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3"/>
  </p:notesMasterIdLst>
  <p:sldIdLst>
    <p:sldId id="260" r:id="rId2"/>
    <p:sldId id="259" r:id="rId3"/>
    <p:sldId id="258" r:id="rId4"/>
    <p:sldId id="322" r:id="rId5"/>
    <p:sldId id="311" r:id="rId6"/>
    <p:sldId id="317" r:id="rId7"/>
    <p:sldId id="314" r:id="rId8"/>
    <p:sldId id="318" r:id="rId9"/>
    <p:sldId id="315" r:id="rId10"/>
    <p:sldId id="320" r:id="rId11"/>
    <p:sldId id="316" r:id="rId12"/>
  </p:sldIdLst>
  <p:sldSz cx="9144000" cy="6858000" type="screen4x3"/>
  <p:notesSz cx="6858000" cy="9144000"/>
  <p:custDataLst>
    <p:tags r:id="rId14"/>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75623" autoAdjust="0"/>
  </p:normalViewPr>
  <p:slideViewPr>
    <p:cSldViewPr>
      <p:cViewPr>
        <p:scale>
          <a:sx n="52" d="100"/>
          <a:sy n="52" d="100"/>
        </p:scale>
        <p:origin x="-1194" y="-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26-04-2015</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a:t>
            </a:fld>
            <a:endParaRPr lang="es-CL" dirty="0"/>
          </a:p>
        </p:txBody>
      </p:sp>
    </p:spTree>
    <p:extLst>
      <p:ext uri="{BB962C8B-B14F-4D97-AF65-F5344CB8AC3E}">
        <p14:creationId xmlns:p14="http://schemas.microsoft.com/office/powerpoint/2010/main" val="2304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200" b="0" baseline="0" dirty="0" smtClean="0"/>
              <a:t>Las áreas de proceso de soporte cubren las actividades que dan soporte al desarrollo y al mantenimiento del producto. Las áreas de proceso de soporte abordan los procesos que se usan en el contexto de la realización de otros procesos. En general, las áreas de proceso de soporte abordan los procesos que están dirigidos hacia el proyecto y pueden abordar los procesos que se aplican más generalmente a la organización.</a:t>
            </a:r>
          </a:p>
          <a:p>
            <a:pPr marL="0" indent="0">
              <a:buFontTx/>
              <a:buNone/>
            </a:pPr>
            <a:r>
              <a:rPr lang="es-CL" sz="1200" b="0" baseline="0" dirty="0" smtClean="0"/>
              <a:t>Por ejemplo, el aseguramiento de la calidad del proceso y del producto se puede usar con todas las áreas de proceso para proporcionar una evaluación objetiva de los procesos y de los productos trabajo descritos en todas las áreas de proceso.</a:t>
            </a:r>
          </a:p>
          <a:p>
            <a:pPr marL="0" indent="0">
              <a:buFontTx/>
              <a:buNone/>
            </a:pPr>
            <a:r>
              <a:rPr lang="es-CL" sz="1200" b="0" baseline="0" dirty="0" smtClean="0"/>
              <a:t>Las cinco áreas de proceso de soporte de CMMI-DEV son las siguientes:</a:t>
            </a:r>
          </a:p>
          <a:p>
            <a:pPr marL="171450" indent="-171450">
              <a:buFont typeface="Arial" panose="020B0604020202020204" pitchFamily="34" charset="0"/>
              <a:buChar char="•"/>
            </a:pPr>
            <a:r>
              <a:rPr lang="es-CL" sz="1200" b="0" baseline="0" dirty="0" smtClean="0"/>
              <a:t>Análisis causal y resolución (CAR)</a:t>
            </a:r>
          </a:p>
          <a:p>
            <a:pPr marL="171450" indent="-171450">
              <a:buFont typeface="Arial" panose="020B0604020202020204" pitchFamily="34" charset="0"/>
              <a:buChar char="•"/>
            </a:pPr>
            <a:r>
              <a:rPr lang="es-CL" sz="1200" b="0" baseline="0" dirty="0" smtClean="0"/>
              <a:t>Gestión de configuración (CM)</a:t>
            </a:r>
          </a:p>
          <a:p>
            <a:pPr marL="171450" indent="-171450">
              <a:buFont typeface="Arial" panose="020B0604020202020204" pitchFamily="34" charset="0"/>
              <a:buChar char="•"/>
            </a:pPr>
            <a:r>
              <a:rPr lang="es-CL" sz="1200" b="0" baseline="0" dirty="0" smtClean="0"/>
              <a:t>Análisis de decisiones y resolución (DAR)</a:t>
            </a:r>
          </a:p>
          <a:p>
            <a:pPr marL="171450" indent="-171450">
              <a:buFont typeface="Arial" panose="020B0604020202020204" pitchFamily="34" charset="0"/>
              <a:buChar char="•"/>
            </a:pPr>
            <a:r>
              <a:rPr lang="es-CL" sz="1200" b="0" baseline="0" dirty="0" smtClean="0"/>
              <a:t>Medición y análisis (MA)</a:t>
            </a:r>
          </a:p>
          <a:p>
            <a:pPr marL="171450" indent="-171450">
              <a:buFont typeface="Arial" panose="020B0604020202020204" pitchFamily="34" charset="0"/>
              <a:buChar char="•"/>
            </a:pPr>
            <a:r>
              <a:rPr lang="es-CL" sz="1200" b="0" baseline="0" dirty="0" smtClean="0"/>
              <a:t>Aseguramiento de la calidad del proceso y del producto (PPQA)</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4</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sz="1000" b="0" baseline="0" dirty="0" smtClean="0"/>
              <a:t>Las áreas de proceso básicas de soporte tratan las funciones de soporte fundamentales que se usan por todas las áreas de proceso. Aunque todas las áreas de proceso de soporte usan como entrada otras áreas de proceso, las áreas de proceso básicas de soporte proporcionan funciones de soporte que también ayudan a implementar varias prácticas genéricas.</a:t>
            </a:r>
          </a:p>
        </p:txBody>
      </p:sp>
      <p:sp>
        <p:nvSpPr>
          <p:cNvPr id="4" name="Slide Number Placeholder 3"/>
          <p:cNvSpPr>
            <a:spLocks noGrp="1"/>
          </p:cNvSpPr>
          <p:nvPr>
            <p:ph type="sldNum" sz="quarter" idx="10"/>
          </p:nvPr>
        </p:nvSpPr>
        <p:spPr/>
        <p:txBody>
          <a:bodyPr/>
          <a:lstStyle/>
          <a:p>
            <a:fld id="{3792D2CF-A01B-4515-8B40-3DC34258267A}" type="slidenum">
              <a:rPr lang="es-ES" smtClean="0"/>
              <a:pPr/>
              <a:t>5</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área de proceso de medición y análisis da soporte a todas las áreas de proceso, proporcionando prácticas específicas que guían a los proyectos y a las organizaciones, alineando las necesidades y objetivos de medición, con un enfoque de medición, que se usa para dar soporte a las necesidades de información de gestión. Los resultados se pueden usar para la toma de decisiones fundamentadas y para la toma de las acciones correctiva apropiadas.</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6</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área de proceso de aseguramiento de la calidad del proceso y del producto da soporte a todas las áreas de proceso proporcionando prácticas específicas para evaluar objetivamente los procesos, los productos de trabajo y los servicios realizados frente a las descripciones de proceso estándares y procedimientos aplicables, y para asegurar que se trata cualquier cuestión surgida de estas revisiones.</a:t>
            </a:r>
          </a:p>
          <a:p>
            <a:pPr marL="0" indent="0">
              <a:buFontTx/>
              <a:buNone/>
            </a:pPr>
            <a:r>
              <a:rPr lang="es-CL" b="0" baseline="0" dirty="0" smtClean="0"/>
              <a:t>El aseguramiento de la calidad del proceso y del producto da soporte a la entrega de productos y servicios de alta calidad, proporcionando al personal del proyecto y a todos los niveles de gestión la visibilidad apropiada, y una retroalimentación sobre los procesos y productos de trabajo asociados, durante la vida del proyecto.</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área de proceso de administración de configuraciones da soporte a todas las áreas de proceso estableciendo y manteniendo la integridad de los productos de trabajo, usando la identificación de la configuración, el control de la configuración, los informes de estado de la configuración y las auditorías de la configuración . Los productos de trabajo puesto bajo gestión la administración de configuración incluyen los productos que ese entregan a l cliente, los productos de trabajo internos seleccionados, los productos adquiridos, las herramientas y otros elementos que se utilizan para crear y describir estos productos de trabajo. </a:t>
            </a:r>
          </a:p>
          <a:p>
            <a:pPr marL="0" indent="0">
              <a:buFontTx/>
              <a:buNone/>
            </a:pPr>
            <a:r>
              <a:rPr lang="es-CL" b="0" baseline="0" dirty="0" smtClean="0"/>
              <a:t>Algunos ejemplos de productos de trabajo que se pueden poner bajo la administración de configuración son: los planes, las descripciones de procesos, los requisitos, los datos de diseño, los diagramas, las especificaciones de producto, el código, los compiladores, los ficheros de datos del productos y las publicaciones técnicas del producto.</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10</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26-04-2015</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26-04-2015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26-04-2015</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notesSlide" Target="../notesSlides/notesSlide10.xml"/><Relationship Id="rId7"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518862"/>
            <a:ext cx="6624736" cy="523220"/>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s-CL" sz="2800" dirty="0" smtClean="0">
                <a:latin typeface="Calibri" pitchFamily="34" charset="0"/>
              </a:rPr>
              <a:t>MDC7501 MODELOS DE CALIDAD</a:t>
            </a:r>
          </a:p>
        </p:txBody>
      </p:sp>
      <p:sp>
        <p:nvSpPr>
          <p:cNvPr id="7" name="6 Rectángulo"/>
          <p:cNvSpPr/>
          <p:nvPr/>
        </p:nvSpPr>
        <p:spPr>
          <a:xfrm>
            <a:off x="251520" y="4284385"/>
            <a:ext cx="7540269" cy="584775"/>
          </a:xfrm>
          <a:prstGeom prst="rect">
            <a:avLst/>
          </a:prstGeom>
        </p:spPr>
        <p:txBody>
          <a:bodyPr wrap="none">
            <a:spAutoFit/>
          </a:bodyPr>
          <a:lstStyle/>
          <a:p>
            <a:r>
              <a:rPr lang="es-CL" sz="3200" dirty="0" smtClean="0">
                <a:solidFill>
                  <a:schemeClr val="bg1"/>
                </a:solidFill>
                <a:latin typeface="Calibri" pitchFamily="34" charset="0"/>
              </a:rPr>
              <a:t>Áreas de procesos básicas de Soporte </a:t>
            </a:r>
            <a:r>
              <a:rPr lang="es-CL" sz="3200" dirty="0" smtClean="0">
                <a:solidFill>
                  <a:schemeClr val="bg1"/>
                </a:solidFill>
                <a:latin typeface="Calibri" pitchFamily="34" charset="0"/>
              </a:rPr>
              <a:t>CMMI</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Administración de configuraciones</a:t>
            </a:r>
            <a:endParaRPr lang="es-ES" sz="2400" dirty="0" smtClean="0">
              <a:solidFill>
                <a:schemeClr val="tx2">
                  <a:lumMod val="50000"/>
                </a:schemeClr>
              </a:solidFill>
              <a:ea typeface="ＭＳ Ｐゴシック" charset="-128"/>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32066"/>
            <a:ext cx="5446644" cy="2312958"/>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557" y="1644134"/>
            <a:ext cx="3848599" cy="1986042"/>
          </a:xfrm>
          <a:prstGeom prst="rect">
            <a:avLst/>
          </a:prstGeom>
        </p:spPr>
      </p:pic>
    </p:spTree>
    <p:custDataLst>
      <p:tags r:id="rId1"/>
    </p:custDataLst>
    <p:extLst>
      <p:ext uri="{BB962C8B-B14F-4D97-AF65-F5344CB8AC3E}">
        <p14:creationId xmlns:p14="http://schemas.microsoft.com/office/powerpoint/2010/main" val="189361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a:t>
            </a:r>
            <a:r>
              <a:rPr lang="es-ES" sz="2400" dirty="0" smtClean="0">
                <a:solidFill>
                  <a:schemeClr val="tx2">
                    <a:lumMod val="50000"/>
                  </a:schemeClr>
                </a:solidFill>
                <a:ea typeface="ＭＳ Ｐゴシック" charset="-128"/>
              </a:rPr>
              <a:t>Administración de configuraciones</a:t>
            </a:r>
            <a:endParaRPr lang="es-ES" sz="2400" dirty="0" smtClean="0">
              <a:solidFill>
                <a:schemeClr val="tx2">
                  <a:lumMod val="50000"/>
                </a:schemeClr>
              </a:solidFill>
              <a:ea typeface="ＭＳ Ｐゴシック" charset="-128"/>
            </a:endParaRP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 y="2060848"/>
            <a:ext cx="4021224" cy="2982111"/>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9149" y="285728"/>
            <a:ext cx="2934584" cy="3071264"/>
          </a:xfrm>
          <a:prstGeom prst="rect">
            <a:avLst/>
          </a:prstGeom>
        </p:spPr>
      </p:pic>
      <p:pic>
        <p:nvPicPr>
          <p:cNvPr id="7" name="6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9303" y="3551903"/>
            <a:ext cx="2864509" cy="3306096"/>
          </a:xfrm>
          <a:prstGeom prst="rect">
            <a:avLst/>
          </a:prstGeom>
        </p:spPr>
      </p:pic>
      <p:pic>
        <p:nvPicPr>
          <p:cNvPr id="12" name="1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63" y="4757460"/>
            <a:ext cx="1323259" cy="2075110"/>
          </a:xfrm>
          <a:prstGeom prst="rect">
            <a:avLst/>
          </a:prstGeom>
        </p:spPr>
      </p:pic>
      <p:pic>
        <p:nvPicPr>
          <p:cNvPr id="13" name="12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9090" y="4254252"/>
            <a:ext cx="1610213" cy="2603748"/>
          </a:xfrm>
          <a:prstGeom prst="rect">
            <a:avLst/>
          </a:prstGeom>
        </p:spPr>
      </p:pic>
      <p:cxnSp>
        <p:nvCxnSpPr>
          <p:cNvPr id="16" name="15 Conector recto de flecha"/>
          <p:cNvCxnSpPr/>
          <p:nvPr/>
        </p:nvCxnSpPr>
        <p:spPr>
          <a:xfrm flipV="1">
            <a:off x="1835696" y="576679"/>
            <a:ext cx="2843607" cy="2060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17 Conector recto de flecha"/>
          <p:cNvCxnSpPr/>
          <p:nvPr/>
        </p:nvCxnSpPr>
        <p:spPr>
          <a:xfrm>
            <a:off x="677492" y="3551903"/>
            <a:ext cx="6656241" cy="1651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21 Conector recto de flecha"/>
          <p:cNvCxnSpPr/>
          <p:nvPr/>
        </p:nvCxnSpPr>
        <p:spPr>
          <a:xfrm flipH="1">
            <a:off x="677492" y="3933056"/>
            <a:ext cx="870172" cy="824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25 Conector recto de flecha"/>
          <p:cNvCxnSpPr/>
          <p:nvPr/>
        </p:nvCxnSpPr>
        <p:spPr>
          <a:xfrm>
            <a:off x="2627784" y="3933056"/>
            <a:ext cx="1246412" cy="4122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46234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250280" y="980728"/>
            <a:ext cx="6479979" cy="3108543"/>
          </a:xfrm>
          <a:prstGeom prst="rect">
            <a:avLst/>
          </a:prstGeom>
        </p:spPr>
        <p:txBody>
          <a:bodyPr wrap="none">
            <a:spAutoFit/>
          </a:bodyPr>
          <a:lstStyle/>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N°2</a:t>
            </a:r>
          </a:p>
          <a:p>
            <a:r>
              <a:rPr lang="es-CL" sz="2800" dirty="0" smtClean="0">
                <a:solidFill>
                  <a:schemeClr val="bg1"/>
                </a:solidFill>
                <a:latin typeface="Calibri" pitchFamily="34" charset="0"/>
              </a:rPr>
              <a:t>El </a:t>
            </a:r>
            <a:r>
              <a:rPr lang="es-CL" sz="2800" dirty="0">
                <a:solidFill>
                  <a:schemeClr val="bg1"/>
                </a:solidFill>
                <a:latin typeface="Calibri" pitchFamily="34" charset="0"/>
              </a:rPr>
              <a:t>modelo de madurez CMMI nivel 2</a:t>
            </a:r>
            <a:endParaRPr lang="es-CL" sz="2800" dirty="0" smtClean="0">
              <a:latin typeface="Calibri" pitchFamily="34" charset="0"/>
            </a:endParaRPr>
          </a:p>
          <a:p>
            <a:pPr algn="ctr"/>
            <a:endParaRPr lang="es-CL" sz="2800" dirty="0">
              <a:latin typeface="Calibri" pitchFamily="34" charset="0"/>
            </a:endParaRPr>
          </a:p>
          <a:p>
            <a:pPr algn="ctr"/>
            <a:endParaRPr lang="es-CL" sz="2800" dirty="0" smtClean="0">
              <a:latin typeface="Calibri" pitchFamily="34" charset="0"/>
            </a:endParaRPr>
          </a:p>
          <a:p>
            <a:pPr algn="ctr"/>
            <a:r>
              <a:rPr lang="es-CL" sz="2800" b="1" dirty="0">
                <a:latin typeface="Calibri" pitchFamily="34" charset="0"/>
              </a:rPr>
              <a:t>Experiencia de Aprendizaje:</a:t>
            </a:r>
          </a:p>
          <a:p>
            <a:r>
              <a:rPr lang="es-CL" sz="2800" dirty="0" smtClean="0"/>
              <a:t>Áreas de proceso básicas de Soporte CMMI</a:t>
            </a:r>
            <a:endParaRPr lang="es-CL"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a:spLocks noGrp="1"/>
          </p:cNvSpPr>
          <p:nvPr>
            <p:ph type="title"/>
          </p:nvPr>
        </p:nvSpPr>
        <p:spPr>
          <a:xfrm>
            <a:off x="467544" y="274638"/>
            <a:ext cx="8229600" cy="1143000"/>
          </a:xfrm>
        </p:spPr>
        <p:txBody>
          <a:bodyPr/>
          <a:lstStyle/>
          <a:p>
            <a:r>
              <a:rPr lang="es-CL" sz="2800" b="1" dirty="0" smtClean="0">
                <a:effectLst>
                  <a:outerShdw blurRad="38100" dist="38100" dir="2700000" algn="tl">
                    <a:srgbClr val="000000">
                      <a:alpha val="43137"/>
                    </a:srgbClr>
                  </a:outerShdw>
                </a:effectLst>
              </a:rPr>
              <a:t>Objetivos</a:t>
            </a:r>
            <a:endParaRPr lang="es-CL" sz="2800" b="1" dirty="0">
              <a:effectLst>
                <a:outerShdw blurRad="38100" dist="38100" dir="2700000" algn="tl">
                  <a:srgbClr val="000000">
                    <a:alpha val="43137"/>
                  </a:srgbClr>
                </a:outerShdw>
              </a:effectLst>
            </a:endParaRPr>
          </a:p>
        </p:txBody>
      </p:sp>
      <p:pic>
        <p:nvPicPr>
          <p:cNvPr id="4" name="Picture 2" descr="http://miriamrochadiaz.files.wordpress.com/2013/01/trabajo-en-equipo2.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3720" y="4337720"/>
            <a:ext cx="2520280" cy="2520280"/>
          </a:xfrm>
          <a:prstGeom prst="rect">
            <a:avLst/>
          </a:prstGeom>
          <a:noFill/>
        </p:spPr>
      </p:pic>
      <p:sp>
        <p:nvSpPr>
          <p:cNvPr id="6" name="5 Rectángulo redondeado"/>
          <p:cNvSpPr/>
          <p:nvPr/>
        </p:nvSpPr>
        <p:spPr>
          <a:xfrm>
            <a:off x="539552" y="1412776"/>
            <a:ext cx="6104150" cy="4521684"/>
          </a:xfrm>
          <a:prstGeom prst="roundRect">
            <a:avLst>
              <a:gd name="adj" fmla="val 6000"/>
            </a:avLst>
          </a:prstGeom>
          <a:gradFill flip="none" rotWithShape="1">
            <a:gsLst>
              <a:gs pos="0">
                <a:schemeClr val="accent1">
                  <a:lumMod val="50000"/>
                  <a:alpha val="12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buFont typeface="Arial" pitchFamily="34" charset="0"/>
              <a:buChar char="•"/>
            </a:pPr>
            <a:r>
              <a:rPr lang="es-CL" sz="2400" dirty="0" smtClean="0">
                <a:solidFill>
                  <a:schemeClr val="dk1"/>
                </a:solidFill>
              </a:rPr>
              <a:t> </a:t>
            </a:r>
            <a:r>
              <a:rPr lang="es-CL" sz="2400" b="1" dirty="0"/>
              <a:t>Reconoce diagramas </a:t>
            </a:r>
            <a:r>
              <a:rPr lang="es-CL" sz="2400" b="1" dirty="0" smtClean="0"/>
              <a:t>y modelos </a:t>
            </a:r>
            <a:r>
              <a:rPr lang="es-CL" sz="2400" b="1" dirty="0"/>
              <a:t>que </a:t>
            </a:r>
            <a:r>
              <a:rPr lang="es-CL" sz="2400" b="1" dirty="0" smtClean="0"/>
              <a:t>representan las </a:t>
            </a:r>
            <a:r>
              <a:rPr lang="es-CL" sz="2400" b="1" dirty="0"/>
              <a:t>actividades y tareas </a:t>
            </a:r>
            <a:r>
              <a:rPr lang="es-CL" sz="2400" b="1" dirty="0" smtClean="0"/>
              <a:t>de las </a:t>
            </a:r>
            <a:r>
              <a:rPr lang="es-CL" sz="2400" b="1" dirty="0"/>
              <a:t>áreas de procesos en </a:t>
            </a:r>
            <a:r>
              <a:rPr lang="es-CL" sz="2400" b="1" dirty="0" smtClean="0"/>
              <a:t>el CMMI </a:t>
            </a:r>
            <a:r>
              <a:rPr lang="es-CL" sz="2400" b="1" dirty="0"/>
              <a:t>nivel </a:t>
            </a:r>
            <a:r>
              <a:rPr lang="es-CL" sz="2400" b="1" dirty="0" smtClean="0"/>
              <a:t>2</a:t>
            </a:r>
          </a:p>
          <a:p>
            <a:endParaRPr lang="es-CL" sz="2400" b="1" dirty="0" smtClean="0"/>
          </a:p>
          <a:p>
            <a:pPr>
              <a:buFont typeface="Arial" pitchFamily="34" charset="0"/>
              <a:buChar char="•"/>
            </a:pPr>
            <a:r>
              <a:rPr lang="es-CL" sz="2400" b="1" dirty="0"/>
              <a:t>Documenta la gestión </a:t>
            </a:r>
            <a:r>
              <a:rPr lang="es-CL" sz="2400" b="1" dirty="0" smtClean="0"/>
              <a:t>básica de </a:t>
            </a:r>
            <a:r>
              <a:rPr lang="es-CL" sz="2400" b="1" dirty="0"/>
              <a:t>proyectos de acuerdo </a:t>
            </a:r>
            <a:r>
              <a:rPr lang="es-CL" sz="2400" b="1" dirty="0" smtClean="0"/>
              <a:t>a sus </a:t>
            </a:r>
            <a:r>
              <a:rPr lang="es-CL" sz="2400" b="1" dirty="0"/>
              <a:t>actividades y </a:t>
            </a:r>
            <a:r>
              <a:rPr lang="es-CL" sz="2400" b="1" dirty="0" smtClean="0"/>
              <a:t>tareas asociadas </a:t>
            </a:r>
            <a:r>
              <a:rPr lang="es-CL" sz="2400" b="1" dirty="0"/>
              <a:t>a cada área </a:t>
            </a:r>
            <a:r>
              <a:rPr lang="es-CL" sz="2400" b="1" dirty="0" smtClean="0"/>
              <a:t>de proceso </a:t>
            </a:r>
            <a:r>
              <a:rPr lang="es-CL" sz="2400" b="1" dirty="0"/>
              <a:t>en el nivel 2 </a:t>
            </a:r>
            <a:r>
              <a:rPr lang="es-CL" sz="2400" b="1" dirty="0" smtClean="0"/>
              <a:t>de CMMI</a:t>
            </a:r>
            <a:endParaRPr lang="es-CL" sz="2400" b="1" dirty="0"/>
          </a:p>
          <a:p>
            <a:pPr>
              <a:buFont typeface="Arial" pitchFamily="34" charset="0"/>
              <a:buChar char="•"/>
            </a:pPr>
            <a:endParaRPr lang="es-CL"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179512" y="285728"/>
            <a:ext cx="8535892" cy="77541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Áreas de proceso de Soporte</a:t>
            </a:r>
            <a:endParaRPr lang="es-ES" sz="2400" dirty="0" smtClean="0">
              <a:solidFill>
                <a:schemeClr val="tx2">
                  <a:lumMod val="50000"/>
                </a:schemeClr>
              </a:solidFill>
              <a:ea typeface="ＭＳ Ｐゴシック" charset="-128"/>
            </a:endParaRPr>
          </a:p>
        </p:txBody>
      </p:sp>
      <p:sp>
        <p:nvSpPr>
          <p:cNvPr id="3" name="2 CuadroTexto"/>
          <p:cNvSpPr txBox="1"/>
          <p:nvPr/>
        </p:nvSpPr>
        <p:spPr>
          <a:xfrm>
            <a:off x="323528" y="1142984"/>
            <a:ext cx="8391876" cy="2677656"/>
          </a:xfrm>
          <a:prstGeom prst="rect">
            <a:avLst/>
          </a:prstGeom>
          <a:noFill/>
        </p:spPr>
        <p:txBody>
          <a:bodyPr wrap="square" rtlCol="0">
            <a:spAutoFit/>
          </a:bodyPr>
          <a:lstStyle/>
          <a:p>
            <a:pPr marL="285750" indent="-285750">
              <a:buFont typeface="Arial" panose="020B0604020202020204" pitchFamily="34" charset="0"/>
              <a:buChar char="•"/>
            </a:pPr>
            <a:r>
              <a:rPr lang="es-CL" sz="2800" dirty="0" smtClean="0"/>
              <a:t>Análisis causal y resolución (CAR)</a:t>
            </a:r>
          </a:p>
          <a:p>
            <a:pPr marL="285750" indent="-285750">
              <a:buFont typeface="Arial" panose="020B0604020202020204" pitchFamily="34" charset="0"/>
              <a:buChar char="•"/>
            </a:pPr>
            <a:r>
              <a:rPr lang="es-CL" sz="2800" dirty="0" smtClean="0"/>
              <a:t>Administración de configuración (CM)</a:t>
            </a:r>
          </a:p>
          <a:p>
            <a:pPr marL="285750" indent="-285750">
              <a:buFont typeface="Arial" panose="020B0604020202020204" pitchFamily="34" charset="0"/>
              <a:buChar char="•"/>
            </a:pPr>
            <a:r>
              <a:rPr lang="es-CL" sz="2800" dirty="0" smtClean="0"/>
              <a:t>Análisis de decisiones y resolución (DAR)</a:t>
            </a:r>
          </a:p>
          <a:p>
            <a:pPr marL="285750" indent="-285750">
              <a:buFont typeface="Arial" panose="020B0604020202020204" pitchFamily="34" charset="0"/>
              <a:buChar char="•"/>
            </a:pPr>
            <a:r>
              <a:rPr lang="es-CL" sz="2800" dirty="0" smtClean="0"/>
              <a:t>Medición y análisis (MA)</a:t>
            </a:r>
          </a:p>
          <a:p>
            <a:pPr marL="285750" indent="-285750">
              <a:buFont typeface="Arial" panose="020B0604020202020204" pitchFamily="34" charset="0"/>
              <a:buChar char="•"/>
            </a:pPr>
            <a:r>
              <a:rPr lang="es-CL" sz="2800" dirty="0" smtClean="0"/>
              <a:t>Aseguramiento de la calidad del proceso y del producto (PPQA)</a:t>
            </a:r>
            <a:endParaRPr lang="es-CL" sz="2800" dirty="0"/>
          </a:p>
        </p:txBody>
      </p:sp>
    </p:spTree>
    <p:custDataLst>
      <p:tags r:id="rId1"/>
    </p:custDataLst>
    <p:extLst>
      <p:ext uri="{BB962C8B-B14F-4D97-AF65-F5344CB8AC3E}">
        <p14:creationId xmlns:p14="http://schemas.microsoft.com/office/powerpoint/2010/main" val="346262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Áreas de procesos de  soporte básico</a:t>
            </a:r>
            <a:endParaRPr lang="es-ES" sz="2800" dirty="0">
              <a:solidFill>
                <a:schemeClr val="tx2">
                  <a:lumMod val="50000"/>
                </a:schemeClr>
              </a:solidFill>
              <a:ea typeface="ＭＳ Ｐゴシック" charset="-128"/>
            </a:endParaRPr>
          </a:p>
        </p:txBody>
      </p:sp>
      <p:sp>
        <p:nvSpPr>
          <p:cNvPr id="25" name="24 Rectángulo redondeado"/>
          <p:cNvSpPr/>
          <p:nvPr/>
        </p:nvSpPr>
        <p:spPr>
          <a:xfrm>
            <a:off x="3242664" y="2276872"/>
            <a:ext cx="2386608"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Todas las áreas de procesos</a:t>
            </a:r>
            <a:endParaRPr lang="es-CL" dirty="0"/>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MA: Medición y análisis</a:t>
            </a:r>
          </a:p>
          <a:p>
            <a:r>
              <a:rPr lang="es-CL" sz="1200" dirty="0" smtClean="0"/>
              <a:t>PPQA: Aseguramiento de Calidad de Procesos y Productos</a:t>
            </a:r>
          </a:p>
          <a:p>
            <a:r>
              <a:rPr lang="es-CL" sz="1200" dirty="0" smtClean="0"/>
              <a:t>CM: Administración de configuraciones</a:t>
            </a:r>
            <a:endParaRPr lang="es-CL" sz="1200" dirty="0"/>
          </a:p>
        </p:txBody>
      </p:sp>
      <p:sp>
        <p:nvSpPr>
          <p:cNvPr id="28" name="27 Elipse"/>
          <p:cNvSpPr/>
          <p:nvPr/>
        </p:nvSpPr>
        <p:spPr>
          <a:xfrm>
            <a:off x="251520" y="2168860"/>
            <a:ext cx="1296144" cy="11521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dirty="0" smtClean="0"/>
              <a:t>MA</a:t>
            </a:r>
            <a:endParaRPr lang="es-CL" dirty="0"/>
          </a:p>
        </p:txBody>
      </p:sp>
      <p:sp>
        <p:nvSpPr>
          <p:cNvPr id="29" name="28 Elipse"/>
          <p:cNvSpPr/>
          <p:nvPr/>
        </p:nvSpPr>
        <p:spPr>
          <a:xfrm>
            <a:off x="7668344" y="2168860"/>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PPQA</a:t>
            </a:r>
            <a:endParaRPr lang="es-CL" dirty="0"/>
          </a:p>
        </p:txBody>
      </p:sp>
      <p:sp>
        <p:nvSpPr>
          <p:cNvPr id="30" name="29 Elipse"/>
          <p:cNvSpPr/>
          <p:nvPr/>
        </p:nvSpPr>
        <p:spPr>
          <a:xfrm>
            <a:off x="3765032" y="4725144"/>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CM</a:t>
            </a:r>
            <a:endParaRPr lang="es-CL" dirty="0"/>
          </a:p>
        </p:txBody>
      </p:sp>
      <p:cxnSp>
        <p:nvCxnSpPr>
          <p:cNvPr id="5" name="4 Conector recto de flecha"/>
          <p:cNvCxnSpPr/>
          <p:nvPr/>
        </p:nvCxnSpPr>
        <p:spPr>
          <a:xfrm flipV="1">
            <a:off x="1547664" y="2492896"/>
            <a:ext cx="1728192" cy="87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13 Conector recto de flecha"/>
          <p:cNvCxnSpPr/>
          <p:nvPr/>
        </p:nvCxnSpPr>
        <p:spPr>
          <a:xfrm flipH="1">
            <a:off x="1547664" y="2996952"/>
            <a:ext cx="1695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15 CuadroTexto"/>
          <p:cNvSpPr txBox="1"/>
          <p:nvPr/>
        </p:nvSpPr>
        <p:spPr>
          <a:xfrm>
            <a:off x="1547664" y="1916832"/>
            <a:ext cx="1584176" cy="584775"/>
          </a:xfrm>
          <a:prstGeom prst="rect">
            <a:avLst/>
          </a:prstGeom>
          <a:noFill/>
        </p:spPr>
        <p:txBody>
          <a:bodyPr wrap="square" rtlCol="0">
            <a:spAutoFit/>
          </a:bodyPr>
          <a:lstStyle/>
          <a:p>
            <a:r>
              <a:rPr lang="es-CL" sz="1600" dirty="0" smtClean="0"/>
              <a:t>Mediciones y análisis</a:t>
            </a:r>
            <a:endParaRPr lang="es-CL" sz="1600" dirty="0"/>
          </a:p>
        </p:txBody>
      </p:sp>
      <p:sp>
        <p:nvSpPr>
          <p:cNvPr id="35" name="34 CuadroTexto"/>
          <p:cNvSpPr txBox="1"/>
          <p:nvPr/>
        </p:nvSpPr>
        <p:spPr>
          <a:xfrm>
            <a:off x="1547664" y="3212976"/>
            <a:ext cx="1639588" cy="584775"/>
          </a:xfrm>
          <a:prstGeom prst="rect">
            <a:avLst/>
          </a:prstGeom>
          <a:noFill/>
        </p:spPr>
        <p:txBody>
          <a:bodyPr wrap="square" rtlCol="0">
            <a:spAutoFit/>
          </a:bodyPr>
          <a:lstStyle/>
          <a:p>
            <a:r>
              <a:rPr lang="es-CL" sz="1600" dirty="0" smtClean="0"/>
              <a:t>Necesidades de información</a:t>
            </a:r>
            <a:endParaRPr lang="es-CL" sz="1600" dirty="0"/>
          </a:p>
        </p:txBody>
      </p:sp>
      <p:cxnSp>
        <p:nvCxnSpPr>
          <p:cNvPr id="23" name="22 Conector recto de flecha"/>
          <p:cNvCxnSpPr/>
          <p:nvPr/>
        </p:nvCxnSpPr>
        <p:spPr>
          <a:xfrm flipH="1">
            <a:off x="5629272" y="2461247"/>
            <a:ext cx="2039072" cy="403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30 Conector recto de flecha"/>
          <p:cNvCxnSpPr/>
          <p:nvPr/>
        </p:nvCxnSpPr>
        <p:spPr>
          <a:xfrm>
            <a:off x="5629272" y="2996952"/>
            <a:ext cx="203907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44 CuadroTexto"/>
          <p:cNvSpPr txBox="1"/>
          <p:nvPr/>
        </p:nvSpPr>
        <p:spPr>
          <a:xfrm>
            <a:off x="5629272" y="1720713"/>
            <a:ext cx="2039072" cy="584775"/>
          </a:xfrm>
          <a:prstGeom prst="rect">
            <a:avLst/>
          </a:prstGeom>
          <a:noFill/>
        </p:spPr>
        <p:txBody>
          <a:bodyPr wrap="square" rtlCol="0">
            <a:spAutoFit/>
          </a:bodyPr>
          <a:lstStyle/>
          <a:p>
            <a:r>
              <a:rPr lang="es-CL" sz="1600" dirty="0" smtClean="0"/>
              <a:t>Cuestiones de calidad y de no conformidad</a:t>
            </a:r>
            <a:endParaRPr lang="es-CL" sz="1600" dirty="0"/>
          </a:p>
        </p:txBody>
      </p:sp>
      <p:sp>
        <p:nvSpPr>
          <p:cNvPr id="47" name="46 CuadroTexto"/>
          <p:cNvSpPr txBox="1"/>
          <p:nvPr/>
        </p:nvSpPr>
        <p:spPr>
          <a:xfrm>
            <a:off x="5652152" y="3213360"/>
            <a:ext cx="2016192" cy="1077218"/>
          </a:xfrm>
          <a:prstGeom prst="rect">
            <a:avLst/>
          </a:prstGeom>
          <a:noFill/>
        </p:spPr>
        <p:txBody>
          <a:bodyPr wrap="square" rtlCol="0">
            <a:spAutoFit/>
          </a:bodyPr>
          <a:lstStyle/>
          <a:p>
            <a:r>
              <a:rPr lang="es-CL" sz="1600" dirty="0" smtClean="0"/>
              <a:t>Procesos y productos de trabajo, estándares y procedimientos</a:t>
            </a:r>
            <a:endParaRPr lang="es-CL" sz="1600" dirty="0"/>
          </a:p>
        </p:txBody>
      </p:sp>
      <p:cxnSp>
        <p:nvCxnSpPr>
          <p:cNvPr id="37" name="36 Conector recto de flecha"/>
          <p:cNvCxnSpPr/>
          <p:nvPr/>
        </p:nvCxnSpPr>
        <p:spPr>
          <a:xfrm>
            <a:off x="3428992" y="3320988"/>
            <a:ext cx="710960" cy="140415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40 Conector recto de flecha"/>
          <p:cNvCxnSpPr/>
          <p:nvPr/>
        </p:nvCxnSpPr>
        <p:spPr>
          <a:xfrm flipV="1">
            <a:off x="4932040" y="3320988"/>
            <a:ext cx="576064" cy="140415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51 CuadroTexto"/>
          <p:cNvSpPr txBox="1"/>
          <p:nvPr/>
        </p:nvSpPr>
        <p:spPr>
          <a:xfrm>
            <a:off x="2125444" y="3950151"/>
            <a:ext cx="1639588" cy="1077218"/>
          </a:xfrm>
          <a:prstGeom prst="rect">
            <a:avLst/>
          </a:prstGeom>
          <a:noFill/>
        </p:spPr>
        <p:txBody>
          <a:bodyPr wrap="square" rtlCol="0">
            <a:spAutoFit/>
          </a:bodyPr>
          <a:lstStyle/>
          <a:p>
            <a:r>
              <a:rPr lang="es-CL" sz="1600" dirty="0" smtClean="0"/>
              <a:t>Elementos de configuración y peticiones de cambio</a:t>
            </a:r>
            <a:endParaRPr lang="es-CL" sz="1600" dirty="0"/>
          </a:p>
        </p:txBody>
      </p:sp>
      <p:sp>
        <p:nvSpPr>
          <p:cNvPr id="53" name="52 CuadroTexto"/>
          <p:cNvSpPr txBox="1"/>
          <p:nvPr/>
        </p:nvSpPr>
        <p:spPr>
          <a:xfrm>
            <a:off x="5220072" y="4296617"/>
            <a:ext cx="2448272" cy="1077218"/>
          </a:xfrm>
          <a:prstGeom prst="rect">
            <a:avLst/>
          </a:prstGeom>
          <a:noFill/>
        </p:spPr>
        <p:txBody>
          <a:bodyPr wrap="square" rtlCol="0">
            <a:spAutoFit/>
          </a:bodyPr>
          <a:lstStyle/>
          <a:p>
            <a:r>
              <a:rPr lang="es-CL" sz="1600" dirty="0" smtClean="0"/>
              <a:t>Elementos de configuración controlados, líneas base e informes de auditoría</a:t>
            </a:r>
            <a:endParaRPr lang="es-CL" sz="1600" dirty="0"/>
          </a:p>
        </p:txBody>
      </p:sp>
    </p:spTree>
    <p:custDataLst>
      <p:tags r:id="rId1"/>
    </p:custDataLst>
    <p:extLst>
      <p:ext uri="{BB962C8B-B14F-4D97-AF65-F5344CB8AC3E}">
        <p14:creationId xmlns:p14="http://schemas.microsoft.com/office/powerpoint/2010/main" val="380086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77541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CMMI - </a:t>
            </a:r>
            <a:r>
              <a:rPr lang="es-ES" sz="2400" dirty="0" smtClean="0">
                <a:solidFill>
                  <a:schemeClr val="tx2">
                    <a:lumMod val="50000"/>
                  </a:schemeClr>
                </a:solidFill>
                <a:ea typeface="ＭＳ Ｐゴシック" charset="-128"/>
              </a:rPr>
              <a:t>MA</a:t>
            </a:r>
            <a:endParaRPr lang="es-ES" sz="2400" dirty="0" smtClean="0">
              <a:solidFill>
                <a:schemeClr val="tx2">
                  <a:lumMod val="50000"/>
                </a:schemeClr>
              </a:solidFill>
              <a:ea typeface="ＭＳ Ｐゴシック" charset="-128"/>
            </a:endParaRP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161734"/>
            <a:ext cx="5961116" cy="2627306"/>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5016" y="1484784"/>
            <a:ext cx="5288984" cy="2088232"/>
          </a:xfrm>
          <a:prstGeom prst="rect">
            <a:avLst/>
          </a:prstGeom>
        </p:spPr>
      </p:pic>
    </p:spTree>
    <p:custDataLst>
      <p:tags r:id="rId1"/>
    </p:custDataLst>
    <p:extLst>
      <p:ext uri="{BB962C8B-B14F-4D97-AF65-F5344CB8AC3E}">
        <p14:creationId xmlns:p14="http://schemas.microsoft.com/office/powerpoint/2010/main" val="27656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 Implementación de </a:t>
            </a:r>
            <a:r>
              <a:rPr lang="es-ES" sz="2400" dirty="0" smtClean="0">
                <a:solidFill>
                  <a:schemeClr val="tx2">
                    <a:lumMod val="50000"/>
                  </a:schemeClr>
                </a:solidFill>
                <a:ea typeface="ＭＳ Ｐゴシック" charset="-128"/>
              </a:rPr>
              <a:t>Medición y Análisis</a:t>
            </a:r>
            <a:endParaRPr lang="es-ES" sz="2400" dirty="0" smtClean="0">
              <a:solidFill>
                <a:schemeClr val="tx2">
                  <a:lumMod val="50000"/>
                </a:schemeClr>
              </a:solidFill>
              <a:ea typeface="ＭＳ Ｐゴシック" charset="-128"/>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 y="2145748"/>
            <a:ext cx="3286584" cy="2543530"/>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581" y="308600"/>
            <a:ext cx="3242715" cy="3108913"/>
          </a:xfrm>
          <a:prstGeom prst="rect">
            <a:avLst/>
          </a:prstGeom>
        </p:spPr>
      </p:pic>
      <p:pic>
        <p:nvPicPr>
          <p:cNvPr id="6" name="5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078" y="3739904"/>
            <a:ext cx="3252293" cy="3118096"/>
          </a:xfrm>
          <a:prstGeom prst="rect">
            <a:avLst/>
          </a:prstGeom>
        </p:spPr>
      </p:pic>
      <p:cxnSp>
        <p:nvCxnSpPr>
          <p:cNvPr id="11" name="10 Conector recto de flecha"/>
          <p:cNvCxnSpPr/>
          <p:nvPr/>
        </p:nvCxnSpPr>
        <p:spPr>
          <a:xfrm flipV="1">
            <a:off x="2699792" y="785794"/>
            <a:ext cx="4406579" cy="22111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1115616" y="3739904"/>
            <a:ext cx="5688632" cy="193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56690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550705"/>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Aseguramient</a:t>
            </a:r>
            <a:r>
              <a:rPr lang="es-ES" sz="2400" dirty="0" smtClean="0">
                <a:solidFill>
                  <a:schemeClr val="tx2">
                    <a:lumMod val="50000"/>
                  </a:schemeClr>
                </a:solidFill>
                <a:ea typeface="ＭＳ Ｐゴシック" charset="-128"/>
              </a:rPr>
              <a:t>o de calidad de procesos y productos</a:t>
            </a:r>
            <a:endParaRPr lang="es-ES" sz="2400" dirty="0" smtClean="0">
              <a:solidFill>
                <a:schemeClr val="tx2">
                  <a:lumMod val="50000"/>
                </a:schemeClr>
              </a:solidFill>
              <a:ea typeface="ＭＳ Ｐゴシック" charset="-128"/>
            </a:endParaRP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5" y="1142984"/>
            <a:ext cx="5689191" cy="1565936"/>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1556" y="1417336"/>
            <a:ext cx="4088144" cy="1291584"/>
          </a:xfrm>
          <a:prstGeom prst="rect">
            <a:avLst/>
          </a:prstGeom>
        </p:spPr>
      </p:pic>
    </p:spTree>
    <p:custDataLst>
      <p:tags r:id="rId1"/>
    </p:custDataLst>
    <p:extLst>
      <p:ext uri="{BB962C8B-B14F-4D97-AF65-F5344CB8AC3E}">
        <p14:creationId xmlns:p14="http://schemas.microsoft.com/office/powerpoint/2010/main" val="40725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6"/>
            <a:ext cx="3428992" cy="14024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s-ES" sz="2000" dirty="0" smtClean="0">
                <a:solidFill>
                  <a:schemeClr val="tx2">
                    <a:lumMod val="50000"/>
                  </a:schemeClr>
                </a:solidFill>
                <a:ea typeface="ＭＳ Ｐゴシック" charset="-128"/>
              </a:rPr>
              <a:t>Ejemplo: </a:t>
            </a:r>
            <a:r>
              <a:rPr lang="es-ES" sz="2000" dirty="0" smtClean="0">
                <a:solidFill>
                  <a:schemeClr val="tx2">
                    <a:lumMod val="50000"/>
                  </a:schemeClr>
                </a:solidFill>
                <a:ea typeface="ＭＳ Ｐゴシック" charset="-128"/>
              </a:rPr>
              <a:t>Aseguramiento de calidad de proceso s y productos</a:t>
            </a:r>
            <a:endParaRPr lang="es-ES" sz="2000" dirty="0" smtClean="0">
              <a:solidFill>
                <a:schemeClr val="tx2">
                  <a:lumMod val="50000"/>
                </a:schemeClr>
              </a:solidFill>
              <a:ea typeface="ＭＳ Ｐゴシック" charset="-128"/>
            </a:endParaRP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997202"/>
            <a:ext cx="6226514" cy="5839086"/>
          </a:xfrm>
          <a:prstGeom prst="rect">
            <a:avLst/>
          </a:prstGeom>
        </p:spPr>
      </p:pic>
    </p:spTree>
    <p:custDataLst>
      <p:tags r:id="rId1"/>
    </p:custDataLst>
    <p:extLst>
      <p:ext uri="{BB962C8B-B14F-4D97-AF65-F5344CB8AC3E}">
        <p14:creationId xmlns:p14="http://schemas.microsoft.com/office/powerpoint/2010/main" val="65145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8789</TotalTime>
  <Words>832</Words>
  <Application>Microsoft Office PowerPoint</Application>
  <PresentationFormat>Presentación en pantalla (4:3)</PresentationFormat>
  <Paragraphs>62</Paragraphs>
  <Slides>11</Slides>
  <Notes>10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DuocUC 2012</vt:lpstr>
      <vt:lpstr>Presentación de PowerPoint</vt:lpstr>
      <vt:lpstr>Presentación de PowerPoint</vt:lpstr>
      <vt:lpstr>Objetivos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evivanco@duoc.cl</dc:creator>
  <cp:lastModifiedBy>evivanco</cp:lastModifiedBy>
  <cp:revision>216</cp:revision>
  <dcterms:created xsi:type="dcterms:W3CDTF">2013-06-28T16:52:03Z</dcterms:created>
  <dcterms:modified xsi:type="dcterms:W3CDTF">2015-04-28T00:26:00Z</dcterms:modified>
</cp:coreProperties>
</file>