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4"/>
  </p:notesMasterIdLst>
  <p:sldIdLst>
    <p:sldId id="260" r:id="rId2"/>
    <p:sldId id="259" r:id="rId3"/>
    <p:sldId id="258" r:id="rId4"/>
    <p:sldId id="257" r:id="rId5"/>
    <p:sldId id="320" r:id="rId6"/>
    <p:sldId id="317" r:id="rId7"/>
    <p:sldId id="372" r:id="rId8"/>
    <p:sldId id="322" r:id="rId9"/>
    <p:sldId id="355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56" r:id="rId19"/>
    <p:sldId id="337" r:id="rId20"/>
    <p:sldId id="347" r:id="rId21"/>
    <p:sldId id="340" r:id="rId22"/>
    <p:sldId id="348" r:id="rId23"/>
    <p:sldId id="349" r:id="rId24"/>
    <p:sldId id="350" r:id="rId25"/>
    <p:sldId id="338" r:id="rId26"/>
    <p:sldId id="352" r:id="rId27"/>
    <p:sldId id="341" r:id="rId28"/>
    <p:sldId id="342" r:id="rId29"/>
    <p:sldId id="357" r:id="rId30"/>
    <p:sldId id="359" r:id="rId31"/>
    <p:sldId id="360" r:id="rId32"/>
    <p:sldId id="361" r:id="rId33"/>
    <p:sldId id="362" r:id="rId34"/>
    <p:sldId id="363" r:id="rId35"/>
    <p:sldId id="365" r:id="rId36"/>
    <p:sldId id="364" r:id="rId37"/>
    <p:sldId id="366" r:id="rId38"/>
    <p:sldId id="370" r:id="rId39"/>
    <p:sldId id="367" r:id="rId40"/>
    <p:sldId id="368" r:id="rId41"/>
    <p:sldId id="371" r:id="rId42"/>
    <p:sldId id="369" r:id="rId43"/>
  </p:sldIdLst>
  <p:sldSz cx="9144000" cy="6858000" type="screen4x3"/>
  <p:notesSz cx="6858000" cy="9144000"/>
  <p:custDataLst>
    <p:tags r:id="rId45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8F7C"/>
    <a:srgbClr val="F9B47B"/>
    <a:srgbClr val="D38583"/>
    <a:srgbClr val="800080"/>
    <a:srgbClr val="74BED2"/>
    <a:srgbClr val="62B5CC"/>
    <a:srgbClr val="BB8BBF"/>
    <a:srgbClr val="600000"/>
    <a:srgbClr val="FFC043"/>
    <a:srgbClr val="CE7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639" autoAdjust="0"/>
  </p:normalViewPr>
  <p:slideViewPr>
    <p:cSldViewPr>
      <p:cViewPr>
        <p:scale>
          <a:sx n="85" d="100"/>
          <a:sy n="85" d="100"/>
        </p:scale>
        <p:origin x="-92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3F98AE-BA61-4112-AB0B-2D0F5F092EB4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C9EC14-D1B3-4DE6-8438-EEEFFF9D3C7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190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A53BD-DDD4-4182-93D9-DF2CA9ECC077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CL" dirty="0" smtClean="0">
                <a:latin typeface="Arial" pitchFamily="34" charset="0"/>
                <a:cs typeface="Arial" pitchFamily="34" charset="0"/>
              </a:rPr>
              <a:t>En el ejemplo, la función CONCAT 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muestra el texto </a:t>
            </a:r>
            <a:r>
              <a:rPr lang="es-CL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Su salario es unido al valor del salario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L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SUBSRT a partir de la segunda letra del apellido </a:t>
            </a:r>
            <a:r>
              <a:rPr lang="es-CL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muestra tres caracteres del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LENGTH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muestra el largo del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s-CL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INSTR </a:t>
            </a:r>
            <a:r>
              <a:rPr lang="es-CL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muestra la posición en la se encuentra la primera letra a en el apellido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de cada empleado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F01F1C-C88A-4EAC-990E-67EEC5F21613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n el ejemplo, la función </a:t>
            </a:r>
            <a:r>
              <a:rPr lang="es-CL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 muestra la posición donde se encuentra la segunda letra “e” en 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(la búsqueda comienza desde la posición 1), la función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SUBSTR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muestra desde la penúltima posición del apellido dos caracteres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l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primera función </a:t>
            </a:r>
            <a:r>
              <a:rPr lang="es-MX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TRIM muestra el apellido del empleado eliminando desde la izquierda y la derecha la letra B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y la segunda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función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TRIM muestra el salario sin el número 1 en la derecha y la izquierda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La información se visualiza para los empleados cuyo salario esté entre los 9500 y los 10000 y ordenada en forma ascendente por apellido.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3F28A2-5860-46CE-BDEA-858F4AC2CF84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n la sentencia, la función </a:t>
            </a:r>
            <a:r>
              <a:rPr lang="es-CL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INSTR muestra la posición donde se encuentra la segunda letra a en el apellido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(la búsqueda comienza desde la posición 1) y la función </a:t>
            </a:r>
            <a:r>
              <a:rPr lang="es-CL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SUBSTR </a:t>
            </a:r>
            <a:r>
              <a:rPr lang="es-CL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muestre desde la penúltima posición del apellido dos caracteres.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 algn="just" eaLnBrk="1" hangingPunct="1"/>
            <a:endParaRPr lang="es-ES" dirty="0" smtClean="0">
              <a:latin typeface="Arial" charset="0"/>
              <a:cs typeface="Arial" charset="0"/>
            </a:endParaRPr>
          </a:p>
          <a:p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2F29F2-2D10-46AE-AFEB-240E8828BD59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Números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ROUND: </a:t>
            </a:r>
            <a:r>
              <a:rPr lang="es-CL" b="0" dirty="0" smtClean="0">
                <a:latin typeface="Arial" pitchFamily="34" charset="0"/>
                <a:cs typeface="Arial" pitchFamily="34" charset="0"/>
              </a:rPr>
              <a:t>redondea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la columna, expresión o valor a 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n posiciones decimales.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Si no se especifica n o su valor es cero, el valor se redondea al valor entero. Si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negativo, los números a la izquierda del punto decimal se redondean a decenas, centenas etc.</a:t>
            </a:r>
          </a:p>
          <a:p>
            <a:pPr>
              <a:buFont typeface="Arial" pitchFamily="34" charset="0"/>
              <a:buChar char="•"/>
            </a:pP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TRUNC: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Trunca la columna, expresión o valor a n posiciones decimales. Si no se especifica n decimales el valor es 0, por lo tanto se trunca el valor sólo en su parte entera. Por defecto en cero. Si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negativo trunca hacia la izquierda del punto decimal (coloca cero).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Devuelve el resto que resulta de dividir m por n.</a:t>
            </a:r>
          </a:p>
          <a:p>
            <a:pPr>
              <a:buFont typeface="Arial" pitchFamily="34" charset="0"/>
              <a:buChar char="•"/>
            </a:pPr>
            <a:endParaRPr kumimoji="0" lang="es-C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las funciones ROUND y TRUNC se utilizan para redondear y truncar el valor 1234.5678 de diferentes formas (recordar que en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oracle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punto corresponde a decimales). La primera función ROUND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redondea el</a:t>
            </a:r>
            <a:r>
              <a:rPr lang="es-MX" b="1" baseline="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valor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en dos decimales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segunda función ROUND </a:t>
            </a:r>
            <a:r>
              <a:rPr lang="es-MX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redondea al valor entero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(sin decimales, esto es similar a ROUND(1234.5678,0)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tercera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función ROUND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redondeado el valor en su parte entera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a la décima más cercana 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35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primera función</a:t>
            </a:r>
            <a:r>
              <a:rPr lang="es-MX" baseline="0" dirty="0" smtClean="0">
                <a:latin typeface="Arial" pitchFamily="34" charset="0"/>
                <a:cs typeface="Arial" pitchFamily="34" charset="0"/>
              </a:rPr>
              <a:t> TRUNC </a:t>
            </a:r>
            <a:r>
              <a:rPr lang="es-MX" b="1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muestra el valor truncado a dos decimales</a:t>
            </a:r>
            <a:r>
              <a:rPr lang="es-MX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, la segunda función</a:t>
            </a:r>
            <a:r>
              <a:rPr lang="es-MX" baseline="0" dirty="0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 TRUNC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muestra el valor truncado solo en su valor entero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(esto es similar a TRUNC(1234.5678,0)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y la última función TRUNC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muestra el valor truncado en su parte entera y reemplazada los dos últimos números por ceros.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DEC0AF-4F78-4CAC-877E-FBB33334A219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charset="0"/>
                <a:cs typeface="Arial" charset="0"/>
              </a:rPr>
              <a:t>Funciones de Números</a:t>
            </a:r>
          </a:p>
          <a:p>
            <a:pPr eaLnBrk="1" hangingPunct="1">
              <a:spcBef>
                <a:spcPct val="0"/>
              </a:spcBef>
            </a:pPr>
            <a:r>
              <a:rPr lang="es-CL" dirty="0" smtClean="0">
                <a:latin typeface="Arial" charset="0"/>
                <a:cs typeface="Arial" charset="0"/>
              </a:rPr>
              <a:t>En la sentencia del ejemplo</a:t>
            </a:r>
            <a:r>
              <a:rPr lang="es-CL" b="1" dirty="0" smtClean="0">
                <a:latin typeface="Arial" charset="0"/>
                <a:cs typeface="Arial" charset="0"/>
              </a:rPr>
              <a:t>,</a:t>
            </a:r>
            <a:r>
              <a:rPr lang="es-CL" dirty="0" smtClean="0">
                <a:latin typeface="Arial" charset="0"/>
                <a:cs typeface="Arial" charset="0"/>
              </a:rPr>
              <a:t> se muestra el apellido, salario y el </a:t>
            </a:r>
            <a:r>
              <a:rPr lang="es-CL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resto de la división del salario por 5000</a:t>
            </a:r>
            <a:r>
              <a:rPr lang="es-CL" dirty="0" smtClean="0">
                <a:latin typeface="Arial" charset="0"/>
                <a:cs typeface="Arial" charset="0"/>
              </a:rPr>
              <a:t> de los empleados que poseen el trabajo ST_MAN.</a:t>
            </a:r>
            <a:endParaRPr lang="es-MX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s-MX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b="1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91E4DF5-37C5-4D4D-9D3F-FA4F34C5067D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La Base de Datos Oracle almacena las fechas en un formato numérico interno: siglo, año, mes, día, horas, minutos y segundos.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El formato por defecto de visualización de las fechas es :DD-MON-RR, donde DD corresponde al día, MON al mes en 3 letras y RR al año en 2 dígitos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según el siglo.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Cuando se desea generar una condición por una fecha en particular, ésta debe ir entre comillas simples.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52585B-E679-45F1-9F9A-4CE484B76118}" type="slidenum">
              <a:rPr lang="es-CL" sz="1200">
                <a:latin typeface="+mn-lt"/>
              </a:rPr>
              <a:pPr algn="r">
                <a:defRPr/>
              </a:pPr>
              <a:t>16</a:t>
            </a:fld>
            <a:endParaRPr lang="es-CL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Fechas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SYSDATE: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la fecha y hora actual de la Base de Datos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MONTHS_BETWEEN: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la diferencia en meses entre las dos fechas. El resultado puede ser positivo o negativo. Si fecha1 es posterior a fecha2, el resultado es positivo, si fecha1 es anterior a fecha2, el resultado es negativo. La parte no entera del resultado representa una porción de la mes.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ADD_MONTHS: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añade a la fecha el número de meses indicado por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El valor de n debe ser un número entero y puede ser negativo.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NEXT_DAY: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la fecha del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de la semana del argumento busca y que es posterior a la </a:t>
            </a:r>
            <a:r>
              <a:rPr lang="es-CL" sz="1200" b="1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fecha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entregada.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  <a:cs typeface="Arial" pitchFamily="34" charset="0"/>
              </a:rPr>
              <a:t>El día puede ser el nombre del día (inglés o español según como esté configurada la Base de Datos) ó el número del día de la semana 1=Lunes, 2=Martes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LAST_DAY: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el último día del mes de la fecha especificada.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ROUND: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edondea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la fecha al formato indicado. El formato puede ser: 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/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-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YEAR: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redondea la fecha al año.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/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-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redondea la fecha al mes.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fontAlgn="base" latinLnBrk="0" hangingPunct="1">
              <a:buFont typeface="Arial" pitchFamily="34" charset="0"/>
              <a:buChar char="•"/>
            </a:pP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TRUNC: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trunca la fecha al formato indicado. El formato es el mismo al usado por ROUND.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Fecha</a:t>
            </a:r>
          </a:p>
          <a:p>
            <a:pPr eaLnBrk="1" hangingPunct="1">
              <a:spcBef>
                <a:spcPct val="0"/>
              </a:spcBef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primer ejemplo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MONTHS_BETWEEN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muestra cuántos meses existen entre el 01 de enero del 2014 y el 01 de octubre del 2013 (dependiendo de las fechas comparadas, la función puede retornar un valor entero o con decimales), la función, la función 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DD_MONTHS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muestra la fecha que corresponde al sumar 6 meses a la fecha 20 de enero del 2014,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NEXT_DAY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muestra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fecha que corresponde al día domingo posterior al 11 de marzo del 2014 y la función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LAST_DAY</a:t>
            </a:r>
            <a:r>
              <a:rPr lang="es-C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 muestra el último día de febrero del 2014. </a:t>
            </a:r>
          </a:p>
          <a:p>
            <a:pPr eaLnBrk="1" hangingPunct="1">
              <a:spcBef>
                <a:spcPct val="0"/>
              </a:spcBef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En el segundo ejemplo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al utilizar las funciones ROUND y TRUNC con fechas el resultado estará basado en redondear las fechas al mes o al año y mostrar el primer día del mes o del año. La primera función redondea la fecha al mes de octubre del 2014 y como el día es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05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resultado es 01/10/2014, la segunda función redondea la fecha al año 2014 y como el mes es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el resultado es 01/01/2015, la tercera función muestra el primer día del mes de octubre y la última función muestra el primer día del año 2014.</a:t>
            </a: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110B083-FF06-4F56-8198-5C9A508B6003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Funciones de Fechas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dirty="0" smtClean="0">
                <a:latin typeface="Arial" pitchFamily="34" charset="0"/>
                <a:ea typeface="Arial Unicode MS"/>
                <a:cs typeface="Arial" pitchFamily="34" charset="0"/>
              </a:rPr>
              <a:t>Las fechas en la Base de Datos se almacenan como números, por lo tanto se pueden realizar cálculos usando operadores aritméticos: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+ Número: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retorna una f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echa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Suma un número de días a la fecha.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Número: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retorna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una fecha. Resta un número de días desde la fecha.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Fecha:</a:t>
            </a:r>
            <a:r>
              <a:rPr lang="es-MX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retorna</a:t>
            </a:r>
            <a:r>
              <a:rPr lang="es-MX" b="0" baseline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el número de días. Resta una fecha desde otra.</a:t>
            </a:r>
            <a:endParaRPr lang="es-MX" sz="1200" b="1" i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En el ejemplo, la sentencia  muestra el apellido del empleado, la fecha de contrato, el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 de semanas (entre la fecha actual y la fecha) que lleva contratado y la</a:t>
            </a:r>
            <a:r>
              <a:rPr lang="es-MX" sz="1200" baseline="0" dirty="0" smtClean="0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fecha resultante al restar la fecha de contrato menos 2 días de </a:t>
            </a:r>
            <a:r>
              <a:rPr lang="es-MX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cada empleado del departamento 90.</a:t>
            </a:r>
            <a:endParaRPr lang="es-ES" sz="12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s-MX" b="0" i="0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9EC14-D1B3-4DE6-8438-EEEFFF9D3C74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Conversión de Tipos de Datos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algunos casos, el servidor Oracle usa tipos de datos distintos a los que se requieren. Cuando esto sucede, se debe convertir al tipo de datos que se requiere.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La conversión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de un tipo de dato a otro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puede ser efectuada en forma implícita o automática por el servidor Oracle o en forma explícita por el usuario usando funciones de conversión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4FD91F0-23A7-41F6-829E-77C46B2E2F2D}" type="slidenum">
              <a:rPr lang="es-CL" sz="1200">
                <a:latin typeface="+mn-lt"/>
              </a:rPr>
              <a:pPr algn="r">
                <a:defRPr/>
              </a:pPr>
              <a:t>21</a:t>
            </a:fld>
            <a:endParaRPr lang="es-CL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Conversión de Tipos de Datos Implícita</a:t>
            </a:r>
            <a:endParaRPr lang="es-MX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0" i="0" dirty="0" smtClean="0">
                <a:latin typeface="Arial" pitchFamily="34" charset="0"/>
                <a:cs typeface="Arial" pitchFamily="34" charset="0"/>
              </a:rPr>
              <a:t> La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asignación de valores tiene éxito si el servidor Oracle puede convertir el tipo de dato del valor usado en el tipo de dato que se encuentra almacenado.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Para asignaciones, el servidor Oracle puede convertir automáticamente siempre que el valor a convertir tenga un formato válido al tipo de dato en el que se convertirá </a:t>
            </a:r>
          </a:p>
          <a:p>
            <a:pPr>
              <a:buFont typeface="Arial" pitchFamily="34" charset="0"/>
              <a:buNone/>
            </a:pP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la expresión hire_date &gt; 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'05/03/2008'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es convertido implícitamente a fecha al momento de comparar.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Conversión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de Tipos de Datos Explícita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Oracle proporciona tres funciones para convertir en forma explícita un tipo de dato en otro:</a:t>
            </a:r>
            <a:endParaRPr lang="es-MX" b="1" i="0" baseline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TO_CHAR: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Obtiene un texto a partir de un número o fecha. Opcionalmente se puede dar un formato específico de conversión.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TO_NUMBER: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textos en números, indicándole, si se desea,  el formato de salida.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TO_DATE:</a:t>
            </a: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textos en fechas, indicándole, si se desea, el formato de salida.</a:t>
            </a:r>
            <a:endParaRPr lang="es-MX" b="1" i="0" baseline="0" dirty="0" smtClean="0">
              <a:latin typeface="Arial" pitchFamily="34" charset="0"/>
              <a:cs typeface="Arial" pitchFamily="34" charset="0"/>
            </a:endParaRPr>
          </a:p>
          <a:p>
            <a:endParaRPr lang="es-MX" b="1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TO_CHAR </a:t>
            </a:r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de Fechas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usar la función TO_CHAR para convertir la fecha desde su formato por defecto a un formato especificado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por el usuario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El formato de conversión: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be ir entre comillas simples.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uede incluir cualquier elemento de formato de fecha válido.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ir separado del valor fecha por una coma</a:t>
            </a: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principales elementos de formatos de fechas válidos son: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YYYY: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año en formato de 4 dígitos.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YEAR: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año en palabras.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MM: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mes en formato de 2 dígitos.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nombre completo del mes.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las tres primeras letras del mes.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de la semana abreviado en tres letras.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completo de la semana en palabras.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DD: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día del mes en formato de dos dígitos.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 principales elementos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de horas válidos para los formatos de fechas son: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AM o PM: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indicador de meridiano.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HH12: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 a 12 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HH24: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hora del día de 0 a 23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MI: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minutos (0-59).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SS: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segundos (0-59).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/ . , 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separadores que se ven reflejados en el formato final de la fecha.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s-MX" sz="1200" b="1" i="1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caracteres_a_visualizar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“ 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cadena de caracteres  a visualizar en el formato final de la fecha.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MX" sz="1200" b="0" i="0" baseline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Los sufijos que se pueden utilizar en los elementos de fechas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y horas para modificar la forma de visualización: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SP: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muestra el número en palabras. </a:t>
            </a:r>
            <a:r>
              <a:rPr lang="es-MX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Ej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para el 04 muestra la palabra cuatro.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SPTH o THSP: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muestra en palabras el número ordinal. </a:t>
            </a:r>
            <a:r>
              <a:rPr lang="es-MX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Ej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para 04 muestra la palabra cuarto.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TO_CHAR con Fechas</a:t>
            </a:r>
          </a:p>
          <a:p>
            <a:pPr eaLnBrk="1" hangingPunct="1"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el primer formato de fecha de contrato se muestra en número (año en 4 dígitos) y separado por </a:t>
            </a:r>
            <a:r>
              <a:rPr lang="es-MX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El segundo formato muestra el día y año de contrato en número y el mes en palabras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El tercer formato muestra la fecha y hora del sistema incorporando las palabras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MX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(la sentencia fue ejecutada el 09 de Enero del 2014 a las 16:04)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67D552-45CA-4680-8B87-03E8904AA04E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TO_CHAR </a:t>
            </a:r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de Números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dirty="0" smtClean="0">
                <a:latin typeface="Arial" pitchFamily="34" charset="0"/>
                <a:cs typeface="Arial" pitchFamily="34" charset="0"/>
              </a:rPr>
              <a:t>Cuando se desean trabajar los valores numéricos como una cadena de caracteres se deben convertir esos números a un tipo de dato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utilizando la función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TO_CHAR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Esta función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convierte un dato de tipo NUMBER a un dato de tipo VARCHAR2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El formato de conversión: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Debe ir entre comillas simples.</a:t>
            </a:r>
          </a:p>
          <a:p>
            <a:pPr>
              <a:buFont typeface="Arial" pitchFamily="34" charset="0"/>
              <a:buChar char="•"/>
            </a:pP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uede incluir cualquier elemento de formato de número válido.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ir separado del valor número por una coma:</a:t>
            </a: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Otros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elementos de formatos de números válidos:</a:t>
            </a: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separador de grupo en la posición especificada. Ejemplo: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9G999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1.234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carácter decimal en la posición especificada (defecto es punto).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Ejemplo: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9999D99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Resultado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1234,00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ultiplica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por 10 n veces (n = número de 9s después V). Ejemplo: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99999V9999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12340000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evuelve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separador de grupo en la posición especificada. Ejemplo: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9G999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Resultado: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1.234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s-MX" sz="1200" b="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TO_CHAR con Números</a:t>
            </a:r>
          </a:p>
          <a:p>
            <a:pPr eaLnBrk="1" hangingPunct="1">
              <a:spcBef>
                <a:spcPct val="0"/>
              </a:spcBef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En la sentencia del ejemplo, se muestra el salario del empleado </a:t>
            </a:r>
            <a:r>
              <a:rPr lang="es-MX" dirty="0" err="1" smtClean="0">
                <a:latin typeface="Arial" pitchFamily="34" charset="0"/>
                <a:cs typeface="Arial" pitchFamily="34" charset="0"/>
              </a:rPr>
              <a:t>Ernest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en 4 formatos diferentes.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el formato1 se muestra separado por miles  y decimales  (en una BD Oracle la coma es el separador de miles y punto de decimales)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 el formato2 se antepondrán ceros hasta completar 4 caracteres antes del separador de miles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 el formato3 se mostrará un punto como separador de miles y una coma para los decimales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en formato4 dado que la cantidad de ceros después de V son tres, se muestra el valor del salario multiplicado por 1000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F6AC77-2795-4206-8690-24B82FCA25A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Funciones Anidadas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la función SUBSTR retorna los primeros ocho caracteres del apellido del empleado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  función CONCAT concatena el resultado de la función </a:t>
            </a:r>
            <a:r>
              <a:rPr lang="es-MX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SUBSTR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con el </a:t>
            </a:r>
            <a:r>
              <a:rPr lang="es-MX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'_chile'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 Finalmente  la </a:t>
            </a:r>
            <a:r>
              <a:rPr lang="es-MX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función  UPPER convierte en mayúscula el resultado entregado por la función CONCAT.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400749E-51C3-48D9-939C-C65687A41257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 Generales</a:t>
            </a:r>
          </a:p>
          <a:p>
            <a:pPr eaLnBrk="1" hangingPunct="1">
              <a:spcBef>
                <a:spcPct val="0"/>
              </a:spcBef>
            </a:pPr>
            <a:r>
              <a:rPr lang="es-CL" b="0" dirty="0" smtClean="0">
                <a:latin typeface="Arial" pitchFamily="34" charset="0"/>
                <a:cs typeface="Arial" pitchFamily="34" charset="0"/>
              </a:rPr>
              <a:t>Estas funciones trabajan con cualquier tipo de datos y se relacionan con el uso de valores nulos en la lista de expresiones: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b="1" baseline="0" dirty="0" smtClean="0">
                <a:latin typeface="Arial" pitchFamily="34" charset="0"/>
                <a:cs typeface="Arial" pitchFamily="34" charset="0"/>
              </a:rPr>
              <a:t>NVL:</a:t>
            </a:r>
            <a:r>
              <a:rPr lang="es-CL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NULO ,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expr2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Si no es NULO retorna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NVL2: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expr2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 es NULO. Si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expr1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es NULO devuelve el valor de </a:t>
            </a:r>
            <a:r>
              <a:rPr kumimoji="0" lang="es-MX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expr3</a:t>
            </a: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NULLIF: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devuelve NULO si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y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son iguales. Si no lo son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COALESCE: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retorna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 no es NULO. Si es NULO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 no es NULO. Si los valores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expr1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y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expr2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son NULOS devuelve el valor de </a:t>
            </a:r>
            <a:r>
              <a:rPr lang="es-MX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expr3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sino es NULO y así sucesivamente.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NVL</a:t>
            </a:r>
          </a:p>
          <a:p>
            <a:pPr>
              <a:buFont typeface="Arial" pitchFamily="34" charset="0"/>
              <a:buChar char="•"/>
            </a:pPr>
            <a:r>
              <a:rPr lang="es-MX" sz="1200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es NULO , devuelve el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es NULO retorna el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Los tipos de datos que pueden ser usados son: fecha, carácter y número.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El valor que retornará la función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expr2)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debe ser del mismo tipo de dato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son una característica muy poderosa del SQL y ellas </a:t>
            </a:r>
            <a:r>
              <a:rPr lang="es-ES" dirty="0" smtClean="0">
                <a:latin typeface="Arial" charset="0"/>
                <a:cs typeface="Arial" charset="0"/>
              </a:rPr>
              <a:t>pueden ser usadas para: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Realizar cálculos sobre los datos.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Modificar datos individuales.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Manipular la salida para grupos de filas.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Formatear fechas y números para ser visualizadas.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dirty="0" smtClean="0">
                <a:latin typeface="Arial" charset="0"/>
                <a:cs typeface="Arial" charset="0"/>
              </a:rPr>
              <a:t>Convertir tipos de datos de columnas.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pueden opcionalmente recibir argumentos (valores) como entrada, pero SIEMPRE retornan un valor</a:t>
            </a:r>
            <a:r>
              <a:rPr lang="es-MX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C32F8-2E6D-418E-A01C-0AC49EF28411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Uso de Función NVL</a:t>
            </a:r>
          </a:p>
          <a:p>
            <a:pPr marL="609600" indent="-609600" algn="just" eaLnBrk="1" hangingPunct="1"/>
            <a:r>
              <a:rPr lang="es-MX" sz="1200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la sentencia del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jemplo,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la primera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y segunda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función NVL retornan un cero cuando el porcentaje de comisión del empleado sea nulo. 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La última función </a:t>
            </a:r>
          </a:p>
          <a:p>
            <a:pPr marL="609600" indent="-609600" algn="just" eaLnBrk="1" hangingPunct="1"/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NVL retorna el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No posee Jefe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cuando la identificación del jefe sea nula. debido a que se retorna un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el valor de la columna a validar se debe </a:t>
            </a:r>
          </a:p>
          <a:p>
            <a:pPr marL="609600" indent="-609600" algn="just" eaLnBrk="1" hangingPunct="1"/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convertir a un </a:t>
            </a:r>
            <a:r>
              <a:rPr lang="es-MX" sz="1200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usando la función TO_CHAR(manager_id).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F6AC77-2795-4206-8690-24B82FCA25A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NVL2</a:t>
            </a:r>
          </a:p>
          <a:p>
            <a:pPr>
              <a:buFont typeface="Arial" pitchFamily="34" charset="0"/>
              <a:buChar char="•"/>
            </a:pP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Esta función evalúa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no es Nula la función NVL2 retorna la segunda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la primera expresión es Nula entonces la función retorna la tercera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argumento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 ser cualquier tipo de dato. Los argumentos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 y 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pueden ser de cualquier tipo de dato excepto LONG.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argumento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debe ser del mismo tipo de dato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a menos que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expr3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Nulo.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tipo de dato del valor que retorna la función es siempre del mismo tipo de datos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el ejemplo, la función NVL2 mostrará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SALARIO+COMISION si el porcentaje de comisión no es nulo. Si el porcentaje de comisión es nulo mostrará el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SOLO SALARIO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para los empleados con identificación 100, 101, 114, 147,148 o 149.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NULLIF</a:t>
            </a:r>
            <a:endParaRPr lang="es-MX" b="0" i="0" baseline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b="0" i="0" baseline="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 función NULLIF compara dos expresiones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 y expr2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 Si son iguales, la función retorna NULO.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Si ellas no son iguales, la función retorna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No se puede especificar NULL para la primera expresión (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la sentencia del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jemplo, las funciones LENGTH retornas el </a:t>
            </a:r>
            <a:r>
              <a:rPr lang="es-MX" sz="12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total de caracteres del nombre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apellido del empleado respectivamente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MX" sz="12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Si el total de caracteres del nombre y apellido del empleado son iguales la función NULLIF mostrará NULO y si son diferentes mostrará el total de  caracteres del nombre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La información se muestra para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los empleados con identificación 100, 104, 106 o 110.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</a:t>
            </a:r>
            <a:r>
              <a:rPr lang="es-MX" b="1" i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COALESCE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baseline="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 función COALESCE retorna la primera expresión NO NULA de la lista.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Todas las expresiones deben tener el mismo tipo de dato.</a:t>
            </a:r>
          </a:p>
          <a:p>
            <a:pPr>
              <a:buFont typeface="Arial" pitchFamily="34" charset="0"/>
              <a:buChar char="•"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el ejemplo, la función COALESCE mostrará el valor del porcentaje de comisión si no es nulo, de lo contrario mostrará el valor de la identificación del jefe si no es nulo y si ambos valores son nulos mostrará 9999 para los empleados que trabajan en el departamento 10, 20 o 90.</a:t>
            </a:r>
          </a:p>
          <a:p>
            <a:pPr>
              <a:buFont typeface="Arial" pitchFamily="34" charset="0"/>
              <a:buNone/>
            </a:pPr>
            <a:endParaRPr lang="es-MX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Expresiones</a:t>
            </a:r>
            <a:r>
              <a:rPr lang="es-MX" b="1" baseline="0" dirty="0" smtClean="0">
                <a:latin typeface="Arial" pitchFamily="34" charset="0"/>
                <a:cs typeface="Arial" pitchFamily="34" charset="0"/>
              </a:rPr>
              <a:t>  Condicionales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Existe dos métodos que se pueden utilizar para implementar el procesamiento condicional de lógica IF-THEN-ELSE en una sentencia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Una d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 ellas es la expresión CASE que cumple con ANSI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El segundo método es la función DECODE que es específica de Oracle.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9E1C4-C663-474D-A9B5-ABE955D6510D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acilita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las consultas condicionales realizando el trabajo de una sentencia IF-THEN-ELSE en sentencias SQL.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Evalúa una lista de </a:t>
            </a:r>
            <a:r>
              <a:rPr lang="es-ES" sz="1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condiciones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devuelve una de las </a:t>
            </a:r>
            <a:r>
              <a:rPr lang="es-ES" sz="1200" b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expresiones de 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una expresión CASE simple, el servidor Oracle busca el primer par WHEN …. THEN para el cual </a:t>
            </a:r>
            <a:r>
              <a:rPr lang="es-MX" sz="1200" b="1" i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igual a </a:t>
            </a:r>
            <a:r>
              <a:rPr lang="es-MX" sz="12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expr_comparación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retorna la </a:t>
            </a:r>
            <a:r>
              <a:rPr lang="es-MX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Si en ningún par WHEN …. THEN se encuentra la condición y si existe una cláusula ELSE, entonces el servidor Oracle retorna la </a:t>
            </a:r>
            <a:r>
              <a:rPr lang="es-MX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existe la cláusula ELSE el servidor Oracle retorna NULL (Nulo).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No se puede especificar el literal NULL para las </a:t>
            </a:r>
            <a:r>
              <a:rPr lang="es-ES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para </a:t>
            </a:r>
            <a:r>
              <a:rPr lang="es-ES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ejemplo, 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n la expresión CASE de la sentencia, 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</a:t>
            </a:r>
          </a:p>
          <a:p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b="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acilita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las consultas condicionales realizando el trabajo de una sentencia IF-THEN-ELSE en sentencias SQL.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Evalúa una lista de </a:t>
            </a:r>
            <a:r>
              <a:rPr lang="es-ES" sz="1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condiciones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devuelve una de las </a:t>
            </a:r>
            <a:r>
              <a:rPr lang="es-ES" sz="1200" b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expresiones de 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En una expresión CASE simple, el servidor Oracle busca el primer par WHEN …. THEN para el cual </a:t>
            </a:r>
            <a:r>
              <a:rPr lang="es-MX" sz="1200" b="1" i="1" dirty="0" err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sea igual a </a:t>
            </a:r>
            <a:r>
              <a:rPr lang="es-MX" sz="12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expr_comparación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retorna la </a:t>
            </a:r>
            <a:r>
              <a:rPr lang="es-MX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200" b="0" i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1200" b="0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Si en ningún par WHEN …. THEN se encuentra la condición y si existe una cláusula ELSE, entonces el servidor Oracle retorna la </a:t>
            </a:r>
            <a:r>
              <a:rPr lang="es-MX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no existe la cláusula ELSE el servidor Oracle retorna NULL (Nulo).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No se puede especificar el literal NULL para las </a:t>
            </a:r>
            <a:r>
              <a:rPr lang="es-ES" sz="1200" b="1" i="1" dirty="0" err="1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expr_resultado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y para </a:t>
            </a:r>
            <a:r>
              <a:rPr lang="es-ES" sz="1200" b="1" i="1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la expresión CASE de la sentencia del ejemplo, 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actual. La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información de muestra para los empleados que trabajan en el departamento 20, 70 0 90.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endParaRPr lang="es-MX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200" b="1" i="0" dirty="0" smtClean="0">
                <a:latin typeface="Arial" pitchFamily="34" charset="0"/>
                <a:cs typeface="Arial" pitchFamily="34" charset="0"/>
              </a:rPr>
              <a:t>Uso de Expresiones CASE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En este ejemplo,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CASE efectúa una búsqueda de alguna expresión válida para mostrar un mensaje según el salario que posean los empleados que trabajan en el departamento 60 o 90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empleado posee un salario de hasta 5000 se mostrará el mensaje Bajo, si posee un salario entre 5001 y 10000 mostrará el mensaje Medio, si posee un salario entre 10001 y 20000 mostrará el mensaje Bueno y si posee un salario mayor a 20000 mostrará el mensaje Excelente.</a:t>
            </a:r>
          </a:p>
          <a:p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s-MX" sz="1200" b="1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 DECODE</a:t>
            </a:r>
          </a:p>
          <a:p>
            <a:pPr>
              <a:buFont typeface="Arial" pitchFamily="34" charset="0"/>
              <a:buChar char="•"/>
            </a:pPr>
            <a:r>
              <a:rPr lang="es-MX" b="0" i="0" dirty="0" smtClean="0">
                <a:latin typeface="Arial" pitchFamily="34" charset="0"/>
                <a:cs typeface="Arial" pitchFamily="34" charset="0"/>
              </a:rPr>
              <a:t> F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acilita las consultas condicionales realizando el trabajo de una expresión CASE o una sentencia IF-THEN-ELSE.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La función DECODE traduce o descifra una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expresión ó columna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y después compara éste con cada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ambas son iguales retorna el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resultado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asociado a esa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 Si el valor por defecto es omitido y la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expresión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no coincide con ningún valor de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búsqueda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, la función retorna NULL (Nulo). Si existe el </a:t>
            </a:r>
            <a:r>
              <a:rPr lang="es-MX" sz="1200" b="1" i="1" dirty="0" smtClean="0">
                <a:latin typeface="Arial" pitchFamily="34" charset="0"/>
                <a:cs typeface="Arial" pitchFamily="34" charset="0"/>
              </a:rPr>
              <a:t>defecto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entonces la función retorna este valor.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que operan</a:t>
            </a:r>
            <a:r>
              <a:rPr lang="es-MX" dirty="0" smtClean="0">
                <a:latin typeface="Arial" charset="0"/>
                <a:cs typeface="Arial" charset="0"/>
              </a:rPr>
              <a:t> </a:t>
            </a:r>
            <a:r>
              <a:rPr lang="es-MX" b="1" dirty="0" smtClean="0">
                <a:latin typeface="Arial" charset="0"/>
                <a:cs typeface="Arial" charset="0"/>
              </a:rPr>
              <a:t>con una fila (single-</a:t>
            </a:r>
            <a:r>
              <a:rPr lang="es-MX" b="1" dirty="0" err="1" smtClean="0">
                <a:latin typeface="Arial" charset="0"/>
                <a:cs typeface="Arial" charset="0"/>
              </a:rPr>
              <a:t>row</a:t>
            </a:r>
            <a:r>
              <a:rPr lang="es-MX" b="1" dirty="0" smtClean="0">
                <a:latin typeface="Arial" charset="0"/>
                <a:cs typeface="Arial" charset="0"/>
              </a:rPr>
              <a:t>)</a:t>
            </a:r>
            <a:r>
              <a:rPr lang="es-ES" dirty="0" smtClean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Operan sobre cada una de las fila y retornan un resultado por cada una de ellas.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Existen diferentes funciones de: caracteres, numéricas, fechas, conversión y general.</a:t>
            </a:r>
          </a:p>
          <a:p>
            <a:pPr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dirty="0" smtClean="0">
                <a:latin typeface="Arial" charset="0"/>
                <a:cs typeface="Arial" charset="0"/>
              </a:rPr>
              <a:t>Las funciones </a:t>
            </a:r>
            <a:r>
              <a:rPr lang="es-MX" b="1" dirty="0" smtClean="0">
                <a:latin typeface="Arial" charset="0"/>
                <a:cs typeface="Arial" charset="0"/>
              </a:rPr>
              <a:t>que operan con múltiples filas (</a:t>
            </a:r>
            <a:r>
              <a:rPr lang="es-MX" b="1" dirty="0" err="1" smtClean="0">
                <a:latin typeface="Arial" charset="0"/>
                <a:cs typeface="Arial" charset="0"/>
              </a:rPr>
              <a:t>multiple-row</a:t>
            </a:r>
            <a:r>
              <a:rPr lang="es-MX" b="1" dirty="0" smtClean="0">
                <a:latin typeface="Arial" charset="0"/>
                <a:cs typeface="Arial" charset="0"/>
              </a:rPr>
              <a:t>)</a:t>
            </a:r>
            <a:r>
              <a:rPr lang="es-MX" dirty="0" smtClean="0">
                <a:latin typeface="Arial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Se pueden manipular grupos de filas.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Entregan un resultado por grupo de filas.</a:t>
            </a: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s-E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MX" dirty="0" smtClean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9E1C4-C663-474D-A9B5-ABE955D6510D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i="0" dirty="0" smtClean="0">
                <a:latin typeface="Arial" pitchFamily="34" charset="0"/>
                <a:cs typeface="Arial" pitchFamily="34" charset="0"/>
              </a:rPr>
              <a:t>Uso de Función DECODE</a:t>
            </a:r>
            <a:endParaRPr lang="es-MX" sz="1200" b="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ejemplo,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el valor de la columna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job_id es la condición de búsqueda para la función DECODE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Si el trabajo del empleado es PR_REP el salario se mostrará incrementado en 15%, si es MK_MAN el salario se mostrará incrementado en 20% y para el resto de los trabajos no se incrementa el salario mostrándose sólo el salario actual. La</a:t>
            </a:r>
            <a:r>
              <a:rPr lang="es-MX" sz="1200" baseline="0" dirty="0" smtClean="0">
                <a:latin typeface="Arial" pitchFamily="34" charset="0"/>
                <a:cs typeface="Arial" pitchFamily="34" charset="0"/>
              </a:rPr>
              <a:t> información de muestra para los empleados que trabajan en el departamento 20, 70 0 90.</a:t>
            </a:r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endParaRPr lang="es-MX" sz="1200" b="0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5CCBC5-DCE3-40BE-9666-212F9516B0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s-CL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SQL de una Fila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Sintaxis: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nombre_función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es el nombre de la función SQL que se va a utilizar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argumentoN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pueden ser constantes proporcionadas por el usuario, valores variables, nombre de columnas y expresiones.</a:t>
            </a: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0FC792-1C54-4A8D-A109-A7C040FCCB53}" type="slidenum">
              <a:rPr lang="es-CL" sz="1200">
                <a:latin typeface="+mn-lt"/>
              </a:rPr>
              <a:pPr algn="r">
                <a:defRPr/>
              </a:pPr>
              <a:t>6</a:t>
            </a:fld>
            <a:endParaRPr lang="es-CL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charset="0"/>
                <a:cs typeface="Arial" charset="0"/>
              </a:rPr>
              <a:t>Funciones SQL de una Fila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charset="0"/>
                <a:cs typeface="Arial" charset="0"/>
              </a:rPr>
              <a:t>  </a:t>
            </a:r>
            <a:r>
              <a:rPr lang="es-MX" b="1" dirty="0" err="1" smtClean="0">
                <a:latin typeface="Arial" charset="0"/>
                <a:cs typeface="Arial" charset="0"/>
              </a:rPr>
              <a:t>Fun</a:t>
            </a:r>
            <a:r>
              <a:rPr lang="es-ES" b="1" dirty="0" err="1" smtClean="0">
                <a:latin typeface="Arial" charset="0"/>
                <a:cs typeface="Arial" charset="0"/>
              </a:rPr>
              <a:t>ciones</a:t>
            </a:r>
            <a:r>
              <a:rPr lang="es-ES" b="1" dirty="0" smtClean="0">
                <a:latin typeface="Arial" charset="0"/>
                <a:cs typeface="Arial" charset="0"/>
              </a:rPr>
              <a:t> de caracteres:</a:t>
            </a:r>
            <a:r>
              <a:rPr lang="es-ES" dirty="0" smtClean="0">
                <a:latin typeface="Arial" charset="0"/>
                <a:cs typeface="Arial" charset="0"/>
              </a:rPr>
              <a:t> aceptan un </a:t>
            </a:r>
            <a:r>
              <a:rPr lang="es-ES" dirty="0" err="1" smtClean="0">
                <a:latin typeface="Arial" charset="0"/>
                <a:cs typeface="Arial" charset="0"/>
              </a:rPr>
              <a:t>caracter</a:t>
            </a:r>
            <a:r>
              <a:rPr lang="es-ES" dirty="0" smtClean="0">
                <a:latin typeface="Arial" charset="0"/>
                <a:cs typeface="Arial" charset="0"/>
              </a:rPr>
              <a:t> como argumento o parámetro de entrada y retorna cualquier valor de tipo </a:t>
            </a:r>
            <a:r>
              <a:rPr lang="es-ES" dirty="0" err="1" smtClean="0">
                <a:latin typeface="Arial" charset="0"/>
                <a:cs typeface="Arial" charset="0"/>
              </a:rPr>
              <a:t>caracter</a:t>
            </a:r>
            <a:r>
              <a:rPr lang="es-ES" dirty="0" smtClean="0">
                <a:latin typeface="Arial" charset="0"/>
                <a:cs typeface="Arial" charset="0"/>
              </a:rPr>
              <a:t> y número.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numéricas:</a:t>
            </a:r>
            <a:r>
              <a:rPr lang="es-MX" dirty="0" smtClean="0">
                <a:latin typeface="Arial" charset="0"/>
                <a:cs typeface="Arial" charset="0"/>
              </a:rPr>
              <a:t> aceptan como entrada un número y retornan un número.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de fechas:</a:t>
            </a:r>
            <a:r>
              <a:rPr lang="es-MX" dirty="0" smtClean="0">
                <a:latin typeface="Arial" charset="0"/>
                <a:cs typeface="Arial" charset="0"/>
              </a:rPr>
              <a:t> operan sobre valores de tipo fecha (DATE). Todas las funciones de fechas retornan una fecha excepto la función MONTHS_BETWEEN que retorna un número.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dirty="0" smtClean="0">
                <a:latin typeface="Arial" charset="0"/>
                <a:cs typeface="Arial" charset="0"/>
              </a:rPr>
              <a:t>  </a:t>
            </a:r>
            <a:r>
              <a:rPr lang="es-ES" b="1" dirty="0" smtClean="0">
                <a:latin typeface="Arial" charset="0"/>
                <a:cs typeface="Arial" charset="0"/>
              </a:rPr>
              <a:t>Funciones de Conversión:</a:t>
            </a:r>
            <a:r>
              <a:rPr lang="es-ES" dirty="0" smtClean="0">
                <a:latin typeface="Arial" charset="0"/>
                <a:cs typeface="Arial" charset="0"/>
              </a:rPr>
              <a:t> transforman un valor desde un tipo a otro.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ES" dirty="0" smtClean="0">
                <a:latin typeface="Arial" charset="0"/>
                <a:cs typeface="Arial" charset="0"/>
              </a:rPr>
              <a:t>  </a:t>
            </a:r>
            <a:r>
              <a:rPr lang="es-MX" b="1" dirty="0" smtClean="0">
                <a:latin typeface="Arial" charset="0"/>
                <a:cs typeface="Arial" charset="0"/>
              </a:rPr>
              <a:t>Funciones Generales:</a:t>
            </a:r>
            <a:r>
              <a:rPr lang="es-MX" dirty="0" smtClean="0">
                <a:latin typeface="Arial" charset="0"/>
                <a:cs typeface="Arial" charset="0"/>
              </a:rPr>
              <a:t> validan una expresión para retornar un valor.</a:t>
            </a:r>
            <a:endParaRPr lang="es-MX" b="1" dirty="0" smtClean="0">
              <a:latin typeface="Arial" charset="0"/>
              <a:cs typeface="Arial" charset="0"/>
            </a:endParaRPr>
          </a:p>
        </p:txBody>
      </p:sp>
      <p:sp>
        <p:nvSpPr>
          <p:cNvPr id="32771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0FC792-1C54-4A8D-A109-A7C040FCCB53}" type="slidenum">
              <a:rPr lang="es-CL" sz="1200">
                <a:latin typeface="+mn-lt"/>
              </a:rPr>
              <a:pPr algn="r">
                <a:defRPr/>
              </a:pPr>
              <a:t>7</a:t>
            </a:fld>
            <a:endParaRPr lang="es-CL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</a:p>
          <a:p>
            <a:pPr eaLnBrk="1" hangingPunct="1"/>
            <a:r>
              <a:rPr lang="es-MX" dirty="0" smtClean="0">
                <a:latin typeface="Arial" pitchFamily="34" charset="0"/>
                <a:cs typeface="Arial" pitchFamily="34" charset="0"/>
              </a:rPr>
              <a:t>Las Funciones de caracteres se dividen en:</a:t>
            </a:r>
          </a:p>
          <a:p>
            <a:pPr eaLnBrk="1" hangingPunct="1"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Funciones de Transformación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o Manipulación.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  Funciones de Conversión de texto en minúscula o mayúscula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NOTA: Las funciones que se mencionan a continuación son algunas de las más utilizadas en SQL.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51CEDC-217D-4966-A2D7-670E1A17D75C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Funciones de Caracteres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s-CL" sz="1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conversión del texto a mayúsculas y minúsculas: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LOWER: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el texto a minúsculas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UPPER: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Convierte el texto a mayúsculas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INITCAP: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Coloca la primera letra de cada palabra en mayúscula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s-MX" b="0" dirty="0" smtClean="0">
                <a:latin typeface="Arial" pitchFamily="34" charset="0"/>
                <a:cs typeface="Arial" pitchFamily="34" charset="0"/>
              </a:rPr>
              <a:t>Funciones de reemplazo o</a:t>
            </a: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manipulación de caracteres: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MX" b="0" baseline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CONCAT: </a:t>
            </a:r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oncatena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el valor del primer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con el valor del segundo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Equivalente al operador de concatenación ||.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SUBSTR: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los n siguientes caracteres de la columna o texto a partir de la posición m.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 no se indica n, se recuperan los caracteres desde la posición m hasta el final.</a:t>
            </a:r>
            <a:endParaRPr lang="es-CL" sz="12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LENGTH: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el número de caracteres o largo de la expresión.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RTRIM–LTRIM: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Elimina los espacios en blanco a la derecha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(RTRIM)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ó a la izquierda </a:t>
            </a:r>
            <a:r>
              <a:rPr kumimoji="0" lang="es-C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(LTRIM)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 la columna o expresión.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REPLACE: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busca el texto especificado en la columna o expresión y lo cambia por el texto indicado como reemplazo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TRIM: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Elimina los espacios en blanco a la izquierda y a la derecha del texto o columna.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LPAD-RPAD: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rellena el texto a la izquierda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(LPAD)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ó a la derecha </a:t>
            </a:r>
            <a:r>
              <a:rPr lang="es-CL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(RPAD)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n posiciones con el </a:t>
            </a:r>
            <a:r>
              <a:rPr lang="es-CL" sz="12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caracter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indicado.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es-MX" sz="1200" b="1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INSTR: </a:t>
            </a:r>
            <a:r>
              <a:rPr lang="es-CL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obtiene la posición en la se encuentra el texto buscado en la columna  o expresión.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Opcionalmente se puede indicar la posición inicial </a:t>
            </a:r>
            <a:r>
              <a:rPr kumimoji="0" lang="es-CL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(m)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desde donde se desea comenzar la búsqueda y la ocurrencia o número de posición </a:t>
            </a:r>
            <a:r>
              <a:rPr kumimoji="0" lang="es-CL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(n)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del texto buscado. Por defecto ambas posiciones es 1.</a:t>
            </a:r>
            <a:endParaRPr lang="es-MX" b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TRIM(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‘</a:t>
            </a:r>
            <a:r>
              <a:rPr kumimoji="0" lang="es-MX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caracter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’ 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FROM</a:t>
            </a:r>
            <a:r>
              <a:rPr kumimoji="0" lang="es-MX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MX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columna|expresión</a:t>
            </a: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): </a:t>
            </a:r>
            <a:r>
              <a:rPr kumimoji="0" lang="es-C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Elimina el carácter especificado de la derecha e izquierda de la columna o expresión</a:t>
            </a: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s-CL" sz="1200" b="0" i="0" u="none" strike="noStrike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D38B0-6C89-4E9D-87C2-BB657D89FB0B}" type="slidenum">
              <a:rPr lang="es-C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CL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b="1" dirty="0" smtClean="0">
                <a:latin typeface="Arial" charset="0"/>
                <a:cs typeface="Arial" charset="0"/>
              </a:rPr>
              <a:t>Funciones de Caracteres</a:t>
            </a:r>
            <a:endParaRPr lang="es-MX" dirty="0" smtClean="0">
              <a:latin typeface="Arial" charset="0"/>
              <a:cs typeface="Arial" charset="0"/>
            </a:endParaRPr>
          </a:p>
          <a:p>
            <a:r>
              <a:rPr lang="es-CL" dirty="0" smtClean="0">
                <a:latin typeface="Arial" charset="0"/>
                <a:cs typeface="Arial" charset="0"/>
              </a:rPr>
              <a:t>En la sentencia del ejemplo, la función UPPER </a:t>
            </a:r>
            <a:r>
              <a:rPr lang="es-CL" b="1" dirty="0" smtClean="0">
                <a:latin typeface="Arial" charset="0"/>
                <a:cs typeface="Arial" charset="0"/>
              </a:rPr>
              <a:t>muestra </a:t>
            </a:r>
            <a:r>
              <a:rPr lang="es-CL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el apellido del empleado en mayúscula</a:t>
            </a:r>
            <a:r>
              <a:rPr lang="es-CL" dirty="0" smtClean="0">
                <a:latin typeface="Arial" charset="0"/>
                <a:cs typeface="Arial" charset="0"/>
              </a:rPr>
              <a:t>, la función LOWER </a:t>
            </a:r>
            <a:r>
              <a:rPr lang="es-CL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muestra la identificación del trabajo en minúscula</a:t>
            </a:r>
            <a:r>
              <a:rPr lang="es-CL" dirty="0" smtClean="0">
                <a:latin typeface="Arial" charset="0"/>
                <a:cs typeface="Arial" charset="0"/>
              </a:rPr>
              <a:t> y la función INITCAP </a:t>
            </a:r>
            <a:r>
              <a:rPr lang="es-CL" b="1" dirty="0" smtClean="0">
                <a:solidFill>
                  <a:srgbClr val="800080"/>
                </a:solidFill>
                <a:latin typeface="Arial" charset="0"/>
                <a:cs typeface="Arial" charset="0"/>
              </a:rPr>
              <a:t>muestra en mayúscula las primeras letras de la identificación del trabajo.</a:t>
            </a:r>
            <a:endParaRPr lang="es-MX" dirty="0" smtClean="0">
              <a:latin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8A667-2A85-42E5-BBC9-8590D71F596F}" type="slidenum">
              <a:rPr lang="es-CL" smtClean="0"/>
              <a:pPr>
                <a:defRPr/>
              </a:pPr>
              <a:t>10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295E5-5E00-452F-93FC-F77462A9D26E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1EDD-D43F-4C0E-B9D6-B19936C7702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BA83-CF37-49AE-9224-AFBC429E4525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13F94-0C70-4E2F-AEFF-1AC1F4DA3E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865D-71E1-414A-9D2B-720ED574EA6E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EDD-5DC1-404B-8E78-11EDA86B77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CC09-30B2-473B-8115-A93623239D3C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B3429-B4C5-4A98-AF33-9247262462B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0164-DD9F-4167-BB9A-487842892595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8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45A-EE72-4CA3-8607-3FE46E09449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sp>
        <p:nvSpPr>
          <p:cNvPr id="9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49-4160-41E2-8232-8E2744E1856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ADA1-C2C6-4FA5-B5A7-1449193527F0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93FE-E409-425E-81F8-662CA32A9A13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D62CF-FE8D-49C8-A82D-807D4A56790C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3F9B-C017-4E9A-AEEB-C5DA829F91D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375" y="428625"/>
            <a:ext cx="142875" cy="714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9000" y="142875"/>
            <a:ext cx="5572125" cy="142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800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B3D7-E72D-4241-AA2E-87BD1A9C09B9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010E-576E-4E53-B994-DFF2C997A10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0C13C-97BC-4221-BBDF-3A75522C5100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0008-951C-47B1-9AE8-2ECF11FD006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C835-EC26-433D-B615-C0FFDE379F1F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674C-449C-4D4B-A91A-94B8DC55ABF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3B30-D31F-4334-A5B5-73C1319E0212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0865-109D-411D-807F-C3FF8AEFB8A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CBDBEE2-6F40-44BF-AF15-FBADE7781B27}" type="datetimeFigureOut">
              <a:rPr lang="es-CL"/>
              <a:pPr>
                <a:defRPr/>
              </a:pPr>
              <a:t>10-03-2014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25E12DB-7247-45F6-B03A-61F9F87D4E02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3" r:id="rId4"/>
    <p:sldLayoutId id="2147483732" r:id="rId5"/>
    <p:sldLayoutId id="2147483737" r:id="rId6"/>
    <p:sldLayoutId id="2147483731" r:id="rId7"/>
    <p:sldLayoutId id="2147483730" r:id="rId8"/>
    <p:sldLayoutId id="2147483729" r:id="rId9"/>
    <p:sldLayoutId id="2147483728" r:id="rId10"/>
    <p:sldLayoutId id="2147483727" r:id="rId11"/>
    <p:sldLayoutId id="21474837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l/url?sa=i&amp;rct=j&amp;q=&amp;esrc=s&amp;frm=1&amp;source=images&amp;cd=&amp;cad=rja&amp;docid=y7hx9d2JDl1omM&amp;tbnid=lHGVJWsthtHtqM:&amp;ved=0CAUQjRw&amp;url=http://www.bodegasexpress.com/dudas.html&amp;ei=-pesUe-AI43W9QSAoYC4CQ&amp;bvm=bv.47244034,d.eWU&amp;psig=AFQjCNFLm-EGV9s1Atpy26mxvK0PkyEDLQ&amp;ust=137035189453793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www.google.cl/url?sa=i&amp;source=images&amp;cd=&amp;docid=A8BHM-idfwnSZM&amp;tbnid=HAJBKiSFWsIibM:&amp;ved=0CAgQjRwwADjHAQ&amp;url=http://tipsdeaprendizaje.blogspot.com/2009/11/estrategias-de-aprendizaje.html&amp;ei=K76wUcLsE7CO0QGDtYCoCQ&amp;psig=AFQjCNFG0X-D8yVJV96nLgCfkND5EHi3SQ&amp;ust=13706239153664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45171"/>
            <a:ext cx="8158387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3200">
                <a:latin typeface="Calibri" pitchFamily="34" charset="0"/>
              </a:rPr>
              <a:t>PBD3301  PROGRAMACIÓN DE BASE DE DATOS</a:t>
            </a:r>
          </a:p>
        </p:txBody>
      </p:sp>
      <p:sp>
        <p:nvSpPr>
          <p:cNvPr id="15364" name="6 Rectángulo"/>
          <p:cNvSpPr>
            <a:spLocks noChangeArrowheads="1"/>
          </p:cNvSpPr>
          <p:nvPr/>
        </p:nvSpPr>
        <p:spPr bwMode="auto">
          <a:xfrm>
            <a:off x="250825" y="4362450"/>
            <a:ext cx="5113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3200" smtClean="0">
                <a:solidFill>
                  <a:schemeClr val="bg1"/>
                </a:solidFill>
                <a:latin typeface="Calibri" pitchFamily="34" charset="0"/>
              </a:rPr>
              <a:t>Uso de Funciones </a:t>
            </a:r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de </a:t>
            </a:r>
            <a:r>
              <a:rPr lang="es-CL" sz="3200" dirty="0">
                <a:solidFill>
                  <a:schemeClr val="bg1"/>
                </a:solidFill>
                <a:latin typeface="Calibri" pitchFamily="34" charset="0"/>
              </a:rPr>
              <a:t>una Fila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8167" y="1804715"/>
            <a:ext cx="7435312" cy="738664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/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SELECT last_name,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UPPER(last_name)</a:t>
            </a:r>
            <a:r>
              <a:rPr lang="en-US" sz="1300" dirty="0">
                <a:latin typeface="Arial Black" pitchFamily="34" charset="0"/>
              </a:rPr>
              <a:t>,  job_id</a:t>
            </a:r>
            <a:r>
              <a:rPr lang="en-US" sz="1300" dirty="0">
                <a:solidFill>
                  <a:srgbClr val="0000CC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0033CC"/>
                </a:solidFill>
                <a:latin typeface="Arial Black" pitchFamily="34" charset="0"/>
              </a:rPr>
              <a:t>LOWER(job_id)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993366"/>
                </a:solidFill>
                <a:latin typeface="Arial Black" pitchFamily="34" charset="0"/>
              </a:rPr>
              <a:t>INITCAP(job_id)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FROM employees;</a:t>
            </a:r>
            <a:endParaRPr lang="es-MX" sz="1300" dirty="0">
              <a:latin typeface="Arial Black" pitchFamily="34" charset="0"/>
            </a:endParaRPr>
          </a:p>
          <a:p>
            <a:pPr>
              <a:defRPr/>
            </a:pPr>
            <a:endParaRPr lang="es-MX" sz="800" b="1" dirty="0"/>
          </a:p>
        </p:txBody>
      </p:sp>
      <p:pic>
        <p:nvPicPr>
          <p:cNvPr id="33798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532438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86" descr="Screenshot - 01-03-2013 , 13_25_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4426024"/>
            <a:ext cx="74025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5" descr="Screenshot - 01-03-2013 , 13_25_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2671837"/>
            <a:ext cx="7250112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82"/>
          <p:cNvSpPr>
            <a:spLocks noChangeArrowheads="1"/>
          </p:cNvSpPr>
          <p:nvPr/>
        </p:nvSpPr>
        <p:spPr bwMode="auto">
          <a:xfrm>
            <a:off x="3035300" y="2660724"/>
            <a:ext cx="1320800" cy="2363788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2" name="Rectangle 83"/>
          <p:cNvSpPr>
            <a:spLocks noChangeArrowheads="1"/>
          </p:cNvSpPr>
          <p:nvPr/>
        </p:nvSpPr>
        <p:spPr bwMode="auto">
          <a:xfrm>
            <a:off x="5953125" y="2649612"/>
            <a:ext cx="1019175" cy="2374900"/>
          </a:xfrm>
          <a:prstGeom prst="rect">
            <a:avLst/>
          </a:prstGeom>
          <a:noFill/>
          <a:ln w="3175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3" name="Rectangle 84"/>
          <p:cNvSpPr>
            <a:spLocks noChangeArrowheads="1"/>
          </p:cNvSpPr>
          <p:nvPr/>
        </p:nvSpPr>
        <p:spPr bwMode="auto">
          <a:xfrm>
            <a:off x="7048500" y="2636912"/>
            <a:ext cx="1268413" cy="2387600"/>
          </a:xfrm>
          <a:prstGeom prst="rect">
            <a:avLst/>
          </a:prstGeom>
          <a:noFill/>
          <a:ln w="317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/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912813" y="3968824"/>
            <a:ext cx="75358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 ……………………………………………………………………………………………………………</a:t>
            </a:r>
          </a:p>
          <a:p>
            <a:r>
              <a:rPr lang="es-CL" b="1"/>
              <a:t> ……………………………………………………………………………………………………………</a:t>
            </a:r>
          </a:p>
          <a:p>
            <a:endParaRPr lang="es-CL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3"/>
          <p:cNvSpPr txBox="1">
            <a:spLocks noChangeArrowheads="1"/>
          </p:cNvSpPr>
          <p:nvPr/>
        </p:nvSpPr>
        <p:spPr bwMode="auto">
          <a:xfrm>
            <a:off x="179388" y="4226124"/>
            <a:ext cx="89646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………………………………………………………………………………………………………………………………...    </a:t>
            </a:r>
          </a:p>
          <a:p>
            <a:r>
              <a:rPr lang="es-CL" b="1"/>
              <a:t>………………………………………………………………………………………………………………………………...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9604" y="1772816"/>
            <a:ext cx="743531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SELECT  last_name </a:t>
            </a:r>
            <a:r>
              <a:rPr lang="en-US" sz="1300" dirty="0" err="1">
                <a:latin typeface="Arial Black" pitchFamily="34" charset="0"/>
              </a:rPr>
              <a:t>apellido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CONCAT('Su salario es ', salary)</a:t>
            </a:r>
            <a:r>
              <a:rPr lang="en-US" sz="1300" dirty="0">
                <a:latin typeface="Arial Black" pitchFamily="34" charset="0"/>
              </a:rPr>
              <a:t>, 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 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SUBSTR(last_name , 2,3)</a:t>
            </a:r>
            <a:r>
              <a:rPr lang="en-US" sz="1300" dirty="0">
                <a:latin typeface="Arial Black" pitchFamily="34" charset="0"/>
              </a:rPr>
              <a:t>,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LENGTH(last_name)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INSTR(last_name, 'a')</a:t>
            </a:r>
            <a:r>
              <a:rPr lang="en-US" sz="1300" dirty="0">
                <a:latin typeface="Arial Black" pitchFamily="34" charset="0"/>
              </a:rPr>
              <a:t> </a:t>
            </a:r>
          </a:p>
          <a:p>
            <a:pPr eaLnBrk="0" hangingPunct="0">
              <a:defRPr/>
            </a:pPr>
            <a:r>
              <a:rPr lang="en-US" sz="1300" dirty="0">
                <a:latin typeface="Arial Black" pitchFamily="34" charset="0"/>
              </a:rPr>
              <a:t>FROM employees;</a:t>
            </a:r>
          </a:p>
          <a:p>
            <a:pPr eaLnBrk="0" hangingPunct="0">
              <a:defRPr/>
            </a:pPr>
            <a:endParaRPr lang="es-MX" sz="800" dirty="0">
              <a:latin typeface="Arial Black" pitchFamily="34" charset="0"/>
            </a:endParaRPr>
          </a:p>
        </p:txBody>
      </p:sp>
      <p:pic>
        <p:nvPicPr>
          <p:cNvPr id="35847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532438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55" descr="Screenshot - 01-03-2013 , 14_25_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6100" y="2868811"/>
            <a:ext cx="4556125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56" descr="Screenshot - 01-03-2013 , 14_26_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4713486"/>
            <a:ext cx="35877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57" descr="Screenshot - 01-03-2013 , 14_27_3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4730949"/>
            <a:ext cx="46593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58" descr="Screenshot - 01-03-2013 , 14_31_4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163" y="2857699"/>
            <a:ext cx="40909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2" name="Rectangle 42"/>
          <p:cNvSpPr>
            <a:spLocks noChangeArrowheads="1"/>
          </p:cNvSpPr>
          <p:nvPr/>
        </p:nvSpPr>
        <p:spPr bwMode="auto">
          <a:xfrm>
            <a:off x="6038850" y="2857699"/>
            <a:ext cx="1308100" cy="2398712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3" name="Rectangle 42"/>
          <p:cNvSpPr>
            <a:spLocks noChangeArrowheads="1"/>
          </p:cNvSpPr>
          <p:nvPr/>
        </p:nvSpPr>
        <p:spPr bwMode="auto">
          <a:xfrm>
            <a:off x="2151063" y="2857699"/>
            <a:ext cx="2133600" cy="2398712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4" name="Rectangle 42"/>
          <p:cNvSpPr>
            <a:spLocks noChangeArrowheads="1"/>
          </p:cNvSpPr>
          <p:nvPr/>
        </p:nvSpPr>
        <p:spPr bwMode="auto">
          <a:xfrm>
            <a:off x="4356100" y="2857699"/>
            <a:ext cx="1584325" cy="23987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5855" name="Rectangle 42"/>
          <p:cNvSpPr>
            <a:spLocks noChangeArrowheads="1"/>
          </p:cNvSpPr>
          <p:nvPr/>
        </p:nvSpPr>
        <p:spPr bwMode="auto">
          <a:xfrm>
            <a:off x="7389813" y="2852936"/>
            <a:ext cx="1552575" cy="23987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7358" y="1772816"/>
            <a:ext cx="7220938" cy="173893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Apellido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",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INSTR(</a:t>
            </a:r>
            <a:r>
              <a:rPr lang="en-US" sz="1300" dirty="0" err="1">
                <a:solidFill>
                  <a:srgbClr val="C00000"/>
                </a:solidFill>
                <a:latin typeface="Arial Black" pitchFamily="34" charset="0"/>
              </a:rPr>
              <a:t>last_name,'e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', 1, 2)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INSTR",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SUBSTR(last_name, -2, 2)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SUBSTR", 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TRIM('B' FROM last_name)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1er. TRIM",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latin typeface="Arial Black" pitchFamily="34" charset="0"/>
              </a:rPr>
              <a:t>salary,</a:t>
            </a:r>
            <a:r>
              <a:rPr lang="en-US" sz="1300" dirty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TRIM(1 FROM salary)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"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Resultado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2do. TRIM"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WHERE salary between 9500 AND 10000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ORDER BY last_name;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37894" name="Picture 21" descr="Screenshot - 09-01-2014 , 13_31_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645024"/>
            <a:ext cx="88090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42"/>
          <p:cNvSpPr>
            <a:spLocks noChangeArrowheads="1"/>
          </p:cNvSpPr>
          <p:nvPr/>
        </p:nvSpPr>
        <p:spPr bwMode="auto">
          <a:xfrm>
            <a:off x="2112963" y="3645024"/>
            <a:ext cx="1223962" cy="17272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6" name="Rectangle 42"/>
          <p:cNvSpPr>
            <a:spLocks noChangeArrowheads="1"/>
          </p:cNvSpPr>
          <p:nvPr/>
        </p:nvSpPr>
        <p:spPr bwMode="auto">
          <a:xfrm>
            <a:off x="3363913" y="3645024"/>
            <a:ext cx="1279525" cy="17272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7" name="Rectangle 42"/>
          <p:cNvSpPr>
            <a:spLocks noChangeArrowheads="1"/>
          </p:cNvSpPr>
          <p:nvPr/>
        </p:nvSpPr>
        <p:spPr bwMode="auto">
          <a:xfrm>
            <a:off x="4672013" y="3645024"/>
            <a:ext cx="1566862" cy="1727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7469188" y="3645024"/>
            <a:ext cx="1566862" cy="1727200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3"/>
          <p:cNvSpPr txBox="1">
            <a:spLocks noChangeArrowheads="1"/>
          </p:cNvSpPr>
          <p:nvPr/>
        </p:nvSpPr>
        <p:spPr bwMode="auto">
          <a:xfrm>
            <a:off x="306388" y="4349651"/>
            <a:ext cx="844232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>
                <a:latin typeface="Times New Roman" pitchFamily="18" charset="0"/>
              </a:rPr>
              <a:t>…………………………………………………….…….......….……… …………………..…..………………...…. </a:t>
            </a:r>
            <a:r>
              <a:rPr lang="es-CL" b="1"/>
              <a:t>…………………………………………………….…….......….……… ………………….…..………………...….</a:t>
            </a:r>
            <a:r>
              <a:rPr lang="es-CL" b="1">
                <a:latin typeface="Times New Roman" pitchFamily="18" charset="0"/>
              </a:rPr>
              <a:t> 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>
              <a:defRPr/>
            </a:pPr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9604" y="1772816"/>
            <a:ext cx="7435313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 </a:t>
            </a:r>
            <a:r>
              <a:rPr lang="en-US" sz="1300" dirty="0" err="1">
                <a:solidFill>
                  <a:srgbClr val="000000"/>
                </a:solidFill>
                <a:latin typeface="Arial Black" pitchFamily="34" charset="0"/>
              </a:rPr>
              <a:t>apellido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REPLACE(last_name, 'A', '</a:t>
            </a:r>
            <a:r>
              <a:rPr lang="en-US" sz="1300" dirty="0" err="1">
                <a:solidFill>
                  <a:srgbClr val="C00000"/>
                </a:solidFill>
                <a:latin typeface="Arial Black" pitchFamily="34" charset="0"/>
              </a:rPr>
              <a:t>Hola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              salary salario,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LPAD(salary,10,'*')</a:t>
            </a: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,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RPAD(salary,10,'*')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ORDER BY last_name;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39943" name="Picture 6" descr="3 ª persona con megáfono está detrás de las cartas info stock phot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850" y="5675313"/>
            <a:ext cx="160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43" descr="Screenshot - 04-03-2013 , 13_50_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4851301"/>
            <a:ext cx="32750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41" descr="Screenshot - 04-03-2013 , 13_49_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7888" y="3098701"/>
            <a:ext cx="3722687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40" descr="Screenshot - 04-03-2013 , 13_49_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3106638"/>
            <a:ext cx="427831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42" descr="Screenshot - 04-03-2013 , 13_50_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288" y="4876701"/>
            <a:ext cx="407352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8" name="Rectangle 42"/>
          <p:cNvSpPr>
            <a:spLocks noChangeArrowheads="1"/>
          </p:cNvSpPr>
          <p:nvPr/>
        </p:nvSpPr>
        <p:spPr bwMode="auto">
          <a:xfrm>
            <a:off x="2351088" y="3028851"/>
            <a:ext cx="2271712" cy="252095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9949" name="Rectangle 42"/>
          <p:cNvSpPr>
            <a:spLocks noChangeArrowheads="1"/>
          </p:cNvSpPr>
          <p:nvPr/>
        </p:nvSpPr>
        <p:spPr bwMode="auto">
          <a:xfrm>
            <a:off x="5386388" y="3028851"/>
            <a:ext cx="1490662" cy="252095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39950" name="Rectangle 42"/>
          <p:cNvSpPr>
            <a:spLocks noChangeArrowheads="1"/>
          </p:cNvSpPr>
          <p:nvPr/>
        </p:nvSpPr>
        <p:spPr bwMode="auto">
          <a:xfrm>
            <a:off x="6935788" y="3033613"/>
            <a:ext cx="1597025" cy="25209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1986" name="Rectangle 3"/>
          <p:cNvSpPr txBox="1">
            <a:spLocks noChangeArrowheads="1"/>
          </p:cNvSpPr>
          <p:nvPr/>
        </p:nvSpPr>
        <p:spPr bwMode="auto">
          <a:xfrm>
            <a:off x="611188" y="1556792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Manipulan números, aceptan un valor numérico como argumento y retornan un valor 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numérico.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28441" y="3717032"/>
            <a:ext cx="745998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SELECT  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ROUND(1234.5678,2)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ROUND(1234.5678)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ROUND(1235.5678, -1)</a:t>
            </a:r>
            <a:r>
              <a:rPr lang="en-US" sz="1300" dirty="0">
                <a:latin typeface="Arial Black" pitchFamily="34" charset="0"/>
              </a:rPr>
              <a:t>, </a:t>
            </a: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              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TRUNC(1234.5678,2)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000066"/>
                </a:solidFill>
                <a:latin typeface="Arial Black" pitchFamily="34" charset="0"/>
              </a:rPr>
              <a:t>TRUNC(1234.5678)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>
                <a:solidFill>
                  <a:srgbClr val="CC0000"/>
                </a:solidFill>
                <a:latin typeface="Arial Black" pitchFamily="34" charset="0"/>
              </a:rPr>
              <a:t>TRUNC(1234.5678, -2)</a:t>
            </a:r>
          </a:p>
          <a:p>
            <a:pPr>
              <a:defRPr/>
            </a:pPr>
            <a:r>
              <a:rPr lang="en-US" sz="1300" dirty="0">
                <a:latin typeface="Arial Black" pitchFamily="34" charset="0"/>
              </a:rPr>
              <a:t>FROM DUAL;</a:t>
            </a:r>
          </a:p>
          <a:p>
            <a:pPr>
              <a:defRPr/>
            </a:pPr>
            <a:endParaRPr lang="en-US" sz="800" dirty="0">
              <a:latin typeface="Arial Black" pitchFamily="34" charset="0"/>
            </a:endParaRPr>
          </a:p>
        </p:txBody>
      </p:sp>
      <p:pic>
        <p:nvPicPr>
          <p:cNvPr id="7" name="Picture 16" descr="Screenshot - 09-01-2014 , 14_34_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859809"/>
            <a:ext cx="88201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119063" y="4764559"/>
            <a:ext cx="1511300" cy="684212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681163" y="4775671"/>
            <a:ext cx="1295400" cy="68421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038475" y="4775671"/>
            <a:ext cx="1511300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4624388" y="4775671"/>
            <a:ext cx="14382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111875" y="4775671"/>
            <a:ext cx="1295400" cy="684213"/>
          </a:xfrm>
          <a:prstGeom prst="rect">
            <a:avLst/>
          </a:prstGeom>
          <a:noFill/>
          <a:ln w="317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7464425" y="4775671"/>
            <a:ext cx="1571625" cy="684213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103731" y="2154122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ROUND(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columna|expresión,n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3102692" y="2162332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TRUNC(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columna|expresión,n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6105762" y="2158968"/>
            <a:ext cx="2952000" cy="86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MOD(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611188" y="1580853"/>
            <a:ext cx="24939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47092" y="1988840"/>
            <a:ext cx="7435313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 dirty="0">
              <a:latin typeface="Arial Black" pitchFamily="34" charset="0"/>
            </a:endParaRP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SELECT last_name,  salary,  </a:t>
            </a:r>
            <a:r>
              <a:rPr lang="en-US" sz="1300" dirty="0">
                <a:solidFill>
                  <a:srgbClr val="CC0000"/>
                </a:solidFill>
                <a:latin typeface="Arial Black" pitchFamily="34" charset="0"/>
              </a:rPr>
              <a:t>MOD(salary, 5000)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FROM employees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Arial Black" pitchFamily="34" charset="0"/>
              </a:rPr>
              <a:t>WHERE job_id='ST_MAN';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44050" name="Picture 2" descr="C:\Users\user\Documents\DonationCoder\ScreenshotCaptor\Screenshots\Screenshot - 09-01-2014 , 19_36_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664" y="3044793"/>
            <a:ext cx="4309899" cy="146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Rectangle 42"/>
          <p:cNvSpPr>
            <a:spLocks noChangeArrowheads="1"/>
          </p:cNvSpPr>
          <p:nvPr/>
        </p:nvSpPr>
        <p:spPr bwMode="auto">
          <a:xfrm>
            <a:off x="5243822" y="2985292"/>
            <a:ext cx="1368000" cy="15120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3486150" y="3284538"/>
            <a:ext cx="2160588" cy="20161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1600" b="1">
                <a:solidFill>
                  <a:schemeClr val="tx1"/>
                </a:solidFill>
                <a:latin typeface="Arial Black" pitchFamily="34" charset="0"/>
                <a:cs typeface="Arial" charset="0"/>
              </a:rPr>
              <a:t>FECHAS EN ORACLE</a:t>
            </a:r>
          </a:p>
        </p:txBody>
      </p:sp>
      <p:sp>
        <p:nvSpPr>
          <p:cNvPr id="22" name="21 Llamada de flecha a la derecha"/>
          <p:cNvSpPr>
            <a:spLocks noChangeArrowheads="1"/>
          </p:cNvSpPr>
          <p:nvPr/>
        </p:nvSpPr>
        <p:spPr bwMode="auto">
          <a:xfrm>
            <a:off x="561975" y="3644900"/>
            <a:ext cx="2879725" cy="1079500"/>
          </a:xfrm>
          <a:prstGeom prst="rightArrowCallout">
            <a:avLst>
              <a:gd name="adj1" fmla="val 25000"/>
              <a:gd name="adj2" fmla="val 25000"/>
              <a:gd name="adj3" fmla="val 29528"/>
              <a:gd name="adj4" fmla="val 64977"/>
            </a:avLst>
          </a:prstGeom>
          <a:solidFill>
            <a:srgbClr val="993366"/>
          </a:solidFill>
          <a:ln w="33020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>
                <a:solidFill>
                  <a:srgbClr val="FFFFFF"/>
                </a:solidFill>
              </a:rPr>
              <a:t>Debe ir entre comillas al ser utilizada en una sentencia SQL</a:t>
            </a:r>
          </a:p>
        </p:txBody>
      </p:sp>
      <p:sp>
        <p:nvSpPr>
          <p:cNvPr id="24" name="23 Llamada de flecha a la izquierda"/>
          <p:cNvSpPr>
            <a:spLocks noChangeArrowheads="1"/>
          </p:cNvSpPr>
          <p:nvPr/>
        </p:nvSpPr>
        <p:spPr bwMode="auto">
          <a:xfrm>
            <a:off x="5673725" y="3644900"/>
            <a:ext cx="2879725" cy="1079500"/>
          </a:xfrm>
          <a:prstGeom prst="leftArrowCallout">
            <a:avLst>
              <a:gd name="adj1" fmla="val 25000"/>
              <a:gd name="adj2" fmla="val 25000"/>
              <a:gd name="adj3" fmla="val 29937"/>
              <a:gd name="adj4" fmla="val 64977"/>
            </a:avLst>
          </a:prstGeom>
          <a:solidFill>
            <a:srgbClr val="D96709"/>
          </a:solidFill>
          <a:ln w="33020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>
                <a:solidFill>
                  <a:srgbClr val="FFFFFF"/>
                </a:solidFill>
              </a:rPr>
              <a:t>Por defecto se visualiza en el formato:</a:t>
            </a:r>
          </a:p>
          <a:p>
            <a:pPr algn="ctr"/>
            <a:r>
              <a:rPr lang="es-CL" sz="1600" b="1">
                <a:solidFill>
                  <a:srgbClr val="FFFFFF"/>
                </a:solidFill>
              </a:rPr>
              <a:t>DD-MON-RR</a:t>
            </a:r>
          </a:p>
        </p:txBody>
      </p:sp>
      <p:sp>
        <p:nvSpPr>
          <p:cNvPr id="46085" name="12 Llamada de flecha hacia abajo"/>
          <p:cNvSpPr>
            <a:spLocks noChangeArrowheads="1"/>
          </p:cNvSpPr>
          <p:nvPr/>
        </p:nvSpPr>
        <p:spPr bwMode="auto">
          <a:xfrm>
            <a:off x="3436938" y="1557338"/>
            <a:ext cx="2195512" cy="1681162"/>
          </a:xfrm>
          <a:prstGeom prst="downArrowCallout">
            <a:avLst>
              <a:gd name="adj1" fmla="val 20025"/>
              <a:gd name="adj2" fmla="val 20019"/>
              <a:gd name="adj3" fmla="val 25000"/>
              <a:gd name="adj4" fmla="val 64977"/>
            </a:avLst>
          </a:prstGeom>
          <a:solidFill>
            <a:srgbClr val="003366"/>
          </a:solidFill>
          <a:ln w="3365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L" sz="1600" b="1">
                <a:solidFill>
                  <a:schemeClr val="bg1"/>
                </a:solidFill>
              </a:rPr>
              <a:t>Se almacena siglo, año, mes, día, horas, minutos y segundos</a:t>
            </a:r>
            <a:endParaRPr lang="es-E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El formato de fecha RR es similar al elemento YY, pero se puede utilizar para especificar diferentes siglos:</a:t>
            </a:r>
          </a:p>
        </p:txBody>
      </p:sp>
      <p:pic>
        <p:nvPicPr>
          <p:cNvPr id="48131" name="Picture 3" descr="C:\Users\user\Documents\DonationCoder\ScreenshotCaptor\Screenshots\Screenshot - 09-01-2014 , 22_20_2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012950"/>
            <a:ext cx="561340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 descr="C:\Users\user\Documents\DonationCoder\ScreenshotCaptor\Screenshots\Screenshot - 09-01-2014 , 22_22_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0013" y="3703638"/>
            <a:ext cx="6370637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556470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Todas las funciones de fechas retornan un tipo de dato Fecha excepto la función MONTHS_BETWEEN que retorna un valor numérico.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1043904" y="21689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SYSDATE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2 Bisel"/>
          <p:cNvSpPr>
            <a:spLocks noChangeArrowheads="1"/>
          </p:cNvSpPr>
          <p:nvPr/>
        </p:nvSpPr>
        <p:spPr bwMode="auto">
          <a:xfrm>
            <a:off x="4561367" y="2179593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MONTHS_BETWEEN(fecha1,fecha2)</a:t>
            </a:r>
          </a:p>
        </p:txBody>
      </p:sp>
      <p:sp>
        <p:nvSpPr>
          <p:cNvPr id="17" name="12 Bisel"/>
          <p:cNvSpPr>
            <a:spLocks noChangeArrowheads="1"/>
          </p:cNvSpPr>
          <p:nvPr/>
        </p:nvSpPr>
        <p:spPr bwMode="auto">
          <a:xfrm>
            <a:off x="1043608" y="30689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ADD_MONTHS(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fecha,n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12 Bisel"/>
          <p:cNvSpPr>
            <a:spLocks noChangeArrowheads="1"/>
          </p:cNvSpPr>
          <p:nvPr/>
        </p:nvSpPr>
        <p:spPr bwMode="auto">
          <a:xfrm>
            <a:off x="4572000" y="3083798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NEXT_DAY(</a:t>
            </a:r>
            <a:r>
              <a:rPr lang="es-MX" b="1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fecha,día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" name="12 Bisel"/>
          <p:cNvSpPr>
            <a:spLocks noChangeArrowheads="1"/>
          </p:cNvSpPr>
          <p:nvPr/>
        </p:nvSpPr>
        <p:spPr bwMode="auto">
          <a:xfrm>
            <a:off x="1054241" y="3969160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LAST_DAY(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3" name="12 Bisel"/>
          <p:cNvSpPr>
            <a:spLocks noChangeArrowheads="1"/>
          </p:cNvSpPr>
          <p:nvPr/>
        </p:nvSpPr>
        <p:spPr bwMode="auto">
          <a:xfrm>
            <a:off x="4572296" y="3973165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ROUND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(fecha,['formato'])</a:t>
            </a:r>
          </a:p>
        </p:txBody>
      </p:sp>
      <p:sp>
        <p:nvSpPr>
          <p:cNvPr id="24" name="12 Bisel"/>
          <p:cNvSpPr>
            <a:spLocks noChangeArrowheads="1"/>
          </p:cNvSpPr>
          <p:nvPr/>
        </p:nvSpPr>
        <p:spPr bwMode="auto">
          <a:xfrm>
            <a:off x="2843808" y="4879793"/>
            <a:ext cx="3528096" cy="900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defRPr/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TRUNC(fecha,[</a:t>
            </a:r>
            <a:r>
              <a:rPr lang="es-MX" b="1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'formato'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])</a:t>
            </a:r>
            <a:endParaRPr lang="es-ES" b="1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40" name="Picture 28" descr="Screenshot - 10-01-2014 , 12_38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965" y="3068960"/>
            <a:ext cx="4105275" cy="635000"/>
          </a:xfrm>
          <a:prstGeom prst="rect">
            <a:avLst/>
          </a:prstGeom>
          <a:noFill/>
        </p:spPr>
      </p:pic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4516" name="Rectangle 3"/>
          <p:cNvSpPr txBox="1">
            <a:spLocks noChangeArrowheads="1"/>
          </p:cNvSpPr>
          <p:nvPr/>
        </p:nvSpPr>
        <p:spPr bwMode="auto">
          <a:xfrm>
            <a:off x="611188" y="1365250"/>
            <a:ext cx="82819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Times New Roman" pitchFamily="18" charset="0"/>
              </a:rPr>
              <a:t>Ejemplo:</a:t>
            </a:r>
            <a:endParaRPr lang="es-CL" sz="1800" dirty="0"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ea typeface="Arial Unicode MS"/>
                <a:cs typeface="Times New Roman" pitchFamily="18" charset="0"/>
              </a:rPr>
              <a:t>Ejemplo (asumiendo </a:t>
            </a:r>
            <a:r>
              <a:rPr lang="es-CL" sz="1800" dirty="0">
                <a:ea typeface="Arial Unicode MS"/>
                <a:cs typeface="Times New Roman" pitchFamily="18" charset="0"/>
              </a:rPr>
              <a:t>que la fecha actual (SYSDATE) es </a:t>
            </a:r>
            <a:r>
              <a:rPr lang="es-CL" sz="1800" dirty="0" smtClean="0">
                <a:ea typeface="Arial Unicode MS"/>
                <a:cs typeface="Times New Roman" pitchFamily="18" charset="0"/>
              </a:rPr>
              <a:t>05/10/2014):</a:t>
            </a:r>
            <a:endParaRPr lang="es-CL" sz="1800" dirty="0"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9646" y="1674866"/>
            <a:ext cx="8446805" cy="1215717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MONTHS_BETWEEN('01/ENE/2014','01/OCT/2013')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  <a:r>
              <a:rPr lang="en-US" sz="1300" dirty="0">
                <a:latin typeface="Arial Black" pitchFamily="34" charset="0"/>
              </a:rPr>
              <a:t>"MONTHS_BETWEEN",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ADD_MONTHS('20/ENE/2014',6) </a:t>
            </a:r>
            <a:r>
              <a:rPr lang="en-US" sz="1300" dirty="0">
                <a:latin typeface="Arial Black" pitchFamily="34" charset="0"/>
              </a:rPr>
              <a:t>"ADD_MONTHS",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NEXT_DAY('11/MAR/2014','DOMINGO') </a:t>
            </a:r>
            <a:r>
              <a:rPr lang="en-US" sz="1300" dirty="0">
                <a:latin typeface="Arial Black" pitchFamily="34" charset="0"/>
              </a:rPr>
              <a:t>"NEXT_DAY",</a:t>
            </a:r>
          </a:p>
          <a:p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             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LAST_DAY('01/FEB/2014')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 </a:t>
            </a:r>
            <a:r>
              <a:rPr lang="en-US" sz="1300" dirty="0">
                <a:latin typeface="Arial Black" pitchFamily="34" charset="0"/>
              </a:rPr>
              <a:t>"LAST_DAY"</a:t>
            </a:r>
          </a:p>
          <a:p>
            <a:r>
              <a:rPr lang="en-US" sz="1300" dirty="0">
                <a:latin typeface="Arial Black" pitchFamily="34" charset="0"/>
              </a:rPr>
              <a:t>FROM dual;</a:t>
            </a:r>
          </a:p>
        </p:txBody>
      </p:sp>
      <p:sp>
        <p:nvSpPr>
          <p:cNvPr id="64532" name="Rectangle 42"/>
          <p:cNvSpPr>
            <a:spLocks noChangeArrowheads="1"/>
          </p:cNvSpPr>
          <p:nvPr/>
        </p:nvSpPr>
        <p:spPr bwMode="auto">
          <a:xfrm>
            <a:off x="2626965" y="3076897"/>
            <a:ext cx="1246188" cy="684213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3" name="Rectangle 42"/>
          <p:cNvSpPr>
            <a:spLocks noChangeArrowheads="1"/>
          </p:cNvSpPr>
          <p:nvPr/>
        </p:nvSpPr>
        <p:spPr bwMode="auto">
          <a:xfrm>
            <a:off x="3911253" y="3076897"/>
            <a:ext cx="917575" cy="68421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4" name="Rectangle 42"/>
          <p:cNvSpPr>
            <a:spLocks noChangeArrowheads="1"/>
          </p:cNvSpPr>
          <p:nvPr/>
        </p:nvSpPr>
        <p:spPr bwMode="auto">
          <a:xfrm>
            <a:off x="4865340" y="3076897"/>
            <a:ext cx="917575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35" name="Rectangle 42"/>
          <p:cNvSpPr>
            <a:spLocks noChangeArrowheads="1"/>
          </p:cNvSpPr>
          <p:nvPr/>
        </p:nvSpPr>
        <p:spPr bwMode="auto">
          <a:xfrm>
            <a:off x="5811490" y="3076897"/>
            <a:ext cx="9175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9646" y="4365104"/>
            <a:ext cx="8446805" cy="938719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ROUND(SYSDATE, </a:t>
            </a:r>
            <a:r>
              <a:rPr lang="en-US" sz="1300" dirty="0">
                <a:solidFill>
                  <a:srgbClr val="C00000"/>
                </a:solidFill>
                <a:latin typeface="Arial Black" pitchFamily="34" charset="0"/>
              </a:rPr>
              <a:t>'MONTH')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ROUND(SYSDATE,</a:t>
            </a:r>
            <a:r>
              <a:rPr lang="en-US" sz="1300" dirty="0">
                <a:solidFill>
                  <a:schemeClr val="hlink"/>
                </a:solidFill>
                <a:latin typeface="Arial Black" pitchFamily="34" charset="0"/>
              </a:rPr>
              <a:t>'YEAR')</a:t>
            </a:r>
            <a:r>
              <a:rPr lang="en-US" sz="1300" dirty="0">
                <a:latin typeface="Arial Black" pitchFamily="34" charset="0"/>
              </a:rPr>
              <a:t>,</a:t>
            </a:r>
          </a:p>
          <a:p>
            <a:r>
              <a:rPr lang="en-US" sz="1300" dirty="0">
                <a:latin typeface="Arial Black" pitchFamily="34" charset="0"/>
              </a:rPr>
              <a:t>             </a:t>
            </a:r>
            <a:r>
              <a:rPr lang="en-US" sz="1300" dirty="0" smtClean="0">
                <a:solidFill>
                  <a:schemeClr val="folHlink"/>
                </a:solidFill>
                <a:latin typeface="Arial Black" pitchFamily="34" charset="0"/>
              </a:rPr>
              <a:t>TRUNC(SYSDATE,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'MONTH')</a:t>
            </a:r>
            <a:r>
              <a:rPr lang="en-US" sz="1300" dirty="0">
                <a:latin typeface="Arial Black" pitchFamily="34" charset="0"/>
              </a:rPr>
              <a:t>, </a:t>
            </a:r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TRUNC(SYSDATE,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'YEAR')</a:t>
            </a:r>
          </a:p>
          <a:p>
            <a:r>
              <a:rPr lang="en-US" sz="1300" dirty="0">
                <a:latin typeface="Arial Black" pitchFamily="34" charset="0"/>
              </a:rPr>
              <a:t>FROM dual</a:t>
            </a:r>
            <a:r>
              <a:rPr lang="en-US" sz="1300" dirty="0" smtClean="0">
                <a:latin typeface="Arial Black" pitchFamily="34" charset="0"/>
              </a:rPr>
              <a:t>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64539" name="Picture 27" descr="Screenshot - 10-01-2014 , 12_35_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5401164"/>
            <a:ext cx="6985000" cy="523875"/>
          </a:xfrm>
          <a:prstGeom prst="rect">
            <a:avLst/>
          </a:prstGeom>
          <a:noFill/>
        </p:spPr>
      </p:pic>
      <p:sp>
        <p:nvSpPr>
          <p:cNvPr id="64542" name="Rectangle 42"/>
          <p:cNvSpPr>
            <a:spLocks noChangeArrowheads="1"/>
          </p:cNvSpPr>
          <p:nvPr/>
        </p:nvSpPr>
        <p:spPr bwMode="auto">
          <a:xfrm>
            <a:off x="1093788" y="5367826"/>
            <a:ext cx="1817687" cy="684213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3" name="Rectangle 42"/>
          <p:cNvSpPr>
            <a:spLocks noChangeArrowheads="1"/>
          </p:cNvSpPr>
          <p:nvPr/>
        </p:nvSpPr>
        <p:spPr bwMode="auto">
          <a:xfrm>
            <a:off x="2967038" y="5378939"/>
            <a:ext cx="1662112" cy="6842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4" name="Rectangle 42"/>
          <p:cNvSpPr>
            <a:spLocks noChangeArrowheads="1"/>
          </p:cNvSpPr>
          <p:nvPr/>
        </p:nvSpPr>
        <p:spPr bwMode="auto">
          <a:xfrm>
            <a:off x="4673600" y="5383701"/>
            <a:ext cx="1727200" cy="68421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4545" name="Rectangle 42"/>
          <p:cNvSpPr>
            <a:spLocks noChangeArrowheads="1"/>
          </p:cNvSpPr>
          <p:nvPr/>
        </p:nvSpPr>
        <p:spPr bwMode="auto">
          <a:xfrm>
            <a:off x="6454775" y="5383701"/>
            <a:ext cx="1666875" cy="684213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texto"/>
          <p:cNvSpPr>
            <a:spLocks noGrp="1"/>
          </p:cNvSpPr>
          <p:nvPr>
            <p:ph type="body" idx="1"/>
          </p:nvPr>
        </p:nvSpPr>
        <p:spPr>
          <a:xfrm>
            <a:off x="168275" y="189186"/>
            <a:ext cx="8745538" cy="3576364"/>
          </a:xfrm>
        </p:spPr>
        <p:txBody>
          <a:bodyPr>
            <a:spAutoFit/>
          </a:bodyPr>
          <a:lstStyle/>
          <a:p>
            <a:pPr algn="ctr" eaLnBrk="1" hangingPunct="1"/>
            <a:endParaRPr lang="es-CL" sz="2800" b="1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Unidad de Aprendizaje N°1</a:t>
            </a:r>
          </a:p>
          <a:p>
            <a:pPr algn="ctr" eaLnBrk="1" hangingPunct="1"/>
            <a:r>
              <a:rPr lang="es-CL" sz="2800" dirty="0" smtClean="0">
                <a:ea typeface="ＭＳ Ｐゴシック" pitchFamily="34" charset="-128"/>
              </a:rPr>
              <a:t>Construyendo Consultas SQL</a:t>
            </a:r>
          </a:p>
          <a:p>
            <a:pPr algn="ctr" eaLnBrk="1" hangingPunct="1"/>
            <a:endParaRPr lang="es-CL" sz="2800" dirty="0" smtClean="0">
              <a:ea typeface="ＭＳ Ｐゴシック" pitchFamily="34" charset="-128"/>
            </a:endParaRPr>
          </a:p>
          <a:p>
            <a:pPr algn="ctr" eaLnBrk="1" hangingPunct="1"/>
            <a:r>
              <a:rPr lang="es-CL" sz="2800" b="1" dirty="0" smtClean="0">
                <a:ea typeface="ＭＳ Ｐゴシック" pitchFamily="34" charset="-128"/>
              </a:rPr>
              <a:t>Aprendizaje Esperado :</a:t>
            </a:r>
          </a:p>
          <a:p>
            <a:pPr algn="ctr" eaLnBrk="1" hangingPunct="1"/>
            <a:r>
              <a:rPr lang="es-CL" b="1" dirty="0" smtClean="0">
                <a:solidFill>
                  <a:schemeClr val="bg1"/>
                </a:solidFill>
                <a:ea typeface="ＭＳ Ｐゴシック" pitchFamily="34" charset="-128"/>
              </a:rPr>
              <a:t>Construir sentencias de recuperación y manipulación, de una base de datos relacional, según sintaxis, restricciones del lenguaje, requisitos de la lógica negocios, requisitos de información y sistema de gestión de base de datos.</a:t>
            </a:r>
          </a:p>
        </p:txBody>
      </p:sp>
      <p:pic>
        <p:nvPicPr>
          <p:cNvPr id="81922" name="Picture 2" descr="https://encrypted-tbn0.gstatic.com/images?q=tbn:ANd9GcRXmFeJZ1mptYOB5dLaYdWJwxXPMGcv4MWW6-o125TUtpntv58my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4551652"/>
            <a:ext cx="1691680" cy="1691680"/>
          </a:xfrm>
          <a:prstGeom prst="rect">
            <a:avLst/>
          </a:prstGeom>
          <a:noFill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33775" y="3994431"/>
            <a:ext cx="6300000" cy="972000"/>
          </a:xfrm>
          <a:prstGeom prst="wedgeRectCallout">
            <a:avLst>
              <a:gd name="adj1" fmla="val -46676"/>
              <a:gd name="adj2" fmla="val 78750"/>
            </a:avLst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400" b="1" dirty="0" smtClean="0">
              <a:latin typeface="Arial Black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SELECT employee_id, </a:t>
            </a:r>
            <a:r>
              <a:rPr lang="en-US" sz="1200" b="1" dirty="0" smtClean="0">
                <a:solidFill>
                  <a:schemeClr val="hlink"/>
                </a:solidFill>
                <a:latin typeface="Arial Black" pitchFamily="34" charset="0"/>
                <a:cs typeface="Arial" pitchFamily="34" charset="0"/>
              </a:rPr>
              <a:t>TRUNC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(salary/1000), 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             </a:t>
            </a:r>
            <a:r>
              <a:rPr lang="en-US" sz="1200" b="1" dirty="0" smtClean="0">
                <a:solidFill>
                  <a:srgbClr val="DA1000"/>
                </a:solidFill>
                <a:latin typeface="Arial Black" pitchFamily="34" charset="0"/>
                <a:cs typeface="Arial" pitchFamily="34" charset="0"/>
              </a:rPr>
              <a:t>TO_CHAR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1200" b="1" dirty="0" smtClean="0">
                <a:solidFill>
                  <a:srgbClr val="003300"/>
                </a:solidFill>
                <a:latin typeface="Arial Black" pitchFamily="34" charset="0"/>
                <a:cs typeface="Arial" pitchFamily="34" charset="0"/>
              </a:rPr>
              <a:t>ROUND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 * (</a:t>
            </a:r>
            <a:r>
              <a:rPr lang="en-US" sz="1200" b="1" dirty="0" smtClean="0">
                <a:solidFill>
                  <a:srgbClr val="660033"/>
                </a:solidFill>
                <a:latin typeface="Arial Black" pitchFamily="34" charset="0"/>
                <a:cs typeface="Arial" pitchFamily="34" charset="0"/>
              </a:rPr>
              <a:t>SUBSTR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(salary,1,1)/100)), '$999,999'),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             </a:t>
            </a:r>
            <a:r>
              <a:rPr lang="en-US" sz="1200" b="1" dirty="0" smtClean="0">
                <a:solidFill>
                  <a:srgbClr val="008000"/>
                </a:solidFill>
                <a:latin typeface="Arial Black" pitchFamily="34" charset="0"/>
                <a:cs typeface="Arial" pitchFamily="34" charset="0"/>
              </a:rPr>
              <a:t>ROUND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(salary * </a:t>
            </a:r>
            <a:r>
              <a:rPr lang="en-US" sz="1200" b="1" dirty="0" smtClean="0">
                <a:solidFill>
                  <a:srgbClr val="000099"/>
                </a:solidFill>
                <a:latin typeface="Arial Black" pitchFamily="34" charset="0"/>
                <a:cs typeface="Arial" pitchFamily="34" charset="0"/>
              </a:rPr>
              <a:t>NVL</a:t>
            </a: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(commission_pct,0))</a:t>
            </a:r>
          </a:p>
          <a:p>
            <a:pPr>
              <a:defRPr/>
            </a:pPr>
            <a:r>
              <a:rPr lang="en-US" sz="1200" b="1" dirty="0" smtClean="0">
                <a:latin typeface="Arial Black" pitchFamily="34" charset="0"/>
                <a:cs typeface="Arial" pitchFamily="34" charset="0"/>
              </a:rPr>
              <a:t>FROM employees;</a:t>
            </a:r>
          </a:p>
          <a:p>
            <a:pPr>
              <a:defRPr/>
            </a:pPr>
            <a:endParaRPr lang="en-US" sz="4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Las fechas en la Base de Datos se almacenan como números, por lo tanto se pueden realizar cálculos usando operadores aritméticos.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20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7549" y="3818516"/>
            <a:ext cx="8616939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last_name, hire_date,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ROUND((SYSDATE - hire_date) / 7 )</a:t>
            </a:r>
            <a:r>
              <a:rPr lang="en-US" sz="1300" dirty="0" smtClean="0">
                <a:latin typeface="Arial Black" pitchFamily="34" charset="0"/>
              </a:rPr>
              <a:t> "SEMANAS CONTRATADO",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hire_date - 2 </a:t>
            </a:r>
            <a:r>
              <a:rPr lang="en-US" sz="1300" dirty="0" smtClean="0">
                <a:latin typeface="Arial Black" pitchFamily="34" charset="0"/>
              </a:rPr>
              <a:t>"FECHA CONTRATO MENOS 2 DIAS"</a:t>
            </a:r>
            <a:endParaRPr lang="en-US" sz="1300" dirty="0" smtClean="0">
              <a:solidFill>
                <a:schemeClr val="hlink"/>
              </a:solidFill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department_id = 90;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1026" name="Picture 2" descr="C:\Users\user\Documents\DonationCoder\ScreenshotCaptor\Screenshots\Screenshot - 11-01-2014 , 20_02_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702" y="5055288"/>
            <a:ext cx="6602006" cy="995475"/>
          </a:xfrm>
          <a:prstGeom prst="rect">
            <a:avLst/>
          </a:prstGeom>
          <a:noFill/>
        </p:spPr>
      </p:pic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379042" y="5031539"/>
            <a:ext cx="1476000" cy="10800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884832" y="5030777"/>
            <a:ext cx="2196000" cy="10800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1" name="12 Bisel"/>
          <p:cNvSpPr>
            <a:spLocks noChangeArrowheads="1"/>
          </p:cNvSpPr>
          <p:nvPr/>
        </p:nvSpPr>
        <p:spPr bwMode="auto">
          <a:xfrm>
            <a:off x="1484596" y="2002626"/>
            <a:ext cx="30600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+ Número 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3093955" y="2326578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4608344" y="2007728"/>
            <a:ext cx="30600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Número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</a:t>
            </a: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482403" y="2908912"/>
            <a:ext cx="864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Bisel"/>
          <p:cNvSpPr>
            <a:spLocks noChangeArrowheads="1"/>
          </p:cNvSpPr>
          <p:nvPr/>
        </p:nvSpPr>
        <p:spPr bwMode="auto">
          <a:xfrm>
            <a:off x="2794102" y="2686618"/>
            <a:ext cx="3600400" cy="612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s-MX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Fecha - Fecha                </a:t>
            </a:r>
            <a:r>
              <a:rPr lang="es-MX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 de días</a:t>
            </a:r>
            <a:endParaRPr lang="es-E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152115" y="2326578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218009" y="2999419"/>
            <a:ext cx="64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1918855" y="3542780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894590" y="3552382"/>
            <a:ext cx="5382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cxnSpLocks noChangeShapeType="1"/>
          </p:cNvCxnSpPr>
          <p:nvPr/>
        </p:nvCxnSpPr>
        <p:spPr bwMode="auto">
          <a:xfrm>
            <a:off x="4500563" y="3086248"/>
            <a:ext cx="0" cy="4320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25 Conector recto"/>
          <p:cNvCxnSpPr/>
          <p:nvPr/>
        </p:nvCxnSpPr>
        <p:spPr>
          <a:xfrm>
            <a:off x="7247447" y="3542780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Bisel"/>
          <p:cNvSpPr>
            <a:spLocks noChangeArrowheads="1"/>
          </p:cNvSpPr>
          <p:nvPr/>
        </p:nvSpPr>
        <p:spPr bwMode="auto">
          <a:xfrm>
            <a:off x="2882659" y="2061080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TIPOS DE DATOS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2" name="11 Bisel"/>
          <p:cNvSpPr>
            <a:spLocks noChangeArrowheads="1"/>
          </p:cNvSpPr>
          <p:nvPr/>
        </p:nvSpPr>
        <p:spPr bwMode="auto">
          <a:xfrm>
            <a:off x="323824" y="4027598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TIPOS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DE DATOS IMPLÍCITA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5618963" y="4041184"/>
            <a:ext cx="3240064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 DE TIPOS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DE DATOS EXPLÍCITA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 Implícita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5621" y="3933056"/>
            <a:ext cx="6528707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employee_id, hire_date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hire_date &gt; '05/03/2008'</a:t>
            </a:r>
          </a:p>
          <a:p>
            <a:r>
              <a:rPr lang="en-US" sz="1300" dirty="0" smtClean="0">
                <a:latin typeface="Arial Black" pitchFamily="34" charset="0"/>
              </a:rPr>
              <a:t>ORDER BY hire_date;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2051" name="Picture 3" descr="C:\Users\user\Documents\DonationCoder\ScreenshotCaptor\Screenshots\Screenshot - 11-01-2014 , 20_53_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157191"/>
            <a:ext cx="1944217" cy="1313949"/>
          </a:xfrm>
          <a:prstGeom prst="rect">
            <a:avLst/>
          </a:prstGeom>
          <a:noFill/>
        </p:spPr>
      </p:pic>
      <p:sp>
        <p:nvSpPr>
          <p:cNvPr id="7" name="6 Bisel"/>
          <p:cNvSpPr>
            <a:spLocks noChangeArrowheads="1"/>
          </p:cNvSpPr>
          <p:nvPr/>
        </p:nvSpPr>
        <p:spPr bwMode="auto">
          <a:xfrm>
            <a:off x="1475656" y="1484784"/>
            <a:ext cx="5760640" cy="1728192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r>
              <a:rPr lang="es-CL" b="1" dirty="0" smtClean="0">
                <a:latin typeface="Arial Black" pitchFamily="34" charset="0"/>
              </a:rPr>
              <a:t>           DE                                                A</a:t>
            </a:r>
          </a:p>
          <a:p>
            <a:r>
              <a:rPr lang="es-MX" b="1" dirty="0" smtClean="0">
                <a:latin typeface="Arial" pitchFamily="34" charset="0"/>
                <a:cs typeface="Arial" pitchFamily="34" charset="0"/>
              </a:rPr>
              <a:t>VARCHAR2 o CHAR                                   NUMBER</a:t>
            </a:r>
          </a:p>
          <a:p>
            <a:r>
              <a:rPr lang="es-MX" b="1" dirty="0" smtClean="0"/>
              <a:t>VARCHAR2 o CHAR                                   DATE</a:t>
            </a:r>
            <a:endParaRPr lang="es-ES" b="1" dirty="0" smtClean="0"/>
          </a:p>
          <a:p>
            <a:r>
              <a:rPr lang="es-MX" b="1" dirty="0" smtClean="0"/>
              <a:t>NUMBER                                                     VARCHAR2</a:t>
            </a:r>
            <a:endParaRPr lang="es-ES" b="1" dirty="0" smtClean="0"/>
          </a:p>
          <a:p>
            <a:r>
              <a:rPr lang="es-MX" b="1" dirty="0" smtClean="0"/>
              <a:t>DATE                                                           VARCHAR2</a:t>
            </a:r>
            <a:endParaRPr lang="es-ES" b="1" dirty="0">
              <a:latin typeface="Arial Black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563888" y="2144007"/>
            <a:ext cx="15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563888" y="2348880"/>
            <a:ext cx="15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663896" y="2564904"/>
            <a:ext cx="24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64056" y="2780928"/>
            <a:ext cx="241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creenshot - 02_11_2009 , 14_28_4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920" y="3501008"/>
            <a:ext cx="48143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de Tipos de Datos Explícita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8044" y="4664169"/>
            <a:ext cx="5126606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100" i="0" dirty="0">
                <a:latin typeface="Arial Black" pitchFamily="34" charset="0"/>
              </a:rPr>
              <a:t>NÚMERO                 </a:t>
            </a:r>
            <a:r>
              <a:rPr lang="es-MX" sz="1100" i="0" dirty="0" smtClean="0">
                <a:latin typeface="Arial Black" pitchFamily="34" charset="0"/>
              </a:rPr>
              <a:t>           CARÁCTER                             </a:t>
            </a:r>
            <a:r>
              <a:rPr lang="es-MX" sz="1100" i="0" dirty="0">
                <a:latin typeface="Arial Black" pitchFamily="34" charset="0"/>
              </a:rPr>
              <a:t>FECHA   </a:t>
            </a:r>
            <a:endParaRPr lang="es-ES" sz="1100" i="0" dirty="0">
              <a:latin typeface="Arial Black" pitchFamily="34" charset="0"/>
            </a:endParaRPr>
          </a:p>
        </p:txBody>
      </p:sp>
      <p:sp>
        <p:nvSpPr>
          <p:cNvPr id="10" name="9 Bisel"/>
          <p:cNvSpPr>
            <a:spLocks noChangeArrowheads="1"/>
          </p:cNvSpPr>
          <p:nvPr/>
        </p:nvSpPr>
        <p:spPr bwMode="auto">
          <a:xfrm>
            <a:off x="2339752" y="1462586"/>
            <a:ext cx="468052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TO_CHAR(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número|fecha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[,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formato_conversión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Bisel"/>
          <p:cNvSpPr>
            <a:spLocks noChangeArrowheads="1"/>
          </p:cNvSpPr>
          <p:nvPr/>
        </p:nvSpPr>
        <p:spPr bwMode="auto">
          <a:xfrm>
            <a:off x="72000" y="2420992"/>
            <a:ext cx="450000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TO_NUMBER(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[,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'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formato_conversión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4572000" y="2420888"/>
            <a:ext cx="4500000" cy="936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TO_DATE(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 f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ormato_conversión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])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TO_CHAR puede convertir la fecha desde su formato por defecto a un formato especificado por el usuario.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formatos de fechas válidos: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horas válidos para los formatos de fechas: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Sufijos en los elementos de fechas y horas para modificar la forma de visualización:</a:t>
            </a:r>
            <a:endParaRPr lang="es-CL" sz="1800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34593" y="2002696"/>
            <a:ext cx="426965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dirty="0" smtClean="0">
                <a:latin typeface="Arial Black" pitchFamily="34" charset="0"/>
              </a:rPr>
              <a:t>TO_CHAR(</a:t>
            </a:r>
            <a:r>
              <a:rPr lang="en-US" dirty="0" err="1" smtClean="0">
                <a:latin typeface="Arial Black" pitchFamily="34" charset="0"/>
              </a:rPr>
              <a:t>fecha</a:t>
            </a:r>
            <a:r>
              <a:rPr lang="en-US" dirty="0" smtClean="0">
                <a:latin typeface="Arial Black" pitchFamily="34" charset="0"/>
              </a:rPr>
              <a:t>, ' </a:t>
            </a:r>
            <a:r>
              <a:rPr lang="en-US" dirty="0" err="1" smtClean="0">
                <a:latin typeface="Arial Black" pitchFamily="34" charset="0"/>
              </a:rPr>
              <a:t>formato_conversión</a:t>
            </a:r>
            <a:r>
              <a:rPr lang="en-US" dirty="0" smtClean="0">
                <a:latin typeface="Arial Black" pitchFamily="34" charset="0"/>
              </a:rPr>
              <a:t>')</a:t>
            </a:r>
          </a:p>
          <a:p>
            <a:endParaRPr lang="en-US" sz="800" b="1" dirty="0"/>
          </a:p>
        </p:txBody>
      </p:sp>
      <p:sp>
        <p:nvSpPr>
          <p:cNvPr id="24" name="23 Bisel"/>
          <p:cNvSpPr>
            <a:spLocks noChangeArrowheads="1"/>
          </p:cNvSpPr>
          <p:nvPr/>
        </p:nvSpPr>
        <p:spPr bwMode="auto">
          <a:xfrm>
            <a:off x="257569" y="3118770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YYYY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Bisel"/>
          <p:cNvSpPr>
            <a:spLocks noChangeArrowheads="1"/>
          </p:cNvSpPr>
          <p:nvPr/>
        </p:nvSpPr>
        <p:spPr bwMode="auto">
          <a:xfrm>
            <a:off x="131538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YEAR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Bisel"/>
          <p:cNvSpPr>
            <a:spLocks noChangeArrowheads="1"/>
          </p:cNvSpPr>
          <p:nvPr/>
        </p:nvSpPr>
        <p:spPr bwMode="auto">
          <a:xfrm>
            <a:off x="2395507" y="3118770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MM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Bisel"/>
          <p:cNvSpPr>
            <a:spLocks noChangeArrowheads="1"/>
          </p:cNvSpPr>
          <p:nvPr/>
        </p:nvSpPr>
        <p:spPr bwMode="auto">
          <a:xfrm>
            <a:off x="347562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MONTH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Bisel"/>
          <p:cNvSpPr>
            <a:spLocks noChangeArrowheads="1"/>
          </p:cNvSpPr>
          <p:nvPr/>
        </p:nvSpPr>
        <p:spPr bwMode="auto">
          <a:xfrm>
            <a:off x="455574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MON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Bisel"/>
          <p:cNvSpPr>
            <a:spLocks noChangeArrowheads="1"/>
          </p:cNvSpPr>
          <p:nvPr/>
        </p:nvSpPr>
        <p:spPr bwMode="auto">
          <a:xfrm>
            <a:off x="563586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Bisel"/>
          <p:cNvSpPr>
            <a:spLocks noChangeArrowheads="1"/>
          </p:cNvSpPr>
          <p:nvPr/>
        </p:nvSpPr>
        <p:spPr bwMode="auto">
          <a:xfrm>
            <a:off x="671598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DAY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Bisel"/>
          <p:cNvSpPr>
            <a:spLocks noChangeArrowheads="1"/>
          </p:cNvSpPr>
          <p:nvPr/>
        </p:nvSpPr>
        <p:spPr bwMode="auto">
          <a:xfrm>
            <a:off x="7796107" y="3118666"/>
            <a:ext cx="108012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DD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Bisel"/>
          <p:cNvSpPr>
            <a:spLocks noChangeArrowheads="1"/>
          </p:cNvSpPr>
          <p:nvPr/>
        </p:nvSpPr>
        <p:spPr bwMode="auto">
          <a:xfrm>
            <a:off x="118655" y="4342906"/>
            <a:ext cx="864096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CL" b="1" dirty="0" smtClean="0">
                <a:latin typeface="Arial" pitchFamily="34" charset="0"/>
                <a:cs typeface="Arial" pitchFamily="34" charset="0"/>
              </a:rPr>
              <a:t>AM  o PM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Bisel"/>
          <p:cNvSpPr>
            <a:spLocks noChangeArrowheads="1"/>
          </p:cNvSpPr>
          <p:nvPr/>
        </p:nvSpPr>
        <p:spPr bwMode="auto">
          <a:xfrm>
            <a:off x="982751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MON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Bisel"/>
          <p:cNvSpPr>
            <a:spLocks noChangeArrowheads="1"/>
          </p:cNvSpPr>
          <p:nvPr/>
        </p:nvSpPr>
        <p:spPr bwMode="auto">
          <a:xfrm>
            <a:off x="1785990" y="4342906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Bisel"/>
          <p:cNvSpPr>
            <a:spLocks noChangeArrowheads="1"/>
          </p:cNvSpPr>
          <p:nvPr/>
        </p:nvSpPr>
        <p:spPr bwMode="auto">
          <a:xfrm>
            <a:off x="2533474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HH12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Bisel"/>
          <p:cNvSpPr>
            <a:spLocks noChangeArrowheads="1"/>
          </p:cNvSpPr>
          <p:nvPr/>
        </p:nvSpPr>
        <p:spPr bwMode="auto">
          <a:xfrm>
            <a:off x="3352966" y="4342802"/>
            <a:ext cx="828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HH24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Bisel"/>
          <p:cNvSpPr>
            <a:spLocks noChangeArrowheads="1"/>
          </p:cNvSpPr>
          <p:nvPr/>
        </p:nvSpPr>
        <p:spPr bwMode="auto">
          <a:xfrm>
            <a:off x="4181150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MI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Bisel"/>
          <p:cNvSpPr>
            <a:spLocks noChangeArrowheads="1"/>
          </p:cNvSpPr>
          <p:nvPr/>
        </p:nvSpPr>
        <p:spPr bwMode="auto">
          <a:xfrm>
            <a:off x="4932040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SS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43 Bisel"/>
          <p:cNvSpPr>
            <a:spLocks noChangeArrowheads="1"/>
          </p:cNvSpPr>
          <p:nvPr/>
        </p:nvSpPr>
        <p:spPr bwMode="auto">
          <a:xfrm>
            <a:off x="5688208" y="4342802"/>
            <a:ext cx="756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/ . ,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Bisel"/>
          <p:cNvSpPr>
            <a:spLocks noChangeArrowheads="1"/>
          </p:cNvSpPr>
          <p:nvPr/>
        </p:nvSpPr>
        <p:spPr bwMode="auto">
          <a:xfrm>
            <a:off x="6444208" y="4342906"/>
            <a:ext cx="2592000" cy="67027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caracteres_a_visualizar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 "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2987824" y="5661352"/>
            <a:ext cx="1152000" cy="792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SP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6 Bisel"/>
          <p:cNvSpPr>
            <a:spLocks noChangeArrowheads="1"/>
          </p:cNvSpPr>
          <p:nvPr/>
        </p:nvSpPr>
        <p:spPr bwMode="auto">
          <a:xfrm>
            <a:off x="4153770" y="5661248"/>
            <a:ext cx="1044000" cy="792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SPTH o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THSP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3"/>
          <p:cNvSpPr txBox="1">
            <a:spLocks noChangeArrowheads="1"/>
          </p:cNvSpPr>
          <p:nvPr/>
        </p:nvSpPr>
        <p:spPr bwMode="auto">
          <a:xfrm>
            <a:off x="93663" y="4487945"/>
            <a:ext cx="8964612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b="1" dirty="0">
                <a:latin typeface="Times New Roman" pitchFamily="18" charset="0"/>
              </a:rPr>
              <a:t>…………………………………………………….…….......….…….…………..…………………..…..………………...….</a:t>
            </a:r>
          </a:p>
          <a:p>
            <a:r>
              <a:rPr lang="es-CL" b="1" dirty="0"/>
              <a:t>…………………………………………………….…….......….…….…………..…………………..…..………………...…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Fechas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65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4614" y="1781209"/>
            <a:ext cx="8830320" cy="1081861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>
              <a:defRPr/>
            </a:pPr>
            <a:endParaRPr lang="es-MX" sz="800">
              <a:latin typeface="Arial Black" pitchFamily="34" charset="0"/>
            </a:endParaRP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SELECT last_name "Apellido", </a:t>
            </a:r>
            <a:r>
              <a:rPr lang="en-US" sz="1300">
                <a:solidFill>
                  <a:srgbClr val="E92617"/>
                </a:solidFill>
                <a:latin typeface="Arial Black" pitchFamily="34" charset="0"/>
              </a:rPr>
              <a:t>TO_CHAR(hire_date, 'dd/mm/yyyy')</a:t>
            </a:r>
            <a:r>
              <a:rPr lang="en-US" sz="1300">
                <a:latin typeface="Arial Black" pitchFamily="34" charset="0"/>
              </a:rPr>
              <a:t> "Formato Fecha 1",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              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TO_CHAR(hire_date, 'DD Month YYYY')</a:t>
            </a:r>
            <a:r>
              <a:rPr lang="en-US" sz="1300">
                <a:latin typeface="Arial Black" pitchFamily="34" charset="0"/>
              </a:rPr>
              <a:t> "Formato Fecha 2",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              </a:t>
            </a:r>
            <a:r>
              <a:rPr lang="en-US" sz="1300">
                <a:solidFill>
                  <a:schemeClr val="folHlink"/>
                </a:solidFill>
                <a:latin typeface="Arial Black" pitchFamily="34" charset="0"/>
              </a:rPr>
              <a:t>TO_CHAR(SYSDATE, 'dd "de" MONTH "del" yyyy hh24:mi:ss')</a:t>
            </a:r>
            <a:r>
              <a:rPr lang="en-US" sz="1300">
                <a:latin typeface="Arial Black" pitchFamily="34" charset="0"/>
              </a:rPr>
              <a:t> "Fecha-Hora del Sistema"</a:t>
            </a:r>
          </a:p>
          <a:p>
            <a:pPr>
              <a:defRPr/>
            </a:pPr>
            <a:r>
              <a:rPr lang="en-US" sz="1300">
                <a:latin typeface="Arial Black" pitchFamily="34" charset="0"/>
              </a:rPr>
              <a:t>FROM employees;</a:t>
            </a:r>
          </a:p>
        </p:txBody>
      </p:sp>
      <p:pic>
        <p:nvPicPr>
          <p:cNvPr id="66568" name="Picture 15" descr="Screenshot - 09-01-2014 , 16_09_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3003633"/>
            <a:ext cx="87852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6" descr="Screenshot - 09-01-2014 , 16_10_0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613" y="5027695"/>
            <a:ext cx="87249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0" name="Rectangle 42"/>
          <p:cNvSpPr>
            <a:spLocks noChangeArrowheads="1"/>
          </p:cNvSpPr>
          <p:nvPr/>
        </p:nvSpPr>
        <p:spPr bwMode="auto">
          <a:xfrm>
            <a:off x="6516688" y="2954420"/>
            <a:ext cx="2482850" cy="2570163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6571" name="Rectangle 42"/>
          <p:cNvSpPr>
            <a:spLocks noChangeArrowheads="1"/>
          </p:cNvSpPr>
          <p:nvPr/>
        </p:nvSpPr>
        <p:spPr bwMode="auto">
          <a:xfrm>
            <a:off x="3103563" y="2954420"/>
            <a:ext cx="1479550" cy="2570163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66572" name="Rectangle 42"/>
          <p:cNvSpPr>
            <a:spLocks noChangeArrowheads="1"/>
          </p:cNvSpPr>
          <p:nvPr/>
        </p:nvSpPr>
        <p:spPr bwMode="auto">
          <a:xfrm>
            <a:off x="1487488" y="2954420"/>
            <a:ext cx="1582737" cy="2570163"/>
          </a:xfrm>
          <a:prstGeom prst="rect">
            <a:avLst/>
          </a:prstGeom>
          <a:noFill/>
          <a:ln w="31750">
            <a:solidFill>
              <a:srgbClr val="E9261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TO_CHAR puede convertir los valores numéricos a una cadena de caracteres en un formato especificado por el usuario.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2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Principales elementos de formatos de números válidos: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34593" y="2082914"/>
            <a:ext cx="426965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dirty="0" smtClean="0">
                <a:latin typeface="Arial Black" pitchFamily="34" charset="0"/>
              </a:rPr>
              <a:t>TO_CHAR(</a:t>
            </a:r>
            <a:r>
              <a:rPr lang="en-US" dirty="0" err="1" smtClean="0">
                <a:latin typeface="Arial Black" pitchFamily="34" charset="0"/>
              </a:rPr>
              <a:t>número</a:t>
            </a:r>
            <a:r>
              <a:rPr lang="en-US" dirty="0" smtClean="0">
                <a:latin typeface="Arial Black" pitchFamily="34" charset="0"/>
              </a:rPr>
              <a:t>, ' </a:t>
            </a:r>
            <a:r>
              <a:rPr lang="en-US" dirty="0" err="1" smtClean="0">
                <a:latin typeface="Arial Black" pitchFamily="34" charset="0"/>
              </a:rPr>
              <a:t>formato_conversión</a:t>
            </a:r>
            <a:r>
              <a:rPr lang="en-US" dirty="0" smtClean="0">
                <a:latin typeface="Arial Black" pitchFamily="34" charset="0"/>
              </a:rPr>
              <a:t>')</a:t>
            </a:r>
          </a:p>
          <a:p>
            <a:endParaRPr lang="en-US" sz="800" b="1" dirty="0"/>
          </a:p>
        </p:txBody>
      </p:sp>
      <p:graphicFrame>
        <p:nvGraphicFramePr>
          <p:cNvPr id="12" name="Group 91"/>
          <p:cNvGraphicFramePr>
            <a:graphicFrameLocks/>
          </p:cNvGraphicFramePr>
          <p:nvPr/>
        </p:nvGraphicFramePr>
        <p:xfrm>
          <a:off x="251520" y="3212976"/>
          <a:ext cx="8640960" cy="2865136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68152"/>
                <a:gridCol w="4104456"/>
                <a:gridCol w="1584176"/>
                <a:gridCol w="1584176"/>
              </a:tblGrid>
              <a:tr h="365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ELEMENTO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T="45728" marB="4572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EJEMPLO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(con el valor 1234)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RESULTADO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9F9E"/>
                    </a:solidFill>
                  </a:tcPr>
                </a:tc>
              </a:tr>
              <a:tr h="257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Representa un número.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2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Fuerza a que se muestre un cero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001234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65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signo dólar.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$1234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3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el símbolo local de la moneda.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L999999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7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punto decimal en la posición especificada.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999999.99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1234.00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  <a:tr h="273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 un separador de miles.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C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99,999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B0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TO_CHAR con Números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2708" name="Rectangle 3"/>
          <p:cNvSpPr txBox="1">
            <a:spLocks noChangeArrowheads="1"/>
          </p:cNvSpPr>
          <p:nvPr/>
        </p:nvSpPr>
        <p:spPr bwMode="auto">
          <a:xfrm>
            <a:off x="611188" y="1819275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4752" y="2132856"/>
            <a:ext cx="6555600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salary,  </a:t>
            </a:r>
            <a:r>
              <a:rPr lang="en-US" sz="1300" dirty="0">
                <a:solidFill>
                  <a:srgbClr val="DA1000"/>
                </a:solidFill>
                <a:latin typeface="Arial Black" pitchFamily="34" charset="0"/>
              </a:rPr>
              <a:t>TO_CHAR(salary, '$99,999.00')</a:t>
            </a:r>
            <a:r>
              <a:rPr lang="en-US" sz="1300" dirty="0">
                <a:latin typeface="Arial Black" pitchFamily="34" charset="0"/>
              </a:rPr>
              <a:t> </a:t>
            </a:r>
            <a:r>
              <a:rPr lang="en-US" sz="1300" dirty="0" smtClean="0">
                <a:latin typeface="Arial Black" pitchFamily="34" charset="0"/>
              </a:rPr>
              <a:t>Formato1, </a:t>
            </a:r>
          </a:p>
          <a:p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              TO_CHAR(salary, '$0099,999.00') </a:t>
            </a:r>
            <a:r>
              <a:rPr lang="en-US" sz="1300" dirty="0" smtClean="0">
                <a:latin typeface="Arial Black" pitchFamily="34" charset="0"/>
              </a:rPr>
              <a:t>Formato2,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chemeClr val="folHlink"/>
                </a:solidFill>
                <a:latin typeface="Arial Black" pitchFamily="34" charset="0"/>
              </a:rPr>
              <a:t>TO_CHAR(salary</a:t>
            </a:r>
            <a:r>
              <a:rPr lang="en-US" sz="1300" dirty="0">
                <a:solidFill>
                  <a:schemeClr val="folHlink"/>
                </a:solidFill>
                <a:latin typeface="Arial Black" pitchFamily="34" charset="0"/>
              </a:rPr>
              <a:t>, '$99G999D00')</a:t>
            </a:r>
            <a:r>
              <a:rPr lang="en-US" sz="1300" dirty="0">
                <a:latin typeface="Arial Black" pitchFamily="34" charset="0"/>
              </a:rPr>
              <a:t> Formato3, </a:t>
            </a:r>
            <a:endParaRPr lang="en-US" sz="1300" dirty="0" smtClean="0">
              <a:latin typeface="Arial Black" pitchFamily="34" charset="0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              TO_CHAR(salary</a:t>
            </a:r>
            <a:r>
              <a:rPr lang="en-US" sz="1300" dirty="0">
                <a:solidFill>
                  <a:srgbClr val="008000"/>
                </a:solidFill>
                <a:latin typeface="Arial Black" pitchFamily="34" charset="0"/>
              </a:rPr>
              <a:t>, '$</a:t>
            </a:r>
            <a:r>
              <a:rPr lang="en-US" sz="1300" dirty="0" smtClean="0">
                <a:solidFill>
                  <a:srgbClr val="008000"/>
                </a:solidFill>
                <a:latin typeface="Arial Black" pitchFamily="34" charset="0"/>
              </a:rPr>
              <a:t>99999V000') </a:t>
            </a:r>
            <a:r>
              <a:rPr lang="en-US" sz="1300" dirty="0" smtClean="0">
                <a:latin typeface="Arial Black" pitchFamily="34" charset="0"/>
              </a:rPr>
              <a:t>Formato4</a:t>
            </a:r>
            <a:endParaRPr lang="en-US" sz="13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FROM employees</a:t>
            </a:r>
          </a:p>
          <a:p>
            <a:r>
              <a:rPr lang="en-US" sz="1300" dirty="0">
                <a:latin typeface="Arial Black" pitchFamily="34" charset="0"/>
              </a:rPr>
              <a:t>WHERE last_name = 'Ernst</a:t>
            </a:r>
            <a:r>
              <a:rPr lang="en-US" sz="1300" dirty="0" smtClean="0">
                <a:latin typeface="Arial Black" pitchFamily="34" charset="0"/>
              </a:rPr>
              <a:t>';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72717" name="Picture 13" descr="Screenshot - 10-01-2014 , 15_37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88035"/>
            <a:ext cx="5111750" cy="657225"/>
          </a:xfrm>
          <a:prstGeom prst="rect">
            <a:avLst/>
          </a:prstGeom>
          <a:noFill/>
        </p:spPr>
      </p:pic>
      <p:sp>
        <p:nvSpPr>
          <p:cNvPr id="72718" name="Rectangle 42"/>
          <p:cNvSpPr>
            <a:spLocks noChangeArrowheads="1"/>
          </p:cNvSpPr>
          <p:nvPr/>
        </p:nvSpPr>
        <p:spPr bwMode="auto">
          <a:xfrm>
            <a:off x="2748509" y="3861048"/>
            <a:ext cx="971550" cy="684212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19" name="Rectangle 42"/>
          <p:cNvSpPr>
            <a:spLocks noChangeArrowheads="1"/>
          </p:cNvSpPr>
          <p:nvPr/>
        </p:nvSpPr>
        <p:spPr bwMode="auto">
          <a:xfrm>
            <a:off x="3767684" y="3861048"/>
            <a:ext cx="1144587" cy="684212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0" name="Rectangle 42"/>
          <p:cNvSpPr>
            <a:spLocks noChangeArrowheads="1"/>
          </p:cNvSpPr>
          <p:nvPr/>
        </p:nvSpPr>
        <p:spPr bwMode="auto">
          <a:xfrm>
            <a:off x="4953546" y="3861048"/>
            <a:ext cx="979488" cy="684212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1" name="Rectangle 42"/>
          <p:cNvSpPr>
            <a:spLocks noChangeArrowheads="1"/>
          </p:cNvSpPr>
          <p:nvPr/>
        </p:nvSpPr>
        <p:spPr bwMode="auto">
          <a:xfrm>
            <a:off x="5977484" y="3861048"/>
            <a:ext cx="917575" cy="684212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Anidadas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4755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Las funciones que operan sobre un fila se pueden anidar sin límites.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Se evalúan desde el nivel más interno hasta el nivel más externo.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22831" y="2102920"/>
            <a:ext cx="3911740" cy="66608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n-US" sz="800" b="1"/>
          </a:p>
          <a:p>
            <a:r>
              <a:rPr lang="en-US" sz="1600">
                <a:solidFill>
                  <a:srgbClr val="DA1000"/>
                </a:solidFill>
                <a:latin typeface="Arial Black" pitchFamily="34" charset="0"/>
              </a:rPr>
              <a:t>F3( </a:t>
            </a:r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F2( </a:t>
            </a:r>
            <a:r>
              <a:rPr lang="en-US" sz="1600">
                <a:solidFill>
                  <a:schemeClr val="folHlink"/>
                </a:solidFill>
                <a:latin typeface="Arial Black" pitchFamily="34" charset="0"/>
              </a:rPr>
              <a:t>F1(col,arg1)</a:t>
            </a:r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, arg2)</a:t>
            </a:r>
            <a:r>
              <a:rPr lang="en-US" sz="1600">
                <a:solidFill>
                  <a:srgbClr val="DA1000"/>
                </a:solidFill>
                <a:latin typeface="Arial Black" pitchFamily="34" charset="0"/>
              </a:rPr>
              <a:t>, arg3)</a:t>
            </a:r>
          </a:p>
        </p:txBody>
      </p:sp>
      <p:sp>
        <p:nvSpPr>
          <p:cNvPr id="74771" name="Line 14"/>
          <p:cNvSpPr>
            <a:spLocks noChangeShapeType="1"/>
          </p:cNvSpPr>
          <p:nvPr/>
        </p:nvSpPr>
        <p:spPr bwMode="auto">
          <a:xfrm flipV="1">
            <a:off x="2428875" y="2432050"/>
            <a:ext cx="0" cy="1042988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2" name="Line 15"/>
          <p:cNvSpPr>
            <a:spLocks noChangeShapeType="1"/>
          </p:cNvSpPr>
          <p:nvPr/>
        </p:nvSpPr>
        <p:spPr bwMode="auto">
          <a:xfrm>
            <a:off x="2417763" y="3478213"/>
            <a:ext cx="3144837" cy="15875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3" name="Line 17"/>
          <p:cNvSpPr>
            <a:spLocks noChangeShapeType="1"/>
          </p:cNvSpPr>
          <p:nvPr/>
        </p:nvSpPr>
        <p:spPr bwMode="auto">
          <a:xfrm flipH="1" flipV="1">
            <a:off x="5540375" y="2447925"/>
            <a:ext cx="12700" cy="1042988"/>
          </a:xfrm>
          <a:prstGeom prst="line">
            <a:avLst/>
          </a:prstGeom>
          <a:noFill/>
          <a:ln w="31750">
            <a:solidFill>
              <a:srgbClr val="DA1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4" name="Line 19"/>
          <p:cNvSpPr>
            <a:spLocks noChangeShapeType="1"/>
          </p:cNvSpPr>
          <p:nvPr/>
        </p:nvSpPr>
        <p:spPr bwMode="auto">
          <a:xfrm>
            <a:off x="2838450" y="3224213"/>
            <a:ext cx="2008188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V="1">
            <a:off x="2854325" y="2432050"/>
            <a:ext cx="0" cy="79216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4832350" y="2432050"/>
            <a:ext cx="0" cy="79216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7" name="Line 19"/>
          <p:cNvSpPr>
            <a:spLocks noChangeShapeType="1"/>
          </p:cNvSpPr>
          <p:nvPr/>
        </p:nvSpPr>
        <p:spPr bwMode="auto">
          <a:xfrm>
            <a:off x="3267075" y="3008313"/>
            <a:ext cx="849313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4778" name="Line 23"/>
          <p:cNvSpPr>
            <a:spLocks noChangeShapeType="1"/>
          </p:cNvSpPr>
          <p:nvPr/>
        </p:nvSpPr>
        <p:spPr bwMode="auto">
          <a:xfrm flipV="1">
            <a:off x="3276600" y="2436813"/>
            <a:ext cx="0" cy="576262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74779" name="Line 24"/>
          <p:cNvSpPr>
            <a:spLocks noChangeShapeType="1"/>
          </p:cNvSpPr>
          <p:nvPr/>
        </p:nvSpPr>
        <p:spPr bwMode="auto">
          <a:xfrm flipV="1">
            <a:off x="4106863" y="2436813"/>
            <a:ext cx="0" cy="576262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5894" y="4029010"/>
            <a:ext cx="8090121" cy="91215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endParaRPr lang="es-MX" sz="800">
              <a:latin typeface="Arial Black" pitchFamily="34" charset="0"/>
            </a:endParaRPr>
          </a:p>
          <a:p>
            <a:r>
              <a:rPr lang="en-US" sz="1300">
                <a:latin typeface="Arial Black" pitchFamily="34" charset="0"/>
              </a:rPr>
              <a:t>SELECT last_name, department_id, </a:t>
            </a:r>
            <a:r>
              <a:rPr lang="en-US" sz="1300">
                <a:solidFill>
                  <a:srgbClr val="DA1000"/>
                </a:solidFill>
                <a:latin typeface="Arial Black" pitchFamily="34" charset="0"/>
              </a:rPr>
              <a:t>UPPER(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CONCAT(</a:t>
            </a:r>
            <a:r>
              <a:rPr lang="en-US" sz="1300">
                <a:solidFill>
                  <a:schemeClr val="folHlink"/>
                </a:solidFill>
                <a:latin typeface="Arial Black" pitchFamily="34" charset="0"/>
              </a:rPr>
              <a:t>SUBSTR(last_name, 1, 8)</a:t>
            </a:r>
            <a:r>
              <a:rPr lang="en-US" sz="1300">
                <a:solidFill>
                  <a:schemeClr val="hlink"/>
                </a:solidFill>
                <a:latin typeface="Arial Black" pitchFamily="34" charset="0"/>
              </a:rPr>
              <a:t>, '_chile')</a:t>
            </a:r>
            <a:r>
              <a:rPr lang="en-US" sz="1300">
                <a:solidFill>
                  <a:srgbClr val="DA1000"/>
                </a:solidFill>
                <a:latin typeface="Arial Black" pitchFamily="34" charset="0"/>
              </a:rPr>
              <a:t>)</a:t>
            </a:r>
          </a:p>
          <a:p>
            <a:r>
              <a:rPr lang="en-US" sz="1300">
                <a:latin typeface="Arial Black" pitchFamily="34" charset="0"/>
              </a:rPr>
              <a:t>FROM employees</a:t>
            </a:r>
          </a:p>
          <a:p>
            <a:r>
              <a:rPr lang="en-US" sz="1300">
                <a:latin typeface="Arial Black" pitchFamily="34" charset="0"/>
              </a:rPr>
              <a:t>WHERE department_id between 10 AND 40;</a:t>
            </a:r>
          </a:p>
          <a:p>
            <a:endParaRPr lang="en-US" sz="800">
              <a:latin typeface="Arial Black" pitchFamily="34" charset="0"/>
            </a:endParaRPr>
          </a:p>
        </p:txBody>
      </p:sp>
      <p:pic>
        <p:nvPicPr>
          <p:cNvPr id="74783" name="Picture 31" descr="Screenshot - 10-01-2014 , 16_23_5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0" y="5002543"/>
            <a:ext cx="5594350" cy="1693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Generales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556470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Trabajan con cualquier tipo de dato y permiten definir valores a utilizar en el caso de que las expresiones tomen valor nulo.</a:t>
            </a:r>
          </a:p>
        </p:txBody>
      </p:sp>
      <p:sp>
        <p:nvSpPr>
          <p:cNvPr id="8" name="7 Bisel"/>
          <p:cNvSpPr>
            <a:spLocks noChangeArrowheads="1"/>
          </p:cNvSpPr>
          <p:nvPr/>
        </p:nvSpPr>
        <p:spPr bwMode="auto">
          <a:xfrm>
            <a:off x="1192726" y="2330192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MX" b="1" dirty="0" smtClean="0">
                <a:latin typeface="Times New Roman" pitchFamily="18" charset="0"/>
              </a:rPr>
              <a:t>NVL(</a:t>
            </a:r>
            <a:r>
              <a:rPr lang="es-MX" b="1" i="1" dirty="0" smtClean="0">
                <a:latin typeface="Times New Roman" pitchFamily="18" charset="0"/>
              </a:rPr>
              <a:t>expr1, expr2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8 Bisel"/>
          <p:cNvSpPr>
            <a:spLocks noChangeArrowheads="1"/>
          </p:cNvSpPr>
          <p:nvPr/>
        </p:nvSpPr>
        <p:spPr bwMode="auto">
          <a:xfrm>
            <a:off x="4466539" y="2343778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NVL2(</a:t>
            </a:r>
            <a:r>
              <a:rPr lang="es-MX" b="1" i="1" dirty="0" smtClean="0">
                <a:latin typeface="Times New Roman" pitchFamily="18" charset="0"/>
              </a:rPr>
              <a:t>expr1, expr2, expr3</a:t>
            </a:r>
            <a:r>
              <a:rPr lang="es-MX" b="1" dirty="0" smtClean="0">
                <a:latin typeface="Times New Roman" pitchFamily="18" charset="0"/>
              </a:rPr>
              <a:t>)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9 Bisel"/>
          <p:cNvSpPr>
            <a:spLocks noChangeArrowheads="1"/>
          </p:cNvSpPr>
          <p:nvPr/>
        </p:nvSpPr>
        <p:spPr bwMode="auto">
          <a:xfrm>
            <a:off x="1192726" y="3393112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NULLIF(</a:t>
            </a:r>
            <a:r>
              <a:rPr lang="es-MX" b="1" i="1" dirty="0" smtClean="0">
                <a:latin typeface="Times New Roman" pitchFamily="18" charset="0"/>
              </a:rPr>
              <a:t>expr1, expr2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 smtClean="0">
              <a:latin typeface="Times New Roman" pitchFamily="18" charset="0"/>
            </a:endParaRPr>
          </a:p>
        </p:txBody>
      </p: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4466107" y="3401596"/>
            <a:ext cx="3276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Times New Roman" pitchFamily="18" charset="0"/>
              </a:rPr>
              <a:t>COALESCE(</a:t>
            </a:r>
            <a:r>
              <a:rPr lang="es-MX" b="1" i="1" dirty="0" smtClean="0">
                <a:latin typeface="Times New Roman" pitchFamily="18" charset="0"/>
              </a:rPr>
              <a:t>expr1, expr2, …, </a:t>
            </a:r>
            <a:r>
              <a:rPr lang="es-MX" b="1" i="1" dirty="0" err="1" smtClean="0">
                <a:latin typeface="Times New Roman" pitchFamily="18" charset="0"/>
              </a:rPr>
              <a:t>exprn</a:t>
            </a:r>
            <a:r>
              <a:rPr lang="es-MX" b="1" dirty="0" smtClean="0">
                <a:latin typeface="Times New Roman" pitchFamily="18" charset="0"/>
              </a:rPr>
              <a:t>)</a:t>
            </a:r>
            <a:endParaRPr lang="es-E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Objetivos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700213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características generales de las Funciones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las características de las Funciones SQL que operan con una fila.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Describir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los tipos de Funciones que operan con una sola fila: de caracteres, numéricas,  de fechas, de conversión y generales. 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Caracteres en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sentencias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Números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de Conversión en sentencias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Generales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8435" name="Picture 7" descr="http://www.bodegasexpress.com/images/dud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Si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expr1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 es nula devuelve el valor de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expr2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 Si expr1 no es nula la función  retorna el valor de </a:t>
            </a:r>
            <a:r>
              <a:rPr lang="es-CL" sz="1800" b="1" i="1" dirty="0" smtClean="0">
                <a:latin typeface="Arial" pitchFamily="34" charset="0"/>
                <a:ea typeface="Arial Unicode MS"/>
                <a:cs typeface="Arial" pitchFamily="34" charset="0"/>
              </a:rPr>
              <a:t>expr1</a:t>
            </a: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. Ambos deben ser del mismo tipo de dato.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38649" y="2298938"/>
            <a:ext cx="2901503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NVL(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graphicFrame>
        <p:nvGraphicFramePr>
          <p:cNvPr id="12" name="Group 91"/>
          <p:cNvGraphicFramePr>
            <a:graphicFrameLocks/>
          </p:cNvGraphicFramePr>
          <p:nvPr/>
        </p:nvGraphicFramePr>
        <p:xfrm>
          <a:off x="395536" y="3356992"/>
          <a:ext cx="8424936" cy="1728192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3744416"/>
                <a:gridCol w="4680520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TIPO DE DATO A EVALUAR POR LA FUNCIÓN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0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EJEMPLO DE CONVERSIÓN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07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NVL(commission_pct,0)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NVL(hire_date, '01-NOV-07')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 o VARCHAR2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NVL(TO_CHAR(manager_id), 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'No posee jefe')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FA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78852" y="4906099"/>
            <a:ext cx="754450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dirty="0" smtClean="0">
                <a:latin typeface="Times New Roman" pitchFamily="18" charset="0"/>
              </a:rPr>
              <a:t>………………………………………….…….…………..………………..………………………...….</a:t>
            </a:r>
            <a:endParaRPr lang="es-CL" b="1" dirty="0">
              <a:latin typeface="Times New Roman" pitchFamily="18" charset="0"/>
            </a:endParaRPr>
          </a:p>
          <a:p>
            <a:r>
              <a:rPr lang="es-CL" b="1" dirty="0" smtClean="0">
                <a:latin typeface="Times New Roman" pitchFamily="18" charset="0"/>
              </a:rPr>
              <a:t>………………………………………….…….…………..………………..………………………...….</a:t>
            </a:r>
            <a:endParaRPr lang="es-CL" b="1" dirty="0">
              <a:latin typeface="Times New Roman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41736" y="4020969"/>
            <a:ext cx="754450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dirty="0" smtClean="0">
                <a:latin typeface="Times New Roman" pitchFamily="18" charset="0"/>
              </a:rPr>
              <a:t>……………………………………….…….…………..…………………..………………………...….</a:t>
            </a:r>
            <a:endParaRPr lang="es-CL" b="1" dirty="0">
              <a:latin typeface="Times New Roman" pitchFamily="18" charset="0"/>
            </a:endParaRPr>
          </a:p>
          <a:p>
            <a:r>
              <a:rPr lang="es-CL" b="1" dirty="0" smtClean="0">
                <a:latin typeface="Times New Roman" pitchFamily="18" charset="0"/>
              </a:rPr>
              <a:t>……………………………………….…….…………..…………………..………………………...….</a:t>
            </a:r>
            <a:endParaRPr lang="es-CL" b="1" dirty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2708" name="Rectangle 3"/>
          <p:cNvSpPr txBox="1">
            <a:spLocks noChangeArrowheads="1"/>
          </p:cNvSpPr>
          <p:nvPr/>
        </p:nvSpPr>
        <p:spPr bwMode="auto">
          <a:xfrm>
            <a:off x="611188" y="1652860"/>
            <a:ext cx="24939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Arial Unicode MS"/>
                <a:cs typeface="Arial" pitchFamily="34" charset="0"/>
              </a:rPr>
              <a:t>Ejemplo:</a:t>
            </a:r>
            <a:endParaRPr lang="es-CL" sz="1800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1560" y="1988840"/>
            <a:ext cx="7776864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>
                <a:latin typeface="Arial Black" pitchFamily="34" charset="0"/>
              </a:rPr>
              <a:t>SELECT </a:t>
            </a:r>
            <a:r>
              <a:rPr lang="en-US" sz="1300" dirty="0" smtClean="0">
                <a:latin typeface="Arial Black" pitchFamily="34" charset="0"/>
              </a:rPr>
              <a:t>last_name, salary,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NVL(commission_pct, 0)</a:t>
            </a:r>
            <a:r>
              <a:rPr lang="en-US" sz="1300" dirty="0" smtClean="0">
                <a:latin typeface="Arial Black" pitchFamily="34" charset="0"/>
              </a:rPr>
              <a:t> "PORCENTAJE COMISION", </a:t>
            </a:r>
          </a:p>
          <a:p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              (</a:t>
            </a:r>
            <a:r>
              <a:rPr lang="en-US" sz="1300" dirty="0" smtClean="0">
                <a:solidFill>
                  <a:srgbClr val="0000FF"/>
                </a:solidFill>
                <a:latin typeface="Arial Black" pitchFamily="34" charset="0"/>
              </a:rPr>
              <a:t>salary*12</a:t>
            </a:r>
            <a:r>
              <a:rPr lang="en-US" sz="1300" dirty="0" smtClean="0">
                <a:solidFill>
                  <a:schemeClr val="hlink"/>
                </a:solidFill>
                <a:latin typeface="Arial Black" pitchFamily="34" charset="0"/>
              </a:rPr>
              <a:t>) + (salary*12*NVL(commission_pct,0)) </a:t>
            </a:r>
            <a:r>
              <a:rPr lang="en-US" sz="1300" dirty="0" smtClean="0">
                <a:latin typeface="Arial Black" pitchFamily="34" charset="0"/>
              </a:rPr>
              <a:t>"SALARIO ANUAL",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NVL(TO_CHAR(manager_id),  'No </a:t>
            </a:r>
            <a:r>
              <a:rPr lang="en-US" sz="1300" dirty="0" err="1" smtClean="0">
                <a:solidFill>
                  <a:srgbClr val="800080"/>
                </a:solidFill>
                <a:latin typeface="Arial Black" pitchFamily="34" charset="0"/>
              </a:rPr>
              <a:t>posee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 </a:t>
            </a:r>
            <a:r>
              <a:rPr lang="en-US" sz="1300" dirty="0" err="1" smtClean="0">
                <a:solidFill>
                  <a:srgbClr val="800080"/>
                </a:solidFill>
                <a:latin typeface="Arial Black" pitchFamily="34" charset="0"/>
              </a:rPr>
              <a:t>Jefe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')</a:t>
            </a:r>
            <a:r>
              <a:rPr lang="en-US" sz="1300" dirty="0" smtClean="0">
                <a:latin typeface="Arial Black" pitchFamily="34" charset="0"/>
              </a:rPr>
              <a:t> JEFE 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10" name="Picture 13" descr="Screenshot - 05-03-2013 , 15_57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743" y="3238673"/>
            <a:ext cx="7133633" cy="92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Screenshot - 05-03-2013 , 15_57_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889" y="4483720"/>
            <a:ext cx="6876000" cy="56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Screenshot - 05-03-2013 , 15_57_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998" y="5385269"/>
            <a:ext cx="7236000" cy="73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8" name="Rectangle 42"/>
          <p:cNvSpPr>
            <a:spLocks noChangeArrowheads="1"/>
          </p:cNvSpPr>
          <p:nvPr/>
        </p:nvSpPr>
        <p:spPr bwMode="auto">
          <a:xfrm>
            <a:off x="3945194" y="3212976"/>
            <a:ext cx="1634400" cy="26640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19" name="Rectangle 42"/>
          <p:cNvSpPr>
            <a:spLocks noChangeArrowheads="1"/>
          </p:cNvSpPr>
          <p:nvPr/>
        </p:nvSpPr>
        <p:spPr bwMode="auto">
          <a:xfrm>
            <a:off x="5612010" y="3212976"/>
            <a:ext cx="1162800" cy="2664000"/>
          </a:xfrm>
          <a:prstGeom prst="rect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72720" name="Rectangle 42"/>
          <p:cNvSpPr>
            <a:spLocks noChangeArrowheads="1"/>
          </p:cNvSpPr>
          <p:nvPr/>
        </p:nvSpPr>
        <p:spPr bwMode="auto">
          <a:xfrm>
            <a:off x="6804248" y="3212976"/>
            <a:ext cx="1296144" cy="2664000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NVL2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Evalúa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Si ésta no es Nula la función retorna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expr2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Si 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</a:t>
            </a:r>
            <a:r>
              <a:rPr lang="es-MX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es nula entonces la función retorna la </a:t>
            </a:r>
            <a:r>
              <a:rPr lang="es-MX" sz="1800" i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xpr3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6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1997850"/>
            <a:ext cx="311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NVL2(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expr3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3127760"/>
            <a:ext cx="7200800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 employee_id,  salary, commission_pct, 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NVL2(commission_pct, 'SALARIO+COMISION', 'SOLO SALARIO')</a:t>
            </a:r>
            <a:r>
              <a:rPr lang="en-US" sz="1300" dirty="0" smtClean="0">
                <a:latin typeface="Arial Black" pitchFamily="34" charset="0"/>
              </a:rPr>
              <a:t> 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  AS  "SALARIO MENSUAL CORRESPONDE A" 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employee_id IN(100, 101, 114, 147,148, 149);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2052" name="Picture 4" descr="C:\Users\user\Documents\DonationCoder\ScreenshotCaptor\Screenshots\Screenshot - 12-01-2014 , 18_52_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57861"/>
            <a:ext cx="5029200" cy="1895475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057730" y="4509120"/>
            <a:ext cx="2322581" cy="1656184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NULLIF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Compara dos expresiones (</a:t>
            </a:r>
            <a:r>
              <a:rPr lang="es-MX" sz="1800" b="1" i="1" dirty="0" smtClean="0">
                <a:latin typeface="Arial" pitchFamily="34" charset="0"/>
                <a:cs typeface="Arial" pitchFamily="34" charset="0"/>
              </a:rPr>
              <a:t>expr1 y expr2 </a:t>
            </a:r>
            <a:r>
              <a:rPr lang="es-MX" sz="1800" dirty="0" smtClean="0">
                <a:latin typeface="Arial" pitchFamily="34" charset="0"/>
                <a:cs typeface="Arial" pitchFamily="34" charset="0"/>
              </a:rPr>
              <a:t>). Si son iguales, la función retorna Nulo.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2052638"/>
            <a:ext cx="311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NULLIF(</a:t>
            </a:r>
            <a:r>
              <a:rPr lang="en-US" i="1" dirty="0" smtClean="0">
                <a:latin typeface="Arial Black" pitchFamily="34" charset="0"/>
              </a:rPr>
              <a:t>expr1</a:t>
            </a:r>
            <a:r>
              <a:rPr lang="en-US" dirty="0" smtClean="0">
                <a:latin typeface="Arial Black" pitchFamily="34" charset="0"/>
              </a:rPr>
              <a:t>, </a:t>
            </a:r>
            <a:r>
              <a:rPr lang="en-US" i="1" dirty="0" smtClean="0">
                <a:latin typeface="Arial Black" pitchFamily="34" charset="0"/>
              </a:rPr>
              <a:t>expr2 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212976"/>
            <a:ext cx="8856984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  first_name,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LENGTH(first_name)</a:t>
            </a:r>
            <a:r>
              <a:rPr lang="en-US" sz="1300" dirty="0" smtClean="0">
                <a:latin typeface="Arial Black" pitchFamily="34" charset="0"/>
              </a:rPr>
              <a:t>   "Largo Nombre", last_name, 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Arial Black" pitchFamily="34" charset="0"/>
              </a:rPr>
              <a:t>                LENGTH(last_name)</a:t>
            </a:r>
            <a:r>
              <a:rPr lang="en-US" sz="1300" dirty="0" smtClean="0">
                <a:latin typeface="Arial Black" pitchFamily="34" charset="0"/>
              </a:rPr>
              <a:t> "Largo </a:t>
            </a:r>
            <a:r>
              <a:rPr lang="en-US" sz="1300" dirty="0" err="1" smtClean="0">
                <a:latin typeface="Arial Black" pitchFamily="34" charset="0"/>
              </a:rPr>
              <a:t>Apellido</a:t>
            </a:r>
            <a:r>
              <a:rPr lang="en-US" sz="1300" dirty="0" smtClean="0">
                <a:latin typeface="Arial Black" pitchFamily="34" charset="0"/>
              </a:rPr>
              <a:t>",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  </a:t>
            </a:r>
            <a:r>
              <a:rPr lang="en-US" sz="1300" dirty="0" smtClean="0">
                <a:solidFill>
                  <a:srgbClr val="800080"/>
                </a:solidFill>
                <a:latin typeface="Arial Black" pitchFamily="34" charset="0"/>
              </a:rPr>
              <a:t>NULLIF(LENGTH(first_name), LENGTH(last_name))</a:t>
            </a:r>
            <a:r>
              <a:rPr lang="en-US" sz="1300" dirty="0" smtClean="0">
                <a:latin typeface="Arial Black" pitchFamily="34" charset="0"/>
              </a:rPr>
              <a:t> "</a:t>
            </a:r>
            <a:r>
              <a:rPr lang="en-US" sz="1300" dirty="0" err="1" smtClean="0">
                <a:latin typeface="Arial Black" pitchFamily="34" charset="0"/>
              </a:rPr>
              <a:t>Resultado</a:t>
            </a:r>
            <a:r>
              <a:rPr lang="en-US" sz="1300" dirty="0" smtClean="0">
                <a:latin typeface="Arial Black" pitchFamily="34" charset="0"/>
              </a:rPr>
              <a:t> </a:t>
            </a:r>
            <a:r>
              <a:rPr lang="en-US" sz="1300" dirty="0" err="1" smtClean="0">
                <a:latin typeface="Arial Black" pitchFamily="34" charset="0"/>
              </a:rPr>
              <a:t>Función</a:t>
            </a:r>
            <a:r>
              <a:rPr lang="en-US" sz="1300" dirty="0" smtClean="0">
                <a:latin typeface="Arial Black" pitchFamily="34" charset="0"/>
              </a:rPr>
              <a:t> NULLIF"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employee_id IN(100, 104, 106, 110);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3075" name="Picture 3" descr="C:\Users\user\Documents\DonationCoder\ScreenshotCaptor\Screenshots\Screenshot - 12-01-2014 , 19_35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537" y="4712088"/>
            <a:ext cx="7608887" cy="1123950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2339752" y="4640080"/>
            <a:ext cx="996962" cy="1296144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292080" y="4640080"/>
            <a:ext cx="1152128" cy="1296144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6484316" y="4629447"/>
            <a:ext cx="1904107" cy="1296144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Función COALESCE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Retorna la primera expresión  no nula de la lista.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>
                <a:latin typeface="Arial" pitchFamily="34" charset="0"/>
                <a:cs typeface="Arial" pitchFamily="34" charset="0"/>
              </a:rPr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50617" y="1823558"/>
            <a:ext cx="383760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ctr"/>
            <a:endParaRPr lang="en-US" sz="800" b="1" dirty="0"/>
          </a:p>
          <a:p>
            <a:pPr algn="ctr"/>
            <a:r>
              <a:rPr lang="en-US" dirty="0" smtClean="0">
                <a:latin typeface="Arial Black" pitchFamily="34" charset="0"/>
              </a:rPr>
              <a:t>COALESCE(expr1, expr2, …, </a:t>
            </a:r>
            <a:r>
              <a:rPr lang="en-US" dirty="0" err="1" smtClean="0">
                <a:latin typeface="Arial Black" pitchFamily="34" charset="0"/>
              </a:rPr>
              <a:t>exprn</a:t>
            </a:r>
            <a:r>
              <a:rPr lang="en-US" dirty="0" smtClean="0">
                <a:latin typeface="Arial Black" pitchFamily="34" charset="0"/>
              </a:rPr>
              <a:t>)</a:t>
            </a:r>
          </a:p>
          <a:p>
            <a:pPr algn="ctr"/>
            <a:endParaRPr lang="en-US" sz="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2901255"/>
            <a:ext cx="8424936" cy="113877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s-MX" sz="800" dirty="0">
              <a:latin typeface="Arial Black" pitchFamily="34" charset="0"/>
            </a:endParaRPr>
          </a:p>
          <a:p>
            <a:r>
              <a:rPr lang="en-US" sz="1300" dirty="0" smtClean="0">
                <a:latin typeface="Arial Black" pitchFamily="34" charset="0"/>
              </a:rPr>
              <a:t>SELECT last_name, commission_pct, manager_id,</a:t>
            </a:r>
          </a:p>
          <a:p>
            <a:r>
              <a:rPr lang="en-US" sz="1300" dirty="0" smtClean="0">
                <a:latin typeface="Arial Black" pitchFamily="34" charset="0"/>
              </a:rPr>
              <a:t>              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COALESCE(commission_pct, manager_id, 9999)</a:t>
            </a:r>
            <a:r>
              <a:rPr lang="en-US" sz="1300" dirty="0" smtClean="0">
                <a:latin typeface="Arial Black" pitchFamily="34" charset="0"/>
              </a:rPr>
              <a:t>  "</a:t>
            </a:r>
            <a:r>
              <a:rPr lang="en-US" sz="1300" dirty="0" err="1" smtClean="0">
                <a:latin typeface="Arial Black" pitchFamily="34" charset="0"/>
              </a:rPr>
              <a:t>Resultado</a:t>
            </a:r>
            <a:r>
              <a:rPr lang="en-US" sz="1300" dirty="0" smtClean="0">
                <a:latin typeface="Arial Black" pitchFamily="34" charset="0"/>
              </a:rPr>
              <a:t> </a:t>
            </a:r>
            <a:r>
              <a:rPr lang="en-US" sz="1300" dirty="0" err="1" smtClean="0">
                <a:latin typeface="Arial Black" pitchFamily="34" charset="0"/>
              </a:rPr>
              <a:t>Función</a:t>
            </a:r>
            <a:r>
              <a:rPr lang="en-US" sz="1300" dirty="0" smtClean="0">
                <a:latin typeface="Arial Black" pitchFamily="34" charset="0"/>
              </a:rPr>
              <a:t> COALESCE"</a:t>
            </a:r>
          </a:p>
          <a:p>
            <a:r>
              <a:rPr lang="en-US" sz="1300" dirty="0" smtClean="0">
                <a:latin typeface="Arial Black" pitchFamily="34" charset="0"/>
              </a:rPr>
              <a:t>FROM employees</a:t>
            </a:r>
          </a:p>
          <a:p>
            <a:r>
              <a:rPr lang="en-US" sz="1300" dirty="0" smtClean="0">
                <a:latin typeface="Arial Black" pitchFamily="34" charset="0"/>
              </a:rPr>
              <a:t>WHERE department_id IN(10, 20, 90);</a:t>
            </a:r>
          </a:p>
          <a:p>
            <a:endParaRPr lang="en-US" sz="800" dirty="0">
              <a:latin typeface="Arial Black" pitchFamily="34" charset="0"/>
            </a:endParaRPr>
          </a:p>
        </p:txBody>
      </p:sp>
      <p:pic>
        <p:nvPicPr>
          <p:cNvPr id="4098" name="Picture 2" descr="C:\Users\user\Documents\DonationCoder\ScreenshotCaptor\Screenshots\Screenshot - 12-01-2014 , 19_51_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4146657"/>
            <a:ext cx="6029325" cy="1876425"/>
          </a:xfrm>
          <a:prstGeom prst="rect">
            <a:avLst/>
          </a:prstGeom>
          <a:noFill/>
        </p:spPr>
      </p:pic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519254" y="4136024"/>
            <a:ext cx="2077082" cy="1584176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Expresiones Condicionales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918855" y="3614556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894590" y="3624158"/>
            <a:ext cx="5382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cxnSpLocks noChangeShapeType="1"/>
          </p:cNvCxnSpPr>
          <p:nvPr/>
        </p:nvCxnSpPr>
        <p:spPr bwMode="auto">
          <a:xfrm>
            <a:off x="4500563" y="3158024"/>
            <a:ext cx="0" cy="4320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13 Conector recto"/>
          <p:cNvCxnSpPr/>
          <p:nvPr/>
        </p:nvCxnSpPr>
        <p:spPr>
          <a:xfrm>
            <a:off x="7247447" y="3614556"/>
            <a:ext cx="0" cy="468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Bisel"/>
          <p:cNvSpPr>
            <a:spLocks noChangeArrowheads="1"/>
          </p:cNvSpPr>
          <p:nvPr/>
        </p:nvSpPr>
        <p:spPr bwMode="auto">
          <a:xfrm>
            <a:off x="3013009" y="2132856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EXPRESIONES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CONDICIONALES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431872" y="4099374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CASDE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5760464" y="4090658"/>
            <a:ext cx="2988000" cy="1044000"/>
          </a:xfrm>
          <a:prstGeom prst="bevel">
            <a:avLst>
              <a:gd name="adj" fmla="val 12500"/>
            </a:avLst>
          </a:prstGeom>
          <a:solidFill>
            <a:srgbClr val="CA8F7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DECODE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Facilita las consultas condicionales haciendo el trabajo de la  instrucción IF-THEN-ELSE.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03648" y="1970696"/>
            <a:ext cx="6624735" cy="133882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CASE </a:t>
            </a:r>
            <a:r>
              <a:rPr lang="es-ES" sz="1300" b="1" i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expr</a:t>
            </a:r>
            <a:r>
              <a:rPr lang="es-ES" sz="1300" b="1" i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WHEN </a:t>
            </a:r>
            <a:r>
              <a:rPr lang="es-ES" sz="1300" b="1" i="1" dirty="0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expr1_comparación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smtClean="0">
                <a:solidFill>
                  <a:srgbClr val="990099"/>
                </a:solidFill>
                <a:latin typeface="Arial Black" pitchFamily="34" charset="0"/>
                <a:cs typeface="Arial" pitchFamily="34" charset="0"/>
              </a:rPr>
              <a:t>expr1_resultado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ES" sz="1300" b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[ WHEN </a:t>
            </a:r>
            <a:r>
              <a:rPr lang="es-ES" sz="1300" b="1" i="1" dirty="0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expr2_comparación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smtClean="0">
                <a:solidFill>
                  <a:srgbClr val="990099"/>
                </a:solidFill>
                <a:latin typeface="Arial Black" pitchFamily="34" charset="0"/>
                <a:cs typeface="Arial" pitchFamily="34" charset="0"/>
              </a:rPr>
              <a:t>expr2_resultado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ES" sz="1300" b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  WHEN </a:t>
            </a:r>
            <a:r>
              <a:rPr lang="es-ES" sz="1300" b="1" i="1" dirty="0" err="1" smtClean="0">
                <a:solidFill>
                  <a:srgbClr val="0000CC"/>
                </a:solidFill>
                <a:latin typeface="Arial Black" pitchFamily="34" charset="0"/>
                <a:cs typeface="Arial" pitchFamily="34" charset="0"/>
              </a:rPr>
              <a:t>exprn_comparación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THEN </a:t>
            </a:r>
            <a:r>
              <a:rPr lang="es-ES" sz="1300" b="1" i="1" dirty="0" err="1" smtClean="0">
                <a:solidFill>
                  <a:srgbClr val="800080"/>
                </a:solidFill>
                <a:latin typeface="Arial Black" pitchFamily="34" charset="0"/>
                <a:cs typeface="Arial" pitchFamily="34" charset="0"/>
              </a:rPr>
              <a:t>exprn_resultado</a:t>
            </a:r>
            <a:endParaRPr lang="es-ES" sz="1300" b="1" dirty="0" smtClean="0">
              <a:solidFill>
                <a:srgbClr val="800080"/>
              </a:solidFill>
              <a:latin typeface="Arial Black" pitchFamily="34" charset="0"/>
              <a:cs typeface="Arial" pitchFamily="34" charset="0"/>
            </a:endParaRP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     ELSE </a:t>
            </a:r>
            <a:r>
              <a:rPr lang="es-ES" sz="1300" b="1" i="1" dirty="0" err="1" smtClean="0">
                <a:solidFill>
                  <a:srgbClr val="800080"/>
                </a:solidFill>
                <a:latin typeface="Arial Black" pitchFamily="34" charset="0"/>
                <a:cs typeface="Arial" pitchFamily="34" charset="0"/>
              </a:rPr>
              <a:t>expr_else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] </a:t>
            </a:r>
          </a:p>
          <a:p>
            <a:pPr lvl="0"/>
            <a:r>
              <a:rPr lang="es-E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END</a:t>
            </a:r>
            <a:r>
              <a:rPr lang="es-ES" sz="1300" b="1" i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</a:t>
            </a:r>
            <a:endParaRPr lang="es-MX" sz="1300" b="1" i="1" dirty="0" smtClean="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8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3837359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CASE  job_id  WHEN 'PR_REP' THEN 1.15*salary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WHEN 'MK_MAN' THEN 1.20*salary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salary END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268" y="5449329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012677" y="5445224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Facilita las consultas condicionales haciendo el trabajo de la  instrucción IF-THEN-ELSE.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31641" y="2564904"/>
            <a:ext cx="6624735" cy="1492716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s-ES" sz="15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expr</a:t>
            </a:r>
            <a:r>
              <a:rPr lang="es-ES" sz="15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s-ES" sz="15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expr1_comparación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expr1_resultado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5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[ WHEN </a:t>
            </a:r>
            <a:r>
              <a:rPr lang="es-ES" sz="15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expr2_comparación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expr2_resultado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5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WHEN </a:t>
            </a:r>
            <a:r>
              <a:rPr lang="es-ES" sz="1500" b="1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exprn_comparación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s-ES" sz="1500" b="1" i="1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exprn_resultado</a:t>
            </a:r>
            <a:endParaRPr lang="es-ES" sz="1500" b="1" dirty="0" smtClean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ELSE </a:t>
            </a:r>
            <a:r>
              <a:rPr lang="es-ES" sz="1500" b="1" i="1" dirty="0" err="1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expr_else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</a:p>
          <a:p>
            <a:pPr lvl="0"/>
            <a:r>
              <a:rPr lang="es-E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MX" sz="1500" b="1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1926933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CASE  job_id  WHEN 'PR_REP' THEN 1.15*salary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WHEN 'MK_MAN' THEN 1.20*salary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salary END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268" y="3534057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012677" y="3529952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Uso de Expresiones CASE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Ejemplo:</a:t>
            </a:r>
            <a:endParaRPr lang="es-MX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8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9414" y="1876723"/>
            <a:ext cx="6696744" cy="193899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last_name, salary,  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             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(CASE WHEN salary &lt;= 5000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Bajo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WHEN salary &lt;= 10000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Medio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WHEN salary &lt;= 20000 THEN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Bueno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ELSE '</a:t>
            </a:r>
            <a:r>
              <a:rPr lang="en-US" sz="1300" b="1" dirty="0" err="1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Excelente</a:t>
            </a:r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' END)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Calificación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del Salario"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IN(60,90)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ORDER BY salary DESC;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 descr="C:\Users\user\Documents\DonationCoder\ScreenshotCaptor\Screenshots\Screenshot - 12-01-2014 , 21_04_3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599" y="3941734"/>
            <a:ext cx="4345657" cy="2172829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074546" y="3903580"/>
            <a:ext cx="1894984" cy="19080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Flecha doblada hacia arriba"/>
          <p:cNvSpPr/>
          <p:nvPr/>
        </p:nvSpPr>
        <p:spPr>
          <a:xfrm flipV="1">
            <a:off x="6386404" y="2350070"/>
            <a:ext cx="1584000" cy="1836000"/>
          </a:xfrm>
          <a:prstGeom prst="bentUpArrow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 sz="1800"/>
          </a:p>
        </p:txBody>
      </p:sp>
      <p:sp>
        <p:nvSpPr>
          <p:cNvPr id="18" name="12 Bisel"/>
          <p:cNvSpPr>
            <a:spLocks noChangeArrowheads="1"/>
          </p:cNvSpPr>
          <p:nvPr/>
        </p:nvSpPr>
        <p:spPr bwMode="auto">
          <a:xfrm>
            <a:off x="6050919" y="4221272"/>
            <a:ext cx="2988000" cy="1080000"/>
          </a:xfrm>
          <a:prstGeom prst="bevel">
            <a:avLst>
              <a:gd name="adj" fmla="val 12500"/>
            </a:avLst>
          </a:prstGeom>
          <a:solidFill>
            <a:srgbClr val="7D3B0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RESULTADO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419872" y="1916832"/>
            <a:ext cx="2988000" cy="1080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FUNCIÓN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468" name="Text Box 18"/>
          <p:cNvSpPr txBox="1">
            <a:spLocks noChangeArrowheads="1"/>
          </p:cNvSpPr>
          <p:nvPr/>
        </p:nvSpPr>
        <p:spPr bwMode="auto">
          <a:xfrm>
            <a:off x="3851920" y="3068960"/>
            <a:ext cx="22971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dirty="0">
                <a:latin typeface="Arial Black" pitchFamily="34" charset="0"/>
              </a:rPr>
              <a:t>Realiza una acción</a:t>
            </a:r>
            <a:endParaRPr lang="es-ES" sz="1600" dirty="0">
              <a:latin typeface="Arial Black" pitchFamily="34" charset="0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2102808" y="2132856"/>
            <a:ext cx="1332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2361138" y="2471630"/>
            <a:ext cx="1080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854325" y="2780928"/>
            <a:ext cx="61277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2361018" y="2450364"/>
            <a:ext cx="0" cy="57600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866546" y="2757239"/>
            <a:ext cx="0" cy="115200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2 Bisel"/>
          <p:cNvSpPr>
            <a:spLocks noChangeArrowheads="1"/>
          </p:cNvSpPr>
          <p:nvPr/>
        </p:nvSpPr>
        <p:spPr bwMode="auto">
          <a:xfrm>
            <a:off x="107504" y="1906199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1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0" name="12 Bisel"/>
          <p:cNvSpPr>
            <a:spLocks noChangeArrowheads="1"/>
          </p:cNvSpPr>
          <p:nvPr/>
        </p:nvSpPr>
        <p:spPr bwMode="auto">
          <a:xfrm>
            <a:off x="579893" y="2893045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2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1" name="12 Bisel"/>
          <p:cNvSpPr>
            <a:spLocks noChangeArrowheads="1"/>
          </p:cNvSpPr>
          <p:nvPr/>
        </p:nvSpPr>
        <p:spPr bwMode="auto">
          <a:xfrm>
            <a:off x="1331872" y="3861048"/>
            <a:ext cx="2088000" cy="756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marL="0" lvl="1"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Argumento N</a:t>
            </a:r>
            <a:endParaRPr lang="es-CL" sz="1600" b="1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616336" y="2399622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600" b="1" dirty="0">
                <a:latin typeface="Arial Black" pitchFamily="34" charset="0"/>
              </a:rPr>
              <a:t>Acción</a:t>
            </a:r>
            <a:endParaRPr lang="es-ES" sz="16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200" dirty="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Uso de Función DECODE</a:t>
            </a:r>
            <a:endParaRPr lang="es-ES" sz="3200" dirty="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Facilita las consultas condicionales haciendo el trabajo de la  instrucción IF-THEN-ELSE o de las expresiones CASE.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4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31640" y="2708920"/>
            <a:ext cx="6624735" cy="1031051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DECODE(</a:t>
            </a:r>
            <a:r>
              <a:rPr lang="en-US" sz="15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columna|expresión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búsqueda1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resultado1</a:t>
            </a:r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         [,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búsqueda2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resultado2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… , ] </a:t>
            </a:r>
          </a:p>
          <a:p>
            <a:pPr lvl="0"/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          [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resultado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15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defecto</a:t>
            </a:r>
            <a:r>
              <a:rPr lang="en-US" sz="1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algn="ctr"/>
            <a:endParaRPr lang="en-US" sz="800" b="1" dirty="0"/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5199724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916980" y="5199724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88913"/>
            <a:ext cx="7793038" cy="1462087"/>
          </a:xfrm>
        </p:spPr>
        <p:txBody>
          <a:bodyPr/>
          <a:lstStyle/>
          <a:p>
            <a:pPr algn="r"/>
            <a:r>
              <a:rPr lang="es-CL" sz="3200" dirty="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Uso de Función DECODE</a:t>
            </a:r>
            <a:endParaRPr lang="es-ES" sz="3200" dirty="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8130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2000" dirty="0" smtClean="0">
                <a:latin typeface="Times New Roman" pitchFamily="18" charset="0"/>
              </a:rPr>
              <a:t>Ejemplo:</a:t>
            </a: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20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11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MX" sz="500" dirty="0" smtClean="0">
              <a:latin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2000" dirty="0" smtClean="0">
              <a:latin typeface="Times New Roman" pitchFamily="18" charset="0"/>
              <a:ea typeface="Arial Unicode MS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1844824"/>
            <a:ext cx="7128792" cy="1538883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SELECT employee_id, job_id, department_id, 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DECODE (job_id, 'PR_REP', 1.15*salary,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                              'MK_MAN', 1.20*salary,</a:t>
            </a:r>
          </a:p>
          <a:p>
            <a:pPr lvl="0"/>
            <a:r>
              <a:rPr lang="en-US" sz="13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                salary)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 "Salario </a:t>
            </a:r>
            <a:r>
              <a:rPr lang="en-US" sz="1300" b="1" dirty="0" err="1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Incrementado</a:t>
            </a:r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"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FROM employees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WHERE department_id IN(70, 20, 110);</a:t>
            </a:r>
          </a:p>
          <a:p>
            <a:pPr lvl="0"/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ocuments\DonationCoder\ScreenshotCaptor\Screenshots\Screenshot - 12-01-2014 , 20_42_3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3436872"/>
            <a:ext cx="4824536" cy="1260140"/>
          </a:xfrm>
          <a:prstGeom prst="rect">
            <a:avLst/>
          </a:prstGeom>
          <a:noFill/>
        </p:spPr>
      </p:pic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916980" y="3436872"/>
            <a:ext cx="1548000" cy="1267200"/>
          </a:xfrm>
          <a:prstGeom prst="rect">
            <a:avLst/>
          </a:prstGeom>
          <a:noFill/>
          <a:ln w="31750">
            <a:solidFill>
              <a:srgbClr val="DA1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20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s-MX" sz="3000" dirty="0" smtClean="0">
                <a:latin typeface="Arial" pitchFamily="34" charset="0"/>
                <a:cs typeface="Arial" pitchFamily="34" charset="0"/>
              </a:rPr>
              <a:t>Resumen de la Clase</a:t>
            </a:r>
            <a:endParaRPr lang="es-E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95288" y="1423260"/>
            <a:ext cx="84597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 describieron las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características generales de las Funciones SQL.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las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características de las Funciones SQL que operan con una fila.</a:t>
            </a: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describieron los tipos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Funciones que operan con una sola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fila y sus características particulares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Caracteres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Números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Conversión en sentencias SQL.</a:t>
            </a:r>
            <a:endParaRPr lang="es-C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 explicó cómo usar Funciones </a:t>
            </a: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 </a:t>
            </a:r>
            <a:r>
              <a:rPr lang="es-CL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Generales en sentencias SQL</a:t>
            </a:r>
            <a:r>
              <a:rPr lang="es-CL" sz="2000" dirty="0" smtClean="0">
                <a:latin typeface="Times New Roman" pitchFamily="18" charset="0"/>
                <a:ea typeface="ＭＳ Ｐゴシック" pitchFamily="34" charset="-128"/>
              </a:rPr>
              <a:t>.</a:t>
            </a:r>
            <a:endParaRPr lang="es-CL" sz="2000" dirty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5" name="Picture 2" descr="http://1.bp.blogspot.com/_RqJDNYG54ms/Sw8Xel4RxEI/AAAAAAAAAAM/YsM0M1Y291A/s320/20080616-20080614-Trab%2520cooperativ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5373216"/>
            <a:ext cx="1394148" cy="13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200" smtClean="0">
                <a:solidFill>
                  <a:srgbClr val="10253F"/>
                </a:solidFill>
                <a:latin typeface="Times New Roman" pitchFamily="18" charset="0"/>
                <a:ea typeface="ＭＳ Ｐゴシック" pitchFamily="34" charset="-128"/>
              </a:rPr>
              <a:t>Funciones SQL</a:t>
            </a:r>
            <a:endParaRPr lang="es-ES" sz="3200" smtClean="0">
              <a:solidFill>
                <a:srgbClr val="10253F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6" name="17 CuadroTexto"/>
          <p:cNvSpPr txBox="1">
            <a:spLocks noChangeArrowheads="1"/>
          </p:cNvSpPr>
          <p:nvPr/>
        </p:nvSpPr>
        <p:spPr bwMode="auto">
          <a:xfrm>
            <a:off x="5076825" y="2644775"/>
            <a:ext cx="768350" cy="230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900">
              <a:latin typeface="Calibri" pitchFamily="34" charset="0"/>
            </a:endParaRPr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150482" y="4559862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Line 22"/>
          <p:cNvSpPr>
            <a:spLocks noChangeShapeType="1"/>
          </p:cNvSpPr>
          <p:nvPr/>
        </p:nvSpPr>
        <p:spPr bwMode="auto">
          <a:xfrm>
            <a:off x="2257111" y="3440113"/>
            <a:ext cx="4536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18" name="Line 23"/>
          <p:cNvSpPr>
            <a:spLocks noChangeShapeType="1"/>
          </p:cNvSpPr>
          <p:nvPr/>
        </p:nvSpPr>
        <p:spPr bwMode="auto">
          <a:xfrm>
            <a:off x="2283817" y="3427413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19" name="Line 24"/>
          <p:cNvSpPr>
            <a:spLocks noChangeShapeType="1"/>
          </p:cNvSpPr>
          <p:nvPr/>
        </p:nvSpPr>
        <p:spPr bwMode="auto">
          <a:xfrm>
            <a:off x="4573588" y="2954420"/>
            <a:ext cx="0" cy="50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520" name="Line 25"/>
          <p:cNvSpPr>
            <a:spLocks noChangeShapeType="1"/>
          </p:cNvSpPr>
          <p:nvPr/>
        </p:nvSpPr>
        <p:spPr bwMode="auto">
          <a:xfrm>
            <a:off x="6775120" y="3427413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3492500" y="4575292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82017" y="4271781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674080" y="4559119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674080" y="4846456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8064500" y="4538596"/>
            <a:ext cx="828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128067" y="1916832"/>
            <a:ext cx="2880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</a:t>
            </a: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992866" y="4045173"/>
            <a:ext cx="2556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 DE</a:t>
            </a:r>
          </a:p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UNA FILA</a:t>
            </a: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5508424" y="4005064"/>
            <a:ext cx="25560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FUNCIONES DE</a:t>
            </a:r>
          </a:p>
          <a:p>
            <a:pPr algn="ctr">
              <a:defRPr/>
            </a:pPr>
            <a:r>
              <a:rPr lang="es-CL" sz="1600" b="1" dirty="0" smtClean="0">
                <a:solidFill>
                  <a:srgbClr val="FFFFFF"/>
                </a:solidFill>
                <a:latin typeface="Arial Black" pitchFamily="34" charset="0"/>
              </a:rPr>
              <a:t>MÚLTIPLES FILAS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1188" y="5037237"/>
            <a:ext cx="79930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1800" dirty="0" smtClean="0"/>
              <a:t>Sintaxis:</a:t>
            </a: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</a:pPr>
            <a:endParaRPr lang="es-CL" sz="1800" dirty="0">
              <a:ea typeface="Arial Unicode MS"/>
              <a:cs typeface="Arial Unicode MS"/>
            </a:endParaRP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 de una Fila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6" y="5333107"/>
            <a:ext cx="6624736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endParaRPr lang="en-US" sz="800" b="1" dirty="0"/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nombre_función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[(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argumento1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argumento2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…)]</a:t>
            </a:r>
          </a:p>
          <a:p>
            <a:endParaRPr lang="en-US" sz="800" b="1" dirty="0"/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147489" y="1558380"/>
            <a:ext cx="2844800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</a:rPr>
              <a:t>Se pueden usar en las cláusulas SELECT, WHERE y ORDER BY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3139926" y="1556792"/>
            <a:ext cx="2843213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Actúan sobre cada fila que la sentencia SQL recupera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6114422" y="1567905"/>
            <a:ext cx="2843212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Aceptan argumentos y retornan un valor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158122" y="2728698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Manipulan ítem de datos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142473" y="2733460"/>
            <a:ext cx="2843212" cy="1044000"/>
          </a:xfrm>
          <a:prstGeom prst="bevel">
            <a:avLst>
              <a:gd name="adj" fmla="val 12500"/>
            </a:avLst>
          </a:prstGeom>
          <a:solidFill>
            <a:srgbClr val="6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Pueden modificar el tipo de datos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6136647" y="2720760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Retornan un valor por fila</a:t>
            </a:r>
            <a:endParaRPr lang="es-CL" sz="1600" b="1" dirty="0">
              <a:solidFill>
                <a:srgbClr val="FFFFFF"/>
              </a:solidFill>
            </a:endParaRPr>
          </a:p>
        </p:txBody>
      </p:sp>
      <p:sp>
        <p:nvSpPr>
          <p:cNvPr id="19" name="18 Bisel"/>
          <p:cNvSpPr>
            <a:spLocks noChangeArrowheads="1"/>
          </p:cNvSpPr>
          <p:nvPr/>
        </p:nvSpPr>
        <p:spPr bwMode="auto">
          <a:xfrm>
            <a:off x="3159935" y="3909467"/>
            <a:ext cx="2844800" cy="1044000"/>
          </a:xfrm>
          <a:prstGeom prst="bevel">
            <a:avLst>
              <a:gd name="adj" fmla="val 12500"/>
            </a:avLst>
          </a:prstGeom>
          <a:solidFill>
            <a:srgbClr val="06405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sz="1600" b="1" dirty="0" smtClean="0">
                <a:solidFill>
                  <a:srgbClr val="FFFFFF"/>
                </a:solidFill>
              </a:rPr>
              <a:t>Pueden ser anidadas</a:t>
            </a:r>
            <a:endParaRPr lang="es-CL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7793037" cy="1317625"/>
          </a:xfrm>
        </p:spPr>
        <p:txBody>
          <a:bodyPr/>
          <a:lstStyle/>
          <a:p>
            <a:pPr algn="r"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SQL de una Fila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113548" y="2014327"/>
            <a:ext cx="2664000" cy="1044000"/>
          </a:xfrm>
          <a:prstGeom prst="bevel">
            <a:avLst>
              <a:gd name="adj" fmla="val 12500"/>
            </a:avLst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GENERAL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3164035" y="1196752"/>
            <a:ext cx="2664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/>
            <a:r>
              <a:rPr lang="es-CL" b="1" dirty="0" smtClean="0">
                <a:solidFill>
                  <a:prstClr val="black"/>
                </a:solidFill>
                <a:latin typeface="Arial Black" pitchFamily="34" charset="0"/>
              </a:rPr>
              <a:t>CARACTER</a:t>
            </a:r>
            <a:endParaRPr lang="es-ES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" name="12 Bisel"/>
          <p:cNvSpPr>
            <a:spLocks noChangeArrowheads="1"/>
          </p:cNvSpPr>
          <p:nvPr/>
        </p:nvSpPr>
        <p:spPr bwMode="auto">
          <a:xfrm>
            <a:off x="6297769" y="2024960"/>
            <a:ext cx="2664000" cy="1044000"/>
          </a:xfrm>
          <a:prstGeom prst="bevel">
            <a:avLst>
              <a:gd name="adj" fmla="val 12500"/>
            </a:avLst>
          </a:prstGeom>
          <a:solidFill>
            <a:srgbClr val="FFC04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FECHA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6" name="15 Bisel"/>
          <p:cNvSpPr>
            <a:spLocks noChangeArrowheads="1"/>
          </p:cNvSpPr>
          <p:nvPr/>
        </p:nvSpPr>
        <p:spPr bwMode="auto">
          <a:xfrm>
            <a:off x="136856" y="4801373"/>
            <a:ext cx="2664000" cy="1044000"/>
          </a:xfrm>
          <a:prstGeom prst="bevel">
            <a:avLst>
              <a:gd name="adj" fmla="val 12500"/>
            </a:avLst>
          </a:prstGeom>
          <a:solidFill>
            <a:srgbClr val="CE767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CONVERSIÓN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7" name="16 Bisel"/>
          <p:cNvSpPr>
            <a:spLocks noChangeArrowheads="1"/>
          </p:cNvSpPr>
          <p:nvPr/>
        </p:nvSpPr>
        <p:spPr bwMode="auto">
          <a:xfrm>
            <a:off x="3068042" y="3405896"/>
            <a:ext cx="2880000" cy="1044000"/>
          </a:xfrm>
          <a:prstGeom prst="bevel">
            <a:avLst>
              <a:gd name="adj" fmla="val 12500"/>
            </a:avLst>
          </a:prstGeom>
          <a:solidFill>
            <a:srgbClr val="8BB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QUE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OPERAN CON UNA FILA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6298065" y="4801373"/>
            <a:ext cx="2664000" cy="1044000"/>
          </a:xfrm>
          <a:prstGeom prst="bevel">
            <a:avLst>
              <a:gd name="adj" fmla="val 12500"/>
            </a:avLst>
          </a:prstGeom>
          <a:solidFill>
            <a:srgbClr val="BB8BB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NÚMERO</a:t>
            </a:r>
            <a:endParaRPr lang="es-ES" b="1" dirty="0">
              <a:latin typeface="Arial Black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429199" y="3692452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446180" y="3092377"/>
            <a:ext cx="0" cy="61277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1456813" y="4184576"/>
            <a:ext cx="0" cy="612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426653" y="4195689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511675" y="2258029"/>
            <a:ext cx="0" cy="115252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949478" y="3687606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5949478" y="4203543"/>
            <a:ext cx="16560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7588126" y="3098164"/>
            <a:ext cx="0" cy="612775"/>
          </a:xfrm>
          <a:prstGeom prst="line">
            <a:avLst/>
          </a:prstGeom>
          <a:ln w="635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7575070" y="4192430"/>
            <a:ext cx="0" cy="6120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238125"/>
            <a:ext cx="7793038" cy="1462088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7650" name="17 CuadroTexto"/>
          <p:cNvSpPr txBox="1">
            <a:spLocks noChangeArrowheads="1"/>
          </p:cNvSpPr>
          <p:nvPr/>
        </p:nvSpPr>
        <p:spPr bwMode="auto">
          <a:xfrm>
            <a:off x="5044926" y="3034011"/>
            <a:ext cx="768350" cy="292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300">
              <a:latin typeface="Arial Black" pitchFamily="34" charset="0"/>
            </a:endParaRPr>
          </a:p>
        </p:txBody>
      </p:sp>
      <p:sp>
        <p:nvSpPr>
          <p:cNvPr id="27657" name="Line 22"/>
          <p:cNvSpPr>
            <a:spLocks noChangeShapeType="1"/>
          </p:cNvSpPr>
          <p:nvPr/>
        </p:nvSpPr>
        <p:spPr bwMode="auto">
          <a:xfrm>
            <a:off x="2020739" y="3829348"/>
            <a:ext cx="51482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58" name="Line 23"/>
          <p:cNvSpPr>
            <a:spLocks noChangeShapeType="1"/>
          </p:cNvSpPr>
          <p:nvPr/>
        </p:nvSpPr>
        <p:spPr bwMode="auto">
          <a:xfrm>
            <a:off x="2042484" y="3816648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59" name="Line 24"/>
          <p:cNvSpPr>
            <a:spLocks noChangeShapeType="1"/>
          </p:cNvSpPr>
          <p:nvPr/>
        </p:nvSpPr>
        <p:spPr bwMode="auto">
          <a:xfrm>
            <a:off x="4541689" y="3278486"/>
            <a:ext cx="0" cy="5762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60" name="Line 25"/>
          <p:cNvSpPr>
            <a:spLocks noChangeShapeType="1"/>
          </p:cNvSpPr>
          <p:nvPr/>
        </p:nvSpPr>
        <p:spPr bwMode="auto">
          <a:xfrm>
            <a:off x="7143601" y="3816648"/>
            <a:ext cx="0" cy="612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 sz="1300">
              <a:latin typeface="Arial Black" pitchFamily="34" charset="0"/>
            </a:endParaRPr>
          </a:p>
        </p:txBody>
      </p:sp>
      <p:sp>
        <p:nvSpPr>
          <p:cNvPr id="27664" name="Rectangle 3"/>
          <p:cNvSpPr txBox="1">
            <a:spLocks noChangeArrowheads="1"/>
          </p:cNvSpPr>
          <p:nvPr/>
        </p:nvSpPr>
        <p:spPr bwMode="auto">
          <a:xfrm>
            <a:off x="611188" y="1460500"/>
            <a:ext cx="799306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Aceptan como argumentos de entrada datos del tipo </a:t>
            </a:r>
            <a:r>
              <a:rPr lang="es-CL" sz="1800" dirty="0" err="1">
                <a:latin typeface="Arial" pitchFamily="34" charset="0"/>
                <a:ea typeface="Arial Unicode MS"/>
                <a:cs typeface="Arial" pitchFamily="34" charset="0"/>
              </a:rPr>
              <a:t>caracter</a:t>
            </a:r>
            <a:r>
              <a:rPr lang="es-CL" sz="1800" dirty="0">
                <a:latin typeface="Arial" pitchFamily="34" charset="0"/>
                <a:ea typeface="Arial Unicode MS"/>
                <a:cs typeface="Arial" pitchFamily="34" charset="0"/>
              </a:rPr>
              <a:t> y retornan datos del tipo caracteres ó números.</a:t>
            </a:r>
          </a:p>
        </p:txBody>
      </p:sp>
      <p:sp>
        <p:nvSpPr>
          <p:cNvPr id="12" name="12 Bisel"/>
          <p:cNvSpPr>
            <a:spLocks noChangeArrowheads="1"/>
          </p:cNvSpPr>
          <p:nvPr/>
        </p:nvSpPr>
        <p:spPr bwMode="auto">
          <a:xfrm>
            <a:off x="2820119" y="2224564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DE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CARACTERES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13" name="12 Bisel"/>
          <p:cNvSpPr>
            <a:spLocks noChangeArrowheads="1"/>
          </p:cNvSpPr>
          <p:nvPr/>
        </p:nvSpPr>
        <p:spPr bwMode="auto">
          <a:xfrm>
            <a:off x="296475" y="4450168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CL" b="1" dirty="0" smtClean="0">
                <a:latin typeface="Arial Black" pitchFamily="34" charset="0"/>
              </a:rPr>
              <a:t>FUNCIONES DE 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CONVERSIÓN</a:t>
            </a:r>
          </a:p>
          <a:p>
            <a:pPr algn="ctr"/>
            <a:r>
              <a:rPr lang="es-CL" b="1" dirty="0" smtClean="0">
                <a:latin typeface="Arial Black" pitchFamily="34" charset="0"/>
              </a:rPr>
              <a:t>MAYÚSCULAS O MINÚSCULAS</a:t>
            </a:r>
            <a:endParaRPr lang="es-CL" b="1" dirty="0">
              <a:latin typeface="Arial Black" pitchFamily="34" charset="0"/>
            </a:endParaRPr>
          </a:p>
        </p:txBody>
      </p:sp>
      <p:sp>
        <p:nvSpPr>
          <p:cNvPr id="14" name="12 Bisel"/>
          <p:cNvSpPr>
            <a:spLocks noChangeArrowheads="1"/>
          </p:cNvSpPr>
          <p:nvPr/>
        </p:nvSpPr>
        <p:spPr bwMode="auto">
          <a:xfrm>
            <a:off x="5414830" y="4443756"/>
            <a:ext cx="3456000" cy="104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latin typeface="Arial Black" pitchFamily="34" charset="0"/>
              </a:rPr>
              <a:t>FUNCIONES DE</a:t>
            </a:r>
          </a:p>
          <a:p>
            <a:pPr algn="ctr"/>
            <a:r>
              <a:rPr lang="es-ES" b="1" dirty="0" smtClean="0">
                <a:latin typeface="Arial Black" pitchFamily="34" charset="0"/>
              </a:rPr>
              <a:t>TRANSFORMACIÓN O</a:t>
            </a:r>
          </a:p>
          <a:p>
            <a:pPr algn="ctr"/>
            <a:r>
              <a:rPr lang="es-ES" b="1" dirty="0" smtClean="0">
                <a:latin typeface="Arial Black" pitchFamily="34" charset="0"/>
              </a:rPr>
              <a:t>MANIPULACIÓN</a:t>
            </a:r>
            <a:endParaRPr lang="es-E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188913"/>
            <a:ext cx="7793037" cy="1079500"/>
          </a:xfrm>
        </p:spPr>
        <p:txBody>
          <a:bodyPr/>
          <a:lstStyle/>
          <a:p>
            <a:pPr eaLnBrk="1" hangingPunct="1"/>
            <a:r>
              <a:rPr lang="es-CL" sz="3000" dirty="0" smtClean="0">
                <a:solidFill>
                  <a:srgbClr val="10253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Caracteres</a:t>
            </a:r>
            <a:endParaRPr lang="es-ES" sz="3000" dirty="0" smtClean="0">
              <a:solidFill>
                <a:srgbClr val="10253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459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conversión del texto a mayúsculas y minúsculas:</a:t>
            </a:r>
            <a:endParaRPr lang="es-ES_tradn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468313" y="2705993"/>
            <a:ext cx="84597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spcBef>
                <a:spcPct val="20000"/>
              </a:spcBef>
              <a:buFont typeface="Arial" charset="0"/>
              <a:buChar char="•"/>
            </a:pPr>
            <a:r>
              <a:rPr lang="es-CL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Funciones de reemplazo o manipulación de caracteres:</a:t>
            </a:r>
            <a:endParaRPr lang="es-ES_tradnl" sz="1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12 Bisel"/>
          <p:cNvSpPr>
            <a:spLocks noChangeArrowheads="1"/>
          </p:cNvSpPr>
          <p:nvPr/>
        </p:nvSpPr>
        <p:spPr bwMode="auto">
          <a:xfrm>
            <a:off x="165090" y="1628896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LOWER(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12 Bisel"/>
          <p:cNvSpPr>
            <a:spLocks noChangeArrowheads="1"/>
          </p:cNvSpPr>
          <p:nvPr/>
        </p:nvSpPr>
        <p:spPr bwMode="auto">
          <a:xfrm>
            <a:off x="3168160" y="1628800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UPPER(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12 Bisel"/>
          <p:cNvSpPr>
            <a:spLocks noChangeArrowheads="1"/>
          </p:cNvSpPr>
          <p:nvPr/>
        </p:nvSpPr>
        <p:spPr bwMode="auto">
          <a:xfrm>
            <a:off x="6141754" y="1628800"/>
            <a:ext cx="2844000" cy="864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s-MX" b="1" dirty="0" smtClean="0">
                <a:latin typeface="Arial" pitchFamily="34" charset="0"/>
                <a:cs typeface="Arial" pitchFamily="34" charset="0"/>
              </a:rPr>
              <a:t>INITCAP(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latin typeface="Arial Black" pitchFamily="34" charset="0"/>
            </a:endParaRPr>
          </a:p>
        </p:txBody>
      </p:sp>
      <p:sp>
        <p:nvSpPr>
          <p:cNvPr id="25" name="12 Bisel"/>
          <p:cNvSpPr>
            <a:spLocks noChangeArrowheads="1"/>
          </p:cNvSpPr>
          <p:nvPr/>
        </p:nvSpPr>
        <p:spPr bwMode="auto">
          <a:xfrm>
            <a:off x="14230" y="3028947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CONCAT(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columna1|expresión1,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i="1" dirty="0" smtClean="0">
                <a:latin typeface="Arial" pitchFamily="34" charset="0"/>
                <a:cs typeface="Arial" pitchFamily="34" charset="0"/>
              </a:rPr>
              <a:t>                columna2|expresión2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12 Bisel"/>
          <p:cNvSpPr>
            <a:spLocks noChangeArrowheads="1"/>
          </p:cNvSpPr>
          <p:nvPr/>
        </p:nvSpPr>
        <p:spPr bwMode="auto">
          <a:xfrm>
            <a:off x="2964135" y="3037157"/>
            <a:ext cx="320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SUBSTR(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columna|expresión,m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12 Bisel"/>
          <p:cNvSpPr>
            <a:spLocks noChangeArrowheads="1"/>
          </p:cNvSpPr>
          <p:nvPr/>
        </p:nvSpPr>
        <p:spPr bwMode="auto">
          <a:xfrm>
            <a:off x="6164386" y="3028851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LENGTH(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12 Bisel"/>
          <p:cNvSpPr>
            <a:spLocks noChangeArrowheads="1"/>
          </p:cNvSpPr>
          <p:nvPr/>
        </p:nvSpPr>
        <p:spPr bwMode="auto">
          <a:xfrm>
            <a:off x="24863" y="3873455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RTRIM(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LTRIM(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9" name="12 Bisel"/>
          <p:cNvSpPr>
            <a:spLocks noChangeArrowheads="1"/>
          </p:cNvSpPr>
          <p:nvPr/>
        </p:nvSpPr>
        <p:spPr bwMode="auto">
          <a:xfrm>
            <a:off x="2966558" y="3873455"/>
            <a:ext cx="320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REPLACE(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i="1" dirty="0" err="1" smtClean="0">
                <a:latin typeface="Arial" pitchFamily="34" charset="0"/>
                <a:cs typeface="Arial" pitchFamily="34" charset="0"/>
              </a:rPr>
              <a:t>texto_a_buscar</a:t>
            </a:r>
            <a:r>
              <a:rPr lang="es-MX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i="1" dirty="0" err="1" smtClean="0">
                <a:latin typeface="Arial" pitchFamily="34" charset="0"/>
                <a:cs typeface="Arial" pitchFamily="34" charset="0"/>
              </a:rPr>
              <a:t>texto_reemplazo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12 Bisel"/>
          <p:cNvSpPr>
            <a:spLocks noChangeArrowheads="1"/>
          </p:cNvSpPr>
          <p:nvPr/>
        </p:nvSpPr>
        <p:spPr bwMode="auto">
          <a:xfrm>
            <a:off x="6145543" y="3869258"/>
            <a:ext cx="2952328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TRIM(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12 Bisel"/>
          <p:cNvSpPr>
            <a:spLocks noChangeArrowheads="1"/>
          </p:cNvSpPr>
          <p:nvPr/>
        </p:nvSpPr>
        <p:spPr bwMode="auto">
          <a:xfrm>
            <a:off x="35497" y="4703878"/>
            <a:ext cx="4608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LPAD(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columna|expresión,n,‘caracter_de_relleno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RPAD(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columna|expresión,n,‘caracter_de_relleno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12 Bisel"/>
          <p:cNvSpPr>
            <a:spLocks noChangeArrowheads="1"/>
          </p:cNvSpPr>
          <p:nvPr/>
        </p:nvSpPr>
        <p:spPr bwMode="auto">
          <a:xfrm>
            <a:off x="4622742" y="4701455"/>
            <a:ext cx="4464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INSTR(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i="1" dirty="0" smtClean="0">
                <a:latin typeface="Arial" pitchFamily="34" charset="0"/>
                <a:cs typeface="Arial" pitchFamily="34" charset="0"/>
              </a:rPr>
              <a:t>             ‘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texto_buscado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‘,  [,m] ],n]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12 Bisel"/>
          <p:cNvSpPr>
            <a:spLocks noChangeArrowheads="1"/>
          </p:cNvSpPr>
          <p:nvPr/>
        </p:nvSpPr>
        <p:spPr bwMode="auto">
          <a:xfrm>
            <a:off x="2699792" y="5542695"/>
            <a:ext cx="3996000" cy="828000"/>
          </a:xfrm>
          <a:prstGeom prst="bevel">
            <a:avLst>
              <a:gd name="adj" fmla="val 12500"/>
            </a:avLst>
          </a:prstGeom>
          <a:solidFill>
            <a:srgbClr val="74BED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TRIM(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s-MX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b="1" i="1" dirty="0" err="1" smtClean="0">
                <a:latin typeface="Arial" pitchFamily="34" charset="0"/>
                <a:cs typeface="Arial" pitchFamily="34" charset="0"/>
              </a:rPr>
              <a:t>columna|expresión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4981</TotalTime>
  <Words>6209</Words>
  <Application>Microsoft Office PowerPoint</Application>
  <PresentationFormat>Presentación en pantalla (4:3)</PresentationFormat>
  <Paragraphs>797</Paragraphs>
  <Slides>42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Tema DuocUC 2012</vt:lpstr>
      <vt:lpstr>Presentación de PowerPoint</vt:lpstr>
      <vt:lpstr>Presentación de PowerPoint</vt:lpstr>
      <vt:lpstr>Objetivos de la Clase</vt:lpstr>
      <vt:lpstr>Funciones SQL</vt:lpstr>
      <vt:lpstr>Funciones SQL</vt:lpstr>
      <vt:lpstr>Funciones SQL de una Fila</vt:lpstr>
      <vt:lpstr>Funciones SQL de una Fila</vt:lpstr>
      <vt:lpstr>Funciones de Caracteres</vt:lpstr>
      <vt:lpstr>Funciones de Caracteres</vt:lpstr>
      <vt:lpstr>Funciones de Caracteres</vt:lpstr>
      <vt:lpstr>Funciones de Caracteres</vt:lpstr>
      <vt:lpstr>Funciones de Caracteres</vt:lpstr>
      <vt:lpstr>Funciones de Caracteres</vt:lpstr>
      <vt:lpstr>Funciones de Números</vt:lpstr>
      <vt:lpstr>Funciones de Números</vt:lpstr>
      <vt:lpstr>Funciones de Fecha</vt:lpstr>
      <vt:lpstr>Funciones de Fecha</vt:lpstr>
      <vt:lpstr>Funciones de Fechas</vt:lpstr>
      <vt:lpstr>Funciones de Fechas</vt:lpstr>
      <vt:lpstr>Funciones de Fechas</vt:lpstr>
      <vt:lpstr>Conversión de Tipos de Datos</vt:lpstr>
      <vt:lpstr>Conversión de Tipos de Datos Implícita</vt:lpstr>
      <vt:lpstr>Conversión de Tipos de Datos Explícita</vt:lpstr>
      <vt:lpstr>Uso de Función TO_CHAR con Fechas</vt:lpstr>
      <vt:lpstr>Uso de Función TO_CHAR con Fechas</vt:lpstr>
      <vt:lpstr>Uso de Función TO_CHAR con Números</vt:lpstr>
      <vt:lpstr>Uso de Función TO_CHAR con Números</vt:lpstr>
      <vt:lpstr>Funciones Anidadas</vt:lpstr>
      <vt:lpstr>Funciones Generales</vt:lpstr>
      <vt:lpstr>Uso de Función NVL</vt:lpstr>
      <vt:lpstr>Uso de Función NVL</vt:lpstr>
      <vt:lpstr>Uso de Función NVL2</vt:lpstr>
      <vt:lpstr>Uso de Función NULLIF</vt:lpstr>
      <vt:lpstr>Uso de Función COALESCE</vt:lpstr>
      <vt:lpstr>Expresiones Condicionales</vt:lpstr>
      <vt:lpstr>Uso de Expresiones CASE</vt:lpstr>
      <vt:lpstr>Uso de Expresiones CASE</vt:lpstr>
      <vt:lpstr>Uso de Expresiones CASE</vt:lpstr>
      <vt:lpstr>Uso de Expresiones CASE</vt:lpstr>
      <vt:lpstr>Uso de Función DECODE</vt:lpstr>
      <vt:lpstr>Uso de Función DECODE</vt:lpstr>
      <vt:lpstr>Resumen de la Clase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Andres Alberto U.</cp:lastModifiedBy>
  <cp:revision>611</cp:revision>
  <dcterms:created xsi:type="dcterms:W3CDTF">2013-06-28T16:52:03Z</dcterms:created>
  <dcterms:modified xsi:type="dcterms:W3CDTF">2014-03-10T16:22:51Z</dcterms:modified>
</cp:coreProperties>
</file>