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6"/>
  </p:notesMasterIdLst>
  <p:sldIdLst>
    <p:sldId id="260" r:id="rId2"/>
    <p:sldId id="259" r:id="rId3"/>
    <p:sldId id="258" r:id="rId4"/>
    <p:sldId id="370" r:id="rId5"/>
    <p:sldId id="317" r:id="rId6"/>
    <p:sldId id="371" r:id="rId7"/>
    <p:sldId id="372" r:id="rId8"/>
    <p:sldId id="373" r:id="rId9"/>
    <p:sldId id="374" r:id="rId10"/>
    <p:sldId id="386" r:id="rId11"/>
    <p:sldId id="378" r:id="rId12"/>
    <p:sldId id="380" r:id="rId13"/>
    <p:sldId id="379" r:id="rId14"/>
    <p:sldId id="385" r:id="rId15"/>
    <p:sldId id="384" r:id="rId16"/>
    <p:sldId id="381" r:id="rId17"/>
    <p:sldId id="383" r:id="rId18"/>
    <p:sldId id="387" r:id="rId19"/>
    <p:sldId id="382" r:id="rId20"/>
    <p:sldId id="388" r:id="rId21"/>
    <p:sldId id="389" r:id="rId22"/>
    <p:sldId id="390" r:id="rId23"/>
    <p:sldId id="391" r:id="rId24"/>
    <p:sldId id="392" r:id="rId25"/>
  </p:sldIdLst>
  <p:sldSz cx="9144000" cy="6858000" type="screen4x3"/>
  <p:notesSz cx="6858000" cy="9144000"/>
  <p:custDataLst>
    <p:tags r:id="rId27"/>
  </p:custDataLst>
  <p:defaultTextStyle>
    <a:defPPr>
      <a:defRPr lang="es-CL"/>
    </a:defPPr>
    <a:lvl1pPr algn="l" rtl="0" fontAlgn="base">
      <a:spcBef>
        <a:spcPct val="0"/>
      </a:spcBef>
      <a:spcAft>
        <a:spcPct val="0"/>
      </a:spcAft>
      <a:defRPr sz="800" kern="1200">
        <a:solidFill>
          <a:schemeClr val="tx1"/>
        </a:solidFill>
        <a:latin typeface="Arial Black" pitchFamily="34" charset="0"/>
        <a:ea typeface="+mn-ea"/>
        <a:cs typeface="Arial" charset="0"/>
      </a:defRPr>
    </a:lvl1pPr>
    <a:lvl2pPr marL="457200" algn="l" rtl="0" fontAlgn="base">
      <a:spcBef>
        <a:spcPct val="0"/>
      </a:spcBef>
      <a:spcAft>
        <a:spcPct val="0"/>
      </a:spcAft>
      <a:defRPr sz="800" kern="1200">
        <a:solidFill>
          <a:schemeClr val="tx1"/>
        </a:solidFill>
        <a:latin typeface="Arial Black" pitchFamily="34" charset="0"/>
        <a:ea typeface="+mn-ea"/>
        <a:cs typeface="Arial" charset="0"/>
      </a:defRPr>
    </a:lvl2pPr>
    <a:lvl3pPr marL="914400" algn="l" rtl="0" fontAlgn="base">
      <a:spcBef>
        <a:spcPct val="0"/>
      </a:spcBef>
      <a:spcAft>
        <a:spcPct val="0"/>
      </a:spcAft>
      <a:defRPr sz="800" kern="1200">
        <a:solidFill>
          <a:schemeClr val="tx1"/>
        </a:solidFill>
        <a:latin typeface="Arial Black" pitchFamily="34" charset="0"/>
        <a:ea typeface="+mn-ea"/>
        <a:cs typeface="Arial" charset="0"/>
      </a:defRPr>
    </a:lvl3pPr>
    <a:lvl4pPr marL="1371600" algn="l" rtl="0" fontAlgn="base">
      <a:spcBef>
        <a:spcPct val="0"/>
      </a:spcBef>
      <a:spcAft>
        <a:spcPct val="0"/>
      </a:spcAft>
      <a:defRPr sz="800" kern="1200">
        <a:solidFill>
          <a:schemeClr val="tx1"/>
        </a:solidFill>
        <a:latin typeface="Arial Black" pitchFamily="34" charset="0"/>
        <a:ea typeface="+mn-ea"/>
        <a:cs typeface="Arial" charset="0"/>
      </a:defRPr>
    </a:lvl4pPr>
    <a:lvl5pPr marL="1828800" algn="l" rtl="0" fontAlgn="base">
      <a:spcBef>
        <a:spcPct val="0"/>
      </a:spcBef>
      <a:spcAft>
        <a:spcPct val="0"/>
      </a:spcAft>
      <a:defRPr sz="800" kern="1200">
        <a:solidFill>
          <a:schemeClr val="tx1"/>
        </a:solidFill>
        <a:latin typeface="Arial Black" pitchFamily="34" charset="0"/>
        <a:ea typeface="+mn-ea"/>
        <a:cs typeface="Arial" charset="0"/>
      </a:defRPr>
    </a:lvl5pPr>
    <a:lvl6pPr marL="2286000" algn="l" defTabSz="914400" rtl="0" eaLnBrk="1" latinLnBrk="0" hangingPunct="1">
      <a:defRPr sz="800" kern="1200">
        <a:solidFill>
          <a:schemeClr val="tx1"/>
        </a:solidFill>
        <a:latin typeface="Arial Black" pitchFamily="34" charset="0"/>
        <a:ea typeface="+mn-ea"/>
        <a:cs typeface="Arial" charset="0"/>
      </a:defRPr>
    </a:lvl6pPr>
    <a:lvl7pPr marL="2743200" algn="l" defTabSz="914400" rtl="0" eaLnBrk="1" latinLnBrk="0" hangingPunct="1">
      <a:defRPr sz="800" kern="1200">
        <a:solidFill>
          <a:schemeClr val="tx1"/>
        </a:solidFill>
        <a:latin typeface="Arial Black" pitchFamily="34" charset="0"/>
        <a:ea typeface="+mn-ea"/>
        <a:cs typeface="Arial" charset="0"/>
      </a:defRPr>
    </a:lvl7pPr>
    <a:lvl8pPr marL="3200400" algn="l" defTabSz="914400" rtl="0" eaLnBrk="1" latinLnBrk="0" hangingPunct="1">
      <a:defRPr sz="800" kern="1200">
        <a:solidFill>
          <a:schemeClr val="tx1"/>
        </a:solidFill>
        <a:latin typeface="Arial Black" pitchFamily="34" charset="0"/>
        <a:ea typeface="+mn-ea"/>
        <a:cs typeface="Arial" charset="0"/>
      </a:defRPr>
    </a:lvl8pPr>
    <a:lvl9pPr marL="3657600" algn="l" defTabSz="914400" rtl="0" eaLnBrk="1" latinLnBrk="0" hangingPunct="1">
      <a:defRPr sz="800" kern="1200">
        <a:solidFill>
          <a:schemeClr val="tx1"/>
        </a:solidFill>
        <a:latin typeface="Arial Black"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000"/>
    <a:srgbClr val="006600"/>
    <a:srgbClr val="8D2F5E"/>
    <a:srgbClr val="F1AF73"/>
    <a:srgbClr val="0000DA"/>
    <a:srgbClr val="0D0DFF"/>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0251" autoAdjust="0"/>
  </p:normalViewPr>
  <p:slideViewPr>
    <p:cSldViewPr>
      <p:cViewPr>
        <p:scale>
          <a:sx n="90" d="100"/>
          <a:sy n="90" d="100"/>
        </p:scale>
        <p:origin x="-804" y="10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45F1A1-CC96-44F9-B6A0-C70E496FDDED}" type="datetimeFigureOut">
              <a:rPr lang="es-CL"/>
              <a:pPr>
                <a:defRPr/>
              </a:pPr>
              <a:t>10-03-2014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F6E91F6-A976-4A50-9919-035172A294A6}" type="slidenum">
              <a:rPr lang="es-CL"/>
              <a:pPr>
                <a:defRPr/>
              </a:pPr>
              <a:t>‹Nº›</a:t>
            </a:fld>
            <a:endParaRPr lang="es-CL"/>
          </a:p>
        </p:txBody>
      </p:sp>
    </p:spTree>
    <p:extLst>
      <p:ext uri="{BB962C8B-B14F-4D97-AF65-F5344CB8AC3E}">
        <p14:creationId xmlns:p14="http://schemas.microsoft.com/office/powerpoint/2010/main" val="3277089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E1B86A-49F8-437C-844D-04E52F9F77C6}" type="slidenum">
              <a:rPr lang="es-CL">
                <a:cs typeface="Arial" charset="0"/>
              </a:rPr>
              <a:pPr fontAlgn="base">
                <a:spcBef>
                  <a:spcPct val="0"/>
                </a:spcBef>
                <a:spcAft>
                  <a:spcPct val="0"/>
                </a:spcAft>
                <a:defRPr/>
              </a:pPr>
              <a:t>1</a:t>
            </a:fld>
            <a:endParaRPr lang="es-CL">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Creando Grupos de Datos</a:t>
            </a:r>
          </a:p>
          <a:p>
            <a:pPr eaLnBrk="1" hangingPunct="1">
              <a:spcBef>
                <a:spcPct val="0"/>
              </a:spcBef>
            </a:pPr>
            <a:r>
              <a:rPr lang="es-MX" dirty="0" smtClean="0">
                <a:latin typeface="Arial" pitchFamily="34" charset="0"/>
                <a:cs typeface="Arial" pitchFamily="34" charset="0"/>
              </a:rPr>
              <a:t>En la sintaxis: </a:t>
            </a:r>
          </a:p>
          <a:p>
            <a:pPr eaLnBrk="1" hangingPunct="1">
              <a:spcBef>
                <a:spcPct val="0"/>
              </a:spcBef>
              <a:buFontTx/>
              <a:buChar char="•"/>
            </a:pPr>
            <a:r>
              <a:rPr lang="en-US" b="1" dirty="0" smtClean="0">
                <a:latin typeface="Arial" pitchFamily="34" charset="0"/>
                <a:cs typeface="Arial" pitchFamily="34" charset="0"/>
              </a:rPr>
              <a:t> GROUP BY </a:t>
            </a:r>
            <a:r>
              <a:rPr lang="en-US" b="1" i="1" dirty="0" err="1" smtClean="0">
                <a:latin typeface="Arial" pitchFamily="34" charset="0"/>
                <a:cs typeface="Arial" pitchFamily="34" charset="0"/>
              </a:rPr>
              <a:t>columnas</a:t>
            </a:r>
            <a:r>
              <a:rPr lang="en-US" b="1" i="1" dirty="0" smtClean="0">
                <a:latin typeface="Arial" pitchFamily="34" charset="0"/>
                <a:cs typeface="Arial" pitchFamily="34" charset="0"/>
              </a:rPr>
              <a:t> </a:t>
            </a:r>
            <a:r>
              <a:rPr lang="en-US" b="1" dirty="0" smtClean="0">
                <a:latin typeface="Arial" pitchFamily="34" charset="0"/>
                <a:cs typeface="Arial" pitchFamily="34" charset="0"/>
              </a:rPr>
              <a:t>:</a:t>
            </a:r>
            <a:r>
              <a:rPr lang="en-US" b="1" i="1" dirty="0" smtClean="0">
                <a:latin typeface="Arial" pitchFamily="34" charset="0"/>
                <a:cs typeface="Arial" pitchFamily="34" charset="0"/>
              </a:rPr>
              <a:t> </a:t>
            </a:r>
            <a:r>
              <a:rPr lang="en-US" dirty="0" err="1" smtClean="0">
                <a:latin typeface="Arial" pitchFamily="34" charset="0"/>
                <a:cs typeface="Arial" pitchFamily="34" charset="0"/>
              </a:rPr>
              <a:t>especifica</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columnas</a:t>
            </a:r>
            <a:r>
              <a:rPr lang="en-US" dirty="0" smtClean="0">
                <a:latin typeface="Arial" pitchFamily="34" charset="0"/>
                <a:cs typeface="Arial" pitchFamily="34" charset="0"/>
              </a:rPr>
              <a:t> </a:t>
            </a:r>
            <a:r>
              <a:rPr lang="en-US" dirty="0" err="1" smtClean="0">
                <a:latin typeface="Arial" pitchFamily="34" charset="0"/>
                <a:cs typeface="Arial" pitchFamily="34" charset="0"/>
              </a:rPr>
              <a:t>cuyos</a:t>
            </a:r>
            <a:r>
              <a:rPr lang="en-US" dirty="0" smtClean="0">
                <a:latin typeface="Arial" pitchFamily="34" charset="0"/>
                <a:cs typeface="Arial" pitchFamily="34" charset="0"/>
              </a:rPr>
              <a:t> </a:t>
            </a:r>
            <a:r>
              <a:rPr lang="en-US" dirty="0" err="1" smtClean="0">
                <a:latin typeface="Arial" pitchFamily="34" charset="0"/>
                <a:cs typeface="Arial" pitchFamily="34" charset="0"/>
              </a:rPr>
              <a:t>valores</a:t>
            </a:r>
            <a:r>
              <a:rPr lang="en-US" dirty="0" smtClean="0">
                <a:latin typeface="Arial" pitchFamily="34" charset="0"/>
                <a:cs typeface="Arial" pitchFamily="34" charset="0"/>
              </a:rPr>
              <a:t> </a:t>
            </a:r>
            <a:r>
              <a:rPr lang="en-US" dirty="0" err="1" smtClean="0">
                <a:latin typeface="Arial" pitchFamily="34" charset="0"/>
                <a:cs typeface="Arial" pitchFamily="34" charset="0"/>
              </a:rPr>
              <a:t>determinan</a:t>
            </a:r>
            <a:r>
              <a:rPr lang="en-US" dirty="0" smtClean="0">
                <a:latin typeface="Arial" pitchFamily="34" charset="0"/>
                <a:cs typeface="Arial" pitchFamily="34" charset="0"/>
              </a:rPr>
              <a:t> la base </a:t>
            </a:r>
            <a:r>
              <a:rPr lang="en-US" dirty="0" err="1" smtClean="0">
                <a:latin typeface="Arial" pitchFamily="34" charset="0"/>
                <a:cs typeface="Arial" pitchFamily="34" charset="0"/>
              </a:rPr>
              <a:t>para</a:t>
            </a:r>
            <a:r>
              <a:rPr lang="en-US" dirty="0" smtClean="0">
                <a:latin typeface="Arial" pitchFamily="34" charset="0"/>
                <a:cs typeface="Arial" pitchFamily="34" charset="0"/>
              </a:rPr>
              <a:t> </a:t>
            </a:r>
            <a:r>
              <a:rPr lang="en-US" dirty="0" err="1" smtClean="0">
                <a:latin typeface="Arial" pitchFamily="34" charset="0"/>
                <a:cs typeface="Arial" pitchFamily="34" charset="0"/>
              </a:rPr>
              <a:t>agrupar</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filas</a:t>
            </a:r>
            <a:endParaRPr lang="en-US" dirty="0" smtClean="0">
              <a:latin typeface="Arial" pitchFamily="34" charset="0"/>
              <a:cs typeface="Arial" pitchFamily="34" charset="0"/>
            </a:endParaRPr>
          </a:p>
          <a:p>
            <a:pPr eaLnBrk="1" hangingPunct="1">
              <a:spcBef>
                <a:spcPct val="0"/>
              </a:spcBef>
            </a:pPr>
            <a:endParaRPr lang="es-MX" b="1" dirty="0" smtClean="0">
              <a:latin typeface="Arial" pitchFamily="34" charset="0"/>
              <a:cs typeface="Arial" pitchFamily="34" charset="0"/>
            </a:endParaRPr>
          </a:p>
          <a:p>
            <a:pPr eaLnBrk="1" hangingPunct="1">
              <a:spcBef>
                <a:spcPct val="0"/>
              </a:spcBef>
            </a:pPr>
            <a:r>
              <a:rPr lang="en-US" dirty="0" smtClean="0">
                <a:latin typeface="Arial" pitchFamily="34" charset="0"/>
                <a:cs typeface="Arial" pitchFamily="34" charset="0"/>
              </a:rPr>
              <a:t>En la </a:t>
            </a:r>
            <a:r>
              <a:rPr lang="en-US" dirty="0" err="1" smtClean="0">
                <a:latin typeface="Arial" pitchFamily="34" charset="0"/>
                <a:cs typeface="Arial" pitchFamily="34" charset="0"/>
              </a:rPr>
              <a:t>sentencia</a:t>
            </a:r>
            <a:r>
              <a:rPr lang="en-US" dirty="0" smtClean="0">
                <a:latin typeface="Arial" pitchFamily="34" charset="0"/>
                <a:cs typeface="Arial" pitchFamily="34" charset="0"/>
              </a:rPr>
              <a:t> del </a:t>
            </a:r>
            <a:r>
              <a:rPr lang="en-US" dirty="0" err="1" smtClean="0">
                <a:latin typeface="Arial" pitchFamily="34" charset="0"/>
                <a:cs typeface="Arial" pitchFamily="34" charset="0"/>
              </a:rPr>
              <a:t>ejemplo</a:t>
            </a:r>
            <a:r>
              <a:rPr lang="en-US" dirty="0" smtClean="0">
                <a:latin typeface="Arial" pitchFamily="34" charset="0"/>
                <a:cs typeface="Arial" pitchFamily="34" charset="0"/>
              </a:rPr>
              <a:t>, </a:t>
            </a:r>
            <a:r>
              <a:rPr lang="es-MX" dirty="0" smtClean="0">
                <a:latin typeface="Arial" pitchFamily="34" charset="0"/>
                <a:cs typeface="Arial" pitchFamily="34" charset="0"/>
              </a:rPr>
              <a:t>se muestra por cada departamentos el salario promedio. La información se visualiza ordenada en forma ascendente por el salario promedio. A diferencia de la cláusula GROUP BY, en la cláusula ORDER BY puede ir el alias asignado a la columna de salida o puede ir la expresión ROUND(AVG)salary)).</a:t>
            </a: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4022EE4-941B-46A8-A8D0-3E4BEFDAD12B}" type="slidenum">
              <a:rPr lang="es-CL" sz="1200">
                <a:latin typeface="+mn-lt"/>
              </a:rPr>
              <a:pPr algn="r">
                <a:defRPr/>
              </a:pPr>
              <a:t>12</a:t>
            </a:fld>
            <a:endParaRPr lang="es-CL" sz="120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Creando Grupos de Datos</a:t>
            </a:r>
            <a:endParaRPr lang="en-US" dirty="0" smtClean="0">
              <a:latin typeface="Arial" pitchFamily="34" charset="0"/>
              <a:cs typeface="Arial" pitchFamily="34" charset="0"/>
            </a:endParaRPr>
          </a:p>
          <a:p>
            <a:pPr eaLnBrk="1" hangingPunct="1">
              <a:spcBef>
                <a:spcPct val="0"/>
              </a:spcBef>
            </a:pPr>
            <a:r>
              <a:rPr lang="en-US" dirty="0" smtClean="0">
                <a:latin typeface="Arial" pitchFamily="34" charset="0"/>
                <a:cs typeface="Arial" pitchFamily="34" charset="0"/>
              </a:rPr>
              <a:t>En la </a:t>
            </a:r>
            <a:r>
              <a:rPr lang="en-US" dirty="0" err="1" smtClean="0">
                <a:latin typeface="Arial" pitchFamily="34" charset="0"/>
                <a:cs typeface="Arial" pitchFamily="34" charset="0"/>
              </a:rPr>
              <a:t>sentencia</a:t>
            </a:r>
            <a:r>
              <a:rPr lang="en-US" dirty="0" smtClean="0">
                <a:latin typeface="Arial" pitchFamily="34" charset="0"/>
                <a:cs typeface="Arial" pitchFamily="34" charset="0"/>
              </a:rPr>
              <a:t> del </a:t>
            </a:r>
            <a:r>
              <a:rPr lang="en-US" dirty="0" err="1" smtClean="0">
                <a:latin typeface="Arial" pitchFamily="34" charset="0"/>
                <a:cs typeface="Arial" pitchFamily="34" charset="0"/>
              </a:rPr>
              <a:t>ejemplo</a:t>
            </a:r>
            <a:r>
              <a:rPr lang="en-US" dirty="0" smtClean="0">
                <a:latin typeface="Arial" pitchFamily="34" charset="0"/>
                <a:cs typeface="Arial" pitchFamily="34" charset="0"/>
              </a:rPr>
              <a:t>,  se </a:t>
            </a:r>
            <a:r>
              <a:rPr lang="en-US" dirty="0" err="1" smtClean="0">
                <a:latin typeface="Arial" pitchFamily="34" charset="0"/>
                <a:cs typeface="Arial" pitchFamily="34" charset="0"/>
              </a:rPr>
              <a:t>muestra</a:t>
            </a:r>
            <a:r>
              <a:rPr lang="en-US" dirty="0" smtClean="0">
                <a:latin typeface="Arial" pitchFamily="34" charset="0"/>
                <a:cs typeface="Arial" pitchFamily="34" charset="0"/>
              </a:rPr>
              <a:t> la </a:t>
            </a:r>
            <a:r>
              <a:rPr lang="en-US" dirty="0" err="1" smtClean="0">
                <a:latin typeface="Arial" pitchFamily="34" charset="0"/>
                <a:cs typeface="Arial" pitchFamily="34" charset="0"/>
              </a:rPr>
              <a:t>identificación</a:t>
            </a:r>
            <a:r>
              <a:rPr lang="en-US" dirty="0" smtClean="0">
                <a:latin typeface="Arial" pitchFamily="34" charset="0"/>
                <a:cs typeface="Arial" pitchFamily="34" charset="0"/>
              </a:rPr>
              <a:t> del </a:t>
            </a:r>
            <a:r>
              <a:rPr lang="en-US" dirty="0" err="1" smtClean="0">
                <a:latin typeface="Arial" pitchFamily="34" charset="0"/>
                <a:cs typeface="Arial" pitchFamily="34" charset="0"/>
              </a:rPr>
              <a:t>trabajo</a:t>
            </a:r>
            <a:r>
              <a:rPr lang="en-US" dirty="0" smtClean="0">
                <a:latin typeface="Arial" pitchFamily="34" charset="0"/>
                <a:cs typeface="Arial" pitchFamily="34" charset="0"/>
              </a:rPr>
              <a:t> y </a:t>
            </a:r>
            <a:r>
              <a:rPr lang="en-US" dirty="0" err="1" smtClean="0">
                <a:latin typeface="Arial" pitchFamily="34" charset="0"/>
                <a:cs typeface="Arial" pitchFamily="34" charset="0"/>
              </a:rPr>
              <a:t>su</a:t>
            </a:r>
            <a:r>
              <a:rPr lang="en-US" dirty="0" smtClean="0">
                <a:latin typeface="Arial" pitchFamily="34" charset="0"/>
                <a:cs typeface="Arial" pitchFamily="34" charset="0"/>
              </a:rPr>
              <a:t> salario </a:t>
            </a:r>
            <a:r>
              <a:rPr lang="en-US" dirty="0" err="1" smtClean="0">
                <a:latin typeface="Arial" pitchFamily="34" charset="0"/>
                <a:cs typeface="Arial" pitchFamily="34" charset="0"/>
              </a:rPr>
              <a:t>promedio</a:t>
            </a:r>
            <a:r>
              <a:rPr lang="en-US" dirty="0" smtClean="0">
                <a:latin typeface="Arial" pitchFamily="34" charset="0"/>
                <a:cs typeface="Arial" pitchFamily="34" charset="0"/>
              </a:rPr>
              <a:t>. </a:t>
            </a:r>
            <a:r>
              <a:rPr lang="en-US" dirty="0" err="1" smtClean="0">
                <a:latin typeface="Arial" pitchFamily="34" charset="0"/>
                <a:cs typeface="Arial" pitchFamily="34" charset="0"/>
              </a:rPr>
              <a:t>Esta</a:t>
            </a:r>
            <a:r>
              <a:rPr lang="en-US" dirty="0" smtClean="0">
                <a:latin typeface="Arial" pitchFamily="34" charset="0"/>
                <a:cs typeface="Arial" pitchFamily="34" charset="0"/>
              </a:rPr>
              <a:t> </a:t>
            </a:r>
            <a:r>
              <a:rPr lang="en-US" dirty="0" err="1" smtClean="0">
                <a:latin typeface="Arial" pitchFamily="34" charset="0"/>
                <a:cs typeface="Arial" pitchFamily="34" charset="0"/>
              </a:rPr>
              <a:t>información</a:t>
            </a:r>
            <a:r>
              <a:rPr lang="en-US" dirty="0" smtClean="0">
                <a:latin typeface="Arial" pitchFamily="34" charset="0"/>
                <a:cs typeface="Arial" pitchFamily="34" charset="0"/>
              </a:rPr>
              <a:t> se </a:t>
            </a:r>
            <a:r>
              <a:rPr lang="en-US" dirty="0" err="1" smtClean="0">
                <a:latin typeface="Arial" pitchFamily="34" charset="0"/>
                <a:cs typeface="Arial" pitchFamily="34" charset="0"/>
              </a:rPr>
              <a:t>muestra</a:t>
            </a:r>
            <a:r>
              <a:rPr lang="en-US" dirty="0" smtClean="0">
                <a:latin typeface="Arial" pitchFamily="34" charset="0"/>
                <a:cs typeface="Arial" pitchFamily="34" charset="0"/>
              </a:rPr>
              <a:t> </a:t>
            </a:r>
            <a:r>
              <a:rPr lang="en-US" dirty="0" err="1" smtClean="0">
                <a:latin typeface="Arial" pitchFamily="34" charset="0"/>
                <a:cs typeface="Arial" pitchFamily="34" charset="0"/>
              </a:rPr>
              <a:t>por</a:t>
            </a:r>
            <a:r>
              <a:rPr lang="en-US" dirty="0" smtClean="0">
                <a:latin typeface="Arial" pitchFamily="34" charset="0"/>
                <a:cs typeface="Arial" pitchFamily="34" charset="0"/>
              </a:rPr>
              <a:t> </a:t>
            </a:r>
            <a:r>
              <a:rPr lang="en-US" dirty="0" err="1" smtClean="0">
                <a:latin typeface="Arial" pitchFamily="34" charset="0"/>
                <a:cs typeface="Arial" pitchFamily="34" charset="0"/>
              </a:rPr>
              <a:t>cada</a:t>
            </a:r>
            <a:r>
              <a:rPr lang="en-US" dirty="0" smtClean="0">
                <a:latin typeface="Arial" pitchFamily="34" charset="0"/>
                <a:cs typeface="Arial" pitchFamily="34" charset="0"/>
              </a:rPr>
              <a:t> </a:t>
            </a:r>
            <a:r>
              <a:rPr lang="en-US" dirty="0" err="1" smtClean="0">
                <a:latin typeface="Arial" pitchFamily="34" charset="0"/>
                <a:cs typeface="Arial" pitchFamily="34" charset="0"/>
              </a:rPr>
              <a:t>trabajo</a:t>
            </a:r>
            <a:r>
              <a:rPr lang="en-US" dirty="0" smtClean="0">
                <a:latin typeface="Arial" pitchFamily="34" charset="0"/>
                <a:cs typeface="Arial" pitchFamily="34" charset="0"/>
              </a:rPr>
              <a:t> </a:t>
            </a:r>
            <a:r>
              <a:rPr lang="en-US" dirty="0" err="1" smtClean="0">
                <a:latin typeface="Arial" pitchFamily="34" charset="0"/>
                <a:cs typeface="Arial" pitchFamily="34" charset="0"/>
              </a:rPr>
              <a:t>que</a:t>
            </a:r>
            <a:r>
              <a:rPr lang="en-US" dirty="0" smtClean="0">
                <a:latin typeface="Arial" pitchFamily="34" charset="0"/>
                <a:cs typeface="Arial" pitchFamily="34" charset="0"/>
              </a:rPr>
              <a:t> </a:t>
            </a:r>
            <a:r>
              <a:rPr lang="en-US" dirty="0" err="1" smtClean="0">
                <a:latin typeface="Arial" pitchFamily="34" charset="0"/>
                <a:cs typeface="Arial" pitchFamily="34" charset="0"/>
              </a:rPr>
              <a:t>contenga</a:t>
            </a:r>
            <a:r>
              <a:rPr lang="en-US" dirty="0" smtClean="0">
                <a:latin typeface="Arial" pitchFamily="34" charset="0"/>
                <a:cs typeface="Arial" pitchFamily="34" charset="0"/>
              </a:rPr>
              <a:t> la </a:t>
            </a:r>
            <a:r>
              <a:rPr lang="en-US" dirty="0" err="1" smtClean="0">
                <a:latin typeface="Arial" pitchFamily="34" charset="0"/>
                <a:cs typeface="Arial" pitchFamily="34" charset="0"/>
              </a:rPr>
              <a:t>letra</a:t>
            </a:r>
            <a:r>
              <a:rPr lang="en-US" dirty="0" smtClean="0">
                <a:latin typeface="Arial" pitchFamily="34" charset="0"/>
                <a:cs typeface="Arial" pitchFamily="34" charset="0"/>
              </a:rPr>
              <a:t> A.</a:t>
            </a:r>
            <a:endParaRPr lang="es-MX" b="1"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B1BC4EA-B2AE-4782-A173-EFC5DD422F35}" type="slidenum">
              <a:rPr lang="es-CL" sz="1200">
                <a:latin typeface="+mn-lt"/>
              </a:rPr>
              <a:pPr algn="r">
                <a:defRPr/>
              </a:pPr>
              <a:t>13</a:t>
            </a:fld>
            <a:endParaRPr lang="es-CL" sz="120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Creando Grupos de Datos por varias Columnas</a:t>
            </a:r>
            <a:endParaRPr lang="es-MX" dirty="0" smtClean="0">
              <a:latin typeface="Arial" pitchFamily="34" charset="0"/>
              <a:cs typeface="Arial" pitchFamily="34" charset="0"/>
            </a:endParaRPr>
          </a:p>
          <a:p>
            <a:r>
              <a:rPr lang="es-CL" dirty="0" smtClean="0">
                <a:latin typeface="Arial" pitchFamily="34" charset="0"/>
                <a:cs typeface="Arial" pitchFamily="34" charset="0"/>
              </a:rPr>
              <a:t>Las funciones de grupos pueden tratar a toda la tabla como un solo gran grupo, pero existe el caso en que se hace necesario “dividir” la información existente en la tabla en grupos más pequeños utilizando la cláusula GROUP BY.</a:t>
            </a:r>
          </a:p>
          <a:p>
            <a:endParaRPr lang="es-CL" dirty="0" smtClean="0">
              <a:latin typeface="Arial" pitchFamily="34" charset="0"/>
              <a:cs typeface="Arial" pitchFamily="34" charset="0"/>
            </a:endParaRPr>
          </a:p>
          <a:p>
            <a:r>
              <a:rPr lang="es-CL" dirty="0" smtClean="0">
                <a:latin typeface="Arial" pitchFamily="34" charset="0"/>
                <a:cs typeface="Arial" pitchFamily="34" charset="0"/>
              </a:rPr>
              <a:t>Las filas de </a:t>
            </a:r>
            <a:r>
              <a:rPr lang="es-MX" dirty="0" smtClean="0">
                <a:latin typeface="Arial" pitchFamily="34" charset="0"/>
                <a:cs typeface="Arial" pitchFamily="34" charset="0"/>
              </a:rPr>
              <a:t>la tabla EMPLOYEES primero se agrupan por departamento, después por cada departamento se agrupan por trabajo para finalmente sumar los salarios de cada trabajo existentes en cada departamento.</a:t>
            </a:r>
            <a:endParaRPr lang="es-ES" dirty="0" smtClean="0">
              <a:latin typeface="Arial" pitchFamily="34" charset="0"/>
              <a:cs typeface="Arial" pitchFamily="34" charset="0"/>
            </a:endParaRPr>
          </a:p>
          <a:p>
            <a:endParaRPr lang="es-CL" dirty="0" smtClean="0">
              <a:latin typeface="Arial"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7039AA7-7B4B-41E8-BCB8-239D60942854}"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Creando Grupos de Datos</a:t>
            </a:r>
            <a:endParaRPr lang="en-US" dirty="0" smtClean="0">
              <a:latin typeface="Arial" pitchFamily="34" charset="0"/>
              <a:cs typeface="Arial" pitchFamily="34" charset="0"/>
            </a:endParaRPr>
          </a:p>
          <a:p>
            <a:pPr eaLnBrk="1" hangingPunct="1">
              <a:spcBef>
                <a:spcPct val="0"/>
              </a:spcBef>
            </a:pPr>
            <a:r>
              <a:rPr lang="en-US" dirty="0" smtClean="0">
                <a:latin typeface="Arial" pitchFamily="34" charset="0"/>
                <a:cs typeface="Arial" pitchFamily="34" charset="0"/>
              </a:rPr>
              <a:t>En la </a:t>
            </a:r>
            <a:r>
              <a:rPr lang="en-US" dirty="0" err="1" smtClean="0">
                <a:latin typeface="Arial" pitchFamily="34" charset="0"/>
                <a:cs typeface="Arial" pitchFamily="34" charset="0"/>
              </a:rPr>
              <a:t>sentencia</a:t>
            </a:r>
            <a:r>
              <a:rPr lang="en-US" dirty="0" smtClean="0">
                <a:latin typeface="Arial" pitchFamily="34" charset="0"/>
                <a:cs typeface="Arial" pitchFamily="34" charset="0"/>
              </a:rPr>
              <a:t> del </a:t>
            </a:r>
            <a:r>
              <a:rPr lang="en-US" dirty="0" err="1" smtClean="0">
                <a:latin typeface="Arial" pitchFamily="34" charset="0"/>
                <a:cs typeface="Arial" pitchFamily="34" charset="0"/>
              </a:rPr>
              <a:t>ejemplo</a:t>
            </a:r>
            <a:r>
              <a:rPr lang="en-US" dirty="0" smtClean="0">
                <a:latin typeface="Arial" pitchFamily="34" charset="0"/>
                <a:cs typeface="Arial" pitchFamily="34" charset="0"/>
              </a:rPr>
              <a:t>, </a:t>
            </a:r>
            <a:r>
              <a:rPr lang="en-US" b="1" dirty="0" smtClean="0">
                <a:latin typeface="Arial" pitchFamily="34" charset="0"/>
                <a:cs typeface="Arial" pitchFamily="34" charset="0"/>
              </a:rPr>
              <a:t>e</a:t>
            </a:r>
            <a:r>
              <a:rPr lang="es-ES" b="1" dirty="0" smtClean="0">
                <a:latin typeface="Arial" pitchFamily="34" charset="0"/>
                <a:cs typeface="Arial" pitchFamily="34" charset="0"/>
              </a:rPr>
              <a:t>n primer lugar , las filas se agrupan por identificación de departamento</a:t>
            </a:r>
            <a:r>
              <a:rPr lang="es-ES" dirty="0" smtClean="0">
                <a:latin typeface="Arial" pitchFamily="34" charset="0"/>
                <a:cs typeface="Arial" pitchFamily="34" charset="0"/>
              </a:rPr>
              <a:t>. </a:t>
            </a:r>
            <a:r>
              <a:rPr lang="es-ES" b="1" dirty="0" smtClean="0">
                <a:latin typeface="Arial" pitchFamily="34" charset="0"/>
                <a:cs typeface="Arial" pitchFamily="34" charset="0"/>
              </a:rPr>
              <a:t>En segundo lugar, las filas se agrupan por identificación de trabajo en los grupos de departamento</a:t>
            </a:r>
            <a:r>
              <a:rPr lang="es-ES" dirty="0" smtClean="0">
                <a:latin typeface="Arial" pitchFamily="34" charset="0"/>
                <a:cs typeface="Arial" pitchFamily="34" charset="0"/>
              </a:rPr>
              <a:t>.</a:t>
            </a:r>
            <a:br>
              <a:rPr lang="es-ES" dirty="0" smtClean="0">
                <a:latin typeface="Arial" pitchFamily="34" charset="0"/>
                <a:cs typeface="Arial" pitchFamily="34" charset="0"/>
              </a:rPr>
            </a:br>
            <a:r>
              <a:rPr lang="es-ES" dirty="0" smtClean="0">
                <a:latin typeface="Arial" pitchFamily="34" charset="0"/>
                <a:cs typeface="Arial" pitchFamily="34" charset="0"/>
              </a:rPr>
              <a:t>La cláusula ORDER BY ordena los resultados por identificación de departamento y por cada departamento ordena por identificación de trabajo.</a:t>
            </a:r>
            <a:br>
              <a:rPr lang="es-ES" dirty="0" smtClean="0">
                <a:latin typeface="Arial" pitchFamily="34" charset="0"/>
                <a:cs typeface="Arial" pitchFamily="34" charset="0"/>
              </a:rPr>
            </a:br>
            <a:r>
              <a:rPr lang="es-ES" b="1" dirty="0" smtClean="0">
                <a:latin typeface="Arial" pitchFamily="34" charset="0"/>
                <a:cs typeface="Arial" pitchFamily="34" charset="0"/>
              </a:rPr>
              <a:t>La función SUM se aplica a la columna de salario para todos los trabajos en cada grupo de departamentos</a:t>
            </a:r>
            <a:r>
              <a:rPr lang="es-ES" dirty="0" smtClean="0">
                <a:latin typeface="Arial" pitchFamily="34" charset="0"/>
                <a:cs typeface="Arial" pitchFamily="34" charset="0"/>
              </a:rPr>
              <a:t> </a:t>
            </a:r>
            <a:endParaRPr lang="es-MX"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F9D2922-37F9-4DE1-9224-4DC456714A25}" type="slidenum">
              <a:rPr lang="es-CL" sz="1200">
                <a:latin typeface="+mn-lt"/>
              </a:rPr>
              <a:pPr algn="r">
                <a:defRPr/>
              </a:pPr>
              <a:t>15</a:t>
            </a:fld>
            <a:endParaRPr lang="es-CL" sz="1200">
              <a:latin typeface="+mn-l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Consultas Ilegales al utilizar Funciones de Grupo</a:t>
            </a:r>
            <a:endParaRPr lang="es-MX" dirty="0" smtClean="0">
              <a:latin typeface="Arial" pitchFamily="34" charset="0"/>
              <a:cs typeface="Arial" pitchFamily="34" charset="0"/>
            </a:endParaRPr>
          </a:p>
          <a:p>
            <a:pPr eaLnBrk="1" hangingPunct="1">
              <a:spcBef>
                <a:spcPct val="0"/>
              </a:spcBef>
            </a:pPr>
            <a:r>
              <a:rPr lang="es-MX" dirty="0" smtClean="0">
                <a:latin typeface="Arial" pitchFamily="34" charset="0"/>
                <a:cs typeface="Arial" pitchFamily="34" charset="0"/>
              </a:rPr>
              <a:t>Cualquier </a:t>
            </a:r>
            <a:r>
              <a:rPr lang="es-MX" b="1" dirty="0" smtClean="0">
                <a:latin typeface="Arial" pitchFamily="34" charset="0"/>
                <a:cs typeface="Arial" pitchFamily="34" charset="0"/>
              </a:rPr>
              <a:t>columna o expresión  especificada en la cláusula SELECT que no es una función de grupo debe estar en la cláusula GROUP BY</a:t>
            </a:r>
            <a:r>
              <a:rPr lang="es-MX" dirty="0" smtClean="0">
                <a:latin typeface="Arial" pitchFamily="34" charset="0"/>
                <a:cs typeface="Arial" pitchFamily="34" charset="0"/>
              </a:rPr>
              <a:t>, de lo contrario  se producirá el error </a:t>
            </a:r>
            <a:r>
              <a:rPr lang="es-MX" dirty="0" err="1" smtClean="0">
                <a:latin typeface="Arial" pitchFamily="34" charset="0"/>
                <a:cs typeface="Arial" pitchFamily="34" charset="0"/>
              </a:rPr>
              <a:t>oracle</a:t>
            </a:r>
            <a:r>
              <a:rPr lang="es-MX" dirty="0" smtClean="0">
                <a:latin typeface="Arial" pitchFamily="34" charset="0"/>
                <a:cs typeface="Arial" pitchFamily="34" charset="0"/>
              </a:rPr>
              <a:t> ORA-00937 como se muestra en a sentencia errónea. La solución para corregir este error, es que la columna department_id se debe incorporar a la cláusula GROUP BY.</a:t>
            </a:r>
          </a:p>
          <a:p>
            <a:pPr eaLnBrk="1" hangingPunct="1">
              <a:spcBef>
                <a:spcPct val="0"/>
              </a:spcBef>
            </a:pPr>
            <a:endParaRPr lang="es-MX" b="1" dirty="0" smtClean="0">
              <a:latin typeface="Arial" pitchFamily="34" charset="0"/>
              <a:cs typeface="Arial" pitchFamily="34" charset="0"/>
            </a:endParaRPr>
          </a:p>
          <a:p>
            <a:pPr eaLnBrk="1" hangingPunct="1">
              <a:spcBef>
                <a:spcPct val="0"/>
              </a:spcBef>
            </a:pPr>
            <a:endParaRPr lang="en-US"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B5515C6-7C40-499A-B48D-F70CD68E9EEF}" type="slidenum">
              <a:rPr lang="es-CL" sz="1200">
                <a:latin typeface="+mn-lt"/>
              </a:rPr>
              <a:pPr algn="r">
                <a:defRPr/>
              </a:pPr>
              <a:t>16</a:t>
            </a:fld>
            <a:endParaRPr lang="es-CL" sz="1200">
              <a:latin typeface="+mn-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Consultas Ilegales al utilizar Funciones de Grupo</a:t>
            </a:r>
            <a:endParaRPr lang="es-MX" dirty="0" smtClean="0">
              <a:latin typeface="Arial" pitchFamily="34" charset="0"/>
              <a:cs typeface="Arial" pitchFamily="34" charset="0"/>
            </a:endParaRPr>
          </a:p>
          <a:p>
            <a:pPr eaLnBrk="1" hangingPunct="1">
              <a:spcBef>
                <a:spcPct val="0"/>
              </a:spcBef>
            </a:pPr>
            <a:r>
              <a:rPr lang="es-MX" dirty="0" smtClean="0">
                <a:latin typeface="Arial" pitchFamily="34" charset="0"/>
                <a:cs typeface="Arial" pitchFamily="34" charset="0"/>
              </a:rPr>
              <a:t>En la sentencia errónea, la columna job_id no está ni en la cláusula GROUP BY ni está siendo utilizada en una función de grupo, por esta razón el error se generar el error </a:t>
            </a:r>
            <a:r>
              <a:rPr lang="es-MX" dirty="0" err="1" smtClean="0">
                <a:latin typeface="Arial" pitchFamily="34" charset="0"/>
                <a:cs typeface="Arial" pitchFamily="34" charset="0"/>
              </a:rPr>
              <a:t>oracle</a:t>
            </a:r>
            <a:r>
              <a:rPr lang="es-MX" dirty="0" smtClean="0">
                <a:latin typeface="Arial" pitchFamily="34" charset="0"/>
                <a:cs typeface="Arial" pitchFamily="34" charset="0"/>
              </a:rPr>
              <a:t> ORA-00979. Por lo tanto, la solución es incorporar la columna job_id  a la cláusula GROUP BY o eliminarla de la cláusula SELECT.</a:t>
            </a:r>
          </a:p>
          <a:p>
            <a:pPr eaLnBrk="1" hangingPunct="1">
              <a:spcBef>
                <a:spcPct val="0"/>
              </a:spcBef>
            </a:pPr>
            <a:endParaRPr lang="es-MX" b="1" dirty="0" smtClean="0">
              <a:latin typeface="Arial" pitchFamily="34" charset="0"/>
              <a:cs typeface="Arial" pitchFamily="34" charset="0"/>
            </a:endParaRPr>
          </a:p>
          <a:p>
            <a:pPr eaLnBrk="1" hangingPunct="1">
              <a:spcBef>
                <a:spcPct val="0"/>
              </a:spcBef>
            </a:pPr>
            <a:endParaRPr lang="en-US"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99ABEB4-9927-4A61-BD0E-C254764B7D6D}" type="slidenum">
              <a:rPr lang="es-CL" sz="1200">
                <a:latin typeface="+mn-lt"/>
              </a:rPr>
              <a:pPr algn="r">
                <a:defRPr/>
              </a:pPr>
              <a:t>17</a:t>
            </a:fld>
            <a:endParaRPr lang="es-CL" sz="120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915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Consultas Ilegales al utilizar Funciones de Grupo</a:t>
            </a:r>
            <a:endParaRPr lang="es-MX" dirty="0" smtClean="0">
              <a:latin typeface="Arial" pitchFamily="34" charset="0"/>
              <a:cs typeface="Arial" pitchFamily="34" charset="0"/>
            </a:endParaRPr>
          </a:p>
          <a:p>
            <a:pPr eaLnBrk="1" hangingPunct="1">
              <a:spcBef>
                <a:spcPct val="0"/>
              </a:spcBef>
            </a:pPr>
            <a:r>
              <a:rPr lang="es-CL" b="1" dirty="0" smtClean="0">
                <a:latin typeface="Arial" pitchFamily="34" charset="0"/>
                <a:cs typeface="Arial" pitchFamily="34" charset="0"/>
              </a:rPr>
              <a:t>En la cláusula WHERE NO se puede utilizar funciones de grupos para restringir los grupos de filas a mostrar</a:t>
            </a:r>
            <a:r>
              <a:rPr lang="es-CL" dirty="0" smtClean="0">
                <a:latin typeface="Arial" pitchFamily="34" charset="0"/>
                <a:cs typeface="Arial" pitchFamily="34" charset="0"/>
              </a:rPr>
              <a:t>. </a:t>
            </a:r>
            <a:r>
              <a:rPr lang="es-MX" dirty="0" smtClean="0">
                <a:latin typeface="Arial" pitchFamily="34" charset="0"/>
                <a:cs typeface="Arial" pitchFamily="34" charset="0"/>
              </a:rPr>
              <a:t>En el ejemplo, se desea mostrar solo la información de los departamentos con salario máximo mayor a 8000, pero como no se puede utilizar funciones de grupo en la cláusula WHERE se genera el error </a:t>
            </a:r>
            <a:r>
              <a:rPr lang="es-MX" dirty="0" err="1" smtClean="0">
                <a:latin typeface="Arial" pitchFamily="34" charset="0"/>
                <a:cs typeface="Arial" pitchFamily="34" charset="0"/>
              </a:rPr>
              <a:t>oracle</a:t>
            </a:r>
            <a:r>
              <a:rPr lang="es-MX" dirty="0" smtClean="0">
                <a:latin typeface="Arial" pitchFamily="34" charset="0"/>
                <a:cs typeface="Arial" pitchFamily="34" charset="0"/>
              </a:rPr>
              <a:t> ORA-00934.</a:t>
            </a:r>
          </a:p>
          <a:p>
            <a:pPr eaLnBrk="1" hangingPunct="1">
              <a:spcBef>
                <a:spcPct val="0"/>
              </a:spcBef>
            </a:pPr>
            <a:endParaRPr lang="en-US"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19DF40D-0D43-4D9A-9A6A-1C469BE47713}" type="slidenum">
              <a:rPr lang="es-CL" sz="1200">
                <a:latin typeface="+mn-lt"/>
              </a:rPr>
              <a:pPr algn="r">
                <a:defRPr/>
              </a:pPr>
              <a:t>18</a:t>
            </a:fld>
            <a:endParaRPr lang="es-CL" sz="120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120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Restricciones de Resultados del Grupo</a:t>
            </a:r>
            <a:endParaRPr lang="es-MX" dirty="0" smtClean="0">
              <a:latin typeface="Arial" pitchFamily="34" charset="0"/>
              <a:cs typeface="Arial" pitchFamily="34" charset="0"/>
            </a:endParaRPr>
          </a:p>
          <a:p>
            <a:pPr eaLnBrk="1" hangingPunct="1">
              <a:spcBef>
                <a:spcPct val="0"/>
              </a:spcBef>
              <a:buFontTx/>
              <a:buChar char="•"/>
            </a:pPr>
            <a:r>
              <a:rPr lang="es-MX" dirty="0" smtClean="0">
                <a:latin typeface="Arial" pitchFamily="34" charset="0"/>
                <a:cs typeface="Arial" pitchFamily="34" charset="0"/>
              </a:rPr>
              <a:t> Para </a:t>
            </a:r>
            <a:r>
              <a:rPr lang="es-MX" b="1" dirty="0" smtClean="0">
                <a:latin typeface="Arial" pitchFamily="34" charset="0"/>
                <a:cs typeface="Arial" pitchFamily="34" charset="0"/>
              </a:rPr>
              <a:t>restringir las filas</a:t>
            </a:r>
            <a:r>
              <a:rPr lang="es-MX" dirty="0" smtClean="0">
                <a:latin typeface="Arial" pitchFamily="34" charset="0"/>
                <a:cs typeface="Arial" pitchFamily="34" charset="0"/>
              </a:rPr>
              <a:t> que se desean seleccionar </a:t>
            </a:r>
            <a:r>
              <a:rPr lang="es-MX" b="1" dirty="0" smtClean="0">
                <a:latin typeface="Arial" pitchFamily="34" charset="0"/>
                <a:cs typeface="Arial" pitchFamily="34" charset="0"/>
              </a:rPr>
              <a:t>se utiliza la cláusula WHERE</a:t>
            </a:r>
            <a:r>
              <a:rPr lang="es-MX" dirty="0" smtClean="0">
                <a:latin typeface="Arial" pitchFamily="34" charset="0"/>
                <a:cs typeface="Arial" pitchFamily="34" charset="0"/>
              </a:rPr>
              <a:t>, pero para </a:t>
            </a:r>
            <a:r>
              <a:rPr lang="es-MX" b="1" dirty="0" smtClean="0">
                <a:latin typeface="Arial" pitchFamily="34" charset="0"/>
                <a:cs typeface="Arial" pitchFamily="34" charset="0"/>
              </a:rPr>
              <a:t>restringir grupos de filas</a:t>
            </a:r>
            <a:r>
              <a:rPr lang="es-MX" dirty="0" smtClean="0">
                <a:latin typeface="Arial" pitchFamily="34" charset="0"/>
                <a:cs typeface="Arial" pitchFamily="34" charset="0"/>
              </a:rPr>
              <a:t> basado en el resultado de una función de grupo se debe </a:t>
            </a:r>
            <a:r>
              <a:rPr lang="es-MX" b="1" dirty="0" smtClean="0">
                <a:latin typeface="Arial" pitchFamily="34" charset="0"/>
                <a:cs typeface="Arial" pitchFamily="34" charset="0"/>
              </a:rPr>
              <a:t>utilizar la cláusula HAVING</a:t>
            </a:r>
            <a:r>
              <a:rPr lang="es-MX" dirty="0" smtClean="0">
                <a:latin typeface="Arial" pitchFamily="34" charset="0"/>
                <a:cs typeface="Arial" pitchFamily="34" charset="0"/>
              </a:rPr>
              <a:t>.</a:t>
            </a:r>
          </a:p>
          <a:p>
            <a:pPr algn="just" eaLnBrk="1" hangingPunct="1">
              <a:buFontTx/>
              <a:buChar char="•"/>
            </a:pPr>
            <a:r>
              <a:rPr lang="es-MX" dirty="0" smtClean="0">
                <a:latin typeface="Arial" pitchFamily="34" charset="0"/>
                <a:cs typeface="Arial" pitchFamily="34" charset="0"/>
              </a:rPr>
              <a:t> Cuando se usa la cláusula HAVING, el servidor Oracle restringe los grupos en el siguiente orden:</a:t>
            </a:r>
          </a:p>
          <a:p>
            <a:pPr marL="742950" lvl="1" indent="-285750" algn="just" eaLnBrk="1" hangingPunct="1"/>
            <a:r>
              <a:rPr lang="es-MX" dirty="0" smtClean="0">
                <a:latin typeface="Arial" pitchFamily="34" charset="0"/>
                <a:cs typeface="Arial" pitchFamily="34" charset="0"/>
              </a:rPr>
              <a:t>1.- Las filas son agrupadas</a:t>
            </a:r>
          </a:p>
          <a:p>
            <a:pPr marL="742950" lvl="1" indent="-285750" algn="just" eaLnBrk="1" hangingPunct="1"/>
            <a:r>
              <a:rPr lang="es-MX" dirty="0" smtClean="0">
                <a:latin typeface="Arial" pitchFamily="34" charset="0"/>
                <a:cs typeface="Arial" pitchFamily="34" charset="0"/>
              </a:rPr>
              <a:t>2.- La función de grupo es aplicada al grupo.</a:t>
            </a:r>
          </a:p>
          <a:p>
            <a:pPr marL="742950" lvl="1" indent="-285750" algn="just" eaLnBrk="1" hangingPunct="1"/>
            <a:r>
              <a:rPr lang="es-MX" dirty="0" smtClean="0">
                <a:latin typeface="Arial" pitchFamily="34" charset="0"/>
                <a:cs typeface="Arial" pitchFamily="34" charset="0"/>
              </a:rPr>
              <a:t>3.- Se muestran los grupos que coinciden con el criterio de la cláusula HAVING.</a:t>
            </a:r>
          </a:p>
          <a:p>
            <a:pPr algn="just" eaLnBrk="1" hangingPunct="1">
              <a:buFontTx/>
              <a:buChar char="•"/>
            </a:pPr>
            <a:r>
              <a:rPr lang="es-MX" dirty="0" smtClean="0">
                <a:latin typeface="Arial" pitchFamily="34" charset="0"/>
                <a:cs typeface="Arial" pitchFamily="34" charset="0"/>
              </a:rPr>
              <a:t> Los grupos son formados y las funciones de grupos con calculadas antes de que la cláusula HAVING se aplique a los grupos.</a:t>
            </a:r>
          </a:p>
          <a:p>
            <a:pPr algn="just" eaLnBrk="1" hangingPunct="1"/>
            <a:endParaRPr lang="es-MX" dirty="0" smtClean="0">
              <a:latin typeface="Arial" pitchFamily="34" charset="0"/>
              <a:cs typeface="Arial" pitchFamily="34" charset="0"/>
            </a:endParaRPr>
          </a:p>
          <a:p>
            <a:pPr algn="just" eaLnBrk="1" hangingPunct="1">
              <a:buFontTx/>
              <a:buChar char="•"/>
            </a:pPr>
            <a:r>
              <a:rPr lang="es-MX" dirty="0" smtClean="0">
                <a:latin typeface="Arial" pitchFamily="34" charset="0"/>
                <a:cs typeface="Arial" pitchFamily="34" charset="0"/>
              </a:rPr>
              <a:t>Para encontrar el máximo salario en cada departamento pero que sea mayor a 8000 se debe hacer lo siguiente:</a:t>
            </a:r>
          </a:p>
          <a:p>
            <a:pPr marL="742950" lvl="1" indent="-285750" algn="just" eaLnBrk="1" hangingPunct="1">
              <a:buFontTx/>
              <a:buChar char="•"/>
            </a:pPr>
            <a:r>
              <a:rPr lang="es-MX" dirty="0" smtClean="0">
                <a:latin typeface="Arial" pitchFamily="34" charset="0"/>
                <a:cs typeface="Arial" pitchFamily="34" charset="0"/>
              </a:rPr>
              <a:t>Encontrar el salario máximo por cada departamento agrupando por número de departamento.</a:t>
            </a:r>
          </a:p>
          <a:p>
            <a:pPr marL="742950" lvl="1" indent="-285750" algn="just" eaLnBrk="1" hangingPunct="1">
              <a:buFontTx/>
              <a:buChar char="•"/>
            </a:pPr>
            <a:r>
              <a:rPr lang="es-MX" dirty="0" smtClean="0">
                <a:latin typeface="Arial" pitchFamily="34" charset="0"/>
                <a:cs typeface="Arial" pitchFamily="34" charset="0"/>
              </a:rPr>
              <a:t>Restringir los grupos para los departamentos con un máximo salario mayor a 8000.</a:t>
            </a:r>
          </a:p>
          <a:p>
            <a:pPr marL="742950" lvl="1" indent="-285750" algn="just" eaLnBrk="1" hangingPunct="1"/>
            <a:endParaRPr lang="es-MX" dirty="0" smtClean="0">
              <a:latin typeface="Arial" pitchFamily="34" charset="0"/>
              <a:cs typeface="Arial" pitchFamily="34" charset="0"/>
            </a:endParaRPr>
          </a:p>
          <a:p>
            <a:pPr eaLnBrk="1" hangingPunct="1">
              <a:spcBef>
                <a:spcPct val="0"/>
              </a:spcBef>
              <a:buFontTx/>
              <a:buChar char="•"/>
            </a:pPr>
            <a:endParaRPr lang="en-US"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257537E-9176-4311-ADD4-489A5985137F}" type="slidenum">
              <a:rPr lang="es-CL" sz="1200">
                <a:latin typeface="+mn-lt"/>
              </a:rPr>
              <a:pPr algn="r">
                <a:defRPr/>
              </a:pPr>
              <a:t>19</a:t>
            </a:fld>
            <a:endParaRPr lang="es-CL" sz="1200">
              <a:latin typeface="+mn-l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325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Restricciones de Resultados del Grupo</a:t>
            </a:r>
            <a:endParaRPr lang="es-MX" dirty="0" smtClean="0">
              <a:latin typeface="Arial" pitchFamily="34" charset="0"/>
              <a:cs typeface="Arial" pitchFamily="34" charset="0"/>
            </a:endParaRPr>
          </a:p>
          <a:p>
            <a:pPr eaLnBrk="1" hangingPunct="1">
              <a:spcBef>
                <a:spcPct val="0"/>
              </a:spcBef>
            </a:pPr>
            <a:r>
              <a:rPr lang="es-MX" dirty="0" smtClean="0">
                <a:latin typeface="Arial" pitchFamily="34" charset="0"/>
                <a:cs typeface="Arial" pitchFamily="34" charset="0"/>
              </a:rPr>
              <a:t>En la sintaxis: </a:t>
            </a:r>
          </a:p>
          <a:p>
            <a:pPr eaLnBrk="1" hangingPunct="1">
              <a:spcBef>
                <a:spcPct val="0"/>
              </a:spcBef>
              <a:buFontTx/>
              <a:buChar char="•"/>
            </a:pPr>
            <a:r>
              <a:rPr lang="es-MX" b="1" i="1" dirty="0" smtClean="0">
                <a:latin typeface="Arial" pitchFamily="34" charset="0"/>
                <a:cs typeface="Arial" pitchFamily="34" charset="0"/>
              </a:rPr>
              <a:t> </a:t>
            </a:r>
            <a:r>
              <a:rPr lang="es-MX" b="1" i="1" dirty="0" err="1" smtClean="0">
                <a:latin typeface="Arial" pitchFamily="34" charset="0"/>
                <a:cs typeface="Arial" pitchFamily="34" charset="0"/>
              </a:rPr>
              <a:t>condición_de_grupo</a:t>
            </a:r>
            <a:r>
              <a:rPr lang="es-MX" b="1" dirty="0" smtClean="0">
                <a:latin typeface="Arial" pitchFamily="34" charset="0"/>
                <a:cs typeface="Arial" pitchFamily="34" charset="0"/>
              </a:rPr>
              <a:t>:</a:t>
            </a:r>
            <a:r>
              <a:rPr lang="es-MX" dirty="0" smtClean="0">
                <a:latin typeface="Arial" pitchFamily="34" charset="0"/>
                <a:cs typeface="Arial" pitchFamily="34" charset="0"/>
              </a:rPr>
              <a:t> restringe los grupos de filas que la sentencia SELECT retornará a aquellos grupos que cumplan con la condición especificada.</a:t>
            </a:r>
          </a:p>
          <a:p>
            <a:pPr eaLnBrk="1" hangingPunct="1">
              <a:spcBef>
                <a:spcPct val="0"/>
              </a:spcBef>
              <a:buFontTx/>
              <a:buChar char="•"/>
            </a:pPr>
            <a:r>
              <a:rPr lang="es-MX" b="1" dirty="0" smtClean="0">
                <a:latin typeface="Arial" pitchFamily="34" charset="0"/>
                <a:cs typeface="Arial" pitchFamily="34" charset="0"/>
              </a:rPr>
              <a:t> Cláusula HAVING:</a:t>
            </a:r>
            <a:r>
              <a:rPr lang="es-MX" dirty="0" smtClean="0">
                <a:latin typeface="Arial" pitchFamily="34" charset="0"/>
                <a:cs typeface="Arial" pitchFamily="34" charset="0"/>
              </a:rPr>
              <a:t> puede preceder la cláusula GROUP BY,  pero se recomienda, por una cuestión de lógica, colocar primero la cláusula GROUP BY. </a:t>
            </a:r>
            <a:r>
              <a:rPr lang="es-ES" dirty="0" smtClean="0">
                <a:latin typeface="Arial" pitchFamily="34" charset="0"/>
                <a:cs typeface="Arial" pitchFamily="34" charset="0"/>
              </a:rPr>
              <a:t>Los grupos se forman y las funciones de grupo se</a:t>
            </a:r>
          </a:p>
          <a:p>
            <a:pPr eaLnBrk="1" hangingPunct="1">
              <a:spcBef>
                <a:spcPct val="0"/>
              </a:spcBef>
            </a:pPr>
            <a:r>
              <a:rPr lang="es-ES" dirty="0" smtClean="0">
                <a:latin typeface="Arial" pitchFamily="34" charset="0"/>
                <a:cs typeface="Arial" pitchFamily="34" charset="0"/>
              </a:rPr>
              <a:t>calculan antes de aplicar la cláusula HAVING para los grupos.</a:t>
            </a:r>
          </a:p>
          <a:p>
            <a:pPr eaLnBrk="1" hangingPunct="1">
              <a:spcBef>
                <a:spcPct val="0"/>
              </a:spcBef>
            </a:pPr>
            <a:endParaRPr lang="es-MX" dirty="0" smtClean="0">
              <a:latin typeface="Arial" pitchFamily="34" charset="0"/>
              <a:cs typeface="Arial" pitchFamily="34" charset="0"/>
            </a:endParaRPr>
          </a:p>
          <a:p>
            <a:pPr eaLnBrk="1" hangingPunct="1">
              <a:spcBef>
                <a:spcPct val="0"/>
              </a:spcBef>
            </a:pPr>
            <a:r>
              <a:rPr lang="es-MX" dirty="0" smtClean="0">
                <a:latin typeface="Arial" pitchFamily="34" charset="0"/>
                <a:cs typeface="Arial" pitchFamily="34" charset="0"/>
              </a:rPr>
              <a:t>La sentencia del ejemplo muestra los departamentos y los salarios máximos de aquellos que cumplan con la condición de grupo que indica que el salario máximo debe ser mayor a 80000 para que el grupo sea retornado por la sentencia SELECT.</a:t>
            </a:r>
          </a:p>
          <a:p>
            <a:pPr eaLnBrk="1" hangingPunct="1">
              <a:spcBef>
                <a:spcPct val="0"/>
              </a:spcBef>
            </a:pPr>
            <a:endParaRPr lang="es-MX"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63BB84A-1466-4CD6-A1CB-4810C09AECED}" type="slidenum">
              <a:rPr lang="es-CL" sz="1200">
                <a:latin typeface="+mn-lt"/>
              </a:rPr>
              <a:pPr algn="r">
                <a:defRPr/>
              </a:pPr>
              <a:t>20</a:t>
            </a:fld>
            <a:endParaRPr lang="es-CL" sz="1200">
              <a:latin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Restricciones de Resultados del Grupo</a:t>
            </a:r>
            <a:endParaRPr lang="es-MX" dirty="0" smtClean="0">
              <a:latin typeface="Arial" pitchFamily="34" charset="0"/>
              <a:cs typeface="Arial" pitchFamily="34" charset="0"/>
            </a:endParaRPr>
          </a:p>
          <a:p>
            <a:pPr eaLnBrk="1" hangingPunct="1">
              <a:spcBef>
                <a:spcPct val="0"/>
              </a:spcBef>
            </a:pPr>
            <a:r>
              <a:rPr lang="es-MX" dirty="0" smtClean="0">
                <a:latin typeface="Arial" pitchFamily="34" charset="0"/>
                <a:cs typeface="Arial" pitchFamily="34" charset="0"/>
              </a:rPr>
              <a:t>En el ejemplo, la sentencia muestra el departamento y el </a:t>
            </a:r>
            <a:r>
              <a:rPr lang="es-MX" dirty="0" smtClean="0">
                <a:solidFill>
                  <a:schemeClr val="hlink"/>
                </a:solidFill>
                <a:latin typeface="Arial" pitchFamily="34" charset="0"/>
                <a:cs typeface="Arial" pitchFamily="34" charset="0"/>
              </a:rPr>
              <a:t>salario promedio</a:t>
            </a:r>
            <a:r>
              <a:rPr lang="es-MX" dirty="0" smtClean="0">
                <a:latin typeface="Arial" pitchFamily="34" charset="0"/>
                <a:cs typeface="Arial" pitchFamily="34" charset="0"/>
              </a:rPr>
              <a:t> </a:t>
            </a:r>
            <a:r>
              <a:rPr lang="es-MX" dirty="0" smtClean="0">
                <a:solidFill>
                  <a:srgbClr val="0000CC"/>
                </a:solidFill>
                <a:latin typeface="Arial" pitchFamily="34" charset="0"/>
                <a:cs typeface="Arial" pitchFamily="34" charset="0"/>
              </a:rPr>
              <a:t>(redondeado)</a:t>
            </a:r>
            <a:r>
              <a:rPr lang="es-MX" dirty="0" smtClean="0">
                <a:latin typeface="Arial" pitchFamily="34" charset="0"/>
                <a:cs typeface="Arial" pitchFamily="34" charset="0"/>
              </a:rPr>
              <a:t> de los departamentos que posean con un salario </a:t>
            </a:r>
            <a:r>
              <a:rPr lang="es-MX" dirty="0" smtClean="0">
                <a:solidFill>
                  <a:srgbClr val="800080"/>
                </a:solidFill>
                <a:latin typeface="Arial" pitchFamily="34" charset="0"/>
                <a:cs typeface="Arial" pitchFamily="34" charset="0"/>
              </a:rPr>
              <a:t>máximo mayor a 10000.</a:t>
            </a: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3270C8A-2ADE-4D43-861D-1BB7C9A12BFC}" type="slidenum">
              <a:rPr lang="es-CL" sz="1200">
                <a:latin typeface="+mn-lt"/>
              </a:rPr>
              <a:pPr algn="r">
                <a:defRPr/>
              </a:pPr>
              <a:t>21</a:t>
            </a:fld>
            <a:endParaRPr lang="es-CL"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MX" b="1" dirty="0" smtClean="0">
                <a:latin typeface="Arial" pitchFamily="34" charset="0"/>
                <a:cs typeface="Arial" pitchFamily="34" charset="0"/>
              </a:rPr>
              <a:t>Funciones de Grupos o Agregadas</a:t>
            </a:r>
          </a:p>
          <a:p>
            <a:pPr eaLnBrk="1" hangingPunct="1"/>
            <a:r>
              <a:rPr lang="es-MX" dirty="0" smtClean="0">
                <a:latin typeface="Arial" pitchFamily="34" charset="0"/>
                <a:cs typeface="Arial" pitchFamily="34" charset="0"/>
              </a:rPr>
              <a:t>Las Funciones de caracteres se dividen en:</a:t>
            </a:r>
          </a:p>
          <a:p>
            <a:pPr eaLnBrk="1" hangingPunct="1">
              <a:buFontTx/>
              <a:buChar char="•"/>
            </a:pPr>
            <a:r>
              <a:rPr lang="es-MX" b="1" dirty="0" smtClean="0">
                <a:latin typeface="Arial" pitchFamily="34" charset="0"/>
                <a:cs typeface="Arial" pitchFamily="34" charset="0"/>
              </a:rPr>
              <a:t> Funciones de Transformación</a:t>
            </a:r>
            <a:r>
              <a:rPr lang="es-MX" dirty="0" smtClean="0">
                <a:latin typeface="Arial" pitchFamily="34" charset="0"/>
                <a:cs typeface="Arial" pitchFamily="34" charset="0"/>
              </a:rPr>
              <a:t> o Manipulación.</a:t>
            </a:r>
          </a:p>
          <a:p>
            <a:pPr eaLnBrk="1" hangingPunct="1">
              <a:lnSpc>
                <a:spcPct val="90000"/>
              </a:lnSpc>
              <a:spcBef>
                <a:spcPct val="0"/>
              </a:spcBef>
              <a:buFontTx/>
              <a:buChar char="•"/>
            </a:pPr>
            <a:r>
              <a:rPr lang="es-MX" b="1" dirty="0" smtClean="0">
                <a:latin typeface="Arial" pitchFamily="34" charset="0"/>
                <a:cs typeface="Arial" pitchFamily="34" charset="0"/>
              </a:rPr>
              <a:t> Funciones de Conversión de texto en minúscula o mayúscula</a:t>
            </a:r>
            <a:r>
              <a:rPr lang="es-MX" dirty="0" smtClean="0">
                <a:latin typeface="Arial" pitchFamily="34" charset="0"/>
                <a:cs typeface="Arial" pitchFamily="34" charset="0"/>
              </a:rPr>
              <a:t>.</a:t>
            </a:r>
          </a:p>
          <a:p>
            <a:pPr eaLnBrk="1" hangingPunct="1">
              <a:lnSpc>
                <a:spcPct val="90000"/>
              </a:lnSpc>
              <a:spcBef>
                <a:spcPct val="0"/>
              </a:spcBef>
            </a:pPr>
            <a:endParaRPr lang="es-MX" dirty="0" smtClean="0">
              <a:latin typeface="Arial" pitchFamily="34" charset="0"/>
              <a:cs typeface="Arial" pitchFamily="34" charset="0"/>
            </a:endParaRPr>
          </a:p>
          <a:p>
            <a:pPr eaLnBrk="1" hangingPunct="1">
              <a:lnSpc>
                <a:spcPct val="90000"/>
              </a:lnSpc>
              <a:spcBef>
                <a:spcPct val="0"/>
              </a:spcBef>
            </a:pPr>
            <a:r>
              <a:rPr lang="es-MX" dirty="0" smtClean="0">
                <a:latin typeface="Arial" pitchFamily="34" charset="0"/>
                <a:cs typeface="Arial" pitchFamily="34" charset="0"/>
              </a:rPr>
              <a:t>NOTA: Las funciones que se mencionan a continuación son algunas de las más utilizadas en SQL.</a:t>
            </a:r>
          </a:p>
          <a:p>
            <a:pPr eaLnBrk="1" hangingPunct="1">
              <a:lnSpc>
                <a:spcPct val="90000"/>
              </a:lnSpc>
              <a:spcBef>
                <a:spcPct val="0"/>
              </a:spcBef>
            </a:pPr>
            <a:endParaRPr lang="es-MX" dirty="0" smtClean="0">
              <a:latin typeface="Arial" charset="0"/>
              <a:cs typeface="Arial" charset="0"/>
            </a:endParaRPr>
          </a:p>
        </p:txBody>
      </p:sp>
      <p:sp>
        <p:nvSpPr>
          <p:cNvPr id="20483"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26D2D29B-FCD9-4D34-9DFD-999B7ED02608}" type="slidenum">
              <a:rPr lang="es-CL" sz="1200">
                <a:latin typeface="+mn-lt"/>
              </a:rPr>
              <a:pPr algn="r">
                <a:defRPr/>
              </a:pPr>
              <a:t>4</a:t>
            </a:fld>
            <a:endParaRPr lang="es-CL" sz="1200">
              <a:latin typeface="+mn-l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734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Restricciones de Resultados del Grupo</a:t>
            </a:r>
            <a:endParaRPr lang="es-MX" dirty="0" smtClean="0">
              <a:latin typeface="Arial" pitchFamily="34" charset="0"/>
              <a:cs typeface="Arial" pitchFamily="34" charset="0"/>
            </a:endParaRPr>
          </a:p>
          <a:p>
            <a:pPr eaLnBrk="1" hangingPunct="1">
              <a:spcBef>
                <a:spcPct val="0"/>
              </a:spcBef>
              <a:buFontTx/>
              <a:buChar char="•"/>
            </a:pPr>
            <a:r>
              <a:rPr lang="es-MX" dirty="0" smtClean="0">
                <a:latin typeface="Arial" pitchFamily="34" charset="0"/>
                <a:cs typeface="Arial" pitchFamily="34" charset="0"/>
              </a:rPr>
              <a:t> En la primera sentencia se muestran los departamentos, sus salarios mínimos y máximos de aquellos que posean un salario mínimo mayor a 2500 y un salario máximo mayor a 5000.</a:t>
            </a:r>
          </a:p>
          <a:p>
            <a:pPr eaLnBrk="1" hangingPunct="1">
              <a:spcBef>
                <a:spcPct val="0"/>
              </a:spcBef>
              <a:buFontTx/>
              <a:buChar char="•"/>
            </a:pPr>
            <a:r>
              <a:rPr lang="es-MX" dirty="0" smtClean="0">
                <a:solidFill>
                  <a:srgbClr val="800080"/>
                </a:solidFill>
                <a:latin typeface="Arial" pitchFamily="34" charset="0"/>
                <a:cs typeface="Arial" pitchFamily="34" charset="0"/>
              </a:rPr>
              <a:t> En la segunda sentencia </a:t>
            </a:r>
            <a:r>
              <a:rPr lang="es-MX" dirty="0" smtClean="0">
                <a:latin typeface="Arial" pitchFamily="34" charset="0"/>
                <a:cs typeface="Arial" pitchFamily="34" charset="0"/>
              </a:rPr>
              <a:t>se muestran los departamentos, sus salarios mínimos y máximos de aquellos que cumplan con las siguientes tres condiciones:</a:t>
            </a:r>
          </a:p>
          <a:p>
            <a:pPr marL="742950" lvl="1" indent="-285750" eaLnBrk="1" hangingPunct="1">
              <a:spcBef>
                <a:spcPct val="0"/>
              </a:spcBef>
              <a:buFontTx/>
              <a:buChar char="•"/>
            </a:pPr>
            <a:r>
              <a:rPr lang="es-MX" dirty="0" smtClean="0">
                <a:latin typeface="Arial" pitchFamily="34" charset="0"/>
                <a:cs typeface="Arial" pitchFamily="34" charset="0"/>
              </a:rPr>
              <a:t>La identificación del departamento debe ser mayor a 20.</a:t>
            </a:r>
          </a:p>
          <a:p>
            <a:pPr marL="742950" lvl="1" indent="-285750" eaLnBrk="1" hangingPunct="1">
              <a:spcBef>
                <a:spcPct val="0"/>
              </a:spcBef>
              <a:buFontTx/>
              <a:buChar char="•"/>
            </a:pPr>
            <a:r>
              <a:rPr lang="es-MX" dirty="0" smtClean="0">
                <a:latin typeface="Arial" pitchFamily="34" charset="0"/>
                <a:cs typeface="Arial" pitchFamily="34" charset="0"/>
              </a:rPr>
              <a:t>Deben poseer un salario mínimo mayor a 2500</a:t>
            </a:r>
          </a:p>
          <a:p>
            <a:pPr marL="742950" lvl="1" indent="-285750" eaLnBrk="1" hangingPunct="1">
              <a:spcBef>
                <a:spcPct val="0"/>
              </a:spcBef>
              <a:buFontTx/>
              <a:buChar char="•"/>
            </a:pPr>
            <a:r>
              <a:rPr lang="es-MX" dirty="0" smtClean="0">
                <a:latin typeface="Arial" pitchFamily="34" charset="0"/>
                <a:cs typeface="Arial" pitchFamily="34" charset="0"/>
              </a:rPr>
              <a:t>y deben poseer un salario máximo mayor a 5000</a:t>
            </a:r>
            <a:r>
              <a:rPr lang="es-MX" dirty="0" smtClean="0">
                <a:solidFill>
                  <a:srgbClr val="800080"/>
                </a:solidFill>
                <a:latin typeface="Arial" pitchFamily="34" charset="0"/>
                <a:cs typeface="Arial" pitchFamily="34" charset="0"/>
              </a:rPr>
              <a:t>, </a:t>
            </a:r>
          </a:p>
          <a:p>
            <a:pPr marL="742950" lvl="1" indent="-285750" eaLnBrk="1" hangingPunct="1">
              <a:spcBef>
                <a:spcPct val="0"/>
              </a:spcBef>
            </a:pPr>
            <a:r>
              <a:rPr lang="es-MX" dirty="0" smtClean="0">
                <a:solidFill>
                  <a:srgbClr val="800080"/>
                </a:solidFill>
                <a:latin typeface="Arial" pitchFamily="34" charset="0"/>
                <a:cs typeface="Arial" pitchFamily="34" charset="0"/>
              </a:rPr>
              <a:t>En el resultado por lo tanto no se muestra el departamento 20 y tampoco el departamento con identificación NULL.</a:t>
            </a: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32EC198-3FFB-4FDA-8832-910630BD99FA}" type="slidenum">
              <a:rPr lang="es-CL" sz="1200">
                <a:latin typeface="+mn-lt"/>
              </a:rPr>
              <a:pPr algn="r">
                <a:defRPr/>
              </a:pPr>
              <a:t>22</a:t>
            </a:fld>
            <a:endParaRPr lang="es-CL" sz="1200">
              <a:latin typeface="+mn-l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b="1" dirty="0" smtClean="0">
                <a:latin typeface="Arial" pitchFamily="34" charset="0"/>
                <a:cs typeface="Arial" pitchFamily="34" charset="0"/>
              </a:rPr>
              <a:t>Funciones de Grupo Anidadas</a:t>
            </a:r>
            <a:endParaRPr lang="es-MX" dirty="0" smtClean="0">
              <a:latin typeface="Arial" pitchFamily="34" charset="0"/>
              <a:cs typeface="Arial" pitchFamily="34" charset="0"/>
            </a:endParaRPr>
          </a:p>
          <a:p>
            <a:pPr eaLnBrk="1" hangingPunct="1">
              <a:spcBef>
                <a:spcPct val="0"/>
              </a:spcBef>
              <a:buFontTx/>
              <a:buChar char="•"/>
            </a:pPr>
            <a:r>
              <a:rPr lang="es-ES" dirty="0" smtClean="0">
                <a:latin typeface="Arial" pitchFamily="34" charset="0"/>
                <a:cs typeface="Arial" pitchFamily="34" charset="0"/>
              </a:rPr>
              <a:t> Se pueden anidar hasta dos funciones de grupos. </a:t>
            </a:r>
          </a:p>
          <a:p>
            <a:pPr eaLnBrk="1" hangingPunct="1">
              <a:spcBef>
                <a:spcPct val="0"/>
              </a:spcBef>
              <a:buFontTx/>
              <a:buChar char="•"/>
            </a:pPr>
            <a:r>
              <a:rPr lang="es-ES" dirty="0" smtClean="0">
                <a:latin typeface="Arial" pitchFamily="34" charset="0"/>
                <a:cs typeface="Arial" pitchFamily="34" charset="0"/>
              </a:rPr>
              <a:t> La cláusula GROUP BY es obligatoria cuando se anidan funciones de grupo.</a:t>
            </a:r>
          </a:p>
          <a:p>
            <a:pPr eaLnBrk="1" hangingPunct="1">
              <a:spcBef>
                <a:spcPct val="0"/>
              </a:spcBef>
            </a:pPr>
            <a:endParaRPr lang="es-CL" dirty="0" smtClean="0">
              <a:latin typeface="Arial" pitchFamily="34" charset="0"/>
              <a:cs typeface="Arial" pitchFamily="34" charset="0"/>
            </a:endParaRPr>
          </a:p>
          <a:p>
            <a:pPr eaLnBrk="1" hangingPunct="1">
              <a:spcBef>
                <a:spcPct val="0"/>
              </a:spcBef>
            </a:pPr>
            <a:r>
              <a:rPr lang="es-CL" dirty="0" smtClean="0">
                <a:latin typeface="Arial" pitchFamily="34" charset="0"/>
                <a:cs typeface="Arial" pitchFamily="34" charset="0"/>
              </a:rPr>
              <a:t>En la sentencia del ejemplo, primero se obtiene el salario por cada departamento, después entre todos los salarios promedios de obtiene el máximo para finalmente mostrar ese valor redondeado.</a:t>
            </a:r>
            <a:endParaRPr lang="es-ES" dirty="0" smtClean="0">
              <a:latin typeface="Arial" pitchFamily="34" charset="0"/>
              <a:cs typeface="Arial" pitchFamily="34" charset="0"/>
            </a:endParaRPr>
          </a:p>
          <a:p>
            <a:pPr eaLnBrk="1" hangingPunct="1">
              <a:spcBef>
                <a:spcPct val="0"/>
              </a:spcBef>
            </a:pPr>
            <a:endParaRPr lang="es-ES" dirty="0" smtClean="0"/>
          </a:p>
          <a:p>
            <a:pPr eaLnBrk="1" hangingPunct="1">
              <a:spcBef>
                <a:spcPct val="0"/>
              </a:spcBef>
            </a:pPr>
            <a:r>
              <a:rPr lang="es-ES" dirty="0" smtClean="0"/>
              <a:t/>
            </a:r>
            <a:br>
              <a:rPr lang="es-ES" dirty="0" smtClean="0"/>
            </a:br>
            <a:endParaRPr lang="es-MX" dirty="0" smtClean="0"/>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2AAAA85-ABFE-494A-892F-C91147D77924}" type="slidenum">
              <a:rPr lang="es-CL" sz="1200">
                <a:latin typeface="+mn-lt"/>
              </a:rPr>
              <a:pPr algn="r">
                <a:defRPr/>
              </a:pPr>
              <a:t>23</a:t>
            </a:fld>
            <a:endParaRPr lang="es-CL"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s-MX" b="1" dirty="0" smtClean="0">
                <a:latin typeface="Arial" pitchFamily="34" charset="0"/>
                <a:cs typeface="Arial" pitchFamily="34" charset="0"/>
              </a:rPr>
              <a:t>Funciones de Grupos o Agregadas</a:t>
            </a:r>
          </a:p>
          <a:p>
            <a:pPr eaLnBrk="1" hangingPunct="1">
              <a:lnSpc>
                <a:spcPct val="80000"/>
              </a:lnSpc>
              <a:spcBef>
                <a:spcPct val="0"/>
              </a:spcBef>
              <a:buFontTx/>
              <a:buChar char="•"/>
            </a:pPr>
            <a:r>
              <a:rPr lang="es-MX" b="1" dirty="0" smtClean="0">
                <a:latin typeface="Arial" pitchFamily="34" charset="0"/>
                <a:cs typeface="Arial" pitchFamily="34" charset="0"/>
              </a:rPr>
              <a:t> Las funciones de grupo actúan sobre un grupo de filas y retornan un resultado por grupo</a:t>
            </a:r>
            <a:r>
              <a:rPr lang="es-MX" dirty="0" smtClean="0">
                <a:latin typeface="Arial" pitchFamily="34" charset="0"/>
                <a:cs typeface="Arial" pitchFamily="34" charset="0"/>
              </a:rPr>
              <a:t>.</a:t>
            </a:r>
          </a:p>
          <a:p>
            <a:pPr eaLnBrk="1" hangingPunct="1">
              <a:lnSpc>
                <a:spcPct val="80000"/>
              </a:lnSpc>
              <a:spcBef>
                <a:spcPct val="0"/>
              </a:spcBef>
              <a:buFontTx/>
              <a:buChar char="•"/>
            </a:pPr>
            <a:r>
              <a:rPr lang="es-MX" dirty="0" smtClean="0">
                <a:latin typeface="Arial" pitchFamily="34" charset="0"/>
                <a:cs typeface="Arial" pitchFamily="34" charset="0"/>
              </a:rPr>
              <a:t> El grupo de filas sobre las que actúan estas funciones </a:t>
            </a:r>
            <a:r>
              <a:rPr lang="es-MX" b="1" dirty="0" smtClean="0">
                <a:latin typeface="Arial" pitchFamily="34" charset="0"/>
                <a:cs typeface="Arial" pitchFamily="34" charset="0"/>
              </a:rPr>
              <a:t>pueden ser la tabla completa o la tabla dividida en grupos</a:t>
            </a:r>
            <a:r>
              <a:rPr lang="es-MX" dirty="0" smtClean="0">
                <a:latin typeface="Arial" pitchFamily="34" charset="0"/>
                <a:cs typeface="Arial" pitchFamily="34" charset="0"/>
              </a:rPr>
              <a:t>.</a:t>
            </a:r>
          </a:p>
          <a:p>
            <a:pPr eaLnBrk="1" hangingPunct="1">
              <a:lnSpc>
                <a:spcPct val="80000"/>
              </a:lnSpc>
              <a:spcBef>
                <a:spcPct val="0"/>
              </a:spcBef>
              <a:buFontTx/>
              <a:buChar char="•"/>
            </a:pPr>
            <a:r>
              <a:rPr lang="es-MX" dirty="0" smtClean="0">
                <a:latin typeface="Arial" pitchFamily="34" charset="0"/>
                <a:cs typeface="Arial" pitchFamily="34" charset="0"/>
              </a:rPr>
              <a:t> Lo interesante de poder crear grupos es la posibilidad de efectuar cálculos  sobre ellos. Todos </a:t>
            </a:r>
            <a:r>
              <a:rPr lang="es-MX" b="1" dirty="0" smtClean="0">
                <a:latin typeface="Arial" pitchFamily="34" charset="0"/>
                <a:cs typeface="Arial" pitchFamily="34" charset="0"/>
              </a:rPr>
              <a:t>los valores se calculan para cada elemento del grupo</a:t>
            </a:r>
            <a:r>
              <a:rPr lang="es-MX" dirty="0" smtClean="0">
                <a:latin typeface="Arial" pitchFamily="34" charset="0"/>
                <a:cs typeface="Arial" pitchFamily="34" charset="0"/>
              </a:rPr>
              <a:t>.</a:t>
            </a:r>
          </a:p>
          <a:p>
            <a:pPr eaLnBrk="1" hangingPunct="1">
              <a:lnSpc>
                <a:spcPct val="80000"/>
              </a:lnSpc>
              <a:spcBef>
                <a:spcPct val="0"/>
              </a:spcBef>
              <a:buFontTx/>
              <a:buChar char="•"/>
            </a:pPr>
            <a:r>
              <a:rPr lang="es-MX" dirty="0" smtClean="0">
                <a:latin typeface="Arial" pitchFamily="34" charset="0"/>
                <a:cs typeface="Arial" pitchFamily="34" charset="0"/>
              </a:rPr>
              <a:t> Las funciones de grupos aceptan un argumento como valor de entrada</a:t>
            </a:r>
            <a:endParaRPr lang="es-MX" b="1" dirty="0" smtClean="0">
              <a:latin typeface="Arial" pitchFamily="34" charset="0"/>
              <a:cs typeface="Arial" pitchFamily="34" charset="0"/>
            </a:endParaRPr>
          </a:p>
          <a:p>
            <a:pPr eaLnBrk="1" hangingPunct="1">
              <a:lnSpc>
                <a:spcPct val="80000"/>
              </a:lnSpc>
              <a:spcBef>
                <a:spcPct val="0"/>
              </a:spcBef>
            </a:pPr>
            <a:endParaRPr lang="es-MX" b="1" dirty="0" smtClean="0">
              <a:latin typeface="Arial" pitchFamily="34" charset="0"/>
              <a:cs typeface="Arial" pitchFamily="34" charset="0"/>
            </a:endParaRPr>
          </a:p>
          <a:p>
            <a:pPr eaLnBrk="1" hangingPunct="1">
              <a:lnSpc>
                <a:spcPct val="80000"/>
              </a:lnSpc>
              <a:spcBef>
                <a:spcPct val="0"/>
              </a:spcBef>
            </a:pPr>
            <a:r>
              <a:rPr lang="es-MX" b="1" dirty="0" smtClean="0">
                <a:latin typeface="Arial" pitchFamily="34" charset="0"/>
                <a:cs typeface="Arial" pitchFamily="34" charset="0"/>
              </a:rPr>
              <a:t>Sintaxis:</a:t>
            </a:r>
          </a:p>
          <a:p>
            <a:pPr eaLnBrk="1" hangingPunct="1">
              <a:lnSpc>
                <a:spcPct val="80000"/>
              </a:lnSpc>
              <a:spcBef>
                <a:spcPct val="0"/>
              </a:spcBef>
              <a:buFontTx/>
              <a:buChar char="•"/>
            </a:pPr>
            <a:r>
              <a:rPr lang="es-MX" b="1" i="1" dirty="0" smtClean="0">
                <a:latin typeface="Arial" pitchFamily="34" charset="0"/>
                <a:cs typeface="Arial" pitchFamily="34" charset="0"/>
              </a:rPr>
              <a:t> </a:t>
            </a:r>
            <a:r>
              <a:rPr lang="es-MX" b="1" i="1" dirty="0" err="1" smtClean="0">
                <a:latin typeface="Arial" pitchFamily="34" charset="0"/>
                <a:cs typeface="Arial" pitchFamily="34" charset="0"/>
              </a:rPr>
              <a:t>función_de_grupo</a:t>
            </a:r>
            <a:r>
              <a:rPr lang="es-MX" b="1" dirty="0" smtClean="0">
                <a:latin typeface="Arial" pitchFamily="34" charset="0"/>
                <a:cs typeface="Arial" pitchFamily="34" charset="0"/>
              </a:rPr>
              <a:t>: </a:t>
            </a:r>
            <a:r>
              <a:rPr lang="es-MX" dirty="0" smtClean="0">
                <a:latin typeface="Arial" pitchFamily="34" charset="0"/>
                <a:cs typeface="Arial" pitchFamily="34" charset="0"/>
              </a:rPr>
              <a:t>es el nombre de la función SQL que se va a utilizar</a:t>
            </a:r>
          </a:p>
          <a:p>
            <a:pPr eaLnBrk="1" hangingPunct="1">
              <a:lnSpc>
                <a:spcPct val="80000"/>
              </a:lnSpc>
              <a:spcBef>
                <a:spcPct val="0"/>
              </a:spcBef>
              <a:buFontTx/>
              <a:buChar char="•"/>
            </a:pPr>
            <a:r>
              <a:rPr lang="es-MX" b="1" i="1" dirty="0" smtClean="0">
                <a:latin typeface="Arial" pitchFamily="34" charset="0"/>
                <a:cs typeface="Arial" pitchFamily="34" charset="0"/>
              </a:rPr>
              <a:t> </a:t>
            </a:r>
            <a:r>
              <a:rPr lang="es-MX" b="1" i="1" dirty="0" err="1" smtClean="0">
                <a:latin typeface="Arial" pitchFamily="34" charset="0"/>
                <a:cs typeface="Arial" pitchFamily="34" charset="0"/>
              </a:rPr>
              <a:t>columna_argumento</a:t>
            </a:r>
            <a:r>
              <a:rPr lang="es-MX" b="1" dirty="0" smtClean="0">
                <a:latin typeface="Arial" pitchFamily="34" charset="0"/>
                <a:cs typeface="Arial" pitchFamily="34" charset="0"/>
              </a:rPr>
              <a:t>:</a:t>
            </a:r>
            <a:r>
              <a:rPr lang="es-MX" dirty="0" smtClean="0">
                <a:latin typeface="Arial" pitchFamily="34" charset="0"/>
                <a:cs typeface="Arial" pitchFamily="34" charset="0"/>
              </a:rPr>
              <a:t> es el nombre de columna que sirve de argumento a la función de grupo..</a:t>
            </a:r>
          </a:p>
        </p:txBody>
      </p:sp>
      <p:sp>
        <p:nvSpPr>
          <p:cNvPr id="32771"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52D561F-14D7-44D3-BED0-D08072017DC5}" type="slidenum">
              <a:rPr lang="es-CL" sz="1200">
                <a:latin typeface="+mn-lt"/>
              </a:rPr>
              <a:pPr algn="r">
                <a:defRPr/>
              </a:pPr>
              <a:t>5</a:t>
            </a:fld>
            <a:endParaRPr lang="es-CL"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z="1200" b="1" dirty="0" smtClean="0">
                <a:latin typeface="Arial" pitchFamily="34" charset="0"/>
                <a:cs typeface="Arial" pitchFamily="34" charset="0"/>
              </a:rPr>
              <a:t>Funciones de Grupo</a:t>
            </a:r>
          </a:p>
          <a:p>
            <a:pPr eaLnBrk="1" hangingPunct="1">
              <a:spcBef>
                <a:spcPct val="0"/>
              </a:spcBef>
              <a:buFontTx/>
              <a:buChar char="•"/>
            </a:pPr>
            <a:r>
              <a:rPr lang="es-MX" sz="1200" b="1" dirty="0" smtClean="0">
                <a:latin typeface="Arial" pitchFamily="34" charset="0"/>
                <a:cs typeface="Arial" pitchFamily="34" charset="0"/>
              </a:rPr>
              <a:t> AVG: </a:t>
            </a:r>
            <a:r>
              <a:rPr lang="es-MX" sz="1200" dirty="0" smtClean="0">
                <a:latin typeface="Arial" pitchFamily="34" charset="0"/>
                <a:cs typeface="Arial" pitchFamily="34" charset="0"/>
              </a:rPr>
              <a:t>calcula el promedio del valor de </a:t>
            </a:r>
            <a:r>
              <a:rPr lang="es-MX" sz="1200" i="1" dirty="0" smtClean="0">
                <a:latin typeface="Arial" pitchFamily="34" charset="0"/>
                <a:cs typeface="Arial" pitchFamily="34" charset="0"/>
              </a:rPr>
              <a:t>n</a:t>
            </a:r>
            <a:r>
              <a:rPr lang="es-MX" sz="1200" dirty="0" smtClean="0">
                <a:latin typeface="Arial" pitchFamily="34" charset="0"/>
                <a:cs typeface="Arial" pitchFamily="34" charset="0"/>
              </a:rPr>
              <a:t>, ignorando los valores Nulos.</a:t>
            </a:r>
          </a:p>
          <a:p>
            <a:pPr eaLnBrk="1" hangingPunct="1">
              <a:spcBef>
                <a:spcPct val="0"/>
              </a:spcBef>
              <a:buFontTx/>
              <a:buChar char="•"/>
            </a:pPr>
            <a:r>
              <a:rPr lang="es-MX" sz="1200" b="1" dirty="0" smtClean="0">
                <a:latin typeface="Arial" pitchFamily="34" charset="0"/>
                <a:cs typeface="Arial" pitchFamily="34" charset="0"/>
              </a:rPr>
              <a:t> COUNT: </a:t>
            </a:r>
            <a:r>
              <a:rPr lang="es-MX" sz="1200" dirty="0" smtClean="0">
                <a:latin typeface="Arial" pitchFamily="34" charset="0"/>
                <a:cs typeface="Arial" pitchFamily="34" charset="0"/>
              </a:rPr>
              <a:t>cuenta el número de filas, donde </a:t>
            </a:r>
            <a:r>
              <a:rPr lang="es-MX" sz="1200" i="1" dirty="0" err="1" smtClean="0">
                <a:latin typeface="Arial" pitchFamily="34" charset="0"/>
                <a:cs typeface="Arial" pitchFamily="34" charset="0"/>
              </a:rPr>
              <a:t>expr</a:t>
            </a:r>
            <a:r>
              <a:rPr lang="es-MX" sz="1200" dirty="0" smtClean="0">
                <a:latin typeface="Arial" pitchFamily="34" charset="0"/>
                <a:cs typeface="Arial" pitchFamily="34" charset="0"/>
              </a:rPr>
              <a:t> puede ser el nombre de una columna.</a:t>
            </a:r>
          </a:p>
          <a:p>
            <a:pPr eaLnBrk="1" hangingPunct="1">
              <a:spcBef>
                <a:spcPct val="0"/>
              </a:spcBef>
              <a:buFontTx/>
              <a:buChar char="•"/>
            </a:pPr>
            <a:r>
              <a:rPr lang="es-MX" sz="1200" b="1" dirty="0" smtClean="0">
                <a:latin typeface="Arial" pitchFamily="34" charset="0"/>
                <a:cs typeface="Arial" pitchFamily="34" charset="0"/>
              </a:rPr>
              <a:t> MAX: </a:t>
            </a:r>
            <a:r>
              <a:rPr lang="es-MX" sz="1200" dirty="0" smtClean="0">
                <a:latin typeface="Arial" pitchFamily="34" charset="0"/>
                <a:cs typeface="Arial" pitchFamily="34" charset="0"/>
              </a:rPr>
              <a:t>obtiene el máximo valor de </a:t>
            </a:r>
            <a:r>
              <a:rPr lang="es-MX" sz="1200" i="1" dirty="0" err="1" smtClean="0">
                <a:latin typeface="Arial" pitchFamily="34" charset="0"/>
                <a:cs typeface="Arial" pitchFamily="34" charset="0"/>
              </a:rPr>
              <a:t>expr</a:t>
            </a:r>
            <a:r>
              <a:rPr lang="es-MX" sz="1200" dirty="0" smtClean="0">
                <a:latin typeface="Arial" pitchFamily="34" charset="0"/>
                <a:cs typeface="Arial" pitchFamily="34" charset="0"/>
              </a:rPr>
              <a:t>, ignorando los valores Nulos.</a:t>
            </a:r>
          </a:p>
          <a:p>
            <a:pPr eaLnBrk="1" hangingPunct="1">
              <a:spcBef>
                <a:spcPct val="0"/>
              </a:spcBef>
              <a:buFontTx/>
              <a:buChar char="•"/>
            </a:pPr>
            <a:r>
              <a:rPr lang="es-ES" sz="1200" b="1" dirty="0" smtClean="0">
                <a:latin typeface="Arial" pitchFamily="34" charset="0"/>
                <a:cs typeface="Arial" pitchFamily="34" charset="0"/>
              </a:rPr>
              <a:t> MIN: </a:t>
            </a:r>
            <a:r>
              <a:rPr lang="es-ES" sz="1200" dirty="0" smtClean="0">
                <a:latin typeface="Arial" pitchFamily="34" charset="0"/>
                <a:cs typeface="Arial" pitchFamily="34" charset="0"/>
              </a:rPr>
              <a:t>o</a:t>
            </a:r>
            <a:r>
              <a:rPr lang="es-MX" sz="1200" dirty="0" err="1" smtClean="0">
                <a:latin typeface="Arial" pitchFamily="34" charset="0"/>
                <a:cs typeface="Arial" pitchFamily="34" charset="0"/>
              </a:rPr>
              <a:t>btiene</a:t>
            </a:r>
            <a:r>
              <a:rPr lang="es-MX" sz="1200" dirty="0" smtClean="0">
                <a:latin typeface="Arial" pitchFamily="34" charset="0"/>
                <a:cs typeface="Arial" pitchFamily="34" charset="0"/>
              </a:rPr>
              <a:t> el mínimo valor de </a:t>
            </a:r>
            <a:r>
              <a:rPr lang="es-MX" sz="1200" i="1" dirty="0" err="1" smtClean="0">
                <a:latin typeface="Arial" pitchFamily="34" charset="0"/>
                <a:cs typeface="Arial" pitchFamily="34" charset="0"/>
              </a:rPr>
              <a:t>expr</a:t>
            </a:r>
            <a:r>
              <a:rPr lang="es-MX" sz="1200" dirty="0" smtClean="0">
                <a:latin typeface="Arial" pitchFamily="34" charset="0"/>
                <a:cs typeface="Arial" pitchFamily="34" charset="0"/>
              </a:rPr>
              <a:t>, ignorando los valores Nulos.</a:t>
            </a:r>
          </a:p>
          <a:p>
            <a:pPr eaLnBrk="1" hangingPunct="1">
              <a:spcBef>
                <a:spcPct val="0"/>
              </a:spcBef>
              <a:buFontTx/>
              <a:buChar char="•"/>
            </a:pPr>
            <a:r>
              <a:rPr lang="es-ES" sz="1200" b="1" dirty="0" smtClean="0">
                <a:latin typeface="Arial" pitchFamily="34" charset="0"/>
                <a:cs typeface="Arial" pitchFamily="34" charset="0"/>
              </a:rPr>
              <a:t> SUM</a:t>
            </a:r>
            <a:r>
              <a:rPr lang="es-ES" sz="1200" dirty="0" smtClean="0">
                <a:latin typeface="Arial" pitchFamily="34" charset="0"/>
                <a:cs typeface="Arial" pitchFamily="34" charset="0"/>
              </a:rPr>
              <a:t>: s</a:t>
            </a:r>
            <a:r>
              <a:rPr lang="es-MX" sz="1200" dirty="0" err="1" smtClean="0">
                <a:latin typeface="Arial" pitchFamily="34" charset="0"/>
                <a:cs typeface="Arial" pitchFamily="34" charset="0"/>
              </a:rPr>
              <a:t>uma</a:t>
            </a:r>
            <a:r>
              <a:rPr lang="es-MX" sz="1200" dirty="0" smtClean="0">
                <a:latin typeface="Arial" pitchFamily="34" charset="0"/>
                <a:cs typeface="Arial" pitchFamily="34" charset="0"/>
              </a:rPr>
              <a:t> los valores de </a:t>
            </a:r>
            <a:r>
              <a:rPr lang="es-MX" sz="1200" i="1" dirty="0" err="1" smtClean="0">
                <a:latin typeface="Arial" pitchFamily="34" charset="0"/>
                <a:cs typeface="Arial" pitchFamily="34" charset="0"/>
              </a:rPr>
              <a:t>expr</a:t>
            </a:r>
            <a:r>
              <a:rPr lang="es-MX" sz="1200" dirty="0" smtClean="0">
                <a:latin typeface="Arial" pitchFamily="34" charset="0"/>
                <a:cs typeface="Arial" pitchFamily="34" charset="0"/>
              </a:rPr>
              <a:t>, ignorando los valores Nulos.</a:t>
            </a:r>
          </a:p>
          <a:p>
            <a:pPr eaLnBrk="1" hangingPunct="1">
              <a:spcBef>
                <a:spcPct val="0"/>
              </a:spcBef>
              <a:buFontTx/>
              <a:buChar char="•"/>
            </a:pPr>
            <a:r>
              <a:rPr lang="es-MX" sz="1200" b="1" dirty="0" smtClean="0">
                <a:latin typeface="Arial" pitchFamily="34" charset="0"/>
                <a:cs typeface="Arial" pitchFamily="34" charset="0"/>
              </a:rPr>
              <a:t> STDDEV: </a:t>
            </a:r>
            <a:r>
              <a:rPr lang="es-MX" sz="1200" dirty="0" smtClean="0">
                <a:latin typeface="Arial" pitchFamily="34" charset="0"/>
                <a:cs typeface="Arial" pitchFamily="34" charset="0"/>
              </a:rPr>
              <a:t>determina la desviación estándar de </a:t>
            </a:r>
            <a:r>
              <a:rPr lang="es-MX" sz="1200" i="1" dirty="0" smtClean="0">
                <a:latin typeface="Arial" pitchFamily="34" charset="0"/>
                <a:cs typeface="Arial" pitchFamily="34" charset="0"/>
              </a:rPr>
              <a:t>n</a:t>
            </a:r>
            <a:r>
              <a:rPr lang="es-MX" sz="1200" dirty="0" smtClean="0">
                <a:latin typeface="Arial" pitchFamily="34" charset="0"/>
                <a:cs typeface="Arial" pitchFamily="34" charset="0"/>
              </a:rPr>
              <a:t>, ignorando los valores Nulos.</a:t>
            </a:r>
          </a:p>
          <a:p>
            <a:pPr eaLnBrk="1" hangingPunct="1">
              <a:spcBef>
                <a:spcPct val="0"/>
              </a:spcBef>
              <a:buFontTx/>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VARIANCE:</a:t>
            </a:r>
            <a:r>
              <a:rPr lang="es-MX" sz="1200" dirty="0" smtClean="0">
                <a:latin typeface="Arial" pitchFamily="34" charset="0"/>
                <a:cs typeface="Arial" pitchFamily="34" charset="0"/>
              </a:rPr>
              <a:t> </a:t>
            </a:r>
            <a:r>
              <a:rPr lang="es-CL" sz="1200" b="0" i="0" kern="1200" dirty="0" smtClean="0">
                <a:solidFill>
                  <a:schemeClr val="tx1"/>
                </a:solidFill>
                <a:latin typeface="Arial" pitchFamily="34" charset="0"/>
                <a:ea typeface="+mn-ea"/>
                <a:cs typeface="Arial" pitchFamily="34" charset="0"/>
              </a:rPr>
              <a:t> devuelve la varianza de un conjunto de número.</a:t>
            </a:r>
            <a:endParaRPr lang="es-MX" sz="1200" dirty="0" smtClean="0">
              <a:latin typeface="Arial" pitchFamily="34" charset="0"/>
              <a:cs typeface="Arial" pitchFamily="34" charset="0"/>
            </a:endParaRPr>
          </a:p>
          <a:p>
            <a:pPr eaLnBrk="1" hangingPunct="1">
              <a:spcBef>
                <a:spcPct val="0"/>
              </a:spcBef>
              <a:buFontTx/>
              <a:buChar char="•"/>
            </a:pPr>
            <a:endParaRPr lang="es-ES" sz="1200" b="1" i="1" dirty="0" smtClean="0">
              <a:latin typeface="Arial" pitchFamily="34" charset="0"/>
              <a:cs typeface="Arial" pitchFamily="34" charset="0"/>
            </a:endParaRPr>
          </a:p>
          <a:p>
            <a:pPr eaLnBrk="1" hangingPunct="1">
              <a:spcBef>
                <a:spcPct val="0"/>
              </a:spcBef>
              <a:buFontTx/>
              <a:buChar char="•"/>
            </a:pPr>
            <a:r>
              <a:rPr lang="es-MX" sz="1200" dirty="0" smtClean="0">
                <a:latin typeface="Arial" pitchFamily="34" charset="0"/>
                <a:cs typeface="Arial" pitchFamily="34" charset="0"/>
              </a:rPr>
              <a:t> La opción </a:t>
            </a:r>
            <a:r>
              <a:rPr lang="es-MX" sz="1200" b="1" dirty="0" smtClean="0">
                <a:latin typeface="Arial" pitchFamily="34" charset="0"/>
                <a:cs typeface="Arial" pitchFamily="34" charset="0"/>
              </a:rPr>
              <a:t>DISTINCT hace que la función  considere sólo los  valores no duplicados</a:t>
            </a:r>
            <a:r>
              <a:rPr lang="es-MX" sz="1200" dirty="0" smtClean="0">
                <a:latin typeface="Arial" pitchFamily="34" charset="0"/>
                <a:cs typeface="Arial" pitchFamily="34" charset="0"/>
              </a:rPr>
              <a:t>.</a:t>
            </a:r>
          </a:p>
          <a:p>
            <a:pPr eaLnBrk="1" hangingPunct="1">
              <a:spcBef>
                <a:spcPct val="0"/>
              </a:spcBef>
              <a:buFontTx/>
              <a:buChar char="•"/>
            </a:pPr>
            <a:r>
              <a:rPr lang="es-MX" sz="1200" dirty="0" smtClean="0">
                <a:latin typeface="Arial" pitchFamily="34" charset="0"/>
                <a:cs typeface="Arial" pitchFamily="34" charset="0"/>
              </a:rPr>
              <a:t> La opción </a:t>
            </a:r>
            <a:r>
              <a:rPr lang="es-MX" sz="1200" b="1" dirty="0" smtClean="0">
                <a:latin typeface="Arial" pitchFamily="34" charset="0"/>
                <a:cs typeface="Arial" pitchFamily="34" charset="0"/>
              </a:rPr>
              <a:t>ALL (valor por defecto) hace que la función considere todos los valores incluyendo los duplicados</a:t>
            </a:r>
            <a:r>
              <a:rPr lang="es-MX" sz="1200" dirty="0" smtClean="0">
                <a:latin typeface="Arial" pitchFamily="34" charset="0"/>
                <a:cs typeface="Arial" pitchFamily="34" charset="0"/>
              </a:rPr>
              <a:t>.</a:t>
            </a:r>
          </a:p>
          <a:p>
            <a:pPr eaLnBrk="1" hangingPunct="1">
              <a:spcBef>
                <a:spcPct val="0"/>
              </a:spcBef>
              <a:buFontTx/>
              <a:buChar char="•"/>
            </a:pPr>
            <a:r>
              <a:rPr lang="es-MX" sz="1200" dirty="0" smtClean="0">
                <a:latin typeface="Arial" pitchFamily="34" charset="0"/>
                <a:cs typeface="Arial" pitchFamily="34" charset="0"/>
              </a:rPr>
              <a:t> El tipo de datos para </a:t>
            </a:r>
            <a:r>
              <a:rPr lang="es-MX" sz="1200" b="1" i="1" dirty="0" err="1" smtClean="0">
                <a:latin typeface="Arial" pitchFamily="34" charset="0"/>
                <a:cs typeface="Arial" pitchFamily="34" charset="0"/>
              </a:rPr>
              <a:t>expr</a:t>
            </a:r>
            <a:r>
              <a:rPr lang="es-MX" sz="1200" dirty="0" smtClean="0">
                <a:latin typeface="Arial" pitchFamily="34" charset="0"/>
                <a:cs typeface="Arial" pitchFamily="34" charset="0"/>
              </a:rPr>
              <a:t> debe ser CHAR, VARCHAR2, NUMBER, DATE.</a:t>
            </a:r>
          </a:p>
          <a:p>
            <a:pPr eaLnBrk="1" hangingPunct="1">
              <a:spcBef>
                <a:spcPct val="0"/>
              </a:spcBef>
              <a:buFontTx/>
              <a:buChar char="•"/>
            </a:pPr>
            <a:r>
              <a:rPr lang="es-MX" sz="1200" b="1" dirty="0" smtClean="0">
                <a:latin typeface="Arial" pitchFamily="34" charset="0"/>
                <a:cs typeface="Arial" pitchFamily="34" charset="0"/>
              </a:rPr>
              <a:t> Todas las funciones de grupo ignoran los valores Nulos</a:t>
            </a:r>
            <a:r>
              <a:rPr lang="es-MX" sz="1200" dirty="0" smtClean="0">
                <a:latin typeface="Arial" pitchFamily="34" charset="0"/>
                <a:cs typeface="Arial" pitchFamily="34" charset="0"/>
              </a:rPr>
              <a:t>. Para sustituir los valores Nulos se deben utilizar las funciones NVL, NVL2 ó COALESCE.</a:t>
            </a:r>
            <a:endParaRPr lang="es-ES" sz="1200" dirty="0" smtClean="0">
              <a:latin typeface="Arial" pitchFamily="34" charset="0"/>
              <a:cs typeface="Arial" pitchFamily="34" charset="0"/>
            </a:endParaRPr>
          </a:p>
          <a:p>
            <a:pPr eaLnBrk="1" hangingPunct="1">
              <a:spcBef>
                <a:spcPct val="0"/>
              </a:spcBef>
            </a:pPr>
            <a:endParaRPr lang="es-MX" sz="1200"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0859E50-DA82-47DB-8C0B-520F1942A852}" type="slidenum">
              <a:rPr lang="es-CL" sz="1200">
                <a:latin typeface="+mn-lt"/>
              </a:rPr>
              <a:pPr algn="r">
                <a:defRPr/>
              </a:pPr>
              <a:t>6</a:t>
            </a:fld>
            <a:endParaRPr lang="es-CL"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62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Uso de Funciones AVG, SUM, MAX y MIN</a:t>
            </a:r>
          </a:p>
          <a:p>
            <a:pPr>
              <a:buFontTx/>
              <a:buChar char="•"/>
            </a:pPr>
            <a:r>
              <a:rPr lang="es-CL" dirty="0" smtClean="0">
                <a:latin typeface="Arial" pitchFamily="34" charset="0"/>
                <a:cs typeface="Arial" pitchFamily="34" charset="0"/>
              </a:rPr>
              <a:t> Las funciones AVG y SUM (al igual que STDDEV y VARIANCE) se pueden utilizar sólo con tipos de datos numéricos.</a:t>
            </a:r>
          </a:p>
          <a:p>
            <a:pPr>
              <a:buFontTx/>
              <a:buChar char="•"/>
            </a:pPr>
            <a:r>
              <a:rPr lang="es-CL" dirty="0" smtClean="0">
                <a:latin typeface="Arial" pitchFamily="34" charset="0"/>
                <a:cs typeface="Arial" pitchFamily="34" charset="0"/>
              </a:rPr>
              <a:t> Las funciones MIN y MAX se pueden utilizar para tipos de datos numéricos, caracteres y fechas.</a:t>
            </a:r>
          </a:p>
          <a:p>
            <a:pPr>
              <a:buFontTx/>
              <a:buChar char="•"/>
            </a:pPr>
            <a:endParaRPr lang="es-CL" dirty="0" smtClean="0">
              <a:latin typeface="Arial" pitchFamily="34" charset="0"/>
              <a:cs typeface="Arial" pitchFamily="34" charset="0"/>
            </a:endParaRPr>
          </a:p>
          <a:p>
            <a:r>
              <a:rPr lang="es-MX" b="0" dirty="0" smtClean="0">
                <a:latin typeface="Arial" pitchFamily="34" charset="0"/>
                <a:cs typeface="Arial" pitchFamily="34" charset="0"/>
              </a:rPr>
              <a:t>En el primer ejemplo</a:t>
            </a:r>
            <a:r>
              <a:rPr lang="es-MX" dirty="0" smtClean="0">
                <a:latin typeface="Arial" pitchFamily="34" charset="0"/>
                <a:cs typeface="Arial" pitchFamily="34" charset="0"/>
              </a:rPr>
              <a:t>, la sentencia obtiene </a:t>
            </a:r>
            <a:r>
              <a:rPr lang="es-MX" dirty="0" smtClean="0">
                <a:solidFill>
                  <a:schemeClr val="hlink"/>
                </a:solidFill>
                <a:latin typeface="Arial" pitchFamily="34" charset="0"/>
                <a:cs typeface="Arial" pitchFamily="34" charset="0"/>
              </a:rPr>
              <a:t>el salario promedio</a:t>
            </a:r>
            <a:r>
              <a:rPr lang="es-MX" dirty="0" smtClean="0">
                <a:latin typeface="Arial" pitchFamily="34" charset="0"/>
                <a:cs typeface="Arial" pitchFamily="34" charset="0"/>
              </a:rPr>
              <a:t>, </a:t>
            </a:r>
            <a:r>
              <a:rPr lang="es-MX" dirty="0" smtClean="0">
                <a:solidFill>
                  <a:srgbClr val="0000CC"/>
                </a:solidFill>
                <a:latin typeface="Arial" pitchFamily="34" charset="0"/>
                <a:cs typeface="Arial" pitchFamily="34" charset="0"/>
              </a:rPr>
              <a:t>el salario mayor</a:t>
            </a:r>
            <a:r>
              <a:rPr lang="es-MX" dirty="0" smtClean="0">
                <a:latin typeface="Arial" pitchFamily="34" charset="0"/>
                <a:cs typeface="Arial" pitchFamily="34" charset="0"/>
              </a:rPr>
              <a:t>, </a:t>
            </a:r>
            <a:r>
              <a:rPr lang="es-MX" dirty="0" smtClean="0">
                <a:solidFill>
                  <a:srgbClr val="006666"/>
                </a:solidFill>
                <a:latin typeface="Arial" pitchFamily="34" charset="0"/>
                <a:cs typeface="Arial" pitchFamily="34" charset="0"/>
              </a:rPr>
              <a:t>el salario menor</a:t>
            </a:r>
            <a:r>
              <a:rPr lang="es-MX" dirty="0" smtClean="0">
                <a:latin typeface="Arial" pitchFamily="34" charset="0"/>
                <a:cs typeface="Arial" pitchFamily="34" charset="0"/>
              </a:rPr>
              <a:t> y </a:t>
            </a:r>
            <a:r>
              <a:rPr lang="es-MX" dirty="0" smtClean="0">
                <a:solidFill>
                  <a:srgbClr val="800080"/>
                </a:solidFill>
                <a:latin typeface="Arial" pitchFamily="34" charset="0"/>
                <a:cs typeface="Arial" pitchFamily="34" charset="0"/>
              </a:rPr>
              <a:t>la sumatoria de todos los salarios</a:t>
            </a:r>
            <a:r>
              <a:rPr lang="es-MX" dirty="0" smtClean="0">
                <a:latin typeface="Arial" pitchFamily="34" charset="0"/>
                <a:cs typeface="Arial" pitchFamily="34" charset="0"/>
              </a:rPr>
              <a:t> de los empleados cuya identificación de trabajo contenga la cadena de caracteres REP independiente con la cantidad de caracteres que comience o termine.</a:t>
            </a:r>
          </a:p>
          <a:p>
            <a:endParaRPr lang="es-MX" dirty="0" smtClean="0">
              <a:latin typeface="Arial" pitchFamily="34" charset="0"/>
              <a:cs typeface="Arial" pitchFamily="34" charset="0"/>
            </a:endParaRPr>
          </a:p>
          <a:p>
            <a:r>
              <a:rPr lang="es-MX" b="0" dirty="0" smtClean="0">
                <a:latin typeface="Arial" pitchFamily="34" charset="0"/>
                <a:cs typeface="Arial" pitchFamily="34" charset="0"/>
              </a:rPr>
              <a:t>En el</a:t>
            </a:r>
            <a:r>
              <a:rPr lang="es-MX" b="0" baseline="0" dirty="0" smtClean="0">
                <a:latin typeface="Arial" pitchFamily="34" charset="0"/>
                <a:cs typeface="Arial" pitchFamily="34" charset="0"/>
              </a:rPr>
              <a:t> segundo e</a:t>
            </a:r>
            <a:r>
              <a:rPr lang="es-MX" b="0" dirty="0" smtClean="0">
                <a:latin typeface="Arial" pitchFamily="34" charset="0"/>
                <a:cs typeface="Arial" pitchFamily="34" charset="0"/>
              </a:rPr>
              <a:t>jemplo</a:t>
            </a:r>
            <a:r>
              <a:rPr lang="es-MX" b="1" dirty="0" smtClean="0">
                <a:latin typeface="Arial" pitchFamily="34" charset="0"/>
                <a:cs typeface="Arial" pitchFamily="34" charset="0"/>
              </a:rPr>
              <a:t>, </a:t>
            </a:r>
            <a:r>
              <a:rPr lang="es-MX" dirty="0" smtClean="0">
                <a:latin typeface="Arial" pitchFamily="34" charset="0"/>
                <a:cs typeface="Arial" pitchFamily="34" charset="0"/>
              </a:rPr>
              <a:t>la sentencia muestra </a:t>
            </a:r>
            <a:r>
              <a:rPr lang="es-MX" dirty="0" smtClean="0">
                <a:solidFill>
                  <a:schemeClr val="hlink"/>
                </a:solidFill>
                <a:latin typeface="Arial" pitchFamily="34" charset="0"/>
                <a:cs typeface="Arial" pitchFamily="34" charset="0"/>
              </a:rPr>
              <a:t>la fecha de contrato menor, </a:t>
            </a:r>
            <a:r>
              <a:rPr lang="es-MX" dirty="0" smtClean="0">
                <a:latin typeface="Arial" pitchFamily="34" charset="0"/>
                <a:cs typeface="Arial" pitchFamily="34" charset="0"/>
              </a:rPr>
              <a:t>la </a:t>
            </a:r>
            <a:r>
              <a:rPr lang="es-MX" dirty="0" smtClean="0">
                <a:solidFill>
                  <a:srgbClr val="0000CC"/>
                </a:solidFill>
                <a:latin typeface="Arial" pitchFamily="34" charset="0"/>
                <a:cs typeface="Arial" pitchFamily="34" charset="0"/>
              </a:rPr>
              <a:t>fecha de contrato mayor, el</a:t>
            </a:r>
            <a:r>
              <a:rPr lang="es-MX" dirty="0" smtClean="0">
                <a:solidFill>
                  <a:schemeClr val="hlink"/>
                </a:solidFill>
                <a:latin typeface="Arial" pitchFamily="34" charset="0"/>
                <a:cs typeface="Arial" pitchFamily="34" charset="0"/>
              </a:rPr>
              <a:t> primer apellido </a:t>
            </a:r>
            <a:r>
              <a:rPr lang="es-MX" dirty="0" smtClean="0">
                <a:latin typeface="Arial" pitchFamily="34" charset="0"/>
                <a:cs typeface="Arial" pitchFamily="34" charset="0"/>
              </a:rPr>
              <a:t>y el </a:t>
            </a:r>
            <a:r>
              <a:rPr lang="es-MX" dirty="0" smtClean="0">
                <a:solidFill>
                  <a:srgbClr val="0000CC"/>
                </a:solidFill>
                <a:latin typeface="Arial" pitchFamily="34" charset="0"/>
                <a:cs typeface="Arial" pitchFamily="34" charset="0"/>
              </a:rPr>
              <a:t>último apellidos de los empleados.</a:t>
            </a:r>
            <a:endParaRPr lang="es-ES"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1C85327-C967-45E0-A4C4-E4E7A4D2D8B9}"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b="1" dirty="0" smtClean="0">
                <a:latin typeface="Arial" pitchFamily="34" charset="0"/>
                <a:cs typeface="Arial" pitchFamily="34" charset="0"/>
              </a:rPr>
              <a:t>Uso de Función COUNT</a:t>
            </a:r>
          </a:p>
          <a:p>
            <a:pPr>
              <a:lnSpc>
                <a:spcPct val="90000"/>
              </a:lnSpc>
            </a:pPr>
            <a:r>
              <a:rPr lang="es-ES" dirty="0" smtClean="0">
                <a:latin typeface="Arial" pitchFamily="34" charset="0"/>
                <a:cs typeface="Arial" pitchFamily="34" charset="0"/>
              </a:rPr>
              <a:t>La función COUNT tiene tres formatos:</a:t>
            </a:r>
          </a:p>
          <a:p>
            <a:pPr>
              <a:lnSpc>
                <a:spcPct val="90000"/>
              </a:lnSpc>
              <a:buFontTx/>
              <a:buChar char="•"/>
            </a:pPr>
            <a:r>
              <a:rPr lang="es-MX" b="1" dirty="0" smtClean="0">
                <a:latin typeface="Arial" pitchFamily="34" charset="0"/>
                <a:cs typeface="Arial" pitchFamily="34" charset="0"/>
              </a:rPr>
              <a:t> COUNT(*):</a:t>
            </a:r>
            <a:r>
              <a:rPr lang="es-MX" dirty="0" smtClean="0">
                <a:latin typeface="Arial" pitchFamily="34" charset="0"/>
                <a:cs typeface="Arial" pitchFamily="34" charset="0"/>
              </a:rPr>
              <a:t> r</a:t>
            </a:r>
            <a:r>
              <a:rPr lang="es-MX" b="1" dirty="0" smtClean="0">
                <a:latin typeface="Arial" pitchFamily="34" charset="0"/>
                <a:cs typeface="Arial" pitchFamily="34" charset="0"/>
              </a:rPr>
              <a:t>etorna el número de filas</a:t>
            </a:r>
            <a:r>
              <a:rPr lang="es-MX" dirty="0" smtClean="0">
                <a:latin typeface="Arial" pitchFamily="34" charset="0"/>
                <a:cs typeface="Arial" pitchFamily="34" charset="0"/>
              </a:rPr>
              <a:t> que satisfacen el criterio de la sentencia SELECT </a:t>
            </a:r>
            <a:r>
              <a:rPr lang="es-MX" b="1" dirty="0" smtClean="0">
                <a:latin typeface="Arial" pitchFamily="34" charset="0"/>
                <a:cs typeface="Arial" pitchFamily="34" charset="0"/>
              </a:rPr>
              <a:t>incluyendo filas duplicadas y filas que contengan valores Nulos</a:t>
            </a:r>
            <a:r>
              <a:rPr lang="es-MX" dirty="0" smtClean="0">
                <a:latin typeface="Arial" pitchFamily="34" charset="0"/>
                <a:cs typeface="Arial" pitchFamily="34" charset="0"/>
              </a:rPr>
              <a:t> en cualquiera de sus columnas. Si se </a:t>
            </a:r>
          </a:p>
          <a:p>
            <a:pPr>
              <a:lnSpc>
                <a:spcPct val="90000"/>
              </a:lnSpc>
            </a:pPr>
            <a:r>
              <a:rPr lang="es-MX" dirty="0" smtClean="0">
                <a:latin typeface="Arial" pitchFamily="34" charset="0"/>
                <a:cs typeface="Arial" pitchFamily="34" charset="0"/>
              </a:rPr>
              <a:t>incluye las cláusula WHERE en la sentencia SELECT , COUNT(*) retorna el número de filas que satisfacen o cumplen con la condición en la cláusula WHERE.</a:t>
            </a:r>
          </a:p>
          <a:p>
            <a:pPr>
              <a:lnSpc>
                <a:spcPct val="90000"/>
              </a:lnSpc>
              <a:buFontTx/>
              <a:buChar char="•"/>
            </a:pPr>
            <a:r>
              <a:rPr lang="es-MX" b="1" dirty="0" smtClean="0">
                <a:latin typeface="Arial" pitchFamily="34" charset="0"/>
                <a:cs typeface="Arial" pitchFamily="34" charset="0"/>
              </a:rPr>
              <a:t> COUNT(</a:t>
            </a:r>
            <a:r>
              <a:rPr lang="es-MX" b="1" i="1" dirty="0" err="1" smtClean="0">
                <a:latin typeface="Arial" pitchFamily="34" charset="0"/>
                <a:cs typeface="Arial" pitchFamily="34" charset="0"/>
              </a:rPr>
              <a:t>expr</a:t>
            </a:r>
            <a:r>
              <a:rPr lang="es-MX" b="1" dirty="0" smtClean="0">
                <a:latin typeface="Arial" pitchFamily="34" charset="0"/>
                <a:cs typeface="Arial" pitchFamily="34" charset="0"/>
              </a:rPr>
              <a:t>):</a:t>
            </a:r>
            <a:r>
              <a:rPr lang="es-MX" dirty="0" smtClean="0">
                <a:latin typeface="Arial" pitchFamily="34" charset="0"/>
                <a:cs typeface="Arial" pitchFamily="34" charset="0"/>
              </a:rPr>
              <a:t> r</a:t>
            </a:r>
            <a:r>
              <a:rPr lang="es-MX" b="1" dirty="0" smtClean="0">
                <a:latin typeface="Arial" pitchFamily="34" charset="0"/>
                <a:cs typeface="Arial" pitchFamily="34" charset="0"/>
              </a:rPr>
              <a:t>etorna el número de filas que poseen valores NO Nulos</a:t>
            </a:r>
            <a:r>
              <a:rPr lang="es-MX" dirty="0" smtClean="0">
                <a:latin typeface="Arial" pitchFamily="34" charset="0"/>
                <a:cs typeface="Arial" pitchFamily="34" charset="0"/>
              </a:rPr>
              <a:t> en la columna identificada por </a:t>
            </a:r>
            <a:r>
              <a:rPr lang="es-MX" b="1" i="1" dirty="0" err="1" smtClean="0">
                <a:latin typeface="Arial" pitchFamily="34" charset="0"/>
                <a:cs typeface="Arial" pitchFamily="34" charset="0"/>
              </a:rPr>
              <a:t>expr</a:t>
            </a:r>
            <a:r>
              <a:rPr lang="es-MX" dirty="0" smtClean="0">
                <a:latin typeface="Arial" pitchFamily="34" charset="0"/>
                <a:cs typeface="Arial" pitchFamily="34" charset="0"/>
              </a:rPr>
              <a:t>.</a:t>
            </a:r>
          </a:p>
          <a:p>
            <a:pPr>
              <a:lnSpc>
                <a:spcPct val="90000"/>
              </a:lnSpc>
              <a:buFontTx/>
              <a:buChar char="•"/>
            </a:pPr>
            <a:r>
              <a:rPr lang="es-MX" b="1" dirty="0" smtClean="0">
                <a:latin typeface="Arial" pitchFamily="34" charset="0"/>
                <a:cs typeface="Arial" pitchFamily="34" charset="0"/>
              </a:rPr>
              <a:t> COUNT(DISTINCT </a:t>
            </a:r>
            <a:r>
              <a:rPr lang="es-MX" b="1" i="1" dirty="0" err="1" smtClean="0">
                <a:latin typeface="Arial" pitchFamily="34" charset="0"/>
                <a:cs typeface="Arial" pitchFamily="34" charset="0"/>
              </a:rPr>
              <a:t>expr</a:t>
            </a:r>
            <a:r>
              <a:rPr lang="es-MX" b="1" dirty="0" smtClean="0">
                <a:latin typeface="Arial" pitchFamily="34" charset="0"/>
                <a:cs typeface="Arial" pitchFamily="34" charset="0"/>
              </a:rPr>
              <a:t>):</a:t>
            </a:r>
            <a:r>
              <a:rPr lang="es-MX" dirty="0" smtClean="0">
                <a:latin typeface="Arial" pitchFamily="34" charset="0"/>
                <a:cs typeface="Arial" pitchFamily="34" charset="0"/>
              </a:rPr>
              <a:t> r</a:t>
            </a:r>
            <a:r>
              <a:rPr lang="es-MX" b="1" dirty="0" smtClean="0">
                <a:latin typeface="Arial" pitchFamily="34" charset="0"/>
                <a:cs typeface="Arial" pitchFamily="34" charset="0"/>
              </a:rPr>
              <a:t>etorna el número de filas que contengan valores diferentes No Nulos</a:t>
            </a:r>
            <a:r>
              <a:rPr lang="es-MX" dirty="0" smtClean="0">
                <a:latin typeface="Arial" pitchFamily="34" charset="0"/>
                <a:cs typeface="Arial" pitchFamily="34" charset="0"/>
              </a:rPr>
              <a:t> en la columna identificada por </a:t>
            </a:r>
            <a:r>
              <a:rPr lang="es-MX" b="1" i="1" dirty="0" err="1" smtClean="0">
                <a:latin typeface="Arial" pitchFamily="34" charset="0"/>
                <a:cs typeface="Arial" pitchFamily="34" charset="0"/>
              </a:rPr>
              <a:t>expr</a:t>
            </a:r>
            <a:r>
              <a:rPr lang="es-MX" b="1" i="1" dirty="0" smtClean="0">
                <a:latin typeface="Arial" pitchFamily="34" charset="0"/>
                <a:cs typeface="Arial" pitchFamily="34" charset="0"/>
              </a:rPr>
              <a:t>.</a:t>
            </a:r>
            <a:endParaRPr lang="es-MX" dirty="0" smtClean="0">
              <a:latin typeface="Arial" pitchFamily="34" charset="0"/>
              <a:cs typeface="Arial" pitchFamily="34" charset="0"/>
            </a:endParaRPr>
          </a:p>
          <a:p>
            <a:pPr>
              <a:lnSpc>
                <a:spcPct val="90000"/>
              </a:lnSpc>
              <a:buFontTx/>
              <a:buChar char="•"/>
            </a:pPr>
            <a:endParaRPr lang="es-MX" dirty="0" smtClean="0">
              <a:latin typeface="Arial" pitchFamily="34" charset="0"/>
              <a:cs typeface="Arial" pitchFamily="34" charset="0"/>
            </a:endParaRPr>
          </a:p>
          <a:p>
            <a:pPr>
              <a:lnSpc>
                <a:spcPct val="90000"/>
              </a:lnSpc>
            </a:pPr>
            <a:r>
              <a:rPr lang="es-MX" dirty="0" smtClean="0">
                <a:latin typeface="Arial" pitchFamily="34" charset="0"/>
                <a:cs typeface="Arial" pitchFamily="34" charset="0"/>
              </a:rPr>
              <a:t>En </a:t>
            </a:r>
            <a:r>
              <a:rPr lang="es-MX" b="0" dirty="0" smtClean="0">
                <a:latin typeface="Arial" pitchFamily="34" charset="0"/>
                <a:cs typeface="Arial" pitchFamily="34" charset="0"/>
              </a:rPr>
              <a:t>el primer ejemplo,</a:t>
            </a:r>
            <a:r>
              <a:rPr lang="es-MX" dirty="0" smtClean="0">
                <a:latin typeface="Arial" pitchFamily="34" charset="0"/>
                <a:cs typeface="Arial" pitchFamily="34" charset="0"/>
              </a:rPr>
              <a:t> la sentencia retorna el total de empleados o número de filas que pertenecen al departamento 50. Además obtiene el número de filas que poseen un valor NO Nulo en la columna commission_pct (o que poseen porcentaje de comisión) para los empleados que trabajan en el departamento 50.</a:t>
            </a:r>
          </a:p>
          <a:p>
            <a:pPr>
              <a:lnSpc>
                <a:spcPct val="90000"/>
              </a:lnSpc>
            </a:pPr>
            <a:endParaRPr lang="es-MX" dirty="0" smtClean="0">
              <a:latin typeface="Arial" pitchFamily="34" charset="0"/>
              <a:cs typeface="Arial" pitchFamily="34" charset="0"/>
            </a:endParaRPr>
          </a:p>
          <a:p>
            <a:pPr>
              <a:lnSpc>
                <a:spcPct val="90000"/>
              </a:lnSpc>
            </a:pPr>
            <a:r>
              <a:rPr lang="es-MX" dirty="0" smtClean="0">
                <a:latin typeface="Arial" pitchFamily="34" charset="0"/>
                <a:cs typeface="Arial" pitchFamily="34" charset="0"/>
              </a:rPr>
              <a:t>En </a:t>
            </a:r>
            <a:r>
              <a:rPr lang="es-MX" b="0" dirty="0" smtClean="0">
                <a:latin typeface="Arial" pitchFamily="34" charset="0"/>
                <a:cs typeface="Arial" pitchFamily="34" charset="0"/>
              </a:rPr>
              <a:t>el segundo ejemplo,</a:t>
            </a:r>
            <a:r>
              <a:rPr lang="es-MX" dirty="0" smtClean="0">
                <a:latin typeface="Arial" pitchFamily="34" charset="0"/>
                <a:cs typeface="Arial" pitchFamily="34" charset="0"/>
              </a:rPr>
              <a:t> la sentencia retorna la número de filas que poseen un valor NO Nulo en la columna manager, es decir los empleados que poseen jefe. Además muestra cuántos departamentos diferentes existen en la tabla EMPLOYEES.</a:t>
            </a:r>
            <a:endParaRPr lang="es-ES"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4CCE0CD-E4DA-425C-A250-7B03DD56CE22}"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Uso de Función de Grupo con valores Nulos</a:t>
            </a:r>
            <a:endParaRPr lang="es-MX" dirty="0" smtClean="0">
              <a:latin typeface="Arial" pitchFamily="34" charset="0"/>
              <a:cs typeface="Arial" pitchFamily="34" charset="0"/>
            </a:endParaRPr>
          </a:p>
          <a:p>
            <a:r>
              <a:rPr lang="es-MX" dirty="0" smtClean="0">
                <a:latin typeface="Arial" pitchFamily="34" charset="0"/>
                <a:cs typeface="Arial" pitchFamily="34" charset="0"/>
              </a:rPr>
              <a:t>Las funciones de grupo ignoran los valores nulos en las columnas excepto la función COUNT en su formato COUNT(*). </a:t>
            </a:r>
            <a:r>
              <a:rPr lang="es-ES" dirty="0" smtClean="0">
                <a:latin typeface="Arial" pitchFamily="34" charset="0"/>
                <a:cs typeface="Arial" pitchFamily="34" charset="0"/>
              </a:rPr>
              <a:t>Sin embargo, la función NVL fuerza a las funciones de grupo a incluir los valores nulos</a:t>
            </a:r>
          </a:p>
          <a:p>
            <a:endParaRPr lang="es-CL" dirty="0" smtClean="0">
              <a:latin typeface="Arial" pitchFamily="34" charset="0"/>
              <a:cs typeface="Arial" pitchFamily="34" charset="0"/>
            </a:endParaRPr>
          </a:p>
          <a:p>
            <a:r>
              <a:rPr lang="es-CL" dirty="0" smtClean="0">
                <a:latin typeface="Arial" pitchFamily="34" charset="0"/>
                <a:cs typeface="Arial" pitchFamily="34" charset="0"/>
              </a:rPr>
              <a:t>En la primera sentencia, la función de AVG obtiene</a:t>
            </a:r>
            <a:r>
              <a:rPr lang="es-CL" baseline="0" dirty="0" smtClean="0">
                <a:latin typeface="Arial" pitchFamily="34" charset="0"/>
                <a:cs typeface="Arial" pitchFamily="34" charset="0"/>
              </a:rPr>
              <a:t> la comisión promedio pero considerando solo las filas que poseen valor en la columna commission_pct.  Para que sean consideras las 107 filas de la tabla EMPLOYEES se debe usar la función NVL. En la segunda sentencia, la función NVL reemplazará con cero cuando la columna commission_pct tenga un valor Nulo. Una vez efectuado esto, la función AVG obtiene el promedio pero ahora considerando todas las filas de la tabla EMPLOYEES.</a:t>
            </a:r>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300D8E1-629A-410E-8E4C-4ABBEC7AA78A}"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charset="0"/>
                <a:cs typeface="Arial" charset="0"/>
              </a:rPr>
              <a:t>Creando Grupos de Datos</a:t>
            </a:r>
            <a:endParaRPr lang="es-MX" dirty="0" smtClean="0">
              <a:latin typeface="Arial" charset="0"/>
              <a:cs typeface="Arial" charset="0"/>
            </a:endParaRPr>
          </a:p>
          <a:p>
            <a:r>
              <a:rPr lang="es-CL" dirty="0" smtClean="0">
                <a:latin typeface="Arial" charset="0"/>
                <a:cs typeface="Arial" charset="0"/>
              </a:rPr>
              <a:t>Las funciones de grupos pueden tratar a toda la tabla como un solo gran grupo, pero existe el caso en que se hace necesario “dividir” la información existente en la tabla en grupos más pequeños utilizando la cláusula GROUP BY.</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694BC30-2958-48B4-BC71-CE0BA63E703E}"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s-MX" b="1" dirty="0" smtClean="0">
                <a:latin typeface="Arial" pitchFamily="34" charset="0"/>
                <a:cs typeface="Arial" pitchFamily="34" charset="0"/>
              </a:rPr>
              <a:t>Creando Grupos de Datos</a:t>
            </a:r>
            <a:endParaRPr lang="es-MX" dirty="0" smtClean="0">
              <a:latin typeface="Arial" pitchFamily="34" charset="0"/>
              <a:cs typeface="Arial" pitchFamily="34" charset="0"/>
            </a:endParaRPr>
          </a:p>
          <a:p>
            <a:pPr eaLnBrk="1" hangingPunct="1">
              <a:lnSpc>
                <a:spcPct val="80000"/>
              </a:lnSpc>
              <a:spcBef>
                <a:spcPct val="0"/>
              </a:spcBef>
              <a:buFontTx/>
              <a:buChar char="•"/>
            </a:pPr>
            <a:r>
              <a:rPr lang="es-MX" dirty="0" smtClean="0">
                <a:latin typeface="Arial" pitchFamily="34" charset="0"/>
                <a:cs typeface="Arial" pitchFamily="34" charset="0"/>
              </a:rPr>
              <a:t> Se puede usar la cláusula GROUP BY para dividir las filas de la tabla en grupos más pequeños y obtener valores por cada grupo utilizando las funciones de grupos.</a:t>
            </a:r>
          </a:p>
          <a:p>
            <a:pPr eaLnBrk="1" hangingPunct="1">
              <a:lnSpc>
                <a:spcPct val="80000"/>
              </a:lnSpc>
              <a:spcBef>
                <a:spcPct val="0"/>
              </a:spcBef>
              <a:buFontTx/>
              <a:buChar char="•"/>
            </a:pPr>
            <a:r>
              <a:rPr lang="es-MX" dirty="0" smtClean="0">
                <a:latin typeface="Arial" pitchFamily="34" charset="0"/>
                <a:cs typeface="Arial" pitchFamily="34" charset="0"/>
              </a:rPr>
              <a:t> Si en una cláusula SELECT se incluye una función de grupo y además se selecciona una columna individual, </a:t>
            </a:r>
            <a:r>
              <a:rPr lang="es-MX" b="1" dirty="0" smtClean="0">
                <a:latin typeface="Arial" pitchFamily="34" charset="0"/>
                <a:cs typeface="Arial" pitchFamily="34" charset="0"/>
              </a:rPr>
              <a:t>ésta se DEBE incluir en la cláusula GROUP BY</a:t>
            </a:r>
            <a:r>
              <a:rPr lang="es-MX" dirty="0" smtClean="0">
                <a:latin typeface="Arial" pitchFamily="34" charset="0"/>
                <a:cs typeface="Arial" pitchFamily="34" charset="0"/>
              </a:rPr>
              <a:t>. Si no se incluye dicha columna en la cláusula GROUP BY se produce el error </a:t>
            </a:r>
            <a:r>
              <a:rPr lang="es-MX" b="1" dirty="0" smtClean="0">
                <a:latin typeface="Arial" pitchFamily="34" charset="0"/>
                <a:cs typeface="Arial" pitchFamily="34" charset="0"/>
              </a:rPr>
              <a:t>ORA-00937</a:t>
            </a:r>
            <a:r>
              <a:rPr lang="es-MX" dirty="0" smtClean="0">
                <a:latin typeface="Arial" pitchFamily="34" charset="0"/>
                <a:cs typeface="Arial" pitchFamily="34" charset="0"/>
              </a:rPr>
              <a:t>.</a:t>
            </a:r>
          </a:p>
          <a:p>
            <a:pPr eaLnBrk="1" hangingPunct="1">
              <a:lnSpc>
                <a:spcPct val="80000"/>
              </a:lnSpc>
              <a:spcBef>
                <a:spcPct val="0"/>
              </a:spcBef>
              <a:buFontTx/>
              <a:buChar char="•"/>
            </a:pPr>
            <a:r>
              <a:rPr lang="es-MX" dirty="0" smtClean="0">
                <a:latin typeface="Arial" pitchFamily="34" charset="0"/>
                <a:cs typeface="Arial" pitchFamily="34" charset="0"/>
              </a:rPr>
              <a:t> Usando la cláusula WHERE se pueden excluir filas antes de que se dividan en grupos.</a:t>
            </a:r>
          </a:p>
          <a:p>
            <a:pPr eaLnBrk="1" hangingPunct="1">
              <a:lnSpc>
                <a:spcPct val="80000"/>
              </a:lnSpc>
              <a:spcBef>
                <a:spcPct val="0"/>
              </a:spcBef>
              <a:buFontTx/>
              <a:buChar char="•"/>
            </a:pPr>
            <a:r>
              <a:rPr lang="es-MX" dirty="0" smtClean="0">
                <a:latin typeface="Arial" pitchFamily="34" charset="0"/>
                <a:cs typeface="Arial" pitchFamily="34" charset="0"/>
              </a:rPr>
              <a:t> Todas </a:t>
            </a:r>
            <a:r>
              <a:rPr lang="es-MX" b="1" dirty="0" smtClean="0">
                <a:latin typeface="Arial" pitchFamily="34" charset="0"/>
                <a:cs typeface="Arial" pitchFamily="34" charset="0"/>
              </a:rPr>
              <a:t>las columnas que no están incluidas en las funciones de grupos se deben incluir en la cláusula GROUP BY</a:t>
            </a:r>
            <a:r>
              <a:rPr lang="es-MX" dirty="0" smtClean="0">
                <a:latin typeface="Arial" pitchFamily="34" charset="0"/>
                <a:cs typeface="Arial" pitchFamily="34" charset="0"/>
              </a:rPr>
              <a:t>.</a:t>
            </a:r>
          </a:p>
          <a:p>
            <a:pPr eaLnBrk="1" hangingPunct="1">
              <a:lnSpc>
                <a:spcPct val="80000"/>
              </a:lnSpc>
              <a:spcBef>
                <a:spcPct val="0"/>
              </a:spcBef>
              <a:buFontTx/>
              <a:buChar char="•"/>
            </a:pPr>
            <a:r>
              <a:rPr lang="es-MX" dirty="0" smtClean="0">
                <a:latin typeface="Arial" pitchFamily="34" charset="0"/>
                <a:cs typeface="Arial" pitchFamily="34" charset="0"/>
              </a:rPr>
              <a:t> </a:t>
            </a:r>
            <a:r>
              <a:rPr lang="es-MX" b="1" dirty="0" smtClean="0">
                <a:latin typeface="Arial" pitchFamily="34" charset="0"/>
                <a:cs typeface="Arial" pitchFamily="34" charset="0"/>
              </a:rPr>
              <a:t>No se pueden utilizar columnas alias en la cláusula GROUP BY</a:t>
            </a:r>
            <a:r>
              <a:rPr lang="es-MX" dirty="0" smtClean="0">
                <a:latin typeface="Arial" pitchFamily="34" charset="0"/>
                <a:cs typeface="Arial" pitchFamily="34" charset="0"/>
              </a:rPr>
              <a:t>.</a:t>
            </a:r>
          </a:p>
          <a:p>
            <a:pPr eaLnBrk="1" hangingPunct="1">
              <a:lnSpc>
                <a:spcPct val="80000"/>
              </a:lnSpc>
              <a:spcBef>
                <a:spcPct val="0"/>
              </a:spcBef>
              <a:buFontTx/>
              <a:buChar char="•"/>
            </a:pPr>
            <a:r>
              <a:rPr lang="es-MX" dirty="0" smtClean="0">
                <a:latin typeface="Arial" pitchFamily="34" charset="0"/>
                <a:cs typeface="Arial" pitchFamily="34" charset="0"/>
              </a:rPr>
              <a:t> Las columnas de la cláusula GROUP BY no es necesario que estén en la cláusula SELECT, sin embargo esto hace que la información que se entrega no sea muy clara. </a:t>
            </a:r>
          </a:p>
          <a:p>
            <a:pPr eaLnBrk="1" hangingPunct="1">
              <a:lnSpc>
                <a:spcPct val="80000"/>
              </a:lnSpc>
              <a:spcBef>
                <a:spcPct val="0"/>
              </a:spcBef>
              <a:buFontTx/>
              <a:buChar char="•"/>
            </a:pPr>
            <a:endParaRPr lang="es-MX" dirty="0" smtClean="0">
              <a:latin typeface="Arial" pitchFamily="34" charset="0"/>
              <a:cs typeface="Arial" pitchFamily="34" charset="0"/>
            </a:endParaRPr>
          </a:p>
          <a:p>
            <a:pPr eaLnBrk="1" hangingPunct="1">
              <a:lnSpc>
                <a:spcPct val="80000"/>
              </a:lnSpc>
              <a:spcBef>
                <a:spcPct val="0"/>
              </a:spcBef>
            </a:pPr>
            <a:endParaRPr lang="es-MX" b="1" dirty="0" smtClean="0">
              <a:latin typeface="Arial" pitchFamily="34" charset="0"/>
              <a:cs typeface="Arial" pitchFamily="34" charset="0"/>
            </a:endParaRPr>
          </a:p>
        </p:txBody>
      </p:sp>
      <p:sp>
        <p:nvSpPr>
          <p:cNvPr id="32771"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410C506-A473-4232-A023-050000624CAC}" type="slidenum">
              <a:rPr lang="es-CL" sz="1200">
                <a:latin typeface="+mn-lt"/>
              </a:rPr>
              <a:pPr algn="r">
                <a:defRPr/>
              </a:pPr>
              <a:t>11</a:t>
            </a:fld>
            <a:endParaRPr lang="es-CL"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7A2966F1-7424-4269-AB9D-E933B9AA0CED}"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82A67849-A070-45B3-AF18-FFD96D5F9031}"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20CA58D0-83C2-421C-908A-8B4ED1040785}"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038BBFBF-3981-4869-BAB7-97E527C49D9D}"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FB68E7D9-1421-4951-8A4E-179026280DFD}"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688223C0-5CA7-412A-91BF-C1C6B8DF6E01}"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B3BBD304-E466-447D-BB18-98337833FFFA}"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651DC7C9-2664-4FA1-BE0F-2F13B2A232F6}"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12DC46EA-F243-4264-9668-976B6E154E33}" type="datetimeFigureOut">
              <a:rPr lang="es-CL"/>
              <a:pPr>
                <a:defRPr/>
              </a:pPr>
              <a:t>10-03-2014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E3D6E639-C0AE-4FB1-B716-25EBDBBCD053}"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035733F4-F78E-4899-8948-5C1B658C8100}"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548E8C7F-CAB4-46E9-86C6-0A9F75CEFAAA}"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926DEEF3-631F-40D9-BEAF-4E1C49BCEDB1}"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6FE232F6-2D7A-4993-9D62-1BE36164F367}" type="datetimeFigureOut">
              <a:rPr lang="es-CL"/>
              <a:pPr>
                <a:defRPr/>
              </a:pPr>
              <a:t>10-03-2014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F5884CE0-01FE-4E79-A3D7-8C701068000D}"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E5828F82-3A2E-425F-8220-4EB281B9A37F}" type="datetimeFigureOut">
              <a:rPr lang="es-CL"/>
              <a:pPr>
                <a:defRPr/>
              </a:pPr>
              <a:t>10-03-2014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2ACC5EFE-12A3-4713-82A3-137DB21AADD6}"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AC9C9291-2CD1-4E54-9228-2CA13AAF9C73}" type="datetimeFigureOut">
              <a:rPr lang="es-CL"/>
              <a:pPr>
                <a:defRPr/>
              </a:pPr>
              <a:t>10-03-2014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103EB65C-2AD8-4BBA-8FF1-2F9709F7F6C4}"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3D95C7FE-5C27-4CD2-BBA5-E8A5AA3A94DF}"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2EE543E5-47AA-402B-8719-39C029845DFA}"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13032CBB-D740-434F-9DA6-7BAA1807E280}"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5ECF928B-F39B-4CFC-ADF3-654D4E79AE75}"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FBE8E972-6475-48BB-89AC-00DE006C396E}" type="datetimeFigureOut">
              <a:rPr lang="es-CL"/>
              <a:pPr>
                <a:defRPr/>
              </a:pPr>
              <a:t>10-03-2014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26E655C1-1542-4023-894F-13FB6634C5BF}"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26" r:id="rId4"/>
    <p:sldLayoutId id="2147483727" r:id="rId5"/>
    <p:sldLayoutId id="214748373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a:latin typeface="Calibri" pitchFamily="34" charset="0"/>
              </a:rPr>
              <a:t>PBD3301  PROGRAMACIÓN DE BASE DE DATOS</a:t>
            </a:r>
          </a:p>
        </p:txBody>
      </p:sp>
      <p:sp>
        <p:nvSpPr>
          <p:cNvPr id="15364" name="6 Rectángulo"/>
          <p:cNvSpPr>
            <a:spLocks noChangeArrowheads="1"/>
          </p:cNvSpPr>
          <p:nvPr/>
        </p:nvSpPr>
        <p:spPr bwMode="auto">
          <a:xfrm>
            <a:off x="250825" y="4362450"/>
            <a:ext cx="4960012" cy="584775"/>
          </a:xfrm>
          <a:prstGeom prst="rect">
            <a:avLst/>
          </a:prstGeom>
          <a:noFill/>
          <a:ln w="9525">
            <a:noFill/>
            <a:miter lim="800000"/>
            <a:headEnd/>
            <a:tailEnd/>
          </a:ln>
        </p:spPr>
        <p:txBody>
          <a:bodyPr wrap="none">
            <a:spAutoFit/>
          </a:bodyPr>
          <a:lstStyle/>
          <a:p>
            <a:r>
              <a:rPr lang="es-CL" sz="3200" smtClean="0">
                <a:solidFill>
                  <a:schemeClr val="bg1"/>
                </a:solidFill>
                <a:latin typeface="Calibri" pitchFamily="34" charset="0"/>
              </a:rPr>
              <a:t>Uso de Funciones </a:t>
            </a:r>
            <a:r>
              <a:rPr lang="es-CL" sz="3200" dirty="0">
                <a:solidFill>
                  <a:schemeClr val="bg1"/>
                </a:solidFill>
                <a:latin typeface="Calibri" pitchFamily="34" charset="0"/>
              </a:rPr>
              <a:t>de Grupo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rPr>
              <a:t>Creando Grupos de Datos</a:t>
            </a:r>
            <a:endParaRPr lang="es-ES" sz="3000" smtClean="0">
              <a:solidFill>
                <a:srgbClr val="10253F"/>
              </a:solidFill>
              <a:latin typeface="Arial" charset="0"/>
              <a:ea typeface="ＭＳ Ｐゴシック" pitchFamily="34" charset="-128"/>
            </a:endParaRPr>
          </a:p>
        </p:txBody>
      </p:sp>
      <p:sp>
        <p:nvSpPr>
          <p:cNvPr id="31746" name="Rectangle 3"/>
          <p:cNvSpPr txBox="1">
            <a:spLocks noChangeArrowheads="1"/>
          </p:cNvSpPr>
          <p:nvPr/>
        </p:nvSpPr>
        <p:spPr bwMode="auto">
          <a:xfrm>
            <a:off x="611188" y="1527175"/>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dirty="0">
                <a:ea typeface="Arial Unicode MS"/>
                <a:cs typeface="Times New Roman" pitchFamily="18" charset="0"/>
              </a:rPr>
              <a:t>¿Cómo poder obtener el Salario Promedio por cada Departamento?</a:t>
            </a:r>
          </a:p>
        </p:txBody>
      </p:sp>
      <p:sp>
        <p:nvSpPr>
          <p:cNvPr id="31747" name="Text Box 7"/>
          <p:cNvSpPr txBox="1">
            <a:spLocks noChangeArrowheads="1"/>
          </p:cNvSpPr>
          <p:nvPr/>
        </p:nvSpPr>
        <p:spPr bwMode="auto">
          <a:xfrm>
            <a:off x="539750" y="5372100"/>
            <a:ext cx="1204913" cy="217488"/>
          </a:xfrm>
          <a:prstGeom prst="rect">
            <a:avLst/>
          </a:prstGeom>
          <a:solidFill>
            <a:schemeClr val="bg1"/>
          </a:solidFill>
          <a:ln w="9525">
            <a:noFill/>
            <a:miter lim="800000"/>
            <a:headEnd/>
            <a:tailEnd/>
          </a:ln>
        </p:spPr>
        <p:txBody>
          <a:bodyPr>
            <a:spAutoFit/>
          </a:bodyPr>
          <a:lstStyle/>
          <a:p>
            <a:endParaRPr lang="es-ES">
              <a:latin typeface="Arial" charset="0"/>
            </a:endParaRPr>
          </a:p>
        </p:txBody>
      </p:sp>
      <p:pic>
        <p:nvPicPr>
          <p:cNvPr id="31748" name="Picture 12" descr="Screenshot - 11-03-2013 , 11_22_53"/>
          <p:cNvPicPr>
            <a:picLocks noChangeAspect="1" noChangeArrowheads="1"/>
          </p:cNvPicPr>
          <p:nvPr/>
        </p:nvPicPr>
        <p:blipFill>
          <a:blip r:embed="rId3" cstate="print"/>
          <a:srcRect/>
          <a:stretch>
            <a:fillRect/>
          </a:stretch>
        </p:blipFill>
        <p:spPr bwMode="auto">
          <a:xfrm>
            <a:off x="717550" y="2138363"/>
            <a:ext cx="1846263" cy="2346325"/>
          </a:xfrm>
          <a:prstGeom prst="rect">
            <a:avLst/>
          </a:prstGeom>
          <a:noFill/>
          <a:ln w="9525">
            <a:noFill/>
            <a:miter lim="800000"/>
            <a:headEnd/>
            <a:tailEnd/>
          </a:ln>
        </p:spPr>
      </p:pic>
      <p:pic>
        <p:nvPicPr>
          <p:cNvPr id="31749" name="Picture 14" descr="Screenshot - 11-03-2013 , 11_24_50"/>
          <p:cNvPicPr>
            <a:picLocks noChangeAspect="1" noChangeArrowheads="1"/>
          </p:cNvPicPr>
          <p:nvPr/>
        </p:nvPicPr>
        <p:blipFill>
          <a:blip r:embed="rId4" cstate="print"/>
          <a:srcRect/>
          <a:stretch>
            <a:fillRect/>
          </a:stretch>
        </p:blipFill>
        <p:spPr bwMode="auto">
          <a:xfrm>
            <a:off x="684213" y="4646613"/>
            <a:ext cx="1889125" cy="700087"/>
          </a:xfrm>
          <a:prstGeom prst="rect">
            <a:avLst/>
          </a:prstGeom>
          <a:noFill/>
          <a:ln w="9525">
            <a:noFill/>
            <a:miter lim="800000"/>
            <a:headEnd/>
            <a:tailEnd/>
          </a:ln>
        </p:spPr>
      </p:pic>
      <p:sp>
        <p:nvSpPr>
          <p:cNvPr id="31750" name="Text Box 12"/>
          <p:cNvSpPr txBox="1">
            <a:spLocks noChangeArrowheads="1"/>
          </p:cNvSpPr>
          <p:nvPr/>
        </p:nvSpPr>
        <p:spPr bwMode="auto">
          <a:xfrm>
            <a:off x="590550" y="4397375"/>
            <a:ext cx="2244725" cy="338138"/>
          </a:xfrm>
          <a:prstGeom prst="rect">
            <a:avLst/>
          </a:prstGeom>
          <a:noFill/>
          <a:ln w="9525">
            <a:noFill/>
            <a:miter lim="800000"/>
            <a:headEnd/>
            <a:tailEnd/>
          </a:ln>
        </p:spPr>
        <p:txBody>
          <a:bodyPr>
            <a:spAutoFit/>
          </a:bodyPr>
          <a:lstStyle/>
          <a:p>
            <a:r>
              <a:rPr lang="es-CL"/>
              <a:t>…………………………..….…….………….</a:t>
            </a:r>
          </a:p>
          <a:p>
            <a:r>
              <a:rPr lang="es-CL"/>
              <a:t>……………….…………………..……….….</a:t>
            </a:r>
            <a:endParaRPr lang="es-ES"/>
          </a:p>
        </p:txBody>
      </p:sp>
      <p:sp>
        <p:nvSpPr>
          <p:cNvPr id="31751" name="Text Box 12"/>
          <p:cNvSpPr txBox="1">
            <a:spLocks noChangeArrowheads="1"/>
          </p:cNvSpPr>
          <p:nvPr/>
        </p:nvSpPr>
        <p:spPr bwMode="auto">
          <a:xfrm>
            <a:off x="574675" y="5259388"/>
            <a:ext cx="2197100" cy="336550"/>
          </a:xfrm>
          <a:prstGeom prst="rect">
            <a:avLst/>
          </a:prstGeom>
          <a:noFill/>
          <a:ln w="9525">
            <a:noFill/>
            <a:miter lim="800000"/>
            <a:headEnd/>
            <a:tailEnd/>
          </a:ln>
        </p:spPr>
        <p:txBody>
          <a:bodyPr>
            <a:spAutoFit/>
          </a:bodyPr>
          <a:lstStyle/>
          <a:p>
            <a:r>
              <a:rPr lang="es-CL"/>
              <a:t>……………..….………………..……………</a:t>
            </a:r>
          </a:p>
          <a:p>
            <a:r>
              <a:rPr lang="es-CL"/>
              <a:t>……………………………….......………….</a:t>
            </a:r>
            <a:endParaRPr lang="es-ES"/>
          </a:p>
        </p:txBody>
      </p:sp>
      <p:sp>
        <p:nvSpPr>
          <p:cNvPr id="31752" name="Rectangle 38"/>
          <p:cNvSpPr>
            <a:spLocks noChangeArrowheads="1"/>
          </p:cNvSpPr>
          <p:nvPr/>
        </p:nvSpPr>
        <p:spPr bwMode="auto">
          <a:xfrm>
            <a:off x="655638" y="2389188"/>
            <a:ext cx="1908175" cy="155575"/>
          </a:xfrm>
          <a:prstGeom prst="rect">
            <a:avLst/>
          </a:prstGeom>
          <a:noFill/>
          <a:ln w="31750">
            <a:solidFill>
              <a:srgbClr val="FF0000"/>
            </a:solidFill>
            <a:miter lim="800000"/>
            <a:headEnd/>
            <a:tailEnd/>
          </a:ln>
        </p:spPr>
        <p:txBody>
          <a:bodyPr wrap="none" anchor="ctr"/>
          <a:lstStyle/>
          <a:p>
            <a:pPr algn="ctr"/>
            <a:endParaRPr lang="es-ES">
              <a:solidFill>
                <a:srgbClr val="FF0000"/>
              </a:solidFill>
              <a:latin typeface="Arial" charset="0"/>
            </a:endParaRPr>
          </a:p>
        </p:txBody>
      </p:sp>
      <p:sp>
        <p:nvSpPr>
          <p:cNvPr id="31753" name="Rectangle 38"/>
          <p:cNvSpPr>
            <a:spLocks noChangeArrowheads="1"/>
          </p:cNvSpPr>
          <p:nvPr/>
        </p:nvSpPr>
        <p:spPr bwMode="auto">
          <a:xfrm>
            <a:off x="655638" y="2584450"/>
            <a:ext cx="1908175" cy="400050"/>
          </a:xfrm>
          <a:prstGeom prst="rect">
            <a:avLst/>
          </a:prstGeom>
          <a:noFill/>
          <a:ln w="31750">
            <a:solidFill>
              <a:srgbClr val="0000CC"/>
            </a:solidFill>
            <a:miter lim="800000"/>
            <a:headEnd/>
            <a:tailEnd/>
          </a:ln>
        </p:spPr>
        <p:txBody>
          <a:bodyPr wrap="none" anchor="ctr"/>
          <a:lstStyle/>
          <a:p>
            <a:pPr algn="ctr"/>
            <a:endParaRPr lang="es-ES">
              <a:solidFill>
                <a:srgbClr val="FF0000"/>
              </a:solidFill>
              <a:latin typeface="Arial" charset="0"/>
            </a:endParaRPr>
          </a:p>
        </p:txBody>
      </p:sp>
      <p:sp>
        <p:nvSpPr>
          <p:cNvPr id="31754" name="Rectangle 38"/>
          <p:cNvSpPr>
            <a:spLocks noChangeArrowheads="1"/>
          </p:cNvSpPr>
          <p:nvPr/>
        </p:nvSpPr>
        <p:spPr bwMode="auto">
          <a:xfrm>
            <a:off x="655638" y="3022600"/>
            <a:ext cx="1908175" cy="1223963"/>
          </a:xfrm>
          <a:prstGeom prst="rect">
            <a:avLst/>
          </a:prstGeom>
          <a:noFill/>
          <a:ln w="31750">
            <a:solidFill>
              <a:srgbClr val="800080"/>
            </a:solidFill>
            <a:miter lim="800000"/>
            <a:headEnd/>
            <a:tailEnd/>
          </a:ln>
        </p:spPr>
        <p:txBody>
          <a:bodyPr wrap="none" anchor="ctr"/>
          <a:lstStyle/>
          <a:p>
            <a:pPr algn="ctr"/>
            <a:endParaRPr lang="es-ES">
              <a:solidFill>
                <a:srgbClr val="FF0000"/>
              </a:solidFill>
              <a:latin typeface="Arial" charset="0"/>
            </a:endParaRPr>
          </a:p>
        </p:txBody>
      </p:sp>
      <p:sp>
        <p:nvSpPr>
          <p:cNvPr id="31755" name="Rectangle 38"/>
          <p:cNvSpPr>
            <a:spLocks noChangeArrowheads="1"/>
          </p:cNvSpPr>
          <p:nvPr/>
        </p:nvSpPr>
        <p:spPr bwMode="auto">
          <a:xfrm>
            <a:off x="655638" y="4313238"/>
            <a:ext cx="1908175" cy="155575"/>
          </a:xfrm>
          <a:prstGeom prst="rect">
            <a:avLst/>
          </a:prstGeom>
          <a:noFill/>
          <a:ln w="31750">
            <a:solidFill>
              <a:srgbClr val="006666"/>
            </a:solidFill>
            <a:miter lim="800000"/>
            <a:headEnd/>
            <a:tailEnd/>
          </a:ln>
        </p:spPr>
        <p:txBody>
          <a:bodyPr wrap="none" anchor="ctr"/>
          <a:lstStyle/>
          <a:p>
            <a:pPr algn="ctr"/>
            <a:endParaRPr lang="es-ES">
              <a:solidFill>
                <a:srgbClr val="FF0000"/>
              </a:solidFill>
              <a:latin typeface="Arial" charset="0"/>
            </a:endParaRPr>
          </a:p>
        </p:txBody>
      </p:sp>
      <p:sp>
        <p:nvSpPr>
          <p:cNvPr id="31756" name="Rectangle 38"/>
          <p:cNvSpPr>
            <a:spLocks noChangeArrowheads="1"/>
          </p:cNvSpPr>
          <p:nvPr/>
        </p:nvSpPr>
        <p:spPr bwMode="auto">
          <a:xfrm>
            <a:off x="666750" y="4711700"/>
            <a:ext cx="1908175" cy="598488"/>
          </a:xfrm>
          <a:prstGeom prst="rect">
            <a:avLst/>
          </a:prstGeom>
          <a:noFill/>
          <a:ln w="31750">
            <a:solidFill>
              <a:srgbClr val="CC3300"/>
            </a:solidFill>
            <a:miter lim="800000"/>
            <a:headEnd/>
            <a:tailEnd/>
          </a:ln>
        </p:spPr>
        <p:txBody>
          <a:bodyPr wrap="none" anchor="ctr"/>
          <a:lstStyle/>
          <a:p>
            <a:pPr algn="ctr"/>
            <a:endParaRPr lang="es-ES">
              <a:solidFill>
                <a:srgbClr val="FF0000"/>
              </a:solidFill>
              <a:latin typeface="Arial" charset="0"/>
            </a:endParaRPr>
          </a:p>
        </p:txBody>
      </p:sp>
      <p:sp>
        <p:nvSpPr>
          <p:cNvPr id="31757" name="AutoShape 25"/>
          <p:cNvSpPr>
            <a:spLocks noChangeArrowheads="1"/>
          </p:cNvSpPr>
          <p:nvPr/>
        </p:nvSpPr>
        <p:spPr bwMode="auto">
          <a:xfrm rot="-5400000">
            <a:off x="2590800" y="2111376"/>
            <a:ext cx="3419475" cy="3454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1AF73"/>
          </a:solidFill>
          <a:ln w="25400">
            <a:solidFill>
              <a:schemeClr val="tx1"/>
            </a:solidFill>
            <a:miter lim="800000"/>
            <a:headEnd/>
            <a:tailEnd/>
          </a:ln>
        </p:spPr>
        <p:txBody>
          <a:bodyPr wrap="none" anchor="ctr"/>
          <a:lstStyle/>
          <a:p>
            <a:endParaRPr lang="es-CL"/>
          </a:p>
        </p:txBody>
      </p:sp>
      <p:sp>
        <p:nvSpPr>
          <p:cNvPr id="31758" name="Text Box 6"/>
          <p:cNvSpPr txBox="1">
            <a:spLocks noChangeArrowheads="1"/>
          </p:cNvSpPr>
          <p:nvPr/>
        </p:nvSpPr>
        <p:spPr bwMode="auto">
          <a:xfrm>
            <a:off x="3130550" y="3073400"/>
            <a:ext cx="2289175" cy="1692275"/>
          </a:xfrm>
          <a:prstGeom prst="rect">
            <a:avLst/>
          </a:prstGeom>
          <a:solidFill>
            <a:srgbClr val="F1AF73"/>
          </a:solidFill>
          <a:ln w="9525">
            <a:noFill/>
            <a:miter lim="800000"/>
            <a:headEnd/>
            <a:tailEnd/>
          </a:ln>
        </p:spPr>
        <p:txBody>
          <a:bodyPr>
            <a:spAutoFit/>
          </a:bodyPr>
          <a:lstStyle/>
          <a:p>
            <a:pPr algn="ctr"/>
            <a:r>
              <a:rPr lang="es-MX" sz="1500"/>
              <a:t>Salario promedio (ordenado en forma ascendente)</a:t>
            </a:r>
          </a:p>
          <a:p>
            <a:pPr algn="ctr"/>
            <a:r>
              <a:rPr lang="es-MX" sz="1500"/>
              <a:t>por cada departamento de tabla EMPLOYEES.</a:t>
            </a:r>
          </a:p>
          <a:p>
            <a:pPr algn="ctr"/>
            <a:endParaRPr lang="es-ES" sz="1500"/>
          </a:p>
        </p:txBody>
      </p:sp>
      <p:pic>
        <p:nvPicPr>
          <p:cNvPr id="31759" name="Picture 17" descr="Screenshot - 15-01-2014 , 09_57_34"/>
          <p:cNvPicPr>
            <a:picLocks noChangeAspect="1" noChangeArrowheads="1"/>
          </p:cNvPicPr>
          <p:nvPr/>
        </p:nvPicPr>
        <p:blipFill>
          <a:blip r:embed="rId5" cstate="print"/>
          <a:srcRect/>
          <a:stretch>
            <a:fillRect/>
          </a:stretch>
        </p:blipFill>
        <p:spPr bwMode="auto">
          <a:xfrm>
            <a:off x="6146800" y="2565400"/>
            <a:ext cx="2886075"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900113" y="0"/>
            <a:ext cx="7793037" cy="1317625"/>
          </a:xfrm>
        </p:spPr>
        <p:txBody>
          <a:bodyPr/>
          <a:lstStyle/>
          <a:p>
            <a:pPr algn="r" eaLnBrk="1" hangingPunct="1"/>
            <a:r>
              <a:rPr lang="es-CL" sz="3000" smtClean="0">
                <a:solidFill>
                  <a:srgbClr val="10253F"/>
                </a:solidFill>
                <a:latin typeface="Arial" charset="0"/>
                <a:ea typeface="ＭＳ Ｐゴシック" pitchFamily="34" charset="-128"/>
              </a:rPr>
              <a:t>Creando Grupos de Datos</a:t>
            </a:r>
            <a:endParaRPr lang="es-ES" sz="3000" smtClean="0">
              <a:solidFill>
                <a:srgbClr val="10253F"/>
              </a:solidFill>
              <a:latin typeface="Arial" charset="0"/>
              <a:ea typeface="ＭＳ Ｐゴシック" pitchFamily="34" charset="-128"/>
            </a:endParaRPr>
          </a:p>
        </p:txBody>
      </p:sp>
      <p:sp>
        <p:nvSpPr>
          <p:cNvPr id="21" name="20 Elipse"/>
          <p:cNvSpPr/>
          <p:nvPr/>
        </p:nvSpPr>
        <p:spPr>
          <a:xfrm>
            <a:off x="3419475" y="3211513"/>
            <a:ext cx="2305050" cy="2089150"/>
          </a:xfrm>
          <a:prstGeom prst="ellipse">
            <a:avLst/>
          </a:prstGeom>
          <a:solidFill>
            <a:srgbClr val="FFFF00"/>
          </a:solidFill>
          <a:ln>
            <a:solidFill>
              <a:schemeClr val="tx1"/>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es-CL" sz="1600" b="1" dirty="0">
                <a:solidFill>
                  <a:schemeClr val="tx1"/>
                </a:solidFill>
                <a:latin typeface="Arial Black" pitchFamily="34" charset="0"/>
                <a:cs typeface="Arial" charset="0"/>
              </a:rPr>
              <a:t>CLÁUSULA</a:t>
            </a:r>
          </a:p>
          <a:p>
            <a:pPr algn="ctr">
              <a:defRPr/>
            </a:pPr>
            <a:r>
              <a:rPr lang="es-CL" sz="1600" b="1" dirty="0">
                <a:solidFill>
                  <a:schemeClr val="tx1"/>
                </a:solidFill>
                <a:latin typeface="Arial Black" pitchFamily="34" charset="0"/>
                <a:cs typeface="Arial" charset="0"/>
              </a:rPr>
              <a:t>GROUP BY</a:t>
            </a:r>
          </a:p>
        </p:txBody>
      </p:sp>
      <p:sp>
        <p:nvSpPr>
          <p:cNvPr id="22" name="21 Llamada de flecha a la derecha"/>
          <p:cNvSpPr>
            <a:spLocks noChangeArrowheads="1"/>
          </p:cNvSpPr>
          <p:nvPr/>
        </p:nvSpPr>
        <p:spPr bwMode="auto">
          <a:xfrm rot="563428">
            <a:off x="306388" y="2559050"/>
            <a:ext cx="3348037" cy="1476375"/>
          </a:xfrm>
          <a:prstGeom prst="rightArrowCallout">
            <a:avLst>
              <a:gd name="adj1" fmla="val 25000"/>
              <a:gd name="adj2" fmla="val 25000"/>
              <a:gd name="adj3" fmla="val 35462"/>
              <a:gd name="adj4" fmla="val 64977"/>
            </a:avLst>
          </a:prstGeom>
          <a:solidFill>
            <a:srgbClr val="8D2F5E"/>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latin typeface="Arial" charset="0"/>
              </a:rPr>
              <a:t>Considera todas  las columnas que no están incluidas en las funciones de grupos de las cláusula SELECT</a:t>
            </a:r>
          </a:p>
        </p:txBody>
      </p:sp>
      <p:sp>
        <p:nvSpPr>
          <p:cNvPr id="24" name="23 Llamada de flecha a la izquierda"/>
          <p:cNvSpPr>
            <a:spLocks noChangeArrowheads="1"/>
          </p:cNvSpPr>
          <p:nvPr/>
        </p:nvSpPr>
        <p:spPr bwMode="auto">
          <a:xfrm rot="20947702">
            <a:off x="5495925" y="2566988"/>
            <a:ext cx="3348038" cy="1476375"/>
          </a:xfrm>
          <a:prstGeom prst="leftArrowCallout">
            <a:avLst>
              <a:gd name="adj1" fmla="val 25000"/>
              <a:gd name="adj2" fmla="val 25000"/>
              <a:gd name="adj3" fmla="val 33684"/>
              <a:gd name="adj4" fmla="val 64977"/>
            </a:avLst>
          </a:prstGeom>
          <a:solidFill>
            <a:srgbClr val="DD6909"/>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latin typeface="Arial" charset="0"/>
              </a:rPr>
              <a:t>No se pueden utilizar columnas alias</a:t>
            </a:r>
          </a:p>
        </p:txBody>
      </p:sp>
      <p:sp>
        <p:nvSpPr>
          <p:cNvPr id="25" name="24 Llamada de flecha a la izquierda"/>
          <p:cNvSpPr>
            <a:spLocks noChangeArrowheads="1"/>
          </p:cNvSpPr>
          <p:nvPr/>
        </p:nvSpPr>
        <p:spPr bwMode="auto">
          <a:xfrm rot="692911">
            <a:off x="5570538" y="4383088"/>
            <a:ext cx="3348037" cy="1476375"/>
          </a:xfrm>
          <a:prstGeom prst="leftArrowCallout">
            <a:avLst>
              <a:gd name="adj1" fmla="val 25000"/>
              <a:gd name="adj2" fmla="val 25000"/>
              <a:gd name="adj3" fmla="val 33712"/>
              <a:gd name="adj4" fmla="val 64977"/>
            </a:avLst>
          </a:prstGeom>
          <a:solidFill>
            <a:srgbClr val="7030A0"/>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latin typeface="Arial" charset="0"/>
              </a:rPr>
              <a:t>Las columnas que forman el grupo no es obligación considerarlas en la cláusula SELECT</a:t>
            </a:r>
          </a:p>
        </p:txBody>
      </p:sp>
      <p:sp>
        <p:nvSpPr>
          <p:cNvPr id="4" name="21 Llamada de flecha a la derecha"/>
          <p:cNvSpPr>
            <a:spLocks noChangeArrowheads="1"/>
          </p:cNvSpPr>
          <p:nvPr/>
        </p:nvSpPr>
        <p:spPr bwMode="auto">
          <a:xfrm rot="-555725">
            <a:off x="244475" y="4360863"/>
            <a:ext cx="3348038" cy="1476375"/>
          </a:xfrm>
          <a:prstGeom prst="rightArrowCallout">
            <a:avLst>
              <a:gd name="adj1" fmla="val 25000"/>
              <a:gd name="adj2" fmla="val 25000"/>
              <a:gd name="adj3" fmla="val 35462"/>
              <a:gd name="adj4" fmla="val 64977"/>
            </a:avLst>
          </a:prstGeom>
          <a:solidFill>
            <a:srgbClr val="0000DA"/>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latin typeface="Arial" charset="0"/>
              </a:rPr>
              <a:t>Usando la cláusula WHERE se pueden excluir filas antes de que se dividan en grupos.</a:t>
            </a:r>
          </a:p>
        </p:txBody>
      </p:sp>
      <p:sp>
        <p:nvSpPr>
          <p:cNvPr id="33799" name="12 Llamada de flecha hacia abajo"/>
          <p:cNvSpPr>
            <a:spLocks noChangeArrowheads="1"/>
          </p:cNvSpPr>
          <p:nvPr/>
        </p:nvSpPr>
        <p:spPr bwMode="auto">
          <a:xfrm>
            <a:off x="3348038" y="1196975"/>
            <a:ext cx="2374900" cy="1963738"/>
          </a:xfrm>
          <a:prstGeom prst="downArrowCallout">
            <a:avLst>
              <a:gd name="adj1" fmla="val 26640"/>
              <a:gd name="adj2" fmla="val 26634"/>
              <a:gd name="adj3" fmla="val 25000"/>
              <a:gd name="adj4" fmla="val 64977"/>
            </a:avLst>
          </a:prstGeom>
          <a:solidFill>
            <a:srgbClr val="003366"/>
          </a:solidFill>
          <a:ln w="33655" algn="ctr">
            <a:solidFill>
              <a:schemeClr val="tx1"/>
            </a:solidFill>
            <a:miter lim="800000"/>
            <a:headEnd/>
            <a:tailEnd/>
          </a:ln>
        </p:spPr>
        <p:txBody>
          <a:bodyPr anchor="ctr"/>
          <a:lstStyle/>
          <a:p>
            <a:pPr algn="ctr"/>
            <a:r>
              <a:rPr lang="es-CL" sz="1600" b="1">
                <a:solidFill>
                  <a:schemeClr val="bg1"/>
                </a:solidFill>
                <a:latin typeface="Arial" charset="0"/>
              </a:rPr>
              <a:t>Divide las filas de la tabla en grupos más pequeños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811213" y="188913"/>
            <a:ext cx="7793037" cy="1079500"/>
          </a:xfrm>
        </p:spPr>
        <p:txBody>
          <a:bodyPr/>
          <a:lstStyle/>
          <a:p>
            <a:pPr algn="r" eaLnBrk="1" hangingPunct="1"/>
            <a:r>
              <a:rPr lang="es-CL" sz="3000" smtClean="0">
                <a:solidFill>
                  <a:srgbClr val="10253F"/>
                </a:solidFill>
                <a:latin typeface="Arial" charset="0"/>
                <a:ea typeface="ＭＳ Ｐゴシック" pitchFamily="34" charset="-128"/>
              </a:rPr>
              <a:t>Creando Grupos de Datos</a:t>
            </a:r>
            <a:endParaRPr lang="es-ES" sz="3000" smtClean="0">
              <a:solidFill>
                <a:srgbClr val="10253F"/>
              </a:solidFill>
              <a:latin typeface="Arial" charset="0"/>
              <a:ea typeface="ＭＳ Ｐゴシック" pitchFamily="34" charset="-128"/>
            </a:endParaRPr>
          </a:p>
        </p:txBody>
      </p:sp>
      <p:sp>
        <p:nvSpPr>
          <p:cNvPr id="35842" name="Rectangle 3"/>
          <p:cNvSpPr txBox="1">
            <a:spLocks noChangeArrowheads="1"/>
          </p:cNvSpPr>
          <p:nvPr/>
        </p:nvSpPr>
        <p:spPr bwMode="auto">
          <a:xfrm>
            <a:off x="468313" y="1370013"/>
            <a:ext cx="8459787"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Sintaxis:</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p:txBody>
      </p:sp>
      <p:sp>
        <p:nvSpPr>
          <p:cNvPr id="14" name="Text Box 5"/>
          <p:cNvSpPr txBox="1">
            <a:spLocks noChangeArrowheads="1"/>
          </p:cNvSpPr>
          <p:nvPr/>
        </p:nvSpPr>
        <p:spPr bwMode="auto">
          <a:xfrm>
            <a:off x="158174" y="4116394"/>
            <a:ext cx="5935621" cy="131666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a:t>
            </a:r>
            <a:r>
              <a:rPr lang="en-US" sz="1300" b="1">
                <a:solidFill>
                  <a:srgbClr val="DA1000"/>
                </a:solidFill>
              </a:rPr>
              <a:t>department_id </a:t>
            </a:r>
            <a:r>
              <a:rPr lang="en-US" sz="1300" b="1"/>
              <a:t>departamento,  </a:t>
            </a:r>
          </a:p>
          <a:p>
            <a:pPr>
              <a:defRPr/>
            </a:pPr>
            <a:r>
              <a:rPr lang="en-US" sz="1300" b="1"/>
              <a:t>               </a:t>
            </a:r>
            <a:r>
              <a:rPr lang="en-US" sz="1300" b="1">
                <a:solidFill>
                  <a:srgbClr val="0000DA"/>
                </a:solidFill>
              </a:rPr>
              <a:t>ROUND(AVG(salary))</a:t>
            </a:r>
            <a:r>
              <a:rPr lang="en-US" sz="1300" b="1"/>
              <a:t> "SALARIO_PROMEDIO X DEPTO"</a:t>
            </a:r>
          </a:p>
          <a:p>
            <a:pPr>
              <a:defRPr/>
            </a:pPr>
            <a:r>
              <a:rPr lang="en-US" sz="1300" b="1"/>
              <a:t>FROM employees</a:t>
            </a:r>
          </a:p>
          <a:p>
            <a:pPr>
              <a:defRPr/>
            </a:pPr>
            <a:r>
              <a:rPr lang="en-US" sz="1300" b="1">
                <a:solidFill>
                  <a:srgbClr val="DA1000"/>
                </a:solidFill>
              </a:rPr>
              <a:t>GROUP BY department_id</a:t>
            </a:r>
          </a:p>
          <a:p>
            <a:pPr>
              <a:defRPr/>
            </a:pPr>
            <a:r>
              <a:rPr lang="en-US" sz="1300" b="1">
                <a:solidFill>
                  <a:srgbClr val="0000DA"/>
                </a:solidFill>
              </a:rPr>
              <a:t>ORDER BY "SALARIO_PROMEDIO X DEPTO"</a:t>
            </a:r>
            <a:r>
              <a:rPr lang="en-US" sz="1300" b="1"/>
              <a:t>;</a:t>
            </a:r>
          </a:p>
          <a:p>
            <a:pPr>
              <a:defRPr/>
            </a:pPr>
            <a:endParaRPr lang="es-MX" b="1"/>
          </a:p>
        </p:txBody>
      </p:sp>
      <p:sp>
        <p:nvSpPr>
          <p:cNvPr id="5" name="Text Box 5"/>
          <p:cNvSpPr txBox="1">
            <a:spLocks noChangeArrowheads="1"/>
          </p:cNvSpPr>
          <p:nvPr/>
        </p:nvSpPr>
        <p:spPr bwMode="auto">
          <a:xfrm>
            <a:off x="1144340" y="1673618"/>
            <a:ext cx="5845800" cy="1415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n-US" b="1">
              <a:latin typeface="Arial" charset="0"/>
            </a:endParaRPr>
          </a:p>
          <a:p>
            <a:pPr>
              <a:defRPr/>
            </a:pPr>
            <a:r>
              <a:rPr lang="en-US" sz="1400" b="1">
                <a:latin typeface="Arial" charset="0"/>
              </a:rPr>
              <a:t>SELECT [</a:t>
            </a:r>
            <a:r>
              <a:rPr lang="en-US" sz="1400" b="1" i="1">
                <a:latin typeface="Arial" charset="0"/>
              </a:rPr>
              <a:t>columnas</a:t>
            </a:r>
            <a:r>
              <a:rPr lang="en-US" sz="1400" b="1">
                <a:latin typeface="Arial" charset="0"/>
              </a:rPr>
              <a:t>], </a:t>
            </a:r>
            <a:r>
              <a:rPr lang="en-US" sz="1400" b="1" i="1">
                <a:latin typeface="Arial" charset="0"/>
              </a:rPr>
              <a:t>función_de_grupo</a:t>
            </a:r>
            <a:r>
              <a:rPr lang="en-US" sz="1400" b="1">
                <a:latin typeface="Arial" charset="0"/>
              </a:rPr>
              <a:t>(</a:t>
            </a:r>
            <a:r>
              <a:rPr lang="en-US" sz="1400" b="1" i="1">
                <a:latin typeface="Arial" charset="0"/>
              </a:rPr>
              <a:t>columna_argumento</a:t>
            </a:r>
            <a:r>
              <a:rPr lang="en-US" sz="1400" b="1">
                <a:latin typeface="Arial" charset="0"/>
              </a:rPr>
              <a:t>), …</a:t>
            </a:r>
          </a:p>
          <a:p>
            <a:pPr>
              <a:defRPr/>
            </a:pPr>
            <a:r>
              <a:rPr lang="en-US" sz="1400" b="1">
                <a:latin typeface="Arial" charset="0"/>
              </a:rPr>
              <a:t>FROM </a:t>
            </a:r>
            <a:r>
              <a:rPr lang="en-US" sz="1400" b="1" i="1">
                <a:latin typeface="Arial" charset="0"/>
              </a:rPr>
              <a:t>tabla</a:t>
            </a:r>
          </a:p>
          <a:p>
            <a:pPr>
              <a:defRPr/>
            </a:pPr>
            <a:r>
              <a:rPr lang="en-US" sz="1400" b="1">
                <a:latin typeface="Arial" charset="0"/>
              </a:rPr>
              <a:t>[WHERE </a:t>
            </a:r>
            <a:r>
              <a:rPr lang="en-US" sz="1400" b="1" i="1">
                <a:latin typeface="Arial" charset="0"/>
              </a:rPr>
              <a:t>condición</a:t>
            </a:r>
            <a:r>
              <a:rPr lang="en-US" sz="1400" b="1">
                <a:latin typeface="Arial" charset="0"/>
              </a:rPr>
              <a:t>]</a:t>
            </a:r>
          </a:p>
          <a:p>
            <a:pPr>
              <a:defRPr/>
            </a:pPr>
            <a:r>
              <a:rPr lang="en-US" sz="1400" b="1">
                <a:latin typeface="Arial" charset="0"/>
              </a:rPr>
              <a:t>[</a:t>
            </a:r>
            <a:r>
              <a:rPr lang="en-US" sz="1300" b="1">
                <a:solidFill>
                  <a:srgbClr val="DA1000"/>
                </a:solidFill>
              </a:rPr>
              <a:t>GROUP BY </a:t>
            </a:r>
            <a:r>
              <a:rPr lang="en-US" sz="1300" b="1" i="1">
                <a:solidFill>
                  <a:srgbClr val="DA1000"/>
                </a:solidFill>
              </a:rPr>
              <a:t>columnas</a:t>
            </a:r>
            <a:r>
              <a:rPr lang="en-US" sz="1400" b="1">
                <a:latin typeface="Arial" charset="0"/>
              </a:rPr>
              <a:t>]</a:t>
            </a:r>
          </a:p>
          <a:p>
            <a:pPr>
              <a:defRPr/>
            </a:pPr>
            <a:r>
              <a:rPr lang="en-US" sz="1400" b="1">
                <a:latin typeface="Arial" charset="0"/>
              </a:rPr>
              <a:t>[ORDER BY </a:t>
            </a:r>
            <a:r>
              <a:rPr lang="en-US" sz="1400" b="1" i="1">
                <a:latin typeface="Arial" charset="0"/>
              </a:rPr>
              <a:t>columnas</a:t>
            </a:r>
            <a:r>
              <a:rPr lang="en-US" sz="1400" b="1">
                <a:latin typeface="Arial" charset="0"/>
              </a:rPr>
              <a:t>];</a:t>
            </a:r>
          </a:p>
          <a:p>
            <a:pPr>
              <a:defRPr/>
            </a:pPr>
            <a:endParaRPr lang="en-US" b="1">
              <a:latin typeface="Arial" charset="0"/>
            </a:endParaRPr>
          </a:p>
        </p:txBody>
      </p:sp>
      <p:pic>
        <p:nvPicPr>
          <p:cNvPr id="35849" name="Picture 12" descr="Screenshot - 15-01-2014 , 09_57_34"/>
          <p:cNvPicPr>
            <a:picLocks noChangeAspect="1" noChangeArrowheads="1"/>
          </p:cNvPicPr>
          <p:nvPr/>
        </p:nvPicPr>
        <p:blipFill>
          <a:blip r:embed="rId3" cstate="print"/>
          <a:srcRect/>
          <a:stretch>
            <a:fillRect/>
          </a:stretch>
        </p:blipFill>
        <p:spPr bwMode="auto">
          <a:xfrm>
            <a:off x="6146800" y="3933825"/>
            <a:ext cx="2886075"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811213" y="188913"/>
            <a:ext cx="7793037" cy="1079500"/>
          </a:xfrm>
        </p:spPr>
        <p:txBody>
          <a:bodyPr/>
          <a:lstStyle/>
          <a:p>
            <a:pPr algn="r" eaLnBrk="1" hangingPunct="1"/>
            <a:r>
              <a:rPr lang="es-CL" sz="3000" smtClean="0">
                <a:solidFill>
                  <a:srgbClr val="10253F"/>
                </a:solidFill>
                <a:latin typeface="Arial" charset="0"/>
                <a:ea typeface="ＭＳ Ｐゴシック" pitchFamily="34" charset="-128"/>
              </a:rPr>
              <a:t>Creando Grupos de Datos</a:t>
            </a:r>
            <a:endParaRPr lang="es-ES" sz="3000" smtClean="0">
              <a:solidFill>
                <a:srgbClr val="10253F"/>
              </a:solidFill>
              <a:latin typeface="Arial" charset="0"/>
              <a:ea typeface="ＭＳ Ｐゴシック" pitchFamily="34" charset="-128"/>
            </a:endParaRPr>
          </a:p>
        </p:txBody>
      </p:sp>
      <p:sp>
        <p:nvSpPr>
          <p:cNvPr id="37890" name="Rectangle 3"/>
          <p:cNvSpPr txBox="1">
            <a:spLocks noChangeArrowheads="1"/>
          </p:cNvSpPr>
          <p:nvPr/>
        </p:nvSpPr>
        <p:spPr bwMode="auto">
          <a:xfrm>
            <a:off x="468313" y="1370013"/>
            <a:ext cx="8459787"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p:txBody>
      </p:sp>
      <p:sp>
        <p:nvSpPr>
          <p:cNvPr id="14" name="Text Box 5"/>
          <p:cNvSpPr txBox="1">
            <a:spLocks noChangeArrowheads="1"/>
          </p:cNvSpPr>
          <p:nvPr/>
        </p:nvSpPr>
        <p:spPr bwMode="auto">
          <a:xfrm>
            <a:off x="639053" y="1729482"/>
            <a:ext cx="8019941" cy="133882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a:t>
            </a:r>
            <a:r>
              <a:rPr lang="en-US" sz="1300" b="1">
                <a:solidFill>
                  <a:srgbClr val="DA1000"/>
                </a:solidFill>
              </a:rPr>
              <a:t>job_id </a:t>
            </a:r>
            <a:r>
              <a:rPr lang="en-US" sz="1300" b="1"/>
              <a:t> "TRABAJO",  ROUND(AVG(salary)) "SALARIO PROMEDIO X TRABAJO"</a:t>
            </a:r>
          </a:p>
          <a:p>
            <a:pPr>
              <a:defRPr/>
            </a:pPr>
            <a:r>
              <a:rPr lang="en-US" sz="1300" b="1"/>
              <a:t>FROM employees</a:t>
            </a:r>
          </a:p>
          <a:p>
            <a:pPr>
              <a:defRPr/>
            </a:pPr>
            <a:r>
              <a:rPr lang="en-US" sz="1300" b="1"/>
              <a:t>WHERE job_id LIKE '%A%'</a:t>
            </a:r>
          </a:p>
          <a:p>
            <a:pPr>
              <a:defRPr/>
            </a:pPr>
            <a:r>
              <a:rPr lang="en-US" sz="1300" b="1">
                <a:solidFill>
                  <a:srgbClr val="DA1000"/>
                </a:solidFill>
              </a:rPr>
              <a:t>GROUP BY job_id</a:t>
            </a:r>
          </a:p>
          <a:p>
            <a:pPr>
              <a:defRPr/>
            </a:pPr>
            <a:r>
              <a:rPr lang="en-US" sz="1300" b="1"/>
              <a:t>ORDER BY job_id;</a:t>
            </a:r>
          </a:p>
          <a:p>
            <a:pPr>
              <a:defRPr/>
            </a:pPr>
            <a:endParaRPr lang="es-MX" b="1"/>
          </a:p>
        </p:txBody>
      </p:sp>
      <p:pic>
        <p:nvPicPr>
          <p:cNvPr id="37894" name="Picture 11" descr="Screenshot - 14-01-2014 , 11_11_3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59113" y="3216275"/>
            <a:ext cx="2736850" cy="251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7" descr="C:\Users\user\Documents\DonationCoder\ScreenshotCaptor\Screenshots\Screenshot - 14-01-2014 , 21_59_03.png"/>
          <p:cNvPicPr>
            <a:picLocks noChangeAspect="1" noChangeArrowheads="1"/>
          </p:cNvPicPr>
          <p:nvPr/>
        </p:nvPicPr>
        <p:blipFill>
          <a:blip r:embed="rId3" cstate="print"/>
          <a:srcRect/>
          <a:stretch>
            <a:fillRect/>
          </a:stretch>
        </p:blipFill>
        <p:spPr bwMode="auto">
          <a:xfrm>
            <a:off x="406400" y="4441825"/>
            <a:ext cx="2476500" cy="1190625"/>
          </a:xfrm>
          <a:prstGeom prst="rect">
            <a:avLst/>
          </a:prstGeom>
          <a:noFill/>
          <a:ln w="9525">
            <a:noFill/>
            <a:miter lim="800000"/>
            <a:headEnd/>
            <a:tailEnd/>
          </a:ln>
        </p:spPr>
      </p:pic>
      <p:sp>
        <p:nvSpPr>
          <p:cNvPr id="39938" name="Rectangle 2"/>
          <p:cNvSpPr>
            <a:spLocks noGrp="1" noChangeArrowheads="1"/>
          </p:cNvSpPr>
          <p:nvPr>
            <p:ph type="title" idx="4294967295"/>
          </p:nvPr>
        </p:nvSpPr>
        <p:spPr>
          <a:xfrm>
            <a:off x="428625" y="188913"/>
            <a:ext cx="8280400" cy="1462087"/>
          </a:xfrm>
        </p:spPr>
        <p:txBody>
          <a:bodyPr/>
          <a:lstStyle/>
          <a:p>
            <a:pPr algn="r"/>
            <a:r>
              <a:rPr lang="es-CL" sz="3000" smtClean="0">
                <a:solidFill>
                  <a:srgbClr val="10253F"/>
                </a:solidFill>
                <a:latin typeface="Arial" charset="0"/>
                <a:ea typeface="ＭＳ Ｐゴシック" pitchFamily="34" charset="-128"/>
              </a:rPr>
              <a:t>Creando Grupos de Datos por varias Columnas</a:t>
            </a:r>
            <a:endParaRPr lang="es-ES" sz="3000" smtClean="0">
              <a:solidFill>
                <a:srgbClr val="10253F"/>
              </a:solidFill>
              <a:latin typeface="Arial" charset="0"/>
              <a:ea typeface="ＭＳ Ｐゴシック" pitchFamily="34" charset="-128"/>
            </a:endParaRPr>
          </a:p>
        </p:txBody>
      </p:sp>
      <p:sp>
        <p:nvSpPr>
          <p:cNvPr id="39939" name="Rectangle 3"/>
          <p:cNvSpPr txBox="1">
            <a:spLocks noChangeArrowheads="1"/>
          </p:cNvSpPr>
          <p:nvPr/>
        </p:nvSpPr>
        <p:spPr bwMode="auto">
          <a:xfrm>
            <a:off x="611188" y="15494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dirty="0">
                <a:ea typeface="Arial Unicode MS"/>
                <a:cs typeface="Times New Roman" pitchFamily="18" charset="0"/>
              </a:rPr>
              <a:t>¿Cómo obtener el Salario Total de cada trabajo por departamento?</a:t>
            </a:r>
          </a:p>
        </p:txBody>
      </p:sp>
      <p:pic>
        <p:nvPicPr>
          <p:cNvPr id="39940" name="Picture 11" descr="Screenshot - 11-03-2013 , 15_56_4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372225" y="2100263"/>
            <a:ext cx="2562225" cy="3840162"/>
          </a:xfrm>
          <a:prstGeom prst="rect">
            <a:avLst/>
          </a:prstGeom>
          <a:noFill/>
          <a:ln w="9525">
            <a:noFill/>
            <a:miter lim="800000"/>
            <a:headEnd/>
            <a:tailEnd/>
          </a:ln>
        </p:spPr>
      </p:pic>
      <p:sp>
        <p:nvSpPr>
          <p:cNvPr id="39941" name="Text Box 12"/>
          <p:cNvSpPr txBox="1">
            <a:spLocks noChangeArrowheads="1"/>
          </p:cNvSpPr>
          <p:nvPr/>
        </p:nvSpPr>
        <p:spPr bwMode="auto">
          <a:xfrm>
            <a:off x="293688" y="4046538"/>
            <a:ext cx="2881312" cy="457200"/>
          </a:xfrm>
          <a:prstGeom prst="rect">
            <a:avLst/>
          </a:prstGeom>
          <a:noFill/>
          <a:ln w="9525">
            <a:noFill/>
            <a:miter lim="800000"/>
            <a:headEnd/>
            <a:tailEnd/>
          </a:ln>
        </p:spPr>
        <p:txBody>
          <a:bodyPr>
            <a:spAutoFit/>
          </a:bodyPr>
          <a:lstStyle/>
          <a:p>
            <a:r>
              <a:rPr lang="es-CL" sz="1200" b="1">
                <a:latin typeface="Arial" charset="0"/>
              </a:rPr>
              <a:t>………………………………….………….</a:t>
            </a:r>
          </a:p>
          <a:p>
            <a:r>
              <a:rPr lang="es-CL" sz="1200" b="1">
                <a:latin typeface="Arial" charset="0"/>
              </a:rPr>
              <a:t>……………….…………………………….</a:t>
            </a:r>
            <a:endParaRPr lang="es-ES" sz="1200" b="1">
              <a:latin typeface="Arial" charset="0"/>
            </a:endParaRPr>
          </a:p>
        </p:txBody>
      </p:sp>
      <p:sp>
        <p:nvSpPr>
          <p:cNvPr id="39942" name="Text Box 12"/>
          <p:cNvSpPr txBox="1">
            <a:spLocks noChangeArrowheads="1"/>
          </p:cNvSpPr>
          <p:nvPr/>
        </p:nvSpPr>
        <p:spPr bwMode="auto">
          <a:xfrm>
            <a:off x="322263" y="5530850"/>
            <a:ext cx="2881312" cy="457200"/>
          </a:xfrm>
          <a:prstGeom prst="rect">
            <a:avLst/>
          </a:prstGeom>
          <a:noFill/>
          <a:ln w="9525">
            <a:noFill/>
            <a:miter lim="800000"/>
            <a:headEnd/>
            <a:tailEnd/>
          </a:ln>
        </p:spPr>
        <p:txBody>
          <a:bodyPr>
            <a:spAutoFit/>
          </a:bodyPr>
          <a:lstStyle/>
          <a:p>
            <a:r>
              <a:rPr lang="es-CL" sz="1200" b="1">
                <a:latin typeface="Arial" charset="0"/>
              </a:rPr>
              <a:t>………………………………….………….</a:t>
            </a:r>
          </a:p>
          <a:p>
            <a:r>
              <a:rPr lang="es-CL" sz="1200" b="1">
                <a:latin typeface="Arial" charset="0"/>
              </a:rPr>
              <a:t>……………….…………………………….</a:t>
            </a:r>
            <a:endParaRPr lang="es-ES" sz="1200" b="1">
              <a:latin typeface="Arial" charset="0"/>
            </a:endParaRPr>
          </a:p>
        </p:txBody>
      </p:sp>
      <p:pic>
        <p:nvPicPr>
          <p:cNvPr id="39943" name="Picture 2" descr="C:\Users\user\Documents\DonationCoder\ScreenshotCaptor\Screenshots\Screenshot - 14-01-2014 , 21_50_32.png"/>
          <p:cNvPicPr>
            <a:picLocks noChangeAspect="1" noChangeArrowheads="1"/>
          </p:cNvPicPr>
          <p:nvPr/>
        </p:nvPicPr>
        <p:blipFill>
          <a:blip r:embed="rId5" cstate="print"/>
          <a:srcRect/>
          <a:stretch>
            <a:fillRect/>
          </a:stretch>
        </p:blipFill>
        <p:spPr bwMode="auto">
          <a:xfrm>
            <a:off x="520700" y="2060575"/>
            <a:ext cx="2416175" cy="390525"/>
          </a:xfrm>
          <a:prstGeom prst="rect">
            <a:avLst/>
          </a:prstGeom>
          <a:noFill/>
          <a:ln w="9525">
            <a:noFill/>
            <a:miter lim="800000"/>
            <a:headEnd/>
            <a:tailEnd/>
          </a:ln>
        </p:spPr>
      </p:pic>
      <p:pic>
        <p:nvPicPr>
          <p:cNvPr id="39944" name="Picture 3" descr="C:\Users\user\Documents\DonationCoder\ScreenshotCaptor\Screenshots\Screenshot - 14-01-2014 , 21_55_57.png"/>
          <p:cNvPicPr>
            <a:picLocks noChangeAspect="1" noChangeArrowheads="1"/>
          </p:cNvPicPr>
          <p:nvPr/>
        </p:nvPicPr>
        <p:blipFill>
          <a:blip r:embed="rId6" cstate="print"/>
          <a:srcRect/>
          <a:stretch>
            <a:fillRect/>
          </a:stretch>
        </p:blipFill>
        <p:spPr bwMode="auto">
          <a:xfrm>
            <a:off x="500063" y="2511425"/>
            <a:ext cx="2428875" cy="390525"/>
          </a:xfrm>
          <a:prstGeom prst="rect">
            <a:avLst/>
          </a:prstGeom>
          <a:noFill/>
          <a:ln w="9525">
            <a:noFill/>
            <a:miter lim="800000"/>
            <a:headEnd/>
            <a:tailEnd/>
          </a:ln>
        </p:spPr>
      </p:pic>
      <p:pic>
        <p:nvPicPr>
          <p:cNvPr id="39945" name="Picture 4" descr="C:\Users\user\Documents\DonationCoder\ScreenshotCaptor\Screenshots\Screenshot - 14-01-2014 , 21_57_21.png"/>
          <p:cNvPicPr>
            <a:picLocks noChangeAspect="1" noChangeArrowheads="1"/>
          </p:cNvPicPr>
          <p:nvPr/>
        </p:nvPicPr>
        <p:blipFill>
          <a:blip r:embed="rId7" cstate="print"/>
          <a:srcRect/>
          <a:stretch>
            <a:fillRect/>
          </a:stretch>
        </p:blipFill>
        <p:spPr bwMode="auto">
          <a:xfrm>
            <a:off x="552450" y="2974975"/>
            <a:ext cx="2352675" cy="1162050"/>
          </a:xfrm>
          <a:prstGeom prst="rect">
            <a:avLst/>
          </a:prstGeom>
          <a:noFill/>
          <a:ln w="9525">
            <a:noFill/>
            <a:miter lim="800000"/>
            <a:headEnd/>
            <a:tailEnd/>
          </a:ln>
        </p:spPr>
      </p:pic>
      <p:sp>
        <p:nvSpPr>
          <p:cNvPr id="39946" name="Rectangle 82"/>
          <p:cNvSpPr>
            <a:spLocks noChangeArrowheads="1"/>
          </p:cNvSpPr>
          <p:nvPr/>
        </p:nvSpPr>
        <p:spPr bwMode="auto">
          <a:xfrm>
            <a:off x="457200" y="2279650"/>
            <a:ext cx="2484438" cy="190500"/>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39947" name="Rectangle 82"/>
          <p:cNvSpPr>
            <a:spLocks noChangeArrowheads="1"/>
          </p:cNvSpPr>
          <p:nvPr/>
        </p:nvSpPr>
        <p:spPr bwMode="auto">
          <a:xfrm>
            <a:off x="457200" y="2540000"/>
            <a:ext cx="2484438" cy="179388"/>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39948" name="Rectangle 82"/>
          <p:cNvSpPr>
            <a:spLocks noChangeArrowheads="1"/>
          </p:cNvSpPr>
          <p:nvPr/>
        </p:nvSpPr>
        <p:spPr bwMode="auto">
          <a:xfrm>
            <a:off x="454025" y="2724150"/>
            <a:ext cx="2482850" cy="193675"/>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39949" name="Rectangle 82"/>
          <p:cNvSpPr>
            <a:spLocks noChangeArrowheads="1"/>
          </p:cNvSpPr>
          <p:nvPr/>
        </p:nvSpPr>
        <p:spPr bwMode="auto">
          <a:xfrm>
            <a:off x="457200" y="3008313"/>
            <a:ext cx="2484438" cy="935037"/>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39950" name="Rectangle 82"/>
          <p:cNvSpPr>
            <a:spLocks noChangeArrowheads="1"/>
          </p:cNvSpPr>
          <p:nvPr/>
        </p:nvSpPr>
        <p:spPr bwMode="auto">
          <a:xfrm>
            <a:off x="439738" y="4483100"/>
            <a:ext cx="2484437" cy="947738"/>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39951" name="Rectangle 82"/>
          <p:cNvSpPr>
            <a:spLocks noChangeArrowheads="1"/>
          </p:cNvSpPr>
          <p:nvPr/>
        </p:nvSpPr>
        <p:spPr bwMode="auto">
          <a:xfrm>
            <a:off x="457200" y="3959225"/>
            <a:ext cx="2484438" cy="185738"/>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39952" name="Rectangle 82"/>
          <p:cNvSpPr>
            <a:spLocks noChangeArrowheads="1"/>
          </p:cNvSpPr>
          <p:nvPr/>
        </p:nvSpPr>
        <p:spPr bwMode="auto">
          <a:xfrm>
            <a:off x="439738" y="5432425"/>
            <a:ext cx="2482850" cy="180975"/>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39953" name="AutoShape 14"/>
          <p:cNvSpPr>
            <a:spLocks noChangeArrowheads="1"/>
          </p:cNvSpPr>
          <p:nvPr/>
        </p:nvSpPr>
        <p:spPr bwMode="auto">
          <a:xfrm rot="-5400000">
            <a:off x="2696368" y="2301082"/>
            <a:ext cx="3852863" cy="3384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1AF73"/>
          </a:solidFill>
          <a:ln w="25400">
            <a:solidFill>
              <a:schemeClr val="tx1"/>
            </a:solidFill>
            <a:miter lim="800000"/>
            <a:headEnd/>
            <a:tailEnd/>
          </a:ln>
        </p:spPr>
        <p:txBody>
          <a:bodyPr wrap="none" anchor="ctr"/>
          <a:lstStyle/>
          <a:p>
            <a:endParaRPr lang="es-CL"/>
          </a:p>
        </p:txBody>
      </p:sp>
      <p:sp>
        <p:nvSpPr>
          <p:cNvPr id="39954" name="Text Box 8"/>
          <p:cNvSpPr txBox="1">
            <a:spLocks noChangeArrowheads="1"/>
          </p:cNvSpPr>
          <p:nvPr/>
        </p:nvSpPr>
        <p:spPr bwMode="auto">
          <a:xfrm>
            <a:off x="3203575" y="3213100"/>
            <a:ext cx="2798763" cy="1463675"/>
          </a:xfrm>
          <a:prstGeom prst="rect">
            <a:avLst/>
          </a:prstGeom>
          <a:solidFill>
            <a:srgbClr val="F1AF73"/>
          </a:solidFill>
          <a:ln w="9525">
            <a:noFill/>
            <a:miter lim="800000"/>
            <a:headEnd/>
            <a:tailEnd/>
          </a:ln>
        </p:spPr>
        <p:txBody>
          <a:bodyPr>
            <a:spAutoFit/>
          </a:bodyPr>
          <a:lstStyle/>
          <a:p>
            <a:pPr algn="ctr"/>
            <a:r>
              <a:rPr lang="es-MX" sz="1500"/>
              <a:t>Salario Total por cada trabajo existentes en cada Departamento de la tabla EMPLOYEES (ordenado por departamento y trabajo) </a:t>
            </a:r>
            <a:endParaRPr lang="es-ES" sz="15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395288" y="188913"/>
            <a:ext cx="8353425" cy="1079500"/>
          </a:xfrm>
        </p:spPr>
        <p:txBody>
          <a:bodyPr/>
          <a:lstStyle/>
          <a:p>
            <a:pPr algn="r" eaLnBrk="1" hangingPunct="1"/>
            <a:r>
              <a:rPr lang="es-CL" sz="3000" smtClean="0">
                <a:solidFill>
                  <a:srgbClr val="10253F"/>
                </a:solidFill>
                <a:latin typeface="Arial" charset="0"/>
                <a:ea typeface="ＭＳ Ｐゴシック" pitchFamily="34" charset="-128"/>
              </a:rPr>
              <a:t>Creando Grupos de Datos por varias Columnas</a:t>
            </a:r>
            <a:endParaRPr lang="es-ES" sz="3000" smtClean="0">
              <a:solidFill>
                <a:srgbClr val="10253F"/>
              </a:solidFill>
              <a:latin typeface="Arial" charset="0"/>
              <a:ea typeface="ＭＳ Ｐゴシック" pitchFamily="34" charset="-128"/>
            </a:endParaRPr>
          </a:p>
        </p:txBody>
      </p:sp>
      <p:sp>
        <p:nvSpPr>
          <p:cNvPr id="41986" name="Rectangle 3"/>
          <p:cNvSpPr txBox="1">
            <a:spLocks noChangeArrowheads="1"/>
          </p:cNvSpPr>
          <p:nvPr/>
        </p:nvSpPr>
        <p:spPr bwMode="auto">
          <a:xfrm>
            <a:off x="468313" y="1370013"/>
            <a:ext cx="8459787"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p:txBody>
      </p:sp>
      <p:sp>
        <p:nvSpPr>
          <p:cNvPr id="14" name="Text Box 5"/>
          <p:cNvSpPr txBox="1">
            <a:spLocks noChangeArrowheads="1"/>
          </p:cNvSpPr>
          <p:nvPr/>
        </p:nvSpPr>
        <p:spPr bwMode="auto">
          <a:xfrm>
            <a:off x="1057378" y="1680054"/>
            <a:ext cx="6511864" cy="111110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a:t>
            </a:r>
            <a:r>
              <a:rPr lang="en-US" sz="1300" b="1">
                <a:solidFill>
                  <a:srgbClr val="DA1000"/>
                </a:solidFill>
              </a:rPr>
              <a:t>department_id</a:t>
            </a:r>
            <a:r>
              <a:rPr lang="en-US" sz="1300" b="1"/>
              <a:t>,  </a:t>
            </a:r>
            <a:r>
              <a:rPr lang="en-US" sz="1300" b="1">
                <a:solidFill>
                  <a:srgbClr val="0000DA"/>
                </a:solidFill>
              </a:rPr>
              <a:t>job_id</a:t>
            </a:r>
            <a:r>
              <a:rPr lang="en-US" sz="1300" b="1"/>
              <a:t>, SUM(salary)</a:t>
            </a:r>
          </a:p>
          <a:p>
            <a:pPr>
              <a:defRPr/>
            </a:pPr>
            <a:r>
              <a:rPr lang="en-US" sz="1300" b="1"/>
              <a:t>FROM employees</a:t>
            </a:r>
          </a:p>
          <a:p>
            <a:pPr>
              <a:defRPr/>
            </a:pPr>
            <a:r>
              <a:rPr lang="en-US" sz="1300" b="1"/>
              <a:t>GROUP BY </a:t>
            </a:r>
            <a:r>
              <a:rPr lang="en-US" sz="1300" b="1">
                <a:solidFill>
                  <a:srgbClr val="DA1000"/>
                </a:solidFill>
              </a:rPr>
              <a:t>department_id</a:t>
            </a:r>
            <a:r>
              <a:rPr lang="en-US" sz="1300" b="1"/>
              <a:t>, </a:t>
            </a:r>
            <a:r>
              <a:rPr lang="en-US" sz="1300" b="1">
                <a:solidFill>
                  <a:srgbClr val="0000DA"/>
                </a:solidFill>
              </a:rPr>
              <a:t>job_id</a:t>
            </a:r>
          </a:p>
          <a:p>
            <a:pPr>
              <a:defRPr/>
            </a:pPr>
            <a:r>
              <a:rPr lang="en-US" sz="1300" b="1"/>
              <a:t>ORDER BY </a:t>
            </a:r>
            <a:r>
              <a:rPr lang="en-US" sz="1300" b="1">
                <a:solidFill>
                  <a:srgbClr val="DA1000"/>
                </a:solidFill>
              </a:rPr>
              <a:t>department_id</a:t>
            </a:r>
            <a:r>
              <a:rPr lang="en-US" sz="1300" b="1"/>
              <a:t>, </a:t>
            </a:r>
            <a:r>
              <a:rPr lang="en-US" sz="1300" b="1">
                <a:solidFill>
                  <a:srgbClr val="0000DA"/>
                </a:solidFill>
              </a:rPr>
              <a:t>job_id</a:t>
            </a:r>
            <a:r>
              <a:rPr lang="en-US" sz="1300" b="1"/>
              <a:t>;</a:t>
            </a:r>
          </a:p>
          <a:p>
            <a:pPr>
              <a:defRPr/>
            </a:pPr>
            <a:endParaRPr lang="es-MX" b="1"/>
          </a:p>
        </p:txBody>
      </p:sp>
      <p:pic>
        <p:nvPicPr>
          <p:cNvPr id="41990" name="Picture 11" descr="Screenshot - 11-03-2013 , 15_56_4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65463" y="2830513"/>
            <a:ext cx="2546350" cy="3817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179388" y="188913"/>
            <a:ext cx="8558212" cy="1079500"/>
          </a:xfrm>
        </p:spPr>
        <p:txBody>
          <a:bodyPr/>
          <a:lstStyle/>
          <a:p>
            <a:pPr algn="r" eaLnBrk="1" hangingPunct="1"/>
            <a:r>
              <a:rPr lang="es-CL" sz="3000" smtClean="0">
                <a:solidFill>
                  <a:srgbClr val="10253F"/>
                </a:solidFill>
                <a:latin typeface="Arial" charset="0"/>
                <a:ea typeface="ＭＳ Ｐゴシック" pitchFamily="34" charset="-128"/>
              </a:rPr>
              <a:t>Consultas Ilegales al utilizar Funciones de Grupo</a:t>
            </a:r>
            <a:endParaRPr lang="es-ES" sz="3000" smtClean="0">
              <a:solidFill>
                <a:srgbClr val="10253F"/>
              </a:solidFill>
              <a:latin typeface="Arial" charset="0"/>
              <a:ea typeface="ＭＳ Ｐゴシック" pitchFamily="34" charset="-128"/>
            </a:endParaRPr>
          </a:p>
        </p:txBody>
      </p:sp>
      <p:sp>
        <p:nvSpPr>
          <p:cNvPr id="44034" name="Rectangle 3"/>
          <p:cNvSpPr txBox="1">
            <a:spLocks noChangeArrowheads="1"/>
          </p:cNvSpPr>
          <p:nvPr/>
        </p:nvSpPr>
        <p:spPr bwMode="auto">
          <a:xfrm>
            <a:off x="468313" y="1370013"/>
            <a:ext cx="8459787"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latin typeface="Arial" charset="0"/>
                <a:ea typeface="Arial Unicode MS"/>
                <a:cs typeface="Times New Roman" pitchFamily="18" charset="0"/>
              </a:rPr>
              <a:t>Sentencia Errónea</a:t>
            </a:r>
          </a:p>
          <a:p>
            <a:pPr marL="609600" indent="-609600" algn="just" defTabSz="457200">
              <a:lnSpc>
                <a:spcPct val="80000"/>
              </a:lnSpc>
              <a:spcBef>
                <a:spcPct val="20000"/>
              </a:spcBef>
              <a:buFont typeface="Arial" charset="0"/>
              <a:buChar char="•"/>
            </a:pPr>
            <a:endParaRPr lang="es-CL" sz="180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8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latin typeface="Arial" charset="0"/>
                <a:ea typeface="Arial Unicode MS"/>
                <a:cs typeface="Times New Roman" pitchFamily="18" charset="0"/>
              </a:rPr>
              <a:t>Sentencia Correcta</a:t>
            </a:r>
          </a:p>
          <a:p>
            <a:pPr marL="609600" indent="-609600" algn="just" defTabSz="457200">
              <a:lnSpc>
                <a:spcPct val="80000"/>
              </a:lnSpc>
              <a:spcBef>
                <a:spcPct val="20000"/>
              </a:spcBef>
              <a:buFont typeface="Arial" charset="0"/>
              <a:buChar char="•"/>
            </a:pPr>
            <a:endParaRPr lang="es-CL" sz="1800">
              <a:latin typeface="Arial" charset="0"/>
              <a:ea typeface="Arial Unicode MS"/>
              <a:cs typeface="Times New Roman" pitchFamily="18" charset="0"/>
            </a:endParaRPr>
          </a:p>
        </p:txBody>
      </p:sp>
      <p:sp>
        <p:nvSpPr>
          <p:cNvPr id="14" name="Text Box 5"/>
          <p:cNvSpPr txBox="1">
            <a:spLocks noChangeArrowheads="1"/>
          </p:cNvSpPr>
          <p:nvPr/>
        </p:nvSpPr>
        <p:spPr bwMode="auto">
          <a:xfrm>
            <a:off x="979073" y="1697561"/>
            <a:ext cx="6496379" cy="73866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department_id</a:t>
            </a:r>
            <a:r>
              <a:rPr lang="en-US" sz="1300" b="1" dirty="0"/>
              <a:t>,  </a:t>
            </a:r>
            <a:r>
              <a:rPr lang="en-US" sz="1300" b="1" dirty="0">
                <a:solidFill>
                  <a:srgbClr val="0000DA"/>
                </a:solidFill>
              </a:rPr>
              <a:t>COUNT(last_name)</a:t>
            </a:r>
          </a:p>
          <a:p>
            <a:pPr>
              <a:defRPr/>
            </a:pPr>
            <a:r>
              <a:rPr lang="en-US" sz="1300" b="1" dirty="0"/>
              <a:t>FROM employees;</a:t>
            </a:r>
          </a:p>
          <a:p>
            <a:pPr>
              <a:defRPr/>
            </a:pPr>
            <a:endParaRPr lang="es-MX" b="1" dirty="0"/>
          </a:p>
        </p:txBody>
      </p:sp>
      <p:sp>
        <p:nvSpPr>
          <p:cNvPr id="7" name="Text Box 5"/>
          <p:cNvSpPr txBox="1">
            <a:spLocks noChangeArrowheads="1"/>
          </p:cNvSpPr>
          <p:nvPr/>
        </p:nvSpPr>
        <p:spPr bwMode="auto">
          <a:xfrm>
            <a:off x="974309" y="4768120"/>
            <a:ext cx="6496381" cy="93871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department_id</a:t>
            </a:r>
            <a:r>
              <a:rPr lang="en-US" sz="1300" b="1" dirty="0"/>
              <a:t>,  </a:t>
            </a:r>
            <a:r>
              <a:rPr lang="en-US" sz="1300" b="1" dirty="0">
                <a:solidFill>
                  <a:srgbClr val="0000DA"/>
                </a:solidFill>
              </a:rPr>
              <a:t>COUNT(last_name)</a:t>
            </a:r>
          </a:p>
          <a:p>
            <a:pPr>
              <a:defRPr/>
            </a:pPr>
            <a:r>
              <a:rPr lang="en-US" sz="1300" b="1" dirty="0"/>
              <a:t>FROM employees</a:t>
            </a:r>
          </a:p>
          <a:p>
            <a:pPr>
              <a:defRPr/>
            </a:pPr>
            <a:r>
              <a:rPr lang="en-US" sz="1300" b="1" dirty="0">
                <a:solidFill>
                  <a:srgbClr val="DA1000"/>
                </a:solidFill>
              </a:rPr>
              <a:t>GROUP BY department_id;</a:t>
            </a:r>
          </a:p>
          <a:p>
            <a:pPr>
              <a:defRPr/>
            </a:pPr>
            <a:endParaRPr lang="es-MX" b="1" dirty="0"/>
          </a:p>
        </p:txBody>
      </p:sp>
      <p:pic>
        <p:nvPicPr>
          <p:cNvPr id="44041" name="Picture 2" descr="C:\Users\user\Documents\DonationCoder\ScreenshotCaptor\Screenshots\Screenshot - 14-01-2014 , 20_36_31.png"/>
          <p:cNvPicPr>
            <a:picLocks noChangeAspect="1" noChangeArrowheads="1"/>
          </p:cNvPicPr>
          <p:nvPr/>
        </p:nvPicPr>
        <p:blipFill>
          <a:blip r:embed="rId3" cstate="print"/>
          <a:srcRect/>
          <a:stretch>
            <a:fillRect/>
          </a:stretch>
        </p:blipFill>
        <p:spPr bwMode="auto">
          <a:xfrm>
            <a:off x="2030413" y="2479675"/>
            <a:ext cx="4343400" cy="1743075"/>
          </a:xfrm>
          <a:prstGeom prst="rect">
            <a:avLst/>
          </a:prstGeom>
          <a:noFill/>
          <a:ln w="9525">
            <a:noFill/>
            <a:miter lim="800000"/>
            <a:headEnd/>
            <a:tailEnd/>
          </a:ln>
        </p:spPr>
      </p:pic>
      <p:sp>
        <p:nvSpPr>
          <p:cNvPr id="44042" name="Rectangle 82"/>
          <p:cNvSpPr>
            <a:spLocks noChangeArrowheads="1"/>
          </p:cNvSpPr>
          <p:nvPr/>
        </p:nvSpPr>
        <p:spPr bwMode="auto">
          <a:xfrm>
            <a:off x="1985963" y="3408363"/>
            <a:ext cx="4356100" cy="395287"/>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2" descr="Screenshot - 15-01-2014 , 11_17_50"/>
          <p:cNvPicPr>
            <a:picLocks noChangeAspect="1" noChangeArrowheads="1"/>
          </p:cNvPicPr>
          <p:nvPr/>
        </p:nvPicPr>
        <p:blipFill>
          <a:blip r:embed="rId3" cstate="print"/>
          <a:srcRect/>
          <a:stretch>
            <a:fillRect/>
          </a:stretch>
        </p:blipFill>
        <p:spPr bwMode="auto">
          <a:xfrm>
            <a:off x="2484438" y="2663825"/>
            <a:ext cx="3816350" cy="1824038"/>
          </a:xfrm>
          <a:prstGeom prst="rect">
            <a:avLst/>
          </a:prstGeom>
          <a:noFill/>
          <a:ln w="9525">
            <a:noFill/>
            <a:miter lim="800000"/>
            <a:headEnd/>
            <a:tailEnd/>
          </a:ln>
        </p:spPr>
      </p:pic>
      <p:sp>
        <p:nvSpPr>
          <p:cNvPr id="46082" name="Rectangle 2"/>
          <p:cNvSpPr>
            <a:spLocks noGrp="1" noChangeArrowheads="1"/>
          </p:cNvSpPr>
          <p:nvPr>
            <p:ph type="title" idx="4294967295"/>
          </p:nvPr>
        </p:nvSpPr>
        <p:spPr>
          <a:xfrm>
            <a:off x="250825" y="188913"/>
            <a:ext cx="8486775" cy="1079500"/>
          </a:xfrm>
        </p:spPr>
        <p:txBody>
          <a:bodyPr/>
          <a:lstStyle/>
          <a:p>
            <a:pPr algn="r" eaLnBrk="1" hangingPunct="1"/>
            <a:r>
              <a:rPr lang="es-CL" sz="3000" smtClean="0">
                <a:solidFill>
                  <a:srgbClr val="10253F"/>
                </a:solidFill>
                <a:latin typeface="Arial" charset="0"/>
                <a:ea typeface="ＭＳ Ｐゴシック" pitchFamily="34" charset="-128"/>
              </a:rPr>
              <a:t>Consultas Ilegales al utilizar Funciones de Grupo</a:t>
            </a:r>
            <a:endParaRPr lang="es-ES" sz="3000" smtClean="0">
              <a:solidFill>
                <a:srgbClr val="10253F"/>
              </a:solidFill>
              <a:latin typeface="Arial" charset="0"/>
              <a:ea typeface="ＭＳ Ｐゴシック" pitchFamily="34" charset="-128"/>
            </a:endParaRPr>
          </a:p>
        </p:txBody>
      </p:sp>
      <p:sp>
        <p:nvSpPr>
          <p:cNvPr id="46083" name="Rectangle 3"/>
          <p:cNvSpPr txBox="1">
            <a:spLocks noChangeArrowheads="1"/>
          </p:cNvSpPr>
          <p:nvPr/>
        </p:nvSpPr>
        <p:spPr bwMode="auto">
          <a:xfrm>
            <a:off x="468313" y="1370013"/>
            <a:ext cx="8459787"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latin typeface="Arial" charset="0"/>
                <a:ea typeface="Arial Unicode MS"/>
                <a:cs typeface="Times New Roman" pitchFamily="18" charset="0"/>
              </a:rPr>
              <a:t>Sentencia Errónea</a:t>
            </a:r>
          </a:p>
          <a:p>
            <a:pPr marL="609600" indent="-609600" algn="just" defTabSz="457200">
              <a:lnSpc>
                <a:spcPct val="80000"/>
              </a:lnSpc>
              <a:spcBef>
                <a:spcPct val="20000"/>
              </a:spcBef>
              <a:buFont typeface="Arial" charset="0"/>
              <a:buChar char="•"/>
            </a:pPr>
            <a:endParaRPr lang="es-CL" sz="180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8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6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latin typeface="Arial" charset="0"/>
                <a:ea typeface="Arial Unicode MS"/>
                <a:cs typeface="Times New Roman" pitchFamily="18" charset="0"/>
              </a:rPr>
              <a:t>Sentencia Correcta</a:t>
            </a:r>
          </a:p>
          <a:p>
            <a:pPr marL="609600" indent="-609600" algn="just" defTabSz="457200">
              <a:lnSpc>
                <a:spcPct val="80000"/>
              </a:lnSpc>
              <a:spcBef>
                <a:spcPct val="20000"/>
              </a:spcBef>
              <a:buFont typeface="Arial" charset="0"/>
              <a:buChar char="•"/>
            </a:pPr>
            <a:endParaRPr lang="es-CL" sz="1800">
              <a:latin typeface="Arial" charset="0"/>
              <a:ea typeface="Arial Unicode MS"/>
              <a:cs typeface="Times New Roman" pitchFamily="18" charset="0"/>
            </a:endParaRPr>
          </a:p>
        </p:txBody>
      </p:sp>
      <p:sp>
        <p:nvSpPr>
          <p:cNvPr id="14" name="Text Box 5"/>
          <p:cNvSpPr txBox="1">
            <a:spLocks noChangeArrowheads="1"/>
          </p:cNvSpPr>
          <p:nvPr/>
        </p:nvSpPr>
        <p:spPr bwMode="auto">
          <a:xfrm>
            <a:off x="1001298" y="1675336"/>
            <a:ext cx="6496379" cy="93871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a:t>
            </a:r>
            <a:r>
              <a:rPr lang="en-US" sz="1300" b="1">
                <a:solidFill>
                  <a:srgbClr val="DA1000"/>
                </a:solidFill>
              </a:rPr>
              <a:t>department_id</a:t>
            </a:r>
            <a:r>
              <a:rPr lang="en-US" sz="1300" b="1"/>
              <a:t>,  job_id,  </a:t>
            </a:r>
            <a:r>
              <a:rPr lang="en-US" sz="1300" b="1">
                <a:solidFill>
                  <a:srgbClr val="0000DA"/>
                </a:solidFill>
              </a:rPr>
              <a:t>COUNT(*)</a:t>
            </a:r>
          </a:p>
          <a:p>
            <a:pPr>
              <a:defRPr/>
            </a:pPr>
            <a:r>
              <a:rPr lang="en-US" sz="1300" b="1"/>
              <a:t>FROM employees</a:t>
            </a:r>
          </a:p>
          <a:p>
            <a:pPr>
              <a:defRPr/>
            </a:pPr>
            <a:r>
              <a:rPr lang="en-US" sz="1300" b="1">
                <a:solidFill>
                  <a:srgbClr val="DA1000"/>
                </a:solidFill>
              </a:rPr>
              <a:t>GROUP BY department_id</a:t>
            </a:r>
            <a:r>
              <a:rPr lang="en-US" sz="1300" b="1"/>
              <a:t> ;</a:t>
            </a:r>
          </a:p>
          <a:p>
            <a:pPr>
              <a:defRPr/>
            </a:pPr>
            <a:endParaRPr lang="es-MX" b="1"/>
          </a:p>
        </p:txBody>
      </p:sp>
      <p:sp>
        <p:nvSpPr>
          <p:cNvPr id="7" name="Text Box 5"/>
          <p:cNvSpPr txBox="1">
            <a:spLocks noChangeArrowheads="1"/>
          </p:cNvSpPr>
          <p:nvPr/>
        </p:nvSpPr>
        <p:spPr bwMode="auto">
          <a:xfrm>
            <a:off x="1000000" y="5003764"/>
            <a:ext cx="6500270" cy="9387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a:t>
            </a:r>
            <a:r>
              <a:rPr lang="en-US" sz="1300" b="1">
                <a:solidFill>
                  <a:srgbClr val="DA1000"/>
                </a:solidFill>
              </a:rPr>
              <a:t>department_id</a:t>
            </a:r>
            <a:r>
              <a:rPr lang="en-US" sz="1300" b="1"/>
              <a:t>,   job_id,  </a:t>
            </a:r>
            <a:r>
              <a:rPr lang="en-US" sz="1300" b="1">
                <a:solidFill>
                  <a:srgbClr val="0000DA"/>
                </a:solidFill>
              </a:rPr>
              <a:t>COUNT(*)</a:t>
            </a:r>
          </a:p>
          <a:p>
            <a:pPr>
              <a:defRPr/>
            </a:pPr>
            <a:r>
              <a:rPr lang="en-US" sz="1300" b="1"/>
              <a:t>FROM employees</a:t>
            </a:r>
          </a:p>
          <a:p>
            <a:pPr>
              <a:defRPr/>
            </a:pPr>
            <a:r>
              <a:rPr lang="en-US" sz="1300" b="1">
                <a:solidFill>
                  <a:srgbClr val="DA1000"/>
                </a:solidFill>
              </a:rPr>
              <a:t>GROUP BY department_id,  job_id</a:t>
            </a:r>
            <a:r>
              <a:rPr lang="en-US" sz="1300" b="1"/>
              <a:t>;</a:t>
            </a:r>
          </a:p>
          <a:p>
            <a:pPr>
              <a:defRPr/>
            </a:pPr>
            <a:endParaRPr lang="es-MX" b="1"/>
          </a:p>
        </p:txBody>
      </p:sp>
      <p:sp>
        <p:nvSpPr>
          <p:cNvPr id="46090" name="Rectangle 82"/>
          <p:cNvSpPr>
            <a:spLocks noChangeArrowheads="1"/>
          </p:cNvSpPr>
          <p:nvPr/>
        </p:nvSpPr>
        <p:spPr bwMode="auto">
          <a:xfrm>
            <a:off x="2409825" y="3752850"/>
            <a:ext cx="4033838" cy="346075"/>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2" descr="Screenshot - 15-01-2014 , 11_52_29"/>
          <p:cNvPicPr>
            <a:picLocks noChangeAspect="1" noChangeArrowheads="1"/>
          </p:cNvPicPr>
          <p:nvPr/>
        </p:nvPicPr>
        <p:blipFill>
          <a:blip r:embed="rId3" cstate="print"/>
          <a:srcRect/>
          <a:stretch>
            <a:fillRect/>
          </a:stretch>
        </p:blipFill>
        <p:spPr bwMode="auto">
          <a:xfrm>
            <a:off x="1947863" y="2886075"/>
            <a:ext cx="4568825" cy="2028825"/>
          </a:xfrm>
          <a:prstGeom prst="rect">
            <a:avLst/>
          </a:prstGeom>
          <a:noFill/>
          <a:ln w="9525">
            <a:noFill/>
            <a:miter lim="800000"/>
            <a:headEnd/>
            <a:tailEnd/>
          </a:ln>
        </p:spPr>
      </p:pic>
      <p:sp>
        <p:nvSpPr>
          <p:cNvPr id="48130" name="Rectangle 2"/>
          <p:cNvSpPr>
            <a:spLocks noGrp="1" noChangeArrowheads="1"/>
          </p:cNvSpPr>
          <p:nvPr>
            <p:ph type="title" idx="4294967295"/>
          </p:nvPr>
        </p:nvSpPr>
        <p:spPr>
          <a:xfrm>
            <a:off x="250825" y="188913"/>
            <a:ext cx="8486775" cy="1079500"/>
          </a:xfrm>
        </p:spPr>
        <p:txBody>
          <a:bodyPr/>
          <a:lstStyle/>
          <a:p>
            <a:pPr algn="r" eaLnBrk="1" hangingPunct="1"/>
            <a:r>
              <a:rPr lang="es-CL" sz="3000" smtClean="0">
                <a:solidFill>
                  <a:srgbClr val="10253F"/>
                </a:solidFill>
                <a:latin typeface="Arial" charset="0"/>
                <a:ea typeface="ＭＳ Ｐゴシック" pitchFamily="34" charset="-128"/>
              </a:rPr>
              <a:t>Consultas Ilegales al utilizar Funciones de Grupo</a:t>
            </a:r>
            <a:endParaRPr lang="es-ES" sz="3000" smtClean="0">
              <a:solidFill>
                <a:srgbClr val="10253F"/>
              </a:solidFill>
              <a:latin typeface="Arial" charset="0"/>
              <a:ea typeface="ＭＳ Ｐゴシック" pitchFamily="34" charset="-128"/>
            </a:endParaRPr>
          </a:p>
        </p:txBody>
      </p:sp>
      <p:sp>
        <p:nvSpPr>
          <p:cNvPr id="48131" name="Rectangle 3"/>
          <p:cNvSpPr txBox="1">
            <a:spLocks noChangeArrowheads="1"/>
          </p:cNvSpPr>
          <p:nvPr/>
        </p:nvSpPr>
        <p:spPr bwMode="auto">
          <a:xfrm>
            <a:off x="468313" y="1370013"/>
            <a:ext cx="8459787"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latin typeface="Arial" charset="0"/>
                <a:ea typeface="Arial Unicode MS"/>
                <a:cs typeface="Times New Roman" pitchFamily="18" charset="0"/>
              </a:rPr>
              <a:t>Sentencia Errónea</a:t>
            </a:r>
          </a:p>
          <a:p>
            <a:pPr marL="609600" indent="-609600" algn="just" defTabSz="457200">
              <a:lnSpc>
                <a:spcPct val="80000"/>
              </a:lnSpc>
              <a:spcBef>
                <a:spcPct val="20000"/>
              </a:spcBef>
              <a:buFont typeface="Arial" charset="0"/>
              <a:buChar char="•"/>
            </a:pPr>
            <a:endParaRPr lang="es-CL" sz="180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8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p:txBody>
      </p:sp>
      <p:sp>
        <p:nvSpPr>
          <p:cNvPr id="14" name="Text Box 5"/>
          <p:cNvSpPr txBox="1">
            <a:spLocks noChangeArrowheads="1"/>
          </p:cNvSpPr>
          <p:nvPr/>
        </p:nvSpPr>
        <p:spPr bwMode="auto">
          <a:xfrm>
            <a:off x="965379" y="1697561"/>
            <a:ext cx="6495158" cy="113877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department_id,  </a:t>
            </a:r>
            <a:r>
              <a:rPr lang="en-US" sz="1300" b="1">
                <a:solidFill>
                  <a:srgbClr val="DA1000"/>
                </a:solidFill>
              </a:rPr>
              <a:t>MAX(salary)</a:t>
            </a:r>
          </a:p>
          <a:p>
            <a:pPr>
              <a:defRPr/>
            </a:pPr>
            <a:r>
              <a:rPr lang="en-US" sz="1300" b="1"/>
              <a:t>FROM employees</a:t>
            </a:r>
          </a:p>
          <a:p>
            <a:pPr>
              <a:defRPr/>
            </a:pPr>
            <a:r>
              <a:rPr lang="en-US" sz="1300" b="1">
                <a:solidFill>
                  <a:srgbClr val="DA1000"/>
                </a:solidFill>
              </a:rPr>
              <a:t>WHERE  MAX(salary) &gt; 8000</a:t>
            </a:r>
          </a:p>
          <a:p>
            <a:pPr>
              <a:defRPr/>
            </a:pPr>
            <a:r>
              <a:rPr lang="en-US" sz="1300" b="1"/>
              <a:t>GROUP BY department_id;</a:t>
            </a:r>
          </a:p>
          <a:p>
            <a:pPr>
              <a:defRPr/>
            </a:pPr>
            <a:endParaRPr lang="es-MX" b="1"/>
          </a:p>
        </p:txBody>
      </p:sp>
      <p:sp>
        <p:nvSpPr>
          <p:cNvPr id="48135" name="Rectangle 82"/>
          <p:cNvSpPr>
            <a:spLocks noChangeArrowheads="1"/>
          </p:cNvSpPr>
          <p:nvPr/>
        </p:nvSpPr>
        <p:spPr bwMode="auto">
          <a:xfrm>
            <a:off x="1885950" y="4149725"/>
            <a:ext cx="4679950" cy="360363"/>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250825" y="188913"/>
            <a:ext cx="8486775" cy="1079500"/>
          </a:xfrm>
        </p:spPr>
        <p:txBody>
          <a:bodyPr/>
          <a:lstStyle/>
          <a:p>
            <a:pPr algn="r" eaLnBrk="1" hangingPunct="1"/>
            <a:r>
              <a:rPr lang="es-CL" sz="3000" smtClean="0">
                <a:solidFill>
                  <a:srgbClr val="10253F"/>
                </a:solidFill>
                <a:latin typeface="Arial" charset="0"/>
                <a:ea typeface="ＭＳ Ｐゴシック" pitchFamily="34" charset="-128"/>
              </a:rPr>
              <a:t>Restricción de Resultados del Grupo </a:t>
            </a:r>
            <a:endParaRPr lang="es-ES" sz="3000" smtClean="0">
              <a:solidFill>
                <a:srgbClr val="10253F"/>
              </a:solidFill>
              <a:latin typeface="Arial" charset="0"/>
              <a:ea typeface="ＭＳ Ｐゴシック" pitchFamily="34" charset="-128"/>
            </a:endParaRPr>
          </a:p>
        </p:txBody>
      </p:sp>
      <p:sp>
        <p:nvSpPr>
          <p:cNvPr id="50178" name="Rectangle 3"/>
          <p:cNvSpPr txBox="1">
            <a:spLocks noChangeArrowheads="1"/>
          </p:cNvSpPr>
          <p:nvPr/>
        </p:nvSpPr>
        <p:spPr bwMode="auto">
          <a:xfrm>
            <a:off x="107504" y="1370013"/>
            <a:ext cx="9000109"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dirty="0">
                <a:ea typeface="Arial Unicode MS"/>
                <a:cs typeface="Times New Roman" pitchFamily="18" charset="0"/>
              </a:rPr>
              <a:t>¿Cómo obtener por cada Departamento los Salarios Máximos mayores a 8000? </a:t>
            </a: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8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p:txBody>
      </p:sp>
      <p:pic>
        <p:nvPicPr>
          <p:cNvPr id="50179" name="Picture 12" descr="Screenshot - 12-03-2013 , 12_35_4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09688" y="1971675"/>
            <a:ext cx="1563687" cy="1981200"/>
          </a:xfrm>
          <a:prstGeom prst="rect">
            <a:avLst/>
          </a:prstGeom>
          <a:noFill/>
          <a:ln w="9525">
            <a:noFill/>
            <a:miter lim="800000"/>
            <a:headEnd/>
            <a:tailEnd/>
          </a:ln>
        </p:spPr>
      </p:pic>
      <p:sp>
        <p:nvSpPr>
          <p:cNvPr id="50180" name="Text Box 12"/>
          <p:cNvSpPr txBox="1">
            <a:spLocks noChangeArrowheads="1"/>
          </p:cNvSpPr>
          <p:nvPr/>
        </p:nvSpPr>
        <p:spPr bwMode="auto">
          <a:xfrm>
            <a:off x="1327150" y="3756025"/>
            <a:ext cx="1655763" cy="457200"/>
          </a:xfrm>
          <a:prstGeom prst="rect">
            <a:avLst/>
          </a:prstGeom>
          <a:noFill/>
          <a:ln w="9525">
            <a:noFill/>
            <a:miter lim="800000"/>
            <a:headEnd/>
            <a:tailEnd/>
          </a:ln>
        </p:spPr>
        <p:txBody>
          <a:bodyPr>
            <a:spAutoFit/>
          </a:bodyPr>
          <a:lstStyle/>
          <a:p>
            <a:r>
              <a:rPr lang="es-CL" sz="1200" b="1" i="1">
                <a:latin typeface="Times New Roman" pitchFamily="18" charset="0"/>
              </a:rPr>
              <a:t>…………………..……</a:t>
            </a:r>
          </a:p>
          <a:p>
            <a:r>
              <a:rPr lang="es-CL" sz="1200" b="1" i="1">
                <a:latin typeface="Times New Roman" pitchFamily="18" charset="0"/>
              </a:rPr>
              <a:t>………………………..</a:t>
            </a:r>
            <a:endParaRPr lang="es-ES" sz="1200" b="1" i="1">
              <a:latin typeface="Times New Roman" pitchFamily="18" charset="0"/>
            </a:endParaRPr>
          </a:p>
        </p:txBody>
      </p:sp>
      <p:sp>
        <p:nvSpPr>
          <p:cNvPr id="50181" name="Rectangle 38"/>
          <p:cNvSpPr>
            <a:spLocks noChangeArrowheads="1"/>
          </p:cNvSpPr>
          <p:nvPr/>
        </p:nvSpPr>
        <p:spPr bwMode="auto">
          <a:xfrm>
            <a:off x="1311275" y="2520950"/>
            <a:ext cx="1574800" cy="173038"/>
          </a:xfrm>
          <a:prstGeom prst="rect">
            <a:avLst/>
          </a:prstGeom>
          <a:noFill/>
          <a:ln w="31750">
            <a:solidFill>
              <a:srgbClr val="DA1000"/>
            </a:solidFill>
            <a:miter lim="800000"/>
            <a:headEnd/>
            <a:tailEnd/>
          </a:ln>
        </p:spPr>
        <p:txBody>
          <a:bodyPr wrap="none" anchor="ctr"/>
          <a:lstStyle/>
          <a:p>
            <a:pPr algn="ctr"/>
            <a:endParaRPr lang="es-ES" sz="2000" b="1" i="1">
              <a:solidFill>
                <a:srgbClr val="FF0000"/>
              </a:solidFill>
              <a:latin typeface="Times New Roman" pitchFamily="18" charset="0"/>
            </a:endParaRPr>
          </a:p>
        </p:txBody>
      </p:sp>
      <p:sp>
        <p:nvSpPr>
          <p:cNvPr id="50182" name="Rectangle 38"/>
          <p:cNvSpPr>
            <a:spLocks noChangeArrowheads="1"/>
          </p:cNvSpPr>
          <p:nvPr/>
        </p:nvSpPr>
        <p:spPr bwMode="auto">
          <a:xfrm>
            <a:off x="1309688" y="3589338"/>
            <a:ext cx="1574800" cy="173037"/>
          </a:xfrm>
          <a:prstGeom prst="rect">
            <a:avLst/>
          </a:prstGeom>
          <a:noFill/>
          <a:ln w="31750">
            <a:solidFill>
              <a:srgbClr val="DA1000"/>
            </a:solidFill>
            <a:miter lim="800000"/>
            <a:headEnd/>
            <a:tailEnd/>
          </a:ln>
        </p:spPr>
        <p:txBody>
          <a:bodyPr wrap="none" anchor="ctr"/>
          <a:lstStyle/>
          <a:p>
            <a:pPr algn="ctr"/>
            <a:endParaRPr lang="es-ES" sz="2000" b="1" i="1">
              <a:solidFill>
                <a:srgbClr val="FF0000"/>
              </a:solidFill>
              <a:latin typeface="Times New Roman" pitchFamily="18" charset="0"/>
            </a:endParaRPr>
          </a:p>
        </p:txBody>
      </p:sp>
      <p:pic>
        <p:nvPicPr>
          <p:cNvPr id="50183" name="Picture 18" descr="Screenshot - 12-03-2013 , 13_01_1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09688" y="4160838"/>
            <a:ext cx="1522412" cy="1557337"/>
          </a:xfrm>
          <a:prstGeom prst="rect">
            <a:avLst/>
          </a:prstGeom>
          <a:noFill/>
          <a:ln w="9525">
            <a:noFill/>
            <a:miter lim="800000"/>
            <a:headEnd/>
            <a:tailEnd/>
          </a:ln>
        </p:spPr>
      </p:pic>
      <p:sp>
        <p:nvSpPr>
          <p:cNvPr id="50184" name="Rectangle 38"/>
          <p:cNvSpPr>
            <a:spLocks noChangeArrowheads="1"/>
          </p:cNvSpPr>
          <p:nvPr/>
        </p:nvSpPr>
        <p:spPr bwMode="auto">
          <a:xfrm>
            <a:off x="1311275" y="4183063"/>
            <a:ext cx="1574800" cy="173037"/>
          </a:xfrm>
          <a:prstGeom prst="rect">
            <a:avLst/>
          </a:prstGeom>
          <a:noFill/>
          <a:ln w="31750">
            <a:solidFill>
              <a:srgbClr val="DA1000"/>
            </a:solidFill>
            <a:miter lim="800000"/>
            <a:headEnd/>
            <a:tailEnd/>
          </a:ln>
        </p:spPr>
        <p:txBody>
          <a:bodyPr wrap="none" anchor="ctr"/>
          <a:lstStyle/>
          <a:p>
            <a:pPr algn="ctr"/>
            <a:endParaRPr lang="es-ES" sz="2000" b="1" i="1">
              <a:solidFill>
                <a:srgbClr val="FF0000"/>
              </a:solidFill>
              <a:latin typeface="Times New Roman" pitchFamily="18" charset="0"/>
            </a:endParaRPr>
          </a:p>
        </p:txBody>
      </p:sp>
      <p:sp>
        <p:nvSpPr>
          <p:cNvPr id="50185" name="Rectangle 38"/>
          <p:cNvSpPr>
            <a:spLocks noChangeArrowheads="1"/>
          </p:cNvSpPr>
          <p:nvPr/>
        </p:nvSpPr>
        <p:spPr bwMode="auto">
          <a:xfrm>
            <a:off x="1309688" y="4697413"/>
            <a:ext cx="1574800" cy="173037"/>
          </a:xfrm>
          <a:prstGeom prst="rect">
            <a:avLst/>
          </a:prstGeom>
          <a:noFill/>
          <a:ln w="31750">
            <a:solidFill>
              <a:srgbClr val="DA1000"/>
            </a:solidFill>
            <a:miter lim="800000"/>
            <a:headEnd/>
            <a:tailEnd/>
          </a:ln>
        </p:spPr>
        <p:txBody>
          <a:bodyPr wrap="none" anchor="ctr"/>
          <a:lstStyle/>
          <a:p>
            <a:pPr algn="ctr"/>
            <a:endParaRPr lang="es-ES" sz="2000" b="1" i="1">
              <a:solidFill>
                <a:srgbClr val="FF0000"/>
              </a:solidFill>
              <a:latin typeface="Times New Roman" pitchFamily="18" charset="0"/>
            </a:endParaRPr>
          </a:p>
        </p:txBody>
      </p:sp>
      <p:sp>
        <p:nvSpPr>
          <p:cNvPr id="50186" name="Text Box 12"/>
          <p:cNvSpPr txBox="1">
            <a:spLocks noChangeArrowheads="1"/>
          </p:cNvSpPr>
          <p:nvPr/>
        </p:nvSpPr>
        <p:spPr bwMode="auto">
          <a:xfrm>
            <a:off x="1327150" y="5564188"/>
            <a:ext cx="1655763" cy="457200"/>
          </a:xfrm>
          <a:prstGeom prst="rect">
            <a:avLst/>
          </a:prstGeom>
          <a:noFill/>
          <a:ln w="9525">
            <a:noFill/>
            <a:miter lim="800000"/>
            <a:headEnd/>
            <a:tailEnd/>
          </a:ln>
        </p:spPr>
        <p:txBody>
          <a:bodyPr>
            <a:spAutoFit/>
          </a:bodyPr>
          <a:lstStyle/>
          <a:p>
            <a:r>
              <a:rPr lang="es-CL" sz="1200" b="1" i="1">
                <a:latin typeface="Times New Roman" pitchFamily="18" charset="0"/>
              </a:rPr>
              <a:t>…………………..……</a:t>
            </a:r>
          </a:p>
          <a:p>
            <a:r>
              <a:rPr lang="es-CL" sz="1200" b="1" i="1">
                <a:latin typeface="Times New Roman" pitchFamily="18" charset="0"/>
              </a:rPr>
              <a:t>………………………..</a:t>
            </a:r>
            <a:endParaRPr lang="es-ES" sz="1200" b="1" i="1">
              <a:latin typeface="Times New Roman" pitchFamily="18" charset="0"/>
            </a:endParaRPr>
          </a:p>
        </p:txBody>
      </p:sp>
      <p:pic>
        <p:nvPicPr>
          <p:cNvPr id="50187" name="Picture 22" descr="Screenshot - 15-01-2014 , 13_06_56"/>
          <p:cNvPicPr>
            <a:picLocks noChangeAspect="1" noChangeArrowheads="1"/>
          </p:cNvPicPr>
          <p:nvPr/>
        </p:nvPicPr>
        <p:blipFill>
          <a:blip r:embed="rId5" cstate="print"/>
          <a:srcRect/>
          <a:stretch>
            <a:fillRect/>
          </a:stretch>
        </p:blipFill>
        <p:spPr bwMode="auto">
          <a:xfrm>
            <a:off x="6516688" y="2924175"/>
            <a:ext cx="2155825" cy="2376488"/>
          </a:xfrm>
          <a:prstGeom prst="rect">
            <a:avLst/>
          </a:prstGeom>
          <a:noFill/>
          <a:ln w="9525">
            <a:noFill/>
            <a:miter lim="800000"/>
            <a:headEnd/>
            <a:tailEnd/>
          </a:ln>
        </p:spPr>
      </p:pic>
      <p:sp>
        <p:nvSpPr>
          <p:cNvPr id="50188" name="AutoShape 10"/>
          <p:cNvSpPr>
            <a:spLocks noChangeArrowheads="1"/>
          </p:cNvSpPr>
          <p:nvPr/>
        </p:nvSpPr>
        <p:spPr bwMode="auto">
          <a:xfrm rot="-5400000">
            <a:off x="2547144" y="2291557"/>
            <a:ext cx="4033837" cy="3384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1AF73"/>
          </a:solidFill>
          <a:ln w="25400">
            <a:solidFill>
              <a:schemeClr val="tx1"/>
            </a:solidFill>
            <a:miter lim="800000"/>
            <a:headEnd/>
            <a:tailEnd/>
          </a:ln>
        </p:spPr>
        <p:txBody>
          <a:bodyPr wrap="none" anchor="ctr"/>
          <a:lstStyle/>
          <a:p>
            <a:endParaRPr lang="es-CL"/>
          </a:p>
        </p:txBody>
      </p:sp>
      <p:sp>
        <p:nvSpPr>
          <p:cNvPr id="50189" name="Text Box 8"/>
          <p:cNvSpPr txBox="1">
            <a:spLocks noChangeArrowheads="1"/>
          </p:cNvSpPr>
          <p:nvPr/>
        </p:nvSpPr>
        <p:spPr bwMode="auto">
          <a:xfrm>
            <a:off x="3238500" y="3435350"/>
            <a:ext cx="2592388" cy="1006475"/>
          </a:xfrm>
          <a:prstGeom prst="rect">
            <a:avLst/>
          </a:prstGeom>
          <a:solidFill>
            <a:srgbClr val="F1AF73"/>
          </a:solidFill>
          <a:ln w="9525">
            <a:noFill/>
            <a:miter lim="800000"/>
            <a:headEnd/>
            <a:tailEnd/>
          </a:ln>
        </p:spPr>
        <p:txBody>
          <a:bodyPr>
            <a:spAutoFit/>
          </a:bodyPr>
          <a:lstStyle/>
          <a:p>
            <a:pPr algn="ctr"/>
            <a:r>
              <a:rPr lang="es-MX" sz="1500" b="1"/>
              <a:t>El salario máximo mayor a $8,000</a:t>
            </a:r>
            <a:endParaRPr lang="es-ES" sz="1500" b="1"/>
          </a:p>
          <a:p>
            <a:pPr algn="ctr"/>
            <a:r>
              <a:rPr lang="es-MX" sz="1500" b="1"/>
              <a:t> por cada departamento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5" descr="Personajes humanos en 3D poco X3 mirando una pantalla de ordenador portÃ¡til. Gente de negocios serie. Foto de archivo - 1152735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58072" y="5013176"/>
            <a:ext cx="1906416" cy="1772816"/>
          </a:xfrm>
          <a:prstGeom prst="rect">
            <a:avLst/>
          </a:prstGeom>
          <a:noFill/>
          <a:ln w="9525">
            <a:noFill/>
            <a:miter lim="800000"/>
            <a:headEnd/>
            <a:tailEnd/>
          </a:ln>
        </p:spPr>
      </p:pic>
      <p:sp>
        <p:nvSpPr>
          <p:cNvPr id="17410" name="5 Marcador de texto"/>
          <p:cNvSpPr>
            <a:spLocks noGrp="1"/>
          </p:cNvSpPr>
          <p:nvPr>
            <p:ph type="body" idx="1"/>
          </p:nvPr>
        </p:nvSpPr>
        <p:spPr>
          <a:xfrm>
            <a:off x="179388" y="-96008"/>
            <a:ext cx="8745537" cy="3945696"/>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Consultas 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Construir sentencias de recuperación y manipulación, de una base de datos relacional, según sintaxis, restricciones del lenguaje, requisitos de la lógica negocios, requisitos de información y sistema de gestión de base de datos.</a:t>
            </a:r>
          </a:p>
          <a:p>
            <a:pPr algn="ctr" eaLnBrk="1" hangingPunct="1"/>
            <a:endParaRPr lang="es-CL" b="1" dirty="0" smtClean="0">
              <a:solidFill>
                <a:schemeClr val="bg1"/>
              </a:solidFill>
              <a:ea typeface="ＭＳ Ｐゴシック" pitchFamily="34" charset="-128"/>
            </a:endParaRPr>
          </a:p>
        </p:txBody>
      </p:sp>
      <p:sp>
        <p:nvSpPr>
          <p:cNvPr id="17411" name="AutoShape 8"/>
          <p:cNvSpPr>
            <a:spLocks noChangeArrowheads="1"/>
          </p:cNvSpPr>
          <p:nvPr/>
        </p:nvSpPr>
        <p:spPr bwMode="auto">
          <a:xfrm flipH="1">
            <a:off x="1296360" y="4077216"/>
            <a:ext cx="6516000" cy="1296000"/>
          </a:xfrm>
          <a:prstGeom prst="wedgeRectCallout">
            <a:avLst>
              <a:gd name="adj1" fmla="val -43750"/>
              <a:gd name="adj2" fmla="val 70000"/>
            </a:avLst>
          </a:prstGeom>
          <a:solidFill>
            <a:srgbClr val="FFCC00"/>
          </a:solidFill>
          <a:ln w="31750">
            <a:solidFill>
              <a:schemeClr val="tx1"/>
            </a:solidFill>
            <a:miter lim="800000"/>
            <a:headEnd/>
            <a:tailEnd/>
          </a:ln>
        </p:spPr>
        <p:txBody>
          <a:bodyPr/>
          <a:lstStyle/>
          <a:p>
            <a:endParaRPr lang="en-US" sz="400" b="1" dirty="0" smtClean="0"/>
          </a:p>
          <a:p>
            <a:r>
              <a:rPr lang="en-US" sz="1200" b="1" dirty="0" smtClean="0"/>
              <a:t>SELECT </a:t>
            </a:r>
            <a:r>
              <a:rPr lang="en-US" sz="1200" b="1" dirty="0"/>
              <a:t>department_id "DEPARTAMENTO", </a:t>
            </a:r>
            <a:r>
              <a:rPr lang="en-US" sz="1200" b="1" dirty="0">
                <a:solidFill>
                  <a:srgbClr val="CC3300"/>
                </a:solidFill>
              </a:rPr>
              <a:t>COUNT(*)</a:t>
            </a:r>
            <a:r>
              <a:rPr lang="en-US" sz="1200" b="1" dirty="0"/>
              <a:t> "TOTAL EMPLEADOS",</a:t>
            </a:r>
          </a:p>
          <a:p>
            <a:r>
              <a:rPr lang="en-US" sz="1200" b="1" dirty="0"/>
              <a:t>               </a:t>
            </a:r>
            <a:r>
              <a:rPr lang="en-US" sz="1200" b="1" dirty="0">
                <a:solidFill>
                  <a:srgbClr val="0000FF"/>
                </a:solidFill>
              </a:rPr>
              <a:t>MIN(salary)</a:t>
            </a:r>
            <a:r>
              <a:rPr lang="en-US" sz="1200" b="1" dirty="0"/>
              <a:t> "SALARIO MINIMO", </a:t>
            </a:r>
          </a:p>
          <a:p>
            <a:r>
              <a:rPr lang="en-US" sz="1200" b="1" dirty="0"/>
              <a:t>               </a:t>
            </a:r>
            <a:r>
              <a:rPr lang="en-US" sz="1200" b="1" dirty="0">
                <a:solidFill>
                  <a:srgbClr val="660066"/>
                </a:solidFill>
              </a:rPr>
              <a:t>MAX(salary)</a:t>
            </a:r>
            <a:r>
              <a:rPr lang="en-US" sz="1200" b="1" dirty="0"/>
              <a:t> "SALARIO MAXIMO",</a:t>
            </a:r>
          </a:p>
          <a:p>
            <a:r>
              <a:rPr lang="en-US" sz="1200" b="1" dirty="0"/>
              <a:t>               ROUND(</a:t>
            </a:r>
            <a:r>
              <a:rPr lang="en-US" sz="1200" b="1" dirty="0">
                <a:solidFill>
                  <a:srgbClr val="008000"/>
                </a:solidFill>
              </a:rPr>
              <a:t>AVG(salary)</a:t>
            </a:r>
            <a:r>
              <a:rPr lang="en-US" sz="1200" b="1" dirty="0"/>
              <a:t>) "SALARIO PROMEDIO"</a:t>
            </a:r>
          </a:p>
          <a:p>
            <a:r>
              <a:rPr lang="en-US" sz="1200" b="1" dirty="0"/>
              <a:t>FROM employees</a:t>
            </a:r>
          </a:p>
          <a:p>
            <a:r>
              <a:rPr lang="en-US" sz="1200" b="1" dirty="0"/>
              <a:t>GROUP BY department_id</a:t>
            </a:r>
            <a:r>
              <a:rPr lang="en-US" sz="1200" b="1" dirty="0" smtClean="0"/>
              <a:t>;</a:t>
            </a:r>
          </a:p>
          <a:p>
            <a:endParaRPr lang="es-ES" sz="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811213" y="188913"/>
            <a:ext cx="7793037" cy="1079500"/>
          </a:xfrm>
        </p:spPr>
        <p:txBody>
          <a:bodyPr/>
          <a:lstStyle/>
          <a:p>
            <a:pPr algn="r" eaLnBrk="1" hangingPunct="1"/>
            <a:r>
              <a:rPr lang="es-CL" sz="3000" smtClean="0">
                <a:solidFill>
                  <a:srgbClr val="10253F"/>
                </a:solidFill>
                <a:latin typeface="Arial" charset="0"/>
                <a:ea typeface="ＭＳ Ｐゴシック" pitchFamily="34" charset="-128"/>
              </a:rPr>
              <a:t>Restricción de Resultados del Grupo</a:t>
            </a:r>
            <a:endParaRPr lang="es-ES" sz="3000" smtClean="0">
              <a:solidFill>
                <a:srgbClr val="10253F"/>
              </a:solidFill>
              <a:latin typeface="Arial" charset="0"/>
              <a:ea typeface="ＭＳ Ｐゴシック" pitchFamily="34" charset="-128"/>
            </a:endParaRPr>
          </a:p>
        </p:txBody>
      </p:sp>
      <p:sp>
        <p:nvSpPr>
          <p:cNvPr id="52226" name="Rectangle 3"/>
          <p:cNvSpPr txBox="1">
            <a:spLocks noChangeArrowheads="1"/>
          </p:cNvSpPr>
          <p:nvPr/>
        </p:nvSpPr>
        <p:spPr bwMode="auto">
          <a:xfrm>
            <a:off x="468313" y="1370013"/>
            <a:ext cx="8459787" cy="360362"/>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Sintaxis:</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p:txBody>
      </p:sp>
      <p:sp>
        <p:nvSpPr>
          <p:cNvPr id="14" name="Text Box 5"/>
          <p:cNvSpPr txBox="1">
            <a:spLocks noChangeArrowheads="1"/>
          </p:cNvSpPr>
          <p:nvPr/>
        </p:nvSpPr>
        <p:spPr bwMode="auto">
          <a:xfrm>
            <a:off x="601086" y="3967169"/>
            <a:ext cx="5935621" cy="131666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department_id,  </a:t>
            </a:r>
            <a:r>
              <a:rPr lang="en-US" sz="1300" b="1">
                <a:solidFill>
                  <a:srgbClr val="DA1000"/>
                </a:solidFill>
              </a:rPr>
              <a:t>MAX(salary)</a:t>
            </a:r>
          </a:p>
          <a:p>
            <a:pPr>
              <a:defRPr/>
            </a:pPr>
            <a:r>
              <a:rPr lang="en-US" sz="1300" b="1"/>
              <a:t>FROM employees</a:t>
            </a:r>
          </a:p>
          <a:p>
            <a:pPr>
              <a:defRPr/>
            </a:pPr>
            <a:r>
              <a:rPr lang="en-US" sz="1300" b="1"/>
              <a:t>GROUP BY department_id</a:t>
            </a:r>
          </a:p>
          <a:p>
            <a:pPr>
              <a:defRPr/>
            </a:pPr>
            <a:r>
              <a:rPr lang="en-US" sz="1300" b="1">
                <a:solidFill>
                  <a:srgbClr val="DA1000"/>
                </a:solidFill>
              </a:rPr>
              <a:t>HAVING  MAX(salary) &gt; 8000</a:t>
            </a:r>
          </a:p>
          <a:p>
            <a:pPr>
              <a:defRPr/>
            </a:pPr>
            <a:r>
              <a:rPr lang="en-US" sz="1300" b="1"/>
              <a:t>ORDER BY department_id;</a:t>
            </a:r>
            <a:endParaRPr lang="es-MX" sz="1300" b="1"/>
          </a:p>
        </p:txBody>
      </p:sp>
      <p:sp>
        <p:nvSpPr>
          <p:cNvPr id="5" name="Text Box 5"/>
          <p:cNvSpPr txBox="1">
            <a:spLocks noChangeArrowheads="1"/>
          </p:cNvSpPr>
          <p:nvPr/>
        </p:nvSpPr>
        <p:spPr bwMode="auto">
          <a:xfrm>
            <a:off x="1144340" y="1661188"/>
            <a:ext cx="5845800" cy="158413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n-US" b="1">
              <a:latin typeface="Arial" charset="0"/>
            </a:endParaRPr>
          </a:p>
          <a:p>
            <a:pPr>
              <a:defRPr/>
            </a:pPr>
            <a:r>
              <a:rPr lang="es-CL" sz="1400" b="1">
                <a:latin typeface="Arial" charset="0"/>
              </a:rPr>
              <a:t>SELECT </a:t>
            </a:r>
            <a:r>
              <a:rPr lang="es-CL" sz="1400" b="1" i="1">
                <a:latin typeface="Arial" charset="0"/>
              </a:rPr>
              <a:t>columna</a:t>
            </a:r>
            <a:r>
              <a:rPr lang="es-CL" sz="1400" b="1">
                <a:latin typeface="Arial" charset="0"/>
              </a:rPr>
              <a:t>, f</a:t>
            </a:r>
            <a:r>
              <a:rPr lang="es-CL" sz="1400" b="1" i="1">
                <a:latin typeface="Arial" charset="0"/>
              </a:rPr>
              <a:t>unción_de_grupo</a:t>
            </a:r>
          </a:p>
          <a:p>
            <a:pPr>
              <a:defRPr/>
            </a:pPr>
            <a:r>
              <a:rPr lang="es-CL" sz="1400" b="1">
                <a:latin typeface="Arial" charset="0"/>
              </a:rPr>
              <a:t>FROM </a:t>
            </a:r>
            <a:r>
              <a:rPr lang="es-CL" sz="1400" b="1" i="1">
                <a:latin typeface="Arial" charset="0"/>
              </a:rPr>
              <a:t>tabla</a:t>
            </a:r>
          </a:p>
          <a:p>
            <a:pPr>
              <a:defRPr/>
            </a:pPr>
            <a:r>
              <a:rPr lang="es-CL" sz="1400" b="1">
                <a:latin typeface="Arial" charset="0"/>
              </a:rPr>
              <a:t>[WHERE </a:t>
            </a:r>
            <a:r>
              <a:rPr lang="es-CL" sz="1400" b="1" i="1">
                <a:latin typeface="Arial" charset="0"/>
              </a:rPr>
              <a:t>condición</a:t>
            </a:r>
            <a:r>
              <a:rPr lang="es-CL" sz="1400" b="1">
                <a:latin typeface="Arial" charset="0"/>
              </a:rPr>
              <a:t>]</a:t>
            </a:r>
          </a:p>
          <a:p>
            <a:pPr>
              <a:defRPr/>
            </a:pPr>
            <a:r>
              <a:rPr lang="es-CL" sz="1400" b="1">
                <a:latin typeface="Arial" charset="0"/>
              </a:rPr>
              <a:t>[GROUP BY </a:t>
            </a:r>
            <a:r>
              <a:rPr lang="es-CL" sz="1400" b="1" i="1">
                <a:latin typeface="Arial" charset="0"/>
              </a:rPr>
              <a:t>expresión_de_grupo</a:t>
            </a:r>
            <a:r>
              <a:rPr lang="es-CL" sz="1400" b="1">
                <a:latin typeface="Arial" charset="0"/>
              </a:rPr>
              <a:t>]</a:t>
            </a:r>
          </a:p>
          <a:p>
            <a:pPr>
              <a:defRPr/>
            </a:pPr>
            <a:r>
              <a:rPr lang="es-CL" sz="1400" b="1">
                <a:latin typeface="Arial" charset="0"/>
              </a:rPr>
              <a:t>[</a:t>
            </a:r>
            <a:r>
              <a:rPr lang="es-CL" sz="1300" b="1">
                <a:solidFill>
                  <a:srgbClr val="DA1000"/>
                </a:solidFill>
              </a:rPr>
              <a:t>HAVING </a:t>
            </a:r>
            <a:r>
              <a:rPr lang="es-CL" sz="1300" b="1" i="1">
                <a:solidFill>
                  <a:srgbClr val="DA1000"/>
                </a:solidFill>
              </a:rPr>
              <a:t>condición_de_grupo</a:t>
            </a:r>
            <a:r>
              <a:rPr lang="es-CL" sz="1400" b="1">
                <a:latin typeface="Arial" charset="0"/>
              </a:rPr>
              <a:t>]</a:t>
            </a:r>
          </a:p>
          <a:p>
            <a:pPr>
              <a:defRPr/>
            </a:pPr>
            <a:r>
              <a:rPr lang="es-CL" sz="1400" b="1">
                <a:latin typeface="Arial" charset="0"/>
              </a:rPr>
              <a:t>[ORDER BY </a:t>
            </a:r>
            <a:r>
              <a:rPr lang="es-CL" sz="1400" b="1" i="1">
                <a:latin typeface="Arial" charset="0"/>
              </a:rPr>
              <a:t>columna</a:t>
            </a:r>
            <a:r>
              <a:rPr lang="es-CL" sz="1400" b="1">
                <a:latin typeface="Arial" charset="0"/>
              </a:rPr>
              <a:t>];</a:t>
            </a:r>
            <a:endParaRPr lang="en-US" sz="1400" b="1">
              <a:latin typeface="Arial" charset="0"/>
            </a:endParaRPr>
          </a:p>
          <a:p>
            <a:pPr>
              <a:defRPr/>
            </a:pPr>
            <a:endParaRPr lang="en-US" b="1">
              <a:latin typeface="Arial" charset="0"/>
            </a:endParaRPr>
          </a:p>
        </p:txBody>
      </p:sp>
      <p:pic>
        <p:nvPicPr>
          <p:cNvPr id="52233" name="Picture 11" descr="Screenshot - 15-01-2014 , 13_06_56"/>
          <p:cNvPicPr>
            <a:picLocks noChangeAspect="1" noChangeArrowheads="1"/>
          </p:cNvPicPr>
          <p:nvPr/>
        </p:nvPicPr>
        <p:blipFill>
          <a:blip r:embed="rId3" cstate="print"/>
          <a:srcRect/>
          <a:stretch>
            <a:fillRect/>
          </a:stretch>
        </p:blipFill>
        <p:spPr bwMode="auto">
          <a:xfrm>
            <a:off x="6792913" y="3716338"/>
            <a:ext cx="2155825" cy="2376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827088" y="188913"/>
            <a:ext cx="7793037" cy="1079500"/>
          </a:xfrm>
        </p:spPr>
        <p:txBody>
          <a:bodyPr/>
          <a:lstStyle/>
          <a:p>
            <a:pPr algn="r" eaLnBrk="1" hangingPunct="1"/>
            <a:r>
              <a:rPr lang="es-CL" sz="3400" smtClean="0">
                <a:solidFill>
                  <a:srgbClr val="10253F"/>
                </a:solidFill>
                <a:latin typeface="Arial" charset="0"/>
                <a:ea typeface="ＭＳ Ｐゴシック" pitchFamily="34" charset="-128"/>
              </a:rPr>
              <a:t>Restricción de Resultados del Grupo</a:t>
            </a:r>
            <a:endParaRPr lang="es-ES" sz="3400" smtClean="0">
              <a:solidFill>
                <a:srgbClr val="10253F"/>
              </a:solidFill>
              <a:latin typeface="Arial" charset="0"/>
              <a:ea typeface="ＭＳ Ｐゴシック" pitchFamily="34" charset="-128"/>
            </a:endParaRPr>
          </a:p>
        </p:txBody>
      </p:sp>
      <p:sp>
        <p:nvSpPr>
          <p:cNvPr id="54274" name="Rectangle 3"/>
          <p:cNvSpPr txBox="1">
            <a:spLocks noChangeArrowheads="1"/>
          </p:cNvSpPr>
          <p:nvPr/>
        </p:nvSpPr>
        <p:spPr bwMode="auto">
          <a:xfrm>
            <a:off x="468313" y="1447800"/>
            <a:ext cx="8459787" cy="360363"/>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p:txBody>
      </p:sp>
      <p:sp>
        <p:nvSpPr>
          <p:cNvPr id="14" name="Text Box 5"/>
          <p:cNvSpPr txBox="1">
            <a:spLocks noChangeArrowheads="1"/>
          </p:cNvSpPr>
          <p:nvPr/>
        </p:nvSpPr>
        <p:spPr bwMode="auto">
          <a:xfrm>
            <a:off x="1071907" y="1805812"/>
            <a:ext cx="6499268" cy="12862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department_id, </a:t>
            </a:r>
            <a:r>
              <a:rPr lang="en-US" sz="1300" b="1">
                <a:solidFill>
                  <a:srgbClr val="DA1000"/>
                </a:solidFill>
              </a:rPr>
              <a:t>ROUND(</a:t>
            </a:r>
            <a:r>
              <a:rPr lang="en-US" sz="1300" b="1">
                <a:solidFill>
                  <a:srgbClr val="0000DA"/>
                </a:solidFill>
              </a:rPr>
              <a:t>AVG(salary)</a:t>
            </a:r>
            <a:r>
              <a:rPr lang="en-US" sz="1300" b="1">
                <a:solidFill>
                  <a:srgbClr val="DA1000"/>
                </a:solidFill>
              </a:rPr>
              <a:t>)</a:t>
            </a:r>
          </a:p>
          <a:p>
            <a:pPr>
              <a:defRPr/>
            </a:pPr>
            <a:r>
              <a:rPr lang="en-US" sz="1300" b="1"/>
              <a:t>FROM employees</a:t>
            </a:r>
          </a:p>
          <a:p>
            <a:pPr>
              <a:defRPr/>
            </a:pPr>
            <a:r>
              <a:rPr lang="en-US" sz="1300" b="1"/>
              <a:t>GROUP BY department_id</a:t>
            </a:r>
          </a:p>
          <a:p>
            <a:pPr>
              <a:defRPr/>
            </a:pPr>
            <a:r>
              <a:rPr lang="en-US" sz="1300" b="1">
                <a:solidFill>
                  <a:schemeClr val="folHlink"/>
                </a:solidFill>
              </a:rPr>
              <a:t>HAVING MAX(salary) &gt; 1000</a:t>
            </a:r>
            <a:endParaRPr lang="en-US" sz="1300" b="1"/>
          </a:p>
          <a:p>
            <a:pPr>
              <a:defRPr/>
            </a:pPr>
            <a:r>
              <a:rPr lang="en-US" sz="1300" b="1"/>
              <a:t>ORDER BY </a:t>
            </a:r>
            <a:r>
              <a:rPr lang="en-US" sz="1300" b="1">
                <a:solidFill>
                  <a:srgbClr val="DA1000"/>
                </a:solidFill>
              </a:rPr>
              <a:t>ROUND(</a:t>
            </a:r>
            <a:r>
              <a:rPr lang="en-US" sz="1300" b="1">
                <a:solidFill>
                  <a:srgbClr val="0000DA"/>
                </a:solidFill>
              </a:rPr>
              <a:t>AVG(salary)</a:t>
            </a:r>
            <a:r>
              <a:rPr lang="en-US" sz="1300" b="1">
                <a:solidFill>
                  <a:srgbClr val="DA1000"/>
                </a:solidFill>
              </a:rPr>
              <a:t>) </a:t>
            </a:r>
            <a:r>
              <a:rPr lang="en-US" sz="1300" b="1"/>
              <a:t>DESC;</a:t>
            </a:r>
          </a:p>
        </p:txBody>
      </p:sp>
      <p:pic>
        <p:nvPicPr>
          <p:cNvPr id="54278" name="Picture 11" descr="Screenshot - 15-01-2014 , 15_20_53"/>
          <p:cNvPicPr>
            <a:picLocks noChangeAspect="1" noChangeArrowheads="1"/>
          </p:cNvPicPr>
          <p:nvPr/>
        </p:nvPicPr>
        <p:blipFill>
          <a:blip r:embed="rId3" cstate="print"/>
          <a:srcRect/>
          <a:stretch>
            <a:fillRect/>
          </a:stretch>
        </p:blipFill>
        <p:spPr bwMode="auto">
          <a:xfrm>
            <a:off x="2984500" y="3141663"/>
            <a:ext cx="2524125"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827088" y="188913"/>
            <a:ext cx="7793037" cy="1079500"/>
          </a:xfrm>
        </p:spPr>
        <p:txBody>
          <a:bodyPr/>
          <a:lstStyle/>
          <a:p>
            <a:pPr algn="r" eaLnBrk="1" hangingPunct="1"/>
            <a:r>
              <a:rPr lang="es-CL" sz="3400" smtClean="0">
                <a:solidFill>
                  <a:srgbClr val="10253F"/>
                </a:solidFill>
                <a:latin typeface="Arial" charset="0"/>
                <a:ea typeface="ＭＳ Ｐゴシック" pitchFamily="34" charset="-128"/>
              </a:rPr>
              <a:t>Restricción de Resultados del Grupo</a:t>
            </a:r>
            <a:endParaRPr lang="es-ES" sz="3400" smtClean="0">
              <a:solidFill>
                <a:srgbClr val="10253F"/>
              </a:solidFill>
              <a:latin typeface="Arial" charset="0"/>
              <a:ea typeface="ＭＳ Ｐゴシック" pitchFamily="34" charset="-128"/>
            </a:endParaRPr>
          </a:p>
        </p:txBody>
      </p:sp>
      <p:sp>
        <p:nvSpPr>
          <p:cNvPr id="56322" name="Rectangle 3"/>
          <p:cNvSpPr txBox="1">
            <a:spLocks noChangeArrowheads="1"/>
          </p:cNvSpPr>
          <p:nvPr/>
        </p:nvSpPr>
        <p:spPr bwMode="auto">
          <a:xfrm>
            <a:off x="468313" y="1447800"/>
            <a:ext cx="8459787" cy="360363"/>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p:txBody>
      </p:sp>
      <p:sp>
        <p:nvSpPr>
          <p:cNvPr id="14" name="Text Box 5"/>
          <p:cNvSpPr txBox="1">
            <a:spLocks noChangeArrowheads="1"/>
          </p:cNvSpPr>
          <p:nvPr/>
        </p:nvSpPr>
        <p:spPr bwMode="auto">
          <a:xfrm>
            <a:off x="707733" y="1808084"/>
            <a:ext cx="5642776" cy="137595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department_id, </a:t>
            </a:r>
            <a:r>
              <a:rPr lang="en-US" sz="1300" b="1">
                <a:solidFill>
                  <a:srgbClr val="DA1000"/>
                </a:solidFill>
              </a:rPr>
              <a:t>MIN(salary)</a:t>
            </a:r>
            <a:r>
              <a:rPr lang="en-US" sz="1300" b="1"/>
              <a:t>, </a:t>
            </a:r>
            <a:r>
              <a:rPr lang="en-US" sz="1300" b="1">
                <a:solidFill>
                  <a:srgbClr val="0000DA"/>
                </a:solidFill>
              </a:rPr>
              <a:t>MAX(salary)</a:t>
            </a:r>
          </a:p>
          <a:p>
            <a:pPr>
              <a:defRPr/>
            </a:pPr>
            <a:r>
              <a:rPr lang="en-US" sz="1300" b="1"/>
              <a:t>FROM employees</a:t>
            </a:r>
          </a:p>
          <a:p>
            <a:pPr>
              <a:defRPr/>
            </a:pPr>
            <a:r>
              <a:rPr lang="en-US" sz="1300" b="1">
                <a:solidFill>
                  <a:schemeClr val="folHlink"/>
                </a:solidFill>
              </a:rPr>
              <a:t>HAVING MIN(salary) &gt; 2500</a:t>
            </a:r>
          </a:p>
          <a:p>
            <a:pPr>
              <a:defRPr/>
            </a:pPr>
            <a:r>
              <a:rPr lang="en-US" sz="1300" b="1">
                <a:solidFill>
                  <a:schemeClr val="folHlink"/>
                </a:solidFill>
              </a:rPr>
              <a:t>AND MAX(salary) &gt; 5000</a:t>
            </a:r>
          </a:p>
          <a:p>
            <a:pPr>
              <a:defRPr/>
            </a:pPr>
            <a:r>
              <a:rPr lang="en-US" sz="1300" b="1"/>
              <a:t>GROUP BY department_id;</a:t>
            </a:r>
          </a:p>
          <a:p>
            <a:pPr>
              <a:defRPr/>
            </a:pPr>
            <a:endParaRPr lang="en-US" sz="1300" b="1"/>
          </a:p>
        </p:txBody>
      </p:sp>
      <p:pic>
        <p:nvPicPr>
          <p:cNvPr id="56326" name="Picture 8" descr="Screenshot - 15-01-2014 , 15_29_3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43663" y="1773238"/>
            <a:ext cx="2592387" cy="2049462"/>
          </a:xfrm>
          <a:prstGeom prst="rect">
            <a:avLst/>
          </a:prstGeom>
          <a:noFill/>
          <a:ln w="9525">
            <a:noFill/>
            <a:miter lim="800000"/>
            <a:headEnd/>
            <a:tailEnd/>
          </a:ln>
        </p:spPr>
      </p:pic>
      <p:sp>
        <p:nvSpPr>
          <p:cNvPr id="2" name="Text Box 5"/>
          <p:cNvSpPr txBox="1">
            <a:spLocks noChangeArrowheads="1"/>
          </p:cNvSpPr>
          <p:nvPr/>
        </p:nvSpPr>
        <p:spPr bwMode="auto">
          <a:xfrm>
            <a:off x="687096" y="4392737"/>
            <a:ext cx="5642776" cy="157208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department_id, </a:t>
            </a:r>
            <a:r>
              <a:rPr lang="en-US" sz="1300" b="1">
                <a:solidFill>
                  <a:srgbClr val="DA1000"/>
                </a:solidFill>
              </a:rPr>
              <a:t>MIN(salary)</a:t>
            </a:r>
            <a:r>
              <a:rPr lang="en-US" sz="1300" b="1"/>
              <a:t>, </a:t>
            </a:r>
            <a:r>
              <a:rPr lang="en-US" sz="1300" b="1">
                <a:solidFill>
                  <a:srgbClr val="0000DA"/>
                </a:solidFill>
              </a:rPr>
              <a:t>MAX(salary)</a:t>
            </a:r>
          </a:p>
          <a:p>
            <a:pPr>
              <a:defRPr/>
            </a:pPr>
            <a:r>
              <a:rPr lang="en-US" sz="1300" b="1"/>
              <a:t>FROM employees</a:t>
            </a:r>
          </a:p>
          <a:p>
            <a:pPr>
              <a:defRPr/>
            </a:pPr>
            <a:r>
              <a:rPr lang="en-US" sz="1300" b="1">
                <a:solidFill>
                  <a:srgbClr val="006600"/>
                </a:solidFill>
              </a:rPr>
              <a:t>WHERE department_id &gt; 20</a:t>
            </a:r>
          </a:p>
          <a:p>
            <a:pPr>
              <a:defRPr/>
            </a:pPr>
            <a:r>
              <a:rPr lang="en-US" sz="1300" b="1">
                <a:solidFill>
                  <a:schemeClr val="folHlink"/>
                </a:solidFill>
              </a:rPr>
              <a:t>HAVING MIN(salary) &gt; 2500</a:t>
            </a:r>
          </a:p>
          <a:p>
            <a:pPr>
              <a:defRPr/>
            </a:pPr>
            <a:r>
              <a:rPr lang="en-US" sz="1300" b="1">
                <a:solidFill>
                  <a:schemeClr val="folHlink"/>
                </a:solidFill>
              </a:rPr>
              <a:t>AND MAX(salary) &gt; 5000</a:t>
            </a:r>
          </a:p>
          <a:p>
            <a:pPr>
              <a:defRPr/>
            </a:pPr>
            <a:r>
              <a:rPr lang="en-US" sz="1300" b="1"/>
              <a:t>GROUP BY department_id;</a:t>
            </a:r>
          </a:p>
          <a:p>
            <a:pPr>
              <a:defRPr/>
            </a:pPr>
            <a:endParaRPr lang="en-US" sz="1300" b="1"/>
          </a:p>
        </p:txBody>
      </p:sp>
      <p:pic>
        <p:nvPicPr>
          <p:cNvPr id="56330" name="Picture 12" descr="Screenshot - 15-01-2014 , 15_31_0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21438" y="4292600"/>
            <a:ext cx="2622550" cy="174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5" descr="Screenshot - 15-01-2014 , 16_10_05"/>
          <p:cNvPicPr>
            <a:picLocks noChangeAspect="1" noChangeArrowheads="1"/>
          </p:cNvPicPr>
          <p:nvPr/>
        </p:nvPicPr>
        <p:blipFill>
          <a:blip r:embed="rId3" cstate="print"/>
          <a:srcRect/>
          <a:stretch>
            <a:fillRect/>
          </a:stretch>
        </p:blipFill>
        <p:spPr bwMode="auto">
          <a:xfrm>
            <a:off x="1101725" y="3622675"/>
            <a:ext cx="2390775" cy="2447925"/>
          </a:xfrm>
          <a:prstGeom prst="rect">
            <a:avLst/>
          </a:prstGeom>
          <a:noFill/>
          <a:ln w="9525">
            <a:noFill/>
            <a:miter lim="800000"/>
            <a:headEnd/>
            <a:tailEnd/>
          </a:ln>
        </p:spPr>
      </p:pic>
      <p:sp>
        <p:nvSpPr>
          <p:cNvPr id="58370" name="Rectangle 2"/>
          <p:cNvSpPr>
            <a:spLocks noGrp="1" noChangeArrowheads="1"/>
          </p:cNvSpPr>
          <p:nvPr>
            <p:ph type="title" idx="4294967295"/>
          </p:nvPr>
        </p:nvSpPr>
        <p:spPr>
          <a:xfrm>
            <a:off x="827088" y="188913"/>
            <a:ext cx="7793037" cy="1079500"/>
          </a:xfrm>
        </p:spPr>
        <p:txBody>
          <a:bodyPr/>
          <a:lstStyle/>
          <a:p>
            <a:pPr algn="r" eaLnBrk="1" hangingPunct="1"/>
            <a:r>
              <a:rPr lang="es-CL" sz="3400" smtClean="0">
                <a:solidFill>
                  <a:srgbClr val="10253F"/>
                </a:solidFill>
                <a:latin typeface="Arial" charset="0"/>
                <a:ea typeface="ＭＳ Ｐゴシック" pitchFamily="34" charset="-128"/>
              </a:rPr>
              <a:t>Funciones de Grupo Anidadas</a:t>
            </a:r>
            <a:endParaRPr lang="es-ES" sz="3400" smtClean="0">
              <a:solidFill>
                <a:srgbClr val="10253F"/>
              </a:solidFill>
              <a:latin typeface="Arial" charset="0"/>
              <a:ea typeface="ＭＳ Ｐゴシック" pitchFamily="34" charset="-128"/>
            </a:endParaRPr>
          </a:p>
        </p:txBody>
      </p:sp>
      <p:sp>
        <p:nvSpPr>
          <p:cNvPr id="58371" name="Rectangle 3"/>
          <p:cNvSpPr txBox="1">
            <a:spLocks noChangeArrowheads="1"/>
          </p:cNvSpPr>
          <p:nvPr/>
        </p:nvSpPr>
        <p:spPr bwMode="auto">
          <a:xfrm>
            <a:off x="468313" y="1447800"/>
            <a:ext cx="8459787" cy="360363"/>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latin typeface="Arial" charset="0"/>
                <a:ea typeface="Arial Unicode MS"/>
                <a:cs typeface="Times New Roman" pitchFamily="18" charset="0"/>
              </a:rPr>
              <a:t>Las funciones de grupos pueden estar anidadas en un máximo de dos.</a:t>
            </a: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0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p:txBody>
      </p:sp>
      <p:sp>
        <p:nvSpPr>
          <p:cNvPr id="14" name="Text Box 5"/>
          <p:cNvSpPr txBox="1">
            <a:spLocks noChangeArrowheads="1"/>
          </p:cNvSpPr>
          <p:nvPr/>
        </p:nvSpPr>
        <p:spPr bwMode="auto">
          <a:xfrm>
            <a:off x="1071907" y="2448891"/>
            <a:ext cx="6499268" cy="110380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latin typeface="Arial" charset="0"/>
            </a:endParaRPr>
          </a:p>
          <a:p>
            <a:pPr>
              <a:defRPr/>
            </a:pPr>
            <a:r>
              <a:rPr lang="en-US" sz="1300" b="1"/>
              <a:t>SELECT  ROUND(</a:t>
            </a:r>
            <a:r>
              <a:rPr lang="en-US" sz="1300" b="1">
                <a:solidFill>
                  <a:srgbClr val="DA1000"/>
                </a:solidFill>
              </a:rPr>
              <a:t>MAX(</a:t>
            </a:r>
            <a:r>
              <a:rPr lang="en-US" sz="1300" b="1">
                <a:solidFill>
                  <a:srgbClr val="0000DA"/>
                </a:solidFill>
              </a:rPr>
              <a:t>AVG(salary)</a:t>
            </a:r>
            <a:r>
              <a:rPr lang="en-US" sz="1300" b="1">
                <a:solidFill>
                  <a:srgbClr val="DA1000"/>
                </a:solidFill>
              </a:rPr>
              <a:t>)</a:t>
            </a:r>
            <a:r>
              <a:rPr lang="en-US" sz="1300" b="1"/>
              <a:t>)  "MÁXIMO SALARIO PROMEDIO"</a:t>
            </a:r>
          </a:p>
          <a:p>
            <a:pPr>
              <a:defRPr/>
            </a:pPr>
            <a:r>
              <a:rPr lang="en-US" sz="1300" b="1"/>
              <a:t>FROM employees</a:t>
            </a:r>
          </a:p>
          <a:p>
            <a:pPr>
              <a:defRPr/>
            </a:pPr>
            <a:r>
              <a:rPr lang="en-US" sz="1300" b="1">
                <a:solidFill>
                  <a:schemeClr val="folHlink"/>
                </a:solidFill>
              </a:rPr>
              <a:t>GROUP BY department_id</a:t>
            </a:r>
            <a:r>
              <a:rPr lang="en-US" sz="1300" b="1"/>
              <a:t>;</a:t>
            </a:r>
          </a:p>
        </p:txBody>
      </p:sp>
      <p:pic>
        <p:nvPicPr>
          <p:cNvPr id="58375" name="Picture 13" descr="Screenshot - 15-01-2014 , 16_04_23"/>
          <p:cNvPicPr>
            <a:picLocks noChangeAspect="1" noChangeArrowheads="1"/>
          </p:cNvPicPr>
          <p:nvPr/>
        </p:nvPicPr>
        <p:blipFill>
          <a:blip r:embed="rId4" cstate="print"/>
          <a:srcRect/>
          <a:stretch>
            <a:fillRect/>
          </a:stretch>
        </p:blipFill>
        <p:spPr bwMode="auto">
          <a:xfrm>
            <a:off x="4859338" y="3787775"/>
            <a:ext cx="1873250" cy="506413"/>
          </a:xfrm>
          <a:prstGeom prst="rect">
            <a:avLst/>
          </a:prstGeom>
          <a:noFill/>
          <a:ln w="9525">
            <a:noFill/>
            <a:miter lim="800000"/>
            <a:headEnd/>
            <a:tailEnd/>
          </a:ln>
        </p:spPr>
      </p:pic>
      <p:sp>
        <p:nvSpPr>
          <p:cNvPr id="58376" name="Rectangle 82"/>
          <p:cNvSpPr>
            <a:spLocks noChangeArrowheads="1"/>
          </p:cNvSpPr>
          <p:nvPr/>
        </p:nvSpPr>
        <p:spPr bwMode="auto">
          <a:xfrm>
            <a:off x="1817688" y="4481513"/>
            <a:ext cx="1657350" cy="179387"/>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900113" y="188913"/>
            <a:ext cx="7793037" cy="1462087"/>
          </a:xfrm>
        </p:spPr>
        <p:txBody>
          <a:bodyPr/>
          <a:lstStyle/>
          <a:p>
            <a:pPr algn="r" eaLnBrk="1" hangingPunct="1"/>
            <a:r>
              <a:rPr lang="es-MX" sz="3000" smtClean="0">
                <a:solidFill>
                  <a:srgbClr val="10253F"/>
                </a:solidFill>
                <a:latin typeface="Arial" charset="0"/>
                <a:ea typeface="ＭＳ Ｐゴシック" pitchFamily="34" charset="-128"/>
              </a:rPr>
              <a:t>Objetivos de la Clase</a:t>
            </a:r>
            <a:endParaRPr lang="es-ES" sz="3000" smtClean="0">
              <a:solidFill>
                <a:srgbClr val="10253F"/>
              </a:solidFill>
              <a:latin typeface="Arial" charset="0"/>
              <a:ea typeface="ＭＳ Ｐゴシック" pitchFamily="34" charset="-128"/>
            </a:endParaRPr>
          </a:p>
        </p:txBody>
      </p:sp>
      <p:sp>
        <p:nvSpPr>
          <p:cNvPr id="6041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smtClean="0">
                <a:latin typeface="Arial" charset="0"/>
                <a:ea typeface="ＭＳ Ｐゴシック" pitchFamily="34" charset="-128"/>
              </a:rPr>
              <a:t>Se describieron las características generales de las Funciones SQL que operan sobre un grupo de filas.</a:t>
            </a:r>
          </a:p>
          <a:p>
            <a:pPr marL="609600" indent="-609600" algn="just" defTabSz="457200">
              <a:spcBef>
                <a:spcPct val="20000"/>
              </a:spcBef>
              <a:buFont typeface="Arial" charset="0"/>
              <a:buChar char="•"/>
            </a:pPr>
            <a:r>
              <a:rPr lang="es-CL" sz="1800" dirty="0" smtClean="0">
                <a:latin typeface="Arial" charset="0"/>
                <a:ea typeface="ＭＳ Ｐゴシック" pitchFamily="34" charset="-128"/>
              </a:rPr>
              <a:t>Se describieron los tipos de Funciones de Grupo y sus características particulares: AVG, SUM, MAX, MIN, COUNT. </a:t>
            </a:r>
          </a:p>
          <a:p>
            <a:pPr marL="609600" indent="-609600" algn="just" defTabSz="457200">
              <a:spcBef>
                <a:spcPct val="20000"/>
              </a:spcBef>
              <a:buFont typeface="Arial" charset="0"/>
              <a:buChar char="•"/>
            </a:pPr>
            <a:r>
              <a:rPr lang="es-CL" sz="1800" dirty="0" smtClean="0">
                <a:latin typeface="Arial" charset="0"/>
                <a:ea typeface="ＭＳ Ｐゴシック" pitchFamily="34" charset="-128"/>
              </a:rPr>
              <a:t>Se explicó cómo usar  Funciones de Grupos en sentencias SQL.</a:t>
            </a:r>
          </a:p>
          <a:p>
            <a:pPr marL="609600" indent="-609600" algn="just" defTabSz="457200">
              <a:spcBef>
                <a:spcPct val="20000"/>
              </a:spcBef>
              <a:buFont typeface="Arial" charset="0"/>
              <a:buChar char="•"/>
            </a:pPr>
            <a:r>
              <a:rPr lang="es-CL" sz="1800" dirty="0" smtClean="0">
                <a:latin typeface="Arial" charset="0"/>
                <a:ea typeface="ＭＳ Ｐゴシック" pitchFamily="34" charset="-128"/>
              </a:rPr>
              <a:t>Se explicó cómo usar Funciones de Grupo con valores Nulos.</a:t>
            </a:r>
          </a:p>
          <a:p>
            <a:pPr marL="609600" indent="-609600" algn="just" defTabSz="457200">
              <a:spcBef>
                <a:spcPct val="20000"/>
              </a:spcBef>
              <a:buFont typeface="Arial" charset="0"/>
              <a:buChar char="•"/>
            </a:pPr>
            <a:r>
              <a:rPr lang="es-CL" sz="1800" dirty="0" smtClean="0">
                <a:latin typeface="Arial" charset="0"/>
                <a:ea typeface="ＭＳ Ｐゴシック" pitchFamily="34" charset="-128"/>
              </a:rPr>
              <a:t>Se explicó cómo usar cláusula GROUP BY en sentencias SQL para mostrar información por grupos de filas.</a:t>
            </a:r>
          </a:p>
          <a:p>
            <a:pPr marL="609600" indent="-609600" algn="just" defTabSz="457200">
              <a:spcBef>
                <a:spcPct val="20000"/>
              </a:spcBef>
              <a:buFont typeface="Arial" charset="0"/>
              <a:buChar char="•"/>
            </a:pPr>
            <a:r>
              <a:rPr lang="es-CL" sz="1800" dirty="0" smtClean="0">
                <a:latin typeface="Arial" charset="0"/>
                <a:ea typeface="ＭＳ Ｐゴシック" pitchFamily="34" charset="-128"/>
              </a:rPr>
              <a:t>Se explicó cómo crear una condición en una sentencia SQL basada en el resultado que retorne una función de grupo utilizando cláusula HAVING.</a:t>
            </a:r>
            <a:endParaRPr lang="es-CL" sz="1800" dirty="0">
              <a:latin typeface="Arial" charset="0"/>
              <a:ea typeface="ＭＳ Ｐゴシック" pitchFamily="34" charset="-128"/>
            </a:endParaRPr>
          </a:p>
        </p:txBody>
      </p:sp>
      <p:pic>
        <p:nvPicPr>
          <p:cNvPr id="60419" name="Picture 2" descr="http://1.bp.blogspot.com/_RqJDNYG54ms/Sw8Xel4RxEI/AAAAAAAAAAM/YsM0M1Y291A/s320/20080616-20080614-Trab%2520cooperativo.jpg">
            <a:hlinkClick r:id="rId2"/>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1725" y="5195888"/>
            <a:ext cx="1539875"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900113" y="188913"/>
            <a:ext cx="7793037" cy="1462087"/>
          </a:xfrm>
        </p:spPr>
        <p:txBody>
          <a:bodyPr/>
          <a:lstStyle/>
          <a:p>
            <a:pPr eaLnBrk="1" hangingPunct="1"/>
            <a:r>
              <a:rPr lang="es-MX" sz="3000" smtClean="0">
                <a:solidFill>
                  <a:srgbClr val="10253F"/>
                </a:solidFill>
                <a:latin typeface="Arial" charset="0"/>
                <a:ea typeface="ＭＳ Ｐゴシック" pitchFamily="34" charset="-128"/>
              </a:rPr>
              <a:t>Objetivos de la Clase</a:t>
            </a:r>
            <a:endParaRPr lang="es-ES" sz="3000" smtClean="0">
              <a:solidFill>
                <a:srgbClr val="10253F"/>
              </a:solidFill>
              <a:latin typeface="Arial" charset="0"/>
              <a:ea typeface="ＭＳ Ｐゴシック" pitchFamily="34" charset="-128"/>
            </a:endParaRPr>
          </a:p>
        </p:txBody>
      </p:sp>
      <p:sp>
        <p:nvSpPr>
          <p:cNvPr id="18434"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smtClean="0">
                <a:latin typeface="Arial" charset="0"/>
                <a:ea typeface="ＭＳ Ｐゴシック" pitchFamily="34" charset="-128"/>
              </a:rPr>
              <a:t>Describir </a:t>
            </a:r>
            <a:r>
              <a:rPr lang="es-CL" sz="1800" dirty="0">
                <a:latin typeface="Arial" charset="0"/>
                <a:ea typeface="ＭＳ Ｐゴシック" pitchFamily="34" charset="-128"/>
              </a:rPr>
              <a:t>las características generales de las Funciones SQL que operan sobre un grupo de filas.</a:t>
            </a:r>
          </a:p>
          <a:p>
            <a:pPr marL="609600" indent="-609600" algn="just" defTabSz="457200">
              <a:spcBef>
                <a:spcPct val="20000"/>
              </a:spcBef>
              <a:buFont typeface="Arial" charset="0"/>
              <a:buChar char="•"/>
            </a:pPr>
            <a:r>
              <a:rPr lang="es-CL" sz="1800" dirty="0" smtClean="0">
                <a:latin typeface="Arial" charset="0"/>
                <a:ea typeface="ＭＳ Ｐゴシック" pitchFamily="34" charset="-128"/>
              </a:rPr>
              <a:t>Describir </a:t>
            </a:r>
            <a:r>
              <a:rPr lang="es-CL" sz="1800" dirty="0">
                <a:latin typeface="Arial" charset="0"/>
                <a:ea typeface="ＭＳ Ｐゴシック" pitchFamily="34" charset="-128"/>
              </a:rPr>
              <a:t>los tipos de Funciones de Grupo y sus características particulares: AVG, SUM, MAX, MIN, COUNT. </a:t>
            </a:r>
          </a:p>
          <a:p>
            <a:pPr marL="609600" indent="-609600" algn="just" defTabSz="457200">
              <a:spcBef>
                <a:spcPct val="20000"/>
              </a:spcBef>
              <a:buFont typeface="Arial" charset="0"/>
              <a:buChar char="•"/>
            </a:pPr>
            <a:r>
              <a:rPr lang="es-CL" sz="1800" dirty="0" smtClean="0">
                <a:latin typeface="Arial" charset="0"/>
                <a:ea typeface="ＭＳ Ｐゴシック" pitchFamily="34" charset="-128"/>
              </a:rPr>
              <a:t>Usar  Funciones de Grupos en sentencias SQL.</a:t>
            </a:r>
            <a:endParaRPr lang="es-CL" sz="1800" dirty="0">
              <a:latin typeface="Arial" charset="0"/>
              <a:ea typeface="ＭＳ Ｐゴシック" pitchFamily="34" charset="-128"/>
            </a:endParaRPr>
          </a:p>
          <a:p>
            <a:pPr marL="609600" indent="-609600" algn="just" defTabSz="457200">
              <a:spcBef>
                <a:spcPct val="20000"/>
              </a:spcBef>
              <a:buFont typeface="Arial" charset="0"/>
              <a:buChar char="•"/>
            </a:pPr>
            <a:r>
              <a:rPr lang="es-CL" sz="1800" dirty="0">
                <a:latin typeface="Arial" charset="0"/>
                <a:ea typeface="ＭＳ Ｐゴシック" pitchFamily="34" charset="-128"/>
              </a:rPr>
              <a:t>Usar Funciones de Grupo con valores Nulos.</a:t>
            </a:r>
          </a:p>
          <a:p>
            <a:pPr marL="609600" indent="-609600" algn="just" defTabSz="457200">
              <a:spcBef>
                <a:spcPct val="20000"/>
              </a:spcBef>
              <a:buFont typeface="Arial" charset="0"/>
              <a:buChar char="•"/>
            </a:pPr>
            <a:r>
              <a:rPr lang="es-CL" sz="1800" dirty="0">
                <a:latin typeface="Arial" charset="0"/>
                <a:ea typeface="ＭＳ Ｐゴシック" pitchFamily="34" charset="-128"/>
              </a:rPr>
              <a:t>Usar cláusula GROUP BY en sentencias SQL para mostrar información por grupos de filas.</a:t>
            </a:r>
          </a:p>
          <a:p>
            <a:pPr marL="609600" indent="-609600" algn="just" defTabSz="457200">
              <a:spcBef>
                <a:spcPct val="20000"/>
              </a:spcBef>
              <a:buFont typeface="Arial" charset="0"/>
              <a:buChar char="•"/>
            </a:pPr>
            <a:r>
              <a:rPr lang="es-CL" sz="1800" dirty="0">
                <a:latin typeface="Arial" charset="0"/>
                <a:ea typeface="ＭＳ Ｐゴシック" pitchFamily="34" charset="-128"/>
              </a:rPr>
              <a:t>Crear una condición en una sentencia SQL basada en el resultado que retorne una función de grupo utilizando cláusula HAVING.</a:t>
            </a:r>
          </a:p>
        </p:txBody>
      </p:sp>
      <p:pic>
        <p:nvPicPr>
          <p:cNvPr id="18435" name="Picture 7" descr="http://www.bodegasexpress.com/images/dudas.jpg">
            <a:hlinkClick r:id="rId2"/>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40638" y="5084763"/>
            <a:ext cx="1323975" cy="165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882650" y="238125"/>
            <a:ext cx="7793038" cy="1462088"/>
          </a:xfrm>
        </p:spPr>
        <p:txBody>
          <a:bodyPr/>
          <a:lstStyle/>
          <a:p>
            <a:pPr algn="r" eaLnBrk="1" hangingPunct="1"/>
            <a:r>
              <a:rPr lang="es-CL" sz="3000" dirty="0" smtClean="0">
                <a:solidFill>
                  <a:srgbClr val="10253F"/>
                </a:solidFill>
                <a:latin typeface="Arial" charset="0"/>
                <a:ea typeface="ＭＳ Ｐゴシック" pitchFamily="34" charset="-128"/>
              </a:rPr>
              <a:t>Funciones de Grupos o Agregadas</a:t>
            </a:r>
            <a:endParaRPr lang="es-ES" sz="3000" dirty="0" smtClean="0">
              <a:solidFill>
                <a:srgbClr val="10253F"/>
              </a:solidFill>
              <a:latin typeface="Arial" charset="0"/>
              <a:ea typeface="ＭＳ Ｐゴシック" pitchFamily="34" charset="-128"/>
            </a:endParaRPr>
          </a:p>
        </p:txBody>
      </p:sp>
      <p:sp>
        <p:nvSpPr>
          <p:cNvPr id="19458" name="Rectangle 3"/>
          <p:cNvSpPr txBox="1">
            <a:spLocks noChangeArrowheads="1"/>
          </p:cNvSpPr>
          <p:nvPr/>
        </p:nvSpPr>
        <p:spPr bwMode="auto">
          <a:xfrm>
            <a:off x="611188" y="165258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dirty="0">
                <a:ea typeface="Arial Unicode MS"/>
                <a:cs typeface="Times New Roman" pitchFamily="18" charset="0"/>
              </a:rPr>
              <a:t>¿Cómo obtener el Salario Máximo entre todos los empleados?</a:t>
            </a:r>
          </a:p>
        </p:txBody>
      </p:sp>
      <p:pic>
        <p:nvPicPr>
          <p:cNvPr id="19459" name="Picture 14" descr="C:\Users\user\Documents\DonationCoder\ScreenshotCaptor\Screenshots\Screenshot - 10-03-2013 , 15_11_00.png"/>
          <p:cNvPicPr>
            <a:picLocks noChangeAspect="1" noChangeArrowheads="1"/>
          </p:cNvPicPr>
          <p:nvPr/>
        </p:nvPicPr>
        <p:blipFill>
          <a:blip r:embed="rId3" cstate="print"/>
          <a:srcRect/>
          <a:stretch>
            <a:fillRect/>
          </a:stretch>
        </p:blipFill>
        <p:spPr bwMode="auto">
          <a:xfrm>
            <a:off x="1309688" y="2205038"/>
            <a:ext cx="1608137" cy="1800225"/>
          </a:xfrm>
          <a:prstGeom prst="rect">
            <a:avLst/>
          </a:prstGeom>
          <a:noFill/>
          <a:ln w="9525">
            <a:noFill/>
            <a:miter lim="800000"/>
            <a:headEnd/>
            <a:tailEnd/>
          </a:ln>
        </p:spPr>
      </p:pic>
      <p:pic>
        <p:nvPicPr>
          <p:cNvPr id="19460" name="Picture 15" descr="C:\Users\user\Documents\DonationCoder\ScreenshotCaptor\Screenshots\Screenshot - 10-03-2013 , 15_11_28.png"/>
          <p:cNvPicPr>
            <a:picLocks noChangeAspect="1" noChangeArrowheads="1"/>
          </p:cNvPicPr>
          <p:nvPr/>
        </p:nvPicPr>
        <p:blipFill>
          <a:blip r:embed="rId4" cstate="print"/>
          <a:srcRect/>
          <a:stretch>
            <a:fillRect/>
          </a:stretch>
        </p:blipFill>
        <p:spPr bwMode="auto">
          <a:xfrm>
            <a:off x="1258888" y="4497388"/>
            <a:ext cx="1673225" cy="1050925"/>
          </a:xfrm>
          <a:prstGeom prst="rect">
            <a:avLst/>
          </a:prstGeom>
          <a:noFill/>
          <a:ln w="9525">
            <a:noFill/>
            <a:miter lim="800000"/>
            <a:headEnd/>
            <a:tailEnd/>
          </a:ln>
        </p:spPr>
      </p:pic>
      <p:sp>
        <p:nvSpPr>
          <p:cNvPr id="19461" name="9 CuadroTexto"/>
          <p:cNvSpPr txBox="1">
            <a:spLocks noChangeArrowheads="1"/>
          </p:cNvSpPr>
          <p:nvPr/>
        </p:nvSpPr>
        <p:spPr bwMode="auto">
          <a:xfrm>
            <a:off x="1192213" y="3833813"/>
            <a:ext cx="2178050" cy="609600"/>
          </a:xfrm>
          <a:prstGeom prst="rect">
            <a:avLst/>
          </a:prstGeom>
          <a:noFill/>
          <a:ln w="9525">
            <a:noFill/>
            <a:miter lim="800000"/>
            <a:headEnd/>
            <a:tailEnd/>
          </a:ln>
        </p:spPr>
        <p:txBody>
          <a:bodyPr>
            <a:spAutoFit/>
          </a:bodyPr>
          <a:lstStyle/>
          <a:p>
            <a:r>
              <a:rPr lang="es-CL" sz="1700" b="1" i="1">
                <a:latin typeface="Arial" charset="0"/>
              </a:rPr>
              <a:t>…….…………….</a:t>
            </a:r>
          </a:p>
          <a:p>
            <a:r>
              <a:rPr lang="es-CL" sz="1700" b="1" i="1">
                <a:latin typeface="Arial" charset="0"/>
              </a:rPr>
              <a:t>…….…….………</a:t>
            </a:r>
          </a:p>
        </p:txBody>
      </p:sp>
      <p:sp>
        <p:nvSpPr>
          <p:cNvPr id="19462" name="11 Extracto"/>
          <p:cNvSpPr>
            <a:spLocks noChangeArrowheads="1"/>
          </p:cNvSpPr>
          <p:nvPr/>
        </p:nvSpPr>
        <p:spPr bwMode="auto">
          <a:xfrm rot="5400000">
            <a:off x="3413919" y="1707357"/>
            <a:ext cx="3324225" cy="4319587"/>
          </a:xfrm>
          <a:prstGeom prst="flowChartExtract">
            <a:avLst/>
          </a:prstGeom>
          <a:solidFill>
            <a:srgbClr val="F1AF73"/>
          </a:solidFill>
          <a:ln w="25400" algn="ctr">
            <a:solidFill>
              <a:schemeClr val="tx1"/>
            </a:solidFill>
            <a:round/>
            <a:headEnd/>
            <a:tailEnd/>
          </a:ln>
        </p:spPr>
        <p:txBody>
          <a:bodyPr rot="10800000" vert="eaVert"/>
          <a:lstStyle/>
          <a:p>
            <a:endParaRPr lang="es-ES" sz="2000" b="1" i="1">
              <a:latin typeface="Times New Roman" pitchFamily="18" charset="0"/>
            </a:endParaRPr>
          </a:p>
        </p:txBody>
      </p:sp>
      <p:pic>
        <p:nvPicPr>
          <p:cNvPr id="19463" name="Picture 24" descr="Screenshot - 11-03-2013 , 11_47_36"/>
          <p:cNvPicPr>
            <a:picLocks noChangeAspect="1" noChangeArrowheads="1"/>
          </p:cNvPicPr>
          <p:nvPr/>
        </p:nvPicPr>
        <p:blipFill>
          <a:blip r:embed="rId5" cstate="print"/>
          <a:srcRect/>
          <a:stretch>
            <a:fillRect/>
          </a:stretch>
        </p:blipFill>
        <p:spPr bwMode="auto">
          <a:xfrm>
            <a:off x="7289800" y="3595688"/>
            <a:ext cx="1114425" cy="523875"/>
          </a:xfrm>
          <a:prstGeom prst="rect">
            <a:avLst/>
          </a:prstGeom>
          <a:noFill/>
          <a:ln w="9525">
            <a:noFill/>
            <a:miter lim="800000"/>
            <a:headEnd/>
            <a:tailEnd/>
          </a:ln>
        </p:spPr>
      </p:pic>
      <p:sp>
        <p:nvSpPr>
          <p:cNvPr id="19464" name="Text Box 11"/>
          <p:cNvSpPr txBox="1">
            <a:spLocks noChangeArrowheads="1"/>
          </p:cNvSpPr>
          <p:nvPr/>
        </p:nvSpPr>
        <p:spPr bwMode="auto">
          <a:xfrm>
            <a:off x="3348038" y="3465513"/>
            <a:ext cx="2232025" cy="777875"/>
          </a:xfrm>
          <a:prstGeom prst="rect">
            <a:avLst/>
          </a:prstGeom>
          <a:solidFill>
            <a:srgbClr val="F1AF73"/>
          </a:solidFill>
          <a:ln w="9525">
            <a:noFill/>
            <a:miter lim="800000"/>
            <a:headEnd/>
            <a:tailEnd/>
          </a:ln>
        </p:spPr>
        <p:txBody>
          <a:bodyPr>
            <a:spAutoFit/>
          </a:bodyPr>
          <a:lstStyle/>
          <a:p>
            <a:pPr algn="ctr"/>
            <a:r>
              <a:rPr lang="es-MX" sz="1500" b="1"/>
              <a:t>Máximo salario </a:t>
            </a:r>
          </a:p>
          <a:p>
            <a:pPr algn="ctr"/>
            <a:r>
              <a:rPr lang="es-MX" sz="1500" b="1"/>
              <a:t>en tabla </a:t>
            </a:r>
          </a:p>
          <a:p>
            <a:pPr algn="ctr"/>
            <a:r>
              <a:rPr lang="es-MX" sz="1500" b="1"/>
              <a:t>EMPLOYEES</a:t>
            </a:r>
            <a:endParaRPr lang="es-ES" sz="15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900113" y="0"/>
            <a:ext cx="7793037" cy="1317625"/>
          </a:xfrm>
        </p:spPr>
        <p:txBody>
          <a:bodyPr/>
          <a:lstStyle/>
          <a:p>
            <a:pPr algn="r" eaLnBrk="1" hangingPunct="1"/>
            <a:r>
              <a:rPr lang="es-CL" sz="3000" dirty="0" smtClean="0">
                <a:solidFill>
                  <a:srgbClr val="10253F"/>
                </a:solidFill>
                <a:latin typeface="Arial" charset="0"/>
                <a:ea typeface="ＭＳ Ｐゴシック" pitchFamily="34" charset="-128"/>
              </a:rPr>
              <a:t>Funciones de Grupos o Agregadas</a:t>
            </a:r>
            <a:endParaRPr lang="es-ES" sz="3000" dirty="0" smtClean="0">
              <a:solidFill>
                <a:srgbClr val="10253F"/>
              </a:solidFill>
              <a:latin typeface="Arial" charset="0"/>
              <a:ea typeface="ＭＳ Ｐゴシック" pitchFamily="34" charset="-128"/>
            </a:endParaRPr>
          </a:p>
        </p:txBody>
      </p:sp>
      <p:sp>
        <p:nvSpPr>
          <p:cNvPr id="9" name="8 Bisel"/>
          <p:cNvSpPr>
            <a:spLocks noChangeArrowheads="1"/>
          </p:cNvSpPr>
          <p:nvPr/>
        </p:nvSpPr>
        <p:spPr bwMode="auto">
          <a:xfrm>
            <a:off x="725755" y="1836614"/>
            <a:ext cx="3780000" cy="1152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600" b="1" dirty="0" smtClean="0">
                <a:solidFill>
                  <a:schemeClr val="bg1"/>
                </a:solidFill>
              </a:rPr>
              <a:t>Actúan sobre un grupo de filas</a:t>
            </a:r>
            <a:endParaRPr lang="es-CL" sz="1600" b="1" dirty="0">
              <a:solidFill>
                <a:schemeClr val="bg1"/>
              </a:solidFill>
            </a:endParaRPr>
          </a:p>
        </p:txBody>
      </p:sp>
      <p:sp>
        <p:nvSpPr>
          <p:cNvPr id="10" name="12 Bisel"/>
          <p:cNvSpPr>
            <a:spLocks noChangeArrowheads="1"/>
          </p:cNvSpPr>
          <p:nvPr/>
        </p:nvSpPr>
        <p:spPr bwMode="auto">
          <a:xfrm>
            <a:off x="4600190" y="1840835"/>
            <a:ext cx="3780000" cy="1152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Retornan un resultado por grupo de filas</a:t>
            </a:r>
            <a:endParaRPr lang="es-CL" sz="1600" b="1" dirty="0">
              <a:solidFill>
                <a:srgbClr val="FFFFFF"/>
              </a:solidFill>
            </a:endParaRPr>
          </a:p>
        </p:txBody>
      </p:sp>
      <p:sp>
        <p:nvSpPr>
          <p:cNvPr id="11" name="12 Bisel"/>
          <p:cNvSpPr>
            <a:spLocks noChangeArrowheads="1"/>
          </p:cNvSpPr>
          <p:nvPr/>
        </p:nvSpPr>
        <p:spPr bwMode="auto">
          <a:xfrm>
            <a:off x="4608424" y="3100987"/>
            <a:ext cx="3780000" cy="1152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Se pueden efectuar cálculos para cada elemento del grupo</a:t>
            </a:r>
            <a:endParaRPr lang="es-CL" sz="1600" b="1" dirty="0">
              <a:solidFill>
                <a:srgbClr val="FFFFFF"/>
              </a:solidFill>
            </a:endParaRPr>
          </a:p>
        </p:txBody>
      </p:sp>
      <p:sp>
        <p:nvSpPr>
          <p:cNvPr id="12" name="11 Bisel"/>
          <p:cNvSpPr>
            <a:spLocks noChangeArrowheads="1"/>
          </p:cNvSpPr>
          <p:nvPr/>
        </p:nvSpPr>
        <p:spPr bwMode="auto">
          <a:xfrm>
            <a:off x="726100" y="3100987"/>
            <a:ext cx="3780000" cy="1152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El grupo puede ser la tabla completa o la tabla divida en grupos de filas</a:t>
            </a:r>
            <a:endParaRPr lang="es-CL" sz="1600" b="1" dirty="0">
              <a:solidFill>
                <a:srgbClr val="FFFFFF"/>
              </a:solidFill>
            </a:endParaRPr>
          </a:p>
        </p:txBody>
      </p:sp>
      <p:sp>
        <p:nvSpPr>
          <p:cNvPr id="13" name="12 Bisel"/>
          <p:cNvSpPr>
            <a:spLocks noChangeArrowheads="1"/>
          </p:cNvSpPr>
          <p:nvPr/>
        </p:nvSpPr>
        <p:spPr bwMode="auto">
          <a:xfrm>
            <a:off x="2659683" y="4365232"/>
            <a:ext cx="3780000" cy="1152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Aceptan un argumento como valor de entrada</a:t>
            </a:r>
            <a:endParaRPr lang="es-CL" sz="1600" b="1" dirty="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811213" y="188913"/>
            <a:ext cx="7793037" cy="1079500"/>
          </a:xfrm>
        </p:spPr>
        <p:txBody>
          <a:bodyPr/>
          <a:lstStyle/>
          <a:p>
            <a:pPr algn="r" eaLnBrk="1" hangingPunct="1"/>
            <a:r>
              <a:rPr lang="es-CL" sz="3000" dirty="0" smtClean="0">
                <a:solidFill>
                  <a:srgbClr val="10253F"/>
                </a:solidFill>
                <a:latin typeface="Arial" charset="0"/>
                <a:ea typeface="ＭＳ Ｐゴシック" pitchFamily="34" charset="-128"/>
              </a:rPr>
              <a:t>Funciones de Grupos o Agregadas</a:t>
            </a:r>
            <a:endParaRPr lang="es-ES" sz="3000" dirty="0" smtClean="0">
              <a:solidFill>
                <a:srgbClr val="10253F"/>
              </a:solidFill>
              <a:latin typeface="Arial" charset="0"/>
              <a:ea typeface="ＭＳ Ｐゴシック" pitchFamily="34" charset="-128"/>
            </a:endParaRPr>
          </a:p>
        </p:txBody>
      </p:sp>
      <p:sp>
        <p:nvSpPr>
          <p:cNvPr id="23554" name="Rectangle 3"/>
          <p:cNvSpPr txBox="1">
            <a:spLocks noChangeArrowheads="1"/>
          </p:cNvSpPr>
          <p:nvPr/>
        </p:nvSpPr>
        <p:spPr bwMode="auto">
          <a:xfrm>
            <a:off x="468313" y="1555750"/>
            <a:ext cx="8459787" cy="360363"/>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Sintaxis:</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9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a:latin typeface="Arial" charset="0"/>
                <a:ea typeface="Arial Unicode MS"/>
                <a:cs typeface="Times New Roman" pitchFamily="18" charset="0"/>
              </a:rPr>
              <a:t>Las Funciones de Grupo ignoran los valores Nulos. Para sustituir los valores Nulos utilizar funciones NVL, NVL2 o COALESCE.</a:t>
            </a: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p:txBody>
      </p:sp>
      <p:sp>
        <p:nvSpPr>
          <p:cNvPr id="5" name="Text Box 5"/>
          <p:cNvSpPr txBox="1">
            <a:spLocks noChangeArrowheads="1"/>
          </p:cNvSpPr>
          <p:nvPr/>
        </p:nvSpPr>
        <p:spPr bwMode="auto">
          <a:xfrm>
            <a:off x="1579315" y="1856928"/>
            <a:ext cx="5845800" cy="141471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n-US" b="1">
              <a:latin typeface="Arial" charset="0"/>
            </a:endParaRPr>
          </a:p>
          <a:p>
            <a:pPr>
              <a:defRPr/>
            </a:pPr>
            <a:r>
              <a:rPr lang="en-US" sz="1400" b="1">
                <a:latin typeface="Arial" charset="0"/>
              </a:rPr>
              <a:t>SELECT [columna], </a:t>
            </a:r>
            <a:r>
              <a:rPr lang="en-US" sz="1400" b="1" i="1">
                <a:latin typeface="Arial" charset="0"/>
              </a:rPr>
              <a:t>función_de_grupo</a:t>
            </a:r>
            <a:r>
              <a:rPr lang="en-US" sz="1400" b="1">
                <a:latin typeface="Arial" charset="0"/>
              </a:rPr>
              <a:t>(</a:t>
            </a:r>
            <a:r>
              <a:rPr lang="en-US" sz="1400" b="1" i="1">
                <a:latin typeface="Arial" charset="0"/>
              </a:rPr>
              <a:t>columna_argumento</a:t>
            </a:r>
            <a:r>
              <a:rPr lang="en-US" sz="1400" b="1">
                <a:latin typeface="Arial" charset="0"/>
              </a:rPr>
              <a:t>), …</a:t>
            </a:r>
          </a:p>
          <a:p>
            <a:pPr>
              <a:defRPr/>
            </a:pPr>
            <a:r>
              <a:rPr lang="en-US" sz="1400" b="1">
                <a:latin typeface="Arial" charset="0"/>
              </a:rPr>
              <a:t>FROM </a:t>
            </a:r>
            <a:r>
              <a:rPr lang="en-US" sz="1400" b="1" i="1">
                <a:latin typeface="Arial" charset="0"/>
              </a:rPr>
              <a:t>tabla</a:t>
            </a:r>
          </a:p>
          <a:p>
            <a:pPr>
              <a:defRPr/>
            </a:pPr>
            <a:r>
              <a:rPr lang="en-US" sz="1400" b="1">
                <a:latin typeface="Arial" charset="0"/>
              </a:rPr>
              <a:t>[WHERE </a:t>
            </a:r>
            <a:r>
              <a:rPr lang="en-US" sz="1400" b="1" i="1">
                <a:latin typeface="Arial" charset="0"/>
              </a:rPr>
              <a:t>condición</a:t>
            </a:r>
            <a:r>
              <a:rPr lang="en-US" sz="1400" b="1">
                <a:latin typeface="Arial" charset="0"/>
              </a:rPr>
              <a:t>]</a:t>
            </a:r>
          </a:p>
          <a:p>
            <a:pPr>
              <a:defRPr/>
            </a:pPr>
            <a:r>
              <a:rPr lang="en-US" sz="1400" b="1">
                <a:latin typeface="Arial" charset="0"/>
              </a:rPr>
              <a:t>[GROUP BY </a:t>
            </a:r>
            <a:r>
              <a:rPr lang="en-US" sz="1400" b="1" i="1">
                <a:latin typeface="Arial" charset="0"/>
              </a:rPr>
              <a:t>columna</a:t>
            </a:r>
            <a:r>
              <a:rPr lang="en-US" sz="1400" b="1">
                <a:latin typeface="Arial" charset="0"/>
              </a:rPr>
              <a:t>]</a:t>
            </a:r>
          </a:p>
          <a:p>
            <a:pPr>
              <a:defRPr/>
            </a:pPr>
            <a:r>
              <a:rPr lang="en-US" sz="1400" b="1">
                <a:latin typeface="Arial" charset="0"/>
              </a:rPr>
              <a:t>[ORDER BY </a:t>
            </a:r>
            <a:r>
              <a:rPr lang="en-US" sz="1400" b="1" i="1">
                <a:latin typeface="Arial" charset="0"/>
              </a:rPr>
              <a:t>columna</a:t>
            </a:r>
            <a:r>
              <a:rPr lang="en-US" sz="1400" b="1">
                <a:latin typeface="Arial" charset="0"/>
              </a:rPr>
              <a:t>];</a:t>
            </a:r>
          </a:p>
          <a:p>
            <a:pPr>
              <a:defRPr/>
            </a:pPr>
            <a:endParaRPr lang="en-US" b="1">
              <a:latin typeface="Arial" charset="0"/>
            </a:endParaRPr>
          </a:p>
        </p:txBody>
      </p:sp>
      <p:sp>
        <p:nvSpPr>
          <p:cNvPr id="14" name="13 Bisel"/>
          <p:cNvSpPr>
            <a:spLocks noChangeArrowheads="1"/>
          </p:cNvSpPr>
          <p:nvPr/>
        </p:nvSpPr>
        <p:spPr bwMode="auto">
          <a:xfrm>
            <a:off x="118737" y="4011676"/>
            <a:ext cx="2736000" cy="756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300" b="1" dirty="0" smtClean="0"/>
              <a:t>AVG([DISTINCT|ALL] n)</a:t>
            </a:r>
          </a:p>
        </p:txBody>
      </p:sp>
      <p:sp>
        <p:nvSpPr>
          <p:cNvPr id="16" name="15 Bisel"/>
          <p:cNvSpPr>
            <a:spLocks noChangeArrowheads="1"/>
          </p:cNvSpPr>
          <p:nvPr/>
        </p:nvSpPr>
        <p:spPr bwMode="auto">
          <a:xfrm>
            <a:off x="2865248" y="4015697"/>
            <a:ext cx="3348000" cy="756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COUNT(</a:t>
            </a:r>
            <a:r>
              <a:rPr lang="es-MX" sz="1400" b="1" dirty="0" smtClean="0">
                <a:latin typeface="Arial" charset="0"/>
              </a:rPr>
              <a:t>{</a:t>
            </a:r>
            <a:r>
              <a:rPr lang="es-MX" sz="1300" b="1" dirty="0" smtClean="0"/>
              <a:t>*| </a:t>
            </a:r>
            <a:r>
              <a:rPr lang="es-MX" sz="1400" b="1" dirty="0" smtClean="0">
                <a:latin typeface="Arial" charset="0"/>
              </a:rPr>
              <a:t>[</a:t>
            </a:r>
            <a:r>
              <a:rPr lang="es-MX" sz="1300" b="1" dirty="0" smtClean="0"/>
              <a:t>DISTINCT|ALL</a:t>
            </a:r>
            <a:r>
              <a:rPr lang="es-MX" sz="1400" b="1" dirty="0" smtClean="0">
                <a:latin typeface="Arial" charset="0"/>
              </a:rPr>
              <a:t>]</a:t>
            </a:r>
            <a:r>
              <a:rPr lang="es-MX" sz="1300" b="1" dirty="0" smtClean="0"/>
              <a:t> </a:t>
            </a:r>
            <a:r>
              <a:rPr lang="es-MX" sz="1300" b="1" dirty="0" err="1" smtClean="0"/>
              <a:t>expr</a:t>
            </a:r>
            <a:r>
              <a:rPr lang="es-MX" sz="1400" b="1" dirty="0" smtClean="0">
                <a:latin typeface="Arial" charset="0"/>
              </a:rPr>
              <a:t>}</a:t>
            </a:r>
            <a:r>
              <a:rPr lang="es-MX" sz="1300" b="1" dirty="0" smtClean="0"/>
              <a:t>)</a:t>
            </a:r>
            <a:endParaRPr lang="es-MX" sz="1300" b="1" dirty="0"/>
          </a:p>
        </p:txBody>
      </p:sp>
      <p:sp>
        <p:nvSpPr>
          <p:cNvPr id="17" name="16 Bisel"/>
          <p:cNvSpPr>
            <a:spLocks noChangeArrowheads="1"/>
          </p:cNvSpPr>
          <p:nvPr/>
        </p:nvSpPr>
        <p:spPr bwMode="auto">
          <a:xfrm>
            <a:off x="6219974" y="4015697"/>
            <a:ext cx="2808000" cy="756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MAX(</a:t>
            </a:r>
            <a:r>
              <a:rPr lang="es-MX" sz="1400" b="1" dirty="0" smtClean="0">
                <a:latin typeface="Arial" charset="0"/>
              </a:rPr>
              <a:t>[</a:t>
            </a:r>
            <a:r>
              <a:rPr lang="es-MX" sz="1300" b="1" dirty="0" smtClean="0"/>
              <a:t>DISTINCT|ALL</a:t>
            </a:r>
            <a:r>
              <a:rPr lang="es-MX" sz="1400" b="1" dirty="0" smtClean="0">
                <a:latin typeface="Arial" charset="0"/>
              </a:rPr>
              <a:t>]</a:t>
            </a:r>
            <a:r>
              <a:rPr lang="es-MX" sz="1300" b="1" dirty="0" smtClean="0"/>
              <a:t> </a:t>
            </a:r>
            <a:r>
              <a:rPr lang="es-MX" sz="1300" b="1" dirty="0" err="1" smtClean="0"/>
              <a:t>expr</a:t>
            </a:r>
            <a:r>
              <a:rPr lang="es-MX" sz="1300" b="1" dirty="0" smtClean="0"/>
              <a:t>)</a:t>
            </a:r>
            <a:endParaRPr lang="es-MX" sz="1300" b="1" dirty="0"/>
          </a:p>
        </p:txBody>
      </p:sp>
      <p:sp>
        <p:nvSpPr>
          <p:cNvPr id="18" name="17 Bisel"/>
          <p:cNvSpPr>
            <a:spLocks noChangeArrowheads="1"/>
          </p:cNvSpPr>
          <p:nvPr/>
        </p:nvSpPr>
        <p:spPr bwMode="auto">
          <a:xfrm>
            <a:off x="118441" y="4771865"/>
            <a:ext cx="2736000" cy="756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MIN(</a:t>
            </a:r>
            <a:r>
              <a:rPr lang="es-MX" sz="1400" b="1" dirty="0" smtClean="0">
                <a:latin typeface="Arial" charset="0"/>
              </a:rPr>
              <a:t>[</a:t>
            </a:r>
            <a:r>
              <a:rPr lang="es-MX" sz="1300" b="1" dirty="0" smtClean="0"/>
              <a:t>DISTINCT|ALL</a:t>
            </a:r>
            <a:r>
              <a:rPr lang="es-MX" sz="1400" b="1" dirty="0" smtClean="0">
                <a:latin typeface="Arial" charset="0"/>
              </a:rPr>
              <a:t>]</a:t>
            </a:r>
            <a:r>
              <a:rPr lang="es-MX" sz="1300" b="1" dirty="0" smtClean="0"/>
              <a:t> </a:t>
            </a:r>
            <a:r>
              <a:rPr lang="es-MX" sz="1300" b="1" dirty="0" err="1" smtClean="0"/>
              <a:t>expr</a:t>
            </a:r>
            <a:r>
              <a:rPr lang="es-MX" sz="1300" b="1" dirty="0" smtClean="0"/>
              <a:t>)</a:t>
            </a:r>
            <a:endParaRPr lang="es-MX" sz="1300" b="1" dirty="0"/>
          </a:p>
        </p:txBody>
      </p:sp>
      <p:sp>
        <p:nvSpPr>
          <p:cNvPr id="19" name="18 Bisel"/>
          <p:cNvSpPr>
            <a:spLocks noChangeArrowheads="1"/>
          </p:cNvSpPr>
          <p:nvPr/>
        </p:nvSpPr>
        <p:spPr bwMode="auto">
          <a:xfrm>
            <a:off x="2865074" y="4771865"/>
            <a:ext cx="3348000" cy="756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SUM(</a:t>
            </a:r>
            <a:r>
              <a:rPr lang="es-MX" sz="1400" b="1" dirty="0" smtClean="0">
                <a:latin typeface="Arial" charset="0"/>
              </a:rPr>
              <a:t>[</a:t>
            </a:r>
            <a:r>
              <a:rPr lang="es-MX" sz="1300" b="1" dirty="0" smtClean="0"/>
              <a:t>DISTINCT|ALL</a:t>
            </a:r>
            <a:r>
              <a:rPr lang="es-MX" sz="1400" b="1" dirty="0" smtClean="0">
                <a:latin typeface="Arial" charset="0"/>
              </a:rPr>
              <a:t>]</a:t>
            </a:r>
            <a:r>
              <a:rPr lang="es-MX" sz="1300" b="1" dirty="0" smtClean="0"/>
              <a:t> </a:t>
            </a:r>
            <a:r>
              <a:rPr lang="es-MX" sz="1300" b="1" dirty="0" err="1" smtClean="0"/>
              <a:t>expr</a:t>
            </a:r>
            <a:r>
              <a:rPr lang="es-MX" sz="1300" b="1" dirty="0" smtClean="0"/>
              <a:t>)</a:t>
            </a:r>
            <a:endParaRPr lang="es-MX" sz="1300" b="1" dirty="0"/>
          </a:p>
        </p:txBody>
      </p:sp>
      <p:sp>
        <p:nvSpPr>
          <p:cNvPr id="20" name="19 Bisel"/>
          <p:cNvSpPr>
            <a:spLocks noChangeArrowheads="1"/>
          </p:cNvSpPr>
          <p:nvPr/>
        </p:nvSpPr>
        <p:spPr bwMode="auto">
          <a:xfrm>
            <a:off x="6219974" y="4771865"/>
            <a:ext cx="2808000" cy="756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spcBef>
                <a:spcPct val="20000"/>
              </a:spcBef>
              <a:buClr>
                <a:schemeClr val="folHlink"/>
              </a:buClr>
              <a:buSzPct val="60000"/>
              <a:defRPr/>
            </a:pPr>
            <a:r>
              <a:rPr lang="es-MX" sz="1300" b="1" dirty="0" smtClean="0"/>
              <a:t>STDDEV(</a:t>
            </a:r>
            <a:r>
              <a:rPr lang="es-MX" sz="1400" b="1" dirty="0" smtClean="0">
                <a:latin typeface="Arial" charset="0"/>
              </a:rPr>
              <a:t>[</a:t>
            </a:r>
            <a:r>
              <a:rPr lang="es-MX" sz="1300" b="1" dirty="0" smtClean="0"/>
              <a:t>DISTINCT|ALL</a:t>
            </a:r>
            <a:r>
              <a:rPr lang="es-MX" sz="1400" b="1" dirty="0" smtClean="0">
                <a:latin typeface="Arial" charset="0"/>
              </a:rPr>
              <a:t>]</a:t>
            </a:r>
            <a:r>
              <a:rPr lang="es-MX" sz="1300" b="1" dirty="0" smtClean="0"/>
              <a:t> x)</a:t>
            </a:r>
            <a:endParaRPr lang="es-MX" sz="1300" b="1" dirty="0"/>
          </a:p>
        </p:txBody>
      </p:sp>
      <p:sp>
        <p:nvSpPr>
          <p:cNvPr id="21" name="20 Bisel"/>
          <p:cNvSpPr>
            <a:spLocks noChangeArrowheads="1"/>
          </p:cNvSpPr>
          <p:nvPr/>
        </p:nvSpPr>
        <p:spPr bwMode="auto">
          <a:xfrm>
            <a:off x="2865074" y="5532054"/>
            <a:ext cx="3348000" cy="756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VARIANCE(</a:t>
            </a:r>
            <a:r>
              <a:rPr lang="es-MX" sz="1400" b="1" dirty="0" smtClean="0">
                <a:latin typeface="Arial" charset="0"/>
              </a:rPr>
              <a:t>[</a:t>
            </a:r>
            <a:r>
              <a:rPr lang="es-MX" sz="1300" b="1" dirty="0" smtClean="0"/>
              <a:t>DISTINCT|ALL</a:t>
            </a:r>
            <a:r>
              <a:rPr lang="es-MX" sz="1400" b="1" dirty="0" smtClean="0">
                <a:latin typeface="Arial" charset="0"/>
              </a:rPr>
              <a:t>]</a:t>
            </a:r>
            <a:r>
              <a:rPr lang="es-MX" sz="1300" b="1" dirty="0" smtClean="0"/>
              <a:t> x)</a:t>
            </a:r>
            <a:endParaRPr lang="es-MX" sz="13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rPr>
              <a:t>Uso de Funciones AVG, SUM, MAX, MIN</a:t>
            </a:r>
            <a:endParaRPr lang="es-ES" sz="3000" smtClean="0">
              <a:solidFill>
                <a:srgbClr val="10253F"/>
              </a:solidFill>
              <a:latin typeface="Arial" charset="0"/>
              <a:ea typeface="ＭＳ Ｐゴシック" pitchFamily="34" charset="-128"/>
            </a:endParaRPr>
          </a:p>
        </p:txBody>
      </p:sp>
      <p:sp>
        <p:nvSpPr>
          <p:cNvPr id="25602"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3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p:txBody>
      </p:sp>
      <p:sp>
        <p:nvSpPr>
          <p:cNvPr id="8" name="Text Box 5"/>
          <p:cNvSpPr txBox="1">
            <a:spLocks noChangeArrowheads="1"/>
          </p:cNvSpPr>
          <p:nvPr/>
        </p:nvSpPr>
        <p:spPr bwMode="auto">
          <a:xfrm>
            <a:off x="861170" y="1794082"/>
            <a:ext cx="7722013"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ROUND(AVG(salary))</a:t>
            </a:r>
            <a:r>
              <a:rPr lang="en-US" sz="1300" b="1" dirty="0"/>
              <a:t> "Salario </a:t>
            </a:r>
            <a:r>
              <a:rPr lang="en-US" sz="1300" b="1" dirty="0" err="1"/>
              <a:t>Promedio</a:t>
            </a:r>
            <a:r>
              <a:rPr lang="en-US" sz="1300" b="1" dirty="0"/>
              <a:t>",  </a:t>
            </a:r>
            <a:r>
              <a:rPr lang="en-US" sz="1300" b="1" dirty="0">
                <a:solidFill>
                  <a:srgbClr val="0000CC"/>
                </a:solidFill>
              </a:rPr>
              <a:t>MAX(salary)</a:t>
            </a:r>
            <a:r>
              <a:rPr lang="en-US" sz="1300" b="1" dirty="0"/>
              <a:t> "Salario </a:t>
            </a:r>
            <a:r>
              <a:rPr lang="en-US" sz="1300" b="1" dirty="0" err="1"/>
              <a:t>Máximo</a:t>
            </a:r>
            <a:r>
              <a:rPr lang="en-US" sz="1300" b="1" dirty="0"/>
              <a:t>",</a:t>
            </a:r>
          </a:p>
          <a:p>
            <a:pPr>
              <a:defRPr/>
            </a:pPr>
            <a:r>
              <a:rPr lang="en-US" sz="1300" b="1" dirty="0"/>
              <a:t>               </a:t>
            </a:r>
            <a:r>
              <a:rPr lang="en-US" sz="1300" b="1" dirty="0">
                <a:solidFill>
                  <a:schemeClr val="folHlink"/>
                </a:solidFill>
              </a:rPr>
              <a:t>MIN(salary)</a:t>
            </a:r>
            <a:r>
              <a:rPr lang="en-US" sz="1300" b="1" dirty="0"/>
              <a:t>  "Salario </a:t>
            </a:r>
            <a:r>
              <a:rPr lang="en-US" sz="1300" b="1" dirty="0" err="1"/>
              <a:t>Mínimo</a:t>
            </a:r>
            <a:r>
              <a:rPr lang="en-US" sz="1300" b="1" dirty="0"/>
              <a:t>",   </a:t>
            </a:r>
            <a:r>
              <a:rPr lang="en-US" sz="1300" b="1" dirty="0">
                <a:solidFill>
                  <a:srgbClr val="008000"/>
                </a:solidFill>
              </a:rPr>
              <a:t>SUM(salary)</a:t>
            </a:r>
            <a:r>
              <a:rPr lang="en-US" sz="1300" b="1" dirty="0"/>
              <a:t> "</a:t>
            </a:r>
            <a:r>
              <a:rPr lang="en-US" sz="1300" b="1" dirty="0" err="1"/>
              <a:t>Sumatoria</a:t>
            </a:r>
            <a:r>
              <a:rPr lang="en-US" sz="1300" b="1" dirty="0"/>
              <a:t> de los Salarios"</a:t>
            </a:r>
          </a:p>
          <a:p>
            <a:pPr>
              <a:defRPr/>
            </a:pPr>
            <a:r>
              <a:rPr lang="en-US" sz="1300" b="1" dirty="0"/>
              <a:t>FROM employees</a:t>
            </a:r>
          </a:p>
          <a:p>
            <a:pPr>
              <a:defRPr/>
            </a:pPr>
            <a:r>
              <a:rPr lang="en-US" sz="1300" b="1" dirty="0"/>
              <a:t>WHERE job_id LIKE '%REP%';</a:t>
            </a:r>
          </a:p>
          <a:p>
            <a:pPr>
              <a:defRPr/>
            </a:pPr>
            <a:endParaRPr lang="es-MX" b="1" dirty="0"/>
          </a:p>
        </p:txBody>
      </p:sp>
      <p:pic>
        <p:nvPicPr>
          <p:cNvPr id="25606" name="Picture 14" descr="Screenshot - 20-03-2013 , 13_08_25"/>
          <p:cNvPicPr>
            <a:picLocks noChangeAspect="1" noChangeArrowheads="1"/>
          </p:cNvPicPr>
          <p:nvPr/>
        </p:nvPicPr>
        <p:blipFill>
          <a:blip r:embed="rId3" cstate="print"/>
          <a:srcRect/>
          <a:stretch>
            <a:fillRect/>
          </a:stretch>
        </p:blipFill>
        <p:spPr bwMode="auto">
          <a:xfrm>
            <a:off x="1260475" y="3032125"/>
            <a:ext cx="6767513" cy="663575"/>
          </a:xfrm>
          <a:prstGeom prst="rect">
            <a:avLst/>
          </a:prstGeom>
          <a:noFill/>
          <a:ln w="9525">
            <a:noFill/>
            <a:miter lim="800000"/>
            <a:headEnd/>
            <a:tailEnd/>
          </a:ln>
        </p:spPr>
      </p:pic>
      <p:sp>
        <p:nvSpPr>
          <p:cNvPr id="25607" name="Rectangle 82"/>
          <p:cNvSpPr>
            <a:spLocks noChangeArrowheads="1"/>
          </p:cNvSpPr>
          <p:nvPr/>
        </p:nvSpPr>
        <p:spPr bwMode="auto">
          <a:xfrm>
            <a:off x="1249363" y="3019425"/>
            <a:ext cx="1536700" cy="684213"/>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25608" name="Rectangle 83"/>
          <p:cNvSpPr>
            <a:spLocks noChangeArrowheads="1"/>
          </p:cNvSpPr>
          <p:nvPr/>
        </p:nvSpPr>
        <p:spPr bwMode="auto">
          <a:xfrm>
            <a:off x="2833688" y="3019425"/>
            <a:ext cx="1346200" cy="684213"/>
          </a:xfrm>
          <a:prstGeom prst="rect">
            <a:avLst/>
          </a:prstGeom>
          <a:noFill/>
          <a:ln w="31750">
            <a:solidFill>
              <a:srgbClr val="0033CC"/>
            </a:solidFill>
            <a:miter lim="800000"/>
            <a:headEnd/>
            <a:tailEnd/>
          </a:ln>
        </p:spPr>
        <p:txBody>
          <a:bodyPr wrap="none" anchor="ctr"/>
          <a:lstStyle/>
          <a:p>
            <a:endParaRPr lang="es-ES" sz="2000">
              <a:latin typeface="Arial" charset="0"/>
            </a:endParaRPr>
          </a:p>
        </p:txBody>
      </p:sp>
      <p:sp>
        <p:nvSpPr>
          <p:cNvPr id="25609" name="Rectangle 84"/>
          <p:cNvSpPr>
            <a:spLocks noChangeArrowheads="1"/>
          </p:cNvSpPr>
          <p:nvPr/>
        </p:nvSpPr>
        <p:spPr bwMode="auto">
          <a:xfrm>
            <a:off x="4233863" y="3030538"/>
            <a:ext cx="1343025" cy="684212"/>
          </a:xfrm>
          <a:prstGeom prst="rect">
            <a:avLst/>
          </a:prstGeom>
          <a:noFill/>
          <a:ln w="31750">
            <a:solidFill>
              <a:schemeClr val="folHlink"/>
            </a:solidFill>
            <a:miter lim="800000"/>
            <a:headEnd/>
            <a:tailEnd/>
          </a:ln>
        </p:spPr>
        <p:txBody>
          <a:bodyPr wrap="none" anchor="ctr"/>
          <a:lstStyle/>
          <a:p>
            <a:endParaRPr lang="es-ES" sz="2000">
              <a:latin typeface="Arial" charset="0"/>
            </a:endParaRPr>
          </a:p>
        </p:txBody>
      </p:sp>
      <p:sp>
        <p:nvSpPr>
          <p:cNvPr id="25610" name="Rectangle 82"/>
          <p:cNvSpPr>
            <a:spLocks noChangeArrowheads="1"/>
          </p:cNvSpPr>
          <p:nvPr/>
        </p:nvSpPr>
        <p:spPr bwMode="auto">
          <a:xfrm>
            <a:off x="5630863" y="3036888"/>
            <a:ext cx="2374900" cy="684212"/>
          </a:xfrm>
          <a:prstGeom prst="rect">
            <a:avLst/>
          </a:prstGeom>
          <a:noFill/>
          <a:ln w="31750">
            <a:solidFill>
              <a:srgbClr val="008000"/>
            </a:solidFill>
            <a:miter lim="800000"/>
            <a:headEnd/>
            <a:tailEnd/>
          </a:ln>
        </p:spPr>
        <p:txBody>
          <a:bodyPr wrap="none" anchor="ctr"/>
          <a:lstStyle/>
          <a:p>
            <a:endParaRPr lang="es-ES" sz="2000">
              <a:latin typeface="Arial" charset="0"/>
            </a:endParaRPr>
          </a:p>
        </p:txBody>
      </p:sp>
      <p:sp>
        <p:nvSpPr>
          <p:cNvPr id="3" name="Text Box 5"/>
          <p:cNvSpPr txBox="1">
            <a:spLocks noChangeArrowheads="1"/>
          </p:cNvSpPr>
          <p:nvPr/>
        </p:nvSpPr>
        <p:spPr bwMode="auto">
          <a:xfrm>
            <a:off x="861170" y="4353766"/>
            <a:ext cx="7722013" cy="73866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MIN(hire_date)</a:t>
            </a:r>
            <a:r>
              <a:rPr lang="en-US" sz="1300" b="1" dirty="0"/>
              <a:t>,  </a:t>
            </a:r>
            <a:r>
              <a:rPr lang="en-US" sz="1300" b="1" dirty="0">
                <a:solidFill>
                  <a:srgbClr val="0000FF"/>
                </a:solidFill>
              </a:rPr>
              <a:t>MAX(hire_date)</a:t>
            </a:r>
            <a:r>
              <a:rPr lang="en-US" sz="1300" b="1" dirty="0"/>
              <a:t>, </a:t>
            </a:r>
            <a:r>
              <a:rPr lang="en-US" sz="1300" b="1" dirty="0">
                <a:solidFill>
                  <a:schemeClr val="folHlink"/>
                </a:solidFill>
              </a:rPr>
              <a:t>MIN(last_name)</a:t>
            </a:r>
            <a:r>
              <a:rPr lang="en-US" sz="1300" b="1" dirty="0"/>
              <a:t>,   </a:t>
            </a:r>
            <a:r>
              <a:rPr lang="en-US" sz="1300" b="1" dirty="0">
                <a:solidFill>
                  <a:srgbClr val="006600"/>
                </a:solidFill>
              </a:rPr>
              <a:t>MAX(last_name)</a:t>
            </a:r>
          </a:p>
          <a:p>
            <a:pPr>
              <a:defRPr/>
            </a:pPr>
            <a:r>
              <a:rPr lang="en-US" sz="1300" b="1" dirty="0"/>
              <a:t>FROM employees;</a:t>
            </a:r>
          </a:p>
          <a:p>
            <a:pPr>
              <a:defRPr/>
            </a:pPr>
            <a:endParaRPr lang="es-MX" b="1" dirty="0"/>
          </a:p>
        </p:txBody>
      </p:sp>
      <p:pic>
        <p:nvPicPr>
          <p:cNvPr id="25614" name="Picture 23" descr="Screenshot - 13-01-2014 , 14_14_25"/>
          <p:cNvPicPr>
            <a:picLocks noChangeAspect="1" noChangeArrowheads="1"/>
          </p:cNvPicPr>
          <p:nvPr/>
        </p:nvPicPr>
        <p:blipFill>
          <a:blip r:embed="rId4" cstate="print"/>
          <a:srcRect/>
          <a:stretch>
            <a:fillRect/>
          </a:stretch>
        </p:blipFill>
        <p:spPr bwMode="auto">
          <a:xfrm>
            <a:off x="1692275" y="5245100"/>
            <a:ext cx="5688013" cy="598488"/>
          </a:xfrm>
          <a:prstGeom prst="rect">
            <a:avLst/>
          </a:prstGeom>
          <a:noFill/>
          <a:ln w="9525">
            <a:noFill/>
            <a:miter lim="800000"/>
            <a:headEnd/>
            <a:tailEnd/>
          </a:ln>
        </p:spPr>
      </p:pic>
      <p:sp>
        <p:nvSpPr>
          <p:cNvPr id="25615" name="Rectangle 82"/>
          <p:cNvSpPr>
            <a:spLocks noChangeArrowheads="1"/>
          </p:cNvSpPr>
          <p:nvPr/>
        </p:nvSpPr>
        <p:spPr bwMode="auto">
          <a:xfrm>
            <a:off x="1652588" y="5157788"/>
            <a:ext cx="1176337" cy="684212"/>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25616" name="Rectangle 83"/>
          <p:cNvSpPr>
            <a:spLocks noChangeArrowheads="1"/>
          </p:cNvSpPr>
          <p:nvPr/>
        </p:nvSpPr>
        <p:spPr bwMode="auto">
          <a:xfrm>
            <a:off x="2876550" y="5168900"/>
            <a:ext cx="1190625" cy="684213"/>
          </a:xfrm>
          <a:prstGeom prst="rect">
            <a:avLst/>
          </a:prstGeom>
          <a:noFill/>
          <a:ln w="31750">
            <a:solidFill>
              <a:srgbClr val="0033CC"/>
            </a:solidFill>
            <a:miter lim="800000"/>
            <a:headEnd/>
            <a:tailEnd/>
          </a:ln>
        </p:spPr>
        <p:txBody>
          <a:bodyPr wrap="none" anchor="ctr"/>
          <a:lstStyle/>
          <a:p>
            <a:endParaRPr lang="es-ES" sz="2000">
              <a:latin typeface="Arial" charset="0"/>
            </a:endParaRPr>
          </a:p>
        </p:txBody>
      </p:sp>
      <p:sp>
        <p:nvSpPr>
          <p:cNvPr id="25617" name="Rectangle 84"/>
          <p:cNvSpPr>
            <a:spLocks noChangeArrowheads="1"/>
          </p:cNvSpPr>
          <p:nvPr/>
        </p:nvSpPr>
        <p:spPr bwMode="auto">
          <a:xfrm>
            <a:off x="4117975" y="5173663"/>
            <a:ext cx="2038350" cy="684212"/>
          </a:xfrm>
          <a:prstGeom prst="rect">
            <a:avLst/>
          </a:prstGeom>
          <a:noFill/>
          <a:ln w="31750">
            <a:solidFill>
              <a:schemeClr val="folHlink"/>
            </a:solidFill>
            <a:miter lim="800000"/>
            <a:headEnd/>
            <a:tailEnd/>
          </a:ln>
        </p:spPr>
        <p:txBody>
          <a:bodyPr wrap="none" anchor="ctr"/>
          <a:lstStyle/>
          <a:p>
            <a:endParaRPr lang="es-ES" sz="2000">
              <a:latin typeface="Arial" charset="0"/>
            </a:endParaRPr>
          </a:p>
        </p:txBody>
      </p:sp>
      <p:sp>
        <p:nvSpPr>
          <p:cNvPr id="25618" name="Rectangle 82"/>
          <p:cNvSpPr>
            <a:spLocks noChangeArrowheads="1"/>
          </p:cNvSpPr>
          <p:nvPr/>
        </p:nvSpPr>
        <p:spPr bwMode="auto">
          <a:xfrm>
            <a:off x="6221413" y="5175250"/>
            <a:ext cx="1435100" cy="684213"/>
          </a:xfrm>
          <a:prstGeom prst="rect">
            <a:avLst/>
          </a:prstGeom>
          <a:noFill/>
          <a:ln w="31750">
            <a:solidFill>
              <a:srgbClr val="008000"/>
            </a:solidFill>
            <a:miter lim="800000"/>
            <a:headEnd/>
            <a:tailEnd/>
          </a:ln>
        </p:spPr>
        <p:txBody>
          <a:bodyPr wrap="none" anchor="ctr"/>
          <a:lstStyle/>
          <a:p>
            <a:endParaRPr lang="es-ES" sz="200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6" descr="Screenshot - 13-01-2014 , 15_10_15"/>
          <p:cNvPicPr>
            <a:picLocks noChangeAspect="1" noChangeArrowheads="1"/>
          </p:cNvPicPr>
          <p:nvPr/>
        </p:nvPicPr>
        <p:blipFill>
          <a:blip r:embed="rId3" cstate="print"/>
          <a:srcRect/>
          <a:stretch>
            <a:fillRect/>
          </a:stretch>
        </p:blipFill>
        <p:spPr bwMode="auto">
          <a:xfrm>
            <a:off x="3276600" y="3840163"/>
            <a:ext cx="3168650" cy="604837"/>
          </a:xfrm>
          <a:prstGeom prst="rect">
            <a:avLst/>
          </a:prstGeom>
          <a:noFill/>
          <a:ln w="9525">
            <a:noFill/>
            <a:miter lim="800000"/>
            <a:headEnd/>
            <a:tailEnd/>
          </a:ln>
        </p:spPr>
      </p:pic>
      <p:sp>
        <p:nvSpPr>
          <p:cNvPr id="27650"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rPr>
              <a:t>Uso de Función COUNT</a:t>
            </a:r>
            <a:endParaRPr lang="es-ES" sz="3000" smtClean="0">
              <a:solidFill>
                <a:srgbClr val="10253F"/>
              </a:solidFill>
              <a:latin typeface="Arial" charset="0"/>
              <a:ea typeface="ＭＳ Ｐゴシック" pitchFamily="34" charset="-128"/>
            </a:endParaRPr>
          </a:p>
        </p:txBody>
      </p:sp>
      <p:sp>
        <p:nvSpPr>
          <p:cNvPr id="27651"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latin typeface="Arial" charset="0"/>
                <a:ea typeface="Arial Unicode MS"/>
                <a:cs typeface="Times New Roman" pitchFamily="18" charset="0"/>
              </a:rPr>
              <a:t>Tiene tres </a:t>
            </a:r>
            <a:r>
              <a:rPr lang="es-CL" sz="1800" dirty="0" smtClean="0">
                <a:latin typeface="Arial" charset="0"/>
                <a:ea typeface="Arial Unicode MS"/>
                <a:cs typeface="Times New Roman" pitchFamily="18" charset="0"/>
              </a:rPr>
              <a:t>formatos:</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4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2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charset="0"/>
                <a:ea typeface="Arial Unicode MS"/>
                <a:cs typeface="Times New Roman" pitchFamily="18" charset="0"/>
              </a:rPr>
              <a:t>Ejemplo:</a:t>
            </a:r>
            <a:endParaRPr lang="es-CL" sz="1800" dirty="0">
              <a:latin typeface="Arial" charset="0"/>
              <a:ea typeface="Arial Unicode MS"/>
              <a:cs typeface="Times New Roman" pitchFamily="18" charset="0"/>
            </a:endParaRPr>
          </a:p>
        </p:txBody>
      </p:sp>
      <p:sp>
        <p:nvSpPr>
          <p:cNvPr id="8" name="Text Box 5"/>
          <p:cNvSpPr txBox="1">
            <a:spLocks noChangeArrowheads="1"/>
          </p:cNvSpPr>
          <p:nvPr/>
        </p:nvSpPr>
        <p:spPr bwMode="auto">
          <a:xfrm>
            <a:off x="296475" y="2846164"/>
            <a:ext cx="8499565" cy="93871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COUNT(*)</a:t>
            </a:r>
            <a:r>
              <a:rPr lang="en-US" sz="1300" b="1" dirty="0"/>
              <a:t>  "Total Empleados", </a:t>
            </a:r>
            <a:r>
              <a:rPr lang="en-US" sz="1300" b="1" dirty="0">
                <a:solidFill>
                  <a:schemeClr val="hlink"/>
                </a:solidFill>
              </a:rPr>
              <a:t>COUNT(commission_pct)</a:t>
            </a:r>
            <a:r>
              <a:rPr lang="en-US" sz="1300" b="1" dirty="0"/>
              <a:t> "Empleados con </a:t>
            </a:r>
            <a:r>
              <a:rPr lang="en-US" sz="1300" b="1" dirty="0" err="1"/>
              <a:t>Comisión</a:t>
            </a:r>
            <a:r>
              <a:rPr lang="en-US" sz="1300" b="1" dirty="0"/>
              <a:t>"</a:t>
            </a:r>
          </a:p>
          <a:p>
            <a:pPr>
              <a:defRPr/>
            </a:pPr>
            <a:r>
              <a:rPr lang="en-US" sz="1300" b="1" dirty="0"/>
              <a:t>FROM employees</a:t>
            </a:r>
          </a:p>
          <a:p>
            <a:pPr>
              <a:defRPr/>
            </a:pPr>
            <a:r>
              <a:rPr lang="en-US" sz="1300" b="1" dirty="0"/>
              <a:t>WHERE department_id = 50;</a:t>
            </a:r>
          </a:p>
          <a:p>
            <a:pPr>
              <a:defRPr/>
            </a:pPr>
            <a:endParaRPr lang="es-MX" b="1" dirty="0"/>
          </a:p>
        </p:txBody>
      </p:sp>
      <p:sp>
        <p:nvSpPr>
          <p:cNvPr id="27664" name="Rectangle 82"/>
          <p:cNvSpPr>
            <a:spLocks noChangeArrowheads="1"/>
          </p:cNvSpPr>
          <p:nvPr/>
        </p:nvSpPr>
        <p:spPr bwMode="auto">
          <a:xfrm>
            <a:off x="3203575" y="3825875"/>
            <a:ext cx="1333500" cy="611188"/>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27665" name="Rectangle 83"/>
          <p:cNvSpPr>
            <a:spLocks noChangeArrowheads="1"/>
          </p:cNvSpPr>
          <p:nvPr/>
        </p:nvSpPr>
        <p:spPr bwMode="auto">
          <a:xfrm>
            <a:off x="4572000" y="3825875"/>
            <a:ext cx="1873250" cy="611188"/>
          </a:xfrm>
          <a:prstGeom prst="rect">
            <a:avLst/>
          </a:prstGeom>
          <a:noFill/>
          <a:ln w="31750">
            <a:solidFill>
              <a:srgbClr val="0033CC"/>
            </a:solidFill>
            <a:miter lim="800000"/>
            <a:headEnd/>
            <a:tailEnd/>
          </a:ln>
        </p:spPr>
        <p:txBody>
          <a:bodyPr wrap="none" anchor="ctr"/>
          <a:lstStyle/>
          <a:p>
            <a:endParaRPr lang="es-ES" sz="2000">
              <a:latin typeface="Arial" charset="0"/>
            </a:endParaRPr>
          </a:p>
        </p:txBody>
      </p:sp>
      <p:sp>
        <p:nvSpPr>
          <p:cNvPr id="3" name="Text Box 5"/>
          <p:cNvSpPr txBox="1">
            <a:spLocks noChangeArrowheads="1"/>
          </p:cNvSpPr>
          <p:nvPr/>
        </p:nvSpPr>
        <p:spPr bwMode="auto">
          <a:xfrm>
            <a:off x="718587" y="4927316"/>
            <a:ext cx="7788175" cy="93871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COUNT(manager_id) </a:t>
            </a:r>
            <a:r>
              <a:rPr lang="en-US" sz="1300" b="1" dirty="0"/>
              <a:t>"Empleados </a:t>
            </a:r>
            <a:r>
              <a:rPr lang="en-US" sz="1300" b="1" dirty="0" err="1"/>
              <a:t>que</a:t>
            </a:r>
            <a:r>
              <a:rPr lang="en-US" sz="1300" b="1" dirty="0"/>
              <a:t> </a:t>
            </a:r>
            <a:r>
              <a:rPr lang="en-US" sz="1300" b="1" dirty="0" err="1"/>
              <a:t>poseen</a:t>
            </a:r>
            <a:r>
              <a:rPr lang="en-US" sz="1300" b="1" dirty="0"/>
              <a:t> </a:t>
            </a:r>
            <a:r>
              <a:rPr lang="en-US" sz="1300" b="1" dirty="0" err="1"/>
              <a:t>Jefe</a:t>
            </a:r>
            <a:r>
              <a:rPr lang="en-US" sz="1300" b="1" dirty="0"/>
              <a:t>", </a:t>
            </a:r>
          </a:p>
          <a:p>
            <a:pPr>
              <a:defRPr/>
            </a:pPr>
            <a:r>
              <a:rPr lang="en-US" sz="1300" b="1" dirty="0"/>
              <a:t>              </a:t>
            </a:r>
            <a:r>
              <a:rPr lang="en-US" sz="1300" b="1" dirty="0">
                <a:solidFill>
                  <a:schemeClr val="hlink"/>
                </a:solidFill>
              </a:rPr>
              <a:t>COUNT(DISTINCT department_id)</a:t>
            </a:r>
            <a:r>
              <a:rPr lang="en-US" sz="1300" b="1" dirty="0"/>
              <a:t> "</a:t>
            </a:r>
            <a:r>
              <a:rPr lang="en-US" sz="1300" b="1" dirty="0" err="1"/>
              <a:t>Deptos</a:t>
            </a:r>
            <a:r>
              <a:rPr lang="en-US" sz="1300" b="1" dirty="0"/>
              <a:t>. </a:t>
            </a:r>
            <a:r>
              <a:rPr lang="en-US" sz="1300" b="1" dirty="0" err="1"/>
              <a:t>Diferentes</a:t>
            </a:r>
            <a:r>
              <a:rPr lang="en-US" sz="1300" b="1" dirty="0"/>
              <a:t>"</a:t>
            </a:r>
          </a:p>
          <a:p>
            <a:pPr>
              <a:defRPr/>
            </a:pPr>
            <a:r>
              <a:rPr lang="en-US" sz="1300" b="1" dirty="0"/>
              <a:t>FROM employees;</a:t>
            </a:r>
          </a:p>
          <a:p>
            <a:pPr>
              <a:defRPr/>
            </a:pPr>
            <a:endParaRPr lang="es-MX" b="1" dirty="0"/>
          </a:p>
        </p:txBody>
      </p:sp>
      <p:pic>
        <p:nvPicPr>
          <p:cNvPr id="27669" name="Picture 32" descr="Screenshot - 13-01-2014 , 15_53_06"/>
          <p:cNvPicPr>
            <a:picLocks noChangeAspect="1" noChangeArrowheads="1"/>
          </p:cNvPicPr>
          <p:nvPr/>
        </p:nvPicPr>
        <p:blipFill>
          <a:blip r:embed="rId4" cstate="print"/>
          <a:srcRect/>
          <a:stretch>
            <a:fillRect/>
          </a:stretch>
        </p:blipFill>
        <p:spPr bwMode="auto">
          <a:xfrm>
            <a:off x="3076575" y="5932488"/>
            <a:ext cx="3429000" cy="552450"/>
          </a:xfrm>
          <a:prstGeom prst="rect">
            <a:avLst/>
          </a:prstGeom>
          <a:noFill/>
          <a:ln w="9525">
            <a:noFill/>
            <a:miter lim="800000"/>
            <a:headEnd/>
            <a:tailEnd/>
          </a:ln>
        </p:spPr>
      </p:pic>
      <p:sp>
        <p:nvSpPr>
          <p:cNvPr id="27670" name="Rectangle 82"/>
          <p:cNvSpPr>
            <a:spLocks noChangeArrowheads="1"/>
          </p:cNvSpPr>
          <p:nvPr/>
        </p:nvSpPr>
        <p:spPr bwMode="auto">
          <a:xfrm>
            <a:off x="3049588" y="5911850"/>
            <a:ext cx="1971675" cy="684213"/>
          </a:xfrm>
          <a:prstGeom prst="rect">
            <a:avLst/>
          </a:prstGeom>
          <a:noFill/>
          <a:ln w="31750">
            <a:solidFill>
              <a:srgbClr val="DA1000"/>
            </a:solidFill>
            <a:miter lim="800000"/>
            <a:headEnd/>
            <a:tailEnd/>
          </a:ln>
        </p:spPr>
        <p:txBody>
          <a:bodyPr wrap="none" anchor="ctr"/>
          <a:lstStyle/>
          <a:p>
            <a:endParaRPr lang="es-ES" sz="2000">
              <a:latin typeface="Arial" charset="0"/>
            </a:endParaRPr>
          </a:p>
        </p:txBody>
      </p:sp>
      <p:sp>
        <p:nvSpPr>
          <p:cNvPr id="27671" name="Rectangle 83"/>
          <p:cNvSpPr>
            <a:spLocks noChangeArrowheads="1"/>
          </p:cNvSpPr>
          <p:nvPr/>
        </p:nvSpPr>
        <p:spPr bwMode="auto">
          <a:xfrm>
            <a:off x="5064125" y="5915025"/>
            <a:ext cx="1452563" cy="684213"/>
          </a:xfrm>
          <a:prstGeom prst="rect">
            <a:avLst/>
          </a:prstGeom>
          <a:noFill/>
          <a:ln w="31750">
            <a:solidFill>
              <a:srgbClr val="0033CC"/>
            </a:solidFill>
            <a:miter lim="800000"/>
            <a:headEnd/>
            <a:tailEnd/>
          </a:ln>
        </p:spPr>
        <p:txBody>
          <a:bodyPr wrap="none" anchor="ctr"/>
          <a:lstStyle/>
          <a:p>
            <a:endParaRPr lang="es-ES" sz="2000">
              <a:latin typeface="Arial" charset="0"/>
            </a:endParaRPr>
          </a:p>
        </p:txBody>
      </p:sp>
      <p:sp>
        <p:nvSpPr>
          <p:cNvPr id="15" name="14 Bisel"/>
          <p:cNvSpPr>
            <a:spLocks noChangeArrowheads="1"/>
          </p:cNvSpPr>
          <p:nvPr/>
        </p:nvSpPr>
        <p:spPr bwMode="auto">
          <a:xfrm>
            <a:off x="593021" y="1732707"/>
            <a:ext cx="2628000" cy="684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COUNT(*)</a:t>
            </a:r>
            <a:endParaRPr lang="es-ES" sz="1300" b="1" dirty="0"/>
          </a:p>
        </p:txBody>
      </p:sp>
      <p:sp>
        <p:nvSpPr>
          <p:cNvPr id="16" name="15 Bisel"/>
          <p:cNvSpPr>
            <a:spLocks noChangeArrowheads="1"/>
          </p:cNvSpPr>
          <p:nvPr/>
        </p:nvSpPr>
        <p:spPr bwMode="auto">
          <a:xfrm>
            <a:off x="3312152" y="1736888"/>
            <a:ext cx="2628000" cy="684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COUNT(</a:t>
            </a:r>
            <a:r>
              <a:rPr lang="es-MX" sz="1300" b="1" i="1" dirty="0" err="1" smtClean="0"/>
              <a:t>expr</a:t>
            </a:r>
            <a:r>
              <a:rPr lang="es-MX" sz="1300" b="1" i="1" dirty="0" smtClean="0"/>
              <a:t> </a:t>
            </a:r>
            <a:r>
              <a:rPr lang="es-MX" sz="1300" b="1" dirty="0" smtClean="0"/>
              <a:t>)</a:t>
            </a:r>
            <a:endParaRPr lang="es-MX" sz="1300" b="1" dirty="0"/>
          </a:p>
        </p:txBody>
      </p:sp>
      <p:sp>
        <p:nvSpPr>
          <p:cNvPr id="17" name="16 Bisel"/>
          <p:cNvSpPr>
            <a:spLocks noChangeArrowheads="1"/>
          </p:cNvSpPr>
          <p:nvPr/>
        </p:nvSpPr>
        <p:spPr bwMode="auto">
          <a:xfrm>
            <a:off x="6048456" y="1743340"/>
            <a:ext cx="2628000" cy="684000"/>
          </a:xfrm>
          <a:prstGeom prst="bevel">
            <a:avLst>
              <a:gd name="adj" fmla="val 12500"/>
            </a:avLst>
          </a:prstGeom>
          <a:solidFill>
            <a:schemeClr val="accent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spcBef>
                <a:spcPct val="20000"/>
              </a:spcBef>
              <a:buClr>
                <a:schemeClr val="folHlink"/>
              </a:buClr>
              <a:buSzPct val="60000"/>
              <a:defRPr/>
            </a:pPr>
            <a:r>
              <a:rPr lang="es-MX" sz="1300" b="1" dirty="0" smtClean="0"/>
              <a:t>COUNT(DISTINCT </a:t>
            </a:r>
            <a:r>
              <a:rPr lang="es-MX" sz="1300" b="1" i="1" dirty="0" err="1" smtClean="0"/>
              <a:t>expr</a:t>
            </a:r>
            <a:r>
              <a:rPr lang="es-MX" sz="1300" b="1" i="1" dirty="0" smtClean="0"/>
              <a:t> </a:t>
            </a:r>
            <a:r>
              <a:rPr lang="es-MX" sz="1300" b="1" dirty="0" smtClean="0"/>
              <a:t>)</a:t>
            </a:r>
            <a:endParaRPr lang="es-MX" sz="13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539750" y="188913"/>
            <a:ext cx="8135938" cy="1462087"/>
          </a:xfrm>
        </p:spPr>
        <p:txBody>
          <a:bodyPr/>
          <a:lstStyle/>
          <a:p>
            <a:pPr algn="r"/>
            <a:r>
              <a:rPr lang="es-CL" sz="3000" smtClean="0">
                <a:solidFill>
                  <a:srgbClr val="10253F"/>
                </a:solidFill>
                <a:latin typeface="Arial" charset="0"/>
                <a:ea typeface="ＭＳ Ｐゴシック" pitchFamily="34" charset="-128"/>
              </a:rPr>
              <a:t>Uso de Funciones de Grupo con valores Nulos</a:t>
            </a:r>
            <a:endParaRPr lang="es-ES" sz="3000" smtClean="0">
              <a:solidFill>
                <a:srgbClr val="10253F"/>
              </a:solidFill>
              <a:latin typeface="Arial" charset="0"/>
              <a:ea typeface="ＭＳ Ｐゴシック" pitchFamily="34" charset="-128"/>
            </a:endParaRPr>
          </a:p>
        </p:txBody>
      </p:sp>
      <p:sp>
        <p:nvSpPr>
          <p:cNvPr id="29698" name="Rectangle 3"/>
          <p:cNvSpPr txBox="1">
            <a:spLocks noChangeArrowheads="1"/>
          </p:cNvSpPr>
          <p:nvPr/>
        </p:nvSpPr>
        <p:spPr bwMode="auto">
          <a:xfrm>
            <a:off x="611188" y="1560513"/>
            <a:ext cx="7848600"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latin typeface="Arial" charset="0"/>
                <a:ea typeface="Arial Unicode MS"/>
                <a:cs typeface="Times New Roman" pitchFamily="18" charset="0"/>
              </a:rPr>
              <a:t>Las funciones de grupo ignoran los valores Nulos en las columnas.</a:t>
            </a: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32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2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a:latin typeface="Arial" charset="0"/>
                <a:ea typeface="Arial Unicode MS"/>
                <a:cs typeface="Times New Roman" pitchFamily="18" charset="0"/>
              </a:rPr>
              <a:t>La función NVL obliga a las funciones de grupo a considerar los valores nulos.</a:t>
            </a:r>
          </a:p>
          <a:p>
            <a:pPr marL="609600" indent="-609600" algn="just" defTabSz="457200">
              <a:lnSpc>
                <a:spcPct val="80000"/>
              </a:lnSpc>
              <a:spcBef>
                <a:spcPct val="20000"/>
              </a:spcBef>
              <a:buFont typeface="Arial" charset="0"/>
              <a:buChar char="•"/>
            </a:pPr>
            <a:endParaRPr lang="es-CL" sz="1800" dirty="0">
              <a:latin typeface="Arial"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4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785738" y="1903864"/>
            <a:ext cx="7536091" cy="73866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AVG(commission_pct)</a:t>
            </a:r>
            <a:r>
              <a:rPr lang="en-US" sz="1300" b="1" dirty="0"/>
              <a:t> "PROMEDIO SIN CONSIDERAR FILAS CON NULOS"</a:t>
            </a:r>
          </a:p>
          <a:p>
            <a:pPr>
              <a:defRPr/>
            </a:pPr>
            <a:r>
              <a:rPr lang="en-US" sz="1300" b="1" dirty="0"/>
              <a:t>FROM employees</a:t>
            </a:r>
            <a:r>
              <a:rPr lang="en-US" sz="1200" b="1" dirty="0" smtClean="0"/>
              <a:t>;</a:t>
            </a:r>
          </a:p>
          <a:p>
            <a:pPr>
              <a:defRPr/>
            </a:pPr>
            <a:endParaRPr lang="es-MX" b="1" dirty="0"/>
          </a:p>
        </p:txBody>
      </p:sp>
      <p:pic>
        <p:nvPicPr>
          <p:cNvPr id="29702" name="Picture 27" descr="Screenshot - 13-01-2014 , 16_10_41"/>
          <p:cNvPicPr>
            <a:picLocks noChangeAspect="1" noChangeArrowheads="1"/>
          </p:cNvPicPr>
          <p:nvPr/>
        </p:nvPicPr>
        <p:blipFill>
          <a:blip r:embed="rId3" cstate="print"/>
          <a:srcRect/>
          <a:stretch>
            <a:fillRect/>
          </a:stretch>
        </p:blipFill>
        <p:spPr bwMode="auto">
          <a:xfrm>
            <a:off x="3132138" y="2780928"/>
            <a:ext cx="2266950" cy="523875"/>
          </a:xfrm>
          <a:prstGeom prst="rect">
            <a:avLst/>
          </a:prstGeom>
          <a:noFill/>
          <a:ln w="9525">
            <a:noFill/>
            <a:miter lim="800000"/>
            <a:headEnd/>
            <a:tailEnd/>
          </a:ln>
        </p:spPr>
      </p:pic>
      <p:sp>
        <p:nvSpPr>
          <p:cNvPr id="3" name="Text Box 5"/>
          <p:cNvSpPr txBox="1">
            <a:spLocks noChangeArrowheads="1"/>
          </p:cNvSpPr>
          <p:nvPr/>
        </p:nvSpPr>
        <p:spPr bwMode="auto">
          <a:xfrm>
            <a:off x="771497" y="4527192"/>
            <a:ext cx="7572473" cy="73866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latin typeface="Arial" charset="0"/>
            </a:endParaRPr>
          </a:p>
          <a:p>
            <a:pPr>
              <a:defRPr/>
            </a:pPr>
            <a:r>
              <a:rPr lang="en-US" sz="1300" b="1" dirty="0"/>
              <a:t>SELECT </a:t>
            </a:r>
            <a:r>
              <a:rPr lang="en-US" sz="1300" b="1" dirty="0">
                <a:solidFill>
                  <a:srgbClr val="DA1000"/>
                </a:solidFill>
              </a:rPr>
              <a:t>AVG(</a:t>
            </a:r>
            <a:r>
              <a:rPr lang="en-US" sz="1300" b="1" dirty="0">
                <a:solidFill>
                  <a:schemeClr val="hlink"/>
                </a:solidFill>
              </a:rPr>
              <a:t>NVL(commission_pct,0)</a:t>
            </a:r>
            <a:r>
              <a:rPr lang="en-US" sz="1300" b="1" dirty="0">
                <a:solidFill>
                  <a:srgbClr val="DA1000"/>
                </a:solidFill>
              </a:rPr>
              <a:t>)</a:t>
            </a:r>
            <a:r>
              <a:rPr lang="en-US" sz="1300" b="1" dirty="0"/>
              <a:t> "PROMEDIO CONSIDERANDO NULOS"</a:t>
            </a:r>
          </a:p>
          <a:p>
            <a:pPr>
              <a:defRPr/>
            </a:pPr>
            <a:r>
              <a:rPr lang="en-US" sz="1300" b="1" dirty="0"/>
              <a:t>FROM employees;</a:t>
            </a:r>
          </a:p>
          <a:p>
            <a:pPr>
              <a:defRPr/>
            </a:pPr>
            <a:endParaRPr lang="es-MX" b="1" dirty="0"/>
          </a:p>
        </p:txBody>
      </p:sp>
      <p:pic>
        <p:nvPicPr>
          <p:cNvPr id="29706" name="Picture 31" descr="Screenshot - 13-01-2014 , 16_14_51"/>
          <p:cNvPicPr>
            <a:picLocks noChangeAspect="1" noChangeArrowheads="1"/>
          </p:cNvPicPr>
          <p:nvPr/>
        </p:nvPicPr>
        <p:blipFill>
          <a:blip r:embed="rId4" cstate="print"/>
          <a:srcRect/>
          <a:stretch>
            <a:fillRect/>
          </a:stretch>
        </p:blipFill>
        <p:spPr bwMode="auto">
          <a:xfrm>
            <a:off x="3132138" y="5356225"/>
            <a:ext cx="2105025"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5546</TotalTime>
  <Words>3138</Words>
  <Application>Microsoft Office PowerPoint</Application>
  <PresentationFormat>Presentación en pantalla (4:3)</PresentationFormat>
  <Paragraphs>450</Paragraphs>
  <Slides>24</Slides>
  <Notes>21</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DuocUC 2012</vt:lpstr>
      <vt:lpstr>Presentación de PowerPoint</vt:lpstr>
      <vt:lpstr>Presentación de PowerPoint</vt:lpstr>
      <vt:lpstr>Objetivos de la Clase</vt:lpstr>
      <vt:lpstr>Funciones de Grupos o Agregadas</vt:lpstr>
      <vt:lpstr>Funciones de Grupos o Agregadas</vt:lpstr>
      <vt:lpstr>Funciones de Grupos o Agregadas</vt:lpstr>
      <vt:lpstr>Uso de Funciones AVG, SUM, MAX, MIN</vt:lpstr>
      <vt:lpstr>Uso de Función COUNT</vt:lpstr>
      <vt:lpstr>Uso de Funciones de Grupo con valores Nulos</vt:lpstr>
      <vt:lpstr>Creando Grupos de Datos</vt:lpstr>
      <vt:lpstr>Creando Grupos de Datos</vt:lpstr>
      <vt:lpstr>Creando Grupos de Datos</vt:lpstr>
      <vt:lpstr>Creando Grupos de Datos</vt:lpstr>
      <vt:lpstr>Creando Grupos de Datos por varias Columnas</vt:lpstr>
      <vt:lpstr>Creando Grupos de Datos por varias Columnas</vt:lpstr>
      <vt:lpstr>Consultas Ilegales al utilizar Funciones de Grupo</vt:lpstr>
      <vt:lpstr>Consultas Ilegales al utilizar Funciones de Grupo</vt:lpstr>
      <vt:lpstr>Consultas Ilegales al utilizar Funciones de Grupo</vt:lpstr>
      <vt:lpstr>Restricción de Resultados del Grupo </vt:lpstr>
      <vt:lpstr>Restricción de Resultados del Grupo</vt:lpstr>
      <vt:lpstr>Restricción de Resultados del Grupo</vt:lpstr>
      <vt:lpstr>Restricción de Resultados del Grupo</vt:lpstr>
      <vt:lpstr>Funciones de Grupo Anidadas</vt:lpstr>
      <vt:lpstr>Objetivos de la Clase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Andres Alberto U.</cp:lastModifiedBy>
  <cp:revision>738</cp:revision>
  <dcterms:created xsi:type="dcterms:W3CDTF">2013-06-28T16:52:03Z</dcterms:created>
  <dcterms:modified xsi:type="dcterms:W3CDTF">2014-03-10T16:41:14Z</dcterms:modified>
</cp:coreProperties>
</file>