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2" r:id="rId1"/>
  </p:sldMasterIdLst>
  <p:notesMasterIdLst>
    <p:notesMasterId r:id="rId18"/>
  </p:notesMasterIdLst>
  <p:sldIdLst>
    <p:sldId id="312" r:id="rId2"/>
    <p:sldId id="318" r:id="rId3"/>
    <p:sldId id="338" r:id="rId4"/>
    <p:sldId id="336" r:id="rId5"/>
    <p:sldId id="327" r:id="rId6"/>
    <p:sldId id="337" r:id="rId7"/>
    <p:sldId id="328" r:id="rId8"/>
    <p:sldId id="329" r:id="rId9"/>
    <p:sldId id="330" r:id="rId10"/>
    <p:sldId id="339" r:id="rId11"/>
    <p:sldId id="340" r:id="rId12"/>
    <p:sldId id="341" r:id="rId13"/>
    <p:sldId id="342" r:id="rId14"/>
    <p:sldId id="331" r:id="rId15"/>
    <p:sldId id="344" r:id="rId16"/>
    <p:sldId id="343" r:id="rId17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3190" autoAdjust="0"/>
  </p:normalViewPr>
  <p:slideViewPr>
    <p:cSldViewPr snapToGrid="0" snapToObjects="1">
      <p:cViewPr varScale="1">
        <p:scale>
          <a:sx n="69" d="100"/>
          <a:sy n="69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05-04-2016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05/04/2016</a:t>
            </a:fld>
            <a:endParaRPr lang="es-ES_tradnl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05/04/2016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05/04/2016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05/04/2016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3FFAE4-75DD-40FC-8C8A-D78E77AA2A08}" type="datetime1">
              <a:rPr lang="es-ES_tradnl" smtClean="0"/>
              <a:pPr/>
              <a:t>05/04/2016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05/04/2016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05/04/2016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345ABA-6911-4635-B9EA-7F869E07A662}" type="datetime1">
              <a:rPr lang="es-ES_tradnl" smtClean="0"/>
              <a:pPr>
                <a:defRPr/>
              </a:pPr>
              <a:t>05/04/2016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05/04/2016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05/04/2016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05/04/2016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05/04/2016</a:t>
            </a:fld>
            <a:endParaRPr lang="es-ES_tradnl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946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5" r:id="rId33"/>
    <p:sldLayoutId id="2147483796" r:id="rId34"/>
    <p:sldLayoutId id="2147483797" r:id="rId35"/>
    <p:sldLayoutId id="2147483798" r:id="rId36"/>
    <p:sldLayoutId id="2147483799" r:id="rId37"/>
    <p:sldLayoutId id="2147483800" r:id="rId38"/>
    <p:sldLayoutId id="2147483801" r:id="rId39"/>
    <p:sldLayoutId id="2147483802" r:id="rId40"/>
    <p:sldLayoutId id="2147483803" r:id="rId41"/>
    <p:sldLayoutId id="2147483804" r:id="rId42"/>
    <p:sldLayoutId id="2147483805" r:id="rId43"/>
    <p:sldLayoutId id="2147483806" r:id="rId44"/>
    <p:sldLayoutId id="2147483807" r:id="rId45"/>
    <p:sldLayoutId id="2147483808" r:id="rId46"/>
    <p:sldLayoutId id="2147483809" r:id="rId47"/>
    <p:sldLayoutId id="2147483810" r:id="rId48"/>
    <p:sldLayoutId id="2147483811" r:id="rId49"/>
    <p:sldLayoutId id="2147483812" r:id="rId50"/>
    <p:sldLayoutId id="2147483813" r:id="rId51"/>
    <p:sldLayoutId id="2147483814" r:id="rId52"/>
    <p:sldLayoutId id="2147483815" r:id="rId53"/>
    <p:sldLayoutId id="2147483816" r:id="rId54"/>
    <p:sldLayoutId id="2147483817" r:id="rId55"/>
    <p:sldLayoutId id="2147483818" r:id="rId56"/>
    <p:sldLayoutId id="2147483819" r:id="rId57"/>
    <p:sldLayoutId id="2147483715" r:id="rId5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dirty="0" smtClean="0">
                <a:ea typeface="ＭＳ Ｐゴシック" pitchFamily="34" charset="-128"/>
              </a:rPr>
              <a:t>Unidad 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 smtClean="0"/>
              <a:t>Construyendo Consultas SQL</a:t>
            </a:r>
            <a:br>
              <a:rPr lang="es-ES" b="1" dirty="0" smtClean="0"/>
            </a:br>
            <a:r>
              <a:rPr lang="es-ES" b="1" dirty="0" err="1" smtClean="0"/>
              <a:t>joiN</a:t>
            </a:r>
            <a:r>
              <a:rPr lang="es-ES" b="1" dirty="0" smtClean="0"/>
              <a:t/>
            </a:r>
            <a:br>
              <a:rPr lang="es-ES" b="1" dirty="0" smtClean="0"/>
            </a:b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3360225" y="4970915"/>
            <a:ext cx="3159369" cy="88491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Jacob </a:t>
            </a:r>
            <a:r>
              <a:rPr lang="es-CL" dirty="0" err="1" smtClean="0">
                <a:solidFill>
                  <a:srgbClr val="C00000"/>
                </a:solidFill>
                <a:latin typeface="+mn-lt"/>
                <a:ea typeface="+mn-ea"/>
              </a:rPr>
              <a:t>Diaz</a:t>
            </a: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lang="es-CL" dirty="0" err="1" smtClean="0">
                <a:solidFill>
                  <a:srgbClr val="C00000"/>
                </a:solidFill>
                <a:latin typeface="+mn-lt"/>
                <a:ea typeface="+mn-ea"/>
              </a:rPr>
              <a:t>Scanu</a:t>
            </a: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Profesora de cátedra Programación de Base de Datos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Sede Puente</a:t>
            </a:r>
            <a:r>
              <a:rPr kumimoji="0" lang="es-CL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Alto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noProof="0" dirty="0" err="1" smtClean="0">
                <a:solidFill>
                  <a:srgbClr val="C00000"/>
                </a:solidFill>
                <a:latin typeface="+mn-lt"/>
                <a:ea typeface="+mn-ea"/>
              </a:rPr>
              <a:t>Duoc</a:t>
            </a: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5.- OUTER JOIN :</a:t>
            </a:r>
          </a:p>
          <a:p>
            <a:pPr marL="342900" indent="-342900" algn="just"/>
            <a:r>
              <a:rPr lang="es-CL" dirty="0" smtClean="0"/>
              <a:t>	</a:t>
            </a:r>
            <a:endParaRPr lang="es-CL" b="1" dirty="0" smtClean="0"/>
          </a:p>
          <a:p>
            <a:pPr marL="342900" indent="-342900" algn="just"/>
            <a:r>
              <a:rPr lang="es-CL" b="1" dirty="0" smtClean="0"/>
              <a:t>Ejemplo: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dirty="0" smtClean="0"/>
              <a:t>	</a:t>
            </a:r>
          </a:p>
          <a:p>
            <a:pPr marL="342900" indent="-342900" algn="just"/>
            <a:endParaRPr lang="es-CL" sz="1600" dirty="0"/>
          </a:p>
          <a:p>
            <a:pPr marL="342900" indent="-342900" algn="just"/>
            <a:endParaRPr lang="es-CL" sz="1600" dirty="0" smtClean="0"/>
          </a:p>
          <a:p>
            <a:pPr marL="342900" indent="-342900" algn="just"/>
            <a:endParaRPr lang="es-CL" sz="1600" dirty="0"/>
          </a:p>
          <a:p>
            <a:pPr marL="342900" indent="-342900" algn="just"/>
            <a:endParaRPr lang="es-CL" sz="1600" dirty="0" smtClean="0"/>
          </a:p>
          <a:p>
            <a:pPr marL="342900" indent="-342900" algn="just"/>
            <a:endParaRPr lang="es-CL" sz="1600" dirty="0"/>
          </a:p>
          <a:p>
            <a:pPr marL="342900" indent="-342900" algn="just"/>
            <a:endParaRPr lang="es-CL" sz="1600" dirty="0" smtClean="0"/>
          </a:p>
          <a:p>
            <a:pPr marL="342900" indent="-342900" algn="just"/>
            <a:r>
              <a:rPr lang="es-CL" sz="1600" dirty="0" smtClean="0"/>
              <a:t>Al agregar la sentencia </a:t>
            </a:r>
            <a:r>
              <a:rPr lang="es-CL" sz="1600" dirty="0" smtClean="0">
                <a:solidFill>
                  <a:srgbClr val="FF0000"/>
                </a:solidFill>
              </a:rPr>
              <a:t>AND cliente. Rut_e is NULL</a:t>
            </a:r>
            <a:r>
              <a:rPr lang="es-CL" sz="1600" dirty="0" smtClean="0"/>
              <a:t>, SOLO se mostrarían las no coincidencias</a:t>
            </a:r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10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23" y="1562472"/>
            <a:ext cx="5188280" cy="1038058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343" y="5243997"/>
            <a:ext cx="5284642" cy="751733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923" y="3033022"/>
            <a:ext cx="5188280" cy="858565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7924549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45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5.- OUTER JOIN : </a:t>
            </a:r>
            <a:r>
              <a:rPr lang="es-CL" dirty="0" smtClean="0"/>
              <a:t>Otra forma de ver filas que no cumplen con la relación, es usando ya sea </a:t>
            </a:r>
            <a:r>
              <a:rPr lang="es-CL" dirty="0" err="1" smtClean="0"/>
              <a:t>Left</a:t>
            </a:r>
            <a:r>
              <a:rPr lang="es-CL" dirty="0" smtClean="0"/>
              <a:t>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r>
              <a:rPr lang="es-CL" dirty="0" smtClean="0"/>
              <a:t>, </a:t>
            </a:r>
            <a:r>
              <a:rPr lang="es-CL" dirty="0" err="1" smtClean="0"/>
              <a:t>Rigth</a:t>
            </a:r>
            <a:r>
              <a:rPr lang="es-CL" dirty="0" smtClean="0"/>
              <a:t>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r>
              <a:rPr lang="es-CL" dirty="0" smtClean="0"/>
              <a:t> o Full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endParaRPr lang="es-CL" dirty="0" smtClean="0"/>
          </a:p>
          <a:p>
            <a:pPr marL="342900" indent="-342900" algn="just"/>
            <a:r>
              <a:rPr lang="es-CL" dirty="0" smtClean="0"/>
              <a:t>	</a:t>
            </a:r>
            <a:endParaRPr lang="es-CL" b="1" dirty="0" smtClean="0"/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CL" b="1" dirty="0" smtClean="0"/>
              <a:t>LEFT OUTER JOIN</a:t>
            </a:r>
            <a:r>
              <a:rPr lang="es-CL" dirty="0" smtClean="0"/>
              <a:t>:  </a:t>
            </a:r>
            <a:r>
              <a:rPr lang="es-CL" dirty="0">
                <a:ea typeface="Arial Unicode MS"/>
                <a:cs typeface="Times New Roman" pitchFamily="18" charset="0"/>
              </a:rPr>
              <a:t>Retorna el resultado del </a:t>
            </a:r>
            <a:r>
              <a:rPr lang="es-CL" dirty="0" err="1">
                <a:ea typeface="Arial Unicode MS"/>
                <a:cs typeface="Times New Roman" pitchFamily="18" charset="0"/>
              </a:rPr>
              <a:t>Inner</a:t>
            </a:r>
            <a:r>
              <a:rPr lang="es-CL" dirty="0">
                <a:ea typeface="Arial Unicode MS"/>
                <a:cs typeface="Times New Roman" pitchFamily="18" charset="0"/>
              </a:rPr>
              <a:t> </a:t>
            </a:r>
            <a:r>
              <a:rPr lang="es-CL" dirty="0" err="1">
                <a:ea typeface="Arial Unicode MS"/>
                <a:cs typeface="Times New Roman" pitchFamily="18" charset="0"/>
              </a:rPr>
              <a:t>Join</a:t>
            </a:r>
            <a:r>
              <a:rPr lang="es-CL" dirty="0">
                <a:ea typeface="Arial Unicode MS"/>
                <a:cs typeface="Times New Roman" pitchFamily="18" charset="0"/>
              </a:rPr>
              <a:t> y las filas de la tabla a la izquierda del </a:t>
            </a:r>
            <a:r>
              <a:rPr lang="es-CL" dirty="0" err="1">
                <a:ea typeface="Arial Unicode MS"/>
                <a:cs typeface="Times New Roman" pitchFamily="18" charset="0"/>
              </a:rPr>
              <a:t>Join</a:t>
            </a:r>
            <a:r>
              <a:rPr lang="es-CL" dirty="0">
                <a:ea typeface="Arial Unicode MS"/>
                <a:cs typeface="Times New Roman" pitchFamily="18" charset="0"/>
              </a:rPr>
              <a:t> que no existen en la tabla de la derecha del </a:t>
            </a:r>
            <a:r>
              <a:rPr lang="es-CL" dirty="0" err="1">
                <a:ea typeface="Arial Unicode MS"/>
                <a:cs typeface="Times New Roman" pitchFamily="18" charset="0"/>
              </a:rPr>
              <a:t>Join</a:t>
            </a:r>
            <a:r>
              <a:rPr lang="es-CL" dirty="0">
                <a:ea typeface="Arial Unicode MS"/>
                <a:cs typeface="Times New Roman" pitchFamily="18" charset="0"/>
              </a:rPr>
              <a:t>.</a:t>
            </a:r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b="1" dirty="0" smtClean="0"/>
              <a:t>Ejemplo: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dirty="0" smtClean="0"/>
              <a:t>	</a:t>
            </a:r>
          </a:p>
          <a:p>
            <a:pPr marL="342900" indent="-342900" algn="just"/>
            <a:endParaRPr lang="es-CL" sz="1600" dirty="0"/>
          </a:p>
          <a:p>
            <a:pPr marL="342900" indent="-342900" algn="just"/>
            <a:endParaRPr lang="es-CL" sz="1600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11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415" y="2794285"/>
            <a:ext cx="4811758" cy="939981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415" y="4408843"/>
            <a:ext cx="4501921" cy="1145796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333724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45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5.- OUTER JOIN : </a:t>
            </a:r>
            <a:r>
              <a:rPr lang="es-CL" dirty="0" smtClean="0"/>
              <a:t>Otra forma de ver filas que no cumplen con la relación, es usando ya sea </a:t>
            </a:r>
            <a:r>
              <a:rPr lang="es-CL" dirty="0" err="1" smtClean="0"/>
              <a:t>Left</a:t>
            </a:r>
            <a:r>
              <a:rPr lang="es-CL" dirty="0" smtClean="0"/>
              <a:t>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r>
              <a:rPr lang="es-CL" dirty="0" smtClean="0"/>
              <a:t>, </a:t>
            </a:r>
            <a:r>
              <a:rPr lang="es-CL" dirty="0" err="1" smtClean="0"/>
              <a:t>Rigth</a:t>
            </a:r>
            <a:r>
              <a:rPr lang="es-CL" dirty="0" smtClean="0"/>
              <a:t>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r>
              <a:rPr lang="es-CL" dirty="0" smtClean="0"/>
              <a:t> o Full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endParaRPr lang="es-CL" dirty="0" smtClean="0"/>
          </a:p>
          <a:p>
            <a:pPr marL="342900" indent="-342900" algn="just"/>
            <a:r>
              <a:rPr lang="es-CL" dirty="0" smtClean="0"/>
              <a:t>	</a:t>
            </a:r>
            <a:endParaRPr lang="es-CL" b="1" dirty="0" smtClean="0"/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CL" b="1" dirty="0" smtClean="0"/>
              <a:t>RIGTH OUTER JOIN</a:t>
            </a:r>
            <a:r>
              <a:rPr lang="es-CL" dirty="0" smtClean="0"/>
              <a:t>:  </a:t>
            </a:r>
            <a:r>
              <a:rPr lang="es-CL" dirty="0">
                <a:ea typeface="Arial Unicode MS"/>
                <a:cs typeface="Times New Roman" pitchFamily="18" charset="0"/>
              </a:rPr>
              <a:t>Retorna el resultado del </a:t>
            </a:r>
            <a:r>
              <a:rPr lang="es-CL" dirty="0" err="1">
                <a:ea typeface="Arial Unicode MS"/>
                <a:cs typeface="Times New Roman" pitchFamily="18" charset="0"/>
              </a:rPr>
              <a:t>Inner</a:t>
            </a:r>
            <a:r>
              <a:rPr lang="es-CL" dirty="0">
                <a:ea typeface="Arial Unicode MS"/>
                <a:cs typeface="Times New Roman" pitchFamily="18" charset="0"/>
              </a:rPr>
              <a:t> </a:t>
            </a:r>
            <a:r>
              <a:rPr lang="es-CL" dirty="0" err="1">
                <a:ea typeface="Arial Unicode MS"/>
                <a:cs typeface="Times New Roman" pitchFamily="18" charset="0"/>
              </a:rPr>
              <a:t>Join</a:t>
            </a:r>
            <a:r>
              <a:rPr lang="es-CL" dirty="0">
                <a:ea typeface="Arial Unicode MS"/>
                <a:cs typeface="Times New Roman" pitchFamily="18" charset="0"/>
              </a:rPr>
              <a:t> y las filas de la tabla a la </a:t>
            </a:r>
            <a:r>
              <a:rPr lang="es-CL" dirty="0" smtClean="0">
                <a:ea typeface="Arial Unicode MS"/>
                <a:cs typeface="Times New Roman" pitchFamily="18" charset="0"/>
              </a:rPr>
              <a:t>derecha </a:t>
            </a:r>
            <a:r>
              <a:rPr lang="es-CL" dirty="0">
                <a:ea typeface="Arial Unicode MS"/>
                <a:cs typeface="Times New Roman" pitchFamily="18" charset="0"/>
              </a:rPr>
              <a:t>del </a:t>
            </a:r>
            <a:r>
              <a:rPr lang="es-CL" dirty="0" err="1">
                <a:ea typeface="Arial Unicode MS"/>
                <a:cs typeface="Times New Roman" pitchFamily="18" charset="0"/>
              </a:rPr>
              <a:t>Join</a:t>
            </a:r>
            <a:r>
              <a:rPr lang="es-CL" dirty="0">
                <a:ea typeface="Arial Unicode MS"/>
                <a:cs typeface="Times New Roman" pitchFamily="18" charset="0"/>
              </a:rPr>
              <a:t> que no existen en la tabla de la </a:t>
            </a:r>
            <a:r>
              <a:rPr lang="es-CL" dirty="0" smtClean="0">
                <a:ea typeface="Arial Unicode MS"/>
                <a:cs typeface="Times New Roman" pitchFamily="18" charset="0"/>
              </a:rPr>
              <a:t>izquierda </a:t>
            </a:r>
            <a:r>
              <a:rPr lang="es-CL" dirty="0">
                <a:ea typeface="Arial Unicode MS"/>
                <a:cs typeface="Times New Roman" pitchFamily="18" charset="0"/>
              </a:rPr>
              <a:t>del </a:t>
            </a:r>
            <a:r>
              <a:rPr lang="es-CL" dirty="0" err="1">
                <a:ea typeface="Arial Unicode MS"/>
                <a:cs typeface="Times New Roman" pitchFamily="18" charset="0"/>
              </a:rPr>
              <a:t>Join</a:t>
            </a:r>
            <a:r>
              <a:rPr lang="es-CL" dirty="0">
                <a:ea typeface="Arial Unicode MS"/>
                <a:cs typeface="Times New Roman" pitchFamily="18" charset="0"/>
              </a:rPr>
              <a:t>.</a:t>
            </a:r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b="1" dirty="0" smtClean="0"/>
              <a:t>Ejemplo: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dirty="0" smtClean="0"/>
              <a:t>	</a:t>
            </a:r>
          </a:p>
          <a:p>
            <a:pPr marL="342900" indent="-342900" algn="just"/>
            <a:endParaRPr lang="es-CL" sz="1600" dirty="0"/>
          </a:p>
          <a:p>
            <a:pPr marL="342900" indent="-342900" algn="just"/>
            <a:endParaRPr lang="es-CL" sz="1600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12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74" y="2651046"/>
            <a:ext cx="4647845" cy="848192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458" y="4053787"/>
            <a:ext cx="3909160" cy="1327237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4001130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73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5.- OUTER JOIN : </a:t>
            </a:r>
            <a:r>
              <a:rPr lang="es-CL" dirty="0" smtClean="0"/>
              <a:t>Otra forma de ver filas que no cumplen con la relación, es usando ya sea </a:t>
            </a:r>
            <a:r>
              <a:rPr lang="es-CL" dirty="0" err="1" smtClean="0"/>
              <a:t>Left</a:t>
            </a:r>
            <a:r>
              <a:rPr lang="es-CL" dirty="0" smtClean="0"/>
              <a:t>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r>
              <a:rPr lang="es-CL" dirty="0" smtClean="0"/>
              <a:t>, </a:t>
            </a:r>
            <a:r>
              <a:rPr lang="es-CL" dirty="0" err="1" smtClean="0"/>
              <a:t>Rigth</a:t>
            </a:r>
            <a:r>
              <a:rPr lang="es-CL" dirty="0" smtClean="0"/>
              <a:t>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r>
              <a:rPr lang="es-CL" dirty="0" smtClean="0"/>
              <a:t> o Full </a:t>
            </a:r>
            <a:r>
              <a:rPr lang="es-CL" dirty="0" err="1" smtClean="0"/>
              <a:t>Outer</a:t>
            </a:r>
            <a:r>
              <a:rPr lang="es-CL" dirty="0" smtClean="0"/>
              <a:t> </a:t>
            </a:r>
            <a:r>
              <a:rPr lang="es-CL" dirty="0" err="1" smtClean="0"/>
              <a:t>Join</a:t>
            </a:r>
            <a:endParaRPr lang="es-CL" dirty="0" smtClean="0"/>
          </a:p>
          <a:p>
            <a:pPr marL="342900" indent="-342900" algn="just"/>
            <a:r>
              <a:rPr lang="es-CL" dirty="0" smtClean="0"/>
              <a:t>	</a:t>
            </a:r>
            <a:endParaRPr lang="es-CL" b="1" dirty="0" smtClean="0"/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b="1" dirty="0" smtClean="0"/>
              <a:t>FULL OUTER JOIN</a:t>
            </a:r>
            <a:r>
              <a:rPr lang="es-CL" dirty="0" smtClean="0"/>
              <a:t>:  </a:t>
            </a:r>
            <a:r>
              <a:rPr lang="es-CL" dirty="0">
                <a:ea typeface="Arial Unicode MS"/>
                <a:cs typeface="Times New Roman" pitchFamily="18" charset="0"/>
              </a:rPr>
              <a:t>Retorna el resultado del </a:t>
            </a:r>
            <a:r>
              <a:rPr lang="es-CL" dirty="0" err="1">
                <a:ea typeface="Arial Unicode MS"/>
                <a:cs typeface="Times New Roman" pitchFamily="18" charset="0"/>
              </a:rPr>
              <a:t>Inner</a:t>
            </a:r>
            <a:r>
              <a:rPr lang="es-CL" dirty="0">
                <a:ea typeface="Arial Unicode MS"/>
                <a:cs typeface="Times New Roman" pitchFamily="18" charset="0"/>
              </a:rPr>
              <a:t> </a:t>
            </a:r>
            <a:r>
              <a:rPr lang="es-CL" dirty="0" err="1">
                <a:ea typeface="Arial Unicode MS"/>
                <a:cs typeface="Times New Roman" pitchFamily="18" charset="0"/>
              </a:rPr>
              <a:t>Join</a:t>
            </a:r>
            <a:r>
              <a:rPr lang="es-CL" dirty="0">
                <a:ea typeface="Arial Unicode MS"/>
                <a:cs typeface="Times New Roman" pitchFamily="18" charset="0"/>
              </a:rPr>
              <a:t> y </a:t>
            </a:r>
            <a:r>
              <a:rPr lang="fr-FR" dirty="0" smtClean="0">
                <a:ea typeface="Arial Unicode MS"/>
                <a:cs typeface="Times New Roman" pitchFamily="18" charset="0"/>
              </a:rPr>
              <a:t>las </a:t>
            </a:r>
            <a:r>
              <a:rPr lang="fr-FR" dirty="0">
                <a:ea typeface="Arial Unicode MS"/>
                <a:cs typeface="Times New Roman" pitchFamily="18" charset="0"/>
              </a:rPr>
              <a:t>filas de un </a:t>
            </a:r>
            <a:r>
              <a:rPr lang="fr-FR" dirty="0" err="1">
                <a:ea typeface="Arial Unicode MS"/>
                <a:cs typeface="Times New Roman" pitchFamily="18" charset="0"/>
              </a:rPr>
              <a:t>Left</a:t>
            </a:r>
            <a:r>
              <a:rPr lang="fr-FR" dirty="0">
                <a:ea typeface="Arial Unicode MS"/>
                <a:cs typeface="Times New Roman" pitchFamily="18" charset="0"/>
              </a:rPr>
              <a:t> </a:t>
            </a:r>
            <a:r>
              <a:rPr lang="fr-FR" dirty="0" err="1">
                <a:ea typeface="Arial Unicode MS"/>
                <a:cs typeface="Times New Roman" pitchFamily="18" charset="0"/>
              </a:rPr>
              <a:t>Outer</a:t>
            </a:r>
            <a:r>
              <a:rPr lang="fr-FR" dirty="0">
                <a:ea typeface="Arial Unicode MS"/>
                <a:cs typeface="Times New Roman" pitchFamily="18" charset="0"/>
              </a:rPr>
              <a:t> </a:t>
            </a:r>
            <a:r>
              <a:rPr lang="fr-FR" dirty="0" err="1">
                <a:ea typeface="Arial Unicode MS"/>
                <a:cs typeface="Times New Roman" pitchFamily="18" charset="0"/>
              </a:rPr>
              <a:t>Join</a:t>
            </a:r>
            <a:r>
              <a:rPr lang="fr-FR" dirty="0">
                <a:ea typeface="Arial Unicode MS"/>
                <a:cs typeface="Times New Roman" pitchFamily="18" charset="0"/>
              </a:rPr>
              <a:t> y las filas de Right </a:t>
            </a:r>
            <a:r>
              <a:rPr lang="fr-FR" dirty="0" err="1">
                <a:ea typeface="Arial Unicode MS"/>
                <a:cs typeface="Times New Roman" pitchFamily="18" charset="0"/>
              </a:rPr>
              <a:t>Outer</a:t>
            </a:r>
            <a:r>
              <a:rPr lang="fr-FR" dirty="0">
                <a:ea typeface="Arial Unicode MS"/>
                <a:cs typeface="Times New Roman" pitchFamily="18" charset="0"/>
              </a:rPr>
              <a:t> </a:t>
            </a:r>
            <a:r>
              <a:rPr lang="fr-FR" dirty="0" err="1" smtClean="0">
                <a:ea typeface="Arial Unicode MS"/>
                <a:cs typeface="Times New Roman" pitchFamily="18" charset="0"/>
              </a:rPr>
              <a:t>Join</a:t>
            </a:r>
            <a:r>
              <a:rPr lang="fr-FR" dirty="0" smtClean="0">
                <a:ea typeface="Arial Unicode MS"/>
                <a:cs typeface="Times New Roman" pitchFamily="18" charset="0"/>
              </a:rPr>
              <a:t>.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endParaRPr lang="fr-FR" dirty="0" smtClean="0">
              <a:ea typeface="Arial Unicode MS"/>
              <a:cs typeface="Times New Roman" pitchFamily="18" charset="0"/>
            </a:endParaRPr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fr-FR" dirty="0" smtClean="0">
                <a:ea typeface="Arial Unicode MS"/>
                <a:cs typeface="Times New Roman" pitchFamily="18" charset="0"/>
              </a:rPr>
              <a:t>Es </a:t>
            </a:r>
            <a:r>
              <a:rPr lang="fr-FR" dirty="0" err="1" smtClean="0">
                <a:ea typeface="Arial Unicode MS"/>
                <a:cs typeface="Times New Roman" pitchFamily="18" charset="0"/>
              </a:rPr>
              <a:t>como</a:t>
            </a:r>
            <a:r>
              <a:rPr lang="fr-FR" dirty="0" smtClean="0">
                <a:ea typeface="Arial Unicode MS"/>
                <a:cs typeface="Times New Roman" pitchFamily="18" charset="0"/>
              </a:rPr>
              <a:t> </a:t>
            </a:r>
            <a:r>
              <a:rPr lang="fr-FR" dirty="0" err="1" smtClean="0">
                <a:ea typeface="Arial Unicode MS"/>
                <a:cs typeface="Times New Roman" pitchFamily="18" charset="0"/>
              </a:rPr>
              <a:t>usar</a:t>
            </a:r>
            <a:r>
              <a:rPr lang="fr-FR" dirty="0" smtClean="0">
                <a:ea typeface="Arial Unicode MS"/>
                <a:cs typeface="Times New Roman" pitchFamily="18" charset="0"/>
              </a:rPr>
              <a:t> </a:t>
            </a:r>
            <a:r>
              <a:rPr lang="fr-FR" b="1" dirty="0" smtClean="0">
                <a:ea typeface="Arial Unicode MS"/>
                <a:cs typeface="Times New Roman" pitchFamily="18" charset="0"/>
              </a:rPr>
              <a:t>solo</a:t>
            </a:r>
            <a:r>
              <a:rPr lang="fr-FR" dirty="0" smtClean="0">
                <a:ea typeface="Arial Unicode MS"/>
                <a:cs typeface="Times New Roman" pitchFamily="18" charset="0"/>
              </a:rPr>
              <a:t> el </a:t>
            </a:r>
            <a:r>
              <a:rPr lang="fr-FR" dirty="0" err="1" smtClean="0">
                <a:ea typeface="Arial Unicode MS"/>
                <a:cs typeface="Times New Roman" pitchFamily="18" charset="0"/>
              </a:rPr>
              <a:t>simbolo</a:t>
            </a:r>
            <a:r>
              <a:rPr lang="fr-FR" dirty="0" smtClean="0">
                <a:ea typeface="Arial Unicode MS"/>
                <a:cs typeface="Times New Roman" pitchFamily="18" charset="0"/>
              </a:rPr>
              <a:t> </a:t>
            </a:r>
            <a:r>
              <a:rPr lang="fr-FR" b="1" dirty="0" smtClean="0">
                <a:ea typeface="Arial Unicode MS"/>
                <a:cs typeface="Times New Roman" pitchFamily="18" charset="0"/>
              </a:rPr>
              <a:t>(+) </a:t>
            </a:r>
            <a:r>
              <a:rPr lang="fr-FR" b="1" dirty="0" err="1" smtClean="0">
                <a:ea typeface="Arial Unicode MS"/>
                <a:cs typeface="Times New Roman" pitchFamily="18" charset="0"/>
              </a:rPr>
              <a:t>del</a:t>
            </a:r>
            <a:r>
              <a:rPr lang="fr-FR" b="1" dirty="0" smtClean="0">
                <a:ea typeface="Arial Unicode MS"/>
                <a:cs typeface="Times New Roman" pitchFamily="18" charset="0"/>
              </a:rPr>
              <a:t> </a:t>
            </a:r>
            <a:r>
              <a:rPr lang="fr-FR" b="1" dirty="0" err="1" smtClean="0">
                <a:ea typeface="Arial Unicode MS"/>
                <a:cs typeface="Times New Roman" pitchFamily="18" charset="0"/>
              </a:rPr>
              <a:t>outer</a:t>
            </a:r>
            <a:r>
              <a:rPr lang="fr-FR" b="1" dirty="0" smtClean="0">
                <a:ea typeface="Arial Unicode MS"/>
                <a:cs typeface="Times New Roman" pitchFamily="18" charset="0"/>
              </a:rPr>
              <a:t> </a:t>
            </a:r>
            <a:r>
              <a:rPr lang="fr-FR" b="1" dirty="0" err="1" smtClean="0">
                <a:ea typeface="Arial Unicode MS"/>
                <a:cs typeface="Times New Roman" pitchFamily="18" charset="0"/>
              </a:rPr>
              <a:t>join</a:t>
            </a:r>
            <a:r>
              <a:rPr lang="fr-FR" b="1" dirty="0" smtClean="0">
                <a:ea typeface="Arial Unicode MS"/>
                <a:cs typeface="Times New Roman" pitchFamily="18" charset="0"/>
              </a:rPr>
              <a:t>, </a:t>
            </a:r>
            <a:r>
              <a:rPr lang="fr-FR" dirty="0" err="1" smtClean="0">
                <a:ea typeface="Arial Unicode MS"/>
                <a:cs typeface="Times New Roman" pitchFamily="18" charset="0"/>
              </a:rPr>
              <a:t>entrega</a:t>
            </a:r>
            <a:r>
              <a:rPr lang="fr-FR" dirty="0" smtClean="0">
                <a:ea typeface="Arial Unicode MS"/>
                <a:cs typeface="Times New Roman" pitchFamily="18" charset="0"/>
              </a:rPr>
              <a:t> el </a:t>
            </a:r>
            <a:r>
              <a:rPr lang="fr-FR" dirty="0" err="1" smtClean="0">
                <a:ea typeface="Arial Unicode MS"/>
                <a:cs typeface="Times New Roman" pitchFamily="18" charset="0"/>
              </a:rPr>
              <a:t>mismo</a:t>
            </a:r>
            <a:r>
              <a:rPr lang="fr-FR" dirty="0" smtClean="0">
                <a:ea typeface="Arial Unicode MS"/>
                <a:cs typeface="Times New Roman" pitchFamily="18" charset="0"/>
              </a:rPr>
              <a:t> </a:t>
            </a:r>
            <a:r>
              <a:rPr lang="fr-FR" dirty="0" err="1" smtClean="0">
                <a:ea typeface="Arial Unicode MS"/>
                <a:cs typeface="Times New Roman" pitchFamily="18" charset="0"/>
              </a:rPr>
              <a:t>resultado</a:t>
            </a:r>
            <a:endParaRPr lang="fr-FR" dirty="0">
              <a:ea typeface="Arial Unicode MS"/>
              <a:cs typeface="Times New Roman" pitchFamily="18" charset="0"/>
            </a:endParaRPr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b="1" dirty="0" smtClean="0"/>
              <a:t>Ejemplo: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dirty="0" smtClean="0"/>
              <a:t>	</a:t>
            </a:r>
          </a:p>
          <a:p>
            <a:pPr marL="342900" indent="-342900" algn="just"/>
            <a:endParaRPr lang="es-CL" sz="1600" dirty="0"/>
          </a:p>
          <a:p>
            <a:pPr marL="342900" indent="-342900" algn="just"/>
            <a:endParaRPr lang="es-CL" sz="1600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algn="just"/>
            <a:r>
              <a:rPr lang="es-MX" b="1" dirty="0" smtClean="0">
                <a:latin typeface="Arial" pitchFamily="34" charset="0"/>
                <a:cs typeface="Arial" pitchFamily="34" charset="0"/>
              </a:rPr>
              <a:t>Se usa para </a:t>
            </a:r>
            <a:r>
              <a:rPr lang="es-MX" b="1" dirty="0">
                <a:latin typeface="Arial" pitchFamily="34" charset="0"/>
                <a:cs typeface="Arial" pitchFamily="34" charset="0"/>
              </a:rPr>
              <a:t>poder mostrar todas las filas de ambas tablas existan o no </a:t>
            </a:r>
            <a:r>
              <a:rPr lang="es-MX" b="1" dirty="0" smtClean="0">
                <a:latin typeface="Arial" pitchFamily="34" charset="0"/>
                <a:cs typeface="Arial" pitchFamily="34" charset="0"/>
              </a:rPr>
              <a:t>coincidencias. </a:t>
            </a:r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13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58" y="3180884"/>
            <a:ext cx="4618843" cy="948093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417" y="4230259"/>
            <a:ext cx="3362609" cy="1424990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7308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84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6.- SELF JOIN :</a:t>
            </a:r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</a:pPr>
            <a:r>
              <a:rPr lang="es-CL" b="1" dirty="0" smtClean="0"/>
              <a:t>	</a:t>
            </a:r>
            <a:r>
              <a:rPr lang="es-CL" dirty="0" smtClean="0"/>
              <a:t>Permite realizar combinación o </a:t>
            </a:r>
            <a:r>
              <a:rPr lang="es-CL" dirty="0" err="1" smtClean="0"/>
              <a:t>join</a:t>
            </a:r>
            <a:r>
              <a:rPr lang="es-CL" dirty="0" smtClean="0"/>
              <a:t> de una tabla consigo misma, Dado que </a:t>
            </a:r>
            <a:r>
              <a:rPr lang="es-CL" dirty="0">
                <a:latin typeface="Arial" pitchFamily="34" charset="0"/>
                <a:ea typeface="Arial Unicode MS"/>
                <a:cs typeface="Arial" pitchFamily="34" charset="0"/>
              </a:rPr>
              <a:t>e</a:t>
            </a:r>
            <a:r>
              <a:rPr lang="es-CL" dirty="0" smtClean="0">
                <a:latin typeface="Arial" pitchFamily="34" charset="0"/>
                <a:ea typeface="Arial Unicode MS"/>
                <a:cs typeface="Arial" pitchFamily="34" charset="0"/>
              </a:rPr>
              <a:t>n </a:t>
            </a:r>
            <a:r>
              <a:rPr lang="es-CL" dirty="0">
                <a:latin typeface="Arial" pitchFamily="34" charset="0"/>
                <a:ea typeface="Arial Unicode MS"/>
                <a:cs typeface="Arial" pitchFamily="34" charset="0"/>
              </a:rPr>
              <a:t>ocasiones se debe realizar un </a:t>
            </a:r>
            <a:r>
              <a:rPr lang="es-CL" dirty="0" err="1">
                <a:latin typeface="Arial" pitchFamily="34" charset="0"/>
                <a:ea typeface="Arial Unicode MS"/>
                <a:cs typeface="Arial" pitchFamily="34" charset="0"/>
              </a:rPr>
              <a:t>join</a:t>
            </a:r>
            <a:r>
              <a:rPr lang="es-CL" dirty="0">
                <a:latin typeface="Arial" pitchFamily="34" charset="0"/>
                <a:ea typeface="Arial Unicode MS"/>
                <a:cs typeface="Arial" pitchFamily="34" charset="0"/>
              </a:rPr>
              <a:t> sobre la misma tabla para obtener algún dato.  Por lo tanto, es necesario unir las columnas de la tabla que contienen </a:t>
            </a:r>
            <a:r>
              <a:rPr lang="es-CL" dirty="0" smtClean="0">
                <a:latin typeface="Arial" pitchFamily="34" charset="0"/>
                <a:ea typeface="Arial Unicode MS"/>
                <a:cs typeface="Arial" pitchFamily="34" charset="0"/>
              </a:rPr>
              <a:t>el </a:t>
            </a:r>
            <a:r>
              <a:rPr lang="es-CL" dirty="0">
                <a:latin typeface="Arial" pitchFamily="34" charset="0"/>
                <a:ea typeface="Arial Unicode MS"/>
                <a:cs typeface="Arial" pitchFamily="34" charset="0"/>
              </a:rPr>
              <a:t>mismo dato simulando que pertenecen a tablas diferentes.</a:t>
            </a:r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sz="1600" b="1" dirty="0" smtClean="0"/>
              <a:t>Ejemplo:    </a:t>
            </a:r>
          </a:p>
          <a:p>
            <a:pPr marL="342900" indent="-342900" algn="just"/>
            <a:r>
              <a:rPr lang="es-CL" sz="1600" b="1" dirty="0" smtClean="0"/>
              <a:t>Empleado  </a:t>
            </a:r>
          </a:p>
          <a:p>
            <a:pPr marL="342900" indent="-342900" algn="just"/>
            <a:endParaRPr lang="es-CL" sz="1600" b="1" dirty="0"/>
          </a:p>
          <a:p>
            <a:pPr marL="342900" indent="-342900" algn="just"/>
            <a:endParaRPr lang="es-CL" sz="1600" b="1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14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78" y="2469633"/>
            <a:ext cx="5917835" cy="1044252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55" y="3840194"/>
            <a:ext cx="4166779" cy="895350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877" y="5214258"/>
            <a:ext cx="4628335" cy="609600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s-CL" dirty="0" smtClean="0"/>
              <a:t>Junto con los JOINS </a:t>
            </a:r>
            <a:r>
              <a:rPr lang="es-CL" dirty="0"/>
              <a:t>de tablas </a:t>
            </a:r>
            <a:r>
              <a:rPr lang="es-CL" dirty="0" smtClean="0"/>
              <a:t>Se pueden </a:t>
            </a:r>
            <a:r>
              <a:rPr lang="es-CL" dirty="0"/>
              <a:t>utilizar las siguientes clausulas :</a:t>
            </a:r>
            <a:endParaRPr lang="es-CL" dirty="0" smtClean="0"/>
          </a:p>
          <a:p>
            <a:pPr lvl="1" algn="just"/>
            <a:endParaRPr lang="es-CL" b="1" dirty="0" smtClean="0"/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s-CL" b="1" dirty="0" smtClean="0"/>
              <a:t>ON </a:t>
            </a:r>
            <a:r>
              <a:rPr lang="es-CL" dirty="0" smtClean="0"/>
              <a:t>: </a:t>
            </a:r>
            <a:r>
              <a:rPr lang="es-CL" dirty="0">
                <a:ea typeface="Arial Unicode MS"/>
                <a:cs typeface="Arial Unicode MS"/>
              </a:rPr>
              <a:t>Para especificar las columnas por las cuales se quiere unir dos tablas, se debe utilizar la cláusula ON</a:t>
            </a:r>
            <a:r>
              <a:rPr lang="es-CL" dirty="0" smtClean="0"/>
              <a:t>.</a:t>
            </a:r>
            <a:endParaRPr lang="es-CL" dirty="0"/>
          </a:p>
          <a:p>
            <a:pPr marL="342900" indent="-342900" algn="just"/>
            <a:r>
              <a:rPr lang="es-CL" dirty="0" smtClean="0"/>
              <a:t> </a:t>
            </a:r>
            <a:endParaRPr lang="es-CL" b="1" dirty="0" smtClean="0"/>
          </a:p>
          <a:p>
            <a:pPr marL="342900" indent="-342900" algn="just"/>
            <a:r>
              <a:rPr lang="es-CL" sz="1600" b="1" dirty="0" smtClean="0"/>
              <a:t>Ejemplo</a:t>
            </a:r>
            <a:r>
              <a:rPr lang="es-CL" sz="1600" b="1" dirty="0"/>
              <a:t>:</a:t>
            </a:r>
            <a:endParaRPr lang="es-CL" sz="1600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15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Uso de Clausulas 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1" y="2808455"/>
            <a:ext cx="4297185" cy="840136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741" y="3813969"/>
            <a:ext cx="3776353" cy="1006452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137" y="2760327"/>
            <a:ext cx="3218663" cy="777136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201" y="5316556"/>
            <a:ext cx="4145599" cy="988994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386" y="5339296"/>
            <a:ext cx="3467100" cy="966253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402492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33164"/>
            <a:ext cx="793026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s-CL" dirty="0" smtClean="0"/>
              <a:t>Junto con los JOINS </a:t>
            </a:r>
            <a:r>
              <a:rPr lang="es-CL" dirty="0"/>
              <a:t>de tablas </a:t>
            </a:r>
            <a:r>
              <a:rPr lang="es-CL" dirty="0" smtClean="0"/>
              <a:t>Se pueden </a:t>
            </a:r>
            <a:r>
              <a:rPr lang="es-CL" dirty="0"/>
              <a:t>utilizar las siguientes clausulas :</a:t>
            </a:r>
            <a:endParaRPr lang="es-CL" dirty="0" smtClean="0"/>
          </a:p>
          <a:p>
            <a:pPr lvl="1" algn="just"/>
            <a:endParaRPr lang="es-CL" b="1" dirty="0" smtClean="0"/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s-CL" b="1" dirty="0" smtClean="0"/>
              <a:t>USING </a:t>
            </a:r>
            <a:r>
              <a:rPr lang="es-CL" dirty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dirty="0">
                <a:latin typeface="Arial" pitchFamily="34" charset="0"/>
                <a:cs typeface="Arial" pitchFamily="34" charset="0"/>
              </a:rPr>
              <a:t>La cláusula USING permite hacer coincidir solamente una columna cuando en ambas tablas coincidan varias columnas con el mismo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nombre (claves primarias y foráneas con el mismo nombre).</a:t>
            </a:r>
            <a:endParaRPr lang="es-CL" dirty="0"/>
          </a:p>
          <a:p>
            <a:pPr marL="342900" indent="-342900" algn="just"/>
            <a:r>
              <a:rPr lang="es-CL" dirty="0" smtClean="0"/>
              <a:t> </a:t>
            </a:r>
            <a:endParaRPr lang="es-CL" b="1" dirty="0" smtClean="0"/>
          </a:p>
          <a:p>
            <a:pPr marL="342900" indent="-342900" algn="just"/>
            <a:r>
              <a:rPr lang="es-CL" sz="1600" b="1" dirty="0" smtClean="0"/>
              <a:t>Ejemplo</a:t>
            </a:r>
            <a:r>
              <a:rPr lang="es-CL" sz="1600" b="1" dirty="0"/>
              <a:t>:</a:t>
            </a:r>
            <a:endParaRPr lang="es-CL" sz="1600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16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Uso de Clausulas 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63" y="3046376"/>
            <a:ext cx="4223837" cy="915291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903" y="3000795"/>
            <a:ext cx="3368345" cy="1006452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64" y="4477334"/>
            <a:ext cx="3814762" cy="1237666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905" y="4591942"/>
            <a:ext cx="3486150" cy="660742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4021960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Conceptos Claves</a:t>
            </a:r>
            <a:endParaRPr lang="es-CL" b="1" dirty="0" smtClean="0"/>
          </a:p>
          <a:p>
            <a:pPr algn="just"/>
            <a:endParaRPr lang="es-CL" dirty="0" smtClean="0"/>
          </a:p>
          <a:p>
            <a:pPr algn="just">
              <a:buFont typeface="Wingdings" pitchFamily="2" charset="2"/>
              <a:buChar char="§"/>
            </a:pPr>
            <a:r>
              <a:rPr lang="es-CL" dirty="0" smtClean="0"/>
              <a:t> 	Se entiende por </a:t>
            </a:r>
            <a:r>
              <a:rPr lang="es-CL" dirty="0" err="1" smtClean="0"/>
              <a:t>joins</a:t>
            </a:r>
            <a:r>
              <a:rPr lang="es-CL" dirty="0" smtClean="0"/>
              <a:t> a las consultas combinadas que nos permiten  obtener un listado de los campos que tienen coincidencias en diferentes tablas</a:t>
            </a:r>
          </a:p>
          <a:p>
            <a:pPr algn="just">
              <a:buFont typeface="Wingdings" pitchFamily="2" charset="2"/>
              <a:buChar char="§"/>
            </a:pPr>
            <a:r>
              <a:rPr lang="es-CL" dirty="0" smtClean="0"/>
              <a:t>	Conoceremos algunas de ellas: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CL" b="1" dirty="0" smtClean="0"/>
              <a:t> 	Natural </a:t>
            </a:r>
            <a:r>
              <a:rPr lang="es-CL" b="1" dirty="0" err="1" smtClean="0"/>
              <a:t>Join</a:t>
            </a:r>
            <a:endParaRPr lang="es-CL" b="1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CL" b="1" dirty="0" smtClean="0"/>
              <a:t> 	</a:t>
            </a:r>
            <a:r>
              <a:rPr lang="es-CL" b="1" dirty="0" err="1" smtClean="0"/>
              <a:t>Inner</a:t>
            </a:r>
            <a:r>
              <a:rPr lang="es-CL" b="1" dirty="0" smtClean="0"/>
              <a:t> </a:t>
            </a:r>
            <a:r>
              <a:rPr lang="es-CL" b="1" dirty="0" err="1" smtClean="0"/>
              <a:t>Join</a:t>
            </a:r>
            <a:endParaRPr lang="es-CL" b="1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CL" b="1" dirty="0" smtClean="0"/>
              <a:t> 	</a:t>
            </a:r>
            <a:r>
              <a:rPr lang="es-CL" b="1" dirty="0" err="1" smtClean="0"/>
              <a:t>EquiJoin</a:t>
            </a:r>
            <a:endParaRPr lang="es-CL" b="1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CL" b="1" dirty="0" smtClean="0"/>
              <a:t> 	Cross </a:t>
            </a:r>
            <a:r>
              <a:rPr lang="es-CL" b="1" dirty="0" err="1" smtClean="0"/>
              <a:t>Join</a:t>
            </a:r>
            <a:endParaRPr lang="es-CL" b="1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CL" b="1" dirty="0" smtClean="0"/>
              <a:t> 	</a:t>
            </a:r>
            <a:r>
              <a:rPr lang="es-CL" b="1" dirty="0" err="1" smtClean="0"/>
              <a:t>Outer</a:t>
            </a:r>
            <a:r>
              <a:rPr lang="es-CL" b="1" dirty="0" smtClean="0"/>
              <a:t> </a:t>
            </a:r>
            <a:r>
              <a:rPr lang="es-CL" b="1" dirty="0" err="1" smtClean="0"/>
              <a:t>Join</a:t>
            </a:r>
            <a:endParaRPr lang="es-CL" b="1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CL" b="1" dirty="0" smtClean="0"/>
              <a:t> 	</a:t>
            </a:r>
            <a:r>
              <a:rPr lang="es-CL" b="1" dirty="0" err="1" smtClean="0"/>
              <a:t>SelfJoin</a:t>
            </a:r>
            <a:endParaRPr lang="es-CL" b="1" dirty="0" smtClean="0"/>
          </a:p>
          <a:p>
            <a:pPr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07185"/>
            <a:ext cx="793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dirty="0" smtClean="0"/>
              <a:t>Para los ejemplos de cada tipo de </a:t>
            </a:r>
            <a:r>
              <a:rPr lang="es-CL" dirty="0" err="1" smtClean="0"/>
              <a:t>joins</a:t>
            </a:r>
            <a:r>
              <a:rPr lang="es-CL" dirty="0" smtClean="0"/>
              <a:t> se utilizaran las siguientes tablas:</a:t>
            </a:r>
            <a:r>
              <a:rPr lang="es-CL" b="1" dirty="0" smtClean="0"/>
              <a:t>           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117599" y="1255934"/>
            <a:ext cx="24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 CLIENTE</a:t>
            </a:r>
            <a:endParaRPr lang="en-GB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082105" y="3444249"/>
            <a:ext cx="299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ENCARGADO</a:t>
            </a:r>
            <a:endParaRPr lang="en-GB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664738" y="1190001"/>
            <a:ext cx="24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PROYECTO</a:t>
            </a:r>
            <a:endParaRPr lang="en-GB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05" y="1779072"/>
            <a:ext cx="3574955" cy="1091718"/>
          </a:xfrm>
          <a:prstGeom prst="rect">
            <a:avLst/>
          </a:prstGeom>
          <a:noFill/>
          <a:ln w="9525">
            <a:solidFill>
              <a:schemeClr val="tx1">
                <a:alpha val="81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03" y="4022542"/>
            <a:ext cx="4478723" cy="964128"/>
          </a:xfrm>
          <a:prstGeom prst="rect">
            <a:avLst/>
          </a:prstGeom>
          <a:noFill/>
          <a:ln w="9525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790" y="1779072"/>
            <a:ext cx="3612070" cy="1091719"/>
          </a:xfrm>
          <a:prstGeom prst="rect">
            <a:avLst/>
          </a:prstGeom>
          <a:noFill/>
          <a:ln w="9525">
            <a:solidFill>
              <a:schemeClr val="tx1">
                <a:alpha val="81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1.- NATURAL JOIN : </a:t>
            </a:r>
            <a:r>
              <a:rPr lang="es-CL" sz="1600" dirty="0"/>
              <a:t>C</a:t>
            </a:r>
            <a:r>
              <a:rPr lang="es-CL" sz="1600" dirty="0" smtClean="0"/>
              <a:t>ompara </a:t>
            </a:r>
            <a:r>
              <a:rPr lang="es-CL" sz="1600" dirty="0"/>
              <a:t>por cuenta propia la equivalencia de columnas con el mismo nombre y tipo de dato entre dos </a:t>
            </a:r>
            <a:r>
              <a:rPr lang="es-CL" sz="1600" dirty="0" smtClean="0"/>
              <a:t>tablas </a:t>
            </a:r>
            <a:r>
              <a:rPr lang="es-CL" sz="1600" dirty="0"/>
              <a:t>para hacer la combinación de </a:t>
            </a:r>
            <a:r>
              <a:rPr lang="es-CL" sz="1600" dirty="0" smtClean="0"/>
              <a:t>ambas</a:t>
            </a:r>
            <a:r>
              <a:rPr lang="es-CL" dirty="0" smtClean="0"/>
              <a:t>. No permite mas de dos tablas. </a:t>
            </a:r>
            <a:endParaRPr lang="es-CL" dirty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sz="1600" b="1" dirty="0" smtClean="0"/>
              <a:t>Ejemplo:</a:t>
            </a:r>
            <a:endParaRPr lang="es-CL" sz="1600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4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30" y="2519832"/>
            <a:ext cx="3726831" cy="595508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91" y="3692995"/>
            <a:ext cx="3504531" cy="116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667" y="2519831"/>
            <a:ext cx="3954500" cy="595509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1093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2.- INNER JOIN : </a:t>
            </a:r>
            <a:r>
              <a:rPr lang="es-CL" sz="1600" dirty="0" smtClean="0"/>
              <a:t>Es </a:t>
            </a:r>
            <a:r>
              <a:rPr lang="es-CL" sz="1600" dirty="0"/>
              <a:t>el caso de unión interna </a:t>
            </a:r>
            <a:r>
              <a:rPr lang="es-CL" sz="1600" dirty="0" smtClean="0"/>
              <a:t>clásica, </a:t>
            </a:r>
            <a:r>
              <a:rPr lang="es-CL" sz="1600" dirty="0"/>
              <a:t>combina dos o más tablas descartando todas las filas resultados que </a:t>
            </a:r>
            <a:r>
              <a:rPr lang="es-CL" sz="1600" dirty="0" smtClean="0"/>
              <a:t>no </a:t>
            </a:r>
            <a:r>
              <a:rPr lang="es-CL" sz="1600" dirty="0"/>
              <a:t>correspondan en ambas</a:t>
            </a:r>
            <a:r>
              <a:rPr lang="es-CL" sz="1600" dirty="0" smtClean="0"/>
              <a:t>. Existen </a:t>
            </a:r>
            <a:r>
              <a:rPr lang="es-CL" sz="1600" dirty="0"/>
              <a:t>2 tipos </a:t>
            </a:r>
            <a:r>
              <a:rPr lang="es-CL" sz="1600" dirty="0" smtClean="0"/>
              <a:t>explicito </a:t>
            </a:r>
            <a:r>
              <a:rPr lang="es-CL" sz="1600" dirty="0"/>
              <a:t>e implícita.</a:t>
            </a:r>
          </a:p>
          <a:p>
            <a:pPr marL="342900" indent="-342900" algn="just"/>
            <a:r>
              <a:rPr lang="es-CL" dirty="0" smtClean="0"/>
              <a:t>	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s-CL" b="1" dirty="0" smtClean="0"/>
              <a:t>	INNER </a:t>
            </a:r>
            <a:r>
              <a:rPr lang="es-CL" b="1" dirty="0"/>
              <a:t>JOIN </a:t>
            </a:r>
            <a:r>
              <a:rPr lang="es-CL" b="1" dirty="0" smtClean="0"/>
              <a:t>Implícito</a:t>
            </a:r>
            <a:r>
              <a:rPr lang="es-CL" dirty="0"/>
              <a:t>: </a:t>
            </a:r>
            <a:r>
              <a:rPr lang="es-CL" sz="1600" dirty="0" smtClean="0"/>
              <a:t>Es cuando se usa </a:t>
            </a:r>
            <a:r>
              <a:rPr lang="es-CL" sz="1600" dirty="0"/>
              <a:t>la </a:t>
            </a:r>
            <a:r>
              <a:rPr lang="es-CL" sz="1600" dirty="0" smtClean="0"/>
              <a:t>cláusula</a:t>
            </a:r>
            <a:r>
              <a:rPr lang="es-CL" dirty="0" smtClean="0"/>
              <a:t> </a:t>
            </a:r>
            <a:r>
              <a:rPr lang="es-CL" b="1" dirty="0"/>
              <a:t>WHERE</a:t>
            </a:r>
            <a:r>
              <a:rPr lang="es-CL" dirty="0"/>
              <a:t> </a:t>
            </a:r>
            <a:r>
              <a:rPr lang="es-CL" sz="1600" dirty="0" smtClean="0"/>
              <a:t>y relacionamos los campos que están en una tabla y en la otra tabla. </a:t>
            </a:r>
          </a:p>
          <a:p>
            <a:pPr marL="342900" indent="-342900" algn="just"/>
            <a:r>
              <a:rPr lang="es-CL" dirty="0" smtClean="0"/>
              <a:t>	</a:t>
            </a:r>
            <a:endParaRPr lang="es-CL" b="1" dirty="0" smtClean="0"/>
          </a:p>
          <a:p>
            <a:pPr marL="342900" indent="-342900" algn="just"/>
            <a:r>
              <a:rPr lang="es-CL" sz="1600" b="1" dirty="0" smtClean="0"/>
              <a:t>Ejemplo</a:t>
            </a:r>
            <a:r>
              <a:rPr lang="es-CL" sz="1600" b="1" dirty="0"/>
              <a:t>:</a:t>
            </a:r>
            <a:endParaRPr lang="es-CL" sz="1600" dirty="0"/>
          </a:p>
          <a:p>
            <a:pPr marL="342900" indent="-342900" algn="just"/>
            <a:r>
              <a:rPr lang="es-CL" sz="1600" dirty="0"/>
              <a:t>INNER JOIN implícito</a:t>
            </a:r>
            <a:endParaRPr lang="es-CL" sz="1600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02" y="3525673"/>
            <a:ext cx="3971059" cy="761319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699" y="4800927"/>
            <a:ext cx="3776353" cy="1177275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65" y="3525673"/>
            <a:ext cx="3734980" cy="761319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itchFamily="2" charset="2"/>
              <a:buChar char="Ø"/>
            </a:pPr>
            <a:r>
              <a:rPr lang="es-CL" b="1" dirty="0" smtClean="0"/>
              <a:t>INNER </a:t>
            </a:r>
            <a:r>
              <a:rPr lang="es-CL" b="1" dirty="0"/>
              <a:t>JOIN </a:t>
            </a:r>
            <a:r>
              <a:rPr lang="es-CL" b="1" dirty="0" smtClean="0"/>
              <a:t>Explicito</a:t>
            </a:r>
            <a:r>
              <a:rPr lang="es-CL" dirty="0"/>
              <a:t>:  </a:t>
            </a:r>
            <a:r>
              <a:rPr lang="es-CL" sz="1600" dirty="0" smtClean="0"/>
              <a:t>Es </a:t>
            </a:r>
            <a:r>
              <a:rPr lang="es-CL" sz="1600" dirty="0"/>
              <a:t>equivalente al INNER JOIN implícito, pero en lugar de establecer una condición sobre los campos de las relaciones en el WHERE, establece la condición asociada a la relación entre ambas tablas a través de la FOREIGN KEY</a:t>
            </a:r>
            <a:r>
              <a:rPr lang="es-CL" dirty="0"/>
              <a:t>.</a:t>
            </a:r>
          </a:p>
          <a:p>
            <a:pPr marL="342900" indent="-342900" algn="just"/>
            <a:r>
              <a:rPr lang="es-CL" dirty="0" smtClean="0"/>
              <a:t> </a:t>
            </a:r>
            <a:endParaRPr lang="es-CL" b="1" dirty="0" smtClean="0"/>
          </a:p>
          <a:p>
            <a:pPr marL="342900" indent="-342900" algn="just"/>
            <a:r>
              <a:rPr lang="es-CL" sz="1600" b="1" dirty="0" smtClean="0"/>
              <a:t>Ejemplo</a:t>
            </a:r>
            <a:r>
              <a:rPr lang="es-CL" sz="1600" b="1" dirty="0"/>
              <a:t>:</a:t>
            </a:r>
            <a:endParaRPr lang="es-CL" sz="1600" dirty="0"/>
          </a:p>
          <a:p>
            <a:pPr marL="342900" indent="-342900" algn="just"/>
            <a:r>
              <a:rPr lang="es-CL" sz="1600" dirty="0"/>
              <a:t>INNER JOIN </a:t>
            </a:r>
            <a:r>
              <a:rPr lang="es-CL" sz="1600" dirty="0" smtClean="0"/>
              <a:t>explicito: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6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37" y="2820081"/>
            <a:ext cx="4297185" cy="956272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47" y="4396179"/>
            <a:ext cx="3776353" cy="1177275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136" y="2820081"/>
            <a:ext cx="3218663" cy="956272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18849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3.- EQUIJOIN :</a:t>
            </a:r>
          </a:p>
          <a:p>
            <a:pPr marL="342900" indent="-342900" algn="just"/>
            <a:r>
              <a:rPr lang="es-CL" dirty="0" smtClean="0"/>
              <a:t>	</a:t>
            </a:r>
            <a:r>
              <a:rPr lang="es-CL" dirty="0"/>
              <a:t>E</a:t>
            </a:r>
            <a:r>
              <a:rPr lang="es-CL" dirty="0" smtClean="0"/>
              <a:t>s un tipo de clasificación, cuando se realiza un </a:t>
            </a:r>
            <a:r>
              <a:rPr lang="es-CL" dirty="0" err="1" smtClean="0"/>
              <a:t>Join</a:t>
            </a:r>
            <a:r>
              <a:rPr lang="es-CL" dirty="0" smtClean="0"/>
              <a:t> </a:t>
            </a:r>
            <a:r>
              <a:rPr lang="es-CL" dirty="0"/>
              <a:t>sobre dos o más tablas, por igualdad de </a:t>
            </a:r>
            <a:r>
              <a:rPr lang="es-CL" dirty="0" smtClean="0"/>
              <a:t>campos. </a:t>
            </a:r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b="1" dirty="0" smtClean="0"/>
              <a:t>Ejemplo:</a:t>
            </a:r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sz="1600" dirty="0" smtClean="0"/>
              <a:t>Ambas dan como resultado 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7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66" y="2066925"/>
            <a:ext cx="5248894" cy="1590675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04" y="4674160"/>
            <a:ext cx="3776353" cy="1177275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4.- CROSS-EQUIJOIN :</a:t>
            </a:r>
          </a:p>
          <a:p>
            <a:pPr marL="342900" indent="-342900" algn="just"/>
            <a:r>
              <a:rPr lang="es-CL" dirty="0" smtClean="0"/>
              <a:t>	</a:t>
            </a:r>
            <a:r>
              <a:rPr lang="es-CL" dirty="0"/>
              <a:t>Se utiliza para </a:t>
            </a:r>
            <a:r>
              <a:rPr lang="es-CL" dirty="0" smtClean="0"/>
              <a:t>retornar </a:t>
            </a:r>
            <a:r>
              <a:rPr lang="es-CL" dirty="0"/>
              <a:t>todos los registros de todas las tablas implicadas en la unión, devuelve el producto cartesiano. generalmente se les agregan condiciones de filtrado con la sentencia </a:t>
            </a:r>
            <a:r>
              <a:rPr lang="es-CL" dirty="0" err="1" smtClean="0"/>
              <a:t>where</a:t>
            </a:r>
            <a:r>
              <a:rPr lang="es-CL" dirty="0" smtClean="0"/>
              <a:t> </a:t>
            </a:r>
            <a:r>
              <a:rPr lang="es-CL" dirty="0"/>
              <a:t>para hallar resultados específicos.</a:t>
            </a:r>
            <a:endParaRPr lang="es-CL" dirty="0" smtClean="0">
              <a:latin typeface="Arial" pitchFamily="34" charset="0"/>
              <a:ea typeface="Arial Unicode MS"/>
              <a:cs typeface="Arial" pitchFamily="34" charset="0"/>
            </a:endParaRPr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b="1" dirty="0" smtClean="0"/>
              <a:t>Ejemplo:</a:t>
            </a:r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8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14" y="2376780"/>
            <a:ext cx="2677885" cy="700248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57" y="3557747"/>
            <a:ext cx="7054783" cy="2160882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69260"/>
            <a:ext cx="793026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CL" b="1" dirty="0" smtClean="0"/>
              <a:t>5.- OUTER JOIN :</a:t>
            </a:r>
          </a:p>
          <a:p>
            <a:pPr marL="342900" indent="-342900" algn="just"/>
            <a:r>
              <a:rPr lang="es-CL" dirty="0" smtClean="0"/>
              <a:t>	Permite ver las </a:t>
            </a:r>
            <a:r>
              <a:rPr lang="es-CL" dirty="0"/>
              <a:t>filas que no </a:t>
            </a:r>
            <a:r>
              <a:rPr lang="es-CL" dirty="0" smtClean="0"/>
              <a:t>cumplen con la relación entre las tablas. </a:t>
            </a:r>
            <a:r>
              <a:rPr lang="es-CL" dirty="0"/>
              <a:t>El operador de un </a:t>
            </a:r>
            <a:r>
              <a:rPr lang="es-CL" b="1" dirty="0" err="1"/>
              <a:t>Outer</a:t>
            </a:r>
            <a:r>
              <a:rPr lang="es-CL" b="1" dirty="0"/>
              <a:t> </a:t>
            </a:r>
            <a:r>
              <a:rPr lang="es-CL" b="1" dirty="0" err="1"/>
              <a:t>Join</a:t>
            </a:r>
            <a:r>
              <a:rPr lang="es-CL" b="1" dirty="0"/>
              <a:t> </a:t>
            </a:r>
            <a:r>
              <a:rPr lang="es-CL" dirty="0"/>
              <a:t>es el signo más </a:t>
            </a:r>
            <a:r>
              <a:rPr lang="es-CL" dirty="0" smtClean="0"/>
              <a:t>(+) y se coloca al lado del </a:t>
            </a:r>
            <a:r>
              <a:rPr lang="es-CL" dirty="0" err="1" smtClean="0"/>
              <a:t>join</a:t>
            </a:r>
            <a:r>
              <a:rPr lang="es-CL" dirty="0" smtClean="0"/>
              <a:t> o combinación </a:t>
            </a:r>
            <a:r>
              <a:rPr lang="es-CL" dirty="0"/>
              <a:t>que es </a:t>
            </a:r>
            <a:r>
              <a:rPr lang="es-CL" dirty="0" smtClean="0"/>
              <a:t>deficiente o carece de la información</a:t>
            </a:r>
            <a:r>
              <a:rPr lang="es-CL" dirty="0"/>
              <a:t>. </a:t>
            </a:r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marL="342900" indent="-342900" algn="just"/>
            <a:r>
              <a:rPr lang="es-CL" b="1" dirty="0" smtClean="0"/>
              <a:t>Ejemplo: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r>
              <a:rPr lang="es-CL" dirty="0" smtClean="0"/>
              <a:t>	</a:t>
            </a:r>
          </a:p>
          <a:p>
            <a:pPr marL="342900" indent="-342900" algn="just"/>
            <a:endParaRPr lang="es-CL" sz="1600" dirty="0"/>
          </a:p>
          <a:p>
            <a:pPr marL="342900" indent="-342900" algn="just"/>
            <a:endParaRPr lang="es-CL" sz="1600" dirty="0" smtClean="0"/>
          </a:p>
          <a:p>
            <a:pPr marL="342900" indent="-342900" algn="just"/>
            <a:r>
              <a:rPr lang="es-CL" sz="1600" dirty="0" smtClean="0"/>
              <a:t>Aquí se aprecia que el encargado de profesión contador esta presente en la tabla Encargado pero no tiene asignado ningún cliente</a:t>
            </a:r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dirty="0" smtClean="0"/>
          </a:p>
          <a:p>
            <a:pPr marL="342900" indent="-342900" algn="just"/>
            <a:endParaRPr lang="es-CL" b="1" dirty="0" smtClean="0"/>
          </a:p>
          <a:p>
            <a:pPr algn="just"/>
            <a:endParaRPr lang="es-MX" b="1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9</a:t>
            </a:fld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942534" y="11052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1- Recuperación de Datos : </a:t>
            </a:r>
            <a:r>
              <a:rPr lang="es-CL" sz="3200" b="1" dirty="0" err="1" smtClean="0">
                <a:solidFill>
                  <a:schemeClr val="tx2"/>
                </a:solidFill>
                <a:latin typeface="+mj-lt"/>
              </a:rPr>
              <a:t>Joins</a:t>
            </a:r>
            <a:r>
              <a:rPr lang="es-CL" sz="3200" b="1" dirty="0" smtClean="0">
                <a:solidFill>
                  <a:schemeClr val="tx2"/>
                </a:solidFill>
                <a:latin typeface="+mj-lt"/>
              </a:rPr>
              <a:t> 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90" y="2111126"/>
            <a:ext cx="5424185" cy="891947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95" y="4959093"/>
            <a:ext cx="4408157" cy="1398757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391" y="3119437"/>
            <a:ext cx="5424184" cy="893005"/>
          </a:xfrm>
          <a:prstGeom prst="rect">
            <a:avLst/>
          </a:prstGeom>
          <a:noFill/>
          <a:ln w="9525">
            <a:solidFill>
              <a:schemeClr val="tx1">
                <a:alpha val="9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8915</TotalTime>
  <Words>494</Words>
  <Application>Microsoft Office PowerPoint</Application>
  <PresentationFormat>Presentación en pantalla (4:3)</PresentationFormat>
  <Paragraphs>249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 Unicode MS</vt:lpstr>
      <vt:lpstr>ＭＳ Ｐゴシック</vt:lpstr>
      <vt:lpstr>Arial</vt:lpstr>
      <vt:lpstr>Calibri</vt:lpstr>
      <vt:lpstr>Times New Roman</vt:lpstr>
      <vt:lpstr>Verdana</vt:lpstr>
      <vt:lpstr>Wingdings</vt:lpstr>
      <vt:lpstr>Wingdings 2</vt:lpstr>
      <vt:lpstr>Solsticio</vt:lpstr>
      <vt:lpstr> Unidad I Construyendo Consultas SQL joiN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 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cp:lastModifiedBy>Duoc</cp:lastModifiedBy>
  <cp:revision>1865</cp:revision>
  <dcterms:created xsi:type="dcterms:W3CDTF">2010-10-26T18:30:29Z</dcterms:created>
  <dcterms:modified xsi:type="dcterms:W3CDTF">2016-04-05T08:50:56Z</dcterms:modified>
</cp:coreProperties>
</file>