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1"/>
  </p:notesMasterIdLst>
  <p:sldIdLst>
    <p:sldId id="260" r:id="rId2"/>
    <p:sldId id="259" r:id="rId3"/>
    <p:sldId id="258" r:id="rId4"/>
    <p:sldId id="370" r:id="rId5"/>
    <p:sldId id="386" r:id="rId6"/>
    <p:sldId id="371" r:id="rId7"/>
    <p:sldId id="317" r:id="rId8"/>
    <p:sldId id="410" r:id="rId9"/>
    <p:sldId id="372" r:id="rId10"/>
    <p:sldId id="387" r:id="rId11"/>
    <p:sldId id="373" r:id="rId12"/>
    <p:sldId id="388" r:id="rId13"/>
    <p:sldId id="389" r:id="rId14"/>
    <p:sldId id="391" r:id="rId15"/>
    <p:sldId id="390" r:id="rId16"/>
    <p:sldId id="392" r:id="rId17"/>
    <p:sldId id="395" r:id="rId18"/>
    <p:sldId id="393" r:id="rId19"/>
    <p:sldId id="394" r:id="rId20"/>
    <p:sldId id="405" r:id="rId21"/>
    <p:sldId id="406" r:id="rId22"/>
    <p:sldId id="408" r:id="rId23"/>
    <p:sldId id="407" r:id="rId24"/>
    <p:sldId id="396" r:id="rId25"/>
    <p:sldId id="398" r:id="rId26"/>
    <p:sldId id="397" r:id="rId27"/>
    <p:sldId id="399" r:id="rId28"/>
    <p:sldId id="400" r:id="rId29"/>
    <p:sldId id="369" r:id="rId30"/>
  </p:sldIdLst>
  <p:sldSz cx="9144000" cy="6858000" type="screen4x3"/>
  <p:notesSz cx="6858000" cy="9144000"/>
  <p:custDataLst>
    <p:tags r:id="rId32"/>
  </p:custDataLst>
  <p:defaultTextStyle>
    <a:defPPr>
      <a:defRPr lang="es-CL"/>
    </a:defPPr>
    <a:lvl1pPr algn="l"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sz="800" kern="1200">
        <a:solidFill>
          <a:schemeClr val="tx1"/>
        </a:solidFill>
        <a:latin typeface="Arial" charset="0"/>
        <a:ea typeface="+mn-ea"/>
        <a:cs typeface="Arial" charset="0"/>
      </a:defRPr>
    </a:lvl2pPr>
    <a:lvl3pPr marL="914400" algn="l" rtl="0" fontAlgn="base">
      <a:spcBef>
        <a:spcPct val="0"/>
      </a:spcBef>
      <a:spcAft>
        <a:spcPct val="0"/>
      </a:spcAft>
      <a:defRPr sz="800" kern="1200">
        <a:solidFill>
          <a:schemeClr val="tx1"/>
        </a:solidFill>
        <a:latin typeface="Arial" charset="0"/>
        <a:ea typeface="+mn-ea"/>
        <a:cs typeface="Arial" charset="0"/>
      </a:defRPr>
    </a:lvl3pPr>
    <a:lvl4pPr marL="1371600" algn="l" rtl="0" fontAlgn="base">
      <a:spcBef>
        <a:spcPct val="0"/>
      </a:spcBef>
      <a:spcAft>
        <a:spcPct val="0"/>
      </a:spcAft>
      <a:defRPr sz="800" kern="1200">
        <a:solidFill>
          <a:schemeClr val="tx1"/>
        </a:solidFill>
        <a:latin typeface="Arial" charset="0"/>
        <a:ea typeface="+mn-ea"/>
        <a:cs typeface="Arial" charset="0"/>
      </a:defRPr>
    </a:lvl4pPr>
    <a:lvl5pPr marL="1828800" algn="l" rtl="0" fontAlgn="base">
      <a:spcBef>
        <a:spcPct val="0"/>
      </a:spcBef>
      <a:spcAft>
        <a:spcPct val="0"/>
      </a:spcAft>
      <a:defRPr sz="800" kern="1200">
        <a:solidFill>
          <a:schemeClr val="tx1"/>
        </a:solidFill>
        <a:latin typeface="Arial" charset="0"/>
        <a:ea typeface="+mn-ea"/>
        <a:cs typeface="Arial" charset="0"/>
      </a:defRPr>
    </a:lvl5pPr>
    <a:lvl6pPr marL="2286000" algn="l" defTabSz="914400" rtl="0" eaLnBrk="1" latinLnBrk="0" hangingPunct="1">
      <a:defRPr sz="800" kern="1200">
        <a:solidFill>
          <a:schemeClr val="tx1"/>
        </a:solidFill>
        <a:latin typeface="Arial" charset="0"/>
        <a:ea typeface="+mn-ea"/>
        <a:cs typeface="Arial" charset="0"/>
      </a:defRPr>
    </a:lvl6pPr>
    <a:lvl7pPr marL="2743200" algn="l" defTabSz="914400" rtl="0" eaLnBrk="1" latinLnBrk="0" hangingPunct="1">
      <a:defRPr sz="800" kern="1200">
        <a:solidFill>
          <a:schemeClr val="tx1"/>
        </a:solidFill>
        <a:latin typeface="Arial" charset="0"/>
        <a:ea typeface="+mn-ea"/>
        <a:cs typeface="Arial" charset="0"/>
      </a:defRPr>
    </a:lvl7pPr>
    <a:lvl8pPr marL="3200400" algn="l" defTabSz="914400" rtl="0" eaLnBrk="1" latinLnBrk="0" hangingPunct="1">
      <a:defRPr sz="800" kern="1200">
        <a:solidFill>
          <a:schemeClr val="tx1"/>
        </a:solidFill>
        <a:latin typeface="Arial" charset="0"/>
        <a:ea typeface="+mn-ea"/>
        <a:cs typeface="Arial" charset="0"/>
      </a:defRPr>
    </a:lvl8pPr>
    <a:lvl9pPr marL="3657600" algn="l" defTabSz="914400" rtl="0" eaLnBrk="1" latinLnBrk="0" hangingPunct="1">
      <a:defRPr sz="8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5608"/>
    <a:srgbClr val="BC5908"/>
    <a:srgbClr val="C75F09"/>
    <a:srgbClr val="D56509"/>
    <a:srgbClr val="EC700A"/>
    <a:srgbClr val="F68426"/>
    <a:srgbClr val="0000DE"/>
    <a:srgbClr val="008000"/>
    <a:srgbClr val="00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4731" autoAdjust="0"/>
  </p:normalViewPr>
  <p:slideViewPr>
    <p:cSldViewPr>
      <p:cViewPr>
        <p:scale>
          <a:sx n="87" d="100"/>
          <a:sy n="87" d="100"/>
        </p:scale>
        <p:origin x="-86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1615A38-11AC-4D05-8973-EDB88FAB6B15}" type="datetimeFigureOut">
              <a:rPr lang="es-CL"/>
              <a:pPr>
                <a:defRPr/>
              </a:pPr>
              <a:t>10-03-2014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8341D-7210-4520-B045-1BD9665A7436}" type="slidenum">
              <a:rPr lang="es-CL"/>
              <a:pPr>
                <a:defRPr/>
              </a:pPr>
              <a:t>‹Nº›</a:t>
            </a:fld>
            <a:endParaRPr lang="es-CL"/>
          </a:p>
        </p:txBody>
      </p:sp>
    </p:spTree>
    <p:extLst>
      <p:ext uri="{BB962C8B-B14F-4D97-AF65-F5344CB8AC3E}">
        <p14:creationId xmlns:p14="http://schemas.microsoft.com/office/powerpoint/2010/main" val="96150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1A416B-68EE-4814-958E-54EA350AAE56}"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Joins</a:t>
            </a:r>
            <a:r>
              <a:rPr lang="es-MX" sz="1200" b="1" dirty="0" smtClean="0">
                <a:latin typeface="Arial" pitchFamily="34" charset="0"/>
                <a:cs typeface="Arial" pitchFamily="34" charset="0"/>
              </a:rPr>
              <a:t> con la cláusula USING</a:t>
            </a:r>
          </a:p>
          <a:p>
            <a:pPr>
              <a:lnSpc>
                <a:spcPct val="90000"/>
              </a:lnSpc>
              <a:buFontTx/>
              <a:buChar char="•"/>
            </a:pPr>
            <a:r>
              <a:rPr lang="es-MX" sz="1200" b="1" dirty="0" smtClean="0">
                <a:latin typeface="Arial" pitchFamily="34" charset="0"/>
                <a:cs typeface="Arial" pitchFamily="34" charset="0"/>
              </a:rPr>
              <a:t> </a:t>
            </a:r>
            <a:r>
              <a:rPr lang="es-MX" sz="1200" dirty="0" smtClean="0">
                <a:latin typeface="Arial" pitchFamily="34" charset="0"/>
                <a:cs typeface="Arial" pitchFamily="34" charset="0"/>
              </a:rPr>
              <a:t>Si en las tablas desde las cuales se desean obtener datos existen varias columnas que tienen los mismos nombres, a través de la cláusula </a:t>
            </a:r>
            <a:r>
              <a:rPr lang="es-MX" sz="1200" b="1" dirty="0" smtClean="0">
                <a:latin typeface="Arial" pitchFamily="34" charset="0"/>
                <a:cs typeface="Arial" pitchFamily="34" charset="0"/>
              </a:rPr>
              <a:t>USING se puede especificar las columnas que se deben utilizar para una unión de igualdad</a:t>
            </a:r>
            <a:r>
              <a:rPr lang="es-MX" sz="1200" dirty="0" smtClean="0">
                <a:latin typeface="Arial" pitchFamily="34" charset="0"/>
                <a:cs typeface="Arial" pitchFamily="34" charset="0"/>
              </a:rPr>
              <a:t>.</a:t>
            </a:r>
          </a:p>
          <a:p>
            <a:pPr>
              <a:lnSpc>
                <a:spcPct val="90000"/>
              </a:lnSpc>
              <a:buFontTx/>
              <a:buChar char="•"/>
            </a:pPr>
            <a:r>
              <a:rPr lang="es-MX" sz="1200" dirty="0" smtClean="0">
                <a:latin typeface="Arial" pitchFamily="34" charset="0"/>
                <a:cs typeface="Arial" pitchFamily="34" charset="0"/>
              </a:rPr>
              <a:t> La cláusula USING permite hacer coincidir solamente una columna cuando en ambas tablas coincidan varias columnas con el mismo nombre.</a:t>
            </a:r>
          </a:p>
          <a:p>
            <a:pPr>
              <a:lnSpc>
                <a:spcPct val="90000"/>
              </a:lnSpc>
              <a:buFontTx/>
              <a:buChar char="•"/>
            </a:pPr>
            <a:r>
              <a:rPr lang="es-MX" sz="1200" dirty="0" smtClean="0">
                <a:latin typeface="Arial" pitchFamily="34" charset="0"/>
                <a:cs typeface="Arial" pitchFamily="34" charset="0"/>
              </a:rPr>
              <a:t> Las cláusulas </a:t>
            </a:r>
            <a:r>
              <a:rPr lang="es-MX" sz="1200" b="1" dirty="0" smtClean="0">
                <a:latin typeface="Arial" pitchFamily="34" charset="0"/>
                <a:cs typeface="Arial" pitchFamily="34" charset="0"/>
              </a:rPr>
              <a:t>NATURAL JOIN y USING son mutuamente excluyentes</a:t>
            </a:r>
            <a:r>
              <a:rPr lang="es-MX" sz="1200" dirty="0" smtClean="0">
                <a:latin typeface="Arial" pitchFamily="34" charset="0"/>
                <a:cs typeface="Arial" pitchFamily="34" charset="0"/>
              </a:rPr>
              <a:t>.</a:t>
            </a:r>
          </a:p>
          <a:p>
            <a:pPr>
              <a:lnSpc>
                <a:spcPct val="90000"/>
              </a:lnSpc>
            </a:pPr>
            <a:endParaRPr lang="es-MX" sz="1200" dirty="0" smtClean="0">
              <a:latin typeface="Arial" pitchFamily="34" charset="0"/>
              <a:cs typeface="Arial" pitchFamily="34" charset="0"/>
            </a:endParaRPr>
          </a:p>
          <a:p>
            <a:pPr>
              <a:lnSpc>
                <a:spcPct val="90000"/>
              </a:lnSpc>
            </a:pPr>
            <a:r>
              <a:rPr lang="es-MX" sz="1200" dirty="0" smtClean="0">
                <a:latin typeface="Arial" pitchFamily="34" charset="0"/>
                <a:cs typeface="Arial" pitchFamily="34" charset="0"/>
              </a:rPr>
              <a:t>En la sentencia del ejemplo, las tablas </a:t>
            </a:r>
            <a:r>
              <a:rPr lang="es-MX" sz="1200" b="1" dirty="0" smtClean="0">
                <a:solidFill>
                  <a:srgbClr val="0000FF"/>
                </a:solidFill>
                <a:latin typeface="Arial" pitchFamily="34" charset="0"/>
                <a:cs typeface="Arial" pitchFamily="34" charset="0"/>
              </a:rPr>
              <a:t>EMPLOYEES</a:t>
            </a:r>
            <a:r>
              <a:rPr lang="es-MX" sz="1200" dirty="0" smtClean="0">
                <a:latin typeface="Arial" pitchFamily="34" charset="0"/>
                <a:cs typeface="Arial" pitchFamily="34" charset="0"/>
              </a:rPr>
              <a:t> y </a:t>
            </a:r>
            <a:r>
              <a:rPr lang="es-MX" sz="1200" b="1" dirty="0" smtClean="0">
                <a:solidFill>
                  <a:srgbClr val="660066"/>
                </a:solidFill>
                <a:latin typeface="Arial" pitchFamily="34" charset="0"/>
                <a:cs typeface="Arial" pitchFamily="34" charset="0"/>
              </a:rPr>
              <a:t>DEPARTMENTS</a:t>
            </a:r>
            <a:r>
              <a:rPr lang="es-MX" sz="1200" dirty="0" smtClean="0">
                <a:latin typeface="Arial" pitchFamily="34" charset="0"/>
                <a:cs typeface="Arial" pitchFamily="34" charset="0"/>
              </a:rPr>
              <a:t> </a:t>
            </a:r>
            <a:r>
              <a:rPr lang="es-MX" sz="1200" b="1" dirty="0" smtClean="0">
                <a:solidFill>
                  <a:schemeClr val="hlink"/>
                </a:solidFill>
                <a:latin typeface="Arial" pitchFamily="34" charset="0"/>
                <a:cs typeface="Arial" pitchFamily="34" charset="0"/>
              </a:rPr>
              <a:t>se relacionan a través de la columna department_id</a:t>
            </a:r>
            <a:r>
              <a:rPr lang="es-MX" sz="1200" dirty="0" smtClean="0">
                <a:latin typeface="Arial" pitchFamily="34" charset="0"/>
                <a:cs typeface="Arial" pitchFamily="34" charset="0"/>
              </a:rPr>
              <a:t> para mostrar identificación del empleado, apellido, identificación del departamento y la localización del departamento al que pertenece cada empleado. La información se muestra ordenada en forma ascendente por identificación del empleado.</a:t>
            </a:r>
          </a:p>
          <a:p>
            <a:pPr>
              <a:lnSpc>
                <a:spcPct val="90000"/>
              </a:lnSpc>
              <a:buFontTx/>
              <a:buChar char="•"/>
            </a:pPr>
            <a:endParaRPr lang="es-ES"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5F30814-5586-4CA3-A8F6-7E9DB7A1E745}"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Joins</a:t>
            </a:r>
            <a:r>
              <a:rPr lang="es-MX" sz="1200" b="1" dirty="0" smtClean="0">
                <a:latin typeface="Arial" pitchFamily="34" charset="0"/>
                <a:cs typeface="Arial" pitchFamily="34" charset="0"/>
              </a:rPr>
              <a:t> con la cláusula USING</a:t>
            </a:r>
            <a:endParaRPr lang="es-MX" sz="1200" dirty="0" smtClean="0">
              <a:latin typeface="Arial" pitchFamily="34" charset="0"/>
              <a:cs typeface="Arial" pitchFamily="34" charset="0"/>
            </a:endParaRPr>
          </a:p>
          <a:p>
            <a:pPr>
              <a:lnSpc>
                <a:spcPct val="90000"/>
              </a:lnSpc>
            </a:pPr>
            <a:r>
              <a:rPr lang="es-MX" sz="1200" dirty="0" smtClean="0">
                <a:latin typeface="Arial" pitchFamily="34" charset="0"/>
                <a:cs typeface="Arial" pitchFamily="34" charset="0"/>
              </a:rPr>
              <a:t>En la sentencia del ejemplo, las tablas </a:t>
            </a:r>
            <a:r>
              <a:rPr lang="es-MX" sz="1200" b="1" dirty="0" smtClean="0">
                <a:solidFill>
                  <a:srgbClr val="0000FF"/>
                </a:solidFill>
                <a:latin typeface="Arial" pitchFamily="34" charset="0"/>
                <a:cs typeface="Arial" pitchFamily="34" charset="0"/>
              </a:rPr>
              <a:t>DEPARTMENTS</a:t>
            </a:r>
            <a:r>
              <a:rPr lang="es-MX" sz="1200" dirty="0" smtClean="0">
                <a:latin typeface="Arial" pitchFamily="34" charset="0"/>
                <a:cs typeface="Arial" pitchFamily="34" charset="0"/>
              </a:rPr>
              <a:t> y </a:t>
            </a:r>
            <a:r>
              <a:rPr lang="es-MX" sz="1200" b="1" dirty="0" smtClean="0">
                <a:solidFill>
                  <a:srgbClr val="660066"/>
                </a:solidFill>
                <a:latin typeface="Arial" pitchFamily="34" charset="0"/>
                <a:cs typeface="Arial" pitchFamily="34" charset="0"/>
              </a:rPr>
              <a:t>LOCATIONS</a:t>
            </a:r>
            <a:r>
              <a:rPr lang="es-MX" sz="1200" dirty="0" smtClean="0">
                <a:latin typeface="Arial" pitchFamily="34" charset="0"/>
                <a:cs typeface="Arial" pitchFamily="34" charset="0"/>
              </a:rPr>
              <a:t> </a:t>
            </a:r>
            <a:r>
              <a:rPr lang="es-MX" sz="1200" b="1" dirty="0" smtClean="0">
                <a:solidFill>
                  <a:schemeClr val="hlink"/>
                </a:solidFill>
                <a:latin typeface="Arial" pitchFamily="34" charset="0"/>
                <a:cs typeface="Arial" pitchFamily="34" charset="0"/>
              </a:rPr>
              <a:t>se unen a través de la columna location_id</a:t>
            </a:r>
            <a:r>
              <a:rPr lang="es-MX" sz="1200" dirty="0" smtClean="0">
                <a:latin typeface="Arial" pitchFamily="34" charset="0"/>
                <a:cs typeface="Arial" pitchFamily="34" charset="0"/>
              </a:rPr>
              <a:t> para poder mostrar el nombre del departamento y nombre de la ciudad que se encuentra en la localización 1400.</a:t>
            </a:r>
          </a:p>
          <a:p>
            <a:pPr>
              <a:lnSpc>
                <a:spcPct val="90000"/>
              </a:lnSpc>
            </a:pPr>
            <a:endParaRPr lang="es-ES" dirty="0" smtClean="0">
              <a:latin typeface="Times New Roman" pitchFamily="18"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3BD6CF8-259B-426D-9F38-F64754669129}"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Joins</a:t>
            </a:r>
            <a:r>
              <a:rPr lang="es-MX" sz="1200" b="1" dirty="0" smtClean="0">
                <a:latin typeface="Arial" pitchFamily="34" charset="0"/>
                <a:cs typeface="Arial" pitchFamily="34" charset="0"/>
              </a:rPr>
              <a:t> con la cláusula USING</a:t>
            </a:r>
            <a:endParaRPr lang="es-MX" sz="1200" dirty="0" smtClean="0">
              <a:latin typeface="Arial" pitchFamily="34" charset="0"/>
              <a:cs typeface="Arial" pitchFamily="34" charset="0"/>
            </a:endParaRPr>
          </a:p>
          <a:p>
            <a:pPr>
              <a:lnSpc>
                <a:spcPct val="90000"/>
              </a:lnSpc>
            </a:pPr>
            <a:r>
              <a:rPr lang="es-MX" sz="1200" b="1" dirty="0" smtClean="0">
                <a:latin typeface="Arial" pitchFamily="34" charset="0"/>
                <a:cs typeface="Arial" pitchFamily="34" charset="0"/>
              </a:rPr>
              <a:t>Al</a:t>
            </a:r>
            <a:r>
              <a:rPr lang="es-CL" sz="1200" b="1" dirty="0" smtClean="0">
                <a:latin typeface="Arial" pitchFamily="34" charset="0"/>
                <a:cs typeface="Arial" pitchFamily="34" charset="0"/>
              </a:rPr>
              <a:t>  unir tablas con la cláusula USING, no se puede calificar a una columna que se utiliza en la propia cláusula USING</a:t>
            </a:r>
            <a:r>
              <a:rPr lang="es-CL" sz="1200" dirty="0" smtClean="0">
                <a:latin typeface="Arial" pitchFamily="34" charset="0"/>
                <a:cs typeface="Arial" pitchFamily="34" charset="0"/>
              </a:rPr>
              <a:t>. Además, si esa columna se utiliza en cualquier parte de la instrucción SQL, no se puede utilizar un alias en ella. </a:t>
            </a:r>
            <a:r>
              <a:rPr lang="es-CL" sz="1200" b="1" dirty="0" smtClean="0">
                <a:latin typeface="Arial" pitchFamily="34" charset="0"/>
                <a:cs typeface="Arial" pitchFamily="34" charset="0"/>
              </a:rPr>
              <a:t>En la sentencia izquierda del ejemplo, no debe usar un alias en la columna location_id en la cláusula WHERE, porque la columna se utiliza en la cláusula USING. La sentencia derecha del ejemplo es la correcta</a:t>
            </a:r>
          </a:p>
          <a:p>
            <a:pPr>
              <a:lnSpc>
                <a:spcPct val="90000"/>
              </a:lnSpc>
            </a:pPr>
            <a:r>
              <a:rPr lang="es-CL" sz="1200" b="1" dirty="0" smtClean="0">
                <a:latin typeface="Arial" pitchFamily="34" charset="0"/>
                <a:cs typeface="Arial" pitchFamily="34" charset="0"/>
              </a:rPr>
              <a:t>La columna que se hace referencia en la cláusula USING no deberían tener una calificación (nombre de tabla o alias) en cualquier parte de la instrucción SQL</a:t>
            </a:r>
            <a:r>
              <a:rPr lang="es-CL" sz="1200" dirty="0" smtClean="0">
                <a:latin typeface="Arial" pitchFamily="34" charset="0"/>
                <a:cs typeface="Arial" pitchFamily="34" charset="0"/>
              </a:rPr>
              <a:t>.</a:t>
            </a:r>
            <a:endParaRPr lang="es-ES"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BD52B8E-0B8A-4A18-AABC-9F51E36A2F8C}"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Creando </a:t>
            </a:r>
            <a:r>
              <a:rPr lang="es-MX" b="1" dirty="0" err="1" smtClean="0">
                <a:latin typeface="Arial" pitchFamily="34" charset="0"/>
                <a:cs typeface="Arial" pitchFamily="34" charset="0"/>
              </a:rPr>
              <a:t>Joins</a:t>
            </a:r>
            <a:r>
              <a:rPr lang="es-MX" b="1" dirty="0" smtClean="0">
                <a:latin typeface="Arial" pitchFamily="34" charset="0"/>
                <a:cs typeface="Arial" pitchFamily="34" charset="0"/>
              </a:rPr>
              <a:t> con la cláusula ON</a:t>
            </a:r>
          </a:p>
          <a:p>
            <a:pPr algn="just">
              <a:buFontTx/>
              <a:buChar char="•"/>
            </a:pPr>
            <a:r>
              <a:rPr lang="es-MX" dirty="0" smtClean="0">
                <a:latin typeface="Arial" pitchFamily="34" charset="0"/>
                <a:cs typeface="Arial" pitchFamily="34" charset="0"/>
              </a:rPr>
              <a:t> La condición de unión para los NATURAL JOIN es básicamente una unión de igualdad de todas las columnas con el mismo nombre.</a:t>
            </a:r>
          </a:p>
          <a:p>
            <a:pPr algn="just">
              <a:buFontTx/>
              <a:buChar char="•"/>
            </a:pPr>
            <a:r>
              <a:rPr lang="es-MX" b="1" dirty="0" smtClean="0">
                <a:latin typeface="Arial" pitchFamily="34" charset="0"/>
                <a:cs typeface="Arial" pitchFamily="34" charset="0"/>
              </a:rPr>
              <a:t> Para especificar las columnas por las cuales se quiere para unir dos tablas, se utiliza la cláusula ON</a:t>
            </a:r>
            <a:r>
              <a:rPr lang="es-MX" dirty="0" smtClean="0">
                <a:latin typeface="Arial" pitchFamily="34" charset="0"/>
                <a:cs typeface="Arial" pitchFamily="34" charset="0"/>
              </a:rPr>
              <a:t>.</a:t>
            </a:r>
          </a:p>
          <a:p>
            <a:pPr algn="just">
              <a:buFontTx/>
              <a:buChar char="•"/>
            </a:pPr>
            <a:r>
              <a:rPr lang="es-MX" b="1" dirty="0" smtClean="0">
                <a:latin typeface="Arial" pitchFamily="34" charset="0"/>
                <a:cs typeface="Arial" pitchFamily="34" charset="0"/>
              </a:rPr>
              <a:t> La condición de JOIN o de unión se separan de otras condiciones de búsqueda (WHERE)</a:t>
            </a:r>
            <a:r>
              <a:rPr lang="es-MX" dirty="0" smtClean="0">
                <a:latin typeface="Arial" pitchFamily="34" charset="0"/>
                <a:cs typeface="Arial" pitchFamily="34" charset="0"/>
              </a:rPr>
              <a:t>.</a:t>
            </a:r>
          </a:p>
          <a:p>
            <a:pPr algn="just">
              <a:buFontTx/>
              <a:buChar char="•"/>
            </a:pPr>
            <a:r>
              <a:rPr lang="es-MX" dirty="0" smtClean="0">
                <a:latin typeface="Arial" pitchFamily="34" charset="0"/>
                <a:cs typeface="Arial" pitchFamily="34" charset="0"/>
              </a:rPr>
              <a:t> También se puede usar la cláusula ON para unir columnas que tengan diferentes nombres pero contienen el mismo dato en la misma tabla o en tablas diferentes.</a:t>
            </a:r>
          </a:p>
          <a:p>
            <a:endParaRPr lang="es-CL" dirty="0" smtClean="0">
              <a:latin typeface="Arial" pitchFamily="34" charset="0"/>
              <a:cs typeface="Arial" pitchFamily="34" charset="0"/>
            </a:endParaRPr>
          </a:p>
          <a:p>
            <a:pPr algn="just"/>
            <a:r>
              <a:rPr lang="es-MX" dirty="0" smtClean="0">
                <a:latin typeface="Arial" pitchFamily="34" charset="0"/>
                <a:cs typeface="Arial" pitchFamily="34" charset="0"/>
              </a:rPr>
              <a:t>En la sentencia del ejemplo, se muestra información de las tablas </a:t>
            </a:r>
            <a:r>
              <a:rPr lang="es-MX" b="1" dirty="0" smtClean="0">
                <a:solidFill>
                  <a:srgbClr val="0000FF"/>
                </a:solidFill>
                <a:latin typeface="Arial" pitchFamily="34" charset="0"/>
                <a:cs typeface="Arial" pitchFamily="34" charset="0"/>
              </a:rPr>
              <a:t>EMPLOYEES</a:t>
            </a:r>
            <a:r>
              <a:rPr lang="es-MX" dirty="0" smtClean="0">
                <a:latin typeface="Arial" pitchFamily="34" charset="0"/>
                <a:cs typeface="Arial" pitchFamily="34" charset="0"/>
              </a:rPr>
              <a:t> y </a:t>
            </a:r>
            <a:r>
              <a:rPr lang="es-MX" b="1" dirty="0" smtClean="0">
                <a:solidFill>
                  <a:srgbClr val="660066"/>
                </a:solidFill>
                <a:latin typeface="Arial" pitchFamily="34" charset="0"/>
                <a:cs typeface="Arial" pitchFamily="34" charset="0"/>
              </a:rPr>
              <a:t>DEPARTMENTS</a:t>
            </a:r>
            <a:r>
              <a:rPr lang="es-MX" dirty="0" smtClean="0">
                <a:latin typeface="Arial" pitchFamily="34" charset="0"/>
                <a:cs typeface="Arial" pitchFamily="34" charset="0"/>
              </a:rPr>
              <a:t> </a:t>
            </a:r>
            <a:r>
              <a:rPr lang="es-MX" b="1" dirty="0" smtClean="0">
                <a:solidFill>
                  <a:schemeClr val="hlink"/>
                </a:solidFill>
                <a:latin typeface="Arial" pitchFamily="34" charset="0"/>
                <a:cs typeface="Arial" pitchFamily="34" charset="0"/>
              </a:rPr>
              <a:t>uniéndolas a través de la columna department_id que existe en ambas</a:t>
            </a:r>
            <a:r>
              <a:rPr lang="es-MX" dirty="0" smtClean="0">
                <a:latin typeface="Arial" pitchFamily="34" charset="0"/>
                <a:cs typeface="Arial" pitchFamily="34" charset="0"/>
              </a:rPr>
              <a:t>. Los datos de ambas tablas se muestran cuando el valor en la columna department_id de la tabla EMPLOYEES exista en la columna department_id de la tabla DEPARTMENTS. Por esta razón se muestran 106 filas ya que el empleado que posee NULO en la identificación de departamento no se muestra.</a:t>
            </a:r>
          </a:p>
          <a:p>
            <a:endParaRPr lang="es-ES"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3FFCE55-778A-4C45-8D6A-EC9F0DCD8D87}"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b="1" dirty="0" smtClean="0">
                <a:latin typeface="Arial" pitchFamily="34" charset="0"/>
                <a:cs typeface="Arial" pitchFamily="34" charset="0"/>
              </a:rPr>
              <a:t>Creando </a:t>
            </a:r>
            <a:r>
              <a:rPr lang="es-MX" b="1" dirty="0" err="1" smtClean="0">
                <a:latin typeface="Arial" pitchFamily="34" charset="0"/>
                <a:cs typeface="Arial" pitchFamily="34" charset="0"/>
              </a:rPr>
              <a:t>Joins</a:t>
            </a:r>
            <a:r>
              <a:rPr lang="es-MX" b="1" dirty="0" smtClean="0">
                <a:latin typeface="Arial" pitchFamily="34" charset="0"/>
                <a:cs typeface="Arial" pitchFamily="34" charset="0"/>
              </a:rPr>
              <a:t> con la cláusula ON</a:t>
            </a:r>
          </a:p>
          <a:p>
            <a:pPr>
              <a:lnSpc>
                <a:spcPct val="90000"/>
              </a:lnSpc>
            </a:pPr>
            <a:r>
              <a:rPr lang="es-MX" dirty="0" smtClean="0">
                <a:latin typeface="Arial" pitchFamily="34" charset="0"/>
                <a:cs typeface="Arial" pitchFamily="34" charset="0"/>
              </a:rPr>
              <a:t>En el ejemplo, se muestra información de las tablas </a:t>
            </a:r>
            <a:r>
              <a:rPr lang="es-MX" b="1" dirty="0" smtClean="0">
                <a:solidFill>
                  <a:srgbClr val="660066"/>
                </a:solidFill>
                <a:latin typeface="Arial" pitchFamily="34" charset="0"/>
                <a:cs typeface="Arial" pitchFamily="34" charset="0"/>
              </a:rPr>
              <a:t>DEPARTMENTS</a:t>
            </a:r>
            <a:r>
              <a:rPr lang="es-MX" dirty="0" smtClean="0">
                <a:latin typeface="Arial" pitchFamily="34" charset="0"/>
                <a:cs typeface="Arial" pitchFamily="34" charset="0"/>
              </a:rPr>
              <a:t> y </a:t>
            </a:r>
            <a:r>
              <a:rPr lang="es-MX" b="1" dirty="0" smtClean="0">
                <a:latin typeface="Arial" pitchFamily="34" charset="0"/>
                <a:cs typeface="Arial" pitchFamily="34" charset="0"/>
              </a:rPr>
              <a:t>LOCATIONS</a:t>
            </a:r>
            <a:r>
              <a:rPr lang="es-MX" dirty="0" smtClean="0">
                <a:latin typeface="Arial" pitchFamily="34" charset="0"/>
                <a:cs typeface="Arial" pitchFamily="34" charset="0"/>
              </a:rPr>
              <a:t> </a:t>
            </a:r>
            <a:r>
              <a:rPr lang="es-MX" b="1" dirty="0" smtClean="0">
                <a:solidFill>
                  <a:schemeClr val="hlink"/>
                </a:solidFill>
                <a:latin typeface="Arial" pitchFamily="34" charset="0"/>
                <a:cs typeface="Arial" pitchFamily="34" charset="0"/>
              </a:rPr>
              <a:t>uniéndolas a través de la columna location_id que existe en ambas</a:t>
            </a:r>
            <a:r>
              <a:rPr lang="es-MX" dirty="0" smtClean="0">
                <a:latin typeface="Arial" pitchFamily="34" charset="0"/>
                <a:cs typeface="Arial" pitchFamily="34" charset="0"/>
              </a:rPr>
              <a:t>. Los datos de ambas tablas se muestran cuando el valor en la columna location_id de la tabla DEPARTMENTS exista en la columna location_id  de la tabla LOCATIONS.</a:t>
            </a:r>
            <a:endParaRPr lang="es-ES"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6940BF4-DA69-4B6F-BBAD-7B02F3A804A2}"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Creando </a:t>
            </a:r>
            <a:r>
              <a:rPr lang="es-MX" b="1" dirty="0" err="1" smtClean="0">
                <a:latin typeface="Arial" pitchFamily="34" charset="0"/>
                <a:cs typeface="Arial" pitchFamily="34" charset="0"/>
              </a:rPr>
              <a:t>Joins</a:t>
            </a:r>
            <a:r>
              <a:rPr lang="es-MX" b="1" dirty="0" smtClean="0">
                <a:latin typeface="Arial" pitchFamily="34" charset="0"/>
                <a:cs typeface="Arial" pitchFamily="34" charset="0"/>
              </a:rPr>
              <a:t> en Tres Sentidos</a:t>
            </a:r>
          </a:p>
          <a:p>
            <a:r>
              <a:rPr lang="es-MX" dirty="0" smtClean="0">
                <a:latin typeface="Arial" pitchFamily="34" charset="0"/>
                <a:cs typeface="Arial" pitchFamily="34" charset="0"/>
              </a:rPr>
              <a:t>Un </a:t>
            </a:r>
            <a:r>
              <a:rPr lang="es-MX" dirty="0" err="1" smtClean="0">
                <a:latin typeface="Arial" pitchFamily="34" charset="0"/>
                <a:cs typeface="Arial" pitchFamily="34" charset="0"/>
              </a:rPr>
              <a:t>Join</a:t>
            </a:r>
            <a:r>
              <a:rPr lang="es-MX" dirty="0" smtClean="0">
                <a:latin typeface="Arial" pitchFamily="34" charset="0"/>
                <a:cs typeface="Arial" pitchFamily="34" charset="0"/>
              </a:rPr>
              <a:t> en tres sentidos es la unión de tres tablas y se ejecutan de izquierda a derecha. Esto quiere decir, que en el ejemplo el primer </a:t>
            </a:r>
            <a:r>
              <a:rPr lang="es-MX" dirty="0" err="1" smtClean="0">
                <a:latin typeface="Arial" pitchFamily="34" charset="0"/>
                <a:cs typeface="Arial" pitchFamily="34" charset="0"/>
              </a:rPr>
              <a:t>join</a:t>
            </a:r>
            <a:r>
              <a:rPr lang="es-MX" dirty="0" smtClean="0">
                <a:latin typeface="Arial" pitchFamily="34" charset="0"/>
                <a:cs typeface="Arial" pitchFamily="34" charset="0"/>
              </a:rPr>
              <a:t> que se ejecuta es EMPLOYEES JOIN DEPARTMENTS y posteriormente el JOIN de DEPARTMENTS con LOCATIONS los departamentos retornados por el primer JOIN,</a:t>
            </a:r>
          </a:p>
          <a:p>
            <a:r>
              <a:rPr lang="es-CL" dirty="0" smtClean="0">
                <a:latin typeface="Arial" pitchFamily="34" charset="0"/>
                <a:cs typeface="Arial" pitchFamily="34" charset="0"/>
              </a:rPr>
              <a:t>La condición del primer </a:t>
            </a:r>
            <a:r>
              <a:rPr lang="es-CL" dirty="0" err="1" smtClean="0">
                <a:latin typeface="Arial" pitchFamily="34" charset="0"/>
                <a:cs typeface="Arial" pitchFamily="34" charset="0"/>
              </a:rPr>
              <a:t>join</a:t>
            </a:r>
            <a:r>
              <a:rPr lang="es-CL" dirty="0" smtClean="0">
                <a:latin typeface="Arial" pitchFamily="34" charset="0"/>
                <a:cs typeface="Arial" pitchFamily="34" charset="0"/>
              </a:rPr>
              <a:t>  puede referenciar sólo las columnas de las tablas del primer </a:t>
            </a:r>
            <a:r>
              <a:rPr lang="es-CL" dirty="0" err="1" smtClean="0">
                <a:latin typeface="Arial" pitchFamily="34" charset="0"/>
                <a:cs typeface="Arial" pitchFamily="34" charset="0"/>
              </a:rPr>
              <a:t>Join</a:t>
            </a:r>
            <a:r>
              <a:rPr lang="es-CL" dirty="0" smtClean="0">
                <a:latin typeface="Arial" pitchFamily="34" charset="0"/>
                <a:cs typeface="Arial" pitchFamily="34" charset="0"/>
              </a:rPr>
              <a:t> (en el ejemplo de las tablas EMPLOYEES o DEPARTMENTS) pero no puede referenciar columnas de la tabla del segundo </a:t>
            </a:r>
            <a:r>
              <a:rPr lang="es-CL" dirty="0" err="1" smtClean="0">
                <a:latin typeface="Arial" pitchFamily="34" charset="0"/>
                <a:cs typeface="Arial" pitchFamily="34" charset="0"/>
              </a:rPr>
              <a:t>Join</a:t>
            </a:r>
            <a:r>
              <a:rPr lang="es-CL" dirty="0" smtClean="0">
                <a:latin typeface="Arial" pitchFamily="34" charset="0"/>
                <a:cs typeface="Arial" pitchFamily="34" charset="0"/>
              </a:rPr>
              <a:t> (en el ejemplo tabla LOCATIONS). La condición del segundo </a:t>
            </a:r>
            <a:r>
              <a:rPr lang="es-CL" dirty="0" err="1" smtClean="0">
                <a:latin typeface="Arial" pitchFamily="34" charset="0"/>
                <a:cs typeface="Arial" pitchFamily="34" charset="0"/>
              </a:rPr>
              <a:t>join</a:t>
            </a:r>
            <a:r>
              <a:rPr lang="es-CL" dirty="0" smtClean="0">
                <a:latin typeface="Arial" pitchFamily="34" charset="0"/>
                <a:cs typeface="Arial" pitchFamily="34" charset="0"/>
              </a:rPr>
              <a:t> puede referenciar columnas de las tres tablas (EMPLOYEES, DEPARTMENTS o LOCATIONS).</a:t>
            </a:r>
          </a:p>
          <a:p>
            <a:endParaRPr lang="es-CL" dirty="0" smtClean="0">
              <a:latin typeface="Arial" pitchFamily="34" charset="0"/>
              <a:cs typeface="Arial" pitchFamily="34" charset="0"/>
            </a:endParaRPr>
          </a:p>
          <a:p>
            <a:r>
              <a:rPr lang="es-MX" dirty="0" smtClean="0">
                <a:latin typeface="Arial" pitchFamily="34" charset="0"/>
                <a:cs typeface="Arial" pitchFamily="34" charset="0"/>
              </a:rPr>
              <a:t>En el ejemplo, se obtiene la identificación de los empleados, nombre del departamento (si la identificación del departamento existen en las tablas EMPLOYEES y DEPARTAMENTS) y la ciudad en la que se encuentra el departamento (si la localidad de los departamentos retornados en el primer </a:t>
            </a:r>
            <a:r>
              <a:rPr lang="es-MX" dirty="0" err="1" smtClean="0">
                <a:latin typeface="Arial" pitchFamily="34" charset="0"/>
                <a:cs typeface="Arial" pitchFamily="34" charset="0"/>
              </a:rPr>
              <a:t>join</a:t>
            </a:r>
            <a:r>
              <a:rPr lang="es-MX" dirty="0" smtClean="0">
                <a:latin typeface="Arial" pitchFamily="34" charset="0"/>
                <a:cs typeface="Arial" pitchFamily="34" charset="0"/>
              </a:rPr>
              <a:t>  existe en la tabla LOCATIONS).</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5F09B04-2F26-4F7C-897C-CDB580E531FF}"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Creando </a:t>
            </a:r>
            <a:r>
              <a:rPr lang="es-MX" b="1" dirty="0" err="1" smtClean="0">
                <a:latin typeface="Arial" pitchFamily="34" charset="0"/>
                <a:cs typeface="Arial" pitchFamily="34" charset="0"/>
              </a:rPr>
              <a:t>Joins</a:t>
            </a:r>
            <a:r>
              <a:rPr lang="es-MX" b="1" dirty="0" smtClean="0">
                <a:latin typeface="Arial" pitchFamily="34" charset="0"/>
                <a:cs typeface="Arial" pitchFamily="34" charset="0"/>
              </a:rPr>
              <a:t> en Tres Sentidos</a:t>
            </a:r>
          </a:p>
          <a:p>
            <a:r>
              <a:rPr lang="es-MX" dirty="0" smtClean="0">
                <a:latin typeface="Arial" pitchFamily="34" charset="0"/>
                <a:cs typeface="Arial" pitchFamily="34" charset="0"/>
              </a:rPr>
              <a:t>El mismo ejemplo anterior, pero ahora el </a:t>
            </a:r>
            <a:r>
              <a:rPr lang="es-MX" dirty="0" err="1" smtClean="0">
                <a:latin typeface="Arial" pitchFamily="34" charset="0"/>
                <a:cs typeface="Arial" pitchFamily="34" charset="0"/>
              </a:rPr>
              <a:t>Join</a:t>
            </a:r>
            <a:r>
              <a:rPr lang="es-MX" dirty="0" smtClean="0">
                <a:latin typeface="Arial" pitchFamily="34" charset="0"/>
                <a:cs typeface="Arial" pitchFamily="34" charset="0"/>
              </a:rPr>
              <a:t> es construido con la cláusula ON.</a:t>
            </a:r>
            <a:endParaRPr lang="es-MX"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2218755-7B0E-4AAA-83EF-78214C9B4B42}"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ea typeface="ＭＳ Ｐゴシック" pitchFamily="34" charset="-128"/>
                <a:cs typeface="Arial" pitchFamily="34" charset="0"/>
              </a:rPr>
              <a:t>Agregando Condiciones Adicionales a un </a:t>
            </a:r>
            <a:r>
              <a:rPr lang="es-MX" b="1" dirty="0" err="1" smtClean="0">
                <a:latin typeface="Arial" pitchFamily="34" charset="0"/>
                <a:ea typeface="ＭＳ Ｐゴシック" pitchFamily="34" charset="-128"/>
                <a:cs typeface="Arial" pitchFamily="34" charset="0"/>
              </a:rPr>
              <a:t>Join</a:t>
            </a:r>
            <a:endParaRPr lang="es-MX" b="1" dirty="0" smtClean="0">
              <a:latin typeface="Arial" pitchFamily="34" charset="0"/>
              <a:ea typeface="ＭＳ Ｐゴシック" pitchFamily="34" charset="-128"/>
              <a:cs typeface="Arial" pitchFamily="34" charset="0"/>
            </a:endParaRPr>
          </a:p>
          <a:p>
            <a:pPr algn="just" eaLnBrk="1" hangingPunct="1">
              <a:lnSpc>
                <a:spcPct val="80000"/>
              </a:lnSpc>
              <a:spcBef>
                <a:spcPct val="20000"/>
              </a:spcBef>
            </a:pPr>
            <a:r>
              <a:rPr lang="es-CL" dirty="0" smtClean="0">
                <a:latin typeface="Arial" pitchFamily="34" charset="0"/>
                <a:ea typeface="ＭＳ Ｐゴシック" pitchFamily="34" charset="-128"/>
                <a:cs typeface="Arial" pitchFamily="34" charset="0"/>
              </a:rPr>
              <a:t>Para agregar una condición a la cláusula USING </a:t>
            </a:r>
            <a:r>
              <a:rPr lang="es-CL" b="1" dirty="0" smtClean="0">
                <a:latin typeface="Arial" pitchFamily="34" charset="0"/>
                <a:ea typeface="ＭＳ Ｐゴシック" pitchFamily="34" charset="-128"/>
                <a:cs typeface="Arial" pitchFamily="34" charset="0"/>
              </a:rPr>
              <a:t>se debe agregar la cláusula WHERE</a:t>
            </a:r>
            <a:r>
              <a:rPr lang="es-CL" dirty="0" smtClean="0">
                <a:latin typeface="Arial" pitchFamily="34" charset="0"/>
                <a:ea typeface="ＭＳ Ｐゴシック" pitchFamily="34" charset="-128"/>
                <a:cs typeface="Arial" pitchFamily="34" charset="0"/>
              </a:rPr>
              <a:t>. </a:t>
            </a:r>
            <a:r>
              <a:rPr lang="es-CL" b="1" dirty="0" smtClean="0">
                <a:latin typeface="Arial" pitchFamily="34" charset="0"/>
                <a:ea typeface="ＭＳ Ｐゴシック" pitchFamily="34" charset="-128"/>
                <a:cs typeface="Arial" pitchFamily="34" charset="0"/>
              </a:rPr>
              <a:t>Si se desea incorporar más condiciones, se deben agregar las cláusulas AND que se deseen a continuación a continuación de la cláusula WHERE</a:t>
            </a:r>
            <a:r>
              <a:rPr lang="es-CL" dirty="0" smtClean="0">
                <a:latin typeface="Arial" pitchFamily="34" charset="0"/>
                <a:ea typeface="ＭＳ Ｐゴシック" pitchFamily="34" charset="-128"/>
                <a:cs typeface="Arial" pitchFamily="34" charset="0"/>
              </a:rPr>
              <a:t>.</a:t>
            </a:r>
          </a:p>
          <a:p>
            <a:pPr algn="just"/>
            <a:r>
              <a:rPr lang="es-MX" dirty="0" smtClean="0">
                <a:latin typeface="Arial" pitchFamily="34" charset="0"/>
                <a:ea typeface="ＭＳ Ｐゴシック" pitchFamily="34" charset="-128"/>
                <a:cs typeface="Arial" pitchFamily="34" charset="0"/>
              </a:rPr>
              <a:t>En el ejemplo, se muestra la información de los empleados cuyo jefe sea 149 o 100 y además posean un salario menor a 10000</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65C670A-6043-428A-81BD-1131D6ECFDBB}"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ea typeface="ＭＳ Ｐゴシック" pitchFamily="34" charset="-128"/>
                <a:cs typeface="Arial" pitchFamily="34" charset="0"/>
              </a:rPr>
              <a:t>Agregando Condiciones Adicionales a un </a:t>
            </a:r>
            <a:r>
              <a:rPr lang="es-MX" b="1" dirty="0" err="1" smtClean="0">
                <a:latin typeface="Arial" pitchFamily="34" charset="0"/>
                <a:ea typeface="ＭＳ Ｐゴシック" pitchFamily="34" charset="-128"/>
                <a:cs typeface="Arial" pitchFamily="34" charset="0"/>
              </a:rPr>
              <a:t>Join</a:t>
            </a:r>
            <a:endParaRPr lang="es-MX" b="1"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El ejemplo se basa en la misma sentencia anterior, pero como ahora se utiliza la cláusula ON en el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para agregar condiciones se puede utilizar la cláusula AND (ejemplo de la izquierda). Opcionalmente, se puede utilizar la cláusula condicional WHERE seguido de las cláusulas AND que se deseen (ejemplo de la derecha).</a:t>
            </a:r>
          </a:p>
          <a:p>
            <a:pPr algn="just"/>
            <a:endParaRPr lang="es-MX" dirty="0" smtClean="0">
              <a:latin typeface="Times New Roman" pitchFamily="18"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BF6F234-4DF4-4D3E-BDB3-AD4D765167D5}"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4" name="2 Marcador de notas"/>
          <p:cNvSpPr>
            <a:spLocks noGrp="1"/>
          </p:cNvSpPr>
          <p:nvPr>
            <p:ph type="body" idx="1"/>
          </p:nvPr>
        </p:nvSpPr>
        <p:spPr bwMode="auto">
          <a:noFill/>
        </p:spPr>
        <p:txBody>
          <a:bodyPr wrap="square" numCol="1" anchor="t" anchorCtr="0" compatLnSpc="1">
            <a:prstTxWarp prst="textNoShape">
              <a:avLst/>
            </a:prstTxWarp>
          </a:bodyPr>
          <a:lstStyle/>
          <a:p>
            <a:pPr marL="609600" indent="-609600" algn="just" defTabSz="457200">
              <a:lnSpc>
                <a:spcPct val="80000"/>
              </a:lnSpc>
              <a:spcBef>
                <a:spcPct val="20000"/>
              </a:spcBef>
              <a:buFont typeface="Arial" charset="0"/>
              <a:buNone/>
            </a:pPr>
            <a:r>
              <a:rPr lang="es-CL" sz="1200" b="1" dirty="0" err="1" smtClean="0">
                <a:latin typeface="Arial" pitchFamily="34" charset="0"/>
                <a:ea typeface="ＭＳ Ｐゴシック" pitchFamily="34" charset="-128"/>
                <a:cs typeface="Arial" pitchFamily="34" charset="0"/>
              </a:rPr>
              <a:t>Join</a:t>
            </a:r>
            <a:r>
              <a:rPr lang="es-CL" sz="1200" b="1" dirty="0" smtClean="0">
                <a:latin typeface="Arial" pitchFamily="34" charset="0"/>
                <a:ea typeface="ＭＳ Ｐゴシック" pitchFamily="34" charset="-128"/>
                <a:cs typeface="Arial" pitchFamily="34" charset="0"/>
              </a:rPr>
              <a:t> sobre la misma tabla o </a:t>
            </a:r>
            <a:r>
              <a:rPr lang="es-CL" sz="1200" b="1" dirty="0" err="1" smtClean="0">
                <a:latin typeface="Arial" pitchFamily="34" charset="0"/>
                <a:ea typeface="ＭＳ Ｐゴシック" pitchFamily="34" charset="-128"/>
                <a:cs typeface="Arial" pitchFamily="34" charset="0"/>
              </a:rPr>
              <a:t>Self-Join</a:t>
            </a:r>
            <a:endParaRPr lang="es-CL" sz="1200" b="1" dirty="0" smtClean="0">
              <a:latin typeface="Arial" pitchFamily="34" charset="0"/>
              <a:ea typeface="Arial Unicode MS"/>
              <a:cs typeface="Arial" pitchFamily="34" charset="0"/>
            </a:endParaRPr>
          </a:p>
          <a:p>
            <a:pPr marL="609600" indent="-609600" algn="just" defTabSz="457200">
              <a:lnSpc>
                <a:spcPct val="80000"/>
              </a:lnSpc>
              <a:spcBef>
                <a:spcPct val="20000"/>
              </a:spcBef>
              <a:buFont typeface="Arial" charset="0"/>
              <a:buNone/>
            </a:pPr>
            <a:r>
              <a:rPr lang="es-CL" sz="1200" dirty="0" smtClean="0">
                <a:latin typeface="Arial" pitchFamily="34" charset="0"/>
                <a:ea typeface="Arial Unicode MS"/>
                <a:cs typeface="Arial" pitchFamily="34" charset="0"/>
              </a:rPr>
              <a:t>En ocasiones se debe realizar un </a:t>
            </a:r>
            <a:r>
              <a:rPr lang="es-CL" sz="1200" dirty="0" err="1" smtClean="0">
                <a:latin typeface="Arial" pitchFamily="34" charset="0"/>
                <a:ea typeface="Arial Unicode MS"/>
                <a:cs typeface="Arial" pitchFamily="34" charset="0"/>
              </a:rPr>
              <a:t>join</a:t>
            </a:r>
            <a:r>
              <a:rPr lang="es-CL" sz="1200" dirty="0" smtClean="0">
                <a:latin typeface="Arial" pitchFamily="34" charset="0"/>
                <a:ea typeface="Arial Unicode MS"/>
                <a:cs typeface="Arial" pitchFamily="34" charset="0"/>
              </a:rPr>
              <a:t> sobre la misma tabla para obtener algún dato.  Por lo</a:t>
            </a:r>
            <a:r>
              <a:rPr lang="es-CL" sz="1200" baseline="0" dirty="0" smtClean="0">
                <a:latin typeface="Arial" pitchFamily="34" charset="0"/>
                <a:ea typeface="Arial Unicode MS"/>
                <a:cs typeface="Arial" pitchFamily="34" charset="0"/>
              </a:rPr>
              <a:t> tanto, e</a:t>
            </a:r>
            <a:r>
              <a:rPr lang="es-CL" sz="1200" dirty="0" smtClean="0">
                <a:latin typeface="Arial" pitchFamily="34" charset="0"/>
                <a:ea typeface="Arial Unicode MS"/>
                <a:cs typeface="Arial" pitchFamily="34" charset="0"/>
              </a:rPr>
              <a:t>s necesario unir las columnas de la tabla que contienen </a:t>
            </a:r>
          </a:p>
          <a:p>
            <a:pPr marL="609600" indent="-609600" algn="just" defTabSz="457200">
              <a:lnSpc>
                <a:spcPct val="80000"/>
              </a:lnSpc>
              <a:spcBef>
                <a:spcPct val="20000"/>
              </a:spcBef>
              <a:buFont typeface="Arial" charset="0"/>
              <a:buNone/>
            </a:pPr>
            <a:r>
              <a:rPr lang="es-CL" sz="1200" dirty="0" smtClean="0">
                <a:latin typeface="Arial" pitchFamily="34" charset="0"/>
                <a:ea typeface="Arial Unicode MS"/>
                <a:cs typeface="Arial" pitchFamily="34" charset="0"/>
              </a:rPr>
              <a:t>el mismo dato simulando que pertenecen a tablas diferentes.</a:t>
            </a:r>
          </a:p>
          <a:p>
            <a:pPr marL="609600" indent="-609600" algn="just" defTabSz="457200">
              <a:lnSpc>
                <a:spcPct val="80000"/>
              </a:lnSpc>
              <a:spcBef>
                <a:spcPct val="20000"/>
              </a:spcBef>
              <a:buFont typeface="Arial" charset="0"/>
              <a:buNone/>
            </a:pPr>
            <a:r>
              <a:rPr lang="es-CL" sz="1200" b="1" dirty="0" smtClean="0">
                <a:latin typeface="Arial" pitchFamily="34" charset="0"/>
                <a:ea typeface="Arial Unicode MS"/>
                <a:cs typeface="Arial" pitchFamily="34" charset="0"/>
              </a:rPr>
              <a:t>Así</a:t>
            </a:r>
            <a:r>
              <a:rPr lang="es-CL" sz="1200" b="1" baseline="0" dirty="0" smtClean="0">
                <a:latin typeface="Arial" pitchFamily="34" charset="0"/>
                <a:ea typeface="Arial Unicode MS"/>
                <a:cs typeface="Arial" pitchFamily="34" charset="0"/>
              </a:rPr>
              <a:t> por ejemplo, el jefe del empleado 105 es </a:t>
            </a:r>
            <a:r>
              <a:rPr lang="es-CL" sz="1200" b="1" baseline="0" dirty="0" err="1" smtClean="0">
                <a:latin typeface="Arial" pitchFamily="34" charset="0"/>
                <a:ea typeface="Arial Unicode MS"/>
                <a:cs typeface="Arial" pitchFamily="34" charset="0"/>
              </a:rPr>
              <a:t>Hunold</a:t>
            </a:r>
            <a:r>
              <a:rPr lang="es-CL" sz="1200" b="1" baseline="0" dirty="0" smtClean="0">
                <a:latin typeface="Arial" pitchFamily="34" charset="0"/>
                <a:ea typeface="Arial Unicode MS"/>
                <a:cs typeface="Arial" pitchFamily="34" charset="0"/>
              </a:rPr>
              <a:t> que también es un empleado (103) en la tabla EMPLOYEES</a:t>
            </a:r>
            <a:r>
              <a:rPr lang="es-CL" sz="1200" b="0" baseline="0" dirty="0" smtClean="0">
                <a:latin typeface="Arial" pitchFamily="34" charset="0"/>
                <a:ea typeface="Arial Unicode MS"/>
                <a:cs typeface="Arial" pitchFamily="34" charset="0"/>
              </a:rPr>
              <a:t>.</a:t>
            </a:r>
            <a:endParaRPr lang="es-CL" sz="1200" b="1" dirty="0" smtClean="0">
              <a:latin typeface="Arial" pitchFamily="34" charset="0"/>
              <a:ea typeface="Arial Unicode MS"/>
              <a:cs typeface="Arial" pitchFamily="34" charset="0"/>
            </a:endParaRPr>
          </a:p>
          <a:p>
            <a:endParaRPr lang="es-MX" b="1"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BF6F234-4DF4-4D3E-BDB3-AD4D765167D5}"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65A8341D-7210-4520-B045-1BD9665A7436}"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err="1" smtClean="0">
                <a:latin typeface="Arial" pitchFamily="34" charset="0"/>
                <a:ea typeface="ＭＳ Ｐゴシック" pitchFamily="34" charset="-128"/>
                <a:cs typeface="Arial" pitchFamily="34" charset="0"/>
              </a:rPr>
              <a:t>Join</a:t>
            </a:r>
            <a:r>
              <a:rPr lang="es-MX" b="1" baseline="0" dirty="0" smtClean="0">
                <a:latin typeface="Arial" pitchFamily="34" charset="0"/>
                <a:ea typeface="ＭＳ Ｐゴシック" pitchFamily="34" charset="-128"/>
                <a:cs typeface="Arial" pitchFamily="34" charset="0"/>
              </a:rPr>
              <a:t> sobre la misma tabla o </a:t>
            </a:r>
            <a:r>
              <a:rPr lang="es-MX" b="1" baseline="0" dirty="0" err="1" smtClean="0">
                <a:latin typeface="Arial" pitchFamily="34" charset="0"/>
                <a:ea typeface="ＭＳ Ｐゴシック" pitchFamily="34" charset="-128"/>
                <a:cs typeface="Arial" pitchFamily="34" charset="0"/>
              </a:rPr>
              <a:t>Self-Join</a:t>
            </a:r>
            <a:endParaRPr lang="es-MX" b="1" dirty="0" smtClean="0">
              <a:latin typeface="Arial" pitchFamily="34" charset="0"/>
              <a:ea typeface="ＭＳ Ｐゴシック" pitchFamily="34" charset="-128"/>
              <a:cs typeface="Arial" pitchFamily="34" charset="0"/>
            </a:endParaRPr>
          </a:p>
          <a:p>
            <a:pPr marL="609600" indent="-609600" algn="just" eaLnBrk="1" hangingPunct="1"/>
            <a:r>
              <a:rPr lang="es-MX" sz="1200" dirty="0" smtClean="0">
                <a:latin typeface="Arial" pitchFamily="34" charset="0"/>
                <a:cs typeface="Arial" pitchFamily="34" charset="0"/>
              </a:rPr>
              <a:t>En el ejemplo, para obtener el nombre del jefe de cada empleado se debe realizar un </a:t>
            </a:r>
            <a:r>
              <a:rPr lang="es-MX" sz="1200" dirty="0" err="1" smtClean="0">
                <a:latin typeface="Arial" pitchFamily="34" charset="0"/>
                <a:cs typeface="Arial" pitchFamily="34" charset="0"/>
              </a:rPr>
              <a:t>join</a:t>
            </a:r>
            <a:r>
              <a:rPr lang="es-MX" sz="1200" dirty="0" smtClean="0">
                <a:latin typeface="Arial" pitchFamily="34" charset="0"/>
                <a:cs typeface="Arial" pitchFamily="34" charset="0"/>
              </a:rPr>
              <a:t> sobre la misma tabla EMPLOYEES ó </a:t>
            </a:r>
            <a:r>
              <a:rPr lang="es-MX" sz="1200" b="1" dirty="0" err="1" smtClean="0">
                <a:latin typeface="Arial" pitchFamily="34" charset="0"/>
                <a:cs typeface="Arial" pitchFamily="34" charset="0"/>
              </a:rPr>
              <a:t>Self-Join</a:t>
            </a:r>
            <a:r>
              <a:rPr lang="es-MX" sz="1200" dirty="0" smtClean="0">
                <a:latin typeface="Arial" pitchFamily="34" charset="0"/>
                <a:cs typeface="Arial" pitchFamily="34" charset="0"/>
              </a:rPr>
              <a:t> ya que la</a:t>
            </a:r>
          </a:p>
          <a:p>
            <a:pPr marL="609600" indent="-609600" algn="just" eaLnBrk="1" hangingPunct="1"/>
            <a:r>
              <a:rPr lang="es-MX" sz="1200" dirty="0" smtClean="0">
                <a:latin typeface="Arial" pitchFamily="34" charset="0"/>
                <a:cs typeface="Arial" pitchFamily="34" charset="0"/>
              </a:rPr>
              <a:t>información que almacena la columna manager_id es la misma de la columna employee_id. Para ello se unen ambas columnas de la tabla EMPLEOYEES</a:t>
            </a:r>
          </a:p>
          <a:p>
            <a:pPr marL="609600" indent="-609600" algn="just" eaLnBrk="1" hangingPunct="1"/>
            <a:r>
              <a:rPr lang="es-MX" sz="1200" dirty="0" smtClean="0">
                <a:latin typeface="Arial" pitchFamily="34" charset="0"/>
                <a:cs typeface="Arial" pitchFamily="34" charset="0"/>
              </a:rPr>
              <a:t>simulando que pertenecen a tablas diferentes.</a:t>
            </a:r>
            <a:endParaRPr lang="es-MX" dirty="0" smtClean="0">
              <a:latin typeface="Times New Roman" pitchFamily="18"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65C670A-6043-428A-81BD-1131D6ECFDBB}"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6"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err="1" smtClean="0">
                <a:latin typeface="Arial" pitchFamily="34" charset="0"/>
                <a:ea typeface="ＭＳ Ｐゴシック" pitchFamily="34" charset="-128"/>
                <a:cs typeface="Arial" pitchFamily="34" charset="0"/>
              </a:rPr>
              <a:t>Nonequijoins</a:t>
            </a:r>
            <a:endParaRPr lang="es-CL" sz="1200" b="1" dirty="0" smtClean="0">
              <a:latin typeface="Arial" pitchFamily="34" charset="0"/>
              <a:ea typeface="ＭＳ Ｐゴシック" pitchFamily="34" charset="-128"/>
              <a:cs typeface="Arial" pitchFamily="34" charset="0"/>
            </a:endParaRPr>
          </a:p>
          <a:p>
            <a:r>
              <a:rPr lang="es-MX" b="0" baseline="0" dirty="0" smtClean="0">
                <a:latin typeface="Arial" pitchFamily="34" charset="0"/>
                <a:ea typeface="ＭＳ Ｐゴシック" pitchFamily="34" charset="-128"/>
                <a:cs typeface="Arial" pitchFamily="34" charset="0"/>
              </a:rPr>
              <a:t>Es </a:t>
            </a:r>
            <a:r>
              <a:rPr lang="es-CL" sz="1200" dirty="0" smtClean="0">
                <a:latin typeface="Arial" pitchFamily="34" charset="0"/>
                <a:ea typeface="Arial Unicode MS"/>
                <a:cs typeface="Arial" pitchFamily="34" charset="0"/>
              </a:rPr>
              <a:t>una condición de unión que contiene un operador de comparación que no sea el operador de igualdad (=).  Por simplicidad se utiliza BETWEEN.</a:t>
            </a:r>
          </a:p>
          <a:p>
            <a:r>
              <a:rPr lang="es-CL" sz="1200" dirty="0" smtClean="0">
                <a:latin typeface="Arial" pitchFamily="34" charset="0"/>
                <a:ea typeface="Arial Unicode MS"/>
                <a:cs typeface="Arial" pitchFamily="34" charset="0"/>
              </a:rPr>
              <a:t>La relación entre la tabla  EMPLOYEES</a:t>
            </a:r>
            <a:r>
              <a:rPr lang="es-CL" sz="1200" baseline="0" dirty="0" smtClean="0">
                <a:latin typeface="Arial" pitchFamily="34" charset="0"/>
                <a:ea typeface="Arial Unicode MS"/>
                <a:cs typeface="Arial" pitchFamily="34" charset="0"/>
              </a:rPr>
              <a:t> </a:t>
            </a:r>
            <a:r>
              <a:rPr lang="es-CL" sz="1200" dirty="0" smtClean="0">
                <a:latin typeface="Arial" pitchFamily="34" charset="0"/>
                <a:ea typeface="Arial Unicode MS"/>
                <a:cs typeface="Arial" pitchFamily="34" charset="0"/>
              </a:rPr>
              <a:t>y la tabla JOB_GRADES es un ejemplo de un </a:t>
            </a:r>
            <a:r>
              <a:rPr lang="es-CL" sz="1200" dirty="0" err="1" smtClean="0">
                <a:latin typeface="Arial" pitchFamily="34" charset="0"/>
                <a:ea typeface="Arial Unicode MS"/>
                <a:cs typeface="Arial" pitchFamily="34" charset="0"/>
              </a:rPr>
              <a:t>nonequijoin</a:t>
            </a:r>
            <a:r>
              <a:rPr lang="es-CL" sz="1200" dirty="0" smtClean="0">
                <a:latin typeface="Arial" pitchFamily="34" charset="0"/>
                <a:ea typeface="Arial Unicode MS"/>
                <a:cs typeface="Arial" pitchFamily="34" charset="0"/>
              </a:rPr>
              <a:t>. La columna SALARY en la tabla EMPLOYEES oscila entre los valores de las columnas LOWEST_SAL y HIGHEST_SAL de la tabla JOB_GRADES. Por lo tanto, cada empleado puede ser clasificado en función de su salario. </a:t>
            </a:r>
          </a:p>
          <a:p>
            <a:r>
              <a:rPr lang="es-CL" sz="1200" dirty="0" smtClean="0">
                <a:latin typeface="Arial" pitchFamily="34" charset="0"/>
                <a:ea typeface="Arial Unicode MS"/>
                <a:cs typeface="Arial" pitchFamily="34" charset="0"/>
              </a:rPr>
              <a:t>Otras condiciones (por ejemplo, &lt;= y &gt;=) se puede utilizar, pero BETWEEN es el más simple.</a:t>
            </a:r>
            <a:endParaRPr lang="es-CL" sz="1200" dirty="0">
              <a:latin typeface="Arial" pitchFamily="34" charset="0"/>
              <a:ea typeface="Arial Unicode MS"/>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65C670A-6043-428A-81BD-1131D6ECFDBB}"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6"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err="1" smtClean="0">
                <a:latin typeface="Arial" pitchFamily="34" charset="0"/>
                <a:ea typeface="ＭＳ Ｐゴシック" pitchFamily="34" charset="-128"/>
                <a:cs typeface="Arial" pitchFamily="34" charset="0"/>
              </a:rPr>
              <a:t>Nonequijoins</a:t>
            </a:r>
            <a:endParaRPr lang="es-CL" sz="1200" b="1" dirty="0" smtClean="0">
              <a:latin typeface="Arial" pitchFamily="34" charset="0"/>
              <a:ea typeface="ＭＳ Ｐゴシック" pitchFamily="34" charset="-128"/>
              <a:cs typeface="Arial" pitchFamily="34" charset="0"/>
            </a:endParaRPr>
          </a:p>
          <a:p>
            <a:r>
              <a:rPr lang="es-MX" sz="1200" dirty="0" smtClean="0">
                <a:latin typeface="Arial" pitchFamily="34" charset="0"/>
                <a:cs typeface="Arial" pitchFamily="34" charset="0"/>
              </a:rPr>
              <a:t>En el ejemplo, se </a:t>
            </a:r>
            <a:r>
              <a:rPr lang="es-CL" sz="1200" dirty="0" smtClean="0">
                <a:latin typeface="Arial" pitchFamily="34" charset="0"/>
                <a:cs typeface="Arial" pitchFamily="34" charset="0"/>
              </a:rPr>
              <a:t>un </a:t>
            </a:r>
            <a:r>
              <a:rPr lang="es-CL" sz="1200" dirty="0" err="1" smtClean="0">
                <a:latin typeface="Arial" pitchFamily="34" charset="0"/>
                <a:cs typeface="Arial" pitchFamily="34" charset="0"/>
              </a:rPr>
              <a:t>nonequijoin</a:t>
            </a:r>
            <a:r>
              <a:rPr lang="es-CL" sz="1200" dirty="0" smtClean="0">
                <a:latin typeface="Arial" pitchFamily="34" charset="0"/>
                <a:cs typeface="Arial" pitchFamily="34" charset="0"/>
              </a:rPr>
              <a:t> para evaluar el grado de salario de cada empleado. El salario del empleado  debe estar entre cualquier par de los rangos </a:t>
            </a:r>
          </a:p>
          <a:p>
            <a:pPr marL="609600" indent="-609600" algn="just" eaLnBrk="1" hangingPunct="1"/>
            <a:r>
              <a:rPr lang="es-CL" sz="1200" dirty="0" smtClean="0">
                <a:latin typeface="Arial" pitchFamily="34" charset="0"/>
                <a:cs typeface="Arial" pitchFamily="34" charset="0"/>
              </a:rPr>
              <a:t>bajo y alto</a:t>
            </a:r>
            <a:r>
              <a:rPr lang="es-CL" sz="1200" baseline="0" dirty="0" smtClean="0">
                <a:latin typeface="Arial" pitchFamily="34" charset="0"/>
                <a:cs typeface="Arial" pitchFamily="34" charset="0"/>
              </a:rPr>
              <a:t> de la tabla  JOB_GRADES para que aparezca en la consulta.</a:t>
            </a:r>
            <a:endParaRPr lang="es-MX" dirty="0" smtClean="0">
              <a:latin typeface="Times New Roman" pitchFamily="18"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65C670A-6043-428A-81BD-1131D6ECFDBB}"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err="1" smtClean="0">
                <a:latin typeface="Arial" pitchFamily="34" charset="0"/>
                <a:ea typeface="ＭＳ Ｐゴシック" pitchFamily="34" charset="-128"/>
                <a:cs typeface="Arial" pitchFamily="34" charset="0"/>
              </a:rPr>
              <a:t>Outer</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Joins</a:t>
            </a:r>
            <a:r>
              <a:rPr lang="es-MX" b="1" dirty="0" smtClean="0">
                <a:latin typeface="Arial" pitchFamily="34" charset="0"/>
                <a:ea typeface="ＭＳ Ｐゴシック" pitchFamily="34" charset="-128"/>
                <a:cs typeface="Arial" pitchFamily="34" charset="0"/>
              </a:rPr>
              <a:t> o Uniones Externas</a:t>
            </a:r>
          </a:p>
          <a:p>
            <a:pPr algn="just"/>
            <a:r>
              <a:rPr lang="es-MX" b="1" dirty="0" smtClean="0">
                <a:latin typeface="Arial" pitchFamily="34" charset="0"/>
                <a:ea typeface="ＭＳ Ｐゴシック" pitchFamily="34" charset="-128"/>
                <a:cs typeface="Arial" pitchFamily="34" charset="0"/>
              </a:rPr>
              <a:t>En un EQUIJOINS</a:t>
            </a:r>
            <a:r>
              <a:rPr lang="es-MX" dirty="0" smtClean="0">
                <a:latin typeface="Arial" pitchFamily="34" charset="0"/>
                <a:ea typeface="ＭＳ Ｐゴシック" pitchFamily="34" charset="-128"/>
                <a:cs typeface="Arial" pitchFamily="34" charset="0"/>
              </a:rPr>
              <a:t> o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de Igualdad, </a:t>
            </a:r>
            <a:r>
              <a:rPr lang="es-MX" b="1" dirty="0" smtClean="0">
                <a:latin typeface="Arial" pitchFamily="34" charset="0"/>
                <a:ea typeface="ＭＳ Ｐゴシック" pitchFamily="34" charset="-128"/>
                <a:cs typeface="Arial" pitchFamily="34" charset="0"/>
              </a:rPr>
              <a:t>si una fila no satisface la condición del </a:t>
            </a:r>
            <a:r>
              <a:rPr lang="es-MX" b="1" dirty="0" err="1" smtClean="0">
                <a:latin typeface="Arial" pitchFamily="34" charset="0"/>
                <a:ea typeface="ＭＳ Ｐゴシック" pitchFamily="34" charset="-128"/>
                <a:cs typeface="Arial" pitchFamily="34" charset="0"/>
              </a:rPr>
              <a:t>join</a:t>
            </a:r>
            <a:r>
              <a:rPr lang="es-MX" b="1" dirty="0" smtClean="0">
                <a:latin typeface="Arial" pitchFamily="34" charset="0"/>
                <a:ea typeface="ＭＳ Ｐゴシック" pitchFamily="34" charset="-128"/>
                <a:cs typeface="Arial" pitchFamily="34" charset="0"/>
              </a:rPr>
              <a:t> no aparece en el resultado de la consulta SQL</a:t>
            </a:r>
            <a:r>
              <a:rPr lang="es-MX" dirty="0" smtClean="0">
                <a:latin typeface="Arial" pitchFamily="34" charset="0"/>
                <a:ea typeface="ＭＳ Ｐゴシック" pitchFamily="34" charset="-128"/>
                <a:cs typeface="Arial" pitchFamily="34" charset="0"/>
              </a:rPr>
              <a:t>. </a:t>
            </a:r>
          </a:p>
          <a:p>
            <a:pPr algn="just"/>
            <a:r>
              <a:rPr lang="es-MX" dirty="0" smtClean="0">
                <a:latin typeface="Arial" pitchFamily="34" charset="0"/>
                <a:ea typeface="ＭＳ Ｐゴシック" pitchFamily="34" charset="-128"/>
                <a:cs typeface="Arial" pitchFamily="34" charset="0"/>
              </a:rPr>
              <a:t>En el ejemplo, al efectuar un </a:t>
            </a:r>
            <a:r>
              <a:rPr lang="es-MX" dirty="0" err="1" smtClean="0">
                <a:latin typeface="Arial" pitchFamily="34" charset="0"/>
                <a:ea typeface="ＭＳ Ｐゴシック" pitchFamily="34" charset="-128"/>
                <a:cs typeface="Arial" pitchFamily="34" charset="0"/>
              </a:rPr>
              <a:t>Equijoin</a:t>
            </a:r>
            <a:r>
              <a:rPr lang="es-MX" dirty="0" smtClean="0">
                <a:latin typeface="Arial" pitchFamily="34" charset="0"/>
                <a:ea typeface="ＭＳ Ｐゴシック" pitchFamily="34" charset="-128"/>
                <a:cs typeface="Arial" pitchFamily="34" charset="0"/>
              </a:rPr>
              <a:t> entre las tablas EMPLOYEES y DEPARTAMENTS utilizando la columna department_id, sólo se mostrarán los empleados cuyo departamento existe en la tabla DEPARTMENTS. Por lo anterior, el empleado 178 no aparece entre las filas seleccionadas, ya que el departamento Nulo no existe en la tabla DEPARTMENTS. </a:t>
            </a:r>
          </a:p>
          <a:p>
            <a:pPr algn="just"/>
            <a:r>
              <a:rPr lang="es-MX" dirty="0" smtClean="0">
                <a:latin typeface="Arial" pitchFamily="34" charset="0"/>
                <a:ea typeface="ＭＳ Ｐゴシック" pitchFamily="34" charset="-128"/>
                <a:cs typeface="Arial" pitchFamily="34" charset="0"/>
              </a:rPr>
              <a:t>Para </a:t>
            </a:r>
            <a:r>
              <a:rPr lang="es-MX" b="1" dirty="0" smtClean="0">
                <a:latin typeface="Arial" pitchFamily="34" charset="0"/>
                <a:ea typeface="ＭＳ Ｐゴシック" pitchFamily="34" charset="-128"/>
                <a:cs typeface="Arial" pitchFamily="34" charset="0"/>
              </a:rPr>
              <a:t>que el </a:t>
            </a:r>
            <a:r>
              <a:rPr lang="es-MX" b="1" dirty="0" err="1" smtClean="0">
                <a:latin typeface="Arial" pitchFamily="34" charset="0"/>
                <a:ea typeface="ＭＳ Ｐゴシック" pitchFamily="34" charset="-128"/>
                <a:cs typeface="Arial" pitchFamily="34" charset="0"/>
              </a:rPr>
              <a:t>Join</a:t>
            </a:r>
            <a:r>
              <a:rPr lang="es-MX" b="1" dirty="0" smtClean="0">
                <a:latin typeface="Arial" pitchFamily="34" charset="0"/>
                <a:ea typeface="ＭＳ Ｐゴシック" pitchFamily="34" charset="-128"/>
                <a:cs typeface="Arial" pitchFamily="34" charset="0"/>
              </a:rPr>
              <a:t> retorne todos los empleados exista o no su departamento en la tabla DEPARTMENTS,  se debe efectuar un OUTER JOIN o Uniones Externas</a:t>
            </a:r>
            <a:r>
              <a:rPr lang="es-MX" dirty="0" smtClean="0">
                <a:latin typeface="Arial" pitchFamily="34" charset="0"/>
                <a:ea typeface="ＭＳ Ｐゴシック" pitchFamily="34" charset="-128"/>
                <a:cs typeface="Arial" pitchFamily="34" charset="0"/>
              </a:rPr>
              <a:t>.</a:t>
            </a:r>
          </a:p>
          <a:p>
            <a:pPr algn="just"/>
            <a:endParaRPr lang="es-MX"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723ED0C-18CB-4D84-B96E-517107B7DD33}"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325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MX" b="1" dirty="0" err="1" smtClean="0">
                <a:latin typeface="Arial" pitchFamily="34" charset="0"/>
                <a:cs typeface="Arial" pitchFamily="34" charset="0"/>
              </a:rPr>
              <a:t>Outer</a:t>
            </a:r>
            <a:r>
              <a:rPr lang="es-MX" b="1" dirty="0" smtClean="0">
                <a:latin typeface="Arial" pitchFamily="34" charset="0"/>
                <a:cs typeface="Arial" pitchFamily="34" charset="0"/>
              </a:rPr>
              <a:t> </a:t>
            </a:r>
            <a:r>
              <a:rPr lang="es-MX" b="1" dirty="0" err="1" smtClean="0">
                <a:latin typeface="Arial" pitchFamily="34" charset="0"/>
                <a:cs typeface="Arial" pitchFamily="34" charset="0"/>
              </a:rPr>
              <a:t>Joins</a:t>
            </a:r>
            <a:r>
              <a:rPr lang="es-MX" b="1" dirty="0" smtClean="0">
                <a:latin typeface="Arial" pitchFamily="34" charset="0"/>
                <a:cs typeface="Arial" pitchFamily="34" charset="0"/>
              </a:rPr>
              <a:t> o Uniones Externas</a:t>
            </a:r>
          </a:p>
          <a:p>
            <a:pPr eaLnBrk="1" hangingPunct="1">
              <a:lnSpc>
                <a:spcPct val="90000"/>
              </a:lnSpc>
              <a:spcBef>
                <a:spcPct val="0"/>
              </a:spcBef>
              <a:buFontTx/>
              <a:buChar char="•"/>
            </a:pPr>
            <a:r>
              <a:rPr lang="es-MX" b="1" dirty="0" smtClean="0">
                <a:latin typeface="Arial" pitchFamily="34" charset="0"/>
                <a:cs typeface="Arial" pitchFamily="34" charset="0"/>
              </a:rPr>
              <a:t> </a:t>
            </a:r>
            <a:r>
              <a:rPr lang="es-MX" dirty="0" smtClean="0">
                <a:latin typeface="Arial" pitchFamily="34" charset="0"/>
                <a:cs typeface="Arial" pitchFamily="34" charset="0"/>
              </a:rPr>
              <a:t>En la versión SQL de 1999 la </a:t>
            </a:r>
            <a:r>
              <a:rPr lang="es-ES" dirty="0" smtClean="0">
                <a:latin typeface="Arial" pitchFamily="34" charset="0"/>
                <a:cs typeface="Arial" pitchFamily="34" charset="0"/>
              </a:rPr>
              <a:t>combinación de dos tablas que retornan sólo filas coincidentes se llama </a:t>
            </a:r>
            <a:r>
              <a:rPr lang="en-US" b="1" dirty="0" smtClean="0">
                <a:latin typeface="Arial" pitchFamily="34" charset="0"/>
                <a:cs typeface="Arial" pitchFamily="34" charset="0"/>
              </a:rPr>
              <a:t>INNER JOIN</a:t>
            </a:r>
            <a:r>
              <a:rPr lang="en-US" dirty="0" smtClean="0">
                <a:latin typeface="Arial" pitchFamily="34" charset="0"/>
                <a:cs typeface="Arial" pitchFamily="34" charset="0"/>
              </a:rPr>
              <a:t> o Unión </a:t>
            </a:r>
            <a:r>
              <a:rPr lang="en-US" dirty="0" err="1" smtClean="0">
                <a:latin typeface="Arial" pitchFamily="34" charset="0"/>
                <a:cs typeface="Arial" pitchFamily="34" charset="0"/>
              </a:rPr>
              <a:t>Interna</a:t>
            </a:r>
            <a:r>
              <a:rPr lang="en-US" dirty="0" smtClean="0">
                <a:latin typeface="Arial" pitchFamily="34" charset="0"/>
                <a:cs typeface="Arial" pitchFamily="34" charset="0"/>
              </a:rPr>
              <a:t>.</a:t>
            </a:r>
          </a:p>
          <a:p>
            <a:pPr eaLnBrk="1" hangingPunct="1">
              <a:lnSpc>
                <a:spcPct val="90000"/>
              </a:lnSpc>
              <a:spcBef>
                <a:spcPct val="0"/>
              </a:spcBef>
              <a:buFontTx/>
              <a:buChar char="•"/>
            </a:pPr>
            <a:r>
              <a:rPr lang="es-MX" dirty="0" smtClean="0">
                <a:latin typeface="Arial" pitchFamily="34" charset="0"/>
                <a:cs typeface="Arial" pitchFamily="34" charset="0"/>
              </a:rPr>
              <a:t> Un </a:t>
            </a:r>
            <a:r>
              <a:rPr lang="es-MX" dirty="0" err="1" smtClean="0">
                <a:latin typeface="Arial" pitchFamily="34" charset="0"/>
                <a:cs typeface="Arial" pitchFamily="34" charset="0"/>
              </a:rPr>
              <a:t>Join</a:t>
            </a:r>
            <a:r>
              <a:rPr lang="es-MX" dirty="0" smtClean="0">
                <a:latin typeface="Arial" pitchFamily="34" charset="0"/>
                <a:cs typeface="Arial" pitchFamily="34" charset="0"/>
              </a:rPr>
              <a:t> entre dos tablas que retorna </a:t>
            </a:r>
            <a:r>
              <a:rPr lang="es-MX" b="1" dirty="0" smtClean="0">
                <a:latin typeface="Arial" pitchFamily="34" charset="0"/>
                <a:cs typeface="Arial" pitchFamily="34" charset="0"/>
              </a:rPr>
              <a:t>el resultado del </a:t>
            </a:r>
            <a:r>
              <a:rPr lang="en-US" b="1" dirty="0" smtClean="0">
                <a:latin typeface="Arial" pitchFamily="34" charset="0"/>
                <a:cs typeface="Arial" pitchFamily="34" charset="0"/>
              </a:rPr>
              <a:t>INNER JOIN </a:t>
            </a:r>
            <a:r>
              <a:rPr lang="es-CL" dirty="0" smtClean="0">
                <a:latin typeface="Arial" pitchFamily="34" charset="0"/>
                <a:cs typeface="Arial" pitchFamily="34" charset="0"/>
              </a:rPr>
              <a:t>(filas que coinciden)</a:t>
            </a:r>
            <a:r>
              <a:rPr lang="en-US" dirty="0" smtClean="0">
                <a:latin typeface="Arial" pitchFamily="34" charset="0"/>
                <a:cs typeface="Arial" pitchFamily="34" charset="0"/>
              </a:rPr>
              <a:t> </a:t>
            </a:r>
            <a:r>
              <a:rPr lang="es-MX" b="1" dirty="0" smtClean="0">
                <a:latin typeface="Arial" pitchFamily="34" charset="0"/>
                <a:cs typeface="Arial" pitchFamily="34" charset="0"/>
              </a:rPr>
              <a:t>así como las filas de la tabla a la izquierda que no existen en tabla de la derecha del </a:t>
            </a:r>
            <a:r>
              <a:rPr lang="es-MX" b="1" dirty="0" err="1" smtClean="0">
                <a:latin typeface="Arial" pitchFamily="34" charset="0"/>
                <a:cs typeface="Arial" pitchFamily="34" charset="0"/>
              </a:rPr>
              <a:t>Join</a:t>
            </a:r>
            <a:r>
              <a:rPr lang="es-MX" b="1" dirty="0" smtClean="0">
                <a:latin typeface="Arial" pitchFamily="34" charset="0"/>
                <a:cs typeface="Arial" pitchFamily="34" charset="0"/>
              </a:rPr>
              <a:t> es una Unión</a:t>
            </a:r>
          </a:p>
          <a:p>
            <a:pPr eaLnBrk="1" hangingPunct="1">
              <a:lnSpc>
                <a:spcPct val="90000"/>
              </a:lnSpc>
              <a:spcBef>
                <a:spcPct val="0"/>
              </a:spcBef>
            </a:pPr>
            <a:r>
              <a:rPr lang="es-MX" b="1" dirty="0" smtClean="0">
                <a:latin typeface="Arial" pitchFamily="34" charset="0"/>
                <a:cs typeface="Arial" pitchFamily="34" charset="0"/>
              </a:rPr>
              <a:t>Externa Izquierda o LEFT OUTER JOIN.</a:t>
            </a:r>
          </a:p>
          <a:p>
            <a:pPr eaLnBrk="1" hangingPunct="1">
              <a:lnSpc>
                <a:spcPct val="90000"/>
              </a:lnSpc>
              <a:spcBef>
                <a:spcPct val="0"/>
              </a:spcBef>
              <a:buFontTx/>
              <a:buChar char="•"/>
            </a:pPr>
            <a:r>
              <a:rPr lang="es-MX" dirty="0" smtClean="0">
                <a:latin typeface="Arial" pitchFamily="34" charset="0"/>
                <a:cs typeface="Arial" pitchFamily="34" charset="0"/>
              </a:rPr>
              <a:t> Una unión entre dos tablas que retorna </a:t>
            </a:r>
            <a:r>
              <a:rPr lang="es-MX" b="1" dirty="0" smtClean="0">
                <a:latin typeface="Arial" pitchFamily="34" charset="0"/>
                <a:cs typeface="Arial" pitchFamily="34" charset="0"/>
              </a:rPr>
              <a:t>el resultado de un </a:t>
            </a:r>
            <a:r>
              <a:rPr lang="en-US" b="1" dirty="0" smtClean="0">
                <a:latin typeface="Arial" pitchFamily="34" charset="0"/>
                <a:cs typeface="Arial" pitchFamily="34" charset="0"/>
              </a:rPr>
              <a:t>INNER JOIN</a:t>
            </a:r>
            <a:r>
              <a:rPr lang="en-US" dirty="0" smtClean="0">
                <a:latin typeface="Arial" pitchFamily="34" charset="0"/>
                <a:cs typeface="Arial" pitchFamily="34" charset="0"/>
              </a:rPr>
              <a:t> </a:t>
            </a:r>
            <a:r>
              <a:rPr lang="es-MX" b="1" dirty="0" smtClean="0">
                <a:latin typeface="Arial" pitchFamily="34" charset="0"/>
                <a:cs typeface="Arial" pitchFamily="34" charset="0"/>
              </a:rPr>
              <a:t>así como las filas de la tabla a la derecha que no existen en tabla de la izquierda del </a:t>
            </a:r>
            <a:r>
              <a:rPr lang="es-MX" b="1" dirty="0" err="1" smtClean="0">
                <a:latin typeface="Arial" pitchFamily="34" charset="0"/>
                <a:cs typeface="Arial" pitchFamily="34" charset="0"/>
              </a:rPr>
              <a:t>Join</a:t>
            </a:r>
            <a:r>
              <a:rPr lang="es-MX" b="1" dirty="0" smtClean="0">
                <a:latin typeface="Arial" pitchFamily="34" charset="0"/>
                <a:cs typeface="Arial" pitchFamily="34" charset="0"/>
              </a:rPr>
              <a:t> es una Unión Externa</a:t>
            </a:r>
          </a:p>
          <a:p>
            <a:pPr eaLnBrk="1" hangingPunct="1">
              <a:lnSpc>
                <a:spcPct val="90000"/>
              </a:lnSpc>
              <a:spcBef>
                <a:spcPct val="0"/>
              </a:spcBef>
            </a:pPr>
            <a:r>
              <a:rPr lang="es-MX" b="1" dirty="0" smtClean="0">
                <a:latin typeface="Arial" pitchFamily="34" charset="0"/>
                <a:cs typeface="Arial" pitchFamily="34" charset="0"/>
              </a:rPr>
              <a:t>Derecha</a:t>
            </a:r>
            <a:r>
              <a:rPr lang="es-MX" dirty="0" smtClean="0">
                <a:latin typeface="Arial" pitchFamily="34" charset="0"/>
                <a:cs typeface="Arial" pitchFamily="34" charset="0"/>
              </a:rPr>
              <a:t> </a:t>
            </a:r>
            <a:r>
              <a:rPr lang="es-MX" b="1" dirty="0" smtClean="0">
                <a:latin typeface="Arial" pitchFamily="34" charset="0"/>
                <a:cs typeface="Arial" pitchFamily="34" charset="0"/>
              </a:rPr>
              <a:t>o RIGTH OUTER JOIN.</a:t>
            </a:r>
          </a:p>
          <a:p>
            <a:pPr eaLnBrk="1" hangingPunct="1">
              <a:lnSpc>
                <a:spcPct val="90000"/>
              </a:lnSpc>
              <a:spcBef>
                <a:spcPct val="0"/>
              </a:spcBef>
              <a:buFontTx/>
              <a:buChar char="•"/>
            </a:pPr>
            <a:r>
              <a:rPr lang="es-MX" dirty="0" smtClean="0">
                <a:latin typeface="Arial" pitchFamily="34" charset="0"/>
                <a:cs typeface="Arial" pitchFamily="34" charset="0"/>
              </a:rPr>
              <a:t> Una unión entre dos tablas que retorna </a:t>
            </a:r>
            <a:r>
              <a:rPr lang="es-MX" b="1" dirty="0" smtClean="0">
                <a:latin typeface="Arial" pitchFamily="34" charset="0"/>
                <a:cs typeface="Arial" pitchFamily="34" charset="0"/>
              </a:rPr>
              <a:t>el resultado de un </a:t>
            </a:r>
            <a:r>
              <a:rPr lang="en-US" b="1" dirty="0" smtClean="0">
                <a:latin typeface="Arial" pitchFamily="34" charset="0"/>
                <a:cs typeface="Arial" pitchFamily="34" charset="0"/>
              </a:rPr>
              <a:t>INNER JOIN</a:t>
            </a:r>
            <a:r>
              <a:rPr lang="es-MX" b="1" dirty="0" smtClean="0">
                <a:latin typeface="Arial" pitchFamily="34" charset="0"/>
                <a:cs typeface="Arial" pitchFamily="34" charset="0"/>
              </a:rPr>
              <a:t> así como los de la Unión Externa izquierda y las filas de la Unión Externa Derecha es una Unión Externa Completa o</a:t>
            </a:r>
            <a:r>
              <a:rPr lang="es-MX" dirty="0" smtClean="0">
                <a:latin typeface="Arial" pitchFamily="34" charset="0"/>
                <a:cs typeface="Arial" pitchFamily="34" charset="0"/>
              </a:rPr>
              <a:t> </a:t>
            </a:r>
          </a:p>
          <a:p>
            <a:pPr eaLnBrk="1" hangingPunct="1">
              <a:lnSpc>
                <a:spcPct val="90000"/>
              </a:lnSpc>
              <a:spcBef>
                <a:spcPct val="0"/>
              </a:spcBef>
            </a:pPr>
            <a:r>
              <a:rPr lang="es-MX" b="1" dirty="0" smtClean="0">
                <a:latin typeface="Arial" pitchFamily="34" charset="0"/>
                <a:cs typeface="Arial" pitchFamily="34" charset="0"/>
              </a:rPr>
              <a:t>FULL OUTER JOIN.</a:t>
            </a:r>
          </a:p>
        </p:txBody>
      </p:sp>
      <p:sp>
        <p:nvSpPr>
          <p:cNvPr id="20483"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B3C0B9C-B722-46D4-948B-26CCB900D1A0}" type="slidenum">
              <a:rPr lang="es-CL" sz="1200">
                <a:latin typeface="+mn-lt"/>
              </a:rPr>
              <a:pPr algn="r">
                <a:defRPr/>
              </a:pPr>
              <a:t>25</a:t>
            </a:fld>
            <a:endParaRPr lang="es-CL" sz="1200">
              <a:latin typeface="+mn-l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err="1" smtClean="0">
                <a:latin typeface="Arial" pitchFamily="34" charset="0"/>
                <a:ea typeface="ＭＳ Ｐゴシック" pitchFamily="34" charset="-128"/>
                <a:cs typeface="Arial" pitchFamily="34" charset="0"/>
              </a:rPr>
              <a:t>Left</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Outer</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Join</a:t>
            </a:r>
            <a:endParaRPr lang="es-MX" b="1"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En la sentencia del ejemplo, </a:t>
            </a:r>
            <a:r>
              <a:rPr lang="es-MX" b="1" dirty="0" smtClean="0">
                <a:latin typeface="Arial" pitchFamily="34" charset="0"/>
                <a:ea typeface="ＭＳ Ｐゴシック" pitchFamily="34" charset="-128"/>
                <a:cs typeface="Arial" pitchFamily="34" charset="0"/>
              </a:rPr>
              <a:t>para poder mostrar todos los empleados de la tabla EMPLOYEES</a:t>
            </a:r>
            <a:r>
              <a:rPr lang="es-MX" dirty="0" smtClean="0">
                <a:latin typeface="Arial" pitchFamily="34" charset="0"/>
                <a:ea typeface="ＭＳ Ｐゴシック" pitchFamily="34" charset="-128"/>
                <a:cs typeface="Arial" pitchFamily="34" charset="0"/>
              </a:rPr>
              <a:t> (a la izquierda del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a:t>
            </a:r>
            <a:r>
              <a:rPr lang="es-MX" b="1" dirty="0" smtClean="0">
                <a:latin typeface="Arial" pitchFamily="34" charset="0"/>
                <a:ea typeface="ＭＳ Ｐゴシック" pitchFamily="34" charset="-128"/>
                <a:cs typeface="Arial" pitchFamily="34" charset="0"/>
              </a:rPr>
              <a:t>exista o no su departamento en la tabla DEPARTMENTS se debe utilizar LEFT OUTER JOIN</a:t>
            </a:r>
            <a:r>
              <a:rPr lang="es-MX" dirty="0" smtClean="0">
                <a:latin typeface="Arial" pitchFamily="34" charset="0"/>
                <a:ea typeface="ＭＳ Ｐゴシック" pitchFamily="34" charset="-128"/>
                <a:cs typeface="Arial" pitchFamily="34" charset="0"/>
              </a:rPr>
              <a:t>, de esta forma el empleado con departamento NULO aparece en el resultado final del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a:t>
            </a:r>
          </a:p>
          <a:p>
            <a:pPr algn="just"/>
            <a:endParaRPr lang="es-MX"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Si este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se quisiera construir utilizando cláusula USING sería:</a:t>
            </a:r>
          </a:p>
          <a:p>
            <a:r>
              <a:rPr lang="en-US" b="1" dirty="0" smtClean="0">
                <a:latin typeface="Arial" pitchFamily="34" charset="0"/>
                <a:ea typeface="ＭＳ Ｐゴシック" pitchFamily="34" charset="-128"/>
                <a:cs typeface="Arial" pitchFamily="34" charset="0"/>
              </a:rPr>
              <a:t>SELECT </a:t>
            </a:r>
            <a:r>
              <a:rPr lang="en-US" b="1" dirty="0" smtClean="0">
                <a:solidFill>
                  <a:srgbClr val="0000FF"/>
                </a:solidFill>
                <a:latin typeface="Arial" pitchFamily="34" charset="0"/>
                <a:ea typeface="ＭＳ Ｐゴシック" pitchFamily="34" charset="-128"/>
                <a:cs typeface="Arial" pitchFamily="34" charset="0"/>
              </a:rPr>
              <a:t>employee_id</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department_id</a:t>
            </a:r>
            <a:r>
              <a:rPr lang="en-US" b="1" dirty="0" smtClean="0">
                <a:latin typeface="Arial" pitchFamily="34" charset="0"/>
                <a:ea typeface="ＭＳ Ｐゴシック" pitchFamily="34" charset="-128"/>
                <a:cs typeface="Arial" pitchFamily="34" charset="0"/>
              </a:rPr>
              <a:t>, </a:t>
            </a:r>
            <a:r>
              <a:rPr lang="en-US" b="1" dirty="0" err="1" smtClean="0">
                <a:solidFill>
                  <a:srgbClr val="660066"/>
                </a:solidFill>
                <a:latin typeface="Arial" pitchFamily="34" charset="0"/>
                <a:ea typeface="ＭＳ Ｐゴシック" pitchFamily="34" charset="-128"/>
                <a:cs typeface="Arial" pitchFamily="34" charset="0"/>
              </a:rPr>
              <a:t>department_name</a:t>
            </a:r>
            <a:r>
              <a:rPr lang="en-US" b="1" dirty="0" smtClean="0">
                <a:latin typeface="Arial" pitchFamily="34" charset="0"/>
                <a:ea typeface="ＭＳ Ｐゴシック" pitchFamily="34" charset="-128"/>
                <a:cs typeface="Arial" pitchFamily="34" charset="0"/>
              </a:rPr>
              <a:t> </a:t>
            </a:r>
          </a:p>
          <a:p>
            <a:r>
              <a:rPr lang="en-US" b="1" dirty="0" smtClean="0">
                <a:latin typeface="Arial" pitchFamily="34" charset="0"/>
                <a:ea typeface="ＭＳ Ｐゴシック" pitchFamily="34" charset="-128"/>
                <a:cs typeface="Arial" pitchFamily="34" charset="0"/>
              </a:rPr>
              <a:t>FROM </a:t>
            </a:r>
            <a:r>
              <a:rPr lang="en-US" b="1" dirty="0" smtClean="0">
                <a:solidFill>
                  <a:srgbClr val="0000FF"/>
                </a:solidFill>
                <a:latin typeface="Arial" pitchFamily="34" charset="0"/>
                <a:ea typeface="ＭＳ Ｐゴシック" pitchFamily="34" charset="-128"/>
                <a:cs typeface="Arial" pitchFamily="34" charset="0"/>
              </a:rPr>
              <a:t>employees</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LEFT OUTER JOIN</a:t>
            </a:r>
            <a:r>
              <a:rPr lang="en-US" b="1" dirty="0" smtClean="0">
                <a:latin typeface="Arial" pitchFamily="34" charset="0"/>
                <a:ea typeface="ＭＳ Ｐゴシック" pitchFamily="34" charset="-128"/>
                <a:cs typeface="Arial" pitchFamily="34" charset="0"/>
              </a:rPr>
              <a:t> </a:t>
            </a:r>
            <a:r>
              <a:rPr lang="en-US" b="1" dirty="0" smtClean="0">
                <a:solidFill>
                  <a:srgbClr val="660066"/>
                </a:solidFill>
                <a:latin typeface="Arial" pitchFamily="34" charset="0"/>
                <a:ea typeface="ＭＳ Ｐゴシック" pitchFamily="34" charset="-128"/>
                <a:cs typeface="Arial" pitchFamily="34" charset="0"/>
              </a:rPr>
              <a:t>departments</a:t>
            </a:r>
          </a:p>
          <a:p>
            <a:r>
              <a:rPr lang="en-US" b="1" dirty="0" smtClean="0">
                <a:solidFill>
                  <a:schemeClr val="hlink"/>
                </a:solidFill>
                <a:latin typeface="Arial" pitchFamily="34" charset="0"/>
                <a:ea typeface="ＭＳ Ｐゴシック" pitchFamily="34" charset="-128"/>
                <a:cs typeface="Arial" pitchFamily="34" charset="0"/>
              </a:rPr>
              <a:t>USING(department_id)</a:t>
            </a:r>
          </a:p>
          <a:p>
            <a:r>
              <a:rPr lang="en-US" b="1" dirty="0" smtClean="0">
                <a:latin typeface="Arial" pitchFamily="34" charset="0"/>
                <a:ea typeface="ＭＳ Ｐゴシック" pitchFamily="34" charset="-128"/>
                <a:cs typeface="Arial" pitchFamily="34" charset="0"/>
              </a:rPr>
              <a:t>ORDER BY employee_id;</a:t>
            </a:r>
            <a:endParaRPr lang="es-MX" b="1"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66FCC67-1BA6-4BE7-83C5-337BA116A7AC}" type="slidenum">
              <a:rPr lang="es-CL" sz="1200">
                <a:latin typeface="+mn-lt"/>
                <a:cs typeface="+mn-cs"/>
              </a:rPr>
              <a:pPr algn="r" fontAlgn="auto">
                <a:spcBef>
                  <a:spcPts val="0"/>
                </a:spcBef>
                <a:spcAft>
                  <a:spcPts val="0"/>
                </a:spcAft>
                <a:defRPr/>
              </a:pPr>
              <a:t>26</a:t>
            </a:fld>
            <a:endParaRPr lang="es-CL"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err="1" smtClean="0">
                <a:latin typeface="Arial" pitchFamily="34" charset="0"/>
                <a:ea typeface="ＭＳ Ｐゴシック" pitchFamily="34" charset="-128"/>
                <a:cs typeface="Arial" pitchFamily="34" charset="0"/>
              </a:rPr>
              <a:t>Right</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Outer</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Join</a:t>
            </a:r>
            <a:endParaRPr lang="es-MX" b="1"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En la sentencia del ejemplo, para poder mostrar todos los departamentos de la tabla DEPARTMENTS (a la derecha del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exista o no el departamento en la tabla EMPLOYEES se debe utilizar </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RIGHT</a:t>
            </a:r>
            <a:r>
              <a:rPr lang="es-MX" b="1" dirty="0" smtClean="0">
                <a:latin typeface="Arial" pitchFamily="34" charset="0"/>
                <a:ea typeface="ＭＳ Ｐゴシック" pitchFamily="34" charset="-128"/>
                <a:cs typeface="Arial" pitchFamily="34" charset="0"/>
              </a:rPr>
              <a:t> OUTER JOIN</a:t>
            </a:r>
            <a:r>
              <a:rPr lang="es-MX" dirty="0" smtClean="0">
                <a:latin typeface="Arial" pitchFamily="34" charset="0"/>
                <a:ea typeface="ＭＳ Ｐゴシック" pitchFamily="34" charset="-128"/>
                <a:cs typeface="Arial" pitchFamily="34" charset="0"/>
              </a:rPr>
              <a:t>, por esta razón el empleado 178 (con departamento NULO) no aparece en el resultado final del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pero si aparecen los departamentos todos los departamentos almacenados en la tabla DEPARTMENTS tengan o </a:t>
            </a:r>
            <a:r>
              <a:rPr lang="es-MX" dirty="0" err="1" smtClean="0">
                <a:latin typeface="Arial" pitchFamily="34" charset="0"/>
                <a:ea typeface="ＭＳ Ｐゴシック" pitchFamily="34" charset="-128"/>
                <a:cs typeface="Arial" pitchFamily="34" charset="0"/>
              </a:rPr>
              <a:t>o</a:t>
            </a:r>
            <a:r>
              <a:rPr lang="es-MX" dirty="0" smtClean="0">
                <a:latin typeface="Arial" pitchFamily="34" charset="0"/>
                <a:ea typeface="ＭＳ Ｐゴシック" pitchFamily="34" charset="-128"/>
                <a:cs typeface="Arial" pitchFamily="34" charset="0"/>
              </a:rPr>
              <a:t> no empleados asignados.</a:t>
            </a:r>
          </a:p>
          <a:p>
            <a:pPr algn="just"/>
            <a:endParaRPr lang="es-MX"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Si este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se quisiera construir utilizando cláusula USING sería:</a:t>
            </a:r>
          </a:p>
          <a:p>
            <a:r>
              <a:rPr lang="en-US" b="1" dirty="0" smtClean="0">
                <a:latin typeface="Arial" pitchFamily="34" charset="0"/>
                <a:ea typeface="ＭＳ Ｐゴシック" pitchFamily="34" charset="-128"/>
                <a:cs typeface="Arial" pitchFamily="34" charset="0"/>
              </a:rPr>
              <a:t>SELECT </a:t>
            </a:r>
            <a:r>
              <a:rPr lang="en-US" b="1" dirty="0" smtClean="0">
                <a:solidFill>
                  <a:srgbClr val="0000FF"/>
                </a:solidFill>
                <a:latin typeface="Arial" pitchFamily="34" charset="0"/>
                <a:ea typeface="ＭＳ Ｐゴシック" pitchFamily="34" charset="-128"/>
                <a:cs typeface="Arial" pitchFamily="34" charset="0"/>
              </a:rPr>
              <a:t>employee_id</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department_id</a:t>
            </a:r>
            <a:r>
              <a:rPr lang="en-US" b="1" dirty="0" smtClean="0">
                <a:latin typeface="Arial" pitchFamily="34" charset="0"/>
                <a:ea typeface="ＭＳ Ｐゴシック" pitchFamily="34" charset="-128"/>
                <a:cs typeface="Arial" pitchFamily="34" charset="0"/>
              </a:rPr>
              <a:t>, </a:t>
            </a:r>
            <a:r>
              <a:rPr lang="en-US" b="1" dirty="0" err="1" smtClean="0">
                <a:solidFill>
                  <a:srgbClr val="660066"/>
                </a:solidFill>
                <a:latin typeface="Arial" pitchFamily="34" charset="0"/>
                <a:ea typeface="ＭＳ Ｐゴシック" pitchFamily="34" charset="-128"/>
                <a:cs typeface="Arial" pitchFamily="34" charset="0"/>
              </a:rPr>
              <a:t>department_name</a:t>
            </a:r>
            <a:r>
              <a:rPr lang="en-US" b="1" dirty="0" smtClean="0">
                <a:latin typeface="Arial" pitchFamily="34" charset="0"/>
                <a:ea typeface="ＭＳ Ｐゴシック" pitchFamily="34" charset="-128"/>
                <a:cs typeface="Arial" pitchFamily="34" charset="0"/>
              </a:rPr>
              <a:t> </a:t>
            </a:r>
          </a:p>
          <a:p>
            <a:r>
              <a:rPr lang="en-US" b="1" dirty="0" smtClean="0">
                <a:latin typeface="Arial" pitchFamily="34" charset="0"/>
                <a:ea typeface="ＭＳ Ｐゴシック" pitchFamily="34" charset="-128"/>
                <a:cs typeface="Arial" pitchFamily="34" charset="0"/>
              </a:rPr>
              <a:t>FROM </a:t>
            </a:r>
            <a:r>
              <a:rPr lang="en-US" b="1" dirty="0" smtClean="0">
                <a:solidFill>
                  <a:srgbClr val="0000FF"/>
                </a:solidFill>
                <a:latin typeface="Arial" pitchFamily="34" charset="0"/>
                <a:ea typeface="ＭＳ Ｐゴシック" pitchFamily="34" charset="-128"/>
                <a:cs typeface="Arial" pitchFamily="34" charset="0"/>
              </a:rPr>
              <a:t>employees</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RIGHT OUTER JOIN</a:t>
            </a:r>
            <a:r>
              <a:rPr lang="en-US" b="1" dirty="0" smtClean="0">
                <a:latin typeface="Arial" pitchFamily="34" charset="0"/>
                <a:ea typeface="ＭＳ Ｐゴシック" pitchFamily="34" charset="-128"/>
                <a:cs typeface="Arial" pitchFamily="34" charset="0"/>
              </a:rPr>
              <a:t> </a:t>
            </a:r>
            <a:r>
              <a:rPr lang="en-US" b="1" dirty="0" smtClean="0">
                <a:solidFill>
                  <a:srgbClr val="660066"/>
                </a:solidFill>
                <a:latin typeface="Arial" pitchFamily="34" charset="0"/>
                <a:ea typeface="ＭＳ Ｐゴシック" pitchFamily="34" charset="-128"/>
                <a:cs typeface="Arial" pitchFamily="34" charset="0"/>
              </a:rPr>
              <a:t>departments</a:t>
            </a:r>
          </a:p>
          <a:p>
            <a:r>
              <a:rPr lang="en-US" b="1" dirty="0" smtClean="0">
                <a:solidFill>
                  <a:schemeClr val="hlink"/>
                </a:solidFill>
                <a:latin typeface="Arial" pitchFamily="34" charset="0"/>
                <a:ea typeface="ＭＳ Ｐゴシック" pitchFamily="34" charset="-128"/>
                <a:cs typeface="Arial" pitchFamily="34" charset="0"/>
              </a:rPr>
              <a:t>USING(department_id)</a:t>
            </a:r>
          </a:p>
          <a:p>
            <a:r>
              <a:rPr lang="en-US" b="1" dirty="0" smtClean="0">
                <a:latin typeface="Arial" pitchFamily="34" charset="0"/>
                <a:ea typeface="ＭＳ Ｐゴシック" pitchFamily="34" charset="-128"/>
                <a:cs typeface="Arial" pitchFamily="34" charset="0"/>
              </a:rPr>
              <a:t>ORDER BY employee_id;</a:t>
            </a:r>
            <a:endParaRPr lang="es-MX" b="1"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65FD100-0E3C-43FB-B9A7-C80F42EE79A4}" type="slidenum">
              <a:rPr lang="es-CL" sz="1200">
                <a:latin typeface="+mn-lt"/>
                <a:cs typeface="+mn-cs"/>
              </a:rPr>
              <a:pPr algn="r" fontAlgn="auto">
                <a:spcBef>
                  <a:spcPts val="0"/>
                </a:spcBef>
                <a:spcAft>
                  <a:spcPts val="0"/>
                </a:spcAft>
                <a:defRPr/>
              </a:pPr>
              <a:t>27</a:t>
            </a:fld>
            <a:endParaRPr lang="es-CL" sz="1200">
              <a:latin typeface="+mn-lt"/>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ea typeface="ＭＳ Ｐゴシック" pitchFamily="34" charset="-128"/>
                <a:cs typeface="Arial" pitchFamily="34" charset="0"/>
              </a:rPr>
              <a:t>Full </a:t>
            </a:r>
            <a:r>
              <a:rPr lang="es-MX" b="1" dirty="0" err="1" smtClean="0">
                <a:latin typeface="Arial" pitchFamily="34" charset="0"/>
                <a:ea typeface="ＭＳ Ｐゴシック" pitchFamily="34" charset="-128"/>
                <a:cs typeface="Arial" pitchFamily="34" charset="0"/>
              </a:rPr>
              <a:t>Outer</a:t>
            </a:r>
            <a:r>
              <a:rPr lang="es-MX" b="1" dirty="0" smtClean="0">
                <a:latin typeface="Arial" pitchFamily="34" charset="0"/>
                <a:ea typeface="ＭＳ Ｐゴシック" pitchFamily="34" charset="-128"/>
                <a:cs typeface="Arial" pitchFamily="34" charset="0"/>
              </a:rPr>
              <a:t> </a:t>
            </a:r>
            <a:r>
              <a:rPr lang="es-MX" b="1" dirty="0" err="1" smtClean="0">
                <a:latin typeface="Arial" pitchFamily="34" charset="0"/>
                <a:ea typeface="ＭＳ Ｐゴシック" pitchFamily="34" charset="-128"/>
                <a:cs typeface="Arial" pitchFamily="34" charset="0"/>
              </a:rPr>
              <a:t>Join</a:t>
            </a:r>
            <a:endParaRPr lang="es-MX" b="1"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En el ejemplo, </a:t>
            </a:r>
            <a:r>
              <a:rPr lang="es-MX" b="1" dirty="0" smtClean="0">
                <a:latin typeface="Arial" pitchFamily="34" charset="0"/>
                <a:ea typeface="ＭＳ Ｐゴシック" pitchFamily="34" charset="-128"/>
                <a:cs typeface="Arial" pitchFamily="34" charset="0"/>
              </a:rPr>
              <a:t>para poder mostrar todas las filas de ambas tablas existan o no coincidencias se debe usar FULL OUTER JOIN</a:t>
            </a:r>
            <a:r>
              <a:rPr lang="es-MX" dirty="0" smtClean="0">
                <a:latin typeface="Arial" pitchFamily="34" charset="0"/>
                <a:ea typeface="ＭＳ Ｐゴシック" pitchFamily="34" charset="-128"/>
                <a:cs typeface="Arial" pitchFamily="34" charset="0"/>
              </a:rPr>
              <a:t>. De esta forma, la sentencia </a:t>
            </a:r>
            <a:r>
              <a:rPr lang="es-ES" dirty="0" smtClean="0">
                <a:latin typeface="Arial" pitchFamily="34" charset="0"/>
                <a:ea typeface="ＭＳ Ｐゴシック" pitchFamily="34" charset="-128"/>
                <a:cs typeface="Arial" pitchFamily="34" charset="0"/>
              </a:rPr>
              <a:t>recupera todas las filas de la tabla EMPLOYEES, incluso si no hay ninguna coincidencia en la tabla DEPARTMENTS. También recupera todas las filas de la tabla de DEPARTMENTS, incluso si no hay ninguna coincidencia en la tabla EMPLOYEES.</a:t>
            </a:r>
          </a:p>
          <a:p>
            <a:pPr algn="just"/>
            <a:endParaRPr lang="es-MX" dirty="0" smtClean="0">
              <a:latin typeface="Arial" pitchFamily="34" charset="0"/>
              <a:ea typeface="ＭＳ Ｐゴシック" pitchFamily="34" charset="-128"/>
              <a:cs typeface="Arial" pitchFamily="34" charset="0"/>
            </a:endParaRPr>
          </a:p>
          <a:p>
            <a:pPr algn="just"/>
            <a:r>
              <a:rPr lang="es-MX" dirty="0" smtClean="0">
                <a:latin typeface="Arial" pitchFamily="34" charset="0"/>
                <a:ea typeface="ＭＳ Ｐゴシック" pitchFamily="34" charset="-128"/>
                <a:cs typeface="Arial" pitchFamily="34" charset="0"/>
              </a:rPr>
              <a:t>Si este </a:t>
            </a:r>
            <a:r>
              <a:rPr lang="es-MX" dirty="0" err="1" smtClean="0">
                <a:latin typeface="Arial" pitchFamily="34" charset="0"/>
                <a:ea typeface="ＭＳ Ｐゴシック" pitchFamily="34" charset="-128"/>
                <a:cs typeface="Arial" pitchFamily="34" charset="0"/>
              </a:rPr>
              <a:t>Join</a:t>
            </a:r>
            <a:r>
              <a:rPr lang="es-MX" dirty="0" smtClean="0">
                <a:latin typeface="Arial" pitchFamily="34" charset="0"/>
                <a:ea typeface="ＭＳ Ｐゴシック" pitchFamily="34" charset="-128"/>
                <a:cs typeface="Arial" pitchFamily="34" charset="0"/>
              </a:rPr>
              <a:t> se quisiera construir utilizando cláusula USING sería:</a:t>
            </a:r>
          </a:p>
          <a:p>
            <a:r>
              <a:rPr lang="en-US" b="1" dirty="0" smtClean="0">
                <a:latin typeface="Arial" pitchFamily="34" charset="0"/>
                <a:ea typeface="ＭＳ Ｐゴシック" pitchFamily="34" charset="-128"/>
                <a:cs typeface="Arial" pitchFamily="34" charset="0"/>
              </a:rPr>
              <a:t>SELECT </a:t>
            </a:r>
            <a:r>
              <a:rPr lang="en-US" b="1" dirty="0" smtClean="0">
                <a:solidFill>
                  <a:srgbClr val="0000FF"/>
                </a:solidFill>
                <a:latin typeface="Arial" pitchFamily="34" charset="0"/>
                <a:ea typeface="ＭＳ Ｐゴシック" pitchFamily="34" charset="-128"/>
                <a:cs typeface="Arial" pitchFamily="34" charset="0"/>
              </a:rPr>
              <a:t>employee_id</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department_id</a:t>
            </a:r>
            <a:r>
              <a:rPr lang="en-US" b="1" dirty="0" smtClean="0">
                <a:latin typeface="Arial" pitchFamily="34" charset="0"/>
                <a:ea typeface="ＭＳ Ｐゴシック" pitchFamily="34" charset="-128"/>
                <a:cs typeface="Arial" pitchFamily="34" charset="0"/>
              </a:rPr>
              <a:t>, </a:t>
            </a:r>
            <a:r>
              <a:rPr lang="en-US" b="1" dirty="0" err="1" smtClean="0">
                <a:solidFill>
                  <a:srgbClr val="660066"/>
                </a:solidFill>
                <a:latin typeface="Arial" pitchFamily="34" charset="0"/>
                <a:ea typeface="ＭＳ Ｐゴシック" pitchFamily="34" charset="-128"/>
                <a:cs typeface="Arial" pitchFamily="34" charset="0"/>
              </a:rPr>
              <a:t>department_name</a:t>
            </a:r>
            <a:r>
              <a:rPr lang="en-US" b="1" dirty="0" smtClean="0">
                <a:latin typeface="Arial" pitchFamily="34" charset="0"/>
                <a:ea typeface="ＭＳ Ｐゴシック" pitchFamily="34" charset="-128"/>
                <a:cs typeface="Arial" pitchFamily="34" charset="0"/>
              </a:rPr>
              <a:t> </a:t>
            </a:r>
          </a:p>
          <a:p>
            <a:r>
              <a:rPr lang="en-US" b="1" dirty="0" smtClean="0">
                <a:latin typeface="Arial" pitchFamily="34" charset="0"/>
                <a:ea typeface="ＭＳ Ｐゴシック" pitchFamily="34" charset="-128"/>
                <a:cs typeface="Arial" pitchFamily="34" charset="0"/>
              </a:rPr>
              <a:t>FROM </a:t>
            </a:r>
            <a:r>
              <a:rPr lang="en-US" b="1" dirty="0" smtClean="0">
                <a:solidFill>
                  <a:srgbClr val="0000FF"/>
                </a:solidFill>
                <a:latin typeface="Arial" pitchFamily="34" charset="0"/>
                <a:ea typeface="ＭＳ Ｐゴシック" pitchFamily="34" charset="-128"/>
                <a:cs typeface="Arial" pitchFamily="34" charset="0"/>
              </a:rPr>
              <a:t>employees</a:t>
            </a:r>
            <a:r>
              <a:rPr lang="en-US" b="1" dirty="0" smtClean="0">
                <a:latin typeface="Arial" pitchFamily="34" charset="0"/>
                <a:ea typeface="ＭＳ Ｐゴシック" pitchFamily="34" charset="-128"/>
                <a:cs typeface="Arial" pitchFamily="34" charset="0"/>
              </a:rPr>
              <a:t> </a:t>
            </a:r>
            <a:r>
              <a:rPr lang="en-US" b="1" dirty="0" smtClean="0">
                <a:solidFill>
                  <a:schemeClr val="hlink"/>
                </a:solidFill>
                <a:latin typeface="Arial" pitchFamily="34" charset="0"/>
                <a:ea typeface="ＭＳ Ｐゴシック" pitchFamily="34" charset="-128"/>
                <a:cs typeface="Arial" pitchFamily="34" charset="0"/>
              </a:rPr>
              <a:t>FULL OUTER JOIN</a:t>
            </a:r>
            <a:r>
              <a:rPr lang="en-US" b="1" dirty="0" smtClean="0">
                <a:latin typeface="Arial" pitchFamily="34" charset="0"/>
                <a:ea typeface="ＭＳ Ｐゴシック" pitchFamily="34" charset="-128"/>
                <a:cs typeface="Arial" pitchFamily="34" charset="0"/>
              </a:rPr>
              <a:t> </a:t>
            </a:r>
            <a:r>
              <a:rPr lang="en-US" b="1" dirty="0" smtClean="0">
                <a:solidFill>
                  <a:srgbClr val="660066"/>
                </a:solidFill>
                <a:latin typeface="Arial" pitchFamily="34" charset="0"/>
                <a:ea typeface="ＭＳ Ｐゴシック" pitchFamily="34" charset="-128"/>
                <a:cs typeface="Arial" pitchFamily="34" charset="0"/>
              </a:rPr>
              <a:t>departments</a:t>
            </a:r>
          </a:p>
          <a:p>
            <a:r>
              <a:rPr lang="en-US" b="1" dirty="0" smtClean="0">
                <a:solidFill>
                  <a:schemeClr val="hlink"/>
                </a:solidFill>
                <a:latin typeface="Arial" pitchFamily="34" charset="0"/>
                <a:ea typeface="ＭＳ Ｐゴシック" pitchFamily="34" charset="-128"/>
                <a:cs typeface="Arial" pitchFamily="34" charset="0"/>
              </a:rPr>
              <a:t>USING(department_id)</a:t>
            </a:r>
          </a:p>
          <a:p>
            <a:r>
              <a:rPr lang="en-US" b="1" dirty="0" smtClean="0">
                <a:latin typeface="Arial" pitchFamily="34" charset="0"/>
                <a:ea typeface="ＭＳ Ｐゴシック" pitchFamily="34" charset="-128"/>
                <a:cs typeface="Arial" pitchFamily="34" charset="0"/>
              </a:rPr>
              <a:t>ORDER BY employee_id;</a:t>
            </a:r>
            <a:endParaRPr lang="es-MX" b="1"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a:p>
            <a:pPr algn="just"/>
            <a:endParaRPr lang="es-MX"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B6216F9-F8A0-4860-BADB-29EC03702C8E}" type="slidenum">
              <a:rPr lang="es-CL" sz="1200">
                <a:latin typeface="+mn-lt"/>
                <a:cs typeface="+mn-cs"/>
              </a:rPr>
              <a:pPr algn="r" fontAlgn="auto">
                <a:spcBef>
                  <a:spcPts val="0"/>
                </a:spcBef>
                <a:spcAft>
                  <a:spcPts val="0"/>
                </a:spcAft>
                <a:defRPr/>
              </a:pPr>
              <a:t>28</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p:txBody>
          <a:bodyPr wrap="square" numCol="1" anchor="t" anchorCtr="0" compatLnSpc="1">
            <a:prstTxWarp prst="textNoShape">
              <a:avLst/>
            </a:prstTxWarp>
          </a:bodyPr>
          <a:lstStyle/>
          <a:p>
            <a:pPr eaLnBrk="1" hangingPunct="1">
              <a:lnSpc>
                <a:spcPct val="90000"/>
              </a:lnSpc>
              <a:spcBef>
                <a:spcPct val="0"/>
              </a:spcBef>
            </a:pPr>
            <a:r>
              <a:rPr lang="es-MX" sz="1200" b="1" dirty="0" smtClean="0">
                <a:latin typeface="Arial" pitchFamily="34" charset="0"/>
                <a:cs typeface="Arial" pitchFamily="34" charset="0"/>
              </a:rPr>
              <a:t>Obteniendo Datos de Múltiples Tablas</a:t>
            </a:r>
          </a:p>
          <a:p>
            <a:pPr algn="just">
              <a:lnSpc>
                <a:spcPct val="80000"/>
              </a:lnSpc>
            </a:pPr>
            <a:r>
              <a:rPr lang="es-CL" sz="1200" dirty="0" smtClean="0">
                <a:latin typeface="Arial" pitchFamily="34" charset="0"/>
                <a:cs typeface="Arial" pitchFamily="34" charset="0"/>
              </a:rPr>
              <a:t>A veces es necesario utilizar datos de más de una tabla. En el ejemplo, el informe muestra datos de dos tablas separadas:</a:t>
            </a:r>
          </a:p>
          <a:p>
            <a:pPr algn="just">
              <a:lnSpc>
                <a:spcPct val="80000"/>
              </a:lnSpc>
              <a:buFontTx/>
              <a:buChar char="•"/>
            </a:pPr>
            <a:r>
              <a:rPr lang="es-MX" sz="1200" dirty="0" smtClean="0">
                <a:latin typeface="Arial" pitchFamily="34" charset="0"/>
                <a:cs typeface="Arial" pitchFamily="34" charset="0"/>
              </a:rPr>
              <a:t> La </a:t>
            </a:r>
            <a:r>
              <a:rPr lang="es-MX" sz="1200" b="1" dirty="0" smtClean="0">
                <a:latin typeface="Arial" pitchFamily="34" charset="0"/>
                <a:cs typeface="Arial" pitchFamily="34" charset="0"/>
              </a:rPr>
              <a:t>identificación del empleado </a:t>
            </a:r>
            <a:r>
              <a:rPr lang="es-MX" sz="1200" dirty="0" smtClean="0">
                <a:latin typeface="Arial" pitchFamily="34" charset="0"/>
                <a:cs typeface="Arial" pitchFamily="34" charset="0"/>
              </a:rPr>
              <a:t>se encuentra en la tabla</a:t>
            </a:r>
            <a:r>
              <a:rPr lang="es-MX" sz="1200" b="1" dirty="0" smtClean="0">
                <a:latin typeface="Arial" pitchFamily="34" charset="0"/>
                <a:cs typeface="Arial" pitchFamily="34" charset="0"/>
              </a:rPr>
              <a:t> EMPLOYEES</a:t>
            </a:r>
            <a:r>
              <a:rPr lang="es-MX" sz="1200" dirty="0" smtClean="0">
                <a:latin typeface="Arial" pitchFamily="34" charset="0"/>
                <a:cs typeface="Arial" pitchFamily="34" charset="0"/>
              </a:rPr>
              <a:t>.</a:t>
            </a:r>
          </a:p>
          <a:p>
            <a:pPr algn="just">
              <a:lnSpc>
                <a:spcPct val="80000"/>
              </a:lnSpc>
              <a:buFontTx/>
              <a:buChar char="•"/>
            </a:pPr>
            <a:r>
              <a:rPr lang="es-MX" sz="1200" dirty="0" smtClean="0">
                <a:latin typeface="Arial" pitchFamily="34" charset="0"/>
                <a:cs typeface="Arial" pitchFamily="34" charset="0"/>
              </a:rPr>
              <a:t> La </a:t>
            </a:r>
            <a:r>
              <a:rPr lang="es-MX" sz="1200" b="1" dirty="0" smtClean="0">
                <a:latin typeface="Arial" pitchFamily="34" charset="0"/>
                <a:cs typeface="Arial" pitchFamily="34" charset="0"/>
              </a:rPr>
              <a:t>identificación del departamento</a:t>
            </a:r>
            <a:r>
              <a:rPr lang="es-MX" sz="1200" dirty="0" smtClean="0">
                <a:latin typeface="Arial" pitchFamily="34" charset="0"/>
                <a:cs typeface="Arial" pitchFamily="34" charset="0"/>
              </a:rPr>
              <a:t> se encuentra en ambas tablas </a:t>
            </a:r>
            <a:r>
              <a:rPr lang="es-MX" sz="1200" b="1" dirty="0" smtClean="0">
                <a:latin typeface="Arial" pitchFamily="34" charset="0"/>
                <a:cs typeface="Arial" pitchFamily="34" charset="0"/>
              </a:rPr>
              <a:t>EMPLOYEES y DEPARTMENTS</a:t>
            </a:r>
            <a:r>
              <a:rPr lang="es-MX" sz="1200" dirty="0" smtClean="0">
                <a:latin typeface="Arial" pitchFamily="34" charset="0"/>
                <a:cs typeface="Arial" pitchFamily="34" charset="0"/>
              </a:rPr>
              <a:t>.</a:t>
            </a:r>
          </a:p>
          <a:p>
            <a:pPr algn="just">
              <a:lnSpc>
                <a:spcPct val="80000"/>
              </a:lnSpc>
              <a:buFontTx/>
              <a:buChar char="•"/>
            </a:pPr>
            <a:r>
              <a:rPr lang="es-MX" sz="1200" b="1" dirty="0" smtClean="0">
                <a:latin typeface="Arial" pitchFamily="34" charset="0"/>
                <a:cs typeface="Arial" pitchFamily="34" charset="0"/>
              </a:rPr>
              <a:t> El nombre del departamento</a:t>
            </a:r>
            <a:r>
              <a:rPr lang="es-MX" sz="1200" dirty="0" smtClean="0">
                <a:latin typeface="Arial" pitchFamily="34" charset="0"/>
                <a:cs typeface="Arial" pitchFamily="34" charset="0"/>
              </a:rPr>
              <a:t> está almacenado en la tabla </a:t>
            </a:r>
            <a:r>
              <a:rPr lang="es-MX" sz="1200" b="1" dirty="0" smtClean="0">
                <a:latin typeface="Arial" pitchFamily="34" charset="0"/>
                <a:cs typeface="Arial" pitchFamily="34" charset="0"/>
              </a:rPr>
              <a:t>DEPARTMENTS</a:t>
            </a:r>
            <a:r>
              <a:rPr lang="es-MX" sz="1200" dirty="0" smtClean="0">
                <a:latin typeface="Arial" pitchFamily="34" charset="0"/>
                <a:cs typeface="Arial" pitchFamily="34" charset="0"/>
              </a:rPr>
              <a:t>.</a:t>
            </a:r>
          </a:p>
          <a:p>
            <a:r>
              <a:rPr lang="es-MX" sz="1200" dirty="0" smtClean="0">
                <a:latin typeface="Arial" pitchFamily="34" charset="0"/>
                <a:cs typeface="Arial" pitchFamily="34" charset="0"/>
              </a:rPr>
              <a:t>Por lo tanto, </a:t>
            </a:r>
            <a:r>
              <a:rPr lang="es-MX" sz="1200" b="1" dirty="0" smtClean="0">
                <a:latin typeface="Arial" pitchFamily="34" charset="0"/>
                <a:cs typeface="Arial" pitchFamily="34" charset="0"/>
              </a:rPr>
              <a:t>para obtener la información que se muestra en el ejemplo, se requiere  UNIR ambas tablas. </a:t>
            </a:r>
            <a:r>
              <a:rPr lang="es-CL" sz="1200" dirty="0" smtClean="0">
                <a:latin typeface="Arial" pitchFamily="34" charset="0"/>
                <a:cs typeface="Arial" pitchFamily="34" charset="0"/>
              </a:rPr>
              <a:t>La relación entre las tablas EMPLOYEES y DEPARTMENTS </a:t>
            </a:r>
            <a:r>
              <a:rPr lang="es-CL" sz="1200" b="1" dirty="0" smtClean="0">
                <a:latin typeface="Arial" pitchFamily="34" charset="0"/>
                <a:cs typeface="Arial" pitchFamily="34" charset="0"/>
              </a:rPr>
              <a:t>es una unión de igualdad (es decir, los valores de la columna DEPARTMENT_ID de ambas tablas deben ser iguales). </a:t>
            </a:r>
            <a:endParaRPr lang="es-MX" sz="1200" dirty="0" smtClean="0">
              <a:latin typeface="Arial" pitchFamily="34" charset="0"/>
              <a:cs typeface="Arial" pitchFamily="34" charset="0"/>
            </a:endParaRPr>
          </a:p>
          <a:p>
            <a:pPr algn="just">
              <a:lnSpc>
                <a:spcPct val="90000"/>
              </a:lnSpc>
            </a:pPr>
            <a:r>
              <a:rPr lang="es-MX" sz="1200" dirty="0" smtClean="0">
                <a:latin typeface="Arial" pitchFamily="34" charset="0"/>
                <a:cs typeface="Arial" pitchFamily="34" charset="0"/>
              </a:rPr>
              <a:t>Cuando se requiere obtener información que se encuentra en tablas diferentes, la sentencia SELECT usará más de una tabla, esto es lo que conoce como </a:t>
            </a:r>
            <a:r>
              <a:rPr lang="es-MX" sz="1200" b="1" dirty="0" smtClean="0">
                <a:latin typeface="Arial" pitchFamily="34" charset="0"/>
                <a:cs typeface="Arial" pitchFamily="34" charset="0"/>
              </a:rPr>
              <a:t>JOIN DE TABLAS, asociar tablas</a:t>
            </a:r>
            <a:r>
              <a:rPr lang="es-MX" sz="1200" dirty="0" smtClean="0">
                <a:latin typeface="Arial" pitchFamily="34" charset="0"/>
                <a:cs typeface="Arial" pitchFamily="34" charset="0"/>
              </a:rPr>
              <a:t> o </a:t>
            </a:r>
            <a:r>
              <a:rPr lang="es-MX" sz="1200" b="1" dirty="0" smtClean="0">
                <a:latin typeface="Arial" pitchFamily="34" charset="0"/>
                <a:cs typeface="Arial" pitchFamily="34" charset="0"/>
              </a:rPr>
              <a:t>unir tablas</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El JOIN de tablas se basa en una columna que sirve de nexo entre las tablas y </a:t>
            </a:r>
            <a:r>
              <a:rPr lang="es-CL" sz="1200" b="1" dirty="0" smtClean="0">
                <a:latin typeface="Arial" pitchFamily="34" charset="0"/>
                <a:cs typeface="Arial" pitchFamily="34" charset="0"/>
              </a:rPr>
              <a:t>con frecuencia  este tipo de unión implica complementos de clave primaria y clave foránea</a:t>
            </a:r>
            <a:r>
              <a:rPr lang="es-CL" sz="1200" dirty="0" smtClean="0">
                <a:latin typeface="Arial" pitchFamily="34" charset="0"/>
                <a:cs typeface="Arial" pitchFamily="34" charset="0"/>
              </a:rPr>
              <a:t>.</a:t>
            </a:r>
          </a:p>
          <a:p>
            <a:pPr algn="just">
              <a:lnSpc>
                <a:spcPct val="90000"/>
              </a:lnSpc>
            </a:pPr>
            <a:r>
              <a:rPr lang="es-CL" sz="1200" b="1" dirty="0" smtClean="0">
                <a:latin typeface="Arial" pitchFamily="34" charset="0"/>
                <a:cs typeface="Arial" pitchFamily="34" charset="0"/>
              </a:rPr>
              <a:t>Las uniones de igualdad  se denominan también </a:t>
            </a:r>
            <a:r>
              <a:rPr lang="es-CL" sz="1200" b="1" i="1" dirty="0" smtClean="0">
                <a:latin typeface="Arial" pitchFamily="34" charset="0"/>
                <a:cs typeface="Arial" pitchFamily="34" charset="0"/>
              </a:rPr>
              <a:t>Uniones Simples o Uniones Internas (INNER JOINS).</a:t>
            </a:r>
            <a:endParaRPr lang="es-MX" sz="1200" dirty="0" smtClean="0">
              <a:latin typeface="Arial" pitchFamily="34" charset="0"/>
              <a:cs typeface="Arial" pitchFamily="34" charset="0"/>
            </a:endParaRPr>
          </a:p>
        </p:txBody>
      </p:sp>
      <p:sp>
        <p:nvSpPr>
          <p:cNvPr id="20483"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E7FEF87-0079-4767-AB51-0A99B64C71E3}" type="slidenum">
              <a:rPr lang="es-CL" sz="1200">
                <a:latin typeface="+mn-lt"/>
              </a:rPr>
              <a:pPr algn="r">
                <a:defRPr/>
              </a:pPr>
              <a:t>4</a:t>
            </a:fld>
            <a:endParaRPr lang="es-CL"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p:txBody>
          <a:bodyPr wrap="square" numCol="1" anchor="t" anchorCtr="0" compatLnSpc="1">
            <a:prstTxWarp prst="textNoShape">
              <a:avLst/>
            </a:prstTxWarp>
          </a:bodyPr>
          <a:lstStyle/>
          <a:p>
            <a:pPr eaLnBrk="1" hangingPunct="1">
              <a:lnSpc>
                <a:spcPct val="90000"/>
              </a:lnSpc>
              <a:spcBef>
                <a:spcPct val="0"/>
              </a:spcBef>
            </a:pPr>
            <a:r>
              <a:rPr lang="es-MX" b="1" dirty="0" smtClean="0">
                <a:latin typeface="Arial" pitchFamily="34" charset="0"/>
                <a:cs typeface="Arial" pitchFamily="34" charset="0"/>
              </a:rPr>
              <a:t>Obteniendo Datos de Múltiples Tablas</a:t>
            </a:r>
            <a:endParaRPr lang="es-MX" dirty="0" smtClean="0">
              <a:latin typeface="Arial" pitchFamily="34" charset="0"/>
              <a:cs typeface="Arial" pitchFamily="34" charset="0"/>
            </a:endParaRPr>
          </a:p>
          <a:p>
            <a:pPr eaLnBrk="1" hangingPunct="1">
              <a:lnSpc>
                <a:spcPct val="90000"/>
              </a:lnSpc>
              <a:spcBef>
                <a:spcPct val="0"/>
              </a:spcBef>
            </a:pPr>
            <a:r>
              <a:rPr lang="es-MX" dirty="0" smtClean="0">
                <a:latin typeface="Arial" pitchFamily="34" charset="0"/>
                <a:cs typeface="Arial" pitchFamily="34" charset="0"/>
              </a:rPr>
              <a:t>En la versión SQL de 1999 (a contar de Oracle 9i) se ideó una nueva sintaxis para consultar varias tablas. </a:t>
            </a:r>
            <a:r>
              <a:rPr lang="es-MX" b="1" dirty="0" smtClean="0">
                <a:latin typeface="Arial" pitchFamily="34" charset="0"/>
                <a:cs typeface="Arial" pitchFamily="34" charset="0"/>
              </a:rPr>
              <a:t>La razón fue separar las condiciones de asociación (Unión o </a:t>
            </a:r>
            <a:r>
              <a:rPr lang="es-MX" b="1" dirty="0" err="1" smtClean="0">
                <a:latin typeface="Arial" pitchFamily="34" charset="0"/>
                <a:cs typeface="Arial" pitchFamily="34" charset="0"/>
              </a:rPr>
              <a:t>Join</a:t>
            </a:r>
            <a:r>
              <a:rPr lang="es-MX" b="1" dirty="0" smtClean="0">
                <a:latin typeface="Arial" pitchFamily="34" charset="0"/>
                <a:cs typeface="Arial" pitchFamily="34" charset="0"/>
              </a:rPr>
              <a:t>) respecto de las condiciones de selección de sólo se muestran las filas que tienen una relación de igualdad entre las columnas usadas como nexo, los valores Nulos NO SON CONSIDERADOS</a:t>
            </a:r>
            <a:r>
              <a:rPr lang="es-MX" dirty="0" smtClean="0">
                <a:latin typeface="Arial" pitchFamily="34" charset="0"/>
                <a:cs typeface="Arial" pitchFamily="34" charset="0"/>
              </a:rPr>
              <a:t>.</a:t>
            </a:r>
          </a:p>
          <a:p>
            <a:pPr eaLnBrk="1" hangingPunct="1">
              <a:lnSpc>
                <a:spcPct val="90000"/>
              </a:lnSpc>
              <a:spcBef>
                <a:spcPct val="0"/>
              </a:spcBef>
            </a:pPr>
            <a:r>
              <a:rPr lang="es-MX" b="1" dirty="0" smtClean="0">
                <a:latin typeface="Arial" pitchFamily="34" charset="0"/>
                <a:cs typeface="Arial" pitchFamily="34" charset="0"/>
              </a:rPr>
              <a:t>La forma de conseguir que la sentencia SQL retorne  todos las filas de una tabla aunque no estén relacionadas con las de otra es realizar una asociación lateral o unión externa conocida como OUTER </a:t>
            </a:r>
            <a:r>
              <a:rPr lang="es-MX" b="1" dirty="0" err="1" smtClean="0">
                <a:latin typeface="Arial" pitchFamily="34" charset="0"/>
                <a:cs typeface="Arial" pitchFamily="34" charset="0"/>
              </a:rPr>
              <a:t>JOINFilas</a:t>
            </a:r>
            <a:r>
              <a:rPr lang="es-MX" b="1" dirty="0" smtClean="0">
                <a:latin typeface="Arial" pitchFamily="34" charset="0"/>
                <a:cs typeface="Arial" pitchFamily="34" charset="0"/>
              </a:rPr>
              <a:t> (</a:t>
            </a:r>
            <a:r>
              <a:rPr lang="es-MX" b="1" dirty="0" err="1" smtClean="0">
                <a:latin typeface="Arial" pitchFamily="34" charset="0"/>
                <a:cs typeface="Arial" pitchFamily="34" charset="0"/>
              </a:rPr>
              <a:t>Where</a:t>
            </a:r>
            <a:r>
              <a:rPr lang="es-MX" b="1" dirty="0" smtClean="0">
                <a:latin typeface="Arial" pitchFamily="34" charset="0"/>
                <a:cs typeface="Arial" pitchFamily="34" charset="0"/>
              </a:rPr>
              <a:t>)</a:t>
            </a:r>
            <a:r>
              <a:rPr lang="es-MX" dirty="0" smtClean="0">
                <a:latin typeface="Arial" pitchFamily="34" charset="0"/>
                <a:cs typeface="Arial" pitchFamily="34" charset="0"/>
              </a:rPr>
              <a:t>.</a:t>
            </a:r>
          </a:p>
          <a:p>
            <a:pPr eaLnBrk="1" hangingPunct="1">
              <a:lnSpc>
                <a:spcPct val="90000"/>
              </a:lnSpc>
              <a:spcBef>
                <a:spcPct val="0"/>
              </a:spcBef>
            </a:pPr>
            <a:r>
              <a:rPr lang="es-MX" dirty="0" smtClean="0">
                <a:latin typeface="Arial" pitchFamily="34" charset="0"/>
                <a:cs typeface="Arial" pitchFamily="34" charset="0"/>
              </a:rPr>
              <a:t>Debido a que </a:t>
            </a:r>
            <a:r>
              <a:rPr lang="es-MX" b="1" dirty="0" smtClean="0">
                <a:latin typeface="Arial" pitchFamily="34" charset="0"/>
                <a:cs typeface="Arial" pitchFamily="34" charset="0"/>
              </a:rPr>
              <a:t>en un </a:t>
            </a:r>
            <a:r>
              <a:rPr lang="es-MX" b="1" dirty="0" err="1" smtClean="0">
                <a:latin typeface="Arial" pitchFamily="34" charset="0"/>
                <a:cs typeface="Arial" pitchFamily="34" charset="0"/>
              </a:rPr>
              <a:t>equijoins</a:t>
            </a:r>
            <a:r>
              <a:rPr lang="es-MX" b="1" dirty="0" smtClean="0">
                <a:latin typeface="Arial" pitchFamily="34" charset="0"/>
                <a:cs typeface="Arial" pitchFamily="34" charset="0"/>
              </a:rPr>
              <a:t>  (o </a:t>
            </a:r>
            <a:r>
              <a:rPr lang="es-MX" b="1" dirty="0" err="1" smtClean="0">
                <a:latin typeface="Arial" pitchFamily="34" charset="0"/>
                <a:cs typeface="Arial" pitchFamily="34" charset="0"/>
              </a:rPr>
              <a:t>join</a:t>
            </a:r>
            <a:r>
              <a:rPr lang="es-MX" b="1" dirty="0" smtClean="0">
                <a:latin typeface="Arial" pitchFamily="34" charset="0"/>
                <a:cs typeface="Arial" pitchFamily="34" charset="0"/>
              </a:rPr>
              <a:t> de igualdad)</a:t>
            </a:r>
            <a:r>
              <a:rPr lang="es-MX" dirty="0" smtClean="0">
                <a:latin typeface="Arial" pitchFamily="34" charset="0"/>
                <a:cs typeface="Arial" pitchFamily="34" charset="0"/>
              </a:rPr>
              <a:t>. </a:t>
            </a:r>
          </a:p>
          <a:p>
            <a:pPr algn="just">
              <a:lnSpc>
                <a:spcPct val="80000"/>
              </a:lnSpc>
            </a:pPr>
            <a:endParaRPr lang="es-MX" dirty="0" smtClean="0">
              <a:latin typeface="Times New Roman" pitchFamily="18" charset="0"/>
            </a:endParaRPr>
          </a:p>
        </p:txBody>
      </p:sp>
      <p:sp>
        <p:nvSpPr>
          <p:cNvPr id="20483"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1C4A3D-066A-4AC2-8EDB-753FE9E179EC}" type="slidenum">
              <a:rPr lang="es-CL">
                <a:cs typeface="Arial" charset="0"/>
              </a:rPr>
              <a:pPr fontAlgn="base">
                <a:spcBef>
                  <a:spcPct val="0"/>
                </a:spcBef>
                <a:spcAft>
                  <a:spcPct val="0"/>
                </a:spcAft>
                <a:defRPr/>
              </a:pPr>
              <a:t>5</a:t>
            </a:fld>
            <a:endParaRPr lang="es-CL">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MX" sz="1200" b="1" dirty="0" smtClean="0">
                <a:latin typeface="Arial" pitchFamily="34" charset="0"/>
                <a:cs typeface="Arial" pitchFamily="34" charset="0"/>
              </a:rPr>
              <a:t>Obteniendo Datos de Múltiples Tablas</a:t>
            </a:r>
            <a:endParaRPr lang="es-MX" sz="1200" dirty="0" smtClean="0">
              <a:latin typeface="Arial" pitchFamily="34" charset="0"/>
              <a:cs typeface="Arial" pitchFamily="34" charset="0"/>
            </a:endParaRPr>
          </a:p>
          <a:p>
            <a:pPr eaLnBrk="1" hangingPunct="1">
              <a:lnSpc>
                <a:spcPct val="90000"/>
              </a:lnSpc>
              <a:spcBef>
                <a:spcPct val="0"/>
              </a:spcBef>
            </a:pPr>
            <a:r>
              <a:rPr lang="es-MX" sz="1200" dirty="0" smtClean="0">
                <a:latin typeface="Arial" pitchFamily="34" charset="0"/>
                <a:cs typeface="Arial" pitchFamily="34" charset="0"/>
              </a:rPr>
              <a:t>En la sintaxis:</a:t>
            </a:r>
            <a:endParaRPr lang="es-MX" sz="1200" b="1" dirty="0" smtClean="0">
              <a:latin typeface="Arial" pitchFamily="34" charset="0"/>
              <a:cs typeface="Arial" pitchFamily="34" charset="0"/>
            </a:endParaRPr>
          </a:p>
          <a:p>
            <a:pPr eaLnBrk="1" hangingPunct="1">
              <a:spcBef>
                <a:spcPct val="0"/>
              </a:spcBef>
              <a:buFontTx/>
              <a:buChar char="•"/>
            </a:pPr>
            <a:r>
              <a:rPr lang="es-MX" sz="1200" b="1" dirty="0" smtClean="0">
                <a:latin typeface="Arial" pitchFamily="34" charset="0"/>
                <a:cs typeface="Arial" pitchFamily="34" charset="0"/>
              </a:rPr>
              <a:t> </a:t>
            </a:r>
            <a:r>
              <a:rPr lang="es-MX" sz="1200" b="1" i="1" dirty="0" smtClean="0">
                <a:latin typeface="Arial" pitchFamily="34" charset="0"/>
                <a:cs typeface="Arial" pitchFamily="34" charset="0"/>
              </a:rPr>
              <a:t>t</a:t>
            </a:r>
            <a:r>
              <a:rPr lang="es-CL" sz="1200" b="1" i="1" dirty="0" err="1" smtClean="0">
                <a:latin typeface="Arial" pitchFamily="34" charset="0"/>
                <a:cs typeface="Arial" pitchFamily="34" charset="0"/>
              </a:rPr>
              <a:t>ablaN.columnaN</a:t>
            </a:r>
            <a:r>
              <a:rPr lang="es-CL" sz="1200" b="1" i="1" dirty="0" smtClean="0">
                <a:latin typeface="Arial" pitchFamily="34" charset="0"/>
                <a:cs typeface="Arial" pitchFamily="34" charset="0"/>
              </a:rPr>
              <a:t> </a:t>
            </a:r>
            <a:r>
              <a:rPr lang="es-CL" sz="1200" b="1" dirty="0" smtClean="0">
                <a:latin typeface="Arial" pitchFamily="34" charset="0"/>
                <a:cs typeface="Arial" pitchFamily="34" charset="0"/>
              </a:rPr>
              <a:t>: </a:t>
            </a:r>
            <a:r>
              <a:rPr lang="es-CL" sz="1200" dirty="0" smtClean="0">
                <a:latin typeface="Arial" pitchFamily="34" charset="0"/>
                <a:cs typeface="Arial" pitchFamily="34" charset="0"/>
              </a:rPr>
              <a:t>indica la tabla y la columna de la que se recuperan los datos.</a:t>
            </a:r>
          </a:p>
          <a:p>
            <a:pPr eaLnBrk="1" hangingPunct="1">
              <a:spcBef>
                <a:spcPct val="0"/>
              </a:spcBef>
              <a:buFontTx/>
              <a:buChar char="•"/>
            </a:pPr>
            <a:r>
              <a:rPr lang="es-CL" sz="1200" dirty="0" smtClean="0">
                <a:latin typeface="Arial" pitchFamily="34" charset="0"/>
                <a:cs typeface="Arial" pitchFamily="34" charset="0"/>
              </a:rPr>
              <a:t> </a:t>
            </a:r>
            <a:r>
              <a:rPr lang="es-CL" sz="1200" b="1" dirty="0" smtClean="0">
                <a:latin typeface="Arial" pitchFamily="34" charset="0"/>
                <a:cs typeface="Arial" pitchFamily="34" charset="0"/>
              </a:rPr>
              <a:t>NATURAL JOIN :</a:t>
            </a:r>
            <a:r>
              <a:rPr lang="es-CL" sz="1200" dirty="0" smtClean="0">
                <a:latin typeface="Arial" pitchFamily="34" charset="0"/>
                <a:cs typeface="Arial" pitchFamily="34" charset="0"/>
              </a:rPr>
              <a:t> combina dos tablas basadas en  los mismos nombres de columnas.</a:t>
            </a:r>
          </a:p>
          <a:p>
            <a:pPr eaLnBrk="1" hangingPunct="1">
              <a:spcBef>
                <a:spcPct val="0"/>
              </a:spcBef>
              <a:buFontTx/>
              <a:buChar char="•"/>
            </a:pPr>
            <a:r>
              <a:rPr lang="es-CL" sz="1200" dirty="0" smtClean="0">
                <a:latin typeface="Arial" pitchFamily="34" charset="0"/>
                <a:cs typeface="Arial" pitchFamily="34" charset="0"/>
              </a:rPr>
              <a:t> </a:t>
            </a:r>
            <a:r>
              <a:rPr lang="es-CL" sz="1200" b="1" dirty="0" smtClean="0">
                <a:latin typeface="Arial" pitchFamily="34" charset="0"/>
                <a:cs typeface="Arial" pitchFamily="34" charset="0"/>
              </a:rPr>
              <a:t>JOIN </a:t>
            </a:r>
            <a:r>
              <a:rPr lang="es-CL" sz="1200" b="1" i="1" dirty="0" smtClean="0">
                <a:latin typeface="Arial" pitchFamily="34" charset="0"/>
                <a:cs typeface="Arial" pitchFamily="34" charset="0"/>
              </a:rPr>
              <a:t>tabla2</a:t>
            </a:r>
            <a:r>
              <a:rPr lang="es-CL" sz="1200" b="1" dirty="0" smtClean="0">
                <a:latin typeface="Arial" pitchFamily="34" charset="0"/>
                <a:cs typeface="Arial" pitchFamily="34" charset="0"/>
              </a:rPr>
              <a:t> USING </a:t>
            </a:r>
            <a:r>
              <a:rPr lang="es-CL" sz="1200" b="1" i="1" dirty="0" smtClean="0">
                <a:latin typeface="Arial" pitchFamily="34" charset="0"/>
                <a:cs typeface="Arial" pitchFamily="34" charset="0"/>
              </a:rPr>
              <a:t>columna </a:t>
            </a:r>
            <a:r>
              <a:rPr lang="es-CL" sz="1200" b="1" dirty="0" smtClean="0">
                <a:latin typeface="Arial" pitchFamily="34" charset="0"/>
                <a:cs typeface="Arial" pitchFamily="34" charset="0"/>
              </a:rPr>
              <a:t>:</a:t>
            </a:r>
            <a:r>
              <a:rPr lang="es-CL" sz="1200" dirty="0" smtClean="0">
                <a:latin typeface="Arial" pitchFamily="34" charset="0"/>
                <a:cs typeface="Arial" pitchFamily="34" charset="0"/>
              </a:rPr>
              <a:t> realiza una combinación de igualdad basada en el nombre de la columna.</a:t>
            </a:r>
          </a:p>
          <a:p>
            <a:pPr eaLnBrk="1" hangingPunct="1">
              <a:spcBef>
                <a:spcPct val="0"/>
              </a:spcBef>
              <a:buFontTx/>
              <a:buChar char="•"/>
            </a:pPr>
            <a:r>
              <a:rPr lang="es-CL" sz="1200" b="1" dirty="0" smtClean="0">
                <a:latin typeface="Arial" pitchFamily="34" charset="0"/>
                <a:cs typeface="Arial" pitchFamily="34" charset="0"/>
              </a:rPr>
              <a:t> </a:t>
            </a:r>
            <a:r>
              <a:rPr lang="en-US" sz="1200" b="1" dirty="0" smtClean="0">
                <a:latin typeface="Arial" pitchFamily="34" charset="0"/>
                <a:cs typeface="Arial" pitchFamily="34" charset="0"/>
              </a:rPr>
              <a:t>JOIN </a:t>
            </a:r>
            <a:r>
              <a:rPr lang="en-US" sz="1200" b="1" i="1" dirty="0" smtClean="0">
                <a:latin typeface="Arial" pitchFamily="34" charset="0"/>
                <a:cs typeface="Arial" pitchFamily="34" charset="0"/>
              </a:rPr>
              <a:t>table2</a:t>
            </a:r>
            <a:r>
              <a:rPr lang="en-US" sz="1200" b="1" dirty="0" smtClean="0">
                <a:latin typeface="Arial" pitchFamily="34" charset="0"/>
                <a:cs typeface="Arial" pitchFamily="34" charset="0"/>
              </a:rPr>
              <a:t> ON </a:t>
            </a:r>
            <a:r>
              <a:rPr lang="en-US" sz="1200" b="1" i="1" dirty="0" smtClean="0">
                <a:latin typeface="Arial" pitchFamily="34" charset="0"/>
                <a:cs typeface="Arial" pitchFamily="34" charset="0"/>
              </a:rPr>
              <a:t>tabla1.columna</a:t>
            </a:r>
            <a:r>
              <a:rPr lang="en-US" sz="1200" b="1" dirty="0" smtClean="0">
                <a:latin typeface="Arial" pitchFamily="34" charset="0"/>
                <a:cs typeface="Arial" pitchFamily="34" charset="0"/>
              </a:rPr>
              <a:t> = </a:t>
            </a:r>
            <a:r>
              <a:rPr lang="en-US" sz="1200" b="1" i="1" dirty="0" smtClean="0">
                <a:latin typeface="Arial" pitchFamily="34" charset="0"/>
                <a:cs typeface="Arial" pitchFamily="34" charset="0"/>
              </a:rPr>
              <a:t>tabla2.columna </a:t>
            </a:r>
            <a:r>
              <a:rPr lang="en-US" sz="1200" b="1" dirty="0" smtClean="0">
                <a:latin typeface="Arial" pitchFamily="34" charset="0"/>
                <a:cs typeface="Arial" pitchFamily="34" charset="0"/>
              </a:rPr>
              <a:t>:</a:t>
            </a:r>
            <a:r>
              <a:rPr lang="en-US" sz="1200" dirty="0" smtClean="0">
                <a:latin typeface="Arial" pitchFamily="34" charset="0"/>
                <a:cs typeface="Arial" pitchFamily="34" charset="0"/>
              </a:rPr>
              <a:t> </a:t>
            </a:r>
            <a:r>
              <a:rPr lang="es-CL" sz="1200" dirty="0" smtClean="0">
                <a:latin typeface="Arial" pitchFamily="34" charset="0"/>
                <a:cs typeface="Arial" pitchFamily="34" charset="0"/>
              </a:rPr>
              <a:t> realiza una combinación de igualdad basada en la condición de la cláusula ON.</a:t>
            </a:r>
          </a:p>
          <a:p>
            <a:pPr eaLnBrk="1" hangingPunct="1">
              <a:spcBef>
                <a:spcPct val="0"/>
              </a:spcBef>
              <a:buFontTx/>
              <a:buChar char="•"/>
            </a:pPr>
            <a:r>
              <a:rPr lang="es-CL" sz="1200" b="1" dirty="0" smtClean="0">
                <a:latin typeface="Arial" pitchFamily="34" charset="0"/>
                <a:cs typeface="Arial" pitchFamily="34" charset="0"/>
              </a:rPr>
              <a:t> LEFT/RIGHT/FULL OUTER :</a:t>
            </a:r>
            <a:r>
              <a:rPr lang="es-CL" sz="1200" dirty="0" smtClean="0">
                <a:latin typeface="Arial" pitchFamily="34" charset="0"/>
                <a:cs typeface="Arial" pitchFamily="34" charset="0"/>
              </a:rPr>
              <a:t> se utiliza para realizar las combinaciones de OUTER </a:t>
            </a:r>
            <a:r>
              <a:rPr lang="es-CL" sz="1200" dirty="0" err="1" smtClean="0">
                <a:latin typeface="Arial" pitchFamily="34" charset="0"/>
                <a:cs typeface="Arial" pitchFamily="34" charset="0"/>
              </a:rPr>
              <a:t>Join</a:t>
            </a:r>
            <a:r>
              <a:rPr lang="es-CL" sz="1200" dirty="0" smtClean="0">
                <a:latin typeface="Arial" pitchFamily="34" charset="0"/>
                <a:cs typeface="Arial" pitchFamily="34" charset="0"/>
              </a:rPr>
              <a:t> o </a:t>
            </a:r>
            <a:r>
              <a:rPr lang="es-CL" sz="1200" dirty="0" err="1" smtClean="0">
                <a:latin typeface="Arial" pitchFamily="34" charset="0"/>
                <a:cs typeface="Arial" pitchFamily="34" charset="0"/>
              </a:rPr>
              <a:t>Join</a:t>
            </a:r>
            <a:r>
              <a:rPr lang="es-CL" sz="1200" dirty="0" smtClean="0">
                <a:latin typeface="Arial" pitchFamily="34" charset="0"/>
                <a:cs typeface="Arial" pitchFamily="34" charset="0"/>
              </a:rPr>
              <a:t> Externo.</a:t>
            </a:r>
          </a:p>
          <a:p>
            <a:pPr eaLnBrk="1" hangingPunct="1">
              <a:spcBef>
                <a:spcPct val="0"/>
              </a:spcBef>
              <a:buFontTx/>
              <a:buChar char="•"/>
            </a:pPr>
            <a:r>
              <a:rPr lang="es-CL" sz="1200" b="1" dirty="0" smtClean="0">
                <a:latin typeface="Arial" pitchFamily="34" charset="0"/>
                <a:cs typeface="Arial" pitchFamily="34" charset="0"/>
              </a:rPr>
              <a:t> CROSS JOIN :</a:t>
            </a:r>
            <a:r>
              <a:rPr lang="es-CL" sz="1200" dirty="0" smtClean="0">
                <a:latin typeface="Arial" pitchFamily="34" charset="0"/>
                <a:cs typeface="Arial" pitchFamily="34" charset="0"/>
              </a:rPr>
              <a:t> devuelve un producto cartesiano de las dos tablas.</a:t>
            </a:r>
            <a:endParaRPr lang="es-MX" sz="1200" b="1" dirty="0" smtClean="0">
              <a:latin typeface="Arial" pitchFamily="34" charset="0"/>
              <a:cs typeface="Arial" pitchFamily="34" charset="0"/>
            </a:endParaRPr>
          </a:p>
        </p:txBody>
      </p:sp>
      <p:sp>
        <p:nvSpPr>
          <p:cNvPr id="2867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A64E4B4-56D2-4D4C-B51A-55EF6635CE3A}" type="slidenum">
              <a:rPr lang="es-CL" sz="1200">
                <a:latin typeface="+mn-lt"/>
              </a:rPr>
              <a:pPr algn="r">
                <a:defRPr/>
              </a:pPr>
              <a:t>6</a:t>
            </a:fld>
            <a:endParaRPr lang="es-CL"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sz="1200" b="1" dirty="0" smtClean="0">
                <a:solidFill>
                  <a:srgbClr val="10253F"/>
                </a:solidFill>
                <a:latin typeface="Arial" charset="0"/>
                <a:ea typeface="ＭＳ Ｐゴシック" pitchFamily="34" charset="-128"/>
                <a:cs typeface="Arial" charset="0"/>
              </a:rPr>
              <a:t>Calificación de Columnas en un </a:t>
            </a:r>
            <a:r>
              <a:rPr lang="es-CL" sz="1200" b="1" dirty="0" err="1" smtClean="0">
                <a:solidFill>
                  <a:srgbClr val="10253F"/>
                </a:solidFill>
                <a:latin typeface="Arial" charset="0"/>
                <a:ea typeface="ＭＳ Ｐゴシック" pitchFamily="34" charset="-128"/>
                <a:cs typeface="Arial" charset="0"/>
              </a:rPr>
              <a:t>Join</a:t>
            </a:r>
            <a:endParaRPr lang="es-CL" sz="1200" b="1" dirty="0" smtClean="0">
              <a:solidFill>
                <a:srgbClr val="10253F"/>
              </a:solidFill>
              <a:latin typeface="Arial" charset="0"/>
              <a:ea typeface="ＭＳ Ｐゴシック" pitchFamily="34" charset="-128"/>
              <a:cs typeface="Arial" charset="0"/>
            </a:endParaRPr>
          </a:p>
          <a:p>
            <a:pPr eaLnBrk="1" hangingPunct="1">
              <a:lnSpc>
                <a:spcPct val="90000"/>
              </a:lnSpc>
              <a:spcBef>
                <a:spcPct val="0"/>
              </a:spcBef>
            </a:pPr>
            <a:r>
              <a:rPr lang="es-CL" dirty="0" smtClean="0">
                <a:latin typeface="Arial" charset="0"/>
                <a:cs typeface="Arial" charset="0"/>
              </a:rPr>
              <a:t>Cuando se unen dos o más tablas , se necesita calificar los nombres de las columnas con el nombre de la tabla para evitar la ambigüedad. Sin los prefijos de tabla, por ejemplo para mostrar la identificación del departamento y su nombre, la columna DEPARTMENT_ID en la lista SELECT podría ser de la tabla DEPARTMENTS  o la tabla EMPLOYEES. Es necesario entonces añadir el prefijo de tabla para ejecutar la consulta. Si no hay nombres de columna comunes entre las dos tablas , no hay necesidad de calificar las columnas pero</a:t>
            </a:r>
            <a:r>
              <a:rPr lang="es-CL" b="1" dirty="0" smtClean="0">
                <a:latin typeface="Arial" charset="0"/>
                <a:cs typeface="Arial" charset="0"/>
              </a:rPr>
              <a:t>, utilizando el prefijo de la tabla mejora el rendimiento, ya que le dice al servidor de Oracle exactamente dónde encontrar las columnas</a:t>
            </a:r>
            <a:r>
              <a:rPr lang="es-CL" dirty="0" smtClean="0">
                <a:latin typeface="Arial" charset="0"/>
                <a:cs typeface="Arial" charset="0"/>
              </a:rPr>
              <a:t>.</a:t>
            </a:r>
          </a:p>
          <a:p>
            <a:pPr eaLnBrk="1" hangingPunct="1">
              <a:lnSpc>
                <a:spcPct val="90000"/>
              </a:lnSpc>
              <a:spcBef>
                <a:spcPct val="0"/>
              </a:spcBef>
            </a:pPr>
            <a:r>
              <a:rPr lang="es-CL" dirty="0" smtClean="0">
                <a:latin typeface="Arial" charset="0"/>
                <a:cs typeface="Arial" charset="0"/>
              </a:rPr>
              <a:t>Sin embargo, </a:t>
            </a:r>
            <a:r>
              <a:rPr lang="es-CL" b="1" dirty="0" smtClean="0">
                <a:latin typeface="Arial" charset="0"/>
                <a:cs typeface="Arial" charset="0"/>
              </a:rPr>
              <a:t>calificar nombres de columna con los nombres de tabla puede llevar mucho tiempo, sobre todo si los nombres de tabla son largos. En su lugar, puede utilizar alias de tabla . Así como un alias de columna da una columna de otro nombre, un alias de tabla da una tabla con otro nombre. Los alias de tabla ayudan a mantener el código SQL más pequeño, por lo tanto, usando menos memoria.</a:t>
            </a:r>
          </a:p>
          <a:p>
            <a:pPr eaLnBrk="1" hangingPunct="1">
              <a:lnSpc>
                <a:spcPct val="90000"/>
              </a:lnSpc>
              <a:spcBef>
                <a:spcPct val="0"/>
              </a:spcBef>
            </a:pPr>
            <a:r>
              <a:rPr lang="es-CL" b="1" dirty="0" smtClean="0">
                <a:latin typeface="Arial" charset="0"/>
                <a:cs typeface="Arial" charset="0"/>
              </a:rPr>
              <a:t>El nombre de la tabla se especifica por completo, seguido por un espacio y luego el alias de la tabla</a:t>
            </a:r>
            <a:r>
              <a:rPr lang="es-CL" dirty="0" smtClean="0">
                <a:latin typeface="Arial" charset="0"/>
                <a:cs typeface="Arial" charset="0"/>
              </a:rPr>
              <a:t>. </a:t>
            </a:r>
            <a:endParaRPr lang="es-MX" dirty="0" smtClean="0">
              <a:latin typeface="Arial" charset="0"/>
              <a:cs typeface="Arial" charset="0"/>
            </a:endParaRP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19DCD98-2178-4DE8-BB3E-0BDDD5291B02}" type="slidenum">
              <a:rPr lang="es-CL" sz="1200">
                <a:latin typeface="+mn-lt"/>
              </a:rPr>
              <a:pPr algn="r">
                <a:defRPr/>
              </a:pPr>
              <a:t>7</a:t>
            </a:fld>
            <a:endParaRPr lang="es-CL"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dirty="0" smtClean="0">
                <a:solidFill>
                  <a:srgbClr val="10253F"/>
                </a:solidFill>
                <a:latin typeface="Arial" charset="0"/>
                <a:ea typeface="ＭＳ Ｐゴシック" pitchFamily="34" charset="-128"/>
                <a:cs typeface="Arial" charset="0"/>
              </a:rPr>
              <a:t>Calificación de Columnas en un </a:t>
            </a:r>
            <a:r>
              <a:rPr lang="es-CL" sz="1200" b="1" dirty="0" err="1" smtClean="0">
                <a:solidFill>
                  <a:srgbClr val="10253F"/>
                </a:solidFill>
                <a:latin typeface="Arial" charset="0"/>
                <a:ea typeface="ＭＳ Ｐゴシック" pitchFamily="34" charset="-128"/>
                <a:cs typeface="Arial" charset="0"/>
              </a:rPr>
              <a:t>Join</a:t>
            </a:r>
            <a:endParaRPr lang="es-CL" sz="1200" b="1" dirty="0" smtClean="0">
              <a:solidFill>
                <a:srgbClr val="10253F"/>
              </a:solidFill>
              <a:latin typeface="Arial" charset="0"/>
              <a:ea typeface="ＭＳ Ｐゴシック" pitchFamily="34" charset="-128"/>
              <a:cs typeface="Arial" charset="0"/>
            </a:endParaRPr>
          </a:p>
          <a:p>
            <a:r>
              <a:rPr lang="es-MX" dirty="0" smtClean="0">
                <a:latin typeface="Arial" charset="0"/>
                <a:cs typeface="Arial" charset="0"/>
              </a:rPr>
              <a:t>En la</a:t>
            </a:r>
            <a:r>
              <a:rPr lang="es-MX" baseline="0" dirty="0" smtClean="0">
                <a:latin typeface="Arial" charset="0"/>
                <a:cs typeface="Arial" charset="0"/>
              </a:rPr>
              <a:t> sentencia del ejemplo, en la cláusula FROM a la tabla EMPLOYEES se le asigna el alias </a:t>
            </a:r>
            <a:r>
              <a:rPr lang="es-MX" b="1" baseline="0" dirty="0" smtClean="0">
                <a:latin typeface="Arial" charset="0"/>
                <a:cs typeface="Arial" charset="0"/>
              </a:rPr>
              <a:t>e</a:t>
            </a:r>
            <a:r>
              <a:rPr lang="es-MX" b="0" baseline="0" dirty="0" smtClean="0">
                <a:latin typeface="Arial" charset="0"/>
                <a:cs typeface="Arial" charset="0"/>
              </a:rPr>
              <a:t> y a la tabla JOBS se le asigna el alias </a:t>
            </a:r>
            <a:r>
              <a:rPr lang="es-MX" b="1" baseline="0" dirty="0" smtClean="0">
                <a:latin typeface="Arial" charset="0"/>
                <a:cs typeface="Arial" charset="0"/>
              </a:rPr>
              <a:t>j</a:t>
            </a:r>
            <a:r>
              <a:rPr lang="es-MX" b="0" baseline="0" dirty="0" smtClean="0">
                <a:latin typeface="Arial" charset="0"/>
                <a:cs typeface="Arial" charset="0"/>
              </a:rPr>
              <a:t>. Son estos alias los que se utilizan en las cláusulas SELECT, ON y ORDER BY para hacer referencia en forma más clara y eficiente a las columnas de cada tabla.</a:t>
            </a:r>
          </a:p>
          <a:p>
            <a:r>
              <a:rPr lang="es-MX" b="0" baseline="0" dirty="0" smtClean="0">
                <a:latin typeface="Arial" charset="0"/>
                <a:cs typeface="Arial" charset="0"/>
              </a:rPr>
              <a:t>La sentencia entonces, retorna la identificación del empleado, identificación del trabajo y nombre del trabajo que cada empleado desempeña. La información se muestra ordenada por identificación del empleado.</a:t>
            </a:r>
            <a:endParaRPr lang="es-MX" b="1"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3E4790E-A3BB-45F3-A1A0-8850B3375F66}"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Joins</a:t>
            </a:r>
            <a:r>
              <a:rPr lang="es-MX" sz="1200" b="1" dirty="0" smtClean="0">
                <a:latin typeface="Arial" pitchFamily="34" charset="0"/>
                <a:cs typeface="Arial" pitchFamily="34" charset="0"/>
              </a:rPr>
              <a:t> con la cláusula NATURAL JOINS</a:t>
            </a:r>
          </a:p>
          <a:p>
            <a:pPr>
              <a:buFontTx/>
              <a:buChar char="•"/>
            </a:pPr>
            <a:r>
              <a:rPr lang="es-MX" sz="1200" b="1" dirty="0" smtClean="0">
                <a:latin typeface="Arial" pitchFamily="34" charset="0"/>
                <a:cs typeface="Arial" pitchFamily="34" charset="0"/>
              </a:rPr>
              <a:t> </a:t>
            </a:r>
            <a:r>
              <a:rPr lang="es-MX" sz="1200" dirty="0" smtClean="0">
                <a:latin typeface="Arial" pitchFamily="34" charset="0"/>
                <a:cs typeface="Arial" pitchFamily="34" charset="0"/>
              </a:rPr>
              <a:t>La cláusula Natural </a:t>
            </a:r>
            <a:r>
              <a:rPr lang="es-MX" sz="1200" dirty="0" err="1" smtClean="0">
                <a:latin typeface="Arial" pitchFamily="34" charset="0"/>
                <a:cs typeface="Arial" pitchFamily="34" charset="0"/>
              </a:rPr>
              <a:t>Join</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establece una relación de igualdad basada en TODAS las columnas de dos tablas que poseen el mismo nombre</a:t>
            </a:r>
            <a:r>
              <a:rPr lang="es-MX" sz="1200" dirty="0" smtClean="0">
                <a:latin typeface="Arial" pitchFamily="34" charset="0"/>
                <a:cs typeface="Arial" pitchFamily="34" charset="0"/>
              </a:rPr>
              <a:t>.</a:t>
            </a:r>
          </a:p>
          <a:p>
            <a:pPr>
              <a:buFontTx/>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Permite seleccionar filas desde dos tablas que tengan los mismos valores en todas las columnas del mismo nombre</a:t>
            </a:r>
            <a:r>
              <a:rPr lang="es-MX" sz="1200" dirty="0" smtClean="0">
                <a:latin typeface="Arial" pitchFamily="34" charset="0"/>
                <a:cs typeface="Arial" pitchFamily="34" charset="0"/>
              </a:rPr>
              <a:t>.</a:t>
            </a:r>
          </a:p>
          <a:p>
            <a:pPr>
              <a:buFontTx/>
              <a:buChar char="•"/>
            </a:pPr>
            <a:r>
              <a:rPr lang="es-MX" sz="1200" dirty="0" smtClean="0">
                <a:latin typeface="Arial" pitchFamily="34" charset="0"/>
                <a:cs typeface="Arial" pitchFamily="34" charset="0"/>
              </a:rPr>
              <a:t> Si las columnas tienen el mismo nombre pero diferentes tipos de datos el servidor Oracle retorna un error.</a:t>
            </a:r>
          </a:p>
          <a:p>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la sentencia del ejemplo, los datos que se desean mostrar existen en las tabla </a:t>
            </a:r>
            <a:r>
              <a:rPr lang="es-MX" sz="1200" b="1" dirty="0" smtClean="0">
                <a:solidFill>
                  <a:srgbClr val="0000FF"/>
                </a:solidFill>
                <a:latin typeface="Arial" pitchFamily="34" charset="0"/>
                <a:cs typeface="Arial" pitchFamily="34" charset="0"/>
              </a:rPr>
              <a:t>DEPARTMENTS</a:t>
            </a:r>
            <a:r>
              <a:rPr lang="es-MX" sz="1200" dirty="0" smtClean="0">
                <a:solidFill>
                  <a:srgbClr val="0000FF"/>
                </a:solidFill>
                <a:latin typeface="Arial" pitchFamily="34" charset="0"/>
                <a:cs typeface="Arial" pitchFamily="34" charset="0"/>
              </a:rPr>
              <a:t> </a:t>
            </a:r>
            <a:r>
              <a:rPr lang="es-MX" sz="1200" dirty="0" smtClean="0">
                <a:latin typeface="Arial" pitchFamily="34" charset="0"/>
                <a:cs typeface="Arial" pitchFamily="34" charset="0"/>
              </a:rPr>
              <a:t>y </a:t>
            </a:r>
            <a:r>
              <a:rPr lang="es-MX" sz="1200" b="1" dirty="0" smtClean="0">
                <a:solidFill>
                  <a:srgbClr val="660066"/>
                </a:solidFill>
                <a:latin typeface="Arial" pitchFamily="34" charset="0"/>
                <a:cs typeface="Arial" pitchFamily="34" charset="0"/>
              </a:rPr>
              <a:t>LOCATIONS</a:t>
            </a:r>
            <a:r>
              <a:rPr lang="es-MX" sz="1200" dirty="0" smtClean="0">
                <a:latin typeface="Arial" pitchFamily="34" charset="0"/>
                <a:cs typeface="Arial" pitchFamily="34" charset="0"/>
              </a:rPr>
              <a:t> las que</a:t>
            </a:r>
            <a:r>
              <a:rPr lang="es-MX" sz="1200" dirty="0" smtClean="0">
                <a:solidFill>
                  <a:srgbClr val="660066"/>
                </a:solidFill>
                <a:latin typeface="Arial" pitchFamily="34" charset="0"/>
                <a:cs typeface="Arial" pitchFamily="34" charset="0"/>
              </a:rPr>
              <a:t> </a:t>
            </a:r>
            <a:r>
              <a:rPr lang="es-MX" sz="1200" b="1" dirty="0" smtClean="0">
                <a:solidFill>
                  <a:schemeClr val="hlink"/>
                </a:solidFill>
                <a:latin typeface="Arial" pitchFamily="34" charset="0"/>
                <a:cs typeface="Arial" pitchFamily="34" charset="0"/>
              </a:rPr>
              <a:t>se relacionan a través de la columna location_id que es la única con el mismo nombre en ambas tablas</a:t>
            </a:r>
            <a:r>
              <a:rPr lang="es-MX" sz="1200" dirty="0" smtClean="0">
                <a:latin typeface="Arial" pitchFamily="34" charset="0"/>
                <a:cs typeface="Arial" pitchFamily="34" charset="0"/>
              </a:rPr>
              <a:t>. Si existieran otras columnas con el mismo nombre en ambas tablas la cláusula NATURAL JOIN también usaría esas columnas para relacionar ambas tablas.</a:t>
            </a:r>
          </a:p>
          <a:p>
            <a:endParaRPr lang="es-MX" dirty="0" smtClean="0">
              <a:latin typeface="Arial" charset="0"/>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3E4790E-A3BB-45F3-A1A0-8850B3375F66}"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Joins</a:t>
            </a:r>
            <a:r>
              <a:rPr lang="es-MX" sz="1200" b="1" dirty="0" smtClean="0">
                <a:latin typeface="Arial" pitchFamily="34" charset="0"/>
                <a:cs typeface="Arial" pitchFamily="34" charset="0"/>
              </a:rPr>
              <a:t> </a:t>
            </a:r>
            <a:r>
              <a:rPr lang="es-MX" sz="1200" b="1" smtClean="0">
                <a:latin typeface="Arial" pitchFamily="34" charset="0"/>
                <a:cs typeface="Arial" pitchFamily="34" charset="0"/>
              </a:rPr>
              <a:t>con la cláusula </a:t>
            </a:r>
            <a:r>
              <a:rPr lang="es-MX" sz="1200" b="1" dirty="0" smtClean="0">
                <a:latin typeface="Arial" pitchFamily="34" charset="0"/>
                <a:cs typeface="Arial" pitchFamily="34" charset="0"/>
              </a:rPr>
              <a:t>NATURAL JOINS</a:t>
            </a:r>
          </a:p>
          <a:p>
            <a:r>
              <a:rPr lang="es-MX" sz="1200" dirty="0" smtClean="0">
                <a:latin typeface="Arial" pitchFamily="34" charset="0"/>
                <a:cs typeface="Arial" pitchFamily="34" charset="0"/>
              </a:rPr>
              <a:t>En el ejemplo, se muestra información de las tablas </a:t>
            </a:r>
            <a:r>
              <a:rPr lang="es-MX" sz="1200" b="1" dirty="0" smtClean="0">
                <a:solidFill>
                  <a:srgbClr val="0000FF"/>
                </a:solidFill>
                <a:latin typeface="Arial" pitchFamily="34" charset="0"/>
                <a:cs typeface="Arial" pitchFamily="34" charset="0"/>
              </a:rPr>
              <a:t>DEPARTMENTS</a:t>
            </a:r>
            <a:r>
              <a:rPr lang="es-MX" sz="1200" dirty="0" smtClean="0">
                <a:latin typeface="Arial" pitchFamily="34" charset="0"/>
                <a:cs typeface="Arial" pitchFamily="34" charset="0"/>
              </a:rPr>
              <a:t> y </a:t>
            </a:r>
            <a:r>
              <a:rPr lang="es-MX" sz="1200" b="1" dirty="0" smtClean="0">
                <a:solidFill>
                  <a:srgbClr val="660066"/>
                </a:solidFill>
                <a:latin typeface="Arial" pitchFamily="34" charset="0"/>
                <a:cs typeface="Arial" pitchFamily="34" charset="0"/>
              </a:rPr>
              <a:t>LOCATIONS</a:t>
            </a:r>
            <a:r>
              <a:rPr lang="es-MX" sz="1200" dirty="0" smtClean="0">
                <a:latin typeface="Arial" pitchFamily="34" charset="0"/>
                <a:cs typeface="Arial" pitchFamily="34" charset="0"/>
              </a:rPr>
              <a:t> </a:t>
            </a:r>
            <a:r>
              <a:rPr lang="es-MX" sz="1200" b="1" dirty="0" smtClean="0">
                <a:solidFill>
                  <a:schemeClr val="hlink"/>
                </a:solidFill>
                <a:latin typeface="Arial" pitchFamily="34" charset="0"/>
                <a:cs typeface="Arial" pitchFamily="34" charset="0"/>
              </a:rPr>
              <a:t>relacionadas a través de la columna location_id</a:t>
            </a:r>
            <a:r>
              <a:rPr lang="es-MX" sz="1200" dirty="0" smtClean="0">
                <a:latin typeface="Arial" pitchFamily="34" charset="0"/>
                <a:cs typeface="Arial" pitchFamily="34" charset="0"/>
              </a:rPr>
              <a:t>. Las filas que se muestran son para el departamento 20 ó 50.	</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BD75F81-E89D-43B3-BA6E-73FC1450E61E}"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D3887C24-FAD9-46B4-A7F2-BDCB9DE7E174}"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B384D16-D31A-4ABA-88AF-9909971C5B3E}"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CCCF5755-EB8F-4196-A240-AE6E3BD5F4F3}"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76567640-E855-4875-9840-367E54D789C7}"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4A18D8E5-171F-4075-BAE6-0538342220BE}"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60397A50-9942-45F1-958E-0D8F32DCC027}"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D1D9BC36-AB1E-4345-B903-09B6CC842CEA}" type="datetimeFigureOut">
              <a:rPr lang="es-CL"/>
              <a:pPr>
                <a:defRPr/>
              </a:pPr>
              <a:t>10-03-2014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4483D1D8-D992-4516-BC5A-91D277F4569E}"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BFAD2F80-03C1-4086-86B3-DD74DB3745AF}" type="datetimeFigureOut">
              <a:rPr lang="es-CL"/>
              <a:pPr>
                <a:defRPr/>
              </a:pPr>
              <a:t>10-03-2014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76E792C9-0239-42CF-914E-61847CEA5172}"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36DAB7AD-8955-47FC-9CEE-B1318BCA21F2}"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B309D396-3FF0-48ED-9AB6-17624846AEE6}"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51B063A6-50D2-437A-A3D2-F11ED79F2302}"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1E1D2180-2E94-4993-9278-E73C2EEB1FD6}" type="datetimeFigureOut">
              <a:rPr lang="es-CL"/>
              <a:pPr>
                <a:defRPr/>
              </a:pPr>
              <a:t>10-03-2014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1FD3FB3B-1875-409E-AF5D-0B816377DDD8}"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493EAAF5-6CE1-416D-87F6-FB511CC2754D}" type="datetimeFigureOut">
              <a:rPr lang="es-CL"/>
              <a:pPr>
                <a:defRPr/>
              </a:pPr>
              <a:t>10-03-2014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9598F6F4-1BD9-42B0-BE15-8FE8B5D8BFD8}"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ECE7FDAA-BED3-4EF9-A136-DF750D2BFC5A}" type="datetimeFigureOut">
              <a:rPr lang="es-CL"/>
              <a:pPr>
                <a:defRPr/>
              </a:pPr>
              <a:t>10-03-2014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CBD20EE9-D2C6-4F02-9A7A-62F1F475EEF8}"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D0BC985E-F043-42D7-9A05-CAAF10F8965A}"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E827B8E-9D92-47B0-A30E-7253B90584C9}"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F883A6F7-11A6-4EF1-954A-0BB58E9800AC}" type="datetimeFigureOut">
              <a:rPr lang="es-CL"/>
              <a:pPr>
                <a:defRPr/>
              </a:pPr>
              <a:t>10-03-2014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A788F014-34B6-455B-B340-B019D6C41834}"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796DFE7A-30BF-4244-A888-BD20F15DD473}" type="datetimeFigureOut">
              <a:rPr lang="es-CL"/>
              <a:pPr>
                <a:defRPr/>
              </a:pPr>
              <a:t>10-03-2014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70B634D5-B3E5-4A48-9B92-AAD3F3A84D9B}"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5.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6594475" cy="584200"/>
          </a:xfrm>
          <a:prstGeom prst="rect">
            <a:avLst/>
          </a:prstGeom>
          <a:noFill/>
          <a:ln w="9525">
            <a:noFill/>
            <a:miter lim="800000"/>
            <a:headEnd/>
            <a:tailEnd/>
          </a:ln>
        </p:spPr>
        <p:txBody>
          <a:bodyPr wrap="none">
            <a:spAutoFit/>
          </a:bodyPr>
          <a:lstStyle/>
          <a:p>
            <a:r>
              <a:rPr lang="es-CL" sz="3200">
                <a:solidFill>
                  <a:schemeClr val="bg1"/>
                </a:solidFill>
                <a:latin typeface="Calibri" pitchFamily="34" charset="0"/>
              </a:rPr>
              <a:t>Mostrando Datos de Múltiples Tablas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5" descr="Screenshot - 12-03-2013 , 16_11_15"/>
          <p:cNvPicPr>
            <a:picLocks noChangeAspect="1" noChangeArrowheads="1"/>
          </p:cNvPicPr>
          <p:nvPr/>
        </p:nvPicPr>
        <p:blipFill>
          <a:blip r:embed="rId3" cstate="print"/>
          <a:srcRect/>
          <a:stretch>
            <a:fillRect/>
          </a:stretch>
        </p:blipFill>
        <p:spPr bwMode="auto">
          <a:xfrm>
            <a:off x="1476375" y="2986088"/>
            <a:ext cx="6191250" cy="696912"/>
          </a:xfrm>
          <a:prstGeom prst="rect">
            <a:avLst/>
          </a:prstGeom>
          <a:noFill/>
          <a:ln w="9525">
            <a:noFill/>
            <a:miter lim="800000"/>
            <a:headEnd/>
            <a:tailEnd/>
          </a:ln>
        </p:spPr>
      </p:pic>
      <p:sp>
        <p:nvSpPr>
          <p:cNvPr id="29698" name="Rectangle 2"/>
          <p:cNvSpPr>
            <a:spLocks noGrp="1" noChangeArrowheads="1"/>
          </p:cNvSpPr>
          <p:nvPr>
            <p:ph type="title" idx="4294967295"/>
          </p:nvPr>
        </p:nvSpPr>
        <p:spPr>
          <a:xfrm>
            <a:off x="274060" y="188913"/>
            <a:ext cx="8496176" cy="1462087"/>
          </a:xfrm>
        </p:spPr>
        <p:txBody>
          <a:bodyPr/>
          <a:lstStyle/>
          <a:p>
            <a:pPr algn="r"/>
            <a:r>
              <a:rPr lang="es-CL" sz="3000" dirty="0" smtClean="0">
                <a:solidFill>
                  <a:srgbClr val="10253F"/>
                </a:solidFill>
                <a:latin typeface="Arial" charset="0"/>
                <a:ea typeface="ＭＳ Ｐゴシック" pitchFamily="34" charset="-128"/>
                <a:cs typeface="Arial" charset="0"/>
              </a:rPr>
              <a:t>Creando </a:t>
            </a:r>
            <a:r>
              <a:rPr lang="es-CL" sz="3000" dirty="0" err="1" smtClean="0">
                <a:solidFill>
                  <a:srgbClr val="10253F"/>
                </a:solidFill>
                <a:latin typeface="Arial" charset="0"/>
                <a:ea typeface="ＭＳ Ｐゴシック" pitchFamily="34" charset="-128"/>
                <a:cs typeface="Arial" charset="0"/>
              </a:rPr>
              <a:t>Joins</a:t>
            </a:r>
            <a:r>
              <a:rPr lang="es-CL" sz="3000" dirty="0" smtClean="0">
                <a:solidFill>
                  <a:srgbClr val="10253F"/>
                </a:solidFill>
                <a:latin typeface="Arial" charset="0"/>
                <a:ea typeface="ＭＳ Ｐゴシック" pitchFamily="34" charset="-128"/>
                <a:cs typeface="Arial" charset="0"/>
              </a:rPr>
              <a:t> con la cláusula  NATURAL JOINS</a:t>
            </a:r>
            <a:endParaRPr lang="es-ES" sz="3000" dirty="0" smtClean="0">
              <a:solidFill>
                <a:srgbClr val="10253F"/>
              </a:solidFill>
              <a:latin typeface="Arial" charset="0"/>
              <a:ea typeface="ＭＳ Ｐゴシック" pitchFamily="34" charset="-128"/>
              <a:cs typeface="Arial" charset="0"/>
            </a:endParaRPr>
          </a:p>
        </p:txBody>
      </p:sp>
      <p:sp>
        <p:nvSpPr>
          <p:cNvPr id="29699"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1296360" y="1794082"/>
            <a:ext cx="6516000" cy="9387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a:solidFill>
                  <a:srgbClr val="0000DE"/>
                </a:solidFill>
                <a:latin typeface="Arial Black" pitchFamily="34" charset="0"/>
              </a:rPr>
              <a:t>department_id</a:t>
            </a:r>
            <a:r>
              <a:rPr lang="en-US" sz="1300" b="1" dirty="0">
                <a:latin typeface="Arial Black" pitchFamily="34" charset="0"/>
              </a:rPr>
              <a:t>, </a:t>
            </a:r>
            <a:r>
              <a:rPr lang="en-US" sz="1300" b="1" dirty="0" err="1">
                <a:solidFill>
                  <a:srgbClr val="0000DE"/>
                </a:solidFill>
                <a:latin typeface="Arial Black" pitchFamily="34" charset="0"/>
              </a:rPr>
              <a:t>department_name</a:t>
            </a:r>
            <a:r>
              <a:rPr lang="en-US" sz="1300" b="1" dirty="0">
                <a:latin typeface="Arial Black" pitchFamily="34" charset="0"/>
              </a:rPr>
              <a:t>, </a:t>
            </a:r>
            <a:r>
              <a:rPr lang="en-US" sz="1300" b="1" dirty="0">
                <a:solidFill>
                  <a:srgbClr val="C00000"/>
                </a:solidFill>
                <a:latin typeface="Arial Black" pitchFamily="34" charset="0"/>
              </a:rPr>
              <a:t>location_id</a:t>
            </a:r>
            <a:r>
              <a:rPr lang="en-US" sz="1300" b="1" dirty="0">
                <a:latin typeface="Arial Black" pitchFamily="34" charset="0"/>
              </a:rPr>
              <a:t>, </a:t>
            </a:r>
            <a:r>
              <a:rPr lang="en-US" sz="1300" b="1" dirty="0">
                <a:solidFill>
                  <a:srgbClr val="008000"/>
                </a:solidFill>
                <a:latin typeface="Arial Black" pitchFamily="34" charset="0"/>
              </a:rPr>
              <a:t>city</a:t>
            </a:r>
          </a:p>
          <a:p>
            <a:pPr>
              <a:defRPr/>
            </a:pPr>
            <a:r>
              <a:rPr lang="en-US" sz="1300" b="1" dirty="0">
                <a:latin typeface="Arial Black" pitchFamily="34" charset="0"/>
              </a:rPr>
              <a:t>FROM </a:t>
            </a:r>
            <a:r>
              <a:rPr lang="en-US" sz="1300" b="1" dirty="0">
                <a:solidFill>
                  <a:srgbClr val="0000DE"/>
                </a:solidFill>
                <a:latin typeface="Arial Black" pitchFamily="34" charset="0"/>
              </a:rPr>
              <a:t>departments</a:t>
            </a:r>
            <a:r>
              <a:rPr lang="en-US" sz="1300" b="1" dirty="0">
                <a:latin typeface="Arial Black" pitchFamily="34" charset="0"/>
              </a:rPr>
              <a:t> </a:t>
            </a:r>
            <a:r>
              <a:rPr lang="en-US" sz="1300" b="1" dirty="0">
                <a:solidFill>
                  <a:srgbClr val="C00000"/>
                </a:solidFill>
                <a:latin typeface="Arial Black" pitchFamily="34" charset="0"/>
              </a:rPr>
              <a:t>NATURAL JOIN</a:t>
            </a:r>
            <a:r>
              <a:rPr lang="en-US" sz="1300" b="1" dirty="0">
                <a:latin typeface="Arial Black" pitchFamily="34" charset="0"/>
              </a:rPr>
              <a:t> </a:t>
            </a:r>
            <a:r>
              <a:rPr lang="en-US" sz="1300" b="1" dirty="0">
                <a:solidFill>
                  <a:srgbClr val="008000"/>
                </a:solidFill>
                <a:latin typeface="Arial Black" pitchFamily="34" charset="0"/>
              </a:rPr>
              <a:t>locations</a:t>
            </a:r>
          </a:p>
          <a:p>
            <a:pPr>
              <a:defRPr/>
            </a:pPr>
            <a:r>
              <a:rPr lang="en-US" sz="1300" b="1" dirty="0">
                <a:latin typeface="Arial Black" pitchFamily="34" charset="0"/>
              </a:rPr>
              <a:t>WHERE </a:t>
            </a:r>
            <a:r>
              <a:rPr lang="en-US" sz="1300" b="1" dirty="0">
                <a:solidFill>
                  <a:srgbClr val="0000DE"/>
                </a:solidFill>
                <a:latin typeface="Arial Black" pitchFamily="34" charset="0"/>
              </a:rPr>
              <a:t>department_id</a:t>
            </a:r>
            <a:r>
              <a:rPr lang="en-US" sz="1300" b="1" dirty="0">
                <a:solidFill>
                  <a:srgbClr val="C00000"/>
                </a:solidFill>
                <a:latin typeface="Arial Black" pitchFamily="34" charset="0"/>
              </a:rPr>
              <a:t> </a:t>
            </a:r>
            <a:r>
              <a:rPr lang="en-US" sz="1300" b="1" dirty="0">
                <a:latin typeface="Arial Black" pitchFamily="34" charset="0"/>
              </a:rPr>
              <a:t>IN(20 , 50);</a:t>
            </a:r>
          </a:p>
          <a:p>
            <a:pPr>
              <a:defRPr/>
            </a:pPr>
            <a:endParaRPr lang="es-MX" b="1" dirty="0">
              <a:latin typeface="Arial Black" pitchFamily="34" charset="0"/>
            </a:endParaRPr>
          </a:p>
        </p:txBody>
      </p:sp>
      <p:sp>
        <p:nvSpPr>
          <p:cNvPr id="29703" name="Rectangle 82"/>
          <p:cNvSpPr>
            <a:spLocks noChangeArrowheads="1"/>
          </p:cNvSpPr>
          <p:nvPr/>
        </p:nvSpPr>
        <p:spPr bwMode="auto">
          <a:xfrm>
            <a:off x="1458913" y="2871788"/>
            <a:ext cx="3124200" cy="1044575"/>
          </a:xfrm>
          <a:prstGeom prst="rect">
            <a:avLst/>
          </a:prstGeom>
          <a:noFill/>
          <a:ln w="31750">
            <a:solidFill>
              <a:srgbClr val="0000DE"/>
            </a:solidFill>
            <a:miter lim="800000"/>
            <a:headEnd/>
            <a:tailEnd/>
          </a:ln>
        </p:spPr>
        <p:txBody>
          <a:bodyPr wrap="none" anchor="ctr"/>
          <a:lstStyle/>
          <a:p>
            <a:endParaRPr lang="es-ES" sz="2000"/>
          </a:p>
        </p:txBody>
      </p:sp>
      <p:sp>
        <p:nvSpPr>
          <p:cNvPr id="29704" name="Rectangle 83"/>
          <p:cNvSpPr>
            <a:spLocks noChangeArrowheads="1"/>
          </p:cNvSpPr>
          <p:nvPr/>
        </p:nvSpPr>
        <p:spPr bwMode="auto">
          <a:xfrm>
            <a:off x="4643438" y="2873375"/>
            <a:ext cx="1190625" cy="1044575"/>
          </a:xfrm>
          <a:prstGeom prst="rect">
            <a:avLst/>
          </a:prstGeom>
          <a:noFill/>
          <a:ln w="31750">
            <a:solidFill>
              <a:srgbClr val="C00000"/>
            </a:solidFill>
            <a:miter lim="800000"/>
            <a:headEnd/>
            <a:tailEnd/>
          </a:ln>
        </p:spPr>
        <p:txBody>
          <a:bodyPr wrap="none" anchor="ctr"/>
          <a:lstStyle/>
          <a:p>
            <a:endParaRPr lang="es-ES" sz="2000"/>
          </a:p>
        </p:txBody>
      </p:sp>
      <p:sp>
        <p:nvSpPr>
          <p:cNvPr id="29705" name="Rectangle 82"/>
          <p:cNvSpPr>
            <a:spLocks noChangeArrowheads="1"/>
          </p:cNvSpPr>
          <p:nvPr/>
        </p:nvSpPr>
        <p:spPr bwMode="auto">
          <a:xfrm>
            <a:off x="5883275" y="2863850"/>
            <a:ext cx="1795463" cy="1042988"/>
          </a:xfrm>
          <a:prstGeom prst="rect">
            <a:avLst/>
          </a:prstGeom>
          <a:noFill/>
          <a:ln w="31750">
            <a:solidFill>
              <a:srgbClr val="008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82"/>
          <p:cNvSpPr>
            <a:spLocks noChangeArrowheads="1"/>
          </p:cNvSpPr>
          <p:nvPr/>
        </p:nvSpPr>
        <p:spPr bwMode="auto">
          <a:xfrm>
            <a:off x="3597275" y="4302125"/>
            <a:ext cx="1333500" cy="611188"/>
          </a:xfrm>
          <a:prstGeom prst="rect">
            <a:avLst/>
          </a:prstGeom>
          <a:noFill/>
          <a:ln w="31750">
            <a:solidFill>
              <a:srgbClr val="DA1000"/>
            </a:solidFill>
            <a:miter lim="800000"/>
            <a:headEnd/>
            <a:tailEnd/>
          </a:ln>
        </p:spPr>
        <p:txBody>
          <a:bodyPr wrap="none" anchor="ctr"/>
          <a:lstStyle/>
          <a:p>
            <a:endParaRPr lang="es-ES" sz="2000"/>
          </a:p>
        </p:txBody>
      </p:sp>
      <p:sp>
        <p:nvSpPr>
          <p:cNvPr id="31746" name="Rectangle 83"/>
          <p:cNvSpPr>
            <a:spLocks noChangeArrowheads="1"/>
          </p:cNvSpPr>
          <p:nvPr/>
        </p:nvSpPr>
        <p:spPr bwMode="auto">
          <a:xfrm>
            <a:off x="4965700" y="4446588"/>
            <a:ext cx="1873250" cy="611187"/>
          </a:xfrm>
          <a:prstGeom prst="rect">
            <a:avLst/>
          </a:prstGeom>
          <a:noFill/>
          <a:ln w="31750">
            <a:solidFill>
              <a:srgbClr val="0000DA"/>
            </a:solidFill>
            <a:miter lim="800000"/>
            <a:headEnd/>
            <a:tailEnd/>
          </a:ln>
        </p:spPr>
        <p:txBody>
          <a:bodyPr wrap="none" anchor="ctr"/>
          <a:lstStyle/>
          <a:p>
            <a:endParaRPr lang="es-ES" sz="2000"/>
          </a:p>
        </p:txBody>
      </p:sp>
      <p:pic>
        <p:nvPicPr>
          <p:cNvPr id="31747" name="Picture 15" descr="Screenshot - 12-03-2013 , 16_36_45"/>
          <p:cNvPicPr>
            <a:picLocks noChangeAspect="1" noChangeArrowheads="1"/>
          </p:cNvPicPr>
          <p:nvPr/>
        </p:nvPicPr>
        <p:blipFill>
          <a:blip r:embed="rId3" cstate="print"/>
          <a:srcRect/>
          <a:stretch>
            <a:fillRect/>
          </a:stretch>
        </p:blipFill>
        <p:spPr bwMode="auto">
          <a:xfrm>
            <a:off x="2700338" y="4149725"/>
            <a:ext cx="4829175" cy="1038225"/>
          </a:xfrm>
          <a:prstGeom prst="rect">
            <a:avLst/>
          </a:prstGeom>
          <a:noFill/>
          <a:ln w="9525">
            <a:noFill/>
            <a:miter lim="800000"/>
            <a:headEnd/>
            <a:tailEnd/>
          </a:ln>
        </p:spPr>
      </p:pic>
      <p:pic>
        <p:nvPicPr>
          <p:cNvPr id="31748" name="Picture 14" descr="Screenshot - 12-03-2013 , 16_35_52"/>
          <p:cNvPicPr>
            <a:picLocks noChangeAspect="1" noChangeArrowheads="1"/>
          </p:cNvPicPr>
          <p:nvPr/>
        </p:nvPicPr>
        <p:blipFill>
          <a:blip r:embed="rId4" cstate="print"/>
          <a:srcRect/>
          <a:stretch>
            <a:fillRect/>
          </a:stretch>
        </p:blipFill>
        <p:spPr bwMode="auto">
          <a:xfrm>
            <a:off x="2732088" y="5472113"/>
            <a:ext cx="4819650" cy="981075"/>
          </a:xfrm>
          <a:prstGeom prst="rect">
            <a:avLst/>
          </a:prstGeom>
          <a:noFill/>
          <a:ln w="9525">
            <a:noFill/>
            <a:miter lim="800000"/>
            <a:headEnd/>
            <a:tailEnd/>
          </a:ln>
        </p:spPr>
      </p:pic>
      <p:sp>
        <p:nvSpPr>
          <p:cNvPr id="31749"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con la cláusula USING</a:t>
            </a:r>
            <a:endParaRPr lang="es-ES" sz="3000" smtClean="0">
              <a:solidFill>
                <a:srgbClr val="10253F"/>
              </a:solidFill>
              <a:latin typeface="Arial" charset="0"/>
              <a:ea typeface="ＭＳ Ｐゴシック" pitchFamily="34" charset="-128"/>
              <a:cs typeface="Arial" charset="0"/>
            </a:endParaRPr>
          </a:p>
        </p:txBody>
      </p:sp>
      <p:sp>
        <p:nvSpPr>
          <p:cNvPr id="31750"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Si varias columnas tienen los mismos nombres, pero los tipos de datos no coinciden, utilizando la cláusula USING se especifican las columnas para la combinación de igualdad.</a:t>
            </a: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331640" y="2874202"/>
            <a:ext cx="6516000"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a:solidFill>
                  <a:srgbClr val="0000DE"/>
                </a:solidFill>
                <a:latin typeface="Arial Black" pitchFamily="34" charset="0"/>
              </a:rPr>
              <a:t>employee_id</a:t>
            </a:r>
            <a:r>
              <a:rPr lang="en-US" sz="1300" b="1" dirty="0">
                <a:latin typeface="Arial Black" pitchFamily="34" charset="0"/>
              </a:rPr>
              <a:t>, </a:t>
            </a:r>
            <a:r>
              <a:rPr lang="en-US" sz="1300" b="1" dirty="0">
                <a:solidFill>
                  <a:srgbClr val="0000DE"/>
                </a:solidFill>
                <a:latin typeface="Arial Black" pitchFamily="34" charset="0"/>
              </a:rPr>
              <a:t>last_name</a:t>
            </a:r>
            <a:r>
              <a:rPr lang="en-US" sz="1300" b="1" dirty="0">
                <a:latin typeface="Arial Black" pitchFamily="34" charset="0"/>
              </a:rPr>
              <a:t>,  </a:t>
            </a:r>
            <a:r>
              <a:rPr lang="en-US" sz="1300" b="1" dirty="0">
                <a:solidFill>
                  <a:srgbClr val="C00000"/>
                </a:solidFill>
                <a:latin typeface="Arial Black" pitchFamily="34" charset="0"/>
              </a:rPr>
              <a:t>department_id</a:t>
            </a:r>
            <a:r>
              <a:rPr lang="en-US" sz="1300" b="1" dirty="0">
                <a:latin typeface="Arial Black" pitchFamily="34" charset="0"/>
              </a:rPr>
              <a:t>, </a:t>
            </a:r>
            <a:r>
              <a:rPr lang="en-US" sz="1300" b="1" dirty="0">
                <a:solidFill>
                  <a:srgbClr val="008000"/>
                </a:solidFill>
                <a:latin typeface="Arial Black" pitchFamily="34" charset="0"/>
              </a:rPr>
              <a:t>location_id</a:t>
            </a:r>
          </a:p>
          <a:p>
            <a:pPr>
              <a:defRPr/>
            </a:pPr>
            <a:r>
              <a:rPr lang="en-US" sz="1300" b="1" dirty="0">
                <a:latin typeface="Arial Black" pitchFamily="34" charset="0"/>
              </a:rPr>
              <a:t>FROM </a:t>
            </a:r>
            <a:r>
              <a:rPr lang="en-US" sz="1300" b="1" dirty="0">
                <a:solidFill>
                  <a:srgbClr val="0000DE"/>
                </a:solidFill>
                <a:latin typeface="Arial Black" pitchFamily="34" charset="0"/>
              </a:rPr>
              <a:t>employees</a:t>
            </a:r>
            <a:r>
              <a:rPr lang="en-US" sz="1300" b="1" dirty="0">
                <a:latin typeface="Arial Black" pitchFamily="34" charset="0"/>
              </a:rPr>
              <a:t> JOIN </a:t>
            </a:r>
            <a:r>
              <a:rPr lang="en-US" sz="1300" b="1" dirty="0">
                <a:solidFill>
                  <a:srgbClr val="008000"/>
                </a:solidFill>
                <a:latin typeface="Arial Black" pitchFamily="34" charset="0"/>
              </a:rPr>
              <a:t>departments </a:t>
            </a:r>
          </a:p>
          <a:p>
            <a:pPr>
              <a:defRPr/>
            </a:pPr>
            <a:r>
              <a:rPr lang="en-US" sz="1300" b="1" dirty="0">
                <a:solidFill>
                  <a:srgbClr val="C00000"/>
                </a:solidFill>
                <a:latin typeface="Arial Black" pitchFamily="34" charset="0"/>
              </a:rPr>
              <a:t>USING (department_id)</a:t>
            </a:r>
          </a:p>
          <a:p>
            <a:pPr>
              <a:defRPr/>
            </a:pPr>
            <a:r>
              <a:rPr lang="en-US" sz="1300" b="1" dirty="0">
                <a:latin typeface="Arial Black" pitchFamily="34" charset="0"/>
              </a:rPr>
              <a:t>ORDER BY </a:t>
            </a:r>
            <a:r>
              <a:rPr lang="en-US" sz="1300" b="1" dirty="0">
                <a:solidFill>
                  <a:srgbClr val="0000DE"/>
                </a:solidFill>
                <a:latin typeface="Arial Black" pitchFamily="34" charset="0"/>
              </a:rPr>
              <a:t>employee_id</a:t>
            </a:r>
            <a:r>
              <a:rPr lang="en-US" sz="1300" b="1" dirty="0">
                <a:latin typeface="Arial Black" pitchFamily="34" charset="0"/>
              </a:rPr>
              <a:t>;</a:t>
            </a:r>
          </a:p>
          <a:p>
            <a:pPr>
              <a:defRPr/>
            </a:pPr>
            <a:endParaRPr lang="es-MX" b="1" dirty="0">
              <a:latin typeface="Arial Black" pitchFamily="34" charset="0"/>
            </a:endParaRPr>
          </a:p>
        </p:txBody>
      </p:sp>
      <p:sp>
        <p:nvSpPr>
          <p:cNvPr id="31754" name="Text Box 11"/>
          <p:cNvSpPr txBox="1">
            <a:spLocks noChangeArrowheads="1"/>
          </p:cNvSpPr>
          <p:nvPr/>
        </p:nvSpPr>
        <p:spPr bwMode="auto">
          <a:xfrm>
            <a:off x="2608263" y="5087938"/>
            <a:ext cx="5203825" cy="400050"/>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31755" name="Rectangle 82"/>
          <p:cNvSpPr>
            <a:spLocks noChangeArrowheads="1"/>
          </p:cNvSpPr>
          <p:nvPr/>
        </p:nvSpPr>
        <p:spPr bwMode="auto">
          <a:xfrm>
            <a:off x="2627313" y="4095750"/>
            <a:ext cx="2755900" cy="2087563"/>
          </a:xfrm>
          <a:prstGeom prst="rect">
            <a:avLst/>
          </a:prstGeom>
          <a:noFill/>
          <a:ln w="31750">
            <a:solidFill>
              <a:srgbClr val="0000DE"/>
            </a:solidFill>
            <a:miter lim="800000"/>
            <a:headEnd/>
            <a:tailEnd/>
          </a:ln>
        </p:spPr>
        <p:txBody>
          <a:bodyPr wrap="none" anchor="ctr"/>
          <a:lstStyle/>
          <a:p>
            <a:endParaRPr lang="es-ES" sz="2000"/>
          </a:p>
        </p:txBody>
      </p:sp>
      <p:sp>
        <p:nvSpPr>
          <p:cNvPr id="31756" name="Rectangle 83"/>
          <p:cNvSpPr>
            <a:spLocks noChangeArrowheads="1"/>
          </p:cNvSpPr>
          <p:nvPr/>
        </p:nvSpPr>
        <p:spPr bwMode="auto">
          <a:xfrm>
            <a:off x="5503863" y="4095750"/>
            <a:ext cx="1116012" cy="2087563"/>
          </a:xfrm>
          <a:prstGeom prst="rect">
            <a:avLst/>
          </a:prstGeom>
          <a:noFill/>
          <a:ln w="31750">
            <a:solidFill>
              <a:srgbClr val="C00000"/>
            </a:solidFill>
            <a:miter lim="800000"/>
            <a:headEnd/>
            <a:tailEnd/>
          </a:ln>
        </p:spPr>
        <p:txBody>
          <a:bodyPr wrap="none" anchor="ctr"/>
          <a:lstStyle/>
          <a:p>
            <a:endParaRPr lang="es-ES" sz="2000"/>
          </a:p>
        </p:txBody>
      </p:sp>
      <p:sp>
        <p:nvSpPr>
          <p:cNvPr id="31757" name="Rectangle 82"/>
          <p:cNvSpPr>
            <a:spLocks noChangeArrowheads="1"/>
          </p:cNvSpPr>
          <p:nvPr/>
        </p:nvSpPr>
        <p:spPr bwMode="auto">
          <a:xfrm>
            <a:off x="6654800" y="4098925"/>
            <a:ext cx="941388" cy="2087563"/>
          </a:xfrm>
          <a:prstGeom prst="rect">
            <a:avLst/>
          </a:prstGeom>
          <a:noFill/>
          <a:ln w="31750">
            <a:solidFill>
              <a:srgbClr val="008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0" descr="Screenshot - 12-03-2013 , 16_48_38"/>
          <p:cNvPicPr>
            <a:picLocks noChangeAspect="1" noChangeArrowheads="1"/>
          </p:cNvPicPr>
          <p:nvPr/>
        </p:nvPicPr>
        <p:blipFill>
          <a:blip r:embed="rId3" cstate="print"/>
          <a:srcRect/>
          <a:stretch>
            <a:fillRect/>
          </a:stretch>
        </p:blipFill>
        <p:spPr bwMode="auto">
          <a:xfrm>
            <a:off x="2268538" y="3284538"/>
            <a:ext cx="4648200" cy="552450"/>
          </a:xfrm>
          <a:prstGeom prst="rect">
            <a:avLst/>
          </a:prstGeom>
          <a:noFill/>
          <a:ln w="9525">
            <a:noFill/>
            <a:miter lim="800000"/>
            <a:headEnd/>
            <a:tailEnd/>
          </a:ln>
        </p:spPr>
      </p:pic>
      <p:sp>
        <p:nvSpPr>
          <p:cNvPr id="33794" name="Rectangle 82"/>
          <p:cNvSpPr>
            <a:spLocks noChangeArrowheads="1"/>
          </p:cNvSpPr>
          <p:nvPr/>
        </p:nvSpPr>
        <p:spPr bwMode="auto">
          <a:xfrm>
            <a:off x="4606925" y="3263900"/>
            <a:ext cx="2341563" cy="611188"/>
          </a:xfrm>
          <a:prstGeom prst="rect">
            <a:avLst/>
          </a:prstGeom>
          <a:noFill/>
          <a:ln w="31750">
            <a:solidFill>
              <a:srgbClr val="008000"/>
            </a:solidFill>
            <a:miter lim="800000"/>
            <a:headEnd/>
            <a:tailEnd/>
          </a:ln>
        </p:spPr>
        <p:txBody>
          <a:bodyPr wrap="none" anchor="ctr"/>
          <a:lstStyle/>
          <a:p>
            <a:endParaRPr lang="es-ES" sz="2000"/>
          </a:p>
        </p:txBody>
      </p:sp>
      <p:sp>
        <p:nvSpPr>
          <p:cNvPr id="33795"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con la cláusula USING</a:t>
            </a:r>
            <a:endParaRPr lang="es-ES" sz="3000" smtClean="0">
              <a:solidFill>
                <a:srgbClr val="10253F"/>
              </a:solidFill>
              <a:latin typeface="Arial" charset="0"/>
              <a:ea typeface="ＭＳ Ｐゴシック" pitchFamily="34" charset="-128"/>
              <a:cs typeface="Arial" charset="0"/>
            </a:endParaRPr>
          </a:p>
        </p:txBody>
      </p:sp>
      <p:sp>
        <p:nvSpPr>
          <p:cNvPr id="33796"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331640" y="1844824"/>
            <a:ext cx="6516000"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solidFill>
                  <a:srgbClr val="0000DE"/>
                </a:solidFill>
                <a:latin typeface="Arial Black" pitchFamily="34" charset="0"/>
              </a:rPr>
              <a:t>department_name</a:t>
            </a:r>
            <a:r>
              <a:rPr lang="en-US" sz="1300" b="1" dirty="0">
                <a:latin typeface="Arial Black" pitchFamily="34" charset="0"/>
              </a:rPr>
              <a:t>, </a:t>
            </a:r>
            <a:r>
              <a:rPr lang="en-US" sz="1300" b="1" dirty="0">
                <a:solidFill>
                  <a:srgbClr val="008000"/>
                </a:solidFill>
                <a:latin typeface="Arial Black" pitchFamily="34" charset="0"/>
              </a:rPr>
              <a:t>city </a:t>
            </a:r>
          </a:p>
          <a:p>
            <a:pPr>
              <a:defRPr/>
            </a:pPr>
            <a:r>
              <a:rPr lang="en-US" sz="1300" b="1" dirty="0">
                <a:latin typeface="Arial Black" pitchFamily="34" charset="0"/>
              </a:rPr>
              <a:t>FROM </a:t>
            </a:r>
            <a:r>
              <a:rPr lang="en-US" sz="1300" b="1" dirty="0">
                <a:solidFill>
                  <a:srgbClr val="0000DE"/>
                </a:solidFill>
                <a:latin typeface="Arial Black" pitchFamily="34" charset="0"/>
              </a:rPr>
              <a:t>departments</a:t>
            </a:r>
            <a:r>
              <a:rPr lang="en-US" sz="1300" b="1" dirty="0">
                <a:latin typeface="Arial Black" pitchFamily="34" charset="0"/>
              </a:rPr>
              <a:t> </a:t>
            </a:r>
            <a:r>
              <a:rPr lang="en-US" sz="1300" b="1" dirty="0">
                <a:solidFill>
                  <a:srgbClr val="C00000"/>
                </a:solidFill>
                <a:latin typeface="Arial Black" pitchFamily="34" charset="0"/>
              </a:rPr>
              <a:t>JOIN </a:t>
            </a:r>
            <a:r>
              <a:rPr lang="en-US" sz="1300" b="1" dirty="0">
                <a:latin typeface="Arial Black" pitchFamily="34" charset="0"/>
              </a:rPr>
              <a:t> </a:t>
            </a:r>
            <a:r>
              <a:rPr lang="en-US" sz="1300" b="1" dirty="0">
                <a:solidFill>
                  <a:srgbClr val="008000"/>
                </a:solidFill>
                <a:latin typeface="Arial Black" pitchFamily="34" charset="0"/>
              </a:rPr>
              <a:t>locations </a:t>
            </a:r>
          </a:p>
          <a:p>
            <a:pPr>
              <a:defRPr/>
            </a:pPr>
            <a:r>
              <a:rPr lang="en-US" sz="1300" b="1" dirty="0">
                <a:solidFill>
                  <a:srgbClr val="C00000"/>
                </a:solidFill>
                <a:latin typeface="Arial Black" pitchFamily="34" charset="0"/>
              </a:rPr>
              <a:t>USING (location_id)</a:t>
            </a:r>
          </a:p>
          <a:p>
            <a:pPr>
              <a:defRPr/>
            </a:pPr>
            <a:r>
              <a:rPr lang="en-US" sz="1300" b="1" dirty="0">
                <a:latin typeface="Arial Black" pitchFamily="34" charset="0"/>
              </a:rPr>
              <a:t>WHERE </a:t>
            </a:r>
            <a:r>
              <a:rPr lang="en-US" sz="1300" b="1" dirty="0">
                <a:solidFill>
                  <a:srgbClr val="C00000"/>
                </a:solidFill>
                <a:latin typeface="Arial Black" pitchFamily="34" charset="0"/>
              </a:rPr>
              <a:t>location_id</a:t>
            </a:r>
            <a:r>
              <a:rPr lang="en-US" sz="1300" b="1" dirty="0">
                <a:latin typeface="Arial Black" pitchFamily="34" charset="0"/>
              </a:rPr>
              <a:t> = 1400;</a:t>
            </a:r>
          </a:p>
          <a:p>
            <a:pPr>
              <a:defRPr/>
            </a:pPr>
            <a:endParaRPr lang="es-MX" b="1" dirty="0">
              <a:latin typeface="Arial Black" pitchFamily="34" charset="0"/>
            </a:endParaRPr>
          </a:p>
        </p:txBody>
      </p:sp>
      <p:sp>
        <p:nvSpPr>
          <p:cNvPr id="33800" name="Rectangle 83"/>
          <p:cNvSpPr>
            <a:spLocks noChangeArrowheads="1"/>
          </p:cNvSpPr>
          <p:nvPr/>
        </p:nvSpPr>
        <p:spPr bwMode="auto">
          <a:xfrm>
            <a:off x="2235200" y="3263900"/>
            <a:ext cx="2265363" cy="611188"/>
          </a:xfrm>
          <a:prstGeom prst="rect">
            <a:avLst/>
          </a:prstGeom>
          <a:noFill/>
          <a:ln w="31750">
            <a:solidFill>
              <a:srgbClr val="0000DA"/>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con la cláusula USING</a:t>
            </a:r>
            <a:endParaRPr lang="es-ES" sz="3000" smtClean="0">
              <a:solidFill>
                <a:srgbClr val="10253F"/>
              </a:solidFill>
              <a:latin typeface="Arial" charset="0"/>
              <a:ea typeface="ＭＳ Ｐゴシック" pitchFamily="34" charset="-128"/>
              <a:cs typeface="Arial" charset="0"/>
            </a:endParaRPr>
          </a:p>
        </p:txBody>
      </p:sp>
      <p:sp>
        <p:nvSpPr>
          <p:cNvPr id="3584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No  se debe calificar una columna que se utiliza en la cláusula USING. Si la misma columna se usa en otras partes de la sentencia SQL, no se debería utilizar alias a ella.</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pPr>
            <a:endParaRPr lang="es-CL" sz="900">
              <a:ea typeface="Arial Unicode MS"/>
              <a:cs typeface="Arial Unicode MS"/>
            </a:endParaRPr>
          </a:p>
          <a:p>
            <a:pPr marL="609600" indent="-609600" algn="just" defTabSz="457200">
              <a:lnSpc>
                <a:spcPct val="80000"/>
              </a:lnSpc>
              <a:spcBef>
                <a:spcPct val="20000"/>
              </a:spcBef>
            </a:pPr>
            <a:r>
              <a:rPr lang="es-CL" sz="2000">
                <a:latin typeface="Times New Roman" pitchFamily="18" charset="0"/>
                <a:ea typeface="Arial Unicode MS"/>
                <a:cs typeface="Times New Roman" pitchFamily="18" charset="0"/>
              </a:rPr>
              <a:t>  </a:t>
            </a:r>
            <a:r>
              <a:rPr lang="es-CL" sz="1800">
                <a:ea typeface="Arial Unicode MS"/>
                <a:cs typeface="Times New Roman" pitchFamily="18" charset="0"/>
              </a:rPr>
              <a:t>Sentencia incorrecta					        Sentencia correcta	</a:t>
            </a:r>
            <a:r>
              <a:rPr lang="es-CL" sz="2000">
                <a:latin typeface="Times New Roman" pitchFamily="18" charset="0"/>
                <a:ea typeface="Arial Unicode MS"/>
                <a:cs typeface="Times New Roman" pitchFamily="18" charset="0"/>
              </a:rPr>
              <a:t>											</a:t>
            </a: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203201" y="3159811"/>
            <a:ext cx="4283752"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latin typeface="Arial Black" pitchFamily="34" charset="0"/>
              </a:rPr>
              <a:t>l.city</a:t>
            </a:r>
            <a:r>
              <a:rPr lang="en-US" sz="1300" b="1" dirty="0">
                <a:latin typeface="Arial Black" pitchFamily="34" charset="0"/>
              </a:rPr>
              <a:t>,  </a:t>
            </a:r>
            <a:r>
              <a:rPr lang="en-US" sz="1300" b="1" dirty="0" err="1">
                <a:latin typeface="Arial Black" pitchFamily="34" charset="0"/>
              </a:rPr>
              <a:t>d.department_name</a:t>
            </a:r>
            <a:r>
              <a:rPr lang="en-US" sz="1300" b="1" dirty="0">
                <a:latin typeface="Arial Black" pitchFamily="34" charset="0"/>
              </a:rPr>
              <a:t> </a:t>
            </a:r>
          </a:p>
          <a:p>
            <a:pPr>
              <a:defRPr/>
            </a:pPr>
            <a:r>
              <a:rPr lang="en-US" sz="1300" b="1" dirty="0">
                <a:latin typeface="Arial Black" pitchFamily="34" charset="0"/>
              </a:rPr>
              <a:t>FROM   locations l JOIN departments d</a:t>
            </a:r>
          </a:p>
          <a:p>
            <a:pPr>
              <a:defRPr/>
            </a:pPr>
            <a:r>
              <a:rPr lang="en-US" sz="1300" b="1" dirty="0">
                <a:latin typeface="Arial Black" pitchFamily="34" charset="0"/>
              </a:rPr>
              <a:t>USING (</a:t>
            </a:r>
            <a:r>
              <a:rPr lang="en-US" sz="1300" b="1" dirty="0">
                <a:solidFill>
                  <a:srgbClr val="C00000"/>
                </a:solidFill>
                <a:latin typeface="Arial Black" pitchFamily="34" charset="0"/>
              </a:rPr>
              <a:t>location_id</a:t>
            </a:r>
            <a:r>
              <a:rPr lang="en-US" sz="1300" b="1" dirty="0">
                <a:latin typeface="Arial Black" pitchFamily="34" charset="0"/>
              </a:rPr>
              <a:t>)</a:t>
            </a:r>
          </a:p>
          <a:p>
            <a:pPr>
              <a:defRPr/>
            </a:pPr>
            <a:r>
              <a:rPr lang="en-US" sz="1300" b="1" dirty="0">
                <a:latin typeface="Arial Black" pitchFamily="34" charset="0"/>
              </a:rPr>
              <a:t>WHERE </a:t>
            </a:r>
            <a:r>
              <a:rPr lang="en-US" sz="1300" b="1" dirty="0" err="1">
                <a:solidFill>
                  <a:srgbClr val="C00000"/>
                </a:solidFill>
                <a:latin typeface="Arial Black" pitchFamily="34" charset="0"/>
              </a:rPr>
              <a:t>d.location_id</a:t>
            </a:r>
            <a:r>
              <a:rPr lang="en-US" sz="1300" b="1" dirty="0">
                <a:latin typeface="Arial Black" pitchFamily="34" charset="0"/>
              </a:rPr>
              <a:t> = 1400;</a:t>
            </a:r>
          </a:p>
          <a:p>
            <a:pPr>
              <a:defRPr/>
            </a:pPr>
            <a:endParaRPr lang="es-MX" b="1" dirty="0">
              <a:latin typeface="Arial Black" pitchFamily="34" charset="0"/>
            </a:endParaRPr>
          </a:p>
        </p:txBody>
      </p:sp>
      <p:sp>
        <p:nvSpPr>
          <p:cNvPr id="9" name="Text Box 5"/>
          <p:cNvSpPr txBox="1">
            <a:spLocks noChangeArrowheads="1"/>
          </p:cNvSpPr>
          <p:nvPr/>
        </p:nvSpPr>
        <p:spPr bwMode="auto">
          <a:xfrm>
            <a:off x="4680736" y="3159811"/>
            <a:ext cx="4283752"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latin typeface="Arial Black" pitchFamily="34" charset="0"/>
              </a:rPr>
              <a:t>l.city</a:t>
            </a:r>
            <a:r>
              <a:rPr lang="en-US" sz="1300" b="1" dirty="0">
                <a:latin typeface="Arial Black" pitchFamily="34" charset="0"/>
              </a:rPr>
              <a:t>,  </a:t>
            </a:r>
            <a:r>
              <a:rPr lang="en-US" sz="1300" b="1" dirty="0" err="1">
                <a:latin typeface="Arial Black" pitchFamily="34" charset="0"/>
              </a:rPr>
              <a:t>d.department_name</a:t>
            </a:r>
            <a:r>
              <a:rPr lang="en-US" sz="1300" b="1" dirty="0">
                <a:latin typeface="Arial Black" pitchFamily="34" charset="0"/>
              </a:rPr>
              <a:t> </a:t>
            </a:r>
          </a:p>
          <a:p>
            <a:pPr>
              <a:defRPr/>
            </a:pPr>
            <a:r>
              <a:rPr lang="en-US" sz="1300" b="1" dirty="0">
                <a:latin typeface="Arial Black" pitchFamily="34" charset="0"/>
              </a:rPr>
              <a:t>FROM   locations l JOIN departments d</a:t>
            </a:r>
          </a:p>
          <a:p>
            <a:pPr>
              <a:defRPr/>
            </a:pPr>
            <a:r>
              <a:rPr lang="en-US" sz="1300" b="1" dirty="0">
                <a:latin typeface="Arial Black" pitchFamily="34" charset="0"/>
              </a:rPr>
              <a:t>USING (</a:t>
            </a:r>
            <a:r>
              <a:rPr lang="en-US" sz="1300" b="1" dirty="0">
                <a:solidFill>
                  <a:srgbClr val="C00000"/>
                </a:solidFill>
                <a:latin typeface="Arial Black" pitchFamily="34" charset="0"/>
              </a:rPr>
              <a:t>location_id</a:t>
            </a:r>
            <a:r>
              <a:rPr lang="en-US" sz="1300" b="1" dirty="0">
                <a:latin typeface="Arial Black" pitchFamily="34" charset="0"/>
              </a:rPr>
              <a:t>)</a:t>
            </a:r>
          </a:p>
          <a:p>
            <a:pPr>
              <a:defRPr/>
            </a:pPr>
            <a:r>
              <a:rPr lang="en-US" sz="1300" b="1" dirty="0">
                <a:latin typeface="Arial Black" pitchFamily="34" charset="0"/>
              </a:rPr>
              <a:t>WHERE </a:t>
            </a:r>
            <a:r>
              <a:rPr lang="en-US" sz="1300" b="1" dirty="0">
                <a:solidFill>
                  <a:srgbClr val="C00000"/>
                </a:solidFill>
                <a:latin typeface="Arial Black" pitchFamily="34" charset="0"/>
              </a:rPr>
              <a:t>location_id</a:t>
            </a:r>
            <a:r>
              <a:rPr lang="en-US" sz="1300" b="1" dirty="0">
                <a:latin typeface="Arial Black" pitchFamily="34" charset="0"/>
              </a:rPr>
              <a:t> = 1400;</a:t>
            </a:r>
          </a:p>
          <a:p>
            <a:pPr>
              <a:defRPr/>
            </a:pPr>
            <a:endParaRPr lang="es-MX" b="1" dirty="0">
              <a:latin typeface="Arial Black" pitchFamily="34" charset="0"/>
            </a:endParaRPr>
          </a:p>
        </p:txBody>
      </p:sp>
      <p:pic>
        <p:nvPicPr>
          <p:cNvPr id="35849" name="Picture 3" descr="C:\Users\user\Documents\DonationCoder\ScreenshotCaptor\Screenshots\Screenshot - 19-01-2014 , 18_16_29.png"/>
          <p:cNvPicPr>
            <a:picLocks noChangeAspect="1" noChangeArrowheads="1"/>
          </p:cNvPicPr>
          <p:nvPr/>
        </p:nvPicPr>
        <p:blipFill>
          <a:blip r:embed="rId3" cstate="print"/>
          <a:srcRect/>
          <a:stretch>
            <a:fillRect/>
          </a:stretch>
        </p:blipFill>
        <p:spPr bwMode="auto">
          <a:xfrm>
            <a:off x="292100" y="4384675"/>
            <a:ext cx="4232275"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Screenshot - 20-01-2014 , 15_33_0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19250" y="5184775"/>
            <a:ext cx="5905500" cy="989013"/>
          </a:xfrm>
          <a:prstGeom prst="rect">
            <a:avLst/>
          </a:prstGeom>
          <a:noFill/>
          <a:ln w="9525">
            <a:noFill/>
            <a:miter lim="800000"/>
            <a:headEnd/>
            <a:tailEnd/>
          </a:ln>
        </p:spPr>
      </p:pic>
      <p:pic>
        <p:nvPicPr>
          <p:cNvPr id="37890" name="Picture 3" descr="Screenshot - 20-01-2014 , 15_32_3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19250" y="3937000"/>
            <a:ext cx="5905500" cy="962025"/>
          </a:xfrm>
          <a:prstGeom prst="rect">
            <a:avLst/>
          </a:prstGeom>
          <a:noFill/>
          <a:ln w="9525">
            <a:noFill/>
            <a:miter lim="800000"/>
            <a:headEnd/>
            <a:tailEnd/>
          </a:ln>
        </p:spPr>
      </p:pic>
      <p:sp>
        <p:nvSpPr>
          <p:cNvPr id="37891"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con la cláusula ON</a:t>
            </a:r>
            <a:endParaRPr lang="es-ES" sz="3000" smtClean="0">
              <a:solidFill>
                <a:srgbClr val="10253F"/>
              </a:solidFill>
              <a:latin typeface="Arial" charset="0"/>
              <a:ea typeface="ＭＳ Ｐゴシック" pitchFamily="34" charset="-128"/>
              <a:cs typeface="Arial" charset="0"/>
            </a:endParaRPr>
          </a:p>
        </p:txBody>
      </p:sp>
      <p:sp>
        <p:nvSpPr>
          <p:cNvPr id="3789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Para especificar las columnas por las cuales se quiere unir dos tablas, se debe utilizar la cláusula ON.</a:t>
            </a: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3031" y="2499282"/>
            <a:ext cx="7291302" cy="132274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p>
          <a:p>
            <a:pPr>
              <a:defRPr/>
            </a:pPr>
            <a:r>
              <a:rPr lang="en-US" sz="1300" b="1">
                <a:latin typeface="Arial Black" pitchFamily="34" charset="0"/>
              </a:rPr>
              <a:t>SELECT </a:t>
            </a:r>
            <a:r>
              <a:rPr lang="en-US" sz="1300" b="1">
                <a:solidFill>
                  <a:srgbClr val="C00000"/>
                </a:solidFill>
                <a:latin typeface="Arial Black" pitchFamily="34" charset="0"/>
              </a:rPr>
              <a:t>e.employee_id</a:t>
            </a:r>
            <a:r>
              <a:rPr lang="en-US" sz="1300" b="1">
                <a:latin typeface="Arial Black" pitchFamily="34" charset="0"/>
              </a:rPr>
              <a:t> , </a:t>
            </a:r>
            <a:r>
              <a:rPr lang="en-US" sz="1300" b="1">
                <a:solidFill>
                  <a:srgbClr val="C00000"/>
                </a:solidFill>
                <a:latin typeface="Arial Black" pitchFamily="34" charset="0"/>
              </a:rPr>
              <a:t>e.last_name</a:t>
            </a:r>
            <a:r>
              <a:rPr lang="en-US" sz="1300" b="1">
                <a:latin typeface="Arial Black" pitchFamily="34" charset="0"/>
              </a:rPr>
              <a:t> , </a:t>
            </a:r>
            <a:r>
              <a:rPr lang="en-US" sz="1300" b="1">
                <a:solidFill>
                  <a:srgbClr val="C00000"/>
                </a:solidFill>
                <a:latin typeface="Arial Black" pitchFamily="34" charset="0"/>
              </a:rPr>
              <a:t>e.department_id</a:t>
            </a:r>
            <a:r>
              <a:rPr lang="en-US" sz="1300" b="1">
                <a:latin typeface="Arial Black" pitchFamily="34" charset="0"/>
              </a:rPr>
              <a:t> "DEPTO.EMPLOYEES",</a:t>
            </a:r>
          </a:p>
          <a:p>
            <a:pPr>
              <a:defRPr/>
            </a:pPr>
            <a:r>
              <a:rPr lang="en-US" sz="1300" b="1">
                <a:latin typeface="Arial Black" pitchFamily="34" charset="0"/>
              </a:rPr>
              <a:t>              </a:t>
            </a:r>
            <a:r>
              <a:rPr lang="en-US" sz="1300" b="1">
                <a:solidFill>
                  <a:srgbClr val="0000DE"/>
                </a:solidFill>
                <a:latin typeface="Arial Black" pitchFamily="34" charset="0"/>
              </a:rPr>
              <a:t>d.department_id</a:t>
            </a:r>
            <a:r>
              <a:rPr lang="en-US" sz="1300" b="1">
                <a:latin typeface="Arial Black" pitchFamily="34" charset="0"/>
              </a:rPr>
              <a:t> "DEPTO.DEPARTMENTS", </a:t>
            </a:r>
            <a:r>
              <a:rPr lang="en-US" sz="1300" b="1">
                <a:solidFill>
                  <a:srgbClr val="0000DE"/>
                </a:solidFill>
                <a:latin typeface="Arial Black" pitchFamily="34" charset="0"/>
              </a:rPr>
              <a:t>d.location_id</a:t>
            </a:r>
          </a:p>
          <a:p>
            <a:pPr>
              <a:defRPr/>
            </a:pPr>
            <a:r>
              <a:rPr lang="en-US" sz="1300" b="1">
                <a:latin typeface="Arial Black" pitchFamily="34" charset="0"/>
              </a:rPr>
              <a:t>FROM </a:t>
            </a:r>
            <a:r>
              <a:rPr lang="en-US" sz="1300" b="1">
                <a:solidFill>
                  <a:srgbClr val="C00000"/>
                </a:solidFill>
                <a:latin typeface="Arial Black" pitchFamily="34" charset="0"/>
              </a:rPr>
              <a:t>employees e</a:t>
            </a:r>
            <a:r>
              <a:rPr lang="en-US" sz="1300" b="1">
                <a:latin typeface="Arial Black" pitchFamily="34" charset="0"/>
              </a:rPr>
              <a:t>  JOIN  </a:t>
            </a:r>
            <a:r>
              <a:rPr lang="en-US" sz="1300" b="1">
                <a:solidFill>
                  <a:srgbClr val="0000DE"/>
                </a:solidFill>
                <a:latin typeface="Arial Black" pitchFamily="34" charset="0"/>
              </a:rPr>
              <a:t>departments d</a:t>
            </a:r>
          </a:p>
          <a:p>
            <a:pPr>
              <a:defRPr/>
            </a:pPr>
            <a:r>
              <a:rPr lang="en-US" sz="1300" b="1">
                <a:solidFill>
                  <a:schemeClr val="folHlink"/>
                </a:solidFill>
                <a:latin typeface="Arial Black" pitchFamily="34" charset="0"/>
              </a:rPr>
              <a:t>ON</a:t>
            </a:r>
            <a:r>
              <a:rPr lang="en-US" sz="1300" b="1">
                <a:latin typeface="Arial Black" pitchFamily="34" charset="0"/>
              </a:rPr>
              <a:t> (</a:t>
            </a:r>
            <a:r>
              <a:rPr lang="en-US" sz="1300" b="1">
                <a:solidFill>
                  <a:srgbClr val="C00000"/>
                </a:solidFill>
                <a:latin typeface="Arial Black" pitchFamily="34" charset="0"/>
              </a:rPr>
              <a:t>e.department_id</a:t>
            </a:r>
            <a:r>
              <a:rPr lang="en-US" sz="1300" b="1">
                <a:latin typeface="Arial Black" pitchFamily="34" charset="0"/>
              </a:rPr>
              <a:t> = </a:t>
            </a:r>
            <a:r>
              <a:rPr lang="en-US" sz="1300" b="1">
                <a:solidFill>
                  <a:srgbClr val="0000DE"/>
                </a:solidFill>
                <a:latin typeface="Arial Black" pitchFamily="34" charset="0"/>
              </a:rPr>
              <a:t>d.department_id</a:t>
            </a:r>
            <a:r>
              <a:rPr lang="en-US" sz="1300" b="1">
                <a:latin typeface="Arial Black" pitchFamily="34" charset="0"/>
              </a:rPr>
              <a:t>)</a:t>
            </a:r>
          </a:p>
          <a:p>
            <a:pPr>
              <a:defRPr/>
            </a:pPr>
            <a:r>
              <a:rPr lang="en-US" sz="1300" b="1">
                <a:latin typeface="Arial Black" pitchFamily="34" charset="0"/>
              </a:rPr>
              <a:t>ORDER BY </a:t>
            </a:r>
            <a:r>
              <a:rPr lang="en-US" sz="1300" b="1">
                <a:solidFill>
                  <a:srgbClr val="C00000"/>
                </a:solidFill>
                <a:latin typeface="Arial Black" pitchFamily="34" charset="0"/>
              </a:rPr>
              <a:t>e.employee_id</a:t>
            </a:r>
            <a:r>
              <a:rPr lang="en-US" sz="1300" b="1">
                <a:latin typeface="Arial Black" pitchFamily="34" charset="0"/>
              </a:rPr>
              <a:t>;</a:t>
            </a:r>
          </a:p>
          <a:p>
            <a:pPr>
              <a:defRPr/>
            </a:pPr>
            <a:endParaRPr lang="es-MX" b="1">
              <a:latin typeface="Arial Black" pitchFamily="34" charset="0"/>
            </a:endParaRPr>
          </a:p>
        </p:txBody>
      </p:sp>
      <p:sp>
        <p:nvSpPr>
          <p:cNvPr id="37896" name="Text Box 11"/>
          <p:cNvSpPr txBox="1">
            <a:spLocks noChangeArrowheads="1"/>
          </p:cNvSpPr>
          <p:nvPr/>
        </p:nvSpPr>
        <p:spPr bwMode="auto">
          <a:xfrm>
            <a:off x="2124075" y="4797425"/>
            <a:ext cx="6048375"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37897" name="Rectangle 82"/>
          <p:cNvSpPr>
            <a:spLocks noChangeArrowheads="1"/>
          </p:cNvSpPr>
          <p:nvPr/>
        </p:nvSpPr>
        <p:spPr bwMode="auto">
          <a:xfrm>
            <a:off x="5432425" y="3933825"/>
            <a:ext cx="2163763" cy="1979613"/>
          </a:xfrm>
          <a:prstGeom prst="rect">
            <a:avLst/>
          </a:prstGeom>
          <a:noFill/>
          <a:ln w="31750">
            <a:solidFill>
              <a:srgbClr val="0000DE"/>
            </a:solidFill>
            <a:miter lim="800000"/>
            <a:headEnd/>
            <a:tailEnd/>
          </a:ln>
        </p:spPr>
        <p:txBody>
          <a:bodyPr wrap="none" anchor="ctr"/>
          <a:lstStyle/>
          <a:p>
            <a:endParaRPr lang="es-ES" sz="2000"/>
          </a:p>
        </p:txBody>
      </p:sp>
      <p:sp>
        <p:nvSpPr>
          <p:cNvPr id="37898" name="Rectangle 83"/>
          <p:cNvSpPr>
            <a:spLocks noChangeArrowheads="1"/>
          </p:cNvSpPr>
          <p:nvPr/>
        </p:nvSpPr>
        <p:spPr bwMode="auto">
          <a:xfrm>
            <a:off x="1558925" y="3933825"/>
            <a:ext cx="3840163" cy="1979613"/>
          </a:xfrm>
          <a:prstGeom prst="rect">
            <a:avLst/>
          </a:prstGeom>
          <a:noFill/>
          <a:ln w="31750">
            <a:solidFill>
              <a:srgbClr val="C00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1" descr="Screenshot - 20-01-2014 , 15_57_2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86075" y="3205163"/>
            <a:ext cx="3917950" cy="1336675"/>
          </a:xfrm>
          <a:prstGeom prst="rect">
            <a:avLst/>
          </a:prstGeom>
          <a:noFill/>
          <a:ln w="9525">
            <a:noFill/>
            <a:miter lim="800000"/>
            <a:headEnd/>
            <a:tailEnd/>
          </a:ln>
        </p:spPr>
      </p:pic>
      <p:pic>
        <p:nvPicPr>
          <p:cNvPr id="39938" name="Picture 22" descr="Screenshot - 20-01-2014 , 15_57_5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05125" y="4803775"/>
            <a:ext cx="2428875" cy="1146175"/>
          </a:xfrm>
          <a:prstGeom prst="rect">
            <a:avLst/>
          </a:prstGeom>
          <a:noFill/>
          <a:ln w="9525">
            <a:noFill/>
            <a:miter lim="800000"/>
            <a:headEnd/>
            <a:tailEnd/>
          </a:ln>
        </p:spPr>
      </p:pic>
      <p:sp>
        <p:nvSpPr>
          <p:cNvPr id="39939"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con la cláusula ON</a:t>
            </a:r>
            <a:endParaRPr lang="es-ES" sz="3000" smtClean="0">
              <a:solidFill>
                <a:srgbClr val="10253F"/>
              </a:solidFill>
              <a:latin typeface="Arial" charset="0"/>
              <a:ea typeface="ＭＳ Ｐゴシック" pitchFamily="34" charset="-128"/>
              <a:cs typeface="Arial" charset="0"/>
            </a:endParaRPr>
          </a:p>
        </p:txBody>
      </p:sp>
      <p:sp>
        <p:nvSpPr>
          <p:cNvPr id="39940"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1444" y="1826183"/>
            <a:ext cx="7291301"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solidFill>
                  <a:srgbClr val="C00000"/>
                </a:solidFill>
                <a:latin typeface="Arial Black" pitchFamily="34" charset="0"/>
              </a:rPr>
              <a:t>d.department_id</a:t>
            </a:r>
            <a:r>
              <a:rPr lang="en-US" sz="1300" b="1" dirty="0">
                <a:latin typeface="Arial Black" pitchFamily="34" charset="0"/>
              </a:rPr>
              <a:t> departamento ,</a:t>
            </a:r>
            <a:r>
              <a:rPr lang="en-US" sz="1300" b="1" dirty="0" err="1">
                <a:solidFill>
                  <a:srgbClr val="C00000"/>
                </a:solidFill>
                <a:latin typeface="Arial Black" pitchFamily="34" charset="0"/>
              </a:rPr>
              <a:t>d.location_id</a:t>
            </a:r>
            <a:r>
              <a:rPr lang="en-US" sz="1300" b="1" dirty="0">
                <a:latin typeface="Arial Black" pitchFamily="34" charset="0"/>
              </a:rPr>
              <a:t> </a:t>
            </a:r>
            <a:r>
              <a:rPr lang="en-US" sz="1300" b="1" dirty="0" err="1">
                <a:latin typeface="Arial Black" pitchFamily="34" charset="0"/>
              </a:rPr>
              <a:t>localidad</a:t>
            </a:r>
            <a:r>
              <a:rPr lang="en-US" sz="1300" b="1" dirty="0">
                <a:latin typeface="Arial Black" pitchFamily="34" charset="0"/>
              </a:rPr>
              <a:t>, </a:t>
            </a:r>
            <a:r>
              <a:rPr lang="en-US" sz="1300" b="1" dirty="0" err="1">
                <a:solidFill>
                  <a:srgbClr val="0000DE"/>
                </a:solidFill>
                <a:latin typeface="Arial Black" pitchFamily="34" charset="0"/>
              </a:rPr>
              <a:t>l.city</a:t>
            </a:r>
            <a:r>
              <a:rPr lang="en-US" sz="1300" b="1" dirty="0">
                <a:solidFill>
                  <a:srgbClr val="0000DE"/>
                </a:solidFill>
                <a:latin typeface="Arial Black" pitchFamily="34" charset="0"/>
              </a:rPr>
              <a:t> </a:t>
            </a:r>
            <a:r>
              <a:rPr lang="en-US" sz="1300" b="1" dirty="0">
                <a:latin typeface="Arial Black" pitchFamily="34" charset="0"/>
              </a:rPr>
              <a:t>ciudad</a:t>
            </a:r>
          </a:p>
          <a:p>
            <a:pPr>
              <a:defRPr/>
            </a:pPr>
            <a:r>
              <a:rPr lang="en-US" sz="1300" b="1" dirty="0">
                <a:latin typeface="Arial Black" pitchFamily="34" charset="0"/>
              </a:rPr>
              <a:t>FROM </a:t>
            </a:r>
            <a:r>
              <a:rPr lang="en-US" sz="1300" b="1" dirty="0">
                <a:solidFill>
                  <a:srgbClr val="C00000"/>
                </a:solidFill>
                <a:latin typeface="Arial Black" pitchFamily="34" charset="0"/>
              </a:rPr>
              <a:t>departments d</a:t>
            </a:r>
            <a:r>
              <a:rPr lang="en-US" sz="1300" b="1" dirty="0">
                <a:latin typeface="Arial Black" pitchFamily="34" charset="0"/>
              </a:rPr>
              <a:t>  JOIN </a:t>
            </a:r>
            <a:r>
              <a:rPr lang="en-US" sz="1300" b="1" dirty="0">
                <a:solidFill>
                  <a:srgbClr val="0000DE"/>
                </a:solidFill>
                <a:latin typeface="Arial Black" pitchFamily="34" charset="0"/>
              </a:rPr>
              <a:t>locations l</a:t>
            </a:r>
            <a:r>
              <a:rPr lang="en-US" sz="1300" b="1" dirty="0">
                <a:latin typeface="Arial Black" pitchFamily="34" charset="0"/>
              </a:rPr>
              <a:t>  </a:t>
            </a:r>
          </a:p>
          <a:p>
            <a:pPr>
              <a:defRPr/>
            </a:pPr>
            <a:r>
              <a:rPr lang="en-US" sz="1300" b="1" dirty="0">
                <a:solidFill>
                  <a:schemeClr val="folHlink"/>
                </a:solidFill>
                <a:latin typeface="Arial Black" pitchFamily="34" charset="0"/>
              </a:rPr>
              <a:t>ON</a:t>
            </a:r>
            <a:r>
              <a:rPr lang="en-US" sz="1300" b="1" dirty="0">
                <a:latin typeface="Arial Black" pitchFamily="34" charset="0"/>
              </a:rPr>
              <a:t> (</a:t>
            </a:r>
            <a:r>
              <a:rPr lang="en-US" sz="1300" b="1" dirty="0" err="1">
                <a:solidFill>
                  <a:srgbClr val="C00000"/>
                </a:solidFill>
                <a:latin typeface="Arial Black" pitchFamily="34" charset="0"/>
              </a:rPr>
              <a:t>d.location_id</a:t>
            </a:r>
            <a:r>
              <a:rPr lang="en-US" sz="1300" b="1" dirty="0">
                <a:latin typeface="Arial Black" pitchFamily="34" charset="0"/>
              </a:rPr>
              <a:t> = </a:t>
            </a:r>
            <a:r>
              <a:rPr lang="en-US" sz="1300" b="1" dirty="0" err="1">
                <a:solidFill>
                  <a:srgbClr val="0000DE"/>
                </a:solidFill>
                <a:latin typeface="Arial Black" pitchFamily="34" charset="0"/>
              </a:rPr>
              <a:t>l.location_id</a:t>
            </a:r>
            <a:r>
              <a:rPr lang="en-US" sz="1300" b="1" dirty="0">
                <a:latin typeface="Arial Black" pitchFamily="34" charset="0"/>
              </a:rPr>
              <a:t>)</a:t>
            </a:r>
          </a:p>
          <a:p>
            <a:pPr>
              <a:defRPr/>
            </a:pPr>
            <a:r>
              <a:rPr lang="en-US" sz="1300" b="1" dirty="0">
                <a:latin typeface="Arial Black" pitchFamily="34" charset="0"/>
              </a:rPr>
              <a:t>ORDER BY </a:t>
            </a:r>
            <a:r>
              <a:rPr lang="en-US" sz="1300" b="1" dirty="0" err="1">
                <a:solidFill>
                  <a:srgbClr val="C00000"/>
                </a:solidFill>
                <a:latin typeface="Arial Black" pitchFamily="34" charset="0"/>
              </a:rPr>
              <a:t>d.department_id</a:t>
            </a:r>
            <a:r>
              <a:rPr lang="en-US" sz="1300" b="1" dirty="0">
                <a:latin typeface="Arial Black" pitchFamily="34" charset="0"/>
              </a:rPr>
              <a:t>;</a:t>
            </a:r>
          </a:p>
          <a:p>
            <a:pPr>
              <a:defRPr/>
            </a:pPr>
            <a:endParaRPr lang="es-MX" b="1" dirty="0">
              <a:latin typeface="Arial Black" pitchFamily="34" charset="0"/>
            </a:endParaRPr>
          </a:p>
        </p:txBody>
      </p:sp>
      <p:sp>
        <p:nvSpPr>
          <p:cNvPr id="39944" name="Text Box 11"/>
          <p:cNvSpPr txBox="1">
            <a:spLocks noChangeArrowheads="1"/>
          </p:cNvSpPr>
          <p:nvPr/>
        </p:nvSpPr>
        <p:spPr bwMode="auto">
          <a:xfrm>
            <a:off x="2811463" y="4429125"/>
            <a:ext cx="5073650"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39945" name="Rectangle 82"/>
          <p:cNvSpPr>
            <a:spLocks noChangeArrowheads="1"/>
          </p:cNvSpPr>
          <p:nvPr/>
        </p:nvSpPr>
        <p:spPr bwMode="auto">
          <a:xfrm>
            <a:off x="4621213" y="3141663"/>
            <a:ext cx="2163762" cy="2590800"/>
          </a:xfrm>
          <a:prstGeom prst="rect">
            <a:avLst/>
          </a:prstGeom>
          <a:noFill/>
          <a:ln w="31750">
            <a:solidFill>
              <a:srgbClr val="0000DE"/>
            </a:solidFill>
            <a:miter lim="800000"/>
            <a:headEnd/>
            <a:tailEnd/>
          </a:ln>
        </p:spPr>
        <p:txBody>
          <a:bodyPr wrap="none" anchor="ctr"/>
          <a:lstStyle/>
          <a:p>
            <a:endParaRPr lang="es-ES" sz="2000"/>
          </a:p>
        </p:txBody>
      </p:sp>
      <p:sp>
        <p:nvSpPr>
          <p:cNvPr id="39946" name="Rectangle 83"/>
          <p:cNvSpPr>
            <a:spLocks noChangeArrowheads="1"/>
          </p:cNvSpPr>
          <p:nvPr/>
        </p:nvSpPr>
        <p:spPr bwMode="auto">
          <a:xfrm>
            <a:off x="2843213" y="3146425"/>
            <a:ext cx="1738312" cy="2590800"/>
          </a:xfrm>
          <a:prstGeom prst="rect">
            <a:avLst/>
          </a:prstGeom>
          <a:noFill/>
          <a:ln w="31750">
            <a:solidFill>
              <a:srgbClr val="C00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1"/>
          <p:cNvSpPr txBox="1">
            <a:spLocks noChangeArrowheads="1"/>
          </p:cNvSpPr>
          <p:nvPr/>
        </p:nvSpPr>
        <p:spPr bwMode="auto">
          <a:xfrm>
            <a:off x="2803525" y="5338763"/>
            <a:ext cx="4721225"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pic>
        <p:nvPicPr>
          <p:cNvPr id="41986" name="Picture 3" descr="C:\Users\user\Documents\DonationCoder\ScreenshotCaptor\Screenshots\Screenshot - 20-01-2014 , 20_24_17.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16238" y="5676900"/>
            <a:ext cx="4149725" cy="1073150"/>
          </a:xfrm>
          <a:prstGeom prst="rect">
            <a:avLst/>
          </a:prstGeom>
          <a:noFill/>
          <a:ln w="9525">
            <a:noFill/>
            <a:miter lim="800000"/>
            <a:headEnd/>
            <a:tailEnd/>
          </a:ln>
        </p:spPr>
      </p:pic>
      <p:pic>
        <p:nvPicPr>
          <p:cNvPr id="41987" name="Picture 2" descr="C:\Users\user\Documents\DonationCoder\ScreenshotCaptor\Screenshots\Screenshot - 20-01-2014 , 20_23_5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16238" y="4397375"/>
            <a:ext cx="4176712" cy="1028700"/>
          </a:xfrm>
          <a:prstGeom prst="rect">
            <a:avLst/>
          </a:prstGeom>
          <a:noFill/>
          <a:ln w="9525">
            <a:noFill/>
            <a:miter lim="800000"/>
            <a:headEnd/>
            <a:tailEnd/>
          </a:ln>
        </p:spPr>
      </p:pic>
      <p:sp>
        <p:nvSpPr>
          <p:cNvPr id="41988"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en Tres Sentidos</a:t>
            </a:r>
            <a:endParaRPr lang="es-ES" sz="3000" smtClean="0">
              <a:solidFill>
                <a:srgbClr val="10253F"/>
              </a:solidFill>
              <a:latin typeface="Arial" charset="0"/>
              <a:ea typeface="ＭＳ Ｐゴシック" pitchFamily="34" charset="-128"/>
              <a:cs typeface="Arial" charset="0"/>
            </a:endParaRPr>
          </a:p>
        </p:txBody>
      </p:sp>
      <p:sp>
        <p:nvSpPr>
          <p:cNvPr id="41989"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Un Join en tres sentidos es la unión de tres tablas y se ejecutan de izquierda a derecha. La condición del primer join puede referenciar sólo columnas de las tablas del primer Join. La condición del segundo join puede referenciar columnas de las tres tablas.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1444" y="2986319"/>
            <a:ext cx="7291301" cy="133882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solidFill>
                  <a:srgbClr val="C00000"/>
                </a:solidFill>
                <a:latin typeface="Arial Black" pitchFamily="34" charset="0"/>
              </a:rPr>
              <a:t>emp.employee_id</a:t>
            </a:r>
            <a:r>
              <a:rPr lang="en-US" sz="1300" b="1" dirty="0">
                <a:latin typeface="Arial Black" pitchFamily="34" charset="0"/>
              </a:rPr>
              <a:t>, </a:t>
            </a:r>
            <a:r>
              <a:rPr lang="en-US" sz="1300" b="1" dirty="0" err="1">
                <a:solidFill>
                  <a:srgbClr val="0000DE"/>
                </a:solidFill>
                <a:latin typeface="Arial Black" pitchFamily="34" charset="0"/>
              </a:rPr>
              <a:t>dep.department_name</a:t>
            </a:r>
            <a:r>
              <a:rPr lang="en-US" sz="1300" b="1" dirty="0">
                <a:latin typeface="Arial Black" pitchFamily="34" charset="0"/>
              </a:rPr>
              <a:t>, </a:t>
            </a:r>
            <a:r>
              <a:rPr lang="en-US" sz="1300" b="1" dirty="0" err="1">
                <a:solidFill>
                  <a:srgbClr val="008000"/>
                </a:solidFill>
                <a:latin typeface="Arial Black" pitchFamily="34" charset="0"/>
              </a:rPr>
              <a:t>loc.city</a:t>
            </a:r>
            <a:endParaRPr lang="en-US" sz="1300" b="1" dirty="0">
              <a:solidFill>
                <a:srgbClr val="008000"/>
              </a:solidFill>
              <a:latin typeface="Arial Black" pitchFamily="34" charset="0"/>
            </a:endParaRPr>
          </a:p>
          <a:p>
            <a:pPr>
              <a:defRPr/>
            </a:pPr>
            <a:r>
              <a:rPr lang="en-US" sz="1300" b="1" dirty="0">
                <a:latin typeface="Arial Black" pitchFamily="34" charset="0"/>
              </a:rPr>
              <a:t>FROM   </a:t>
            </a:r>
            <a:r>
              <a:rPr lang="en-US" sz="1300" b="1" dirty="0">
                <a:solidFill>
                  <a:srgbClr val="C00000"/>
                </a:solidFill>
                <a:latin typeface="Arial Black" pitchFamily="34" charset="0"/>
              </a:rPr>
              <a:t>employees </a:t>
            </a:r>
            <a:r>
              <a:rPr lang="en-US" sz="1300" b="1" dirty="0" err="1">
                <a:solidFill>
                  <a:srgbClr val="C00000"/>
                </a:solidFill>
                <a:latin typeface="Arial Black" pitchFamily="34" charset="0"/>
              </a:rPr>
              <a:t>emp</a:t>
            </a:r>
            <a:r>
              <a:rPr lang="en-US" sz="1300" b="1" dirty="0">
                <a:solidFill>
                  <a:srgbClr val="C00000"/>
                </a:solidFill>
                <a:latin typeface="Arial Black" pitchFamily="34" charset="0"/>
              </a:rPr>
              <a:t> </a:t>
            </a:r>
            <a:r>
              <a:rPr lang="en-US" sz="1300" b="1" dirty="0">
                <a:latin typeface="Arial Black" pitchFamily="34" charset="0"/>
              </a:rPr>
              <a:t>JOIN </a:t>
            </a:r>
            <a:r>
              <a:rPr lang="en-US" sz="1300" b="1" dirty="0">
                <a:solidFill>
                  <a:srgbClr val="0000DE"/>
                </a:solidFill>
                <a:latin typeface="Arial Black" pitchFamily="34" charset="0"/>
              </a:rPr>
              <a:t>departments </a:t>
            </a:r>
            <a:r>
              <a:rPr lang="en-US" sz="1300" b="1" dirty="0" err="1">
                <a:solidFill>
                  <a:srgbClr val="0000DE"/>
                </a:solidFill>
                <a:latin typeface="Arial Black" pitchFamily="34" charset="0"/>
              </a:rPr>
              <a:t>dep</a:t>
            </a:r>
            <a:endParaRPr lang="en-US" sz="1300" b="1" dirty="0">
              <a:solidFill>
                <a:srgbClr val="0000DE"/>
              </a:solidFill>
              <a:latin typeface="Arial Black" pitchFamily="34" charset="0"/>
            </a:endParaRPr>
          </a:p>
          <a:p>
            <a:pPr>
              <a:defRPr/>
            </a:pPr>
            <a:r>
              <a:rPr lang="en-US" sz="1300" b="1" dirty="0">
                <a:solidFill>
                  <a:srgbClr val="800080"/>
                </a:solidFill>
                <a:latin typeface="Arial Black" pitchFamily="34" charset="0"/>
              </a:rPr>
              <a:t>USING(department_id)</a:t>
            </a:r>
          </a:p>
          <a:p>
            <a:pPr>
              <a:defRPr/>
            </a:pPr>
            <a:r>
              <a:rPr lang="en-US" sz="1300" b="1" dirty="0">
                <a:latin typeface="Arial Black" pitchFamily="34" charset="0"/>
              </a:rPr>
              <a:t>JOIN </a:t>
            </a:r>
            <a:r>
              <a:rPr lang="en-US" sz="1300" b="1" dirty="0">
                <a:solidFill>
                  <a:srgbClr val="008000"/>
                </a:solidFill>
                <a:latin typeface="Arial Black" pitchFamily="34" charset="0"/>
              </a:rPr>
              <a:t>locations loc</a:t>
            </a:r>
          </a:p>
          <a:p>
            <a:pPr>
              <a:defRPr/>
            </a:pPr>
            <a:r>
              <a:rPr lang="en-US" sz="1300" b="1" dirty="0">
                <a:solidFill>
                  <a:srgbClr val="800080"/>
                </a:solidFill>
                <a:latin typeface="Arial Black" pitchFamily="34" charset="0"/>
              </a:rPr>
              <a:t>USING(location_id)</a:t>
            </a:r>
            <a:r>
              <a:rPr lang="en-US" sz="1300" b="1" dirty="0">
                <a:latin typeface="Arial Black" pitchFamily="34" charset="0"/>
              </a:rPr>
              <a:t>;</a:t>
            </a:r>
          </a:p>
          <a:p>
            <a:pPr>
              <a:defRPr/>
            </a:pPr>
            <a:endParaRPr lang="es-MX" b="1" dirty="0">
              <a:latin typeface="Arial Black" pitchFamily="34" charset="0"/>
            </a:endParaRPr>
          </a:p>
        </p:txBody>
      </p:sp>
      <p:sp>
        <p:nvSpPr>
          <p:cNvPr id="41993" name="Rectangle 82"/>
          <p:cNvSpPr>
            <a:spLocks noChangeArrowheads="1"/>
          </p:cNvSpPr>
          <p:nvPr/>
        </p:nvSpPr>
        <p:spPr bwMode="auto">
          <a:xfrm>
            <a:off x="3740150" y="4394200"/>
            <a:ext cx="2105025" cy="2052638"/>
          </a:xfrm>
          <a:prstGeom prst="rect">
            <a:avLst/>
          </a:prstGeom>
          <a:noFill/>
          <a:ln w="31750">
            <a:solidFill>
              <a:srgbClr val="0000DE"/>
            </a:solidFill>
            <a:miter lim="800000"/>
            <a:headEnd/>
            <a:tailEnd/>
          </a:ln>
        </p:spPr>
        <p:txBody>
          <a:bodyPr wrap="none" anchor="ctr"/>
          <a:lstStyle/>
          <a:p>
            <a:endParaRPr lang="es-ES" sz="2000"/>
          </a:p>
        </p:txBody>
      </p:sp>
      <p:sp>
        <p:nvSpPr>
          <p:cNvPr id="41994" name="Rectangle 83"/>
          <p:cNvSpPr>
            <a:spLocks noChangeArrowheads="1"/>
          </p:cNvSpPr>
          <p:nvPr/>
        </p:nvSpPr>
        <p:spPr bwMode="auto">
          <a:xfrm>
            <a:off x="2843213" y="4397375"/>
            <a:ext cx="865187" cy="2051050"/>
          </a:xfrm>
          <a:prstGeom prst="rect">
            <a:avLst/>
          </a:prstGeom>
          <a:noFill/>
          <a:ln w="31750">
            <a:solidFill>
              <a:srgbClr val="C00000"/>
            </a:solidFill>
            <a:miter lim="800000"/>
            <a:headEnd/>
            <a:tailEnd/>
          </a:ln>
        </p:spPr>
        <p:txBody>
          <a:bodyPr wrap="none" anchor="ctr"/>
          <a:lstStyle/>
          <a:p>
            <a:endParaRPr lang="es-ES" sz="2000"/>
          </a:p>
        </p:txBody>
      </p:sp>
      <p:sp>
        <p:nvSpPr>
          <p:cNvPr id="41995" name="Rectangle 83"/>
          <p:cNvSpPr>
            <a:spLocks noChangeArrowheads="1"/>
          </p:cNvSpPr>
          <p:nvPr/>
        </p:nvSpPr>
        <p:spPr bwMode="auto">
          <a:xfrm>
            <a:off x="5897563" y="4397375"/>
            <a:ext cx="1277937" cy="2051050"/>
          </a:xfrm>
          <a:prstGeom prst="rect">
            <a:avLst/>
          </a:prstGeom>
          <a:noFill/>
          <a:ln w="31750">
            <a:solidFill>
              <a:srgbClr val="008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1"/>
          <p:cNvSpPr txBox="1">
            <a:spLocks noChangeArrowheads="1"/>
          </p:cNvSpPr>
          <p:nvPr/>
        </p:nvSpPr>
        <p:spPr bwMode="auto">
          <a:xfrm>
            <a:off x="2700338" y="4249738"/>
            <a:ext cx="4721225"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pic>
        <p:nvPicPr>
          <p:cNvPr id="44034" name="Picture 3" descr="C:\Users\user\Documents\DonationCoder\ScreenshotCaptor\Screenshots\Screenshot - 20-01-2014 , 20_24_17.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13050" y="4587875"/>
            <a:ext cx="4149725" cy="1073150"/>
          </a:xfrm>
          <a:prstGeom prst="rect">
            <a:avLst/>
          </a:prstGeom>
          <a:noFill/>
          <a:ln w="9525">
            <a:noFill/>
            <a:miter lim="800000"/>
            <a:headEnd/>
            <a:tailEnd/>
          </a:ln>
        </p:spPr>
      </p:pic>
      <p:pic>
        <p:nvPicPr>
          <p:cNvPr id="44035" name="Picture 2" descr="C:\Users\user\Documents\DonationCoder\ScreenshotCaptor\Screenshots\Screenshot - 20-01-2014 , 20_23_5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13050" y="3308350"/>
            <a:ext cx="4176713" cy="1028700"/>
          </a:xfrm>
          <a:prstGeom prst="rect">
            <a:avLst/>
          </a:prstGeom>
          <a:noFill/>
          <a:ln w="9525">
            <a:noFill/>
            <a:miter lim="800000"/>
            <a:headEnd/>
            <a:tailEnd/>
          </a:ln>
        </p:spPr>
      </p:pic>
      <p:sp>
        <p:nvSpPr>
          <p:cNvPr id="44036" name="Rectangle 2"/>
          <p:cNvSpPr>
            <a:spLocks noGrp="1" noChangeArrowheads="1"/>
          </p:cNvSpPr>
          <p:nvPr>
            <p:ph type="title" idx="4294967295"/>
          </p:nvPr>
        </p:nvSpPr>
        <p:spPr>
          <a:xfrm>
            <a:off x="882650" y="188913"/>
            <a:ext cx="7793038" cy="1462087"/>
          </a:xfrm>
        </p:spPr>
        <p:txBody>
          <a:bodyPr/>
          <a:lstStyle/>
          <a:p>
            <a:pPr algn="r"/>
            <a:r>
              <a:rPr lang="es-MX" sz="3000" smtClean="0">
                <a:latin typeface="Arial" charset="0"/>
                <a:ea typeface="ＭＳ Ｐゴシック" pitchFamily="34" charset="-128"/>
                <a:cs typeface="Arial" charset="0"/>
              </a:rPr>
              <a:t>Creando Joins en Tres Sentidos</a:t>
            </a:r>
            <a:endParaRPr lang="es-ES" sz="3000" smtClean="0">
              <a:solidFill>
                <a:srgbClr val="10253F"/>
              </a:solidFill>
              <a:latin typeface="Arial" charset="0"/>
              <a:ea typeface="ＭＳ Ｐゴシック" pitchFamily="34" charset="-128"/>
              <a:cs typeface="Arial" charset="0"/>
            </a:endParaRPr>
          </a:p>
        </p:txBody>
      </p:sp>
      <p:sp>
        <p:nvSpPr>
          <p:cNvPr id="44037"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1444" y="1825857"/>
            <a:ext cx="7291301" cy="133882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solidFill>
                  <a:srgbClr val="C00000"/>
                </a:solidFill>
                <a:latin typeface="Arial Black" pitchFamily="34" charset="0"/>
              </a:rPr>
              <a:t>emp.employee_id</a:t>
            </a:r>
            <a:r>
              <a:rPr lang="en-US" sz="1300" b="1" dirty="0">
                <a:latin typeface="Arial Black" pitchFamily="34" charset="0"/>
              </a:rPr>
              <a:t>, </a:t>
            </a:r>
            <a:r>
              <a:rPr lang="en-US" sz="1300" b="1" dirty="0" err="1">
                <a:solidFill>
                  <a:srgbClr val="0000DE"/>
                </a:solidFill>
                <a:latin typeface="Arial Black" pitchFamily="34" charset="0"/>
              </a:rPr>
              <a:t>dep.department_name</a:t>
            </a:r>
            <a:r>
              <a:rPr lang="en-US" sz="1300" b="1" dirty="0">
                <a:latin typeface="Arial Black" pitchFamily="34" charset="0"/>
              </a:rPr>
              <a:t>, </a:t>
            </a:r>
            <a:r>
              <a:rPr lang="en-US" sz="1300" b="1" dirty="0" err="1">
                <a:solidFill>
                  <a:srgbClr val="008000"/>
                </a:solidFill>
                <a:latin typeface="Arial Black" pitchFamily="34" charset="0"/>
              </a:rPr>
              <a:t>loc.city</a:t>
            </a:r>
            <a:endParaRPr lang="en-US" sz="1300" b="1" dirty="0">
              <a:solidFill>
                <a:srgbClr val="008000"/>
              </a:solidFill>
              <a:latin typeface="Arial Black" pitchFamily="34" charset="0"/>
            </a:endParaRPr>
          </a:p>
          <a:p>
            <a:pPr>
              <a:defRPr/>
            </a:pPr>
            <a:r>
              <a:rPr lang="en-US" sz="1300" b="1" dirty="0">
                <a:latin typeface="Arial Black" pitchFamily="34" charset="0"/>
              </a:rPr>
              <a:t>FROM  </a:t>
            </a:r>
            <a:r>
              <a:rPr lang="en-US" sz="1300" b="1" dirty="0">
                <a:solidFill>
                  <a:srgbClr val="C00000"/>
                </a:solidFill>
                <a:latin typeface="Arial Black" pitchFamily="34" charset="0"/>
              </a:rPr>
              <a:t>employees </a:t>
            </a:r>
            <a:r>
              <a:rPr lang="en-US" sz="1300" b="1" dirty="0" err="1">
                <a:solidFill>
                  <a:srgbClr val="C00000"/>
                </a:solidFill>
                <a:latin typeface="Arial Black" pitchFamily="34" charset="0"/>
              </a:rPr>
              <a:t>emp</a:t>
            </a:r>
            <a:r>
              <a:rPr lang="en-US" sz="1300" b="1" dirty="0">
                <a:latin typeface="Arial Black" pitchFamily="34" charset="0"/>
              </a:rPr>
              <a:t> JOIN </a:t>
            </a:r>
            <a:r>
              <a:rPr lang="en-US" sz="1300" b="1" dirty="0">
                <a:solidFill>
                  <a:srgbClr val="0000DE"/>
                </a:solidFill>
                <a:latin typeface="Arial Black" pitchFamily="34" charset="0"/>
              </a:rPr>
              <a:t>departments </a:t>
            </a:r>
            <a:r>
              <a:rPr lang="en-US" sz="1300" b="1" dirty="0" err="1">
                <a:solidFill>
                  <a:srgbClr val="0000DE"/>
                </a:solidFill>
                <a:latin typeface="Arial Black" pitchFamily="34" charset="0"/>
              </a:rPr>
              <a:t>dep</a:t>
            </a:r>
            <a:endParaRPr lang="en-US" sz="1300" b="1" dirty="0">
              <a:solidFill>
                <a:srgbClr val="0000DE"/>
              </a:solidFill>
              <a:latin typeface="Arial Black" pitchFamily="34" charset="0"/>
            </a:endParaRPr>
          </a:p>
          <a:p>
            <a:pPr>
              <a:defRPr/>
            </a:pPr>
            <a:r>
              <a:rPr lang="en-US" sz="1300" b="1" dirty="0">
                <a:solidFill>
                  <a:srgbClr val="800080"/>
                </a:solidFill>
                <a:latin typeface="Arial Black" pitchFamily="34" charset="0"/>
              </a:rPr>
              <a:t>ON</a:t>
            </a:r>
            <a:r>
              <a:rPr lang="en-US" sz="1300" b="1" dirty="0">
                <a:latin typeface="Arial Black" pitchFamily="34" charset="0"/>
              </a:rPr>
              <a:t>   </a:t>
            </a:r>
            <a:r>
              <a:rPr lang="en-US" sz="1300" b="1" dirty="0" err="1">
                <a:solidFill>
                  <a:srgbClr val="C00000"/>
                </a:solidFill>
                <a:latin typeface="Arial Black" pitchFamily="34" charset="0"/>
              </a:rPr>
              <a:t>emp.department_id</a:t>
            </a:r>
            <a:r>
              <a:rPr lang="en-US" sz="1300" b="1" dirty="0">
                <a:latin typeface="Arial Black" pitchFamily="34" charset="0"/>
              </a:rPr>
              <a:t> = </a:t>
            </a:r>
            <a:r>
              <a:rPr lang="en-US" sz="1300" b="1" dirty="0" err="1">
                <a:solidFill>
                  <a:srgbClr val="0000DE"/>
                </a:solidFill>
                <a:latin typeface="Arial Black" pitchFamily="34" charset="0"/>
              </a:rPr>
              <a:t>dep.department_id</a:t>
            </a:r>
            <a:endParaRPr lang="en-US" sz="1300" b="1" dirty="0">
              <a:solidFill>
                <a:srgbClr val="0000DE"/>
              </a:solidFill>
              <a:latin typeface="Arial Black" pitchFamily="34" charset="0"/>
            </a:endParaRPr>
          </a:p>
          <a:p>
            <a:pPr>
              <a:defRPr/>
            </a:pPr>
            <a:r>
              <a:rPr lang="en-US" sz="1300" b="1" dirty="0">
                <a:latin typeface="Arial Black" pitchFamily="34" charset="0"/>
              </a:rPr>
              <a:t>JOIN  </a:t>
            </a:r>
            <a:r>
              <a:rPr lang="en-US" sz="1300" b="1" dirty="0">
                <a:solidFill>
                  <a:srgbClr val="008000"/>
                </a:solidFill>
                <a:latin typeface="Arial Black" pitchFamily="34" charset="0"/>
              </a:rPr>
              <a:t>locations loc</a:t>
            </a:r>
          </a:p>
          <a:p>
            <a:pPr>
              <a:defRPr/>
            </a:pPr>
            <a:r>
              <a:rPr lang="en-US" sz="1300" b="1" dirty="0">
                <a:solidFill>
                  <a:srgbClr val="800080"/>
                </a:solidFill>
                <a:latin typeface="Arial Black" pitchFamily="34" charset="0"/>
              </a:rPr>
              <a:t>ON</a:t>
            </a:r>
            <a:r>
              <a:rPr lang="en-US" sz="1300" b="1" dirty="0">
                <a:latin typeface="Arial Black" pitchFamily="34" charset="0"/>
              </a:rPr>
              <a:t>  </a:t>
            </a:r>
            <a:r>
              <a:rPr lang="en-US" sz="1300" b="1" dirty="0" err="1">
                <a:solidFill>
                  <a:srgbClr val="0000DE"/>
                </a:solidFill>
                <a:latin typeface="Arial Black" pitchFamily="34" charset="0"/>
              </a:rPr>
              <a:t>dep.location_id</a:t>
            </a:r>
            <a:r>
              <a:rPr lang="en-US" sz="1300" b="1" dirty="0">
                <a:latin typeface="Arial Black" pitchFamily="34" charset="0"/>
              </a:rPr>
              <a:t> = </a:t>
            </a:r>
            <a:r>
              <a:rPr lang="en-US" sz="1300" b="1" dirty="0" err="1">
                <a:solidFill>
                  <a:srgbClr val="008000"/>
                </a:solidFill>
                <a:latin typeface="Arial Black" pitchFamily="34" charset="0"/>
              </a:rPr>
              <a:t>loc.location_id</a:t>
            </a:r>
            <a:r>
              <a:rPr lang="en-US" sz="1300" b="1" dirty="0">
                <a:latin typeface="Arial Black" pitchFamily="34" charset="0"/>
              </a:rPr>
              <a:t>;</a:t>
            </a:r>
          </a:p>
          <a:p>
            <a:pPr>
              <a:defRPr/>
            </a:pPr>
            <a:endParaRPr lang="es-MX" b="1" dirty="0">
              <a:latin typeface="Arial Black" pitchFamily="34" charset="0"/>
            </a:endParaRPr>
          </a:p>
        </p:txBody>
      </p:sp>
      <p:sp>
        <p:nvSpPr>
          <p:cNvPr id="44041" name="Rectangle 82"/>
          <p:cNvSpPr>
            <a:spLocks noChangeArrowheads="1"/>
          </p:cNvSpPr>
          <p:nvPr/>
        </p:nvSpPr>
        <p:spPr bwMode="auto">
          <a:xfrm>
            <a:off x="3636963" y="3305175"/>
            <a:ext cx="2105025" cy="2052638"/>
          </a:xfrm>
          <a:prstGeom prst="rect">
            <a:avLst/>
          </a:prstGeom>
          <a:noFill/>
          <a:ln w="31750">
            <a:solidFill>
              <a:srgbClr val="0000DE"/>
            </a:solidFill>
            <a:miter lim="800000"/>
            <a:headEnd/>
            <a:tailEnd/>
          </a:ln>
        </p:spPr>
        <p:txBody>
          <a:bodyPr wrap="none" anchor="ctr"/>
          <a:lstStyle/>
          <a:p>
            <a:endParaRPr lang="es-ES" sz="2000"/>
          </a:p>
        </p:txBody>
      </p:sp>
      <p:sp>
        <p:nvSpPr>
          <p:cNvPr id="44042" name="Rectangle 83"/>
          <p:cNvSpPr>
            <a:spLocks noChangeArrowheads="1"/>
          </p:cNvSpPr>
          <p:nvPr/>
        </p:nvSpPr>
        <p:spPr bwMode="auto">
          <a:xfrm>
            <a:off x="2740025" y="3308350"/>
            <a:ext cx="865188" cy="2051050"/>
          </a:xfrm>
          <a:prstGeom prst="rect">
            <a:avLst/>
          </a:prstGeom>
          <a:noFill/>
          <a:ln w="31750">
            <a:solidFill>
              <a:srgbClr val="C00000"/>
            </a:solidFill>
            <a:miter lim="800000"/>
            <a:headEnd/>
            <a:tailEnd/>
          </a:ln>
        </p:spPr>
        <p:txBody>
          <a:bodyPr wrap="none" anchor="ctr"/>
          <a:lstStyle/>
          <a:p>
            <a:endParaRPr lang="es-ES" sz="2000"/>
          </a:p>
        </p:txBody>
      </p:sp>
      <p:sp>
        <p:nvSpPr>
          <p:cNvPr id="44043" name="Rectangle 83"/>
          <p:cNvSpPr>
            <a:spLocks noChangeArrowheads="1"/>
          </p:cNvSpPr>
          <p:nvPr/>
        </p:nvSpPr>
        <p:spPr bwMode="auto">
          <a:xfrm>
            <a:off x="5794375" y="3308350"/>
            <a:ext cx="1277938" cy="2051050"/>
          </a:xfrm>
          <a:prstGeom prst="rect">
            <a:avLst/>
          </a:prstGeom>
          <a:noFill/>
          <a:ln w="31750">
            <a:solidFill>
              <a:srgbClr val="008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395288" y="188913"/>
            <a:ext cx="8280400" cy="1462087"/>
          </a:xfrm>
        </p:spPr>
        <p:txBody>
          <a:bodyPr/>
          <a:lstStyle/>
          <a:p>
            <a:pPr algn="r"/>
            <a:r>
              <a:rPr lang="es-MX" sz="3000" smtClean="0">
                <a:latin typeface="Arial" charset="0"/>
                <a:ea typeface="ＭＳ Ｐゴシック" pitchFamily="34" charset="-128"/>
                <a:cs typeface="Arial" charset="0"/>
              </a:rPr>
              <a:t>Agregando Condiciones Adicionales a un Join</a:t>
            </a:r>
            <a:endParaRPr lang="es-ES" sz="3000" smtClean="0">
              <a:solidFill>
                <a:srgbClr val="10253F"/>
              </a:solidFill>
              <a:latin typeface="Arial" charset="0"/>
              <a:ea typeface="ＭＳ Ｐゴシック" pitchFamily="34" charset="-128"/>
              <a:cs typeface="Arial" charset="0"/>
            </a:endParaRPr>
          </a:p>
        </p:txBody>
      </p:sp>
      <p:sp>
        <p:nvSpPr>
          <p:cNvPr id="4608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Para agregar una condición a la cláusula USING se debe agregar la cláusula WHERE.</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1444" y="2564904"/>
            <a:ext cx="7291301" cy="133882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employee_id, salary, </a:t>
            </a:r>
            <a:r>
              <a:rPr lang="en-US" sz="1300" b="1" dirty="0" err="1">
                <a:latin typeface="Arial Black" pitchFamily="34" charset="0"/>
              </a:rPr>
              <a:t>e.manager_id</a:t>
            </a:r>
            <a:r>
              <a:rPr lang="en-US" sz="1300" b="1" dirty="0">
                <a:latin typeface="Arial Black" pitchFamily="34" charset="0"/>
              </a:rPr>
              <a:t>, department_id, </a:t>
            </a:r>
            <a:r>
              <a:rPr lang="en-US" sz="1300" b="1" dirty="0" err="1">
                <a:latin typeface="Arial Black" pitchFamily="34" charset="0"/>
              </a:rPr>
              <a:t>department_name</a:t>
            </a:r>
            <a:endParaRPr lang="en-US" sz="1300" b="1" dirty="0">
              <a:latin typeface="Arial Black" pitchFamily="34" charset="0"/>
            </a:endParaRPr>
          </a:p>
          <a:p>
            <a:pPr>
              <a:defRPr/>
            </a:pPr>
            <a:r>
              <a:rPr lang="en-US" sz="1300" b="1" dirty="0">
                <a:latin typeface="Arial Black" pitchFamily="34" charset="0"/>
              </a:rPr>
              <a:t>FROM employees e JOIN departments </a:t>
            </a:r>
          </a:p>
          <a:p>
            <a:pPr>
              <a:defRPr/>
            </a:pPr>
            <a:r>
              <a:rPr lang="en-US" sz="1300" b="1" dirty="0">
                <a:latin typeface="Arial Black" pitchFamily="34" charset="0"/>
              </a:rPr>
              <a:t>USING(department_id)</a:t>
            </a:r>
          </a:p>
          <a:p>
            <a:pPr>
              <a:defRPr/>
            </a:pPr>
            <a:r>
              <a:rPr lang="en-US" sz="1300" b="1" dirty="0">
                <a:solidFill>
                  <a:srgbClr val="C00000"/>
                </a:solidFill>
                <a:latin typeface="Arial Black" pitchFamily="34" charset="0"/>
              </a:rPr>
              <a:t>WHERE </a:t>
            </a:r>
            <a:r>
              <a:rPr lang="en-US" sz="1300" b="1" dirty="0" err="1">
                <a:solidFill>
                  <a:srgbClr val="C00000"/>
                </a:solidFill>
                <a:latin typeface="Arial Black" pitchFamily="34" charset="0"/>
              </a:rPr>
              <a:t>e.manager_id</a:t>
            </a:r>
            <a:r>
              <a:rPr lang="en-US" sz="1300" b="1" dirty="0">
                <a:solidFill>
                  <a:srgbClr val="C00000"/>
                </a:solidFill>
                <a:latin typeface="Arial Black" pitchFamily="34" charset="0"/>
              </a:rPr>
              <a:t> IN(149,100)</a:t>
            </a:r>
          </a:p>
          <a:p>
            <a:pPr>
              <a:defRPr/>
            </a:pPr>
            <a:r>
              <a:rPr lang="en-US" sz="1300" b="1" dirty="0">
                <a:latin typeface="Arial Black" pitchFamily="34" charset="0"/>
              </a:rPr>
              <a:t>     </a:t>
            </a:r>
            <a:r>
              <a:rPr lang="en-US" sz="1300" b="1" dirty="0">
                <a:solidFill>
                  <a:srgbClr val="0000DE"/>
                </a:solidFill>
                <a:latin typeface="Arial Black" pitchFamily="34" charset="0"/>
              </a:rPr>
              <a:t>AND salary &lt; 10000</a:t>
            </a:r>
            <a:r>
              <a:rPr lang="en-US" sz="1300" b="1" dirty="0">
                <a:latin typeface="Arial Black" pitchFamily="34" charset="0"/>
              </a:rPr>
              <a:t>;</a:t>
            </a:r>
          </a:p>
          <a:p>
            <a:pPr>
              <a:defRPr/>
            </a:pPr>
            <a:endParaRPr lang="es-MX" b="1" dirty="0">
              <a:latin typeface="Arial Black" pitchFamily="34" charset="0"/>
            </a:endParaRPr>
          </a:p>
        </p:txBody>
      </p:sp>
      <p:pic>
        <p:nvPicPr>
          <p:cNvPr id="46086" name="Picture 2" descr="C:\Users\user\Documents\DonationCoder\ScreenshotCaptor\Screenshots\Screenshot - 20-01-2014 , 21_29_05.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30488" y="3973513"/>
            <a:ext cx="4759325" cy="2325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250825" y="188913"/>
            <a:ext cx="8424863" cy="1462087"/>
          </a:xfrm>
        </p:spPr>
        <p:txBody>
          <a:bodyPr/>
          <a:lstStyle/>
          <a:p>
            <a:pPr algn="r"/>
            <a:r>
              <a:rPr lang="es-MX" sz="3000" smtClean="0">
                <a:latin typeface="Arial" charset="0"/>
                <a:ea typeface="ＭＳ Ｐゴシック" pitchFamily="34" charset="-128"/>
                <a:cs typeface="Arial" charset="0"/>
              </a:rPr>
              <a:t>Agregando Condiciones Adicionales a un Join</a:t>
            </a:r>
            <a:endParaRPr lang="es-ES" sz="3000" smtClean="0">
              <a:solidFill>
                <a:srgbClr val="10253F"/>
              </a:solidFill>
              <a:latin typeface="Arial" charset="0"/>
              <a:ea typeface="ＭＳ Ｐゴシック" pitchFamily="34" charset="-128"/>
              <a:cs typeface="Arial" charset="0"/>
            </a:endParaRPr>
          </a:p>
        </p:txBody>
      </p:sp>
      <p:sp>
        <p:nvSpPr>
          <p:cNvPr id="48130"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Para agregar una condición a la cláusula ON se puede agregar la cláusula AND ó utilizar la cláusula de condición WHERE.</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dirty="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71301" y="2543638"/>
            <a:ext cx="4320000" cy="173893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latin typeface="Arial Black" pitchFamily="34" charset="0"/>
              </a:rPr>
              <a:t>e.employee_id</a:t>
            </a:r>
            <a:r>
              <a:rPr lang="en-US" sz="1300" b="1" dirty="0">
                <a:latin typeface="Arial Black" pitchFamily="34" charset="0"/>
              </a:rPr>
              <a:t>, </a:t>
            </a:r>
            <a:r>
              <a:rPr lang="en-US" sz="1300" b="1" dirty="0" err="1">
                <a:latin typeface="Arial Black" pitchFamily="34" charset="0"/>
              </a:rPr>
              <a:t>e.salary</a:t>
            </a:r>
            <a:r>
              <a:rPr lang="en-US" sz="1300" b="1" dirty="0">
                <a:latin typeface="Arial Black" pitchFamily="34" charset="0"/>
              </a:rPr>
              <a:t>, </a:t>
            </a:r>
          </a:p>
          <a:p>
            <a:pPr>
              <a:defRPr/>
            </a:pPr>
            <a:r>
              <a:rPr lang="en-US" sz="1300" b="1" dirty="0">
                <a:latin typeface="Arial Black" pitchFamily="34" charset="0"/>
              </a:rPr>
              <a:t>              </a:t>
            </a:r>
            <a:r>
              <a:rPr lang="en-US" sz="1300" b="1" dirty="0" err="1">
                <a:latin typeface="Arial Black" pitchFamily="34" charset="0"/>
              </a:rPr>
              <a:t>e.manager_id</a:t>
            </a:r>
            <a:r>
              <a:rPr lang="en-US" sz="1300" b="1" dirty="0">
                <a:latin typeface="Arial Black" pitchFamily="34" charset="0"/>
              </a:rPr>
              <a:t>,  </a:t>
            </a:r>
            <a:r>
              <a:rPr lang="en-US" sz="1300" b="1" dirty="0" err="1">
                <a:latin typeface="Arial Black" pitchFamily="34" charset="0"/>
              </a:rPr>
              <a:t>e.department_id</a:t>
            </a:r>
            <a:r>
              <a:rPr lang="en-US" sz="1300" b="1" dirty="0">
                <a:latin typeface="Arial Black" pitchFamily="34" charset="0"/>
              </a:rPr>
              <a:t>, </a:t>
            </a:r>
          </a:p>
          <a:p>
            <a:pPr>
              <a:defRPr/>
            </a:pPr>
            <a:r>
              <a:rPr lang="en-US" sz="1300" b="1" dirty="0">
                <a:latin typeface="Arial Black" pitchFamily="34" charset="0"/>
              </a:rPr>
              <a:t>              </a:t>
            </a:r>
            <a:r>
              <a:rPr lang="en-US" sz="1300" b="1" dirty="0" err="1">
                <a:latin typeface="Arial Black" pitchFamily="34" charset="0"/>
              </a:rPr>
              <a:t>d.department_name</a:t>
            </a:r>
            <a:endParaRPr lang="en-US" sz="1300" b="1" dirty="0">
              <a:latin typeface="Arial Black" pitchFamily="34" charset="0"/>
            </a:endParaRPr>
          </a:p>
          <a:p>
            <a:pPr>
              <a:defRPr/>
            </a:pPr>
            <a:r>
              <a:rPr lang="en-US" sz="1300" b="1" dirty="0">
                <a:latin typeface="Arial Black" pitchFamily="34" charset="0"/>
              </a:rPr>
              <a:t>FROM employees e JOIN departments d</a:t>
            </a:r>
          </a:p>
          <a:p>
            <a:pPr>
              <a:defRPr/>
            </a:pPr>
            <a:r>
              <a:rPr lang="en-US" sz="1300" b="1" dirty="0">
                <a:latin typeface="Arial Black" pitchFamily="34" charset="0"/>
              </a:rPr>
              <a:t>ON (</a:t>
            </a:r>
            <a:r>
              <a:rPr lang="en-US" sz="1300" b="1" dirty="0" err="1">
                <a:latin typeface="Arial Black" pitchFamily="34" charset="0"/>
              </a:rPr>
              <a:t>e.department_id</a:t>
            </a:r>
            <a:r>
              <a:rPr lang="en-US" sz="1300" b="1" dirty="0">
                <a:latin typeface="Arial Black" pitchFamily="34" charset="0"/>
              </a:rPr>
              <a:t> = </a:t>
            </a:r>
            <a:r>
              <a:rPr lang="en-US" sz="1300" b="1" dirty="0" err="1">
                <a:latin typeface="Arial Black" pitchFamily="34" charset="0"/>
              </a:rPr>
              <a:t>d.department_id</a:t>
            </a:r>
            <a:r>
              <a:rPr lang="en-US" sz="1300" b="1" dirty="0">
                <a:latin typeface="Arial Black" pitchFamily="34" charset="0"/>
              </a:rPr>
              <a:t>)</a:t>
            </a:r>
          </a:p>
          <a:p>
            <a:pPr>
              <a:defRPr/>
            </a:pPr>
            <a:r>
              <a:rPr lang="en-US" sz="1300" b="1" dirty="0">
                <a:solidFill>
                  <a:srgbClr val="C00000"/>
                </a:solidFill>
                <a:latin typeface="Arial Black" pitchFamily="34" charset="0"/>
              </a:rPr>
              <a:t>AND </a:t>
            </a:r>
            <a:r>
              <a:rPr lang="en-US" sz="1300" b="1" dirty="0" err="1">
                <a:solidFill>
                  <a:srgbClr val="C00000"/>
                </a:solidFill>
                <a:latin typeface="Arial Black" pitchFamily="34" charset="0"/>
              </a:rPr>
              <a:t>e.manager_id</a:t>
            </a:r>
            <a:r>
              <a:rPr lang="en-US" sz="1300" b="1" dirty="0">
                <a:solidFill>
                  <a:srgbClr val="C00000"/>
                </a:solidFill>
                <a:latin typeface="Arial Black" pitchFamily="34" charset="0"/>
              </a:rPr>
              <a:t> IN(149,100)</a:t>
            </a:r>
          </a:p>
          <a:p>
            <a:pPr>
              <a:defRPr/>
            </a:pPr>
            <a:r>
              <a:rPr lang="en-US" sz="1300" b="1" dirty="0">
                <a:solidFill>
                  <a:srgbClr val="0000DE"/>
                </a:solidFill>
                <a:latin typeface="Arial Black" pitchFamily="34" charset="0"/>
              </a:rPr>
              <a:t>AND salary &lt; 10000;</a:t>
            </a:r>
          </a:p>
          <a:p>
            <a:pPr>
              <a:defRPr/>
            </a:pPr>
            <a:endParaRPr lang="es-MX" b="1" dirty="0">
              <a:latin typeface="Arial Black" pitchFamily="34" charset="0"/>
            </a:endParaRPr>
          </a:p>
        </p:txBody>
      </p:sp>
      <p:pic>
        <p:nvPicPr>
          <p:cNvPr id="48134" name="Picture 2" descr="C:\Users\user\Documents\DonationCoder\ScreenshotCaptor\Screenshots\Screenshot - 20-01-2014 , 21_29_05.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00338" y="4375150"/>
            <a:ext cx="4759325" cy="2325688"/>
          </a:xfrm>
          <a:prstGeom prst="rect">
            <a:avLst/>
          </a:prstGeom>
          <a:noFill/>
          <a:ln w="9525">
            <a:noFill/>
            <a:miter lim="800000"/>
            <a:headEnd/>
            <a:tailEnd/>
          </a:ln>
        </p:spPr>
      </p:pic>
      <p:sp>
        <p:nvSpPr>
          <p:cNvPr id="7" name="Text Box 5"/>
          <p:cNvSpPr txBox="1">
            <a:spLocks noChangeArrowheads="1"/>
          </p:cNvSpPr>
          <p:nvPr/>
        </p:nvSpPr>
        <p:spPr bwMode="auto">
          <a:xfrm>
            <a:off x="4657064" y="2543638"/>
            <a:ext cx="4320480" cy="173893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err="1">
                <a:latin typeface="Arial Black" pitchFamily="34" charset="0"/>
              </a:rPr>
              <a:t>e.employee_id</a:t>
            </a:r>
            <a:r>
              <a:rPr lang="en-US" sz="1300" b="1" dirty="0">
                <a:latin typeface="Arial Black" pitchFamily="34" charset="0"/>
              </a:rPr>
              <a:t>, </a:t>
            </a:r>
            <a:r>
              <a:rPr lang="en-US" sz="1300" b="1" dirty="0" err="1">
                <a:latin typeface="Arial Black" pitchFamily="34" charset="0"/>
              </a:rPr>
              <a:t>e.salary</a:t>
            </a:r>
            <a:r>
              <a:rPr lang="en-US" sz="1300" b="1" dirty="0">
                <a:latin typeface="Arial Black" pitchFamily="34" charset="0"/>
              </a:rPr>
              <a:t>, </a:t>
            </a:r>
          </a:p>
          <a:p>
            <a:pPr>
              <a:defRPr/>
            </a:pPr>
            <a:r>
              <a:rPr lang="en-US" sz="1300" b="1" dirty="0">
                <a:latin typeface="Arial Black" pitchFamily="34" charset="0"/>
              </a:rPr>
              <a:t>              </a:t>
            </a:r>
            <a:r>
              <a:rPr lang="en-US" sz="1300" b="1" dirty="0" err="1">
                <a:latin typeface="Arial Black" pitchFamily="34" charset="0"/>
              </a:rPr>
              <a:t>e.manager_id</a:t>
            </a:r>
            <a:r>
              <a:rPr lang="en-US" sz="1300" b="1" dirty="0">
                <a:latin typeface="Arial Black" pitchFamily="34" charset="0"/>
              </a:rPr>
              <a:t>,  </a:t>
            </a:r>
            <a:r>
              <a:rPr lang="en-US" sz="1300" b="1" dirty="0" err="1">
                <a:latin typeface="Arial Black" pitchFamily="34" charset="0"/>
              </a:rPr>
              <a:t>e.department_id</a:t>
            </a:r>
            <a:r>
              <a:rPr lang="en-US" sz="1300" b="1" dirty="0">
                <a:latin typeface="Arial Black" pitchFamily="34" charset="0"/>
              </a:rPr>
              <a:t>, </a:t>
            </a:r>
          </a:p>
          <a:p>
            <a:pPr>
              <a:defRPr/>
            </a:pPr>
            <a:r>
              <a:rPr lang="en-US" sz="1300" b="1" dirty="0">
                <a:latin typeface="Arial Black" pitchFamily="34" charset="0"/>
              </a:rPr>
              <a:t>              </a:t>
            </a:r>
            <a:r>
              <a:rPr lang="en-US" sz="1300" b="1" dirty="0" err="1">
                <a:latin typeface="Arial Black" pitchFamily="34" charset="0"/>
              </a:rPr>
              <a:t>d.department_name</a:t>
            </a:r>
            <a:endParaRPr lang="en-US" sz="1300" b="1" dirty="0">
              <a:latin typeface="Arial Black" pitchFamily="34" charset="0"/>
            </a:endParaRPr>
          </a:p>
          <a:p>
            <a:pPr>
              <a:defRPr/>
            </a:pPr>
            <a:r>
              <a:rPr lang="en-US" sz="1300" b="1" dirty="0">
                <a:latin typeface="Arial Black" pitchFamily="34" charset="0"/>
              </a:rPr>
              <a:t>FROM employees e JOIN departments d</a:t>
            </a:r>
          </a:p>
          <a:p>
            <a:pPr>
              <a:defRPr/>
            </a:pPr>
            <a:r>
              <a:rPr lang="en-US" sz="1300" b="1" dirty="0">
                <a:latin typeface="Arial Black" pitchFamily="34" charset="0"/>
              </a:rPr>
              <a:t>ON(</a:t>
            </a:r>
            <a:r>
              <a:rPr lang="en-US" sz="1300" b="1" dirty="0" err="1">
                <a:latin typeface="Arial Black" pitchFamily="34" charset="0"/>
              </a:rPr>
              <a:t>e.department_id</a:t>
            </a:r>
            <a:r>
              <a:rPr lang="en-US" sz="1300" b="1" dirty="0">
                <a:latin typeface="Arial Black" pitchFamily="34" charset="0"/>
              </a:rPr>
              <a:t> = </a:t>
            </a:r>
            <a:r>
              <a:rPr lang="en-US" sz="1300" b="1" dirty="0" err="1">
                <a:latin typeface="Arial Black" pitchFamily="34" charset="0"/>
              </a:rPr>
              <a:t>d.department_id</a:t>
            </a:r>
            <a:r>
              <a:rPr lang="en-US" sz="1300" b="1" dirty="0">
                <a:latin typeface="Arial Black" pitchFamily="34" charset="0"/>
              </a:rPr>
              <a:t>)</a:t>
            </a:r>
          </a:p>
          <a:p>
            <a:pPr>
              <a:defRPr/>
            </a:pPr>
            <a:r>
              <a:rPr lang="en-US" sz="1300" b="1" dirty="0">
                <a:solidFill>
                  <a:srgbClr val="C00000"/>
                </a:solidFill>
                <a:latin typeface="Arial Black" pitchFamily="34" charset="0"/>
              </a:rPr>
              <a:t>WHERE </a:t>
            </a:r>
            <a:r>
              <a:rPr lang="en-US" sz="1300" b="1" dirty="0" err="1">
                <a:solidFill>
                  <a:srgbClr val="C00000"/>
                </a:solidFill>
                <a:latin typeface="Arial Black" pitchFamily="34" charset="0"/>
              </a:rPr>
              <a:t>e.manager_id</a:t>
            </a:r>
            <a:r>
              <a:rPr lang="en-US" sz="1300" b="1" dirty="0">
                <a:solidFill>
                  <a:srgbClr val="C00000"/>
                </a:solidFill>
                <a:latin typeface="Arial Black" pitchFamily="34" charset="0"/>
              </a:rPr>
              <a:t> IN(149,100)</a:t>
            </a:r>
          </a:p>
          <a:p>
            <a:pPr>
              <a:defRPr/>
            </a:pPr>
            <a:r>
              <a:rPr lang="en-US" sz="1300" b="1" dirty="0">
                <a:latin typeface="Arial Black" pitchFamily="34" charset="0"/>
              </a:rPr>
              <a:t>     </a:t>
            </a:r>
            <a:r>
              <a:rPr lang="en-US" sz="1300" b="1" dirty="0">
                <a:solidFill>
                  <a:srgbClr val="0000DE"/>
                </a:solidFill>
                <a:latin typeface="Arial Black" pitchFamily="34" charset="0"/>
              </a:rPr>
              <a:t>AND salary &lt; 10000</a:t>
            </a:r>
            <a:r>
              <a:rPr lang="en-US" sz="1300" b="1" dirty="0">
                <a:latin typeface="Arial Black" pitchFamily="34" charset="0"/>
              </a:rPr>
              <a:t>;</a:t>
            </a:r>
          </a:p>
          <a:p>
            <a:pPr>
              <a:defRPr/>
            </a:pPr>
            <a:endParaRPr lang="es-MX" b="1" dirty="0">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Marcador de texto"/>
          <p:cNvSpPr>
            <a:spLocks noGrp="1"/>
          </p:cNvSpPr>
          <p:nvPr>
            <p:ph type="body" idx="1"/>
          </p:nvPr>
        </p:nvSpPr>
        <p:spPr>
          <a:xfrm>
            <a:off x="168275" y="189186"/>
            <a:ext cx="8745538" cy="3576364"/>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Consultas 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Construir sentencias de recuperación y manipulación, de una base de datos relacional, según sintaxis, restricciones del lenguaje, requisitos de la lógica negocios, requisitos de información y sistema de gestión de base de datos.</a:t>
            </a:r>
          </a:p>
        </p:txBody>
      </p:sp>
      <p:pic>
        <p:nvPicPr>
          <p:cNvPr id="17430" name="Picture 22" descr="Screenshot - 24-01-2014 , 13_48_2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866417" y="5282390"/>
            <a:ext cx="1798638" cy="1325563"/>
          </a:xfrm>
          <a:prstGeom prst="rect">
            <a:avLst/>
          </a:prstGeom>
          <a:noFill/>
        </p:spPr>
      </p:pic>
      <p:sp>
        <p:nvSpPr>
          <p:cNvPr id="17415" name="AutoShape 7"/>
          <p:cNvSpPr>
            <a:spLocks noChangeArrowheads="1"/>
          </p:cNvSpPr>
          <p:nvPr/>
        </p:nvSpPr>
        <p:spPr bwMode="auto">
          <a:xfrm flipH="1">
            <a:off x="2066925" y="4364037"/>
            <a:ext cx="5956300" cy="1116000"/>
          </a:xfrm>
          <a:prstGeom prst="wedgeRectCallout">
            <a:avLst>
              <a:gd name="adj1" fmla="val -46676"/>
              <a:gd name="adj2" fmla="val 78750"/>
            </a:avLst>
          </a:prstGeom>
          <a:solidFill>
            <a:srgbClr val="FFC000"/>
          </a:solidFill>
          <a:ln w="25400">
            <a:solidFill>
              <a:schemeClr val="tx1"/>
            </a:solidFill>
            <a:miter lim="800000"/>
            <a:headEnd/>
            <a:tailEnd/>
          </a:ln>
        </p:spPr>
        <p:txBody>
          <a:bodyPr/>
          <a:lstStyle/>
          <a:p>
            <a:endParaRPr lang="en-US" sz="400" dirty="0" smtClean="0">
              <a:latin typeface="Arial Black" pitchFamily="34" charset="0"/>
            </a:endParaRPr>
          </a:p>
          <a:p>
            <a:r>
              <a:rPr lang="en-US" sz="1200" dirty="0" smtClean="0">
                <a:latin typeface="Arial Black" pitchFamily="34" charset="0"/>
              </a:rPr>
              <a:t>SELECT  </a:t>
            </a:r>
            <a:r>
              <a:rPr lang="en-US" sz="1200" dirty="0" err="1">
                <a:solidFill>
                  <a:srgbClr val="A50021"/>
                </a:solidFill>
                <a:latin typeface="Arial Black" pitchFamily="34" charset="0"/>
              </a:rPr>
              <a:t>e.employee_id</a:t>
            </a:r>
            <a:r>
              <a:rPr lang="en-US" sz="1200" dirty="0">
                <a:latin typeface="Arial Black" pitchFamily="34" charset="0"/>
              </a:rPr>
              <a:t> "ID EMPLEADO", </a:t>
            </a:r>
            <a:r>
              <a:rPr lang="en-US" sz="1200" dirty="0" err="1">
                <a:solidFill>
                  <a:srgbClr val="A50021"/>
                </a:solidFill>
                <a:latin typeface="Arial Black" pitchFamily="34" charset="0"/>
              </a:rPr>
              <a:t>e.job_id</a:t>
            </a:r>
            <a:r>
              <a:rPr lang="en-US" sz="1200" dirty="0">
                <a:latin typeface="Arial Black" pitchFamily="34" charset="0"/>
              </a:rPr>
              <a:t> "ID TRABAJO",</a:t>
            </a:r>
          </a:p>
          <a:p>
            <a:r>
              <a:rPr lang="en-US" sz="1200" dirty="0">
                <a:latin typeface="Arial Black" pitchFamily="34" charset="0"/>
              </a:rPr>
              <a:t>               </a:t>
            </a:r>
            <a:r>
              <a:rPr lang="en-US" sz="1200" dirty="0" err="1">
                <a:solidFill>
                  <a:schemeClr val="hlink"/>
                </a:solidFill>
                <a:latin typeface="Arial Black" pitchFamily="34" charset="0"/>
              </a:rPr>
              <a:t>j.job_title</a:t>
            </a:r>
            <a:r>
              <a:rPr lang="en-US" sz="1200" dirty="0">
                <a:latin typeface="Arial Black" pitchFamily="34" charset="0"/>
              </a:rPr>
              <a:t> "DESCRIPCION TRABAJO"</a:t>
            </a:r>
          </a:p>
          <a:p>
            <a:r>
              <a:rPr lang="en-US" sz="1200" dirty="0">
                <a:latin typeface="Arial Black" pitchFamily="34" charset="0"/>
              </a:rPr>
              <a:t>FROM </a:t>
            </a:r>
            <a:r>
              <a:rPr lang="en-US" sz="1200" dirty="0">
                <a:solidFill>
                  <a:srgbClr val="A50021"/>
                </a:solidFill>
                <a:latin typeface="Arial Black" pitchFamily="34" charset="0"/>
              </a:rPr>
              <a:t>employees</a:t>
            </a:r>
            <a:r>
              <a:rPr lang="en-US" sz="1200" dirty="0">
                <a:latin typeface="Arial Black" pitchFamily="34" charset="0"/>
              </a:rPr>
              <a:t> </a:t>
            </a:r>
            <a:r>
              <a:rPr lang="en-US" sz="1200" dirty="0">
                <a:solidFill>
                  <a:srgbClr val="A50021"/>
                </a:solidFill>
                <a:latin typeface="Arial Black" pitchFamily="34" charset="0"/>
              </a:rPr>
              <a:t>e</a:t>
            </a:r>
            <a:r>
              <a:rPr lang="en-US" sz="1200" dirty="0">
                <a:latin typeface="Arial Black" pitchFamily="34" charset="0"/>
              </a:rPr>
              <a:t>  JOIN  </a:t>
            </a:r>
            <a:r>
              <a:rPr lang="en-US" sz="1200" dirty="0">
                <a:solidFill>
                  <a:schemeClr val="hlink"/>
                </a:solidFill>
                <a:latin typeface="Arial Black" pitchFamily="34" charset="0"/>
              </a:rPr>
              <a:t>jobs j</a:t>
            </a:r>
          </a:p>
          <a:p>
            <a:r>
              <a:rPr lang="en-US" sz="1200" dirty="0">
                <a:latin typeface="Arial Black" pitchFamily="34" charset="0"/>
              </a:rPr>
              <a:t>ON (</a:t>
            </a:r>
            <a:r>
              <a:rPr lang="en-US" sz="1200" dirty="0" err="1">
                <a:solidFill>
                  <a:srgbClr val="A50021"/>
                </a:solidFill>
                <a:latin typeface="Arial Black" pitchFamily="34" charset="0"/>
              </a:rPr>
              <a:t>e.job_id</a:t>
            </a:r>
            <a:r>
              <a:rPr lang="en-US" sz="1200" dirty="0">
                <a:latin typeface="Arial Black" pitchFamily="34" charset="0"/>
              </a:rPr>
              <a:t> = </a:t>
            </a:r>
            <a:r>
              <a:rPr lang="en-US" sz="1200" dirty="0" err="1">
                <a:solidFill>
                  <a:schemeClr val="hlink"/>
                </a:solidFill>
                <a:latin typeface="Arial Black" pitchFamily="34" charset="0"/>
              </a:rPr>
              <a:t>j.job_id</a:t>
            </a:r>
            <a:r>
              <a:rPr lang="en-US" sz="1200" dirty="0">
                <a:latin typeface="Arial Black" pitchFamily="34" charset="0"/>
              </a:rPr>
              <a:t>)</a:t>
            </a:r>
          </a:p>
          <a:p>
            <a:r>
              <a:rPr lang="en-US" sz="1200" dirty="0">
                <a:latin typeface="Arial Black" pitchFamily="34" charset="0"/>
              </a:rPr>
              <a:t>ORDER BY </a:t>
            </a:r>
            <a:r>
              <a:rPr lang="en-US" sz="1200" dirty="0" err="1">
                <a:solidFill>
                  <a:srgbClr val="A50021"/>
                </a:solidFill>
                <a:latin typeface="Arial Black" pitchFamily="34" charset="0"/>
              </a:rPr>
              <a:t>e.employee_id</a:t>
            </a:r>
            <a:r>
              <a:rPr lang="en-US" sz="1200" dirty="0" smtClean="0">
                <a:latin typeface="Arial Black" pitchFamily="34" charset="0"/>
              </a:rPr>
              <a:t>;</a:t>
            </a:r>
          </a:p>
          <a:p>
            <a:endParaRPr lang="en-US" sz="400" dirty="0">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250825" y="188913"/>
            <a:ext cx="8424863" cy="1462087"/>
          </a:xfrm>
        </p:spPr>
        <p:txBody>
          <a:bodyPr/>
          <a:lstStyle/>
          <a:p>
            <a:pPr algn="r"/>
            <a:r>
              <a:rPr lang="es-CL" sz="3000" dirty="0" err="1" smtClean="0">
                <a:latin typeface="Arial" charset="0"/>
                <a:ea typeface="ＭＳ Ｐゴシック" pitchFamily="34" charset="-128"/>
                <a:cs typeface="Arial" charset="0"/>
              </a:rPr>
              <a:t>Join</a:t>
            </a:r>
            <a:r>
              <a:rPr lang="es-CL" sz="3000" dirty="0" smtClean="0">
                <a:latin typeface="Arial" charset="0"/>
                <a:ea typeface="ＭＳ Ｐゴシック" pitchFamily="34" charset="-128"/>
                <a:cs typeface="Arial" charset="0"/>
              </a:rPr>
              <a:t> sobre la misma tabla o </a:t>
            </a:r>
            <a:r>
              <a:rPr lang="es-CL" sz="3000" dirty="0" err="1" smtClean="0">
                <a:latin typeface="Arial" charset="0"/>
                <a:ea typeface="ＭＳ Ｐゴシック" pitchFamily="34" charset="-128"/>
                <a:cs typeface="Arial" charset="0"/>
              </a:rPr>
              <a:t>Self-Join</a:t>
            </a:r>
            <a:endParaRPr lang="es-ES" sz="3000" dirty="0" smtClean="0">
              <a:solidFill>
                <a:srgbClr val="10253F"/>
              </a:solidFill>
              <a:latin typeface="Arial" charset="0"/>
              <a:ea typeface="ＭＳ Ｐゴシック" pitchFamily="34" charset="-128"/>
              <a:cs typeface="Arial" charset="0"/>
            </a:endParaRPr>
          </a:p>
        </p:txBody>
      </p:sp>
      <p:sp>
        <p:nvSpPr>
          <p:cNvPr id="48130" name="Rectangle 3"/>
          <p:cNvSpPr txBox="1">
            <a:spLocks noChangeArrowheads="1"/>
          </p:cNvSpPr>
          <p:nvPr/>
        </p:nvSpPr>
        <p:spPr bwMode="auto">
          <a:xfrm>
            <a:off x="611188" y="1580852"/>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pPr>
            <a:r>
              <a:rPr lang="es-CL" sz="1600" dirty="0" smtClean="0">
                <a:latin typeface="Arial Black" pitchFamily="34" charset="0"/>
                <a:ea typeface="Arial Unicode MS"/>
                <a:cs typeface="Times New Roman" pitchFamily="18" charset="0"/>
              </a:rPr>
              <a:t>¿Cuál es el nombre del Jefe de cada Empleado?</a:t>
            </a:r>
            <a:endParaRPr lang="es-CL" sz="1600" dirty="0">
              <a:latin typeface="Arial Black" pitchFamily="34"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dirty="0">
              <a:latin typeface="Times New Roman" pitchFamily="18" charset="0"/>
              <a:ea typeface="Arial Unicode MS"/>
              <a:cs typeface="Times New Roman" pitchFamily="18" charset="0"/>
            </a:endParaRPr>
          </a:p>
        </p:txBody>
      </p:sp>
      <p:sp>
        <p:nvSpPr>
          <p:cNvPr id="12" name="Text Box 12"/>
          <p:cNvSpPr txBox="1">
            <a:spLocks noChangeArrowheads="1"/>
          </p:cNvSpPr>
          <p:nvPr/>
        </p:nvSpPr>
        <p:spPr bwMode="auto">
          <a:xfrm>
            <a:off x="1331640" y="3251401"/>
            <a:ext cx="1308692" cy="492443"/>
          </a:xfrm>
          <a:prstGeom prst="rect">
            <a:avLst/>
          </a:prstGeom>
          <a:noFill/>
          <a:ln w="9525">
            <a:noFill/>
            <a:miter lim="800000"/>
            <a:headEnd/>
            <a:tailEnd/>
          </a:ln>
        </p:spPr>
        <p:txBody>
          <a:bodyPr wrap="none">
            <a:spAutoFit/>
          </a:bodyPr>
          <a:lstStyle/>
          <a:p>
            <a:pPr algn="ctr"/>
            <a:r>
              <a:rPr lang="es-CL" sz="1300" i="0" dirty="0" smtClean="0">
                <a:latin typeface="Arial Black" pitchFamily="34" charset="0"/>
              </a:rPr>
              <a:t>TABLA </a:t>
            </a:r>
          </a:p>
          <a:p>
            <a:pPr algn="ctr"/>
            <a:r>
              <a:rPr lang="es-CL" sz="1300" i="0" dirty="0" smtClean="0">
                <a:latin typeface="Arial Black" pitchFamily="34" charset="0"/>
              </a:rPr>
              <a:t>EMPLOYEES</a:t>
            </a:r>
            <a:endParaRPr lang="es-ES" sz="1300" i="0" dirty="0">
              <a:latin typeface="Arial Black" pitchFamily="34" charset="0"/>
            </a:endParaRPr>
          </a:p>
        </p:txBody>
      </p:sp>
      <p:sp>
        <p:nvSpPr>
          <p:cNvPr id="13" name="Text Box 16"/>
          <p:cNvSpPr txBox="1">
            <a:spLocks noChangeArrowheads="1"/>
          </p:cNvSpPr>
          <p:nvPr/>
        </p:nvSpPr>
        <p:spPr bwMode="auto">
          <a:xfrm>
            <a:off x="2915816" y="3789040"/>
            <a:ext cx="4104456" cy="430887"/>
          </a:xfrm>
          <a:prstGeom prst="rect">
            <a:avLst/>
          </a:prstGeom>
          <a:noFill/>
          <a:ln w="9525">
            <a:noFill/>
            <a:miter lim="800000"/>
            <a:headEnd/>
            <a:tailEnd/>
          </a:ln>
        </p:spPr>
        <p:txBody>
          <a:bodyPr wrap="square">
            <a:spAutoFit/>
          </a:bodyPr>
          <a:lstStyle/>
          <a:p>
            <a:r>
              <a:rPr lang="es-CL" sz="1100" dirty="0" smtClean="0">
                <a:latin typeface="Arial Black" pitchFamily="34" charset="0"/>
              </a:rPr>
              <a:t>…………………..….…...….………….……………</a:t>
            </a:r>
            <a:endParaRPr lang="es-CL" sz="1100" dirty="0">
              <a:latin typeface="Arial Black" pitchFamily="34" charset="0"/>
            </a:endParaRPr>
          </a:p>
          <a:p>
            <a:r>
              <a:rPr lang="es-CL" sz="1100" dirty="0" smtClean="0">
                <a:latin typeface="Arial Black" pitchFamily="34" charset="0"/>
              </a:rPr>
              <a:t>………………………….….…..……….……………</a:t>
            </a:r>
            <a:endParaRPr lang="es-ES" sz="1100" dirty="0">
              <a:latin typeface="Arial Black" pitchFamily="34" charset="0"/>
            </a:endParaRPr>
          </a:p>
        </p:txBody>
      </p:sp>
      <p:pic>
        <p:nvPicPr>
          <p:cNvPr id="1026" name="Picture 2" descr="C:\Users\user\Documents\DonationCoder\ScreenshotCaptor\Screenshots\Screenshot - 25-01-2014 , 20_08_15.png"/>
          <p:cNvPicPr>
            <a:picLocks noChangeAspect="1" noChangeArrowheads="1"/>
          </p:cNvPicPr>
          <p:nvPr/>
        </p:nvPicPr>
        <p:blipFill>
          <a:blip r:embed="rId3" cstate="print"/>
          <a:srcRect/>
          <a:stretch>
            <a:fillRect/>
          </a:stretch>
        </p:blipFill>
        <p:spPr bwMode="auto">
          <a:xfrm>
            <a:off x="3005583" y="2387959"/>
            <a:ext cx="981031" cy="1471546"/>
          </a:xfrm>
          <a:prstGeom prst="rect">
            <a:avLst/>
          </a:prstGeom>
          <a:noFill/>
        </p:spPr>
      </p:pic>
      <p:pic>
        <p:nvPicPr>
          <p:cNvPr id="1027" name="Picture 3" descr="C:\Users\user\Documents\DonationCoder\ScreenshotCaptor\Screenshots\Screenshot - 25-01-2014 , 20_08_59.png"/>
          <p:cNvPicPr>
            <a:picLocks noChangeAspect="1" noChangeArrowheads="1"/>
          </p:cNvPicPr>
          <p:nvPr/>
        </p:nvPicPr>
        <p:blipFill>
          <a:blip r:embed="rId4" cstate="print"/>
          <a:srcRect/>
          <a:stretch>
            <a:fillRect/>
          </a:stretch>
        </p:blipFill>
        <p:spPr bwMode="auto">
          <a:xfrm>
            <a:off x="2994950" y="4255321"/>
            <a:ext cx="1001903" cy="866229"/>
          </a:xfrm>
          <a:prstGeom prst="rect">
            <a:avLst/>
          </a:prstGeom>
          <a:noFill/>
        </p:spPr>
      </p:pic>
      <p:pic>
        <p:nvPicPr>
          <p:cNvPr id="1028" name="Picture 4" descr="C:\Users\user\Documents\DonationCoder\ScreenshotCaptor\Screenshots\Screenshot - 25-01-2014 , 20_10_18.png"/>
          <p:cNvPicPr>
            <a:picLocks noChangeAspect="1" noChangeArrowheads="1"/>
          </p:cNvPicPr>
          <p:nvPr/>
        </p:nvPicPr>
        <p:blipFill>
          <a:blip r:embed="rId5" cstate="print"/>
          <a:srcRect/>
          <a:stretch>
            <a:fillRect/>
          </a:stretch>
        </p:blipFill>
        <p:spPr bwMode="auto">
          <a:xfrm>
            <a:off x="4016120" y="2391820"/>
            <a:ext cx="1972498" cy="1471546"/>
          </a:xfrm>
          <a:prstGeom prst="rect">
            <a:avLst/>
          </a:prstGeom>
          <a:noFill/>
        </p:spPr>
      </p:pic>
      <p:pic>
        <p:nvPicPr>
          <p:cNvPr id="1029" name="Picture 5" descr="C:\Users\user\Documents\DonationCoder\ScreenshotCaptor\Screenshots\Screenshot - 25-01-2014 , 20_11_16.png"/>
          <p:cNvPicPr>
            <a:picLocks noChangeAspect="1" noChangeArrowheads="1"/>
          </p:cNvPicPr>
          <p:nvPr/>
        </p:nvPicPr>
        <p:blipFill>
          <a:blip r:embed="rId6" cstate="print"/>
          <a:srcRect/>
          <a:stretch>
            <a:fillRect/>
          </a:stretch>
        </p:blipFill>
        <p:spPr bwMode="auto">
          <a:xfrm>
            <a:off x="4005486" y="4263035"/>
            <a:ext cx="1962061" cy="824483"/>
          </a:xfrm>
          <a:prstGeom prst="rect">
            <a:avLst/>
          </a:prstGeom>
          <a:noFill/>
        </p:spPr>
      </p:pic>
      <p:sp>
        <p:nvSpPr>
          <p:cNvPr id="14" name="Rectangle 83"/>
          <p:cNvSpPr>
            <a:spLocks noChangeArrowheads="1"/>
          </p:cNvSpPr>
          <p:nvPr/>
        </p:nvSpPr>
        <p:spPr bwMode="auto">
          <a:xfrm>
            <a:off x="2984318" y="2349192"/>
            <a:ext cx="1008000" cy="2808000"/>
          </a:xfrm>
          <a:prstGeom prst="rect">
            <a:avLst/>
          </a:prstGeom>
          <a:noFill/>
          <a:ln w="31750">
            <a:solidFill>
              <a:srgbClr val="C00000"/>
            </a:solidFill>
            <a:miter lim="800000"/>
            <a:headEnd/>
            <a:tailEnd/>
          </a:ln>
        </p:spPr>
        <p:txBody>
          <a:bodyPr wrap="none" anchor="ctr"/>
          <a:lstStyle/>
          <a:p>
            <a:endParaRPr lang="es-ES" sz="2000"/>
          </a:p>
        </p:txBody>
      </p:sp>
      <p:sp>
        <p:nvSpPr>
          <p:cNvPr id="17" name="Rectangle 83"/>
          <p:cNvSpPr>
            <a:spLocks noChangeArrowheads="1"/>
          </p:cNvSpPr>
          <p:nvPr/>
        </p:nvSpPr>
        <p:spPr bwMode="auto">
          <a:xfrm>
            <a:off x="4979388" y="2343004"/>
            <a:ext cx="1008000" cy="2808000"/>
          </a:xfrm>
          <a:prstGeom prst="rect">
            <a:avLst/>
          </a:prstGeom>
          <a:noFill/>
          <a:ln w="31750">
            <a:solidFill>
              <a:srgbClr val="C00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user\Documents\DonationCoder\ScreenshotCaptor\Screenshots\Screenshot - 25-01-2014 , 20_36_05.png"/>
          <p:cNvPicPr>
            <a:picLocks noChangeAspect="1" noChangeArrowheads="1"/>
          </p:cNvPicPr>
          <p:nvPr/>
        </p:nvPicPr>
        <p:blipFill>
          <a:blip r:embed="rId3" cstate="print"/>
          <a:srcRect/>
          <a:stretch>
            <a:fillRect/>
          </a:stretch>
        </p:blipFill>
        <p:spPr bwMode="auto">
          <a:xfrm>
            <a:off x="2699792" y="3287407"/>
            <a:ext cx="4581525" cy="1714500"/>
          </a:xfrm>
          <a:prstGeom prst="rect">
            <a:avLst/>
          </a:prstGeom>
          <a:noFill/>
        </p:spPr>
      </p:pic>
      <p:sp>
        <p:nvSpPr>
          <p:cNvPr id="46081" name="Rectangle 2"/>
          <p:cNvSpPr>
            <a:spLocks noGrp="1" noChangeArrowheads="1"/>
          </p:cNvSpPr>
          <p:nvPr>
            <p:ph type="title" idx="4294967295"/>
          </p:nvPr>
        </p:nvSpPr>
        <p:spPr>
          <a:xfrm>
            <a:off x="395288" y="188913"/>
            <a:ext cx="8280400" cy="1462087"/>
          </a:xfrm>
        </p:spPr>
        <p:txBody>
          <a:bodyPr/>
          <a:lstStyle/>
          <a:p>
            <a:pPr algn="r"/>
            <a:r>
              <a:rPr lang="es-CL" sz="3000" dirty="0" err="1" smtClean="0">
                <a:latin typeface="Arial" charset="0"/>
                <a:ea typeface="ＭＳ Ｐゴシック" pitchFamily="34" charset="-128"/>
                <a:cs typeface="Arial" charset="0"/>
              </a:rPr>
              <a:t>Join</a:t>
            </a:r>
            <a:r>
              <a:rPr lang="es-CL" sz="3000" dirty="0" smtClean="0">
                <a:latin typeface="Arial" charset="0"/>
                <a:ea typeface="ＭＳ Ｐゴシック" pitchFamily="34" charset="-128"/>
                <a:cs typeface="Arial" charset="0"/>
              </a:rPr>
              <a:t> sobre la misma tabla o </a:t>
            </a:r>
            <a:r>
              <a:rPr lang="es-CL" sz="3000" dirty="0" err="1" smtClean="0">
                <a:latin typeface="Arial" charset="0"/>
                <a:ea typeface="ＭＳ Ｐゴシック" pitchFamily="34" charset="-128"/>
                <a:cs typeface="Arial" charset="0"/>
              </a:rPr>
              <a:t>Self-Join</a:t>
            </a:r>
            <a:endParaRPr lang="es-ES" sz="3000" dirty="0" smtClean="0">
              <a:solidFill>
                <a:srgbClr val="10253F"/>
              </a:solidFill>
              <a:latin typeface="Arial" charset="0"/>
              <a:ea typeface="ＭＳ Ｐゴシック" pitchFamily="34" charset="-128"/>
              <a:cs typeface="Arial" charset="0"/>
            </a:endParaRPr>
          </a:p>
        </p:txBody>
      </p:sp>
      <p:sp>
        <p:nvSpPr>
          <p:cNvPr id="4608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dirty="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169131" y="1770241"/>
            <a:ext cx="6552000" cy="133882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dirty="0" smtClean="0">
              <a:latin typeface="Arial Black" pitchFamily="34" charset="0"/>
            </a:endParaRPr>
          </a:p>
          <a:p>
            <a:r>
              <a:rPr lang="en-US" sz="1300" dirty="0" smtClean="0">
                <a:latin typeface="Arial Black" pitchFamily="34" charset="0"/>
              </a:rPr>
              <a:t>SELECT   </a:t>
            </a:r>
            <a:r>
              <a:rPr lang="en-US" sz="1300" dirty="0" err="1" smtClean="0">
                <a:solidFill>
                  <a:srgbClr val="C00000"/>
                </a:solidFill>
                <a:latin typeface="Arial Black" pitchFamily="34" charset="0"/>
              </a:rPr>
              <a:t>e.employee_id</a:t>
            </a:r>
            <a:r>
              <a:rPr lang="en-US" sz="1300" dirty="0" smtClean="0">
                <a:latin typeface="Arial Black" pitchFamily="34" charset="0"/>
              </a:rPr>
              <a:t> "Id Empleado", </a:t>
            </a:r>
            <a:r>
              <a:rPr lang="en-US" sz="1300" dirty="0" err="1" smtClean="0">
                <a:solidFill>
                  <a:srgbClr val="C00000"/>
                </a:solidFill>
                <a:latin typeface="Arial Black" pitchFamily="34" charset="0"/>
              </a:rPr>
              <a:t>e.last_name</a:t>
            </a:r>
            <a:r>
              <a:rPr lang="en-US" sz="1300" dirty="0" smtClean="0">
                <a:latin typeface="Arial Black" pitchFamily="34" charset="0"/>
              </a:rPr>
              <a:t> "Empleado", </a:t>
            </a:r>
          </a:p>
          <a:p>
            <a:r>
              <a:rPr lang="en-US" sz="1300" dirty="0" smtClean="0">
                <a:solidFill>
                  <a:schemeClr val="hlink"/>
                </a:solidFill>
                <a:latin typeface="Arial Black" pitchFamily="34" charset="0"/>
              </a:rPr>
              <a:t>                </a:t>
            </a:r>
            <a:r>
              <a:rPr lang="en-US" sz="1300" dirty="0" err="1" smtClean="0">
                <a:solidFill>
                  <a:srgbClr val="C00000"/>
                </a:solidFill>
                <a:latin typeface="Arial Black" pitchFamily="34" charset="0"/>
              </a:rPr>
              <a:t>e.manager_id</a:t>
            </a:r>
            <a:r>
              <a:rPr lang="en-US" sz="1300" dirty="0" smtClean="0">
                <a:latin typeface="Arial Black" pitchFamily="34" charset="0"/>
              </a:rPr>
              <a:t> "Id </a:t>
            </a:r>
            <a:r>
              <a:rPr lang="en-US" sz="1300" dirty="0" err="1" smtClean="0">
                <a:latin typeface="Arial Black" pitchFamily="34" charset="0"/>
              </a:rPr>
              <a:t>Jefe</a:t>
            </a:r>
            <a:r>
              <a:rPr lang="en-US" sz="1300" dirty="0" smtClean="0">
                <a:latin typeface="Arial Black" pitchFamily="34" charset="0"/>
              </a:rPr>
              <a:t>",  </a:t>
            </a:r>
            <a:r>
              <a:rPr lang="en-US" sz="1300" dirty="0" err="1" smtClean="0">
                <a:solidFill>
                  <a:srgbClr val="0000DE"/>
                </a:solidFill>
                <a:latin typeface="Arial Black" pitchFamily="34" charset="0"/>
              </a:rPr>
              <a:t>m.last_name</a:t>
            </a:r>
            <a:r>
              <a:rPr lang="en-US" sz="1300" dirty="0" smtClean="0">
                <a:latin typeface="Arial Black" pitchFamily="34" charset="0"/>
              </a:rPr>
              <a:t> "</a:t>
            </a:r>
            <a:r>
              <a:rPr lang="en-US" sz="1300" dirty="0" err="1" smtClean="0">
                <a:latin typeface="Arial Black" pitchFamily="34" charset="0"/>
              </a:rPr>
              <a:t>Jefe</a:t>
            </a:r>
            <a:r>
              <a:rPr lang="en-US" sz="1300" dirty="0" smtClean="0">
                <a:latin typeface="Arial Black" pitchFamily="34" charset="0"/>
              </a:rPr>
              <a:t>"</a:t>
            </a:r>
          </a:p>
          <a:p>
            <a:r>
              <a:rPr lang="en-US" sz="1300" dirty="0" smtClean="0">
                <a:latin typeface="Arial Black" pitchFamily="34" charset="0"/>
              </a:rPr>
              <a:t>FROM    </a:t>
            </a:r>
            <a:r>
              <a:rPr lang="en-US" sz="1300" dirty="0" smtClean="0">
                <a:solidFill>
                  <a:srgbClr val="C00000"/>
                </a:solidFill>
                <a:latin typeface="Arial Black" pitchFamily="34" charset="0"/>
              </a:rPr>
              <a:t>employees e</a:t>
            </a:r>
            <a:r>
              <a:rPr lang="en-US" sz="1300" dirty="0" smtClean="0">
                <a:latin typeface="Arial Black" pitchFamily="34" charset="0"/>
              </a:rPr>
              <a:t>   JOIN  </a:t>
            </a:r>
            <a:r>
              <a:rPr lang="en-US" sz="1300" dirty="0" smtClean="0">
                <a:solidFill>
                  <a:srgbClr val="0000DE"/>
                </a:solidFill>
                <a:latin typeface="Arial Black" pitchFamily="34" charset="0"/>
              </a:rPr>
              <a:t>employees m</a:t>
            </a:r>
          </a:p>
          <a:p>
            <a:r>
              <a:rPr lang="en-US" sz="1300" dirty="0" smtClean="0">
                <a:latin typeface="Arial Black" pitchFamily="34" charset="0"/>
              </a:rPr>
              <a:t>ON (</a:t>
            </a:r>
            <a:r>
              <a:rPr lang="en-US" sz="1300" dirty="0" err="1" smtClean="0">
                <a:solidFill>
                  <a:srgbClr val="C00000"/>
                </a:solidFill>
                <a:latin typeface="Arial Black" pitchFamily="34" charset="0"/>
              </a:rPr>
              <a:t>e.manager_id</a:t>
            </a:r>
            <a:r>
              <a:rPr lang="en-US" sz="1300" dirty="0" smtClean="0">
                <a:solidFill>
                  <a:srgbClr val="C00000"/>
                </a:solidFill>
                <a:latin typeface="Arial Black" pitchFamily="34" charset="0"/>
              </a:rPr>
              <a:t> </a:t>
            </a:r>
            <a:r>
              <a:rPr lang="en-US" sz="1300" dirty="0" smtClean="0">
                <a:latin typeface="Arial Black" pitchFamily="34" charset="0"/>
              </a:rPr>
              <a:t>= </a:t>
            </a:r>
            <a:r>
              <a:rPr lang="en-US" sz="1300" dirty="0" err="1" smtClean="0">
                <a:solidFill>
                  <a:srgbClr val="0000DE"/>
                </a:solidFill>
                <a:latin typeface="Arial Black" pitchFamily="34" charset="0"/>
              </a:rPr>
              <a:t>m.employee_id</a:t>
            </a:r>
            <a:r>
              <a:rPr lang="en-US" sz="1300" dirty="0" smtClean="0">
                <a:latin typeface="Arial Black" pitchFamily="34" charset="0"/>
              </a:rPr>
              <a:t>)</a:t>
            </a:r>
          </a:p>
          <a:p>
            <a:r>
              <a:rPr lang="en-US" sz="1300" dirty="0" smtClean="0">
                <a:latin typeface="Arial Black" pitchFamily="34" charset="0"/>
              </a:rPr>
              <a:t>ORDER BY </a:t>
            </a:r>
            <a:r>
              <a:rPr lang="en-US" sz="1300" dirty="0" err="1" smtClean="0">
                <a:solidFill>
                  <a:srgbClr val="C00000"/>
                </a:solidFill>
                <a:latin typeface="Arial Black" pitchFamily="34" charset="0"/>
              </a:rPr>
              <a:t>e.employee_id</a:t>
            </a:r>
            <a:r>
              <a:rPr lang="en-US" sz="1300" dirty="0" smtClean="0">
                <a:latin typeface="Arial Black" pitchFamily="34" charset="0"/>
              </a:rPr>
              <a:t>;</a:t>
            </a:r>
          </a:p>
          <a:p>
            <a:pPr>
              <a:defRPr/>
            </a:pPr>
            <a:endParaRPr lang="es-MX" b="1" dirty="0">
              <a:latin typeface="Arial Black" pitchFamily="34" charset="0"/>
            </a:endParaRPr>
          </a:p>
        </p:txBody>
      </p:sp>
      <p:sp>
        <p:nvSpPr>
          <p:cNvPr id="13" name="Text Box 16"/>
          <p:cNvSpPr txBox="1">
            <a:spLocks noChangeArrowheads="1"/>
          </p:cNvSpPr>
          <p:nvPr/>
        </p:nvSpPr>
        <p:spPr bwMode="auto">
          <a:xfrm>
            <a:off x="2627784" y="4904643"/>
            <a:ext cx="5040560" cy="430887"/>
          </a:xfrm>
          <a:prstGeom prst="rect">
            <a:avLst/>
          </a:prstGeom>
          <a:noFill/>
          <a:ln w="9525">
            <a:noFill/>
            <a:miter lim="800000"/>
            <a:headEnd/>
            <a:tailEnd/>
          </a:ln>
        </p:spPr>
        <p:txBody>
          <a:bodyPr wrap="square">
            <a:spAutoFit/>
          </a:bodyPr>
          <a:lstStyle/>
          <a:p>
            <a:r>
              <a:rPr lang="es-CL" sz="1100" dirty="0" smtClean="0">
                <a:latin typeface="Arial Black" pitchFamily="34" charset="0"/>
              </a:rPr>
              <a:t>…………………..….…...………………………………..………….……………</a:t>
            </a:r>
            <a:endParaRPr lang="es-CL" sz="1100" dirty="0">
              <a:latin typeface="Arial Black" pitchFamily="34" charset="0"/>
            </a:endParaRPr>
          </a:p>
          <a:p>
            <a:r>
              <a:rPr lang="es-CL" sz="1100" dirty="0" smtClean="0">
                <a:latin typeface="Arial Black" pitchFamily="34" charset="0"/>
              </a:rPr>
              <a:t>………………………….….…..……….……………………………………….…</a:t>
            </a:r>
            <a:endParaRPr lang="es-ES" sz="1100" dirty="0">
              <a:latin typeface="Arial Black" pitchFamily="34" charset="0"/>
            </a:endParaRPr>
          </a:p>
        </p:txBody>
      </p:sp>
      <p:pic>
        <p:nvPicPr>
          <p:cNvPr id="2052" name="Picture 4" descr="C:\Users\user\Documents\DonationCoder\ScreenshotCaptor\Screenshots\Screenshot - 25-01-2014 , 20_35_47.png"/>
          <p:cNvPicPr>
            <a:picLocks noChangeAspect="1" noChangeArrowheads="1"/>
          </p:cNvPicPr>
          <p:nvPr/>
        </p:nvPicPr>
        <p:blipFill>
          <a:blip r:embed="rId4" cstate="print"/>
          <a:srcRect/>
          <a:stretch>
            <a:fillRect/>
          </a:stretch>
        </p:blipFill>
        <p:spPr bwMode="auto">
          <a:xfrm>
            <a:off x="2695988" y="5310336"/>
            <a:ext cx="4591050" cy="1143000"/>
          </a:xfrm>
          <a:prstGeom prst="rect">
            <a:avLst/>
          </a:prstGeom>
          <a:noFill/>
        </p:spPr>
      </p:pic>
      <p:sp>
        <p:nvSpPr>
          <p:cNvPr id="16" name="Rectangle 83"/>
          <p:cNvSpPr>
            <a:spLocks noChangeArrowheads="1"/>
          </p:cNvSpPr>
          <p:nvPr/>
        </p:nvSpPr>
        <p:spPr bwMode="auto">
          <a:xfrm>
            <a:off x="2638416" y="3287719"/>
            <a:ext cx="3517759" cy="2808000"/>
          </a:xfrm>
          <a:prstGeom prst="rect">
            <a:avLst/>
          </a:prstGeom>
          <a:noFill/>
          <a:ln w="31750">
            <a:solidFill>
              <a:srgbClr val="C00000"/>
            </a:solidFill>
            <a:miter lim="800000"/>
            <a:headEnd/>
            <a:tailEnd/>
          </a:ln>
        </p:spPr>
        <p:txBody>
          <a:bodyPr wrap="none" anchor="ctr"/>
          <a:lstStyle/>
          <a:p>
            <a:endParaRPr lang="es-ES" sz="2000"/>
          </a:p>
        </p:txBody>
      </p:sp>
      <p:sp>
        <p:nvSpPr>
          <p:cNvPr id="17" name="Rectangle 83"/>
          <p:cNvSpPr>
            <a:spLocks noChangeArrowheads="1"/>
          </p:cNvSpPr>
          <p:nvPr/>
        </p:nvSpPr>
        <p:spPr bwMode="auto">
          <a:xfrm>
            <a:off x="6185763" y="3287719"/>
            <a:ext cx="1111907" cy="2808000"/>
          </a:xfrm>
          <a:prstGeom prst="rect">
            <a:avLst/>
          </a:prstGeom>
          <a:noFill/>
          <a:ln w="31750">
            <a:solidFill>
              <a:srgbClr val="0000DE"/>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user\Documents\DonationCoder\ScreenshotCaptor\Screenshots\Screenshot - 26-01-2014 , 9_51_28.png"/>
          <p:cNvPicPr>
            <a:picLocks noChangeAspect="1" noChangeArrowheads="1"/>
          </p:cNvPicPr>
          <p:nvPr/>
        </p:nvPicPr>
        <p:blipFill>
          <a:blip r:embed="rId3" cstate="print"/>
          <a:srcRect/>
          <a:stretch>
            <a:fillRect/>
          </a:stretch>
        </p:blipFill>
        <p:spPr bwMode="auto">
          <a:xfrm>
            <a:off x="4986470" y="2927129"/>
            <a:ext cx="3074572" cy="1542642"/>
          </a:xfrm>
          <a:prstGeom prst="rect">
            <a:avLst/>
          </a:prstGeom>
          <a:noFill/>
        </p:spPr>
      </p:pic>
      <p:pic>
        <p:nvPicPr>
          <p:cNvPr id="1027" name="Picture 3" descr="C:\Users\user\Documents\DonationCoder\ScreenshotCaptor\Screenshots\Screenshot - 26-01-2014 , 9_45_22.png"/>
          <p:cNvPicPr>
            <a:picLocks noChangeAspect="1" noChangeArrowheads="1"/>
          </p:cNvPicPr>
          <p:nvPr/>
        </p:nvPicPr>
        <p:blipFill>
          <a:blip r:embed="rId4" cstate="print"/>
          <a:srcRect/>
          <a:stretch>
            <a:fillRect/>
          </a:stretch>
        </p:blipFill>
        <p:spPr bwMode="auto">
          <a:xfrm>
            <a:off x="996478" y="2730692"/>
            <a:ext cx="2711080" cy="1656185"/>
          </a:xfrm>
          <a:prstGeom prst="rect">
            <a:avLst/>
          </a:prstGeom>
          <a:noFill/>
        </p:spPr>
      </p:pic>
      <p:pic>
        <p:nvPicPr>
          <p:cNvPr id="1028" name="Picture 4" descr="C:\Users\user\Documents\DonationCoder\ScreenshotCaptor\Screenshots\Screenshot - 26-01-2014 , 9_45_48.png"/>
          <p:cNvPicPr>
            <a:picLocks noChangeAspect="1" noChangeArrowheads="1"/>
          </p:cNvPicPr>
          <p:nvPr/>
        </p:nvPicPr>
        <p:blipFill>
          <a:blip r:embed="rId5" cstate="print"/>
          <a:srcRect/>
          <a:stretch>
            <a:fillRect/>
          </a:stretch>
        </p:blipFill>
        <p:spPr bwMode="auto">
          <a:xfrm>
            <a:off x="986277" y="4786266"/>
            <a:ext cx="2721627" cy="875562"/>
          </a:xfrm>
          <a:prstGeom prst="rect">
            <a:avLst/>
          </a:prstGeom>
          <a:noFill/>
        </p:spPr>
      </p:pic>
      <p:sp>
        <p:nvSpPr>
          <p:cNvPr id="46081" name="Rectangle 2"/>
          <p:cNvSpPr>
            <a:spLocks noGrp="1" noChangeArrowheads="1"/>
          </p:cNvSpPr>
          <p:nvPr>
            <p:ph type="title" idx="4294967295"/>
          </p:nvPr>
        </p:nvSpPr>
        <p:spPr>
          <a:xfrm>
            <a:off x="395288" y="188913"/>
            <a:ext cx="8280400" cy="1462087"/>
          </a:xfrm>
        </p:spPr>
        <p:txBody>
          <a:bodyPr/>
          <a:lstStyle/>
          <a:p>
            <a:pPr algn="r"/>
            <a:r>
              <a:rPr lang="es-CL" sz="3000" dirty="0" err="1" smtClean="0">
                <a:latin typeface="Arial" charset="0"/>
                <a:ea typeface="ＭＳ Ｐゴシック" pitchFamily="34" charset="-128"/>
                <a:cs typeface="Arial" charset="0"/>
              </a:rPr>
              <a:t>Nonequijoins</a:t>
            </a:r>
            <a:endParaRPr lang="es-ES" sz="3000" dirty="0" smtClean="0">
              <a:solidFill>
                <a:srgbClr val="10253F"/>
              </a:solidFill>
              <a:latin typeface="Arial" charset="0"/>
              <a:ea typeface="ＭＳ Ｐゴシック" pitchFamily="34" charset="-128"/>
              <a:cs typeface="Arial" charset="0"/>
            </a:endParaRPr>
          </a:p>
        </p:txBody>
      </p:sp>
      <p:sp>
        <p:nvSpPr>
          <p:cNvPr id="4608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pPr>
            <a:r>
              <a:rPr lang="es-CL" sz="1600" dirty="0" smtClean="0">
                <a:latin typeface="Arial Black" pitchFamily="34" charset="0"/>
                <a:ea typeface="Arial Unicode MS"/>
                <a:cs typeface="Times New Roman" pitchFamily="18" charset="0"/>
              </a:rPr>
              <a:t>¿Cuál es el Grado de cada Empleado de acuerdo a su Salario?</a:t>
            </a:r>
            <a:endParaRPr lang="es-CL" sz="1600" dirty="0">
              <a:latin typeface="Arial Black" pitchFamily="34"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dirty="0">
              <a:latin typeface="Times New Roman" pitchFamily="18" charset="0"/>
              <a:ea typeface="Arial Unicode MS"/>
              <a:cs typeface="Times New Roman" pitchFamily="18" charset="0"/>
            </a:endParaRPr>
          </a:p>
        </p:txBody>
      </p:sp>
      <p:sp>
        <p:nvSpPr>
          <p:cNvPr id="13" name="Text Box 16"/>
          <p:cNvSpPr txBox="1">
            <a:spLocks noChangeArrowheads="1"/>
          </p:cNvSpPr>
          <p:nvPr/>
        </p:nvSpPr>
        <p:spPr bwMode="auto">
          <a:xfrm>
            <a:off x="2627784" y="6990452"/>
            <a:ext cx="5040560" cy="430887"/>
          </a:xfrm>
          <a:prstGeom prst="rect">
            <a:avLst/>
          </a:prstGeom>
          <a:noFill/>
          <a:ln w="9525">
            <a:noFill/>
            <a:miter lim="800000"/>
            <a:headEnd/>
            <a:tailEnd/>
          </a:ln>
        </p:spPr>
        <p:txBody>
          <a:bodyPr wrap="square">
            <a:spAutoFit/>
          </a:bodyPr>
          <a:lstStyle/>
          <a:p>
            <a:r>
              <a:rPr lang="es-CL" sz="1100" dirty="0" smtClean="0">
                <a:latin typeface="Arial Black" pitchFamily="34" charset="0"/>
              </a:rPr>
              <a:t>…………………..….…...………………………………..………….……………</a:t>
            </a:r>
            <a:endParaRPr lang="es-CL" sz="1100" dirty="0">
              <a:latin typeface="Arial Black" pitchFamily="34" charset="0"/>
            </a:endParaRPr>
          </a:p>
          <a:p>
            <a:r>
              <a:rPr lang="es-CL" sz="1100" dirty="0" smtClean="0">
                <a:latin typeface="Arial Black" pitchFamily="34" charset="0"/>
              </a:rPr>
              <a:t>………………………….….…..……….……………………………………….…</a:t>
            </a:r>
            <a:endParaRPr lang="es-ES" sz="1100" dirty="0">
              <a:latin typeface="Arial Black" pitchFamily="34" charset="0"/>
            </a:endParaRPr>
          </a:p>
        </p:txBody>
      </p:sp>
      <p:sp>
        <p:nvSpPr>
          <p:cNvPr id="14" name="Text Box 31"/>
          <p:cNvSpPr txBox="1">
            <a:spLocks noChangeArrowheads="1"/>
          </p:cNvSpPr>
          <p:nvPr/>
        </p:nvSpPr>
        <p:spPr bwMode="auto">
          <a:xfrm>
            <a:off x="1259632" y="2418407"/>
            <a:ext cx="2376487" cy="290513"/>
          </a:xfrm>
          <a:prstGeom prst="rect">
            <a:avLst/>
          </a:prstGeom>
          <a:noFill/>
          <a:ln w="9525">
            <a:noFill/>
            <a:miter lim="800000"/>
            <a:headEnd/>
            <a:tailEnd/>
          </a:ln>
        </p:spPr>
        <p:txBody>
          <a:bodyPr>
            <a:spAutoFit/>
          </a:bodyPr>
          <a:lstStyle/>
          <a:p>
            <a:pPr algn="ctr"/>
            <a:r>
              <a:rPr lang="es-ES" sz="1300" b="1" dirty="0">
                <a:solidFill>
                  <a:srgbClr val="000000"/>
                </a:solidFill>
                <a:latin typeface="Arial Black" pitchFamily="34" charset="0"/>
              </a:rPr>
              <a:t>TABLA EMPLOYEES</a:t>
            </a:r>
          </a:p>
        </p:txBody>
      </p:sp>
      <p:sp>
        <p:nvSpPr>
          <p:cNvPr id="15" name="Text Box 31"/>
          <p:cNvSpPr txBox="1">
            <a:spLocks noChangeArrowheads="1"/>
          </p:cNvSpPr>
          <p:nvPr/>
        </p:nvSpPr>
        <p:spPr bwMode="auto">
          <a:xfrm>
            <a:off x="5165642" y="2641106"/>
            <a:ext cx="2376487" cy="292388"/>
          </a:xfrm>
          <a:prstGeom prst="rect">
            <a:avLst/>
          </a:prstGeom>
          <a:noFill/>
          <a:ln w="9525">
            <a:noFill/>
            <a:miter lim="800000"/>
            <a:headEnd/>
            <a:tailEnd/>
          </a:ln>
        </p:spPr>
        <p:txBody>
          <a:bodyPr>
            <a:spAutoFit/>
          </a:bodyPr>
          <a:lstStyle/>
          <a:p>
            <a:pPr algn="ctr"/>
            <a:r>
              <a:rPr lang="es-ES" sz="1300" b="1" dirty="0">
                <a:solidFill>
                  <a:srgbClr val="000000"/>
                </a:solidFill>
                <a:latin typeface="Arial Black" pitchFamily="34" charset="0"/>
              </a:rPr>
              <a:t>TABLA </a:t>
            </a:r>
            <a:r>
              <a:rPr lang="es-ES" sz="1300" b="1" dirty="0" smtClean="0">
                <a:solidFill>
                  <a:srgbClr val="000000"/>
                </a:solidFill>
                <a:latin typeface="Arial Black" pitchFamily="34" charset="0"/>
              </a:rPr>
              <a:t>JOB_GRADES</a:t>
            </a:r>
            <a:endParaRPr lang="es-ES" sz="1300" b="1" dirty="0">
              <a:solidFill>
                <a:srgbClr val="000000"/>
              </a:solidFill>
              <a:latin typeface="Arial Black" pitchFamily="34" charset="0"/>
            </a:endParaRPr>
          </a:p>
        </p:txBody>
      </p:sp>
      <p:sp>
        <p:nvSpPr>
          <p:cNvPr id="18" name="Text Box 11"/>
          <p:cNvSpPr txBox="1">
            <a:spLocks noChangeArrowheads="1"/>
          </p:cNvSpPr>
          <p:nvPr/>
        </p:nvSpPr>
        <p:spPr bwMode="auto">
          <a:xfrm>
            <a:off x="906284" y="4365104"/>
            <a:ext cx="3355912" cy="412442"/>
          </a:xfrm>
          <a:prstGeom prst="rect">
            <a:avLst/>
          </a:prstGeom>
          <a:noFill/>
          <a:ln w="9525">
            <a:noFill/>
            <a:miter lim="800000"/>
            <a:headEnd/>
            <a:tailEnd/>
          </a:ln>
        </p:spPr>
        <p:txBody>
          <a:bodyPr wrap="square">
            <a:spAutoFit/>
          </a:bodyPr>
          <a:lstStyle/>
          <a:p>
            <a:r>
              <a:rPr lang="es-CL" sz="1000" dirty="0" smtClean="0">
                <a:latin typeface="Arial Black" pitchFamily="34" charset="0"/>
              </a:rPr>
              <a:t>…………..………………..….……………...…….…</a:t>
            </a:r>
            <a:endParaRPr lang="es-CL" sz="1000" dirty="0">
              <a:latin typeface="Arial Black" pitchFamily="34" charset="0"/>
            </a:endParaRPr>
          </a:p>
          <a:p>
            <a:r>
              <a:rPr lang="es-CL" sz="1000" dirty="0" smtClean="0">
                <a:latin typeface="Arial Black" pitchFamily="34" charset="0"/>
              </a:rPr>
              <a:t>……………..………………………….…………..….</a:t>
            </a:r>
            <a:endParaRPr lang="es-CL" sz="1000" dirty="0">
              <a:latin typeface="Arial Black" pitchFamily="34" charset="0"/>
            </a:endParaRPr>
          </a:p>
        </p:txBody>
      </p:sp>
      <p:sp>
        <p:nvSpPr>
          <p:cNvPr id="16" name="Rectangle 83"/>
          <p:cNvSpPr>
            <a:spLocks noChangeArrowheads="1"/>
          </p:cNvSpPr>
          <p:nvPr/>
        </p:nvSpPr>
        <p:spPr bwMode="auto">
          <a:xfrm>
            <a:off x="2894438" y="2698828"/>
            <a:ext cx="885474" cy="3128208"/>
          </a:xfrm>
          <a:prstGeom prst="rect">
            <a:avLst/>
          </a:prstGeom>
          <a:noFill/>
          <a:ln w="31750">
            <a:solidFill>
              <a:srgbClr val="C00000"/>
            </a:solidFill>
            <a:miter lim="800000"/>
            <a:headEnd/>
            <a:tailEnd/>
          </a:ln>
        </p:spPr>
        <p:txBody>
          <a:bodyPr wrap="none" anchor="ctr"/>
          <a:lstStyle/>
          <a:p>
            <a:endParaRPr lang="es-ES" sz="2000"/>
          </a:p>
        </p:txBody>
      </p:sp>
      <p:sp>
        <p:nvSpPr>
          <p:cNvPr id="19" name="Rectangle 83"/>
          <p:cNvSpPr>
            <a:spLocks noChangeArrowheads="1"/>
          </p:cNvSpPr>
          <p:nvPr/>
        </p:nvSpPr>
        <p:spPr bwMode="auto">
          <a:xfrm>
            <a:off x="6040371" y="2904864"/>
            <a:ext cx="2077599" cy="1584000"/>
          </a:xfrm>
          <a:prstGeom prst="rect">
            <a:avLst/>
          </a:prstGeom>
          <a:noFill/>
          <a:ln w="31750">
            <a:solidFill>
              <a:srgbClr val="C00000"/>
            </a:solidFill>
            <a:miter lim="800000"/>
            <a:headEnd/>
            <a:tailEnd/>
          </a:ln>
        </p:spPr>
        <p:txBody>
          <a:bodyPr wrap="none" anchor="ctr"/>
          <a:lstStyle/>
          <a:p>
            <a:endParaRPr lang="es-ES" sz="2000"/>
          </a:p>
        </p:txBody>
      </p:sp>
      <p:sp>
        <p:nvSpPr>
          <p:cNvPr id="20" name="Line 17"/>
          <p:cNvSpPr>
            <a:spLocks noChangeShapeType="1"/>
          </p:cNvSpPr>
          <p:nvPr/>
        </p:nvSpPr>
        <p:spPr bwMode="gray">
          <a:xfrm>
            <a:off x="3675246" y="3681876"/>
            <a:ext cx="1368000" cy="0"/>
          </a:xfrm>
          <a:prstGeom prst="line">
            <a:avLst/>
          </a:prstGeom>
          <a:noFill/>
          <a:ln w="60325">
            <a:solidFill>
              <a:srgbClr val="FF0000"/>
            </a:solidFill>
            <a:round/>
            <a:headEnd type="none" w="sm" len="sm"/>
            <a:tailEnd type="triangle" w="sm" len="sm"/>
          </a:ln>
          <a:effectLst/>
        </p:spPr>
        <p:txBody>
          <a:bodyPr/>
          <a:lstStyle/>
          <a:p>
            <a:endParaRPr lang="es-C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395288" y="188913"/>
            <a:ext cx="8280400" cy="1462087"/>
          </a:xfrm>
        </p:spPr>
        <p:txBody>
          <a:bodyPr/>
          <a:lstStyle/>
          <a:p>
            <a:pPr algn="r"/>
            <a:r>
              <a:rPr lang="es-CL" sz="3000" dirty="0" err="1" smtClean="0">
                <a:latin typeface="Arial" charset="0"/>
                <a:ea typeface="ＭＳ Ｐゴシック" pitchFamily="34" charset="-128"/>
                <a:cs typeface="Arial" charset="0"/>
              </a:rPr>
              <a:t>Nonequijoins</a:t>
            </a:r>
            <a:endParaRPr lang="es-ES" sz="3000" dirty="0" smtClean="0">
              <a:solidFill>
                <a:srgbClr val="10253F"/>
              </a:solidFill>
              <a:latin typeface="Arial" charset="0"/>
              <a:ea typeface="ＭＳ Ｐゴシック" pitchFamily="34" charset="-128"/>
              <a:cs typeface="Arial" charset="0"/>
            </a:endParaRPr>
          </a:p>
        </p:txBody>
      </p:sp>
      <p:sp>
        <p:nvSpPr>
          <p:cNvPr id="46082"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2000" dirty="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169131" y="1772816"/>
            <a:ext cx="6552000"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dirty="0" smtClean="0">
              <a:latin typeface="Arial Black" pitchFamily="34" charset="0"/>
            </a:endParaRPr>
          </a:p>
          <a:p>
            <a:r>
              <a:rPr lang="en-US" sz="1300" dirty="0" smtClean="0">
                <a:latin typeface="Arial Black" pitchFamily="34" charset="0"/>
              </a:rPr>
              <a:t>SELECT  </a:t>
            </a:r>
            <a:r>
              <a:rPr lang="en-US" sz="1300" dirty="0" err="1" smtClean="0">
                <a:solidFill>
                  <a:srgbClr val="C00000"/>
                </a:solidFill>
                <a:latin typeface="Arial Black" pitchFamily="34" charset="0"/>
              </a:rPr>
              <a:t>e.employee_id</a:t>
            </a:r>
            <a:r>
              <a:rPr lang="en-US" sz="1300" dirty="0" smtClean="0">
                <a:latin typeface="Arial Black" pitchFamily="34" charset="0"/>
              </a:rPr>
              <a:t>,</a:t>
            </a:r>
            <a:r>
              <a:rPr lang="en-US" sz="1300" dirty="0" smtClean="0">
                <a:solidFill>
                  <a:srgbClr val="C00000"/>
                </a:solidFill>
                <a:latin typeface="Arial Black" pitchFamily="34" charset="0"/>
              </a:rPr>
              <a:t> </a:t>
            </a:r>
            <a:r>
              <a:rPr lang="en-US" sz="1300" dirty="0" err="1" smtClean="0">
                <a:solidFill>
                  <a:srgbClr val="C00000"/>
                </a:solidFill>
                <a:latin typeface="Arial Black" pitchFamily="34" charset="0"/>
              </a:rPr>
              <a:t>e.last_name</a:t>
            </a:r>
            <a:r>
              <a:rPr lang="en-US" sz="1300" dirty="0" smtClean="0">
                <a:latin typeface="Arial Black" pitchFamily="34" charset="0"/>
              </a:rPr>
              <a:t>, </a:t>
            </a:r>
            <a:r>
              <a:rPr lang="en-US" sz="1300" dirty="0" err="1" smtClean="0">
                <a:solidFill>
                  <a:srgbClr val="C00000"/>
                </a:solidFill>
                <a:latin typeface="Arial Black" pitchFamily="34" charset="0"/>
              </a:rPr>
              <a:t>e.salary</a:t>
            </a:r>
            <a:r>
              <a:rPr lang="en-US" sz="1300" dirty="0" smtClean="0">
                <a:latin typeface="Arial Black" pitchFamily="34" charset="0"/>
              </a:rPr>
              <a:t>, </a:t>
            </a:r>
            <a:r>
              <a:rPr lang="en-US" sz="1300" dirty="0" err="1" smtClean="0">
                <a:solidFill>
                  <a:srgbClr val="0000DE"/>
                </a:solidFill>
                <a:latin typeface="Arial Black" pitchFamily="34" charset="0"/>
              </a:rPr>
              <a:t>j.grade_level</a:t>
            </a:r>
            <a:endParaRPr lang="en-US" sz="1300" dirty="0" smtClean="0">
              <a:solidFill>
                <a:srgbClr val="0000DE"/>
              </a:solidFill>
              <a:latin typeface="Arial Black" pitchFamily="34" charset="0"/>
            </a:endParaRPr>
          </a:p>
          <a:p>
            <a:r>
              <a:rPr lang="en-US" sz="1300" dirty="0" smtClean="0">
                <a:latin typeface="Arial Black" pitchFamily="34" charset="0"/>
              </a:rPr>
              <a:t>FROM   </a:t>
            </a:r>
            <a:r>
              <a:rPr lang="en-US" sz="1300" dirty="0" smtClean="0">
                <a:solidFill>
                  <a:srgbClr val="C00000"/>
                </a:solidFill>
                <a:latin typeface="Arial Black" pitchFamily="34" charset="0"/>
              </a:rPr>
              <a:t>employees e</a:t>
            </a:r>
            <a:r>
              <a:rPr lang="en-US" sz="1300" dirty="0" smtClean="0">
                <a:latin typeface="Arial Black" pitchFamily="34" charset="0"/>
              </a:rPr>
              <a:t> JOIN </a:t>
            </a:r>
            <a:r>
              <a:rPr lang="en-US" sz="1300" dirty="0" err="1" smtClean="0">
                <a:solidFill>
                  <a:srgbClr val="0000DE"/>
                </a:solidFill>
                <a:latin typeface="Arial Black" pitchFamily="34" charset="0"/>
              </a:rPr>
              <a:t>job_grades</a:t>
            </a:r>
            <a:r>
              <a:rPr lang="en-US" sz="1300" dirty="0" smtClean="0">
                <a:solidFill>
                  <a:srgbClr val="0000DE"/>
                </a:solidFill>
                <a:latin typeface="Arial Black" pitchFamily="34" charset="0"/>
              </a:rPr>
              <a:t> j</a:t>
            </a:r>
          </a:p>
          <a:p>
            <a:r>
              <a:rPr lang="en-US" sz="1300" dirty="0" smtClean="0">
                <a:latin typeface="Arial Black" pitchFamily="34" charset="0"/>
              </a:rPr>
              <a:t>ON     </a:t>
            </a:r>
            <a:r>
              <a:rPr lang="en-US" sz="1300" dirty="0" err="1" smtClean="0">
                <a:solidFill>
                  <a:srgbClr val="C00000"/>
                </a:solidFill>
                <a:latin typeface="Arial Black" pitchFamily="34" charset="0"/>
              </a:rPr>
              <a:t>e.salary</a:t>
            </a:r>
            <a:r>
              <a:rPr lang="en-US" sz="1300" dirty="0" smtClean="0">
                <a:latin typeface="Arial Black" pitchFamily="34" charset="0"/>
              </a:rPr>
              <a:t>  </a:t>
            </a:r>
            <a:r>
              <a:rPr lang="en-US" sz="1300" dirty="0" smtClean="0">
                <a:solidFill>
                  <a:srgbClr val="008000"/>
                </a:solidFill>
                <a:latin typeface="Arial Black" pitchFamily="34" charset="0"/>
              </a:rPr>
              <a:t>BETWEEN</a:t>
            </a:r>
            <a:r>
              <a:rPr lang="en-US" sz="1300" dirty="0" smtClean="0">
                <a:latin typeface="Arial Black" pitchFamily="34" charset="0"/>
              </a:rPr>
              <a:t>  </a:t>
            </a:r>
            <a:r>
              <a:rPr lang="en-US" sz="1300" dirty="0" err="1" smtClean="0">
                <a:solidFill>
                  <a:srgbClr val="0000DE"/>
                </a:solidFill>
                <a:latin typeface="Arial Black" pitchFamily="34" charset="0"/>
              </a:rPr>
              <a:t>j.lowest_sal</a:t>
            </a:r>
            <a:r>
              <a:rPr lang="en-US" sz="1300" dirty="0" smtClean="0">
                <a:latin typeface="Arial Black" pitchFamily="34" charset="0"/>
              </a:rPr>
              <a:t> AND  </a:t>
            </a:r>
            <a:r>
              <a:rPr lang="en-US" sz="1300" dirty="0" err="1" smtClean="0">
                <a:solidFill>
                  <a:srgbClr val="0000DE"/>
                </a:solidFill>
                <a:latin typeface="Arial Black" pitchFamily="34" charset="0"/>
              </a:rPr>
              <a:t>j.highest_sal</a:t>
            </a:r>
            <a:endParaRPr lang="en-US" sz="1300" dirty="0" smtClean="0">
              <a:solidFill>
                <a:srgbClr val="0000DE"/>
              </a:solidFill>
              <a:latin typeface="Arial Black" pitchFamily="34" charset="0"/>
            </a:endParaRPr>
          </a:p>
          <a:p>
            <a:r>
              <a:rPr lang="en-US" sz="1300" dirty="0" smtClean="0">
                <a:latin typeface="Arial Black" pitchFamily="34" charset="0"/>
              </a:rPr>
              <a:t>ORDER BY  </a:t>
            </a:r>
            <a:r>
              <a:rPr lang="en-US" sz="1300" dirty="0" err="1" smtClean="0">
                <a:solidFill>
                  <a:srgbClr val="C00000"/>
                </a:solidFill>
                <a:latin typeface="Arial Black" pitchFamily="34" charset="0"/>
              </a:rPr>
              <a:t>e.employee_id</a:t>
            </a:r>
            <a:r>
              <a:rPr lang="en-US" sz="1300" dirty="0" smtClean="0">
                <a:latin typeface="Arial Black" pitchFamily="34" charset="0"/>
              </a:rPr>
              <a:t>;</a:t>
            </a:r>
          </a:p>
          <a:p>
            <a:pPr>
              <a:defRPr/>
            </a:pPr>
            <a:endParaRPr lang="es-MX" b="1" dirty="0">
              <a:latin typeface="Arial Black" pitchFamily="34" charset="0"/>
            </a:endParaRPr>
          </a:p>
        </p:txBody>
      </p:sp>
      <p:pic>
        <p:nvPicPr>
          <p:cNvPr id="2050" name="Picture 2" descr="C:\Users\user\Documents\DonationCoder\ScreenshotCaptor\Screenshots\Screenshot - 26-01-2014 , 9_55_42.png"/>
          <p:cNvPicPr>
            <a:picLocks noChangeAspect="1" noChangeArrowheads="1"/>
          </p:cNvPicPr>
          <p:nvPr/>
        </p:nvPicPr>
        <p:blipFill>
          <a:blip r:embed="rId3" cstate="print"/>
          <a:srcRect/>
          <a:stretch>
            <a:fillRect/>
          </a:stretch>
        </p:blipFill>
        <p:spPr bwMode="auto">
          <a:xfrm>
            <a:off x="2615530" y="2996952"/>
            <a:ext cx="4476750" cy="1695450"/>
          </a:xfrm>
          <a:prstGeom prst="rect">
            <a:avLst/>
          </a:prstGeom>
          <a:noFill/>
        </p:spPr>
      </p:pic>
      <p:pic>
        <p:nvPicPr>
          <p:cNvPr id="2051" name="Picture 3" descr="C:\Users\user\Documents\DonationCoder\ScreenshotCaptor\Screenshots\Screenshot - 26-01-2014 , 9_56_02.png"/>
          <p:cNvPicPr>
            <a:picLocks noChangeAspect="1" noChangeArrowheads="1"/>
          </p:cNvPicPr>
          <p:nvPr/>
        </p:nvPicPr>
        <p:blipFill>
          <a:blip r:embed="rId4" cstate="print"/>
          <a:srcRect/>
          <a:stretch>
            <a:fillRect/>
          </a:stretch>
        </p:blipFill>
        <p:spPr bwMode="auto">
          <a:xfrm>
            <a:off x="2623120" y="4993729"/>
            <a:ext cx="4305300" cy="1171575"/>
          </a:xfrm>
          <a:prstGeom prst="rect">
            <a:avLst/>
          </a:prstGeom>
          <a:noFill/>
        </p:spPr>
      </p:pic>
      <p:sp>
        <p:nvSpPr>
          <p:cNvPr id="14" name="Text Box 11"/>
          <p:cNvSpPr txBox="1">
            <a:spLocks noChangeArrowheads="1"/>
          </p:cNvSpPr>
          <p:nvPr/>
        </p:nvSpPr>
        <p:spPr bwMode="auto">
          <a:xfrm>
            <a:off x="2573354" y="4653136"/>
            <a:ext cx="5112568" cy="400110"/>
          </a:xfrm>
          <a:prstGeom prst="rect">
            <a:avLst/>
          </a:prstGeom>
          <a:noFill/>
          <a:ln w="9525">
            <a:noFill/>
            <a:miter lim="800000"/>
            <a:headEnd/>
            <a:tailEnd/>
          </a:ln>
        </p:spPr>
        <p:txBody>
          <a:bodyPr wrap="square">
            <a:spAutoFit/>
          </a:bodyPr>
          <a:lstStyle/>
          <a:p>
            <a:r>
              <a:rPr lang="es-CL" sz="1000" dirty="0" smtClean="0">
                <a:latin typeface="Arial Black" pitchFamily="34" charset="0"/>
              </a:rPr>
              <a:t>…………..……………………..….…………….................................…….…</a:t>
            </a:r>
            <a:endParaRPr lang="es-CL" sz="1000" dirty="0">
              <a:latin typeface="Arial Black" pitchFamily="34" charset="0"/>
            </a:endParaRPr>
          </a:p>
          <a:p>
            <a:r>
              <a:rPr lang="es-CL" sz="1000" dirty="0" smtClean="0">
                <a:latin typeface="Arial Black" pitchFamily="34" charset="0"/>
              </a:rPr>
              <a:t>…………..……………………..….…………….................................…….…</a:t>
            </a:r>
            <a:endParaRPr lang="es-CL" sz="1000" dirty="0">
              <a:latin typeface="Arial Black" pitchFamily="34" charset="0"/>
            </a:endParaRPr>
          </a:p>
        </p:txBody>
      </p:sp>
      <p:sp>
        <p:nvSpPr>
          <p:cNvPr id="16" name="Rectangle 83"/>
          <p:cNvSpPr>
            <a:spLocks noChangeArrowheads="1"/>
          </p:cNvSpPr>
          <p:nvPr/>
        </p:nvSpPr>
        <p:spPr bwMode="auto">
          <a:xfrm>
            <a:off x="2566661" y="2986066"/>
            <a:ext cx="3582000" cy="2808000"/>
          </a:xfrm>
          <a:prstGeom prst="rect">
            <a:avLst/>
          </a:prstGeom>
          <a:noFill/>
          <a:ln w="31750">
            <a:solidFill>
              <a:srgbClr val="C00000"/>
            </a:solidFill>
            <a:miter lim="800000"/>
            <a:headEnd/>
            <a:tailEnd/>
          </a:ln>
        </p:spPr>
        <p:txBody>
          <a:bodyPr wrap="none" anchor="ctr"/>
          <a:lstStyle/>
          <a:p>
            <a:endParaRPr lang="es-ES" sz="2000"/>
          </a:p>
        </p:txBody>
      </p:sp>
      <p:sp>
        <p:nvSpPr>
          <p:cNvPr id="17" name="Rectangle 83"/>
          <p:cNvSpPr>
            <a:spLocks noChangeArrowheads="1"/>
          </p:cNvSpPr>
          <p:nvPr/>
        </p:nvSpPr>
        <p:spPr bwMode="auto">
          <a:xfrm>
            <a:off x="6190211" y="2986066"/>
            <a:ext cx="1111907" cy="2808000"/>
          </a:xfrm>
          <a:prstGeom prst="rect">
            <a:avLst/>
          </a:prstGeom>
          <a:noFill/>
          <a:ln w="31750">
            <a:solidFill>
              <a:srgbClr val="0000DE"/>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250825" y="188913"/>
            <a:ext cx="8424863" cy="1462087"/>
          </a:xfrm>
        </p:spPr>
        <p:txBody>
          <a:bodyPr/>
          <a:lstStyle/>
          <a:p>
            <a:pPr algn="r"/>
            <a:r>
              <a:rPr lang="es-MX" sz="3000" smtClean="0">
                <a:latin typeface="Arial" charset="0"/>
                <a:ea typeface="ＭＳ Ｐゴシック" pitchFamily="34" charset="-128"/>
                <a:cs typeface="Arial" charset="0"/>
              </a:rPr>
              <a:t>Outer Join o Uniones Externas</a:t>
            </a:r>
            <a:endParaRPr lang="es-ES" sz="3000" smtClean="0">
              <a:latin typeface="Arial" charset="0"/>
              <a:ea typeface="ＭＳ Ｐゴシック" pitchFamily="34" charset="-128"/>
              <a:cs typeface="Arial" charset="0"/>
            </a:endParaRPr>
          </a:p>
        </p:txBody>
      </p:sp>
      <p:sp>
        <p:nvSpPr>
          <p:cNvPr id="50178" name="Rectangle 28"/>
          <p:cNvSpPr>
            <a:spLocks noChangeArrowheads="1"/>
          </p:cNvSpPr>
          <p:nvPr/>
        </p:nvSpPr>
        <p:spPr bwMode="auto">
          <a:xfrm>
            <a:off x="468313" y="1549400"/>
            <a:ext cx="8459787" cy="4691063"/>
          </a:xfrm>
          <a:prstGeom prst="rect">
            <a:avLst/>
          </a:prstGeom>
          <a:noFill/>
          <a:ln w="9525">
            <a:noFill/>
            <a:miter lim="800000"/>
            <a:headEnd/>
            <a:tailEnd/>
          </a:ln>
        </p:spPr>
        <p:txBody>
          <a:bodyPr/>
          <a:lstStyle/>
          <a:p>
            <a:pPr marL="609600" indent="-609600" eaLnBrk="0" hangingPunct="0">
              <a:spcBef>
                <a:spcPct val="20000"/>
              </a:spcBef>
              <a:buFont typeface="Arial" charset="0"/>
              <a:buNone/>
            </a:pPr>
            <a:endParaRPr lang="es-MX" sz="32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None/>
            </a:pPr>
            <a:endParaRPr lang="es-MX" sz="32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None/>
            </a:pPr>
            <a:endParaRPr lang="es-MX" sz="32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None/>
            </a:pPr>
            <a:endParaRPr lang="es-MX" sz="32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None/>
            </a:pPr>
            <a:endParaRPr lang="es-MX" sz="24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None/>
            </a:pPr>
            <a:endParaRPr lang="es-MX" sz="2400">
              <a:solidFill>
                <a:srgbClr val="000000"/>
              </a:solidFill>
              <a:latin typeface="Times New Roman" pitchFamily="18" charset="0"/>
              <a:ea typeface="ＭＳ Ｐゴシック" pitchFamily="34" charset="-128"/>
            </a:endParaRPr>
          </a:p>
          <a:p>
            <a:pPr marL="609600" indent="-609600" eaLnBrk="0" hangingPunct="0">
              <a:spcBef>
                <a:spcPct val="20000"/>
              </a:spcBef>
              <a:buFont typeface="Arial" charset="0"/>
              <a:buChar char="•"/>
            </a:pPr>
            <a:endParaRPr lang="es-MX" sz="2000">
              <a:solidFill>
                <a:srgbClr val="000000"/>
              </a:solidFill>
              <a:latin typeface="Times New Roman" pitchFamily="18" charset="0"/>
              <a:ea typeface="ＭＳ Ｐゴシック" pitchFamily="34" charset="-128"/>
            </a:endParaRPr>
          </a:p>
        </p:txBody>
      </p:sp>
      <p:sp>
        <p:nvSpPr>
          <p:cNvPr id="50179" name="Rectangle 29"/>
          <p:cNvSpPr>
            <a:spLocks noChangeArrowheads="1"/>
          </p:cNvSpPr>
          <p:nvPr/>
        </p:nvSpPr>
        <p:spPr bwMode="auto">
          <a:xfrm>
            <a:off x="7235825" y="4672013"/>
            <a:ext cx="914400" cy="144462"/>
          </a:xfrm>
          <a:prstGeom prst="rect">
            <a:avLst/>
          </a:prstGeom>
          <a:solidFill>
            <a:srgbClr val="FFFFFF"/>
          </a:solidFill>
          <a:ln w="9525">
            <a:noFill/>
            <a:miter lim="800000"/>
            <a:headEnd/>
            <a:tailEnd/>
          </a:ln>
        </p:spPr>
        <p:txBody>
          <a:bodyPr wrap="none" anchor="ctr"/>
          <a:lstStyle/>
          <a:p>
            <a:endParaRPr lang="es-ES"/>
          </a:p>
        </p:txBody>
      </p:sp>
      <p:sp>
        <p:nvSpPr>
          <p:cNvPr id="50180" name="Text Box 31"/>
          <p:cNvSpPr txBox="1">
            <a:spLocks noChangeArrowheads="1"/>
          </p:cNvSpPr>
          <p:nvPr/>
        </p:nvSpPr>
        <p:spPr bwMode="auto">
          <a:xfrm>
            <a:off x="395288" y="1978025"/>
            <a:ext cx="2376487" cy="290513"/>
          </a:xfrm>
          <a:prstGeom prst="rect">
            <a:avLst/>
          </a:prstGeom>
          <a:noFill/>
          <a:ln w="9525">
            <a:noFill/>
            <a:miter lim="800000"/>
            <a:headEnd/>
            <a:tailEnd/>
          </a:ln>
        </p:spPr>
        <p:txBody>
          <a:bodyPr>
            <a:spAutoFit/>
          </a:bodyPr>
          <a:lstStyle/>
          <a:p>
            <a:pPr algn="ctr"/>
            <a:r>
              <a:rPr lang="es-ES" sz="1300" b="1" dirty="0">
                <a:solidFill>
                  <a:srgbClr val="000000"/>
                </a:solidFill>
                <a:latin typeface="Arial Black" pitchFamily="34" charset="0"/>
              </a:rPr>
              <a:t>TABLA EMPLOYEES</a:t>
            </a:r>
          </a:p>
        </p:txBody>
      </p:sp>
      <p:pic>
        <p:nvPicPr>
          <p:cNvPr id="50181" name="Picture 32" descr="Screenshot - 14-03-2013 , 13_37_58"/>
          <p:cNvPicPr>
            <a:picLocks noChangeAspect="1" noChangeArrowheads="1"/>
          </p:cNvPicPr>
          <p:nvPr/>
        </p:nvPicPr>
        <p:blipFill>
          <a:blip r:embed="rId3" cstate="print"/>
          <a:srcRect/>
          <a:stretch>
            <a:fillRect/>
          </a:stretch>
        </p:blipFill>
        <p:spPr bwMode="auto">
          <a:xfrm>
            <a:off x="490538" y="2316163"/>
            <a:ext cx="2928937" cy="985837"/>
          </a:xfrm>
          <a:prstGeom prst="rect">
            <a:avLst/>
          </a:prstGeom>
          <a:noFill/>
          <a:ln w="9525">
            <a:noFill/>
            <a:miter lim="800000"/>
            <a:headEnd/>
            <a:tailEnd/>
          </a:ln>
        </p:spPr>
      </p:pic>
      <p:pic>
        <p:nvPicPr>
          <p:cNvPr id="50182" name="Picture 33" descr="Screenshot - 14-03-2013 , 13_38_25"/>
          <p:cNvPicPr>
            <a:picLocks noChangeAspect="1" noChangeArrowheads="1"/>
          </p:cNvPicPr>
          <p:nvPr/>
        </p:nvPicPr>
        <p:blipFill>
          <a:blip r:embed="rId4" cstate="print"/>
          <a:srcRect/>
          <a:stretch>
            <a:fillRect/>
          </a:stretch>
        </p:blipFill>
        <p:spPr bwMode="auto">
          <a:xfrm>
            <a:off x="468313" y="3568700"/>
            <a:ext cx="2951162" cy="596900"/>
          </a:xfrm>
          <a:prstGeom prst="rect">
            <a:avLst/>
          </a:prstGeom>
          <a:noFill/>
          <a:ln w="9525">
            <a:noFill/>
            <a:miter lim="800000"/>
            <a:headEnd/>
            <a:tailEnd/>
          </a:ln>
        </p:spPr>
      </p:pic>
      <p:pic>
        <p:nvPicPr>
          <p:cNvPr id="50183" name="Picture 34" descr="Screenshot - 14-03-2013 , 13_38_44"/>
          <p:cNvPicPr>
            <a:picLocks noChangeAspect="1" noChangeArrowheads="1"/>
          </p:cNvPicPr>
          <p:nvPr/>
        </p:nvPicPr>
        <p:blipFill>
          <a:blip r:embed="rId5" cstate="print"/>
          <a:srcRect/>
          <a:stretch>
            <a:fillRect/>
          </a:stretch>
        </p:blipFill>
        <p:spPr bwMode="auto">
          <a:xfrm>
            <a:off x="512763" y="4432300"/>
            <a:ext cx="2906712" cy="642938"/>
          </a:xfrm>
          <a:prstGeom prst="rect">
            <a:avLst/>
          </a:prstGeom>
          <a:noFill/>
          <a:ln w="9525">
            <a:noFill/>
            <a:miter lim="800000"/>
            <a:headEnd/>
            <a:tailEnd/>
          </a:ln>
        </p:spPr>
      </p:pic>
      <p:sp>
        <p:nvSpPr>
          <p:cNvPr id="50184" name="Rectangle 35"/>
          <p:cNvSpPr>
            <a:spLocks noChangeArrowheads="1"/>
          </p:cNvSpPr>
          <p:nvPr/>
        </p:nvSpPr>
        <p:spPr bwMode="auto">
          <a:xfrm>
            <a:off x="446088" y="3778250"/>
            <a:ext cx="3035300" cy="228600"/>
          </a:xfrm>
          <a:prstGeom prst="rect">
            <a:avLst/>
          </a:prstGeom>
          <a:noFill/>
          <a:ln w="31750">
            <a:solidFill>
              <a:srgbClr val="C00000"/>
            </a:solidFill>
            <a:miter lim="800000"/>
            <a:headEnd/>
            <a:tailEnd/>
          </a:ln>
        </p:spPr>
        <p:txBody>
          <a:bodyPr wrap="none" anchor="ctr"/>
          <a:lstStyle/>
          <a:p>
            <a:endParaRPr lang="es-ES"/>
          </a:p>
        </p:txBody>
      </p:sp>
      <p:pic>
        <p:nvPicPr>
          <p:cNvPr id="50185" name="Picture 37" descr="Screenshot - 14-03-2013 , 13_45_3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787900" y="3856038"/>
            <a:ext cx="4032250" cy="974725"/>
          </a:xfrm>
          <a:prstGeom prst="rect">
            <a:avLst/>
          </a:prstGeom>
          <a:noFill/>
          <a:ln w="9525">
            <a:noFill/>
            <a:miter lim="800000"/>
            <a:headEnd/>
            <a:tailEnd/>
          </a:ln>
        </p:spPr>
      </p:pic>
      <p:pic>
        <p:nvPicPr>
          <p:cNvPr id="50186" name="Picture 38" descr="Screenshot - 14-03-2013 , 13_45_58"/>
          <p:cNvPicPr>
            <a:picLocks noChangeAspect="1" noChangeArrowheads="1"/>
          </p:cNvPicPr>
          <p:nvPr/>
        </p:nvPicPr>
        <p:blipFill>
          <a:blip r:embed="rId7" cstate="print"/>
          <a:srcRect/>
          <a:stretch>
            <a:fillRect/>
          </a:stretch>
        </p:blipFill>
        <p:spPr bwMode="auto">
          <a:xfrm>
            <a:off x="4716463" y="5170488"/>
            <a:ext cx="4248150" cy="341312"/>
          </a:xfrm>
          <a:prstGeom prst="rect">
            <a:avLst/>
          </a:prstGeom>
          <a:noFill/>
          <a:ln w="9525">
            <a:noFill/>
            <a:miter lim="800000"/>
            <a:headEnd/>
            <a:tailEnd/>
          </a:ln>
        </p:spPr>
      </p:pic>
      <p:pic>
        <p:nvPicPr>
          <p:cNvPr id="50187" name="Picture 39" descr="Screenshot - 14-03-2013 , 13_46_3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4787900" y="5800725"/>
            <a:ext cx="4176713" cy="808038"/>
          </a:xfrm>
          <a:prstGeom prst="rect">
            <a:avLst/>
          </a:prstGeom>
          <a:noFill/>
          <a:ln w="9525">
            <a:noFill/>
            <a:miter lim="800000"/>
            <a:headEnd/>
            <a:tailEnd/>
          </a:ln>
        </p:spPr>
      </p:pic>
      <p:sp>
        <p:nvSpPr>
          <p:cNvPr id="50188" name="Line 43"/>
          <p:cNvSpPr>
            <a:spLocks noChangeShapeType="1"/>
          </p:cNvSpPr>
          <p:nvPr/>
        </p:nvSpPr>
        <p:spPr bwMode="auto">
          <a:xfrm>
            <a:off x="6156325" y="3163888"/>
            <a:ext cx="0" cy="698500"/>
          </a:xfrm>
          <a:prstGeom prst="line">
            <a:avLst/>
          </a:prstGeom>
          <a:noFill/>
          <a:ln w="76200">
            <a:solidFill>
              <a:srgbClr val="FF0000"/>
            </a:solidFill>
            <a:round/>
            <a:headEnd/>
            <a:tailEnd type="triangle" w="med" len="med"/>
          </a:ln>
        </p:spPr>
        <p:txBody>
          <a:bodyPr/>
          <a:lstStyle/>
          <a:p>
            <a:endParaRPr lang="es-CL"/>
          </a:p>
        </p:txBody>
      </p:sp>
      <p:sp>
        <p:nvSpPr>
          <p:cNvPr id="50189" name="Rectangle 44"/>
          <p:cNvSpPr>
            <a:spLocks noChangeArrowheads="1"/>
          </p:cNvSpPr>
          <p:nvPr/>
        </p:nvSpPr>
        <p:spPr bwMode="auto">
          <a:xfrm>
            <a:off x="4716463" y="5168900"/>
            <a:ext cx="4176712" cy="331788"/>
          </a:xfrm>
          <a:prstGeom prst="rect">
            <a:avLst/>
          </a:prstGeom>
          <a:noFill/>
          <a:ln w="31750">
            <a:solidFill>
              <a:srgbClr val="C00000"/>
            </a:solidFill>
            <a:miter lim="800000"/>
            <a:headEnd/>
            <a:tailEnd/>
          </a:ln>
        </p:spPr>
        <p:txBody>
          <a:bodyPr wrap="none" anchor="ctr"/>
          <a:lstStyle/>
          <a:p>
            <a:endParaRPr lang="es-ES"/>
          </a:p>
        </p:txBody>
      </p:sp>
      <p:sp>
        <p:nvSpPr>
          <p:cNvPr id="8" name="Text Box 5"/>
          <p:cNvSpPr txBox="1">
            <a:spLocks noChangeArrowheads="1"/>
          </p:cNvSpPr>
          <p:nvPr/>
        </p:nvSpPr>
        <p:spPr bwMode="auto">
          <a:xfrm>
            <a:off x="3731670" y="1975677"/>
            <a:ext cx="5288439" cy="11387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a:solidFill>
                  <a:srgbClr val="0000DE"/>
                </a:solidFill>
                <a:latin typeface="Arial Black" pitchFamily="34" charset="0"/>
              </a:rPr>
              <a:t>employee_id</a:t>
            </a:r>
            <a:r>
              <a:rPr lang="en-US" sz="1300" b="1" dirty="0">
                <a:latin typeface="Arial Black" pitchFamily="34" charset="0"/>
              </a:rPr>
              <a:t>, </a:t>
            </a:r>
            <a:r>
              <a:rPr lang="en-US" sz="1300" b="1" dirty="0">
                <a:solidFill>
                  <a:srgbClr val="C00000"/>
                </a:solidFill>
                <a:latin typeface="Arial Black" pitchFamily="34" charset="0"/>
              </a:rPr>
              <a:t>department_id</a:t>
            </a:r>
            <a:r>
              <a:rPr lang="en-US" sz="1300" b="1" dirty="0">
                <a:latin typeface="Arial Black" pitchFamily="34" charset="0"/>
              </a:rPr>
              <a:t>, </a:t>
            </a:r>
            <a:r>
              <a:rPr lang="en-US" sz="1300" b="1" dirty="0" err="1">
                <a:solidFill>
                  <a:srgbClr val="008000"/>
                </a:solidFill>
                <a:latin typeface="Arial Black" pitchFamily="34" charset="0"/>
              </a:rPr>
              <a:t>department_name</a:t>
            </a:r>
            <a:endParaRPr lang="en-US" sz="1300" b="1" dirty="0">
              <a:solidFill>
                <a:srgbClr val="008000"/>
              </a:solidFill>
              <a:latin typeface="Arial Black" pitchFamily="34" charset="0"/>
            </a:endParaRPr>
          </a:p>
          <a:p>
            <a:pPr>
              <a:defRPr/>
            </a:pPr>
            <a:r>
              <a:rPr lang="en-US" sz="1300" b="1" dirty="0">
                <a:latin typeface="Arial Black" pitchFamily="34" charset="0"/>
              </a:rPr>
              <a:t>FROM </a:t>
            </a:r>
            <a:r>
              <a:rPr lang="en-US" sz="1300" b="1" dirty="0">
                <a:solidFill>
                  <a:srgbClr val="0000DE"/>
                </a:solidFill>
                <a:latin typeface="Arial Black" pitchFamily="34" charset="0"/>
              </a:rPr>
              <a:t>employees</a:t>
            </a:r>
            <a:r>
              <a:rPr lang="en-US" sz="1300" b="1" dirty="0">
                <a:latin typeface="Arial Black" pitchFamily="34" charset="0"/>
              </a:rPr>
              <a:t> JOIN </a:t>
            </a:r>
            <a:r>
              <a:rPr lang="en-US" sz="1300" b="1" dirty="0">
                <a:solidFill>
                  <a:srgbClr val="008000"/>
                </a:solidFill>
                <a:latin typeface="Arial Black" pitchFamily="34" charset="0"/>
              </a:rPr>
              <a:t>departments </a:t>
            </a:r>
          </a:p>
          <a:p>
            <a:pPr>
              <a:defRPr/>
            </a:pPr>
            <a:r>
              <a:rPr lang="en-US" sz="1300" b="1" dirty="0">
                <a:solidFill>
                  <a:srgbClr val="C00000"/>
                </a:solidFill>
                <a:latin typeface="Arial Black" pitchFamily="34" charset="0"/>
              </a:rPr>
              <a:t>USING (department_id)</a:t>
            </a:r>
          </a:p>
          <a:p>
            <a:pPr>
              <a:defRPr/>
            </a:pPr>
            <a:r>
              <a:rPr lang="en-US" sz="1300" b="1" dirty="0">
                <a:latin typeface="Arial Black" pitchFamily="34" charset="0"/>
              </a:rPr>
              <a:t>ORDER BY </a:t>
            </a:r>
            <a:r>
              <a:rPr lang="en-US" sz="1300" b="1" dirty="0">
                <a:solidFill>
                  <a:srgbClr val="0000DE"/>
                </a:solidFill>
                <a:latin typeface="Arial Black" pitchFamily="34" charset="0"/>
              </a:rPr>
              <a:t>employee_id</a:t>
            </a:r>
            <a:r>
              <a:rPr lang="en-US" sz="1300" b="1" dirty="0">
                <a:latin typeface="Arial Black" pitchFamily="34" charset="0"/>
              </a:rPr>
              <a:t>;</a:t>
            </a:r>
          </a:p>
          <a:p>
            <a:pPr>
              <a:defRPr/>
            </a:pPr>
            <a:endParaRPr lang="es-MX" b="1" dirty="0">
              <a:latin typeface="Arial Black" pitchFamily="34" charset="0"/>
            </a:endParaRPr>
          </a:p>
        </p:txBody>
      </p:sp>
      <p:sp>
        <p:nvSpPr>
          <p:cNvPr id="50193" name="Text Box 11"/>
          <p:cNvSpPr txBox="1">
            <a:spLocks noChangeArrowheads="1"/>
          </p:cNvSpPr>
          <p:nvPr/>
        </p:nvSpPr>
        <p:spPr bwMode="auto">
          <a:xfrm>
            <a:off x="384175" y="3230563"/>
            <a:ext cx="3108325" cy="396875"/>
          </a:xfrm>
          <a:prstGeom prst="rect">
            <a:avLst/>
          </a:prstGeom>
          <a:noFill/>
          <a:ln w="9525">
            <a:noFill/>
            <a:miter lim="800000"/>
            <a:headEnd/>
            <a:tailEnd/>
          </a:ln>
        </p:spPr>
        <p:txBody>
          <a:bodyPr>
            <a:spAutoFit/>
          </a:bodyPr>
          <a:lstStyle/>
          <a:p>
            <a:r>
              <a:rPr lang="es-CL" sz="1000" dirty="0">
                <a:latin typeface="Arial Black" pitchFamily="34" charset="0"/>
              </a:rPr>
              <a:t>……………………………………………….....…….…</a:t>
            </a:r>
          </a:p>
          <a:p>
            <a:r>
              <a:rPr lang="es-CL" sz="1000" dirty="0">
                <a:latin typeface="Arial Black" pitchFamily="34" charset="0"/>
              </a:rPr>
              <a:t>…………………………………………………..……….</a:t>
            </a:r>
          </a:p>
        </p:txBody>
      </p:sp>
      <p:sp>
        <p:nvSpPr>
          <p:cNvPr id="50194" name="Text Box 11"/>
          <p:cNvSpPr txBox="1">
            <a:spLocks noChangeArrowheads="1"/>
          </p:cNvSpPr>
          <p:nvPr/>
        </p:nvSpPr>
        <p:spPr bwMode="auto">
          <a:xfrm>
            <a:off x="4610100" y="4748213"/>
            <a:ext cx="4354513"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50195" name="Text Box 11"/>
          <p:cNvSpPr txBox="1">
            <a:spLocks noChangeArrowheads="1"/>
          </p:cNvSpPr>
          <p:nvPr/>
        </p:nvSpPr>
        <p:spPr bwMode="auto">
          <a:xfrm>
            <a:off x="4632325" y="5448300"/>
            <a:ext cx="4354513"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50196" name="Text Box 11"/>
          <p:cNvSpPr txBox="1">
            <a:spLocks noChangeArrowheads="1"/>
          </p:cNvSpPr>
          <p:nvPr/>
        </p:nvSpPr>
        <p:spPr bwMode="auto">
          <a:xfrm>
            <a:off x="411163" y="4119563"/>
            <a:ext cx="3108325"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50197"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a:latin typeface="Arial Black" pitchFamily="34" charset="0"/>
                <a:ea typeface="Arial Unicode MS"/>
                <a:cs typeface="Times New Roman" pitchFamily="18" charset="0"/>
              </a:rPr>
              <a:t>¿Porqué en el resultado del Join no aparece el empleado 178?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882650" y="188913"/>
            <a:ext cx="7793038" cy="1462087"/>
          </a:xfrm>
        </p:spPr>
        <p:txBody>
          <a:bodyPr/>
          <a:lstStyle/>
          <a:p>
            <a:pPr algn="r" eaLnBrk="1" hangingPunct="1"/>
            <a:r>
              <a:rPr lang="es-MX" sz="3000" smtClean="0">
                <a:latin typeface="Arial" charset="0"/>
                <a:ea typeface="ＭＳ Ｐゴシック" pitchFamily="34" charset="-128"/>
                <a:cs typeface="Arial" charset="0"/>
              </a:rPr>
              <a:t>Outer Joins o Uniones Externas</a:t>
            </a:r>
            <a:endParaRPr lang="es-ES" sz="3000" smtClean="0">
              <a:latin typeface="Arial" charset="0"/>
              <a:ea typeface="ＭＳ Ｐゴシック" pitchFamily="34" charset="-128"/>
              <a:cs typeface="Arial" charset="0"/>
            </a:endParaRPr>
          </a:p>
        </p:txBody>
      </p:sp>
      <p:cxnSp>
        <p:nvCxnSpPr>
          <p:cNvPr id="14" name="13 Conector recto"/>
          <p:cNvCxnSpPr/>
          <p:nvPr/>
        </p:nvCxnSpPr>
        <p:spPr>
          <a:xfrm>
            <a:off x="4581978" y="2935953"/>
            <a:ext cx="0" cy="1224000"/>
          </a:xfrm>
          <a:prstGeom prst="line">
            <a:avLst/>
          </a:prstGeom>
          <a:ln w="889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a:off x="1541691" y="3458241"/>
            <a:ext cx="0" cy="684000"/>
          </a:xfrm>
          <a:prstGeom prst="line">
            <a:avLst/>
          </a:prstGeom>
          <a:ln w="889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16 Conector recto de flecha"/>
          <p:cNvCxnSpPr/>
          <p:nvPr/>
        </p:nvCxnSpPr>
        <p:spPr>
          <a:xfrm>
            <a:off x="1501450" y="3422308"/>
            <a:ext cx="6130800" cy="0"/>
          </a:xfrm>
          <a:prstGeom prst="straightConnector1">
            <a:avLst/>
          </a:prstGeom>
          <a:ln w="889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17 Conector recto"/>
          <p:cNvCxnSpPr/>
          <p:nvPr/>
        </p:nvCxnSpPr>
        <p:spPr>
          <a:xfrm>
            <a:off x="7591423" y="3461416"/>
            <a:ext cx="0" cy="684000"/>
          </a:xfrm>
          <a:prstGeom prst="line">
            <a:avLst/>
          </a:prstGeom>
          <a:ln w="889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8 Bisel"/>
          <p:cNvSpPr>
            <a:spLocks noChangeArrowheads="1"/>
          </p:cNvSpPr>
          <p:nvPr/>
        </p:nvSpPr>
        <p:spPr bwMode="auto">
          <a:xfrm>
            <a:off x="3099549" y="1772816"/>
            <a:ext cx="2952000" cy="1188000"/>
          </a:xfrm>
          <a:prstGeom prst="bevel">
            <a:avLst>
              <a:gd name="adj" fmla="val 12500"/>
            </a:avLst>
          </a:prstGeom>
          <a:solidFill>
            <a:srgbClr val="B45608"/>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s-CL" sz="1800" dirty="0" smtClean="0">
                <a:solidFill>
                  <a:schemeClr val="bg1"/>
                </a:solidFill>
                <a:latin typeface="Arial Black" pitchFamily="34" charset="0"/>
              </a:rPr>
              <a:t>OUTER JOIN</a:t>
            </a:r>
            <a:endParaRPr lang="es-CL" sz="1800" dirty="0">
              <a:solidFill>
                <a:schemeClr val="bg1"/>
              </a:solidFill>
              <a:latin typeface="Arial Black" pitchFamily="34" charset="0"/>
            </a:endParaRPr>
          </a:p>
        </p:txBody>
      </p:sp>
      <p:sp>
        <p:nvSpPr>
          <p:cNvPr id="22" name="8 Bisel"/>
          <p:cNvSpPr>
            <a:spLocks noChangeArrowheads="1"/>
          </p:cNvSpPr>
          <p:nvPr/>
        </p:nvSpPr>
        <p:spPr bwMode="auto">
          <a:xfrm>
            <a:off x="153546" y="4120616"/>
            <a:ext cx="2808000" cy="1296000"/>
          </a:xfrm>
          <a:prstGeom prst="bevel">
            <a:avLst>
              <a:gd name="adj" fmla="val 12500"/>
            </a:avLst>
          </a:prstGeom>
          <a:solidFill>
            <a:srgbClr val="B45608"/>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pt-BR" sz="1500" dirty="0" smtClean="0">
                <a:solidFill>
                  <a:srgbClr val="FFFFFF"/>
                </a:solidFill>
                <a:latin typeface="Arial Black" pitchFamily="34" charset="0"/>
              </a:rPr>
              <a:t>LEFT OUTER JOIN </a:t>
            </a:r>
          </a:p>
        </p:txBody>
      </p:sp>
      <p:sp>
        <p:nvSpPr>
          <p:cNvPr id="23" name="8 Bisel"/>
          <p:cNvSpPr>
            <a:spLocks noChangeArrowheads="1"/>
          </p:cNvSpPr>
          <p:nvPr/>
        </p:nvSpPr>
        <p:spPr bwMode="auto">
          <a:xfrm>
            <a:off x="3156406" y="4149224"/>
            <a:ext cx="2808000" cy="1296000"/>
          </a:xfrm>
          <a:prstGeom prst="bevel">
            <a:avLst>
              <a:gd name="adj" fmla="val 12500"/>
            </a:avLst>
          </a:prstGeom>
          <a:solidFill>
            <a:srgbClr val="B45608"/>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n-US" sz="1500" dirty="0" smtClean="0">
                <a:solidFill>
                  <a:srgbClr val="FFFFFF"/>
                </a:solidFill>
                <a:latin typeface="Arial Black" pitchFamily="34" charset="0"/>
              </a:rPr>
              <a:t>RIGTH OUTER JOIN</a:t>
            </a:r>
          </a:p>
        </p:txBody>
      </p:sp>
      <p:sp>
        <p:nvSpPr>
          <p:cNvPr id="24" name="8 Bisel"/>
          <p:cNvSpPr>
            <a:spLocks noChangeArrowheads="1"/>
          </p:cNvSpPr>
          <p:nvPr/>
        </p:nvSpPr>
        <p:spPr bwMode="auto">
          <a:xfrm>
            <a:off x="6176548" y="4156496"/>
            <a:ext cx="2808000" cy="1296000"/>
          </a:xfrm>
          <a:prstGeom prst="bevel">
            <a:avLst>
              <a:gd name="adj" fmla="val 12500"/>
            </a:avLst>
          </a:prstGeom>
          <a:solidFill>
            <a:srgbClr val="B45608"/>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n-US" sz="1500" dirty="0" smtClean="0">
                <a:solidFill>
                  <a:srgbClr val="FFFFFF"/>
                </a:solidFill>
                <a:latin typeface="Arial Black" pitchFamily="34" charset="0"/>
              </a:rPr>
              <a:t>FULL OUTER JOIN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250825" y="188913"/>
            <a:ext cx="8424863" cy="1462087"/>
          </a:xfrm>
        </p:spPr>
        <p:txBody>
          <a:bodyPr/>
          <a:lstStyle/>
          <a:p>
            <a:pPr algn="r"/>
            <a:r>
              <a:rPr lang="es-MX" sz="3000" smtClean="0">
                <a:latin typeface="Arial" charset="0"/>
                <a:ea typeface="ＭＳ Ｐゴシック" pitchFamily="34" charset="-128"/>
                <a:cs typeface="Arial" charset="0"/>
              </a:rPr>
              <a:t>Left Outer Join</a:t>
            </a:r>
            <a:endParaRPr lang="es-ES" sz="3000" smtClean="0">
              <a:latin typeface="Arial" charset="0"/>
              <a:ea typeface="ＭＳ Ｐゴシック" pitchFamily="34" charset="-128"/>
              <a:cs typeface="Arial" charset="0"/>
            </a:endParaRPr>
          </a:p>
        </p:txBody>
      </p:sp>
      <p:sp>
        <p:nvSpPr>
          <p:cNvPr id="8" name="Text Box 5"/>
          <p:cNvSpPr txBox="1">
            <a:spLocks noChangeArrowheads="1"/>
          </p:cNvSpPr>
          <p:nvPr/>
        </p:nvSpPr>
        <p:spPr bwMode="auto">
          <a:xfrm>
            <a:off x="1179337" y="2519446"/>
            <a:ext cx="6539637" cy="110836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p>
          <a:p>
            <a:pPr>
              <a:defRPr/>
            </a:pPr>
            <a:r>
              <a:rPr lang="en-US" sz="1300" b="1">
                <a:latin typeface="Arial Black" pitchFamily="34" charset="0"/>
              </a:rPr>
              <a:t>SELECT </a:t>
            </a:r>
            <a:r>
              <a:rPr lang="en-US" sz="1300" b="1">
                <a:solidFill>
                  <a:srgbClr val="0000DE"/>
                </a:solidFill>
                <a:latin typeface="Arial Black" pitchFamily="34" charset="0"/>
              </a:rPr>
              <a:t>emp.employee_id</a:t>
            </a:r>
            <a:r>
              <a:rPr lang="en-US" sz="1300" b="1">
                <a:latin typeface="Arial Black" pitchFamily="34" charset="0"/>
              </a:rPr>
              <a:t>, </a:t>
            </a:r>
            <a:r>
              <a:rPr lang="en-US" sz="1300" b="1">
                <a:solidFill>
                  <a:srgbClr val="008000"/>
                </a:solidFill>
                <a:latin typeface="Arial Black" pitchFamily="34" charset="0"/>
              </a:rPr>
              <a:t>dep.department_id</a:t>
            </a:r>
            <a:r>
              <a:rPr lang="en-US" sz="1300" b="1">
                <a:latin typeface="Arial Black" pitchFamily="34" charset="0"/>
              </a:rPr>
              <a:t>, </a:t>
            </a:r>
            <a:r>
              <a:rPr lang="en-US" sz="1300" b="1">
                <a:solidFill>
                  <a:srgbClr val="008000"/>
                </a:solidFill>
                <a:latin typeface="Arial Black" pitchFamily="34" charset="0"/>
              </a:rPr>
              <a:t>dep.department_name</a:t>
            </a:r>
            <a:r>
              <a:rPr lang="en-US" sz="1300" b="1">
                <a:latin typeface="Arial Black" pitchFamily="34" charset="0"/>
              </a:rPr>
              <a:t> </a:t>
            </a:r>
          </a:p>
          <a:p>
            <a:pPr>
              <a:defRPr/>
            </a:pPr>
            <a:r>
              <a:rPr lang="en-US" sz="1300" b="1">
                <a:latin typeface="Arial Black" pitchFamily="34" charset="0"/>
              </a:rPr>
              <a:t>FROM </a:t>
            </a:r>
            <a:r>
              <a:rPr lang="en-US" sz="1300" b="1">
                <a:solidFill>
                  <a:srgbClr val="0000DE"/>
                </a:solidFill>
                <a:latin typeface="Arial Black" pitchFamily="34" charset="0"/>
              </a:rPr>
              <a:t>employees emp</a:t>
            </a:r>
            <a:r>
              <a:rPr lang="en-US" sz="1300" b="1">
                <a:latin typeface="Arial Black" pitchFamily="34" charset="0"/>
              </a:rPr>
              <a:t> </a:t>
            </a:r>
            <a:r>
              <a:rPr lang="en-US" sz="1300" b="1">
                <a:solidFill>
                  <a:srgbClr val="C00000"/>
                </a:solidFill>
                <a:latin typeface="Arial Black" pitchFamily="34" charset="0"/>
              </a:rPr>
              <a:t>LEFT OUTER JOIN</a:t>
            </a:r>
            <a:r>
              <a:rPr lang="en-US" sz="1300" b="1">
                <a:latin typeface="Arial Black" pitchFamily="34" charset="0"/>
              </a:rPr>
              <a:t> </a:t>
            </a:r>
            <a:r>
              <a:rPr lang="en-US" sz="1300" b="1">
                <a:solidFill>
                  <a:srgbClr val="008000"/>
                </a:solidFill>
                <a:latin typeface="Arial Black" pitchFamily="34" charset="0"/>
              </a:rPr>
              <a:t>departments dep</a:t>
            </a:r>
          </a:p>
          <a:p>
            <a:pPr>
              <a:defRPr/>
            </a:pPr>
            <a:r>
              <a:rPr lang="en-US" sz="1300" b="1">
                <a:solidFill>
                  <a:srgbClr val="800080"/>
                </a:solidFill>
                <a:latin typeface="Arial Black" pitchFamily="34" charset="0"/>
              </a:rPr>
              <a:t>ON</a:t>
            </a:r>
            <a:r>
              <a:rPr lang="en-US" sz="1300" b="1">
                <a:latin typeface="Arial Black" pitchFamily="34" charset="0"/>
              </a:rPr>
              <a:t>(</a:t>
            </a:r>
            <a:r>
              <a:rPr lang="en-US" sz="1300" b="1">
                <a:solidFill>
                  <a:srgbClr val="0000DE"/>
                </a:solidFill>
                <a:latin typeface="Arial Black" pitchFamily="34" charset="0"/>
              </a:rPr>
              <a:t>emp.department_id</a:t>
            </a:r>
            <a:r>
              <a:rPr lang="en-US" sz="1300" b="1">
                <a:latin typeface="Arial Black" pitchFamily="34" charset="0"/>
              </a:rPr>
              <a:t> = </a:t>
            </a:r>
            <a:r>
              <a:rPr lang="en-US" sz="1300" b="1">
                <a:solidFill>
                  <a:srgbClr val="008000"/>
                </a:solidFill>
                <a:latin typeface="Arial Black" pitchFamily="34" charset="0"/>
              </a:rPr>
              <a:t>dep.department_id</a:t>
            </a:r>
            <a:r>
              <a:rPr lang="en-US" sz="1300" b="1">
                <a:latin typeface="Arial Black" pitchFamily="34" charset="0"/>
              </a:rPr>
              <a:t>)</a:t>
            </a:r>
          </a:p>
          <a:p>
            <a:pPr>
              <a:defRPr/>
            </a:pPr>
            <a:r>
              <a:rPr lang="en-US" sz="1300" b="1">
                <a:latin typeface="Arial Black" pitchFamily="34" charset="0"/>
              </a:rPr>
              <a:t>ORDER BY </a:t>
            </a:r>
            <a:r>
              <a:rPr lang="en-US" sz="1300" b="1">
                <a:solidFill>
                  <a:srgbClr val="0000DE"/>
                </a:solidFill>
                <a:latin typeface="Arial Black" pitchFamily="34" charset="0"/>
              </a:rPr>
              <a:t>emp.employee_id</a:t>
            </a:r>
            <a:r>
              <a:rPr lang="en-US" sz="1300" b="1">
                <a:latin typeface="Arial Black" pitchFamily="34" charset="0"/>
              </a:rPr>
              <a:t>;</a:t>
            </a:r>
          </a:p>
          <a:p>
            <a:pPr>
              <a:defRPr/>
            </a:pPr>
            <a:endParaRPr lang="es-MX" b="1">
              <a:latin typeface="Arial Black" pitchFamily="34" charset="0"/>
            </a:endParaRPr>
          </a:p>
        </p:txBody>
      </p:sp>
      <p:sp>
        <p:nvSpPr>
          <p:cNvPr id="54277"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Retorna el resultado del Inner Join y las filas de la tabla a la izquierda del Join que no existen en la tabla de la derecha del Join.</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p:txBody>
      </p:sp>
      <p:pic>
        <p:nvPicPr>
          <p:cNvPr id="54278" name="Picture 23" descr="Screenshot - 14-03-2013 , 14_43_0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44800" y="3730625"/>
            <a:ext cx="3816350" cy="963613"/>
          </a:xfrm>
          <a:prstGeom prst="rect">
            <a:avLst/>
          </a:prstGeom>
          <a:noFill/>
          <a:ln w="9525">
            <a:noFill/>
            <a:miter lim="800000"/>
            <a:headEnd/>
            <a:tailEnd/>
          </a:ln>
        </p:spPr>
      </p:pic>
      <p:pic>
        <p:nvPicPr>
          <p:cNvPr id="54279" name="Picture 24" descr="Screenshot - 14-03-2013 , 14_43_4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44800" y="4946650"/>
            <a:ext cx="3678238" cy="425450"/>
          </a:xfrm>
          <a:prstGeom prst="rect">
            <a:avLst/>
          </a:prstGeom>
          <a:noFill/>
          <a:ln w="9525">
            <a:noFill/>
            <a:miter lim="800000"/>
            <a:headEnd/>
            <a:tailEnd/>
          </a:ln>
        </p:spPr>
      </p:pic>
      <p:pic>
        <p:nvPicPr>
          <p:cNvPr id="54280" name="Picture 25" descr="Screenshot - 14-03-2013 , 14_44_0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844800" y="5688013"/>
            <a:ext cx="3638550" cy="760412"/>
          </a:xfrm>
          <a:prstGeom prst="rect">
            <a:avLst/>
          </a:prstGeom>
          <a:noFill/>
          <a:ln w="9525">
            <a:noFill/>
            <a:miter lim="800000"/>
            <a:headEnd/>
            <a:tailEnd/>
          </a:ln>
        </p:spPr>
      </p:pic>
      <p:sp>
        <p:nvSpPr>
          <p:cNvPr id="54281" name="Rectangle 28"/>
          <p:cNvSpPr>
            <a:spLocks noChangeArrowheads="1"/>
          </p:cNvSpPr>
          <p:nvPr/>
        </p:nvSpPr>
        <p:spPr bwMode="auto">
          <a:xfrm>
            <a:off x="2843213" y="5081588"/>
            <a:ext cx="3860800" cy="147637"/>
          </a:xfrm>
          <a:prstGeom prst="rect">
            <a:avLst/>
          </a:prstGeom>
          <a:noFill/>
          <a:ln w="31750">
            <a:solidFill>
              <a:srgbClr val="C00000"/>
            </a:solidFill>
            <a:miter lim="800000"/>
            <a:headEnd/>
            <a:tailEnd/>
          </a:ln>
        </p:spPr>
        <p:txBody>
          <a:bodyPr wrap="none" anchor="ctr"/>
          <a:lstStyle/>
          <a:p>
            <a:endParaRPr lang="es-ES"/>
          </a:p>
        </p:txBody>
      </p:sp>
      <p:sp>
        <p:nvSpPr>
          <p:cNvPr id="54282" name="Text Box 11"/>
          <p:cNvSpPr txBox="1">
            <a:spLocks noChangeArrowheads="1"/>
          </p:cNvSpPr>
          <p:nvPr/>
        </p:nvSpPr>
        <p:spPr bwMode="auto">
          <a:xfrm>
            <a:off x="2771775" y="4581525"/>
            <a:ext cx="4033838"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54283" name="Text Box 11"/>
          <p:cNvSpPr txBox="1">
            <a:spLocks noChangeArrowheads="1"/>
          </p:cNvSpPr>
          <p:nvPr/>
        </p:nvSpPr>
        <p:spPr bwMode="auto">
          <a:xfrm>
            <a:off x="2771775" y="5300663"/>
            <a:ext cx="4033838"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21" descr="Screenshot - 14-03-2013 , 15_11_2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17813" y="4740275"/>
            <a:ext cx="3676650" cy="288925"/>
          </a:xfrm>
          <a:prstGeom prst="rect">
            <a:avLst/>
          </a:prstGeom>
          <a:noFill/>
          <a:ln w="9525">
            <a:noFill/>
            <a:miter lim="800000"/>
            <a:headEnd/>
            <a:tailEnd/>
          </a:ln>
        </p:spPr>
      </p:pic>
      <p:sp>
        <p:nvSpPr>
          <p:cNvPr id="56322" name="Rectangle 2"/>
          <p:cNvSpPr>
            <a:spLocks noGrp="1" noChangeArrowheads="1"/>
          </p:cNvSpPr>
          <p:nvPr>
            <p:ph type="title" idx="4294967295"/>
          </p:nvPr>
        </p:nvSpPr>
        <p:spPr>
          <a:xfrm>
            <a:off x="250825" y="188913"/>
            <a:ext cx="8424863" cy="1462087"/>
          </a:xfrm>
        </p:spPr>
        <p:txBody>
          <a:bodyPr/>
          <a:lstStyle/>
          <a:p>
            <a:pPr algn="r"/>
            <a:r>
              <a:rPr lang="es-MX" sz="3200" smtClean="0">
                <a:latin typeface="Times New Roman" pitchFamily="18" charset="0"/>
                <a:ea typeface="ＭＳ Ｐゴシック" pitchFamily="34" charset="-128"/>
              </a:rPr>
              <a:t>Right Outer Join</a:t>
            </a:r>
            <a:endParaRPr lang="es-ES" sz="3200" smtClean="0">
              <a:latin typeface="Times New Roman" pitchFamily="18" charset="0"/>
              <a:ea typeface="ＭＳ Ｐゴシック" pitchFamily="34" charset="-128"/>
            </a:endParaRPr>
          </a:p>
        </p:txBody>
      </p:sp>
      <p:sp>
        <p:nvSpPr>
          <p:cNvPr id="8" name="Text Box 5"/>
          <p:cNvSpPr txBox="1">
            <a:spLocks noChangeArrowheads="1"/>
          </p:cNvSpPr>
          <p:nvPr/>
        </p:nvSpPr>
        <p:spPr bwMode="auto">
          <a:xfrm>
            <a:off x="1179337" y="2519446"/>
            <a:ext cx="6539637" cy="110836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p>
          <a:p>
            <a:pPr>
              <a:defRPr/>
            </a:pPr>
            <a:r>
              <a:rPr lang="en-US" sz="1300" b="1">
                <a:latin typeface="Arial Black" pitchFamily="34" charset="0"/>
              </a:rPr>
              <a:t>SELECT </a:t>
            </a:r>
            <a:r>
              <a:rPr lang="en-US" sz="1300" b="1">
                <a:solidFill>
                  <a:srgbClr val="0000DE"/>
                </a:solidFill>
                <a:latin typeface="Arial Black" pitchFamily="34" charset="0"/>
              </a:rPr>
              <a:t>emp.employee_id</a:t>
            </a:r>
            <a:r>
              <a:rPr lang="en-US" sz="1300" b="1">
                <a:latin typeface="Arial Black" pitchFamily="34" charset="0"/>
              </a:rPr>
              <a:t>, </a:t>
            </a:r>
            <a:r>
              <a:rPr lang="en-US" sz="1300" b="1">
                <a:solidFill>
                  <a:srgbClr val="008000"/>
                </a:solidFill>
                <a:latin typeface="Arial Black" pitchFamily="34" charset="0"/>
              </a:rPr>
              <a:t>dep.department_id</a:t>
            </a:r>
            <a:r>
              <a:rPr lang="en-US" sz="1300" b="1">
                <a:latin typeface="Arial Black" pitchFamily="34" charset="0"/>
              </a:rPr>
              <a:t>, </a:t>
            </a:r>
            <a:r>
              <a:rPr lang="en-US" sz="1300" b="1">
                <a:solidFill>
                  <a:srgbClr val="008000"/>
                </a:solidFill>
                <a:latin typeface="Arial Black" pitchFamily="34" charset="0"/>
              </a:rPr>
              <a:t>dep.department_name</a:t>
            </a:r>
            <a:r>
              <a:rPr lang="en-US" sz="1300" b="1">
                <a:latin typeface="Arial Black" pitchFamily="34" charset="0"/>
              </a:rPr>
              <a:t> </a:t>
            </a:r>
          </a:p>
          <a:p>
            <a:pPr>
              <a:defRPr/>
            </a:pPr>
            <a:r>
              <a:rPr lang="en-US" sz="1300" b="1">
                <a:latin typeface="Arial Black" pitchFamily="34" charset="0"/>
              </a:rPr>
              <a:t>FROM </a:t>
            </a:r>
            <a:r>
              <a:rPr lang="en-US" sz="1300" b="1">
                <a:solidFill>
                  <a:srgbClr val="0000DE"/>
                </a:solidFill>
                <a:latin typeface="Arial Black" pitchFamily="34" charset="0"/>
              </a:rPr>
              <a:t>employees emp</a:t>
            </a:r>
            <a:r>
              <a:rPr lang="en-US" sz="1300" b="1">
                <a:latin typeface="Arial Black" pitchFamily="34" charset="0"/>
              </a:rPr>
              <a:t> </a:t>
            </a:r>
            <a:r>
              <a:rPr lang="en-US" sz="1300" b="1">
                <a:solidFill>
                  <a:srgbClr val="C00000"/>
                </a:solidFill>
                <a:latin typeface="Arial Black" pitchFamily="34" charset="0"/>
              </a:rPr>
              <a:t>RIGHT OUTER JOIN</a:t>
            </a:r>
            <a:r>
              <a:rPr lang="en-US" sz="1300" b="1">
                <a:latin typeface="Arial Black" pitchFamily="34" charset="0"/>
              </a:rPr>
              <a:t> </a:t>
            </a:r>
            <a:r>
              <a:rPr lang="en-US" sz="1300" b="1">
                <a:solidFill>
                  <a:srgbClr val="008000"/>
                </a:solidFill>
                <a:latin typeface="Arial Black" pitchFamily="34" charset="0"/>
              </a:rPr>
              <a:t>departments dep</a:t>
            </a:r>
          </a:p>
          <a:p>
            <a:pPr>
              <a:defRPr/>
            </a:pPr>
            <a:r>
              <a:rPr lang="en-US" sz="1300" b="1">
                <a:solidFill>
                  <a:srgbClr val="800080"/>
                </a:solidFill>
                <a:latin typeface="Arial Black" pitchFamily="34" charset="0"/>
              </a:rPr>
              <a:t>ON</a:t>
            </a:r>
            <a:r>
              <a:rPr lang="en-US" sz="1300" b="1">
                <a:latin typeface="Arial Black" pitchFamily="34" charset="0"/>
              </a:rPr>
              <a:t>(</a:t>
            </a:r>
            <a:r>
              <a:rPr lang="en-US" sz="1300" b="1">
                <a:solidFill>
                  <a:srgbClr val="0000DE"/>
                </a:solidFill>
                <a:latin typeface="Arial Black" pitchFamily="34" charset="0"/>
              </a:rPr>
              <a:t>emp.department_id</a:t>
            </a:r>
            <a:r>
              <a:rPr lang="en-US" sz="1300" b="1">
                <a:latin typeface="Arial Black" pitchFamily="34" charset="0"/>
              </a:rPr>
              <a:t> = </a:t>
            </a:r>
            <a:r>
              <a:rPr lang="en-US" sz="1300" b="1">
                <a:solidFill>
                  <a:srgbClr val="008000"/>
                </a:solidFill>
                <a:latin typeface="Arial Black" pitchFamily="34" charset="0"/>
              </a:rPr>
              <a:t>dep.department_id</a:t>
            </a:r>
            <a:r>
              <a:rPr lang="en-US" sz="1300" b="1">
                <a:latin typeface="Arial Black" pitchFamily="34" charset="0"/>
              </a:rPr>
              <a:t>)</a:t>
            </a:r>
          </a:p>
          <a:p>
            <a:pPr>
              <a:defRPr/>
            </a:pPr>
            <a:r>
              <a:rPr lang="en-US" sz="1300" b="1">
                <a:latin typeface="Arial Black" pitchFamily="34" charset="0"/>
              </a:rPr>
              <a:t>ORDER BY </a:t>
            </a:r>
            <a:r>
              <a:rPr lang="en-US" sz="1300" b="1">
                <a:solidFill>
                  <a:srgbClr val="0000DE"/>
                </a:solidFill>
                <a:latin typeface="Arial Black" pitchFamily="34" charset="0"/>
              </a:rPr>
              <a:t>emp.employee_id</a:t>
            </a:r>
            <a:r>
              <a:rPr lang="en-US" sz="1300" b="1">
                <a:latin typeface="Arial Black" pitchFamily="34" charset="0"/>
              </a:rPr>
              <a:t>;</a:t>
            </a:r>
          </a:p>
          <a:p>
            <a:pPr>
              <a:defRPr/>
            </a:pPr>
            <a:endParaRPr lang="es-MX" b="1">
              <a:latin typeface="Arial Black" pitchFamily="34" charset="0"/>
            </a:endParaRPr>
          </a:p>
        </p:txBody>
      </p:sp>
      <p:sp>
        <p:nvSpPr>
          <p:cNvPr id="56326"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Retorna el resultado del Inner Join y las filas de la tabla a la derecha del Join que no existen en la tabla de la izquierda del Join.</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p:txBody>
      </p:sp>
      <p:pic>
        <p:nvPicPr>
          <p:cNvPr id="56327" name="Picture 13" descr="Screenshot - 14-03-2013 , 14_43_0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44800" y="3663950"/>
            <a:ext cx="3455988" cy="873125"/>
          </a:xfrm>
          <a:prstGeom prst="rect">
            <a:avLst/>
          </a:prstGeom>
          <a:noFill/>
          <a:ln w="9525">
            <a:noFill/>
            <a:miter lim="800000"/>
            <a:headEnd/>
            <a:tailEnd/>
          </a:ln>
        </p:spPr>
      </p:pic>
      <p:sp>
        <p:nvSpPr>
          <p:cNvPr id="56328" name="Rectangle 16"/>
          <p:cNvSpPr>
            <a:spLocks noChangeArrowheads="1"/>
          </p:cNvSpPr>
          <p:nvPr/>
        </p:nvSpPr>
        <p:spPr bwMode="auto">
          <a:xfrm>
            <a:off x="2832100" y="4746625"/>
            <a:ext cx="3600450" cy="295275"/>
          </a:xfrm>
          <a:prstGeom prst="rect">
            <a:avLst/>
          </a:prstGeom>
          <a:noFill/>
          <a:ln w="31750">
            <a:solidFill>
              <a:srgbClr val="C00000"/>
            </a:solidFill>
            <a:miter lim="800000"/>
            <a:headEnd/>
            <a:tailEnd/>
          </a:ln>
        </p:spPr>
        <p:txBody>
          <a:bodyPr wrap="none" anchor="ctr"/>
          <a:lstStyle/>
          <a:p>
            <a:endParaRPr lang="es-ES"/>
          </a:p>
        </p:txBody>
      </p:sp>
      <p:sp>
        <p:nvSpPr>
          <p:cNvPr id="56329" name="Text Box 11"/>
          <p:cNvSpPr txBox="1">
            <a:spLocks noChangeArrowheads="1"/>
          </p:cNvSpPr>
          <p:nvPr/>
        </p:nvSpPr>
        <p:spPr bwMode="auto">
          <a:xfrm>
            <a:off x="2771775" y="4414838"/>
            <a:ext cx="3960813" cy="365125"/>
          </a:xfrm>
          <a:prstGeom prst="rect">
            <a:avLst/>
          </a:prstGeom>
          <a:noFill/>
          <a:ln w="9525">
            <a:noFill/>
            <a:miter lim="800000"/>
            <a:headEnd/>
            <a:tailEnd/>
          </a:ln>
        </p:spPr>
        <p:txBody>
          <a:bodyPr>
            <a:spAutoFit/>
          </a:bodyPr>
          <a:lstStyle/>
          <a:p>
            <a:r>
              <a:rPr lang="es-CL" sz="900">
                <a:latin typeface="Arial Black" pitchFamily="34" charset="0"/>
              </a:rPr>
              <a:t>……………………………………………………………..…….....…….…</a:t>
            </a:r>
          </a:p>
          <a:p>
            <a:r>
              <a:rPr lang="es-CL" sz="900">
                <a:latin typeface="Arial Black" pitchFamily="34" charset="0"/>
              </a:rPr>
              <a:t>………………………………………….……..………………..…..……….</a:t>
            </a:r>
          </a:p>
        </p:txBody>
      </p:sp>
      <p:pic>
        <p:nvPicPr>
          <p:cNvPr id="56330" name="Picture 19" descr="Screenshot - 14-03-2013 , 15_15_3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25763" y="6083300"/>
            <a:ext cx="3352800" cy="654050"/>
          </a:xfrm>
          <a:prstGeom prst="rect">
            <a:avLst/>
          </a:prstGeom>
          <a:noFill/>
          <a:ln w="9525">
            <a:noFill/>
            <a:miter lim="800000"/>
            <a:headEnd/>
            <a:tailEnd/>
          </a:ln>
        </p:spPr>
      </p:pic>
      <p:pic>
        <p:nvPicPr>
          <p:cNvPr id="56331" name="Picture 20" descr="Screenshot - 14-03-2013 , 15_17_0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916238" y="5267325"/>
            <a:ext cx="3070225" cy="644525"/>
          </a:xfrm>
          <a:prstGeom prst="rect">
            <a:avLst/>
          </a:prstGeom>
          <a:noFill/>
          <a:ln w="9525">
            <a:noFill/>
            <a:miter lim="800000"/>
            <a:headEnd/>
            <a:tailEnd/>
          </a:ln>
        </p:spPr>
      </p:pic>
      <p:sp>
        <p:nvSpPr>
          <p:cNvPr id="56332" name="Text Box 11"/>
          <p:cNvSpPr txBox="1">
            <a:spLocks noChangeArrowheads="1"/>
          </p:cNvSpPr>
          <p:nvPr/>
        </p:nvSpPr>
        <p:spPr bwMode="auto">
          <a:xfrm>
            <a:off x="2787650" y="4968875"/>
            <a:ext cx="3960813" cy="365125"/>
          </a:xfrm>
          <a:prstGeom prst="rect">
            <a:avLst/>
          </a:prstGeom>
          <a:noFill/>
          <a:ln w="9525">
            <a:noFill/>
            <a:miter lim="800000"/>
            <a:headEnd/>
            <a:tailEnd/>
          </a:ln>
        </p:spPr>
        <p:txBody>
          <a:bodyPr>
            <a:spAutoFit/>
          </a:bodyPr>
          <a:lstStyle/>
          <a:p>
            <a:r>
              <a:rPr lang="es-CL" sz="900">
                <a:latin typeface="Arial Black" pitchFamily="34" charset="0"/>
              </a:rPr>
              <a:t>……………………………………………………………..…….....…….…</a:t>
            </a:r>
          </a:p>
          <a:p>
            <a:r>
              <a:rPr lang="es-CL" sz="900">
                <a:latin typeface="Arial Black" pitchFamily="34" charset="0"/>
              </a:rPr>
              <a:t>………………………………………….……..………………..…..……….</a:t>
            </a:r>
          </a:p>
        </p:txBody>
      </p:sp>
      <p:sp>
        <p:nvSpPr>
          <p:cNvPr id="56333" name="Text Box 11"/>
          <p:cNvSpPr txBox="1">
            <a:spLocks noChangeArrowheads="1"/>
          </p:cNvSpPr>
          <p:nvPr/>
        </p:nvSpPr>
        <p:spPr bwMode="auto">
          <a:xfrm>
            <a:off x="2792413" y="5794375"/>
            <a:ext cx="3960812" cy="365125"/>
          </a:xfrm>
          <a:prstGeom prst="rect">
            <a:avLst/>
          </a:prstGeom>
          <a:noFill/>
          <a:ln w="9525">
            <a:noFill/>
            <a:miter lim="800000"/>
            <a:headEnd/>
            <a:tailEnd/>
          </a:ln>
        </p:spPr>
        <p:txBody>
          <a:bodyPr>
            <a:spAutoFit/>
          </a:bodyPr>
          <a:lstStyle/>
          <a:p>
            <a:r>
              <a:rPr lang="es-CL" sz="900">
                <a:latin typeface="Arial Black" pitchFamily="34" charset="0"/>
              </a:rPr>
              <a:t>……………………………………………………………..…….....…….…</a:t>
            </a:r>
          </a:p>
          <a:p>
            <a:r>
              <a:rPr lang="es-CL" sz="900">
                <a:latin typeface="Arial Black" pitchFamily="34" charset="0"/>
              </a:rPr>
              <a:t>………………………………………….……..………………..…..……….</a:t>
            </a:r>
          </a:p>
        </p:txBody>
      </p:sp>
      <p:sp>
        <p:nvSpPr>
          <p:cNvPr id="56334" name="Rectangle 24"/>
          <p:cNvSpPr>
            <a:spLocks noChangeArrowheads="1"/>
          </p:cNvSpPr>
          <p:nvPr/>
        </p:nvSpPr>
        <p:spPr bwMode="auto">
          <a:xfrm>
            <a:off x="2825750" y="5665788"/>
            <a:ext cx="3600450" cy="858837"/>
          </a:xfrm>
          <a:prstGeom prst="rect">
            <a:avLst/>
          </a:prstGeom>
          <a:noFill/>
          <a:ln w="31750">
            <a:solidFill>
              <a:srgbClr val="C00000"/>
            </a:solid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7" descr="Screenshot - 14-03-2013 , 15_52_5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54338" y="6113463"/>
            <a:ext cx="3311525" cy="655637"/>
          </a:xfrm>
          <a:prstGeom prst="rect">
            <a:avLst/>
          </a:prstGeom>
          <a:noFill/>
          <a:ln w="9525">
            <a:noFill/>
            <a:miter lim="800000"/>
            <a:headEnd/>
            <a:tailEnd/>
          </a:ln>
        </p:spPr>
      </p:pic>
      <p:pic>
        <p:nvPicPr>
          <p:cNvPr id="58370" name="Picture 16" descr="Screenshot - 14-03-2013 , 14_43_4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71800" y="4619625"/>
            <a:ext cx="3275013" cy="379413"/>
          </a:xfrm>
          <a:prstGeom prst="rect">
            <a:avLst/>
          </a:prstGeom>
          <a:noFill/>
          <a:ln w="9525">
            <a:noFill/>
            <a:miter lim="800000"/>
            <a:headEnd/>
            <a:tailEnd/>
          </a:ln>
        </p:spPr>
      </p:pic>
      <p:sp>
        <p:nvSpPr>
          <p:cNvPr id="58371" name="Rectangle 2"/>
          <p:cNvSpPr>
            <a:spLocks noGrp="1" noChangeArrowheads="1"/>
          </p:cNvSpPr>
          <p:nvPr>
            <p:ph type="title" idx="4294967295"/>
          </p:nvPr>
        </p:nvSpPr>
        <p:spPr>
          <a:xfrm>
            <a:off x="250825" y="188913"/>
            <a:ext cx="8424863" cy="1462087"/>
          </a:xfrm>
        </p:spPr>
        <p:txBody>
          <a:bodyPr/>
          <a:lstStyle/>
          <a:p>
            <a:pPr algn="r"/>
            <a:r>
              <a:rPr lang="es-MX" sz="3600" smtClean="0">
                <a:latin typeface="Times New Roman" pitchFamily="18" charset="0"/>
                <a:ea typeface="ＭＳ Ｐゴシック" pitchFamily="34" charset="-128"/>
              </a:rPr>
              <a:t>Full Outer Join</a:t>
            </a:r>
            <a:endParaRPr lang="es-ES" sz="3600" smtClean="0">
              <a:latin typeface="Times New Roman" pitchFamily="18" charset="0"/>
              <a:ea typeface="ＭＳ Ｐゴシック" pitchFamily="34" charset="-128"/>
            </a:endParaRPr>
          </a:p>
        </p:txBody>
      </p:sp>
      <p:sp>
        <p:nvSpPr>
          <p:cNvPr id="8" name="Text Box 5"/>
          <p:cNvSpPr txBox="1">
            <a:spLocks noChangeArrowheads="1"/>
          </p:cNvSpPr>
          <p:nvPr/>
        </p:nvSpPr>
        <p:spPr bwMode="auto">
          <a:xfrm>
            <a:off x="1214262" y="2452771"/>
            <a:ext cx="6539637" cy="110836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a:p>
          <a:p>
            <a:pPr>
              <a:defRPr/>
            </a:pPr>
            <a:r>
              <a:rPr lang="en-US" sz="1300" b="1">
                <a:latin typeface="Arial Black" pitchFamily="34" charset="0"/>
              </a:rPr>
              <a:t>SELECT </a:t>
            </a:r>
            <a:r>
              <a:rPr lang="en-US" sz="1300" b="1">
                <a:solidFill>
                  <a:srgbClr val="0000DE"/>
                </a:solidFill>
                <a:latin typeface="Arial Black" pitchFamily="34" charset="0"/>
              </a:rPr>
              <a:t>emp.employee_id</a:t>
            </a:r>
            <a:r>
              <a:rPr lang="en-US" sz="1300" b="1">
                <a:latin typeface="Arial Black" pitchFamily="34" charset="0"/>
              </a:rPr>
              <a:t>, </a:t>
            </a:r>
            <a:r>
              <a:rPr lang="en-US" sz="1300" b="1">
                <a:solidFill>
                  <a:srgbClr val="008000"/>
                </a:solidFill>
                <a:latin typeface="Arial Black" pitchFamily="34" charset="0"/>
              </a:rPr>
              <a:t>dep.department_id</a:t>
            </a:r>
            <a:r>
              <a:rPr lang="en-US" sz="1300" b="1">
                <a:latin typeface="Arial Black" pitchFamily="34" charset="0"/>
              </a:rPr>
              <a:t>, </a:t>
            </a:r>
            <a:r>
              <a:rPr lang="en-US" sz="1300" b="1">
                <a:solidFill>
                  <a:srgbClr val="008000"/>
                </a:solidFill>
                <a:latin typeface="Arial Black" pitchFamily="34" charset="0"/>
              </a:rPr>
              <a:t>dep.department_name</a:t>
            </a:r>
            <a:r>
              <a:rPr lang="en-US" sz="1300" b="1">
                <a:latin typeface="Arial Black" pitchFamily="34" charset="0"/>
              </a:rPr>
              <a:t> </a:t>
            </a:r>
          </a:p>
          <a:p>
            <a:pPr>
              <a:defRPr/>
            </a:pPr>
            <a:r>
              <a:rPr lang="en-US" sz="1300" b="1">
                <a:latin typeface="Arial Black" pitchFamily="34" charset="0"/>
              </a:rPr>
              <a:t>FROM </a:t>
            </a:r>
            <a:r>
              <a:rPr lang="en-US" sz="1300" b="1">
                <a:solidFill>
                  <a:srgbClr val="0000DE"/>
                </a:solidFill>
                <a:latin typeface="Arial Black" pitchFamily="34" charset="0"/>
              </a:rPr>
              <a:t>employees emp</a:t>
            </a:r>
            <a:r>
              <a:rPr lang="en-US" sz="1300" b="1">
                <a:latin typeface="Arial Black" pitchFamily="34" charset="0"/>
              </a:rPr>
              <a:t> </a:t>
            </a:r>
            <a:r>
              <a:rPr lang="en-US" sz="1300" b="1">
                <a:solidFill>
                  <a:srgbClr val="C00000"/>
                </a:solidFill>
                <a:latin typeface="Arial Black" pitchFamily="34" charset="0"/>
              </a:rPr>
              <a:t>FULL OUTER JOIN</a:t>
            </a:r>
            <a:r>
              <a:rPr lang="en-US" sz="1300" b="1">
                <a:latin typeface="Arial Black" pitchFamily="34" charset="0"/>
              </a:rPr>
              <a:t> </a:t>
            </a:r>
            <a:r>
              <a:rPr lang="en-US" sz="1300" b="1">
                <a:solidFill>
                  <a:srgbClr val="008000"/>
                </a:solidFill>
                <a:latin typeface="Arial Black" pitchFamily="34" charset="0"/>
              </a:rPr>
              <a:t>departments dep</a:t>
            </a:r>
          </a:p>
          <a:p>
            <a:pPr>
              <a:defRPr/>
            </a:pPr>
            <a:r>
              <a:rPr lang="en-US" sz="1300" b="1">
                <a:solidFill>
                  <a:srgbClr val="800080"/>
                </a:solidFill>
                <a:latin typeface="Arial Black" pitchFamily="34" charset="0"/>
              </a:rPr>
              <a:t>ON</a:t>
            </a:r>
            <a:r>
              <a:rPr lang="en-US" sz="1300" b="1">
                <a:latin typeface="Arial Black" pitchFamily="34" charset="0"/>
              </a:rPr>
              <a:t>(</a:t>
            </a:r>
            <a:r>
              <a:rPr lang="en-US" sz="1300" b="1">
                <a:solidFill>
                  <a:srgbClr val="0000DE"/>
                </a:solidFill>
                <a:latin typeface="Arial Black" pitchFamily="34" charset="0"/>
              </a:rPr>
              <a:t>emp.department_id</a:t>
            </a:r>
            <a:r>
              <a:rPr lang="en-US" sz="1300" b="1">
                <a:latin typeface="Arial Black" pitchFamily="34" charset="0"/>
              </a:rPr>
              <a:t> = </a:t>
            </a:r>
            <a:r>
              <a:rPr lang="en-US" sz="1300" b="1">
                <a:solidFill>
                  <a:srgbClr val="008000"/>
                </a:solidFill>
                <a:latin typeface="Arial Black" pitchFamily="34" charset="0"/>
              </a:rPr>
              <a:t>dep.department_id</a:t>
            </a:r>
            <a:r>
              <a:rPr lang="en-US" sz="1300" b="1">
                <a:latin typeface="Arial Black" pitchFamily="34" charset="0"/>
              </a:rPr>
              <a:t>)</a:t>
            </a:r>
          </a:p>
          <a:p>
            <a:pPr>
              <a:defRPr/>
            </a:pPr>
            <a:r>
              <a:rPr lang="en-US" sz="1300" b="1">
                <a:latin typeface="Arial Black" pitchFamily="34" charset="0"/>
              </a:rPr>
              <a:t>ORDER BY </a:t>
            </a:r>
            <a:r>
              <a:rPr lang="en-US" sz="1300" b="1">
                <a:solidFill>
                  <a:srgbClr val="0000DE"/>
                </a:solidFill>
                <a:latin typeface="Arial Black" pitchFamily="34" charset="0"/>
              </a:rPr>
              <a:t>emp.employee_id</a:t>
            </a:r>
            <a:r>
              <a:rPr lang="en-US" sz="1300" b="1">
                <a:latin typeface="Arial Black" pitchFamily="34" charset="0"/>
              </a:rPr>
              <a:t>;</a:t>
            </a:r>
          </a:p>
          <a:p>
            <a:pPr>
              <a:defRPr/>
            </a:pPr>
            <a:endParaRPr lang="es-MX" b="1">
              <a:latin typeface="Arial Black" pitchFamily="34" charset="0"/>
            </a:endParaRPr>
          </a:p>
        </p:txBody>
      </p:sp>
      <p:sp>
        <p:nvSpPr>
          <p:cNvPr id="58375"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Retorna el resultado del Inner Join, </a:t>
            </a:r>
            <a:r>
              <a:rPr lang="fr-FR" sz="1800">
                <a:ea typeface="Arial Unicode MS"/>
                <a:cs typeface="Times New Roman" pitchFamily="18" charset="0"/>
              </a:rPr>
              <a:t>las filas de un Left Outer Join y las filas de Right Outer Join.</a:t>
            </a:r>
          </a:p>
          <a:p>
            <a:pPr marL="609600" indent="-609600" algn="just" defTabSz="457200">
              <a:lnSpc>
                <a:spcPct val="80000"/>
              </a:lnSpc>
              <a:spcBef>
                <a:spcPct val="20000"/>
              </a:spcBef>
              <a:buFont typeface="Arial" charset="0"/>
              <a:buChar char="•"/>
            </a:pPr>
            <a:endParaRPr lang="es-CL" sz="140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Ejemplo:</a:t>
            </a:r>
          </a:p>
        </p:txBody>
      </p:sp>
      <p:pic>
        <p:nvPicPr>
          <p:cNvPr id="58376" name="Picture 8" descr="Screenshot - 14-03-2013 , 14_43_09"/>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87675" y="3578225"/>
            <a:ext cx="3311525" cy="836613"/>
          </a:xfrm>
          <a:prstGeom prst="rect">
            <a:avLst/>
          </a:prstGeom>
          <a:noFill/>
          <a:ln w="9525">
            <a:noFill/>
            <a:miter lim="800000"/>
            <a:headEnd/>
            <a:tailEnd/>
          </a:ln>
        </p:spPr>
      </p:pic>
      <p:sp>
        <p:nvSpPr>
          <p:cNvPr id="58377" name="Rectangle 9"/>
          <p:cNvSpPr>
            <a:spLocks noChangeArrowheads="1"/>
          </p:cNvSpPr>
          <p:nvPr/>
        </p:nvSpPr>
        <p:spPr bwMode="auto">
          <a:xfrm>
            <a:off x="3000375" y="4730750"/>
            <a:ext cx="3311525" cy="142875"/>
          </a:xfrm>
          <a:prstGeom prst="rect">
            <a:avLst/>
          </a:prstGeom>
          <a:noFill/>
          <a:ln w="31750">
            <a:solidFill>
              <a:srgbClr val="C00000"/>
            </a:solidFill>
            <a:miter lim="800000"/>
            <a:headEnd/>
            <a:tailEnd/>
          </a:ln>
        </p:spPr>
        <p:txBody>
          <a:bodyPr wrap="none" anchor="ctr"/>
          <a:lstStyle/>
          <a:p>
            <a:endParaRPr lang="es-ES"/>
          </a:p>
        </p:txBody>
      </p:sp>
      <p:sp>
        <p:nvSpPr>
          <p:cNvPr id="58378" name="Text Box 11"/>
          <p:cNvSpPr txBox="1">
            <a:spLocks noChangeArrowheads="1"/>
          </p:cNvSpPr>
          <p:nvPr/>
        </p:nvSpPr>
        <p:spPr bwMode="auto">
          <a:xfrm>
            <a:off x="2894013" y="4292600"/>
            <a:ext cx="3622675" cy="336550"/>
          </a:xfrm>
          <a:prstGeom prst="rect">
            <a:avLst/>
          </a:prstGeom>
          <a:noFill/>
          <a:ln w="9525">
            <a:noFill/>
            <a:miter lim="800000"/>
            <a:headEnd/>
            <a:tailEnd/>
          </a:ln>
        </p:spPr>
        <p:txBody>
          <a:bodyPr>
            <a:spAutoFit/>
          </a:bodyPr>
          <a:lstStyle/>
          <a:p>
            <a:r>
              <a:rPr lang="es-CL">
                <a:latin typeface="Arial Black" pitchFamily="34" charset="0"/>
              </a:rPr>
              <a:t>……………………………………………………………..…..…………......…</a:t>
            </a:r>
          </a:p>
          <a:p>
            <a:r>
              <a:rPr lang="es-CL">
                <a:latin typeface="Arial Black" pitchFamily="34" charset="0"/>
              </a:rPr>
              <a:t>………………………………………….……..…………………………..….….</a:t>
            </a:r>
          </a:p>
        </p:txBody>
      </p:sp>
      <p:pic>
        <p:nvPicPr>
          <p:cNvPr id="58379" name="Picture 12" descr="Screenshot - 14-03-2013 , 15_17_0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932113" y="5194300"/>
            <a:ext cx="3311525" cy="695325"/>
          </a:xfrm>
          <a:prstGeom prst="rect">
            <a:avLst/>
          </a:prstGeom>
          <a:noFill/>
          <a:ln w="9525">
            <a:noFill/>
            <a:miter lim="800000"/>
            <a:headEnd/>
            <a:tailEnd/>
          </a:ln>
        </p:spPr>
      </p:pic>
      <p:sp>
        <p:nvSpPr>
          <p:cNvPr id="58380" name="Rectangle 15"/>
          <p:cNvSpPr>
            <a:spLocks noChangeArrowheads="1"/>
          </p:cNvSpPr>
          <p:nvPr/>
        </p:nvSpPr>
        <p:spPr bwMode="auto">
          <a:xfrm>
            <a:off x="2992438" y="5632450"/>
            <a:ext cx="3311525" cy="858838"/>
          </a:xfrm>
          <a:prstGeom prst="rect">
            <a:avLst/>
          </a:prstGeom>
          <a:noFill/>
          <a:ln w="31750">
            <a:solidFill>
              <a:srgbClr val="C00000"/>
            </a:solidFill>
            <a:miter lim="800000"/>
            <a:headEnd/>
            <a:tailEnd/>
          </a:ln>
        </p:spPr>
        <p:txBody>
          <a:bodyPr wrap="none" anchor="ctr"/>
          <a:lstStyle/>
          <a:p>
            <a:endParaRPr lang="es-ES"/>
          </a:p>
        </p:txBody>
      </p:sp>
      <p:sp>
        <p:nvSpPr>
          <p:cNvPr id="58381" name="Text Box 11"/>
          <p:cNvSpPr txBox="1">
            <a:spLocks noChangeArrowheads="1"/>
          </p:cNvSpPr>
          <p:nvPr/>
        </p:nvSpPr>
        <p:spPr bwMode="auto">
          <a:xfrm>
            <a:off x="2894013" y="4919663"/>
            <a:ext cx="3622675" cy="336550"/>
          </a:xfrm>
          <a:prstGeom prst="rect">
            <a:avLst/>
          </a:prstGeom>
          <a:noFill/>
          <a:ln w="9525">
            <a:noFill/>
            <a:miter lim="800000"/>
            <a:headEnd/>
            <a:tailEnd/>
          </a:ln>
        </p:spPr>
        <p:txBody>
          <a:bodyPr>
            <a:spAutoFit/>
          </a:bodyPr>
          <a:lstStyle/>
          <a:p>
            <a:r>
              <a:rPr lang="es-CL">
                <a:latin typeface="Arial Black" pitchFamily="34" charset="0"/>
              </a:rPr>
              <a:t>……………………………………………………………..…..…………......…</a:t>
            </a:r>
          </a:p>
          <a:p>
            <a:r>
              <a:rPr lang="es-CL">
                <a:latin typeface="Arial Black" pitchFamily="34" charset="0"/>
              </a:rPr>
              <a:t>………………………………………….……..…………………………..….….</a:t>
            </a:r>
          </a:p>
        </p:txBody>
      </p:sp>
      <p:sp>
        <p:nvSpPr>
          <p:cNvPr id="58382" name="Text Box 11"/>
          <p:cNvSpPr txBox="1">
            <a:spLocks noChangeArrowheads="1"/>
          </p:cNvSpPr>
          <p:nvPr/>
        </p:nvSpPr>
        <p:spPr bwMode="auto">
          <a:xfrm>
            <a:off x="2905125" y="5807075"/>
            <a:ext cx="3622675" cy="336550"/>
          </a:xfrm>
          <a:prstGeom prst="rect">
            <a:avLst/>
          </a:prstGeom>
          <a:noFill/>
          <a:ln w="9525">
            <a:noFill/>
            <a:miter lim="800000"/>
            <a:headEnd/>
            <a:tailEnd/>
          </a:ln>
        </p:spPr>
        <p:txBody>
          <a:bodyPr>
            <a:spAutoFit/>
          </a:bodyPr>
          <a:lstStyle/>
          <a:p>
            <a:r>
              <a:rPr lang="es-CL">
                <a:latin typeface="Arial Black" pitchFamily="34" charset="0"/>
              </a:rPr>
              <a:t>……………………………………………………………..…..…………......…</a:t>
            </a:r>
          </a:p>
          <a:p>
            <a:r>
              <a:rPr lang="es-CL">
                <a:latin typeface="Arial Black" pitchFamily="34"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200" dirty="0" smtClean="0">
                <a:latin typeface="Times New Roman" pitchFamily="18" charset="0"/>
              </a:rPr>
              <a:t>Resumen de la Clase</a:t>
            </a:r>
            <a:endParaRPr lang="es-ES" sz="3200" dirty="0" smtClean="0">
              <a:latin typeface="Times New Roman" pitchFamily="18" charset="0"/>
            </a:endParaRPr>
          </a:p>
        </p:txBody>
      </p:sp>
      <p:sp>
        <p:nvSpPr>
          <p:cNvPr id="64514" name="Rectangle 3"/>
          <p:cNvSpPr txBox="1">
            <a:spLocks noChangeArrowheads="1"/>
          </p:cNvSpPr>
          <p:nvPr/>
        </p:nvSpPr>
        <p:spPr bwMode="auto">
          <a:xfrm>
            <a:off x="395288" y="1196975"/>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2000" dirty="0" smtClean="0">
                <a:ea typeface="ＭＳ Ｐゴシック" pitchFamily="34" charset="-128"/>
              </a:rPr>
              <a:t>Se explicó cómo obtener en una sentencia SELECT datos de diferentes tablas.</a:t>
            </a:r>
          </a:p>
          <a:p>
            <a:pPr marL="609600" indent="-609600" algn="just" defTabSz="457200">
              <a:spcBef>
                <a:spcPct val="20000"/>
              </a:spcBef>
              <a:buFont typeface="Arial" charset="0"/>
              <a:buChar char="•"/>
            </a:pPr>
            <a:r>
              <a:rPr lang="es-CL" sz="2000" dirty="0" smtClean="0">
                <a:ea typeface="ＭＳ Ｐゴシック" pitchFamily="34" charset="-128"/>
              </a:rPr>
              <a:t>Se describieron los tipos de </a:t>
            </a:r>
            <a:r>
              <a:rPr lang="es-CL" sz="2000" dirty="0" err="1" smtClean="0">
                <a:ea typeface="ＭＳ Ｐゴシック" pitchFamily="34" charset="-128"/>
              </a:rPr>
              <a:t>Join</a:t>
            </a:r>
            <a:r>
              <a:rPr lang="es-CL" sz="2000" dirty="0" smtClean="0">
                <a:ea typeface="ＭＳ Ｐゴシック" pitchFamily="34" charset="-128"/>
              </a:rPr>
              <a:t> de tablas.</a:t>
            </a:r>
          </a:p>
          <a:p>
            <a:pPr marL="609600" indent="-609600" algn="just" defTabSz="457200">
              <a:spcBef>
                <a:spcPct val="20000"/>
              </a:spcBef>
              <a:buFont typeface="Arial" charset="0"/>
              <a:buChar char="•"/>
            </a:pPr>
            <a:r>
              <a:rPr lang="es-CL" sz="2000" dirty="0" smtClean="0">
                <a:ea typeface="ＭＳ Ｐゴシック" pitchFamily="34" charset="-128"/>
              </a:rPr>
              <a:t>Se explicó cómo calificar las columnas de una tabla y cómo usar alias de tablas</a:t>
            </a:r>
          </a:p>
          <a:p>
            <a:pPr marL="609600" indent="-609600" algn="just" defTabSz="457200">
              <a:spcBef>
                <a:spcPct val="20000"/>
              </a:spcBef>
              <a:buFont typeface="Arial" charset="0"/>
              <a:buChar char="•"/>
            </a:pPr>
            <a:r>
              <a:rPr lang="es-CL" sz="2000" dirty="0" smtClean="0">
                <a:ea typeface="ＭＳ Ｐゴシック" pitchFamily="34" charset="-128"/>
              </a:rPr>
              <a:t>Se explicó cómo crear </a:t>
            </a:r>
            <a:r>
              <a:rPr lang="es-CL" sz="2000" dirty="0" err="1" smtClean="0">
                <a:ea typeface="ＭＳ Ｐゴシック" pitchFamily="34" charset="-128"/>
              </a:rPr>
              <a:t>Join</a:t>
            </a:r>
            <a:r>
              <a:rPr lang="es-CL" sz="2000" dirty="0" smtClean="0">
                <a:ea typeface="ＭＳ Ｐゴシック" pitchFamily="34" charset="-128"/>
              </a:rPr>
              <a:t> usando cláusula NATURAL JOIN.</a:t>
            </a:r>
          </a:p>
          <a:p>
            <a:pPr marL="609600" indent="-609600" algn="just" defTabSz="457200">
              <a:spcBef>
                <a:spcPct val="20000"/>
              </a:spcBef>
              <a:buFont typeface="Arial" charset="0"/>
              <a:buChar char="•"/>
            </a:pPr>
            <a:r>
              <a:rPr lang="es-CL" sz="2000" dirty="0" smtClean="0">
                <a:ea typeface="ＭＳ Ｐゴシック" pitchFamily="34" charset="-128"/>
              </a:rPr>
              <a:t>Se explicó cómo crear </a:t>
            </a:r>
            <a:r>
              <a:rPr lang="es-CL" sz="2000" dirty="0" err="1" smtClean="0">
                <a:ea typeface="ＭＳ Ｐゴシック" pitchFamily="34" charset="-128"/>
              </a:rPr>
              <a:t>Join</a:t>
            </a:r>
            <a:r>
              <a:rPr lang="es-CL" sz="2000" dirty="0" smtClean="0">
                <a:ea typeface="ＭＳ Ｐゴシック" pitchFamily="34" charset="-128"/>
              </a:rPr>
              <a:t> usando cláusula USING.</a:t>
            </a:r>
          </a:p>
          <a:p>
            <a:pPr marL="609600" indent="-609600" algn="just" defTabSz="457200">
              <a:spcBef>
                <a:spcPct val="20000"/>
              </a:spcBef>
              <a:buFont typeface="Arial" charset="0"/>
              <a:buChar char="•"/>
            </a:pPr>
            <a:r>
              <a:rPr lang="es-CL" sz="2000" dirty="0" smtClean="0">
                <a:ea typeface="ＭＳ Ｐゴシック" pitchFamily="34" charset="-128"/>
              </a:rPr>
              <a:t>Se explicó cómo crear </a:t>
            </a:r>
            <a:r>
              <a:rPr lang="es-CL" sz="2000" dirty="0" err="1" smtClean="0">
                <a:ea typeface="ＭＳ Ｐゴシック" pitchFamily="34" charset="-128"/>
              </a:rPr>
              <a:t>Join</a:t>
            </a:r>
            <a:r>
              <a:rPr lang="es-CL" sz="2000" dirty="0" smtClean="0">
                <a:ea typeface="ＭＳ Ｐゴシック" pitchFamily="34" charset="-128"/>
              </a:rPr>
              <a:t> usando cláusula ON.</a:t>
            </a:r>
          </a:p>
          <a:p>
            <a:pPr marL="609600" indent="-609600" algn="just" defTabSz="457200">
              <a:spcBef>
                <a:spcPct val="20000"/>
              </a:spcBef>
              <a:buFont typeface="Arial" charset="0"/>
              <a:buChar char="•"/>
            </a:pPr>
            <a:r>
              <a:rPr lang="es-CL" sz="2000" dirty="0" smtClean="0">
                <a:ea typeface="ＭＳ Ｐゴシック" pitchFamily="34" charset="-128"/>
              </a:rPr>
              <a:t>Se explicó cómo incorporar condiciones adicionales en una sentencia con </a:t>
            </a:r>
            <a:r>
              <a:rPr lang="es-CL" sz="2000" dirty="0" err="1" smtClean="0">
                <a:ea typeface="ＭＳ Ｐゴシック" pitchFamily="34" charset="-128"/>
              </a:rPr>
              <a:t>Join</a:t>
            </a:r>
            <a:r>
              <a:rPr lang="es-CL" sz="2000" dirty="0" smtClean="0">
                <a:ea typeface="ＭＳ Ｐゴシック" pitchFamily="34" charset="-128"/>
              </a:rPr>
              <a:t> de tablas.</a:t>
            </a:r>
          </a:p>
          <a:p>
            <a:pPr marL="609600" indent="-609600" algn="just" defTabSz="457200">
              <a:spcBef>
                <a:spcPct val="20000"/>
              </a:spcBef>
              <a:buFont typeface="Arial" charset="0"/>
              <a:buChar char="•"/>
            </a:pPr>
            <a:r>
              <a:rPr lang="es-CL" sz="2000" dirty="0" smtClean="0">
                <a:ea typeface="ＭＳ Ｐゴシック" pitchFamily="34" charset="-128"/>
              </a:rPr>
              <a:t>Se explicó cómo crear </a:t>
            </a:r>
            <a:r>
              <a:rPr lang="es-CL" sz="2000" dirty="0" err="1" smtClean="0">
                <a:ea typeface="ＭＳ Ｐゴシック" pitchFamily="34" charset="-128"/>
              </a:rPr>
              <a:t>Outer</a:t>
            </a:r>
            <a:r>
              <a:rPr lang="es-CL" sz="2000" dirty="0" smtClean="0">
                <a:ea typeface="ＭＳ Ｐゴシック" pitchFamily="34" charset="-128"/>
              </a:rPr>
              <a:t> </a:t>
            </a:r>
            <a:r>
              <a:rPr lang="es-CL" sz="2000" dirty="0" err="1" smtClean="0">
                <a:ea typeface="ＭＳ Ｐゴシック" pitchFamily="34" charset="-128"/>
              </a:rPr>
              <a:t>Join</a:t>
            </a:r>
            <a:r>
              <a:rPr lang="es-CL" sz="2000" dirty="0" smtClean="0">
                <a:ea typeface="ＭＳ Ｐゴシック" pitchFamily="34" charset="-128"/>
              </a:rPr>
              <a:t>: LEFT OUTER </a:t>
            </a:r>
            <a:r>
              <a:rPr lang="es-CL" sz="2000" dirty="0" err="1" smtClean="0">
                <a:ea typeface="ＭＳ Ｐゴシック" pitchFamily="34" charset="-128"/>
              </a:rPr>
              <a:t>Join</a:t>
            </a:r>
            <a:r>
              <a:rPr lang="es-CL" sz="2000" dirty="0" smtClean="0">
                <a:ea typeface="ＭＳ Ｐゴシック" pitchFamily="34" charset="-128"/>
              </a:rPr>
              <a:t> , RIGTH OUTER </a:t>
            </a:r>
            <a:r>
              <a:rPr lang="es-CL" sz="2000" dirty="0" err="1" smtClean="0">
                <a:ea typeface="ＭＳ Ｐゴシック" pitchFamily="34" charset="-128"/>
              </a:rPr>
              <a:t>Join</a:t>
            </a:r>
            <a:r>
              <a:rPr lang="es-CL" sz="2000" dirty="0" smtClean="0">
                <a:ea typeface="ＭＳ Ｐゴシック" pitchFamily="34" charset="-128"/>
              </a:rPr>
              <a:t> y FULL OUTER </a:t>
            </a:r>
            <a:r>
              <a:rPr lang="es-CL" sz="2000" dirty="0" err="1" smtClean="0">
                <a:ea typeface="ＭＳ Ｐゴシック" pitchFamily="34" charset="-128"/>
              </a:rPr>
              <a:t>Join</a:t>
            </a:r>
            <a:r>
              <a:rPr lang="es-CL" sz="2000" dirty="0" smtClean="0">
                <a:ea typeface="ＭＳ Ｐゴシック" pitchFamily="34" charset="-128"/>
              </a:rPr>
              <a:t>.</a:t>
            </a:r>
          </a:p>
        </p:txBody>
      </p:sp>
      <p:pic>
        <p:nvPicPr>
          <p:cNvPr id="64515" name="Picture 2" descr="http://1.bp.blogspot.com/_RqJDNYG54ms/Sw8Xel4RxEI/AAAAAAAAAAM/YsM0M1Y291A/s320/20080616-20080614-Trab%2520cooperativo.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r>
              <a:rPr lang="es-MX" sz="3000" smtClean="0">
                <a:solidFill>
                  <a:srgbClr val="10253F"/>
                </a:solidFill>
                <a:latin typeface="Arial" charset="0"/>
                <a:ea typeface="ＭＳ Ｐゴシック" pitchFamily="34" charset="-128"/>
              </a:rPr>
              <a:t>Objetivos de la Clase</a:t>
            </a:r>
            <a:endParaRPr lang="es-ES" sz="3000" smtClean="0">
              <a:solidFill>
                <a:srgbClr val="10253F"/>
              </a:solidFill>
              <a:latin typeface="Arial" charset="0"/>
              <a:ea typeface="ＭＳ Ｐゴシック" pitchFamily="34" charset="-128"/>
            </a:endParaRPr>
          </a:p>
        </p:txBody>
      </p:sp>
      <p:sp>
        <p:nvSpPr>
          <p:cNvPr id="18434"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ea typeface="ＭＳ Ｐゴシック" pitchFamily="34" charset="-128"/>
              </a:rPr>
              <a:t>Explicar cómo obtener en una sentencia SELECT datos de diferentes tablas.</a:t>
            </a:r>
          </a:p>
          <a:p>
            <a:pPr marL="609600" indent="-609600" algn="just" defTabSz="457200">
              <a:spcBef>
                <a:spcPct val="20000"/>
              </a:spcBef>
              <a:buFont typeface="Arial" charset="0"/>
              <a:buChar char="•"/>
            </a:pPr>
            <a:r>
              <a:rPr lang="es-CL" sz="1800" dirty="0" smtClean="0">
                <a:ea typeface="ＭＳ Ｐゴシック" pitchFamily="34" charset="-128"/>
              </a:rPr>
              <a:t>Describir los tipos de </a:t>
            </a:r>
            <a:r>
              <a:rPr lang="es-CL" sz="1800" dirty="0" err="1" smtClean="0">
                <a:ea typeface="ＭＳ Ｐゴシック" pitchFamily="34" charset="-128"/>
              </a:rPr>
              <a:t>Join</a:t>
            </a:r>
            <a:r>
              <a:rPr lang="es-CL" sz="1800" dirty="0" smtClean="0">
                <a:ea typeface="ＭＳ Ｐゴシック" pitchFamily="34" charset="-128"/>
              </a:rPr>
              <a:t> de tablas.</a:t>
            </a:r>
          </a:p>
          <a:p>
            <a:pPr marL="609600" indent="-609600" algn="just" defTabSz="457200">
              <a:spcBef>
                <a:spcPct val="20000"/>
              </a:spcBef>
              <a:buFont typeface="Arial" charset="0"/>
              <a:buChar char="•"/>
            </a:pPr>
            <a:r>
              <a:rPr lang="es-CL" sz="1800" dirty="0" smtClean="0">
                <a:ea typeface="ＭＳ Ｐゴシック" pitchFamily="34" charset="-128"/>
              </a:rPr>
              <a:t>Explicar cómo y porqué calificar las columnas de una tabla y cómo usar alias de tablas.</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Join</a:t>
            </a:r>
            <a:r>
              <a:rPr lang="es-CL" sz="1800" dirty="0" smtClean="0">
                <a:ea typeface="ＭＳ Ｐゴシック" pitchFamily="34" charset="-128"/>
              </a:rPr>
              <a:t> usando cláusula NATURAL JOIN.</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Join</a:t>
            </a:r>
            <a:r>
              <a:rPr lang="es-CL" sz="1800" dirty="0" smtClean="0">
                <a:ea typeface="ＭＳ Ｐゴシック" pitchFamily="34" charset="-128"/>
              </a:rPr>
              <a:t> usando cláusula USING.</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Join</a:t>
            </a:r>
            <a:r>
              <a:rPr lang="es-CL" sz="1800" dirty="0" smtClean="0">
                <a:ea typeface="ＭＳ Ｐゴシック" pitchFamily="34" charset="-128"/>
              </a:rPr>
              <a:t> usando cláusula ON.</a:t>
            </a:r>
          </a:p>
          <a:p>
            <a:pPr marL="609600" indent="-609600" algn="just" defTabSz="457200">
              <a:spcBef>
                <a:spcPct val="20000"/>
              </a:spcBef>
              <a:buFont typeface="Arial" charset="0"/>
              <a:buChar char="•"/>
            </a:pPr>
            <a:r>
              <a:rPr lang="es-CL" sz="1800" dirty="0" smtClean="0">
                <a:ea typeface="ＭＳ Ｐゴシック" pitchFamily="34" charset="-128"/>
              </a:rPr>
              <a:t>Incorporar condiciones adicionales en una sentencia con </a:t>
            </a:r>
            <a:r>
              <a:rPr lang="es-CL" sz="1800" dirty="0" err="1" smtClean="0">
                <a:ea typeface="ＭＳ Ｐゴシック" pitchFamily="34" charset="-128"/>
              </a:rPr>
              <a:t>Join</a:t>
            </a:r>
            <a:r>
              <a:rPr lang="es-CL" sz="1800" dirty="0" smtClean="0">
                <a:ea typeface="ＭＳ Ｐゴシック" pitchFamily="34" charset="-128"/>
              </a:rPr>
              <a:t> de tablas.</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Outer</a:t>
            </a:r>
            <a:r>
              <a:rPr lang="es-CL" sz="1800" dirty="0" smtClean="0">
                <a:ea typeface="ＭＳ Ｐゴシック" pitchFamily="34" charset="-128"/>
              </a:rPr>
              <a:t> </a:t>
            </a:r>
            <a:r>
              <a:rPr lang="es-CL" sz="1800" dirty="0" err="1" smtClean="0">
                <a:ea typeface="ＭＳ Ｐゴシック" pitchFamily="34" charset="-128"/>
              </a:rPr>
              <a:t>Join</a:t>
            </a:r>
            <a:r>
              <a:rPr lang="es-CL" sz="1800" dirty="0" smtClean="0">
                <a:ea typeface="ＭＳ Ｐゴシック" pitchFamily="34" charset="-128"/>
              </a:rPr>
              <a:t>: LEFT OUTER </a:t>
            </a:r>
            <a:r>
              <a:rPr lang="es-CL" sz="1800" dirty="0" err="1" smtClean="0">
                <a:ea typeface="ＭＳ Ｐゴシック" pitchFamily="34" charset="-128"/>
              </a:rPr>
              <a:t>Join</a:t>
            </a:r>
            <a:r>
              <a:rPr lang="es-CL" sz="1800" dirty="0" smtClean="0">
                <a:ea typeface="ＭＳ Ｐゴシック" pitchFamily="34" charset="-128"/>
              </a:rPr>
              <a:t> , RIGTH OUTER </a:t>
            </a:r>
            <a:r>
              <a:rPr lang="es-CL" sz="1800" dirty="0" err="1" smtClean="0">
                <a:ea typeface="ＭＳ Ｐゴシック" pitchFamily="34" charset="-128"/>
              </a:rPr>
              <a:t>Join</a:t>
            </a:r>
            <a:r>
              <a:rPr lang="es-CL" sz="1800" dirty="0" smtClean="0">
                <a:ea typeface="ＭＳ Ｐゴシック" pitchFamily="34" charset="-128"/>
              </a:rPr>
              <a:t> y FULL OUTER </a:t>
            </a:r>
            <a:r>
              <a:rPr lang="es-CL" sz="1800" dirty="0" err="1" smtClean="0">
                <a:ea typeface="ＭＳ Ｐゴシック" pitchFamily="34" charset="-128"/>
              </a:rPr>
              <a:t>Join</a:t>
            </a:r>
            <a:r>
              <a:rPr lang="es-CL" sz="1800" dirty="0" smtClean="0">
                <a:ea typeface="ＭＳ Ｐゴシック" pitchFamily="34" charset="-128"/>
              </a:rPr>
              <a:t>.</a:t>
            </a:r>
          </a:p>
        </p:txBody>
      </p:sp>
      <p:pic>
        <p:nvPicPr>
          <p:cNvPr id="18435" name="Picture 7" descr="http://www.bodegasexpress.com/images/dudas.jpg">
            <a:hlinkClick r:id="rId2"/>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40638" y="5084763"/>
            <a:ext cx="1323975" cy="165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6" descr="C:\Users\user\Documents\DonationCoder\ScreenshotCaptor\Screenshots\Screenshot - 18-01-2014 , 17_06_26.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4088" y="1620838"/>
            <a:ext cx="2651125" cy="1298575"/>
          </a:xfrm>
          <a:prstGeom prst="rect">
            <a:avLst/>
          </a:prstGeom>
          <a:noFill/>
          <a:ln w="9525">
            <a:noFill/>
            <a:miter lim="800000"/>
            <a:headEnd/>
            <a:tailEnd/>
          </a:ln>
        </p:spPr>
      </p:pic>
      <p:pic>
        <p:nvPicPr>
          <p:cNvPr id="19458" name="Picture 7" descr="C:\Users\user\Documents\DonationCoder\ScreenshotCaptor\Screenshots\Screenshot - 18-01-2014 , 17_06_5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73613" y="3151188"/>
            <a:ext cx="2660650" cy="925512"/>
          </a:xfrm>
          <a:prstGeom prst="rect">
            <a:avLst/>
          </a:prstGeom>
          <a:noFill/>
          <a:ln w="9525">
            <a:noFill/>
            <a:miter lim="800000"/>
            <a:headEnd/>
            <a:tailEnd/>
          </a:ln>
        </p:spPr>
      </p:pic>
      <p:sp>
        <p:nvSpPr>
          <p:cNvPr id="19459" name="Rectangle 2"/>
          <p:cNvSpPr>
            <a:spLocks noGrp="1" noChangeArrowheads="1"/>
          </p:cNvSpPr>
          <p:nvPr>
            <p:ph type="title" idx="4294967295"/>
          </p:nvPr>
        </p:nvSpPr>
        <p:spPr>
          <a:xfrm>
            <a:off x="882650" y="238125"/>
            <a:ext cx="7793038" cy="1462088"/>
          </a:xfrm>
        </p:spPr>
        <p:txBody>
          <a:bodyPr/>
          <a:lstStyle/>
          <a:p>
            <a:pPr algn="r" eaLnBrk="1" hangingPunct="1"/>
            <a:r>
              <a:rPr lang="es-CL" sz="3000" smtClean="0">
                <a:solidFill>
                  <a:srgbClr val="10253F"/>
                </a:solidFill>
                <a:latin typeface="Arial" charset="0"/>
                <a:ea typeface="ＭＳ Ｐゴシック" pitchFamily="34" charset="-128"/>
                <a:cs typeface="Arial" charset="0"/>
              </a:rPr>
              <a:t>Obteniendo Datos de Múltiples Tablas</a:t>
            </a:r>
            <a:endParaRPr lang="es-ES" sz="3000" smtClean="0">
              <a:solidFill>
                <a:srgbClr val="10253F"/>
              </a:solidFill>
              <a:latin typeface="Arial" charset="0"/>
              <a:ea typeface="ＭＳ Ｐゴシック" pitchFamily="34" charset="-128"/>
              <a:cs typeface="Arial" charset="0"/>
            </a:endParaRPr>
          </a:p>
        </p:txBody>
      </p:sp>
      <p:sp>
        <p:nvSpPr>
          <p:cNvPr id="19460" name="Text Box 16"/>
          <p:cNvSpPr txBox="1">
            <a:spLocks noChangeArrowheads="1"/>
          </p:cNvSpPr>
          <p:nvPr/>
        </p:nvSpPr>
        <p:spPr bwMode="auto">
          <a:xfrm>
            <a:off x="1336675" y="2636838"/>
            <a:ext cx="2857500" cy="554037"/>
          </a:xfrm>
          <a:prstGeom prst="rect">
            <a:avLst/>
          </a:prstGeom>
          <a:noFill/>
          <a:ln w="9525">
            <a:noFill/>
            <a:miter lim="800000"/>
            <a:headEnd/>
            <a:tailEnd/>
          </a:ln>
        </p:spPr>
        <p:txBody>
          <a:bodyPr>
            <a:spAutoFit/>
          </a:bodyPr>
          <a:lstStyle/>
          <a:p>
            <a:r>
              <a:rPr lang="es-CL" sz="1000" dirty="0">
                <a:latin typeface="Arial Black" pitchFamily="34" charset="0"/>
              </a:rPr>
              <a:t>……………….…...….…………….………………</a:t>
            </a:r>
          </a:p>
          <a:p>
            <a:r>
              <a:rPr lang="es-CL" sz="1000" dirty="0">
                <a:latin typeface="Arial Black" pitchFamily="34" charset="0"/>
              </a:rPr>
              <a:t>………………….…….….…..…………….……………</a:t>
            </a:r>
            <a:endParaRPr lang="es-ES" sz="1000" dirty="0">
              <a:latin typeface="Arial Black" pitchFamily="34" charset="0"/>
            </a:endParaRPr>
          </a:p>
        </p:txBody>
      </p:sp>
      <p:pic>
        <p:nvPicPr>
          <p:cNvPr id="19461" name="Picture 20" descr="Screenshot - 12-03-2013 , 14_58_2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403350" y="1600200"/>
            <a:ext cx="2706688" cy="1136650"/>
          </a:xfrm>
          <a:prstGeom prst="rect">
            <a:avLst/>
          </a:prstGeom>
          <a:noFill/>
          <a:ln w="9525">
            <a:noFill/>
            <a:miter lim="800000"/>
            <a:headEnd/>
            <a:tailEnd/>
          </a:ln>
        </p:spPr>
      </p:pic>
      <p:pic>
        <p:nvPicPr>
          <p:cNvPr id="19462" name="Picture 21" descr="Screenshot - 12-03-2013 , 14_58_50"/>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355725" y="2974975"/>
            <a:ext cx="2751138" cy="727075"/>
          </a:xfrm>
          <a:prstGeom prst="rect">
            <a:avLst/>
          </a:prstGeom>
          <a:noFill/>
          <a:ln w="9525">
            <a:noFill/>
            <a:miter lim="800000"/>
            <a:headEnd/>
            <a:tailEnd/>
          </a:ln>
        </p:spPr>
      </p:pic>
      <p:sp>
        <p:nvSpPr>
          <p:cNvPr id="19463" name="Text Box 24"/>
          <p:cNvSpPr txBox="1">
            <a:spLocks noChangeArrowheads="1"/>
          </p:cNvSpPr>
          <p:nvPr/>
        </p:nvSpPr>
        <p:spPr bwMode="auto">
          <a:xfrm>
            <a:off x="4689475" y="2794000"/>
            <a:ext cx="2851150"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endParaRPr lang="es-ES" sz="1000">
              <a:latin typeface="Arial Black" pitchFamily="34" charset="0"/>
            </a:endParaRPr>
          </a:p>
        </p:txBody>
      </p:sp>
      <p:sp>
        <p:nvSpPr>
          <p:cNvPr id="19464" name="Rectangle 13"/>
          <p:cNvSpPr>
            <a:spLocks noChangeArrowheads="1"/>
          </p:cNvSpPr>
          <p:nvPr/>
        </p:nvSpPr>
        <p:spPr bwMode="auto">
          <a:xfrm>
            <a:off x="5867400" y="1614488"/>
            <a:ext cx="1584325" cy="2484437"/>
          </a:xfrm>
          <a:prstGeom prst="rect">
            <a:avLst/>
          </a:prstGeom>
          <a:noFill/>
          <a:ln w="31750">
            <a:solidFill>
              <a:srgbClr val="0000FF"/>
            </a:solidFill>
            <a:miter lim="800000"/>
            <a:headEnd/>
            <a:tailEnd/>
          </a:ln>
        </p:spPr>
        <p:txBody>
          <a:bodyPr wrap="none" anchor="ctr"/>
          <a:lstStyle/>
          <a:p>
            <a:endParaRPr lang="es-ES"/>
          </a:p>
        </p:txBody>
      </p:sp>
      <p:sp>
        <p:nvSpPr>
          <p:cNvPr id="19465" name="Text Box 27"/>
          <p:cNvSpPr txBox="1">
            <a:spLocks noChangeArrowheads="1"/>
          </p:cNvSpPr>
          <p:nvPr/>
        </p:nvSpPr>
        <p:spPr bwMode="auto">
          <a:xfrm>
            <a:off x="2628900" y="5335588"/>
            <a:ext cx="3887788" cy="396875"/>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sp>
        <p:nvSpPr>
          <p:cNvPr id="19466" name="Rectangle 13"/>
          <p:cNvSpPr>
            <a:spLocks noChangeArrowheads="1"/>
          </p:cNvSpPr>
          <p:nvPr/>
        </p:nvSpPr>
        <p:spPr bwMode="auto">
          <a:xfrm>
            <a:off x="1366838" y="1617663"/>
            <a:ext cx="1692275" cy="2160587"/>
          </a:xfrm>
          <a:prstGeom prst="rect">
            <a:avLst/>
          </a:prstGeom>
          <a:noFill/>
          <a:ln w="31750">
            <a:solidFill>
              <a:srgbClr val="DA1000"/>
            </a:solidFill>
            <a:miter lim="800000"/>
            <a:headEnd/>
            <a:tailEnd/>
          </a:ln>
        </p:spPr>
        <p:txBody>
          <a:bodyPr wrap="none" anchor="ctr"/>
          <a:lstStyle/>
          <a:p>
            <a:endParaRPr lang="es-ES"/>
          </a:p>
        </p:txBody>
      </p:sp>
      <p:sp>
        <p:nvSpPr>
          <p:cNvPr id="19467" name="Rectangle 13"/>
          <p:cNvSpPr>
            <a:spLocks noChangeArrowheads="1"/>
          </p:cNvSpPr>
          <p:nvPr/>
        </p:nvSpPr>
        <p:spPr bwMode="auto">
          <a:xfrm>
            <a:off x="3125788" y="1625600"/>
            <a:ext cx="1008062" cy="2160588"/>
          </a:xfrm>
          <a:prstGeom prst="rect">
            <a:avLst/>
          </a:prstGeom>
          <a:noFill/>
          <a:ln w="31750">
            <a:solidFill>
              <a:srgbClr val="00B050"/>
            </a:solidFill>
            <a:miter lim="800000"/>
            <a:headEnd/>
            <a:tailEnd/>
          </a:ln>
        </p:spPr>
        <p:txBody>
          <a:bodyPr wrap="none" anchor="ctr"/>
          <a:lstStyle/>
          <a:p>
            <a:endParaRPr lang="es-ES"/>
          </a:p>
        </p:txBody>
      </p:sp>
      <p:sp>
        <p:nvSpPr>
          <p:cNvPr id="19468" name="Rectangle 13"/>
          <p:cNvSpPr>
            <a:spLocks noChangeArrowheads="1"/>
          </p:cNvSpPr>
          <p:nvPr/>
        </p:nvSpPr>
        <p:spPr bwMode="auto">
          <a:xfrm>
            <a:off x="4725988" y="1614488"/>
            <a:ext cx="1079500" cy="2484437"/>
          </a:xfrm>
          <a:prstGeom prst="rect">
            <a:avLst/>
          </a:prstGeom>
          <a:noFill/>
          <a:ln w="31750">
            <a:solidFill>
              <a:srgbClr val="00B050"/>
            </a:solidFill>
            <a:miter lim="800000"/>
            <a:headEnd/>
            <a:tailEnd/>
          </a:ln>
        </p:spPr>
        <p:txBody>
          <a:bodyPr wrap="none" anchor="ctr"/>
          <a:lstStyle/>
          <a:p>
            <a:endParaRPr lang="es-ES"/>
          </a:p>
        </p:txBody>
      </p:sp>
      <p:sp>
        <p:nvSpPr>
          <p:cNvPr id="19469" name="Text Box 14"/>
          <p:cNvSpPr txBox="1">
            <a:spLocks noChangeArrowheads="1"/>
          </p:cNvSpPr>
          <p:nvPr/>
        </p:nvSpPr>
        <p:spPr bwMode="auto">
          <a:xfrm>
            <a:off x="58738" y="1628775"/>
            <a:ext cx="1457325" cy="461963"/>
          </a:xfrm>
          <a:prstGeom prst="rect">
            <a:avLst/>
          </a:prstGeom>
          <a:noFill/>
          <a:ln w="9525">
            <a:noFill/>
            <a:miter lim="800000"/>
            <a:headEnd/>
            <a:tailEnd/>
          </a:ln>
        </p:spPr>
        <p:txBody>
          <a:bodyPr>
            <a:spAutoFit/>
          </a:bodyPr>
          <a:lstStyle/>
          <a:p>
            <a:pPr algn="ctr"/>
            <a:r>
              <a:rPr lang="es-ES" sz="1200">
                <a:latin typeface="Arial Black" pitchFamily="34" charset="0"/>
              </a:rPr>
              <a:t>TABLA</a:t>
            </a:r>
          </a:p>
          <a:p>
            <a:pPr algn="ctr"/>
            <a:r>
              <a:rPr lang="es-ES" sz="1200">
                <a:latin typeface="Arial Black" pitchFamily="34" charset="0"/>
              </a:rPr>
              <a:t>EMPLOYEES</a:t>
            </a:r>
          </a:p>
        </p:txBody>
      </p:sp>
      <p:sp>
        <p:nvSpPr>
          <p:cNvPr id="19470" name="Text Box 14"/>
          <p:cNvSpPr txBox="1">
            <a:spLocks noChangeArrowheads="1"/>
          </p:cNvSpPr>
          <p:nvPr/>
        </p:nvSpPr>
        <p:spPr bwMode="auto">
          <a:xfrm>
            <a:off x="7405688" y="1617663"/>
            <a:ext cx="1616075" cy="457200"/>
          </a:xfrm>
          <a:prstGeom prst="rect">
            <a:avLst/>
          </a:prstGeom>
          <a:noFill/>
          <a:ln w="9525">
            <a:noFill/>
            <a:miter lim="800000"/>
            <a:headEnd/>
            <a:tailEnd/>
          </a:ln>
        </p:spPr>
        <p:txBody>
          <a:bodyPr>
            <a:spAutoFit/>
          </a:bodyPr>
          <a:lstStyle/>
          <a:p>
            <a:pPr algn="ctr"/>
            <a:r>
              <a:rPr lang="es-ES" sz="1200">
                <a:latin typeface="Arial Black" pitchFamily="34" charset="0"/>
              </a:rPr>
              <a:t>TABLA</a:t>
            </a:r>
          </a:p>
          <a:p>
            <a:pPr algn="ctr"/>
            <a:r>
              <a:rPr lang="es-ES" sz="1200">
                <a:latin typeface="Arial Black" pitchFamily="34" charset="0"/>
              </a:rPr>
              <a:t>DEPARTMENTS</a:t>
            </a:r>
          </a:p>
        </p:txBody>
      </p:sp>
      <p:pic>
        <p:nvPicPr>
          <p:cNvPr id="19471" name="Picture 8" descr="C:\Users\user\Documents\DonationCoder\ScreenshotCaptor\Screenshots\Screenshot - 18-01-2014 , 22_26_18.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735263" y="4287838"/>
            <a:ext cx="3360737" cy="1095375"/>
          </a:xfrm>
          <a:prstGeom prst="rect">
            <a:avLst/>
          </a:prstGeom>
          <a:noFill/>
          <a:ln w="9525">
            <a:noFill/>
            <a:miter lim="800000"/>
            <a:headEnd/>
            <a:tailEnd/>
          </a:ln>
        </p:spPr>
      </p:pic>
      <p:pic>
        <p:nvPicPr>
          <p:cNvPr id="19472" name="Picture 10" descr="C:\Users\user\Documents\DonationCoder\ScreenshotCaptor\Screenshots\Screenshot - 18-01-2014 , 22_27_06.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711450" y="5697538"/>
            <a:ext cx="3384550"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882650" y="188913"/>
            <a:ext cx="7793038" cy="1462087"/>
          </a:xfrm>
        </p:spPr>
        <p:txBody>
          <a:bodyPr/>
          <a:lstStyle/>
          <a:p>
            <a:pPr eaLnBrk="1" hangingPunct="1"/>
            <a:r>
              <a:rPr lang="es-CL" sz="3000" smtClean="0">
                <a:solidFill>
                  <a:srgbClr val="10253F"/>
                </a:solidFill>
                <a:latin typeface="Arial" charset="0"/>
                <a:ea typeface="ＭＳ Ｐゴシック" pitchFamily="34" charset="-128"/>
                <a:cs typeface="Arial" charset="0"/>
              </a:rPr>
              <a:t>Obteniendo Datos de Múltiples Tablas</a:t>
            </a:r>
            <a:endParaRPr lang="es-ES" sz="3000" smtClean="0">
              <a:solidFill>
                <a:srgbClr val="10253F"/>
              </a:solidFill>
              <a:latin typeface="Arial" charset="0"/>
              <a:ea typeface="ＭＳ Ｐゴシック" pitchFamily="34" charset="-128"/>
              <a:cs typeface="Arial" charset="0"/>
            </a:endParaRPr>
          </a:p>
        </p:txBody>
      </p:sp>
      <p:cxnSp>
        <p:nvCxnSpPr>
          <p:cNvPr id="43" name="42 Conector recto"/>
          <p:cNvCxnSpPr/>
          <p:nvPr/>
        </p:nvCxnSpPr>
        <p:spPr>
          <a:xfrm>
            <a:off x="4581978" y="2903295"/>
            <a:ext cx="0" cy="1224000"/>
          </a:xfrm>
          <a:prstGeom prst="line">
            <a:avLst/>
          </a:prstGeom>
          <a:ln w="889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a:off x="1541691" y="3425583"/>
            <a:ext cx="0" cy="684000"/>
          </a:xfrm>
          <a:prstGeom prst="line">
            <a:avLst/>
          </a:prstGeom>
          <a:ln w="889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20 Conector recto de flecha"/>
          <p:cNvCxnSpPr/>
          <p:nvPr/>
        </p:nvCxnSpPr>
        <p:spPr>
          <a:xfrm>
            <a:off x="1501450" y="3389650"/>
            <a:ext cx="6130800" cy="0"/>
          </a:xfrm>
          <a:prstGeom prst="straightConnector1">
            <a:avLst/>
          </a:prstGeom>
          <a:ln w="889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6" name="25 Conector recto"/>
          <p:cNvCxnSpPr/>
          <p:nvPr/>
        </p:nvCxnSpPr>
        <p:spPr>
          <a:xfrm>
            <a:off x="7591423" y="3428758"/>
            <a:ext cx="0" cy="684000"/>
          </a:xfrm>
          <a:prstGeom prst="line">
            <a:avLst/>
          </a:prstGeom>
          <a:ln w="889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8 Bisel"/>
          <p:cNvSpPr>
            <a:spLocks noChangeArrowheads="1"/>
          </p:cNvSpPr>
          <p:nvPr/>
        </p:nvSpPr>
        <p:spPr bwMode="auto">
          <a:xfrm>
            <a:off x="3099549" y="1740158"/>
            <a:ext cx="2952000" cy="1152000"/>
          </a:xfrm>
          <a:prstGeom prst="bevel">
            <a:avLst>
              <a:gd name="adj" fmla="val 12500"/>
            </a:avLst>
          </a:prstGeom>
          <a:solidFill>
            <a:srgbClr val="074F6F"/>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s-CL" sz="1800" dirty="0" smtClean="0">
                <a:solidFill>
                  <a:srgbClr val="FFFFFF"/>
                </a:solidFill>
                <a:latin typeface="Arial Black" pitchFamily="34" charset="0"/>
              </a:rPr>
              <a:t>JOINS</a:t>
            </a:r>
            <a:endParaRPr lang="es-CL" sz="1800" dirty="0">
              <a:solidFill>
                <a:srgbClr val="FFFFFF"/>
              </a:solidFill>
              <a:latin typeface="Arial Black" pitchFamily="34" charset="0"/>
            </a:endParaRPr>
          </a:p>
        </p:txBody>
      </p:sp>
      <p:sp>
        <p:nvSpPr>
          <p:cNvPr id="12" name="8 Bisel"/>
          <p:cNvSpPr>
            <a:spLocks noChangeArrowheads="1"/>
          </p:cNvSpPr>
          <p:nvPr/>
        </p:nvSpPr>
        <p:spPr bwMode="auto">
          <a:xfrm>
            <a:off x="153546" y="4087958"/>
            <a:ext cx="2808000" cy="1404000"/>
          </a:xfrm>
          <a:prstGeom prst="bevel">
            <a:avLst>
              <a:gd name="adj" fmla="val 12500"/>
            </a:avLst>
          </a:prstGeom>
          <a:solidFill>
            <a:srgbClr val="074F6F"/>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pt-BR" sz="1400" dirty="0" smtClean="0">
                <a:solidFill>
                  <a:srgbClr val="FFFFFF"/>
                </a:solidFill>
                <a:latin typeface="Arial Black" pitchFamily="34" charset="0"/>
              </a:rPr>
              <a:t>NATURAL JOINS</a:t>
            </a:r>
          </a:p>
          <a:p>
            <a:r>
              <a:rPr lang="pt-BR" sz="1400" dirty="0" smtClean="0">
                <a:solidFill>
                  <a:srgbClr val="FFFFFF"/>
                </a:solidFill>
                <a:latin typeface="Arial Black" pitchFamily="34" charset="0"/>
              </a:rPr>
              <a:t>- Cláusula NATURAL</a:t>
            </a:r>
          </a:p>
          <a:p>
            <a:r>
              <a:rPr lang="pt-BR" sz="1400" dirty="0" smtClean="0">
                <a:solidFill>
                  <a:srgbClr val="FFFFFF"/>
                </a:solidFill>
                <a:latin typeface="Arial Black" pitchFamily="34" charset="0"/>
              </a:rPr>
              <a:t>- Cláusula USING</a:t>
            </a:r>
          </a:p>
          <a:p>
            <a:r>
              <a:rPr lang="pt-BR" sz="1400" dirty="0" smtClean="0">
                <a:solidFill>
                  <a:srgbClr val="FFFFFF"/>
                </a:solidFill>
                <a:latin typeface="Arial Black" pitchFamily="34" charset="0"/>
              </a:rPr>
              <a:t>- Cláusula ON</a:t>
            </a:r>
            <a:endParaRPr lang="es-CL" sz="1400" dirty="0">
              <a:solidFill>
                <a:srgbClr val="FFFFFF"/>
              </a:solidFill>
              <a:latin typeface="Arial Black" pitchFamily="34" charset="0"/>
            </a:endParaRPr>
          </a:p>
        </p:txBody>
      </p:sp>
      <p:sp>
        <p:nvSpPr>
          <p:cNvPr id="13" name="8 Bisel"/>
          <p:cNvSpPr>
            <a:spLocks noChangeArrowheads="1"/>
          </p:cNvSpPr>
          <p:nvPr/>
        </p:nvSpPr>
        <p:spPr bwMode="auto">
          <a:xfrm>
            <a:off x="3156406" y="4102066"/>
            <a:ext cx="2808000" cy="1404000"/>
          </a:xfrm>
          <a:prstGeom prst="bevel">
            <a:avLst>
              <a:gd name="adj" fmla="val 12500"/>
            </a:avLst>
          </a:prstGeom>
          <a:solidFill>
            <a:srgbClr val="074F6F"/>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n-US" sz="1400" dirty="0" smtClean="0">
                <a:solidFill>
                  <a:srgbClr val="FFFFFF"/>
                </a:solidFill>
                <a:latin typeface="Arial Black" pitchFamily="34" charset="0"/>
              </a:rPr>
              <a:t>OUTER JOINS</a:t>
            </a:r>
          </a:p>
          <a:p>
            <a:r>
              <a:rPr lang="en-US" sz="1400" dirty="0" smtClean="0">
                <a:solidFill>
                  <a:srgbClr val="FFFFFF"/>
                </a:solidFill>
                <a:latin typeface="Arial Black" pitchFamily="34" charset="0"/>
              </a:rPr>
              <a:t> - RIGHT OUTER JOIN</a:t>
            </a:r>
          </a:p>
          <a:p>
            <a:r>
              <a:rPr lang="en-US" sz="1400" dirty="0" smtClean="0">
                <a:solidFill>
                  <a:srgbClr val="FFFFFF"/>
                </a:solidFill>
                <a:latin typeface="Arial Black" pitchFamily="34" charset="0"/>
              </a:rPr>
              <a:t> - LEFT OUTER JOIN</a:t>
            </a:r>
          </a:p>
          <a:p>
            <a:r>
              <a:rPr lang="en-US" sz="1400" dirty="0" smtClean="0">
                <a:solidFill>
                  <a:srgbClr val="FFFFFF"/>
                </a:solidFill>
                <a:latin typeface="Arial Black" pitchFamily="34" charset="0"/>
              </a:rPr>
              <a:t> - FULL OUTER JOIN</a:t>
            </a:r>
          </a:p>
        </p:txBody>
      </p:sp>
      <p:sp>
        <p:nvSpPr>
          <p:cNvPr id="14" name="8 Bisel"/>
          <p:cNvSpPr>
            <a:spLocks noChangeArrowheads="1"/>
          </p:cNvSpPr>
          <p:nvPr/>
        </p:nvSpPr>
        <p:spPr bwMode="auto">
          <a:xfrm>
            <a:off x="6176548" y="4091180"/>
            <a:ext cx="2808000" cy="1404000"/>
          </a:xfrm>
          <a:prstGeom prst="bevel">
            <a:avLst>
              <a:gd name="adj" fmla="val 12500"/>
            </a:avLst>
          </a:prstGeom>
          <a:solidFill>
            <a:srgbClr val="074F6F"/>
          </a:solidFill>
          <a:ln w="9525"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n-US" sz="1400" dirty="0" smtClean="0">
                <a:solidFill>
                  <a:srgbClr val="FFFFFF"/>
                </a:solidFill>
                <a:latin typeface="Arial Black" pitchFamily="34" charset="0"/>
              </a:rPr>
              <a:t>CROSS JOINS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885825" y="188913"/>
            <a:ext cx="7793038" cy="1079500"/>
          </a:xfrm>
        </p:spPr>
        <p:txBody>
          <a:bodyPr/>
          <a:lstStyle/>
          <a:p>
            <a:pPr algn="r" eaLnBrk="1" hangingPunct="1"/>
            <a:r>
              <a:rPr lang="es-CL" sz="3000" smtClean="0">
                <a:solidFill>
                  <a:srgbClr val="10253F"/>
                </a:solidFill>
                <a:latin typeface="Arial" charset="0"/>
                <a:ea typeface="ＭＳ Ｐゴシック" pitchFamily="34" charset="-128"/>
                <a:cs typeface="Arial" charset="0"/>
              </a:rPr>
              <a:t>Obteniendo Datos de Múltiples Tablas</a:t>
            </a:r>
            <a:endParaRPr lang="es-ES" sz="3000" smtClean="0">
              <a:solidFill>
                <a:srgbClr val="10253F"/>
              </a:solidFill>
              <a:latin typeface="Times New Roman" pitchFamily="18" charset="0"/>
              <a:ea typeface="ＭＳ Ｐゴシック" pitchFamily="34" charset="-128"/>
            </a:endParaRPr>
          </a:p>
        </p:txBody>
      </p:sp>
      <p:sp>
        <p:nvSpPr>
          <p:cNvPr id="23554" name="Rectangle 3"/>
          <p:cNvSpPr txBox="1">
            <a:spLocks noChangeArrowheads="1"/>
          </p:cNvSpPr>
          <p:nvPr/>
        </p:nvSpPr>
        <p:spPr bwMode="auto">
          <a:xfrm>
            <a:off x="468313" y="1555750"/>
            <a:ext cx="8459787" cy="360363"/>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Times New Roman" pitchFamily="18" charset="0"/>
              </a:rPr>
              <a:t>Sintaxis:</a:t>
            </a:r>
          </a:p>
          <a:p>
            <a:pPr marL="609600" indent="-609600" algn="just" defTabSz="457200">
              <a:lnSpc>
                <a:spcPct val="80000"/>
              </a:lnSpc>
              <a:spcBef>
                <a:spcPct val="20000"/>
              </a:spcBef>
              <a:buFont typeface="Arial" charset="0"/>
              <a:buChar char="•"/>
            </a:pPr>
            <a:endParaRPr lang="es-CL" sz="180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900">
              <a:latin typeface="Times New Roman" pitchFamily="18" charset="0"/>
              <a:ea typeface="Arial Unicode MS"/>
              <a:cs typeface="Times New Roman" pitchFamily="18" charset="0"/>
            </a:endParaRPr>
          </a:p>
        </p:txBody>
      </p:sp>
      <p:sp>
        <p:nvSpPr>
          <p:cNvPr id="5" name="Text Box 5"/>
          <p:cNvSpPr txBox="1">
            <a:spLocks noChangeArrowheads="1"/>
          </p:cNvSpPr>
          <p:nvPr/>
        </p:nvSpPr>
        <p:spPr bwMode="auto">
          <a:xfrm>
            <a:off x="1003250" y="1942961"/>
            <a:ext cx="7025134" cy="206210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n-US" b="1" dirty="0"/>
          </a:p>
          <a:p>
            <a:pPr>
              <a:defRPr/>
            </a:pPr>
            <a:r>
              <a:rPr lang="es-MX" sz="1400" b="1" dirty="0">
                <a:solidFill>
                  <a:srgbClr val="000000"/>
                </a:solidFill>
                <a:latin typeface="Arial" pitchFamily="34" charset="0"/>
                <a:cs typeface="Arial" pitchFamily="34" charset="0"/>
              </a:rPr>
              <a:t>SELECT </a:t>
            </a:r>
            <a:r>
              <a:rPr lang="es-MX" sz="1400" b="1" i="1" dirty="0">
                <a:solidFill>
                  <a:srgbClr val="000000"/>
                </a:solidFill>
                <a:latin typeface="Arial" pitchFamily="34" charset="0"/>
                <a:cs typeface="Arial" pitchFamily="34" charset="0"/>
              </a:rPr>
              <a:t>tabla1.columna1, tabla1.columna2, tabla2.columna1, tabla2.columna2,... </a:t>
            </a:r>
          </a:p>
          <a:p>
            <a:pPr>
              <a:defRPr/>
            </a:pPr>
            <a:r>
              <a:rPr lang="es-MX" sz="1400" b="1" dirty="0">
                <a:solidFill>
                  <a:srgbClr val="000000"/>
                </a:solidFill>
                <a:latin typeface="Arial" pitchFamily="34" charset="0"/>
                <a:cs typeface="Arial" pitchFamily="34" charset="0"/>
              </a:rPr>
              <a:t>FROM </a:t>
            </a:r>
            <a:r>
              <a:rPr lang="es-MX" sz="1400" b="1" i="1" dirty="0">
                <a:solidFill>
                  <a:srgbClr val="000000"/>
                </a:solidFill>
                <a:latin typeface="Arial" pitchFamily="34" charset="0"/>
                <a:cs typeface="Arial" pitchFamily="34" charset="0"/>
              </a:rPr>
              <a:t>tabla1</a:t>
            </a:r>
          </a:p>
          <a:p>
            <a:pPr>
              <a:defRPr/>
            </a:pPr>
            <a:r>
              <a:rPr lang="es-MX" sz="1400" b="1" dirty="0">
                <a:solidFill>
                  <a:srgbClr val="000000"/>
                </a:solidFill>
                <a:latin typeface="Arial" pitchFamily="34" charset="0"/>
                <a:cs typeface="Arial" pitchFamily="34" charset="0"/>
              </a:rPr>
              <a:t>[NATURAL JOIN </a:t>
            </a:r>
            <a:r>
              <a:rPr lang="es-MX" sz="1400" b="1" i="1" dirty="0">
                <a:solidFill>
                  <a:srgbClr val="000000"/>
                </a:solidFill>
                <a:latin typeface="Arial" pitchFamily="34" charset="0"/>
                <a:cs typeface="Arial" pitchFamily="34" charset="0"/>
              </a:rPr>
              <a:t>tabla2</a:t>
            </a:r>
            <a:r>
              <a:rPr lang="es-MX" sz="1400" b="1" dirty="0">
                <a:solidFill>
                  <a:srgbClr val="000000"/>
                </a:solidFill>
                <a:latin typeface="Arial" pitchFamily="34" charset="0"/>
                <a:cs typeface="Arial" pitchFamily="34" charset="0"/>
              </a:rPr>
              <a:t>]|</a:t>
            </a:r>
          </a:p>
          <a:p>
            <a:pPr>
              <a:defRPr/>
            </a:pPr>
            <a:r>
              <a:rPr lang="es-MX" sz="1400" b="1" dirty="0">
                <a:solidFill>
                  <a:srgbClr val="000000"/>
                </a:solidFill>
                <a:latin typeface="Arial" pitchFamily="34" charset="0"/>
                <a:cs typeface="Arial" pitchFamily="34" charset="0"/>
              </a:rPr>
              <a:t>[JOIN </a:t>
            </a:r>
            <a:r>
              <a:rPr lang="es-MX" sz="1400" b="1" i="1" dirty="0">
                <a:solidFill>
                  <a:srgbClr val="000000"/>
                </a:solidFill>
                <a:latin typeface="Arial" pitchFamily="34" charset="0"/>
                <a:cs typeface="Arial" pitchFamily="34" charset="0"/>
              </a:rPr>
              <a:t>tabla2 </a:t>
            </a:r>
            <a:r>
              <a:rPr lang="es-MX" sz="1400" b="1" dirty="0">
                <a:solidFill>
                  <a:srgbClr val="000000"/>
                </a:solidFill>
                <a:latin typeface="Arial" pitchFamily="34" charset="0"/>
                <a:cs typeface="Arial" pitchFamily="34" charset="0"/>
              </a:rPr>
              <a:t>USING(</a:t>
            </a:r>
            <a:r>
              <a:rPr lang="es-MX" sz="1400" b="1" i="1" dirty="0">
                <a:solidFill>
                  <a:srgbClr val="000000"/>
                </a:solidFill>
                <a:latin typeface="Arial" pitchFamily="34" charset="0"/>
                <a:cs typeface="Arial" pitchFamily="34" charset="0"/>
              </a:rPr>
              <a:t>columna</a:t>
            </a:r>
            <a:r>
              <a:rPr lang="es-MX" sz="1400" b="1" dirty="0">
                <a:solidFill>
                  <a:srgbClr val="000000"/>
                </a:solidFill>
                <a:latin typeface="Arial" pitchFamily="34" charset="0"/>
                <a:cs typeface="Arial" pitchFamily="34" charset="0"/>
              </a:rPr>
              <a:t>)]|</a:t>
            </a:r>
          </a:p>
          <a:p>
            <a:pPr>
              <a:defRPr/>
            </a:pPr>
            <a:r>
              <a:rPr lang="es-MX" sz="1400" b="1" dirty="0">
                <a:solidFill>
                  <a:srgbClr val="000000"/>
                </a:solidFill>
                <a:latin typeface="Arial" pitchFamily="34" charset="0"/>
                <a:cs typeface="Arial" pitchFamily="34" charset="0"/>
              </a:rPr>
              <a:t>[JOIN </a:t>
            </a:r>
            <a:r>
              <a:rPr lang="es-MX" sz="1400" b="1" i="1" dirty="0">
                <a:solidFill>
                  <a:srgbClr val="000000"/>
                </a:solidFill>
                <a:latin typeface="Arial" pitchFamily="34" charset="0"/>
                <a:cs typeface="Arial" pitchFamily="34" charset="0"/>
              </a:rPr>
              <a:t>tabla2 </a:t>
            </a:r>
            <a:r>
              <a:rPr lang="es-MX" sz="1400" b="1" dirty="0">
                <a:solidFill>
                  <a:srgbClr val="000000"/>
                </a:solidFill>
                <a:latin typeface="Arial" pitchFamily="34" charset="0"/>
                <a:cs typeface="Arial" pitchFamily="34" charset="0"/>
              </a:rPr>
              <a:t>ON (</a:t>
            </a:r>
            <a:r>
              <a:rPr lang="es-MX" sz="1400" b="1" i="1" dirty="0">
                <a:solidFill>
                  <a:srgbClr val="000000"/>
                </a:solidFill>
                <a:latin typeface="Arial" pitchFamily="34" charset="0"/>
                <a:cs typeface="Arial" pitchFamily="34" charset="0"/>
              </a:rPr>
              <a:t>tabla1.columa = tabla2.columna</a:t>
            </a:r>
            <a:r>
              <a:rPr lang="es-MX" sz="1400" b="1" dirty="0">
                <a:solidFill>
                  <a:srgbClr val="000000"/>
                </a:solidFill>
                <a:latin typeface="Arial" pitchFamily="34" charset="0"/>
                <a:cs typeface="Arial" pitchFamily="34" charset="0"/>
              </a:rPr>
              <a:t>)]|</a:t>
            </a:r>
          </a:p>
          <a:p>
            <a:pPr>
              <a:defRPr/>
            </a:pPr>
            <a:r>
              <a:rPr lang="es-MX" sz="1400" b="1" dirty="0">
                <a:solidFill>
                  <a:srgbClr val="000000"/>
                </a:solidFill>
                <a:latin typeface="Arial" pitchFamily="34" charset="0"/>
                <a:cs typeface="Arial" pitchFamily="34" charset="0"/>
              </a:rPr>
              <a:t>[LEFT | RIGHT | FULL OUTER JOIN </a:t>
            </a:r>
            <a:r>
              <a:rPr lang="es-MX" sz="1400" b="1" i="1" dirty="0">
                <a:solidFill>
                  <a:srgbClr val="000000"/>
                </a:solidFill>
                <a:latin typeface="Arial" pitchFamily="34" charset="0"/>
                <a:cs typeface="Arial" pitchFamily="34" charset="0"/>
              </a:rPr>
              <a:t>tabla2 </a:t>
            </a:r>
            <a:r>
              <a:rPr lang="es-MX" sz="1400" b="1" dirty="0">
                <a:solidFill>
                  <a:srgbClr val="000000"/>
                </a:solidFill>
                <a:latin typeface="Arial" pitchFamily="34" charset="0"/>
                <a:cs typeface="Arial" pitchFamily="34" charset="0"/>
              </a:rPr>
              <a:t>ON</a:t>
            </a:r>
          </a:p>
          <a:p>
            <a:pPr>
              <a:defRPr/>
            </a:pPr>
            <a:r>
              <a:rPr lang="es-MX" sz="1400" b="1" dirty="0">
                <a:solidFill>
                  <a:srgbClr val="000000"/>
                </a:solidFill>
                <a:latin typeface="Arial" pitchFamily="34" charset="0"/>
                <a:cs typeface="Arial" pitchFamily="34" charset="0"/>
              </a:rPr>
              <a:t>(</a:t>
            </a:r>
            <a:r>
              <a:rPr lang="es-MX" sz="1400" b="1" i="1" dirty="0">
                <a:solidFill>
                  <a:srgbClr val="000000"/>
                </a:solidFill>
                <a:latin typeface="Arial" pitchFamily="34" charset="0"/>
                <a:cs typeface="Arial" pitchFamily="34" charset="0"/>
              </a:rPr>
              <a:t>tabla1.columa=tabla2.columna</a:t>
            </a:r>
            <a:r>
              <a:rPr lang="es-MX" sz="1400" b="1" dirty="0">
                <a:solidFill>
                  <a:srgbClr val="000000"/>
                </a:solidFill>
                <a:latin typeface="Arial" pitchFamily="34" charset="0"/>
                <a:cs typeface="Arial" pitchFamily="34" charset="0"/>
              </a:rPr>
              <a:t>)]|</a:t>
            </a:r>
          </a:p>
          <a:p>
            <a:pPr>
              <a:defRPr/>
            </a:pPr>
            <a:r>
              <a:rPr lang="es-MX" sz="1400" b="1" dirty="0">
                <a:solidFill>
                  <a:srgbClr val="000000"/>
                </a:solidFill>
                <a:latin typeface="Arial" pitchFamily="34" charset="0"/>
                <a:cs typeface="Arial" pitchFamily="34" charset="0"/>
              </a:rPr>
              <a:t>[CROSS JOIN </a:t>
            </a:r>
            <a:r>
              <a:rPr lang="es-MX" sz="1400" b="1" i="1" dirty="0">
                <a:solidFill>
                  <a:srgbClr val="000000"/>
                </a:solidFill>
                <a:latin typeface="Arial" pitchFamily="34" charset="0"/>
                <a:cs typeface="Arial" pitchFamily="34" charset="0"/>
              </a:rPr>
              <a:t>tabla2</a:t>
            </a:r>
            <a:r>
              <a:rPr lang="es-MX" sz="1400" b="1" dirty="0">
                <a:solidFill>
                  <a:srgbClr val="000000"/>
                </a:solidFill>
                <a:latin typeface="Arial" pitchFamily="34" charset="0"/>
                <a:cs typeface="Arial" pitchFamily="34" charset="0"/>
              </a:rPr>
              <a:t>];</a:t>
            </a:r>
          </a:p>
          <a:p>
            <a:pPr>
              <a:defRPr/>
            </a:pP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900113" y="0"/>
            <a:ext cx="7793037" cy="1317625"/>
          </a:xfrm>
        </p:spPr>
        <p:txBody>
          <a:bodyPr/>
          <a:lstStyle/>
          <a:p>
            <a:pPr algn="r" eaLnBrk="1" hangingPunct="1"/>
            <a:r>
              <a:rPr lang="es-CL" sz="3000" dirty="0" smtClean="0">
                <a:solidFill>
                  <a:srgbClr val="10253F"/>
                </a:solidFill>
                <a:latin typeface="Arial" charset="0"/>
                <a:ea typeface="ＭＳ Ｐゴシック" pitchFamily="34" charset="-128"/>
                <a:cs typeface="Arial" charset="0"/>
              </a:rPr>
              <a:t>Calificación de Columnas en un </a:t>
            </a:r>
            <a:r>
              <a:rPr lang="es-CL" sz="3000" dirty="0" err="1" smtClean="0">
                <a:solidFill>
                  <a:srgbClr val="10253F"/>
                </a:solidFill>
                <a:latin typeface="Arial" charset="0"/>
                <a:ea typeface="ＭＳ Ｐゴシック" pitchFamily="34" charset="-128"/>
                <a:cs typeface="Arial" charset="0"/>
              </a:rPr>
              <a:t>Join</a:t>
            </a:r>
            <a:endParaRPr lang="es-ES" sz="3000" dirty="0" smtClean="0">
              <a:solidFill>
                <a:srgbClr val="10253F"/>
              </a:solidFill>
              <a:latin typeface="Times New Roman" pitchFamily="18" charset="0"/>
              <a:ea typeface="ＭＳ Ｐゴシック" pitchFamily="34" charset="-128"/>
            </a:endParaRPr>
          </a:p>
        </p:txBody>
      </p:sp>
      <p:sp>
        <p:nvSpPr>
          <p:cNvPr id="9" name="8 Bisel"/>
          <p:cNvSpPr>
            <a:spLocks noChangeArrowheads="1"/>
          </p:cNvSpPr>
          <p:nvPr/>
        </p:nvSpPr>
        <p:spPr bwMode="auto">
          <a:xfrm>
            <a:off x="147489" y="1558380"/>
            <a:ext cx="4320000" cy="133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600" b="1" dirty="0" smtClean="0">
                <a:solidFill>
                  <a:schemeClr val="bg1"/>
                </a:solidFill>
              </a:rPr>
              <a:t>Utilizar prefijos de tabla para calificar nombres de columnas que se encuentran en varias tablas </a:t>
            </a:r>
            <a:endParaRPr lang="es-CL" sz="1600" b="1" dirty="0">
              <a:solidFill>
                <a:schemeClr val="bg1"/>
              </a:solidFill>
            </a:endParaRPr>
          </a:p>
        </p:txBody>
      </p:sp>
      <p:sp>
        <p:nvSpPr>
          <p:cNvPr id="10" name="12 Bisel"/>
          <p:cNvSpPr>
            <a:spLocks noChangeArrowheads="1"/>
          </p:cNvSpPr>
          <p:nvPr/>
        </p:nvSpPr>
        <p:spPr bwMode="auto">
          <a:xfrm>
            <a:off x="4572000" y="1556792"/>
            <a:ext cx="4320000" cy="1332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Utilizar como prefijo alias de tablas en lugar del nombre completo de la tabla </a:t>
            </a:r>
            <a:endParaRPr lang="es-CL" sz="1600" b="1" dirty="0">
              <a:solidFill>
                <a:srgbClr val="FFFFFF"/>
              </a:solidFill>
            </a:endParaRPr>
          </a:p>
        </p:txBody>
      </p:sp>
      <p:sp>
        <p:nvSpPr>
          <p:cNvPr id="11" name="12 Bisel"/>
          <p:cNvSpPr>
            <a:spLocks noChangeArrowheads="1"/>
          </p:cNvSpPr>
          <p:nvPr/>
        </p:nvSpPr>
        <p:spPr bwMode="auto">
          <a:xfrm>
            <a:off x="4572480" y="3012032"/>
            <a:ext cx="4320000" cy="133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Utilizar prefijos de tabla para mejorar el rendimiento</a:t>
            </a:r>
            <a:endParaRPr lang="es-CL" sz="1600" b="1" dirty="0">
              <a:solidFill>
                <a:srgbClr val="FFFFFF"/>
              </a:solidFill>
            </a:endParaRPr>
          </a:p>
        </p:txBody>
      </p:sp>
      <p:sp>
        <p:nvSpPr>
          <p:cNvPr id="12" name="11 Bisel"/>
          <p:cNvSpPr>
            <a:spLocks noChangeArrowheads="1"/>
          </p:cNvSpPr>
          <p:nvPr/>
        </p:nvSpPr>
        <p:spPr bwMode="auto">
          <a:xfrm>
            <a:off x="158122" y="3007838"/>
            <a:ext cx="4320000" cy="1332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Utilizar alias de columna para distinguir  aquellas que tienen nombres idénticos en diferentes tablas</a:t>
            </a:r>
            <a:endParaRPr lang="es-CL" sz="1600" b="1" dirty="0">
              <a:solidFill>
                <a:srgbClr val="FFFFFF"/>
              </a:solidFill>
            </a:endParaRPr>
          </a:p>
        </p:txBody>
      </p:sp>
      <p:sp>
        <p:nvSpPr>
          <p:cNvPr id="13" name="12 Bisel"/>
          <p:cNvSpPr>
            <a:spLocks noChangeArrowheads="1"/>
          </p:cNvSpPr>
          <p:nvPr/>
        </p:nvSpPr>
        <p:spPr bwMode="auto">
          <a:xfrm>
            <a:off x="2340232" y="4480656"/>
            <a:ext cx="4320000" cy="1332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smtClean="0">
                <a:solidFill>
                  <a:srgbClr val="FFFFFF"/>
                </a:solidFill>
              </a:rPr>
              <a:t>Los alias de tablas dan un nombre de tabla más corto usando menos memoria</a:t>
            </a:r>
            <a:endParaRPr lang="es-CL" sz="1600" b="1" dirty="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1"/>
          <p:cNvSpPr txBox="1">
            <a:spLocks noChangeArrowheads="1"/>
          </p:cNvSpPr>
          <p:nvPr/>
        </p:nvSpPr>
        <p:spPr bwMode="auto">
          <a:xfrm>
            <a:off x="2627486" y="4790460"/>
            <a:ext cx="4824834" cy="400050"/>
          </a:xfrm>
          <a:prstGeom prst="rect">
            <a:avLst/>
          </a:prstGeom>
          <a:noFill/>
          <a:ln w="9525">
            <a:noFill/>
            <a:miter lim="800000"/>
            <a:headEnd/>
            <a:tailEnd/>
          </a:ln>
        </p:spPr>
        <p:txBody>
          <a:bodyPr wrap="square">
            <a:spAutoFit/>
          </a:bodyPr>
          <a:lstStyle/>
          <a:p>
            <a:r>
              <a:rPr lang="es-CL" sz="1000" dirty="0" smtClean="0">
                <a:latin typeface="Arial Black" pitchFamily="34" charset="0"/>
              </a:rPr>
              <a:t>………………………………………………………………………………………...…</a:t>
            </a:r>
            <a:endParaRPr lang="es-CL" sz="1000" dirty="0">
              <a:latin typeface="Arial Black" pitchFamily="34" charset="0"/>
            </a:endParaRPr>
          </a:p>
          <a:p>
            <a:r>
              <a:rPr lang="es-CL" sz="1000" dirty="0" smtClean="0">
                <a:latin typeface="Arial Black" pitchFamily="34" charset="0"/>
              </a:rPr>
              <a:t>………………………………………………………….…………………………….….</a:t>
            </a:r>
            <a:endParaRPr lang="es-CL" sz="1000" dirty="0">
              <a:latin typeface="Arial Black" pitchFamily="34" charset="0"/>
            </a:endParaRPr>
          </a:p>
        </p:txBody>
      </p:sp>
      <p:sp>
        <p:nvSpPr>
          <p:cNvPr id="2765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Calificación de Columnas en un </a:t>
            </a:r>
            <a:r>
              <a:rPr lang="es-CL" sz="3000" dirty="0" err="1" smtClean="0">
                <a:solidFill>
                  <a:srgbClr val="10253F"/>
                </a:solidFill>
                <a:latin typeface="Arial" charset="0"/>
                <a:ea typeface="ＭＳ Ｐゴシック" pitchFamily="34" charset="-128"/>
                <a:cs typeface="Arial" charset="0"/>
              </a:rPr>
              <a:t>Join</a:t>
            </a:r>
            <a:endParaRPr lang="es-ES" sz="3000" dirty="0" smtClean="0">
              <a:solidFill>
                <a:srgbClr val="10253F"/>
              </a:solidFill>
              <a:latin typeface="Arial" charset="0"/>
              <a:ea typeface="ＭＳ Ｐゴシック" pitchFamily="34" charset="-128"/>
              <a:cs typeface="Arial" charset="0"/>
            </a:endParaRPr>
          </a:p>
        </p:txBody>
      </p:sp>
      <p:sp>
        <p:nvSpPr>
          <p:cNvPr id="27653"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p:txBody>
      </p:sp>
      <p:sp>
        <p:nvSpPr>
          <p:cNvPr id="3" name="Text Box 5"/>
          <p:cNvSpPr txBox="1">
            <a:spLocks noChangeArrowheads="1"/>
          </p:cNvSpPr>
          <p:nvPr/>
        </p:nvSpPr>
        <p:spPr bwMode="auto">
          <a:xfrm>
            <a:off x="1296360" y="1772816"/>
            <a:ext cx="6516000" cy="141577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r>
              <a:rPr lang="en-US" sz="1400" dirty="0" smtClean="0">
                <a:latin typeface="Arial Black" pitchFamily="34" charset="0"/>
              </a:rPr>
              <a:t>SELECT  </a:t>
            </a:r>
            <a:r>
              <a:rPr lang="en-US" sz="1400" dirty="0" err="1" smtClean="0">
                <a:solidFill>
                  <a:srgbClr val="A50021"/>
                </a:solidFill>
                <a:latin typeface="Arial Black" pitchFamily="34" charset="0"/>
              </a:rPr>
              <a:t>e.employee_id</a:t>
            </a:r>
            <a:r>
              <a:rPr lang="en-US" sz="1400" dirty="0" smtClean="0">
                <a:latin typeface="Arial Black" pitchFamily="34" charset="0"/>
              </a:rPr>
              <a:t> "ID EMPLEADO", </a:t>
            </a:r>
            <a:r>
              <a:rPr lang="en-US" sz="1400" dirty="0" err="1" smtClean="0">
                <a:solidFill>
                  <a:srgbClr val="A50021"/>
                </a:solidFill>
                <a:latin typeface="Arial Black" pitchFamily="34" charset="0"/>
              </a:rPr>
              <a:t>e.job_id</a:t>
            </a:r>
            <a:r>
              <a:rPr lang="en-US" sz="1400" dirty="0" smtClean="0">
                <a:latin typeface="Arial Black" pitchFamily="34" charset="0"/>
              </a:rPr>
              <a:t> "ID TRABAJO",</a:t>
            </a:r>
          </a:p>
          <a:p>
            <a:r>
              <a:rPr lang="en-US" sz="1400" dirty="0" smtClean="0">
                <a:latin typeface="Arial Black" pitchFamily="34" charset="0"/>
              </a:rPr>
              <a:t>               </a:t>
            </a:r>
            <a:r>
              <a:rPr lang="en-US" sz="1400" dirty="0" err="1" smtClean="0">
                <a:solidFill>
                  <a:schemeClr val="hlink"/>
                </a:solidFill>
                <a:latin typeface="Arial Black" pitchFamily="34" charset="0"/>
              </a:rPr>
              <a:t>j.job_title</a:t>
            </a:r>
            <a:r>
              <a:rPr lang="en-US" sz="1400" dirty="0" smtClean="0">
                <a:latin typeface="Arial Black" pitchFamily="34" charset="0"/>
              </a:rPr>
              <a:t> "DESCRIPCION TRABAJO"</a:t>
            </a:r>
          </a:p>
          <a:p>
            <a:r>
              <a:rPr lang="en-US" sz="1400" dirty="0" smtClean="0">
                <a:latin typeface="Arial Black" pitchFamily="34" charset="0"/>
              </a:rPr>
              <a:t>FROM </a:t>
            </a:r>
            <a:r>
              <a:rPr lang="en-US" sz="1400" dirty="0" smtClean="0">
                <a:solidFill>
                  <a:srgbClr val="A50021"/>
                </a:solidFill>
                <a:latin typeface="Arial Black" pitchFamily="34" charset="0"/>
              </a:rPr>
              <a:t>employees</a:t>
            </a:r>
            <a:r>
              <a:rPr lang="en-US" sz="1400" dirty="0" smtClean="0">
                <a:latin typeface="Arial Black" pitchFamily="34" charset="0"/>
              </a:rPr>
              <a:t> </a:t>
            </a:r>
            <a:r>
              <a:rPr lang="en-US" sz="1400" dirty="0" smtClean="0">
                <a:solidFill>
                  <a:srgbClr val="A50021"/>
                </a:solidFill>
                <a:latin typeface="Arial Black" pitchFamily="34" charset="0"/>
              </a:rPr>
              <a:t>e</a:t>
            </a:r>
            <a:r>
              <a:rPr lang="en-US" sz="1400" dirty="0" smtClean="0">
                <a:latin typeface="Arial Black" pitchFamily="34" charset="0"/>
              </a:rPr>
              <a:t>  JOIN  </a:t>
            </a:r>
            <a:r>
              <a:rPr lang="en-US" sz="1400" dirty="0" smtClean="0">
                <a:solidFill>
                  <a:schemeClr val="hlink"/>
                </a:solidFill>
                <a:latin typeface="Arial Black" pitchFamily="34" charset="0"/>
              </a:rPr>
              <a:t>jobs j</a:t>
            </a:r>
          </a:p>
          <a:p>
            <a:r>
              <a:rPr lang="en-US" sz="1400" dirty="0" smtClean="0">
                <a:latin typeface="Arial Black" pitchFamily="34" charset="0"/>
              </a:rPr>
              <a:t>ON (</a:t>
            </a:r>
            <a:r>
              <a:rPr lang="en-US" sz="1400" dirty="0" err="1" smtClean="0">
                <a:solidFill>
                  <a:srgbClr val="A50021"/>
                </a:solidFill>
                <a:latin typeface="Arial Black" pitchFamily="34" charset="0"/>
              </a:rPr>
              <a:t>e.job_id</a:t>
            </a:r>
            <a:r>
              <a:rPr lang="en-US" sz="1400" dirty="0" smtClean="0">
                <a:latin typeface="Arial Black" pitchFamily="34" charset="0"/>
              </a:rPr>
              <a:t> = </a:t>
            </a:r>
            <a:r>
              <a:rPr lang="en-US" sz="1400" dirty="0" err="1" smtClean="0">
                <a:solidFill>
                  <a:schemeClr val="hlink"/>
                </a:solidFill>
                <a:latin typeface="Arial Black" pitchFamily="34" charset="0"/>
              </a:rPr>
              <a:t>j.job_id</a:t>
            </a:r>
            <a:r>
              <a:rPr lang="en-US" sz="1400" dirty="0" smtClean="0">
                <a:latin typeface="Arial Black" pitchFamily="34" charset="0"/>
              </a:rPr>
              <a:t>)</a:t>
            </a:r>
          </a:p>
          <a:p>
            <a:r>
              <a:rPr lang="en-US" sz="1400" dirty="0" smtClean="0">
                <a:latin typeface="Arial Black" pitchFamily="34" charset="0"/>
              </a:rPr>
              <a:t>ORDER BY </a:t>
            </a:r>
            <a:r>
              <a:rPr lang="en-US" sz="1400" dirty="0" err="1" smtClean="0">
                <a:solidFill>
                  <a:srgbClr val="A50021"/>
                </a:solidFill>
                <a:latin typeface="Arial Black" pitchFamily="34" charset="0"/>
              </a:rPr>
              <a:t>e.employee_id</a:t>
            </a:r>
            <a:r>
              <a:rPr lang="en-US" sz="1400" dirty="0" smtClean="0">
                <a:latin typeface="Arial Black" pitchFamily="34" charset="0"/>
              </a:rPr>
              <a:t>;</a:t>
            </a:r>
          </a:p>
          <a:p>
            <a:pPr>
              <a:defRPr/>
            </a:pPr>
            <a:endParaRPr lang="es-MX" b="1" dirty="0">
              <a:latin typeface="Arial Black" pitchFamily="34" charset="0"/>
            </a:endParaRPr>
          </a:p>
        </p:txBody>
      </p:sp>
      <p:pic>
        <p:nvPicPr>
          <p:cNvPr id="3074" name="Picture 2" descr="C:\Users\user\Documents\DonationCoder\ScreenshotCaptor\Screenshots\Screenshot - 26-01-2014 , 10_17_16.png"/>
          <p:cNvPicPr>
            <a:picLocks noChangeAspect="1" noChangeArrowheads="1"/>
          </p:cNvPicPr>
          <p:nvPr/>
        </p:nvPicPr>
        <p:blipFill>
          <a:blip r:embed="rId3" cstate="print"/>
          <a:srcRect/>
          <a:stretch>
            <a:fillRect/>
          </a:stretch>
        </p:blipFill>
        <p:spPr bwMode="auto">
          <a:xfrm>
            <a:off x="2735163" y="3326110"/>
            <a:ext cx="4429125" cy="1543050"/>
          </a:xfrm>
          <a:prstGeom prst="rect">
            <a:avLst/>
          </a:prstGeom>
          <a:noFill/>
        </p:spPr>
      </p:pic>
      <p:pic>
        <p:nvPicPr>
          <p:cNvPr id="3075" name="Picture 3" descr="C:\Users\user\Documents\DonationCoder\ScreenshotCaptor\Screenshots\Screenshot - 26-01-2014 , 10_17_34.png"/>
          <p:cNvPicPr>
            <a:picLocks noChangeAspect="1" noChangeArrowheads="1"/>
          </p:cNvPicPr>
          <p:nvPr/>
        </p:nvPicPr>
        <p:blipFill>
          <a:blip r:embed="rId4" cstate="print"/>
          <a:srcRect/>
          <a:stretch>
            <a:fillRect/>
          </a:stretch>
        </p:blipFill>
        <p:spPr bwMode="auto">
          <a:xfrm>
            <a:off x="2752852" y="5155323"/>
            <a:ext cx="4400550" cy="1171575"/>
          </a:xfrm>
          <a:prstGeom prst="rect">
            <a:avLst/>
          </a:prstGeom>
          <a:noFill/>
        </p:spPr>
      </p:pic>
      <p:sp>
        <p:nvSpPr>
          <p:cNvPr id="27657" name="Rectangle 82"/>
          <p:cNvSpPr>
            <a:spLocks noChangeArrowheads="1"/>
          </p:cNvSpPr>
          <p:nvPr/>
        </p:nvSpPr>
        <p:spPr bwMode="auto">
          <a:xfrm>
            <a:off x="4489106" y="3291676"/>
            <a:ext cx="2747190" cy="2718726"/>
          </a:xfrm>
          <a:prstGeom prst="rect">
            <a:avLst/>
          </a:prstGeom>
          <a:noFill/>
          <a:ln w="31750">
            <a:solidFill>
              <a:srgbClr val="0000DE"/>
            </a:solidFill>
            <a:miter lim="800000"/>
            <a:headEnd/>
            <a:tailEnd/>
          </a:ln>
        </p:spPr>
        <p:txBody>
          <a:bodyPr wrap="none" anchor="ctr"/>
          <a:lstStyle/>
          <a:p>
            <a:endParaRPr lang="es-ES" sz="2000"/>
          </a:p>
        </p:txBody>
      </p:sp>
      <p:sp>
        <p:nvSpPr>
          <p:cNvPr id="27658" name="Rectangle 83"/>
          <p:cNvSpPr>
            <a:spLocks noChangeArrowheads="1"/>
          </p:cNvSpPr>
          <p:nvPr/>
        </p:nvSpPr>
        <p:spPr bwMode="auto">
          <a:xfrm>
            <a:off x="2725758" y="3288938"/>
            <a:ext cx="1734884" cy="2732350"/>
          </a:xfrm>
          <a:prstGeom prst="rect">
            <a:avLst/>
          </a:prstGeom>
          <a:noFill/>
          <a:ln w="31750">
            <a:solidFill>
              <a:srgbClr val="C00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1"/>
          <p:cNvSpPr txBox="1">
            <a:spLocks noChangeArrowheads="1"/>
          </p:cNvSpPr>
          <p:nvPr/>
        </p:nvSpPr>
        <p:spPr bwMode="auto">
          <a:xfrm>
            <a:off x="1403350" y="4586288"/>
            <a:ext cx="6481763" cy="400050"/>
          </a:xfrm>
          <a:prstGeom prst="rect">
            <a:avLst/>
          </a:prstGeom>
          <a:noFill/>
          <a:ln w="9525">
            <a:noFill/>
            <a:miter lim="800000"/>
            <a:headEnd/>
            <a:tailEnd/>
          </a:ln>
        </p:spPr>
        <p:txBody>
          <a:bodyPr>
            <a:spAutoFit/>
          </a:bodyPr>
          <a:lstStyle/>
          <a:p>
            <a:r>
              <a:rPr lang="es-CL" sz="1000">
                <a:latin typeface="Arial Black" pitchFamily="34" charset="0"/>
              </a:rPr>
              <a:t>…………………………………………………………..…………………….…………………………………....…….…</a:t>
            </a:r>
          </a:p>
          <a:p>
            <a:r>
              <a:rPr lang="es-CL" sz="1000">
                <a:latin typeface="Arial Black" pitchFamily="34" charset="0"/>
              </a:rPr>
              <a:t>……………………………………………………………………………….……………………………………………….</a:t>
            </a:r>
          </a:p>
        </p:txBody>
      </p:sp>
      <p:pic>
        <p:nvPicPr>
          <p:cNvPr id="27650" name="Picture 14" descr="Screenshot - 12-03-2013 , 15_45_39"/>
          <p:cNvPicPr>
            <a:picLocks noChangeAspect="1" noChangeArrowheads="1"/>
          </p:cNvPicPr>
          <p:nvPr/>
        </p:nvPicPr>
        <p:blipFill>
          <a:blip r:embed="rId3" cstate="print"/>
          <a:srcRect/>
          <a:stretch>
            <a:fillRect/>
          </a:stretch>
        </p:blipFill>
        <p:spPr bwMode="auto">
          <a:xfrm>
            <a:off x="1508125" y="5014913"/>
            <a:ext cx="6096000" cy="819150"/>
          </a:xfrm>
          <a:prstGeom prst="rect">
            <a:avLst/>
          </a:prstGeom>
          <a:noFill/>
          <a:ln w="9525">
            <a:noFill/>
            <a:miter lim="800000"/>
            <a:headEnd/>
            <a:tailEnd/>
          </a:ln>
        </p:spPr>
      </p:pic>
      <p:pic>
        <p:nvPicPr>
          <p:cNvPr id="27651" name="Picture 15" descr="Screenshot - 12-03-2013 , 15_46_37"/>
          <p:cNvPicPr>
            <a:picLocks noChangeAspect="1" noChangeArrowheads="1"/>
          </p:cNvPicPr>
          <p:nvPr/>
        </p:nvPicPr>
        <p:blipFill>
          <a:blip r:embed="rId4" cstate="print"/>
          <a:srcRect/>
          <a:stretch>
            <a:fillRect/>
          </a:stretch>
        </p:blipFill>
        <p:spPr bwMode="auto">
          <a:xfrm>
            <a:off x="1508125" y="3629025"/>
            <a:ext cx="6076950" cy="1047750"/>
          </a:xfrm>
          <a:prstGeom prst="rect">
            <a:avLst/>
          </a:prstGeom>
          <a:noFill/>
          <a:ln w="9525">
            <a:noFill/>
            <a:miter lim="800000"/>
            <a:headEnd/>
            <a:tailEnd/>
          </a:ln>
        </p:spPr>
      </p:pic>
      <p:sp>
        <p:nvSpPr>
          <p:cNvPr id="27652" name="Rectangle 2"/>
          <p:cNvSpPr>
            <a:spLocks noGrp="1" noChangeArrowheads="1"/>
          </p:cNvSpPr>
          <p:nvPr>
            <p:ph type="title" idx="4294967295"/>
          </p:nvPr>
        </p:nvSpPr>
        <p:spPr>
          <a:xfrm>
            <a:off x="212938" y="188913"/>
            <a:ext cx="8568184" cy="1462087"/>
          </a:xfrm>
        </p:spPr>
        <p:txBody>
          <a:bodyPr/>
          <a:lstStyle/>
          <a:p>
            <a:pPr algn="r"/>
            <a:r>
              <a:rPr lang="es-CL" sz="3000" dirty="0" smtClean="0">
                <a:solidFill>
                  <a:srgbClr val="10253F"/>
                </a:solidFill>
                <a:latin typeface="Arial" charset="0"/>
                <a:ea typeface="ＭＳ Ｐゴシック" pitchFamily="34" charset="-128"/>
                <a:cs typeface="Arial" charset="0"/>
              </a:rPr>
              <a:t>Creando </a:t>
            </a:r>
            <a:r>
              <a:rPr lang="es-CL" sz="3000" dirty="0" err="1" smtClean="0">
                <a:solidFill>
                  <a:srgbClr val="10253F"/>
                </a:solidFill>
                <a:latin typeface="Arial" charset="0"/>
                <a:ea typeface="ＭＳ Ｐゴシック" pitchFamily="34" charset="-128"/>
                <a:cs typeface="Arial" charset="0"/>
              </a:rPr>
              <a:t>Joins</a:t>
            </a:r>
            <a:r>
              <a:rPr lang="es-CL" sz="3000" dirty="0" smtClean="0">
                <a:solidFill>
                  <a:srgbClr val="10253F"/>
                </a:solidFill>
                <a:latin typeface="Arial" charset="0"/>
                <a:ea typeface="ＭＳ Ｐゴシック" pitchFamily="34" charset="-128"/>
                <a:cs typeface="Arial" charset="0"/>
              </a:rPr>
              <a:t> con la cláusula  NATURAL JOINS</a:t>
            </a:r>
            <a:endParaRPr lang="es-ES" sz="3000" dirty="0" smtClean="0">
              <a:solidFill>
                <a:srgbClr val="10253F"/>
              </a:solidFill>
              <a:latin typeface="Arial" charset="0"/>
              <a:ea typeface="ＭＳ Ｐゴシック" pitchFamily="34" charset="-128"/>
              <a:cs typeface="Arial" charset="0"/>
            </a:endParaRPr>
          </a:p>
        </p:txBody>
      </p:sp>
      <p:sp>
        <p:nvSpPr>
          <p:cNvPr id="27653" name="Rectangle 3"/>
          <p:cNvSpPr txBox="1">
            <a:spLocks noChangeArrowheads="1"/>
          </p:cNvSpPr>
          <p:nvPr/>
        </p:nvSpPr>
        <p:spPr bwMode="auto">
          <a:xfrm>
            <a:off x="611188" y="1460500"/>
            <a:ext cx="7848600"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La cláusula NATURAL JOIN se basa en todas las columnas de las dos tablas que tienen el mismo nombre.</a:t>
            </a: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1296360" y="2708920"/>
            <a:ext cx="6516000" cy="73866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dirty="0"/>
          </a:p>
          <a:p>
            <a:pPr>
              <a:defRPr/>
            </a:pPr>
            <a:r>
              <a:rPr lang="en-US" sz="1300" b="1" dirty="0">
                <a:latin typeface="Arial Black" pitchFamily="34" charset="0"/>
              </a:rPr>
              <a:t>SELECT  </a:t>
            </a:r>
            <a:r>
              <a:rPr lang="en-US" sz="1300" b="1" dirty="0">
                <a:solidFill>
                  <a:srgbClr val="0000DE"/>
                </a:solidFill>
                <a:latin typeface="Arial Black" pitchFamily="34" charset="0"/>
              </a:rPr>
              <a:t>department_id</a:t>
            </a:r>
            <a:r>
              <a:rPr lang="en-US" sz="1300" b="1" dirty="0">
                <a:latin typeface="Arial Black" pitchFamily="34" charset="0"/>
              </a:rPr>
              <a:t>, </a:t>
            </a:r>
            <a:r>
              <a:rPr lang="en-US" sz="1300" b="1" dirty="0" err="1">
                <a:solidFill>
                  <a:srgbClr val="0000DE"/>
                </a:solidFill>
                <a:latin typeface="Arial Black" pitchFamily="34" charset="0"/>
              </a:rPr>
              <a:t>department_name</a:t>
            </a:r>
            <a:r>
              <a:rPr lang="en-US" sz="1300" b="1" dirty="0">
                <a:latin typeface="Arial Black" pitchFamily="34" charset="0"/>
              </a:rPr>
              <a:t>, </a:t>
            </a:r>
            <a:r>
              <a:rPr lang="en-US" sz="1300" b="1" dirty="0">
                <a:solidFill>
                  <a:srgbClr val="C00000"/>
                </a:solidFill>
                <a:latin typeface="Arial Black" pitchFamily="34" charset="0"/>
              </a:rPr>
              <a:t>location_id</a:t>
            </a:r>
            <a:r>
              <a:rPr lang="en-US" sz="1300" b="1" dirty="0">
                <a:latin typeface="Arial Black" pitchFamily="34" charset="0"/>
              </a:rPr>
              <a:t>, </a:t>
            </a:r>
            <a:r>
              <a:rPr lang="en-US" sz="1300" b="1" dirty="0">
                <a:solidFill>
                  <a:srgbClr val="008000"/>
                </a:solidFill>
                <a:latin typeface="Arial Black" pitchFamily="34" charset="0"/>
              </a:rPr>
              <a:t>city</a:t>
            </a:r>
          </a:p>
          <a:p>
            <a:pPr>
              <a:defRPr/>
            </a:pPr>
            <a:r>
              <a:rPr lang="en-US" sz="1300" b="1" dirty="0">
                <a:latin typeface="Arial Black" pitchFamily="34" charset="0"/>
              </a:rPr>
              <a:t>FROM </a:t>
            </a:r>
            <a:r>
              <a:rPr lang="en-US" sz="1300" b="1" dirty="0">
                <a:solidFill>
                  <a:srgbClr val="0000DE"/>
                </a:solidFill>
                <a:latin typeface="Arial Black" pitchFamily="34" charset="0"/>
              </a:rPr>
              <a:t>departments</a:t>
            </a:r>
            <a:r>
              <a:rPr lang="en-US" sz="1300" b="1" dirty="0">
                <a:latin typeface="Arial Black" pitchFamily="34" charset="0"/>
              </a:rPr>
              <a:t> </a:t>
            </a:r>
            <a:r>
              <a:rPr lang="en-US" sz="1300" b="1" dirty="0">
                <a:solidFill>
                  <a:srgbClr val="C00000"/>
                </a:solidFill>
                <a:latin typeface="Arial Black" pitchFamily="34" charset="0"/>
              </a:rPr>
              <a:t>NATURAL JOIN</a:t>
            </a:r>
            <a:r>
              <a:rPr lang="en-US" sz="1300" b="1" dirty="0">
                <a:latin typeface="Arial Black" pitchFamily="34" charset="0"/>
              </a:rPr>
              <a:t> </a:t>
            </a:r>
            <a:r>
              <a:rPr lang="en-US" sz="1300" b="1" dirty="0">
                <a:solidFill>
                  <a:srgbClr val="008000"/>
                </a:solidFill>
                <a:latin typeface="Arial Black" pitchFamily="34" charset="0"/>
              </a:rPr>
              <a:t>locations</a:t>
            </a:r>
            <a:r>
              <a:rPr lang="en-US" sz="1300" b="1" dirty="0">
                <a:latin typeface="Arial Black" pitchFamily="34" charset="0"/>
              </a:rPr>
              <a:t>;</a:t>
            </a:r>
          </a:p>
          <a:p>
            <a:pPr>
              <a:defRPr/>
            </a:pPr>
            <a:endParaRPr lang="es-MX" b="1" dirty="0">
              <a:latin typeface="Arial Black" pitchFamily="34" charset="0"/>
            </a:endParaRPr>
          </a:p>
        </p:txBody>
      </p:sp>
      <p:sp>
        <p:nvSpPr>
          <p:cNvPr id="27657" name="Rectangle 82"/>
          <p:cNvSpPr>
            <a:spLocks noChangeArrowheads="1"/>
          </p:cNvSpPr>
          <p:nvPr/>
        </p:nvSpPr>
        <p:spPr bwMode="auto">
          <a:xfrm>
            <a:off x="1482725" y="3629025"/>
            <a:ext cx="3078163" cy="1979613"/>
          </a:xfrm>
          <a:prstGeom prst="rect">
            <a:avLst/>
          </a:prstGeom>
          <a:noFill/>
          <a:ln w="31750">
            <a:solidFill>
              <a:srgbClr val="0000DE"/>
            </a:solidFill>
            <a:miter lim="800000"/>
            <a:headEnd/>
            <a:tailEnd/>
          </a:ln>
        </p:spPr>
        <p:txBody>
          <a:bodyPr wrap="none" anchor="ctr"/>
          <a:lstStyle/>
          <a:p>
            <a:endParaRPr lang="es-ES" sz="2000"/>
          </a:p>
        </p:txBody>
      </p:sp>
      <p:sp>
        <p:nvSpPr>
          <p:cNvPr id="27658" name="Rectangle 83"/>
          <p:cNvSpPr>
            <a:spLocks noChangeArrowheads="1"/>
          </p:cNvSpPr>
          <p:nvPr/>
        </p:nvSpPr>
        <p:spPr bwMode="auto">
          <a:xfrm>
            <a:off x="4611688" y="3617913"/>
            <a:ext cx="1190625" cy="1979612"/>
          </a:xfrm>
          <a:prstGeom prst="rect">
            <a:avLst/>
          </a:prstGeom>
          <a:noFill/>
          <a:ln w="31750">
            <a:solidFill>
              <a:srgbClr val="C00000"/>
            </a:solidFill>
            <a:miter lim="800000"/>
            <a:headEnd/>
            <a:tailEnd/>
          </a:ln>
        </p:spPr>
        <p:txBody>
          <a:bodyPr wrap="none" anchor="ctr"/>
          <a:lstStyle/>
          <a:p>
            <a:endParaRPr lang="es-ES" sz="2000"/>
          </a:p>
        </p:txBody>
      </p:sp>
      <p:sp>
        <p:nvSpPr>
          <p:cNvPr id="27659" name="Rectangle 82"/>
          <p:cNvSpPr>
            <a:spLocks noChangeArrowheads="1"/>
          </p:cNvSpPr>
          <p:nvPr/>
        </p:nvSpPr>
        <p:spPr bwMode="auto">
          <a:xfrm>
            <a:off x="5843588" y="3609975"/>
            <a:ext cx="1795462" cy="1979613"/>
          </a:xfrm>
          <a:prstGeom prst="rect">
            <a:avLst/>
          </a:prstGeom>
          <a:noFill/>
          <a:ln w="31750">
            <a:solidFill>
              <a:srgbClr val="008000"/>
            </a:solidFill>
            <a:miter lim="800000"/>
            <a:headEnd/>
            <a:tailEnd/>
          </a:ln>
        </p:spPr>
        <p:txBody>
          <a:bodyPr wrap="none" anchor="ctr"/>
          <a:lstStyle/>
          <a:p>
            <a:endParaRPr lang="es-ES" sz="20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7734</TotalTime>
  <Words>4169</Words>
  <Application>Microsoft Office PowerPoint</Application>
  <PresentationFormat>Presentación en pantalla (4:3)</PresentationFormat>
  <Paragraphs>515</Paragraphs>
  <Slides>29</Slides>
  <Notes>27</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DuocUC 2012</vt:lpstr>
      <vt:lpstr>Presentación de PowerPoint</vt:lpstr>
      <vt:lpstr>Presentación de PowerPoint</vt:lpstr>
      <vt:lpstr>Objetivos de la Clase</vt:lpstr>
      <vt:lpstr>Obteniendo Datos de Múltiples Tablas</vt:lpstr>
      <vt:lpstr>Obteniendo Datos de Múltiples Tablas</vt:lpstr>
      <vt:lpstr>Obteniendo Datos de Múltiples Tablas</vt:lpstr>
      <vt:lpstr>Calificación de Columnas en un Join</vt:lpstr>
      <vt:lpstr>Calificación de Columnas en un Join</vt:lpstr>
      <vt:lpstr>Creando Joins con la cláusula  NATURAL JOINS</vt:lpstr>
      <vt:lpstr>Creando Joins con la cláusula  NATURAL JOINS</vt:lpstr>
      <vt:lpstr>Creando Joins con la cláusula USING</vt:lpstr>
      <vt:lpstr>Creando Joins con la cláusula USING</vt:lpstr>
      <vt:lpstr>Creando Joins con la cláusula USING</vt:lpstr>
      <vt:lpstr>Creando Joins con la cláusula ON</vt:lpstr>
      <vt:lpstr>Creando Joins con la cláusula ON</vt:lpstr>
      <vt:lpstr>Creando Joins en Tres Sentidos</vt:lpstr>
      <vt:lpstr>Creando Joins en Tres Sentidos</vt:lpstr>
      <vt:lpstr>Agregando Condiciones Adicionales a un Join</vt:lpstr>
      <vt:lpstr>Agregando Condiciones Adicionales a un Join</vt:lpstr>
      <vt:lpstr>Join sobre la misma tabla o Self-Join</vt:lpstr>
      <vt:lpstr>Join sobre la misma tabla o Self-Join</vt:lpstr>
      <vt:lpstr>Nonequijoins</vt:lpstr>
      <vt:lpstr>Nonequijoins</vt:lpstr>
      <vt:lpstr>Outer Join o Uniones Externas</vt:lpstr>
      <vt:lpstr>Outer Joins o Uniones Externas</vt:lpstr>
      <vt:lpstr>Left Outer Join</vt:lpstr>
      <vt:lpstr>Right Outer Join</vt:lpstr>
      <vt:lpstr>Full Outer Join</vt:lpstr>
      <vt:lpstr>Resumen de la Clase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Andres Alberto U.</cp:lastModifiedBy>
  <cp:revision>902</cp:revision>
  <dcterms:created xsi:type="dcterms:W3CDTF">2013-06-28T16:52:03Z</dcterms:created>
  <dcterms:modified xsi:type="dcterms:W3CDTF">2014-03-10T17:56:53Z</dcterms:modified>
</cp:coreProperties>
</file>