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3726" r:id="rId2"/>
  </p:sldMasterIdLst>
  <p:notesMasterIdLst>
    <p:notesMasterId r:id="rId19"/>
  </p:notesMasterIdLst>
  <p:sldIdLst>
    <p:sldId id="260" r:id="rId3"/>
    <p:sldId id="259" r:id="rId4"/>
    <p:sldId id="258" r:id="rId5"/>
    <p:sldId id="370" r:id="rId6"/>
    <p:sldId id="371" r:id="rId7"/>
    <p:sldId id="317" r:id="rId8"/>
    <p:sldId id="373" r:id="rId9"/>
    <p:sldId id="375" r:id="rId10"/>
    <p:sldId id="376" r:id="rId11"/>
    <p:sldId id="377" r:id="rId12"/>
    <p:sldId id="378" r:id="rId13"/>
    <p:sldId id="380" r:id="rId14"/>
    <p:sldId id="381" r:id="rId15"/>
    <p:sldId id="382" r:id="rId16"/>
    <p:sldId id="383" r:id="rId17"/>
    <p:sldId id="369" r:id="rId18"/>
  </p:sldIdLst>
  <p:sldSz cx="9144000" cy="6858000" type="screen4x3"/>
  <p:notesSz cx="6858000" cy="9144000"/>
  <p:defaultTextStyle>
    <a:defPPr>
      <a:defRPr lang="es-CL"/>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DB93"/>
    <a:srgbClr val="FFE8B9"/>
    <a:srgbClr val="0000FF"/>
    <a:srgbClr val="0000CC"/>
    <a:srgbClr val="FFC000"/>
    <a:srgbClr val="FFD581"/>
    <a:srgbClr val="FFD5B9"/>
    <a:srgbClr val="D092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65591" autoAdjust="0"/>
  </p:normalViewPr>
  <p:slideViewPr>
    <p:cSldViewPr>
      <p:cViewPr varScale="1">
        <p:scale>
          <a:sx n="49" d="100"/>
          <a:sy n="49" d="100"/>
        </p:scale>
        <p:origin x="198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902DBF5-7673-41DE-95FA-9A7CD8E04F8F}" type="datetimeFigureOut">
              <a:rPr lang="es-CL"/>
              <a:pPr>
                <a:defRPr/>
              </a:pPr>
              <a:t>02-02-2015</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61AF96A-05F1-40EF-807D-C33630218CE7}" type="slidenum">
              <a:rPr lang="es-CL"/>
              <a:pPr>
                <a:defRPr/>
              </a:pPr>
              <a:t>‹Nº›</a:t>
            </a:fld>
            <a:endParaRPr lang="es-CL"/>
          </a:p>
        </p:txBody>
      </p:sp>
    </p:spTree>
    <p:extLst>
      <p:ext uri="{BB962C8B-B14F-4D97-AF65-F5344CB8AC3E}">
        <p14:creationId xmlns:p14="http://schemas.microsoft.com/office/powerpoint/2010/main" val="2136055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38D6A9-860E-4FB0-949D-EAD94B616461}" type="slidenum">
              <a:rPr lang="es-CL">
                <a:cs typeface="Arial" charset="0"/>
              </a:rPr>
              <a:pPr fontAlgn="base">
                <a:spcBef>
                  <a:spcPct val="0"/>
                </a:spcBef>
                <a:spcAft>
                  <a:spcPct val="0"/>
                </a:spcAft>
                <a:defRPr/>
              </a:pPr>
              <a:t>1</a:t>
            </a:fld>
            <a:endParaRPr lang="es-CL">
              <a:cs typeface="Arial" charset="0"/>
            </a:endParaRPr>
          </a:p>
        </p:txBody>
      </p:sp>
    </p:spTree>
    <p:extLst>
      <p:ext uri="{BB962C8B-B14F-4D97-AF65-F5344CB8AC3E}">
        <p14:creationId xmlns:p14="http://schemas.microsoft.com/office/powerpoint/2010/main" val="2077930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017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charset="0"/>
                <a:ea typeface="ＭＳ Ｐゴシック" pitchFamily="34" charset="-128"/>
                <a:cs typeface="Arial" charset="0"/>
              </a:rPr>
              <a:t>Subconsultas de Múltiples Filas</a:t>
            </a:r>
          </a:p>
          <a:p>
            <a:pPr eaLnBrk="1" hangingPunct="1">
              <a:spcBef>
                <a:spcPct val="0"/>
              </a:spcBef>
            </a:pPr>
            <a:r>
              <a:rPr lang="es-ES" b="1" dirty="0" smtClean="0">
                <a:latin typeface="Arial" charset="0"/>
                <a:ea typeface="ＭＳ Ｐゴシック" pitchFamily="34" charset="-128"/>
                <a:cs typeface="Arial" charset="0"/>
              </a:rPr>
              <a:t>Un error común con subconsultas se produce cuando la subconsulta retorna más de una fila y la condición de comparación es de una sola fila</a:t>
            </a:r>
            <a:r>
              <a:rPr lang="es-ES" dirty="0" smtClean="0">
                <a:latin typeface="Arial" charset="0"/>
                <a:ea typeface="ＭＳ Ｐゴシック" pitchFamily="34" charset="-128"/>
                <a:cs typeface="Arial" charset="0"/>
              </a:rPr>
              <a:t>. </a:t>
            </a:r>
            <a:br>
              <a:rPr lang="es-ES" dirty="0" smtClean="0">
                <a:latin typeface="Arial" charset="0"/>
                <a:ea typeface="ＭＳ Ｐゴシック" pitchFamily="34" charset="-128"/>
                <a:cs typeface="Arial" charset="0"/>
              </a:rPr>
            </a:br>
            <a:r>
              <a:rPr lang="es-ES" b="1" dirty="0" smtClean="0">
                <a:latin typeface="Arial" charset="0"/>
                <a:ea typeface="ＭＳ Ｐゴシック" pitchFamily="34" charset="-128"/>
                <a:cs typeface="Arial" charset="0"/>
              </a:rPr>
              <a:t>En la sentencia que se muestra, la subconsulta contiene una cláusula GROUP BY, lo que implica que la subconsulta devolverá varias filas</a:t>
            </a:r>
            <a:r>
              <a:rPr lang="es-ES" dirty="0" smtClean="0">
                <a:latin typeface="Arial" charset="0"/>
                <a:ea typeface="ＭＳ Ｐゴシック" pitchFamily="34" charset="-128"/>
                <a:cs typeface="Arial" charset="0"/>
              </a:rPr>
              <a:t>, una para cada grupo que encuentre. En este caso, los resultados de la subconsulta son 4400, 6000, 2500, 4200, 7000, 17000, y 8300. </a:t>
            </a:r>
            <a:br>
              <a:rPr lang="es-ES" dirty="0" smtClean="0">
                <a:latin typeface="Arial" charset="0"/>
                <a:ea typeface="ＭＳ Ｐゴシック" pitchFamily="34" charset="-128"/>
                <a:cs typeface="Arial" charset="0"/>
              </a:rPr>
            </a:br>
            <a:r>
              <a:rPr lang="es-ES" dirty="0" smtClean="0">
                <a:latin typeface="Arial" charset="0"/>
                <a:ea typeface="ＭＳ Ｐゴシック" pitchFamily="34" charset="-128"/>
                <a:cs typeface="Arial" charset="0"/>
              </a:rPr>
              <a:t>La consulta externa toma esos resultados y los utiliza en su cláusula WHERE.</a:t>
            </a:r>
            <a:r>
              <a:rPr lang="es-ES" b="1" dirty="0" smtClean="0">
                <a:latin typeface="Arial" charset="0"/>
                <a:ea typeface="ＭＳ Ｐゴシック" pitchFamily="34" charset="-128"/>
                <a:cs typeface="Arial" charset="0"/>
              </a:rPr>
              <a:t> La cláusula WHERE contiene un operador de igualdad (=)  que es un operador de comparación de una sola fila por lo tanto espera sólo un valor. El operador = no puede aceptar más de un valor de la subconsulta y, por lo tanto, genera el error</a:t>
            </a:r>
            <a:r>
              <a:rPr lang="es-ES" dirty="0" smtClean="0">
                <a:latin typeface="Arial" charset="0"/>
                <a:ea typeface="ＭＳ Ｐゴシック" pitchFamily="34" charset="-128"/>
                <a:cs typeface="Arial" charset="0"/>
              </a:rPr>
              <a:t>. </a:t>
            </a:r>
            <a:br>
              <a:rPr lang="es-ES" dirty="0" smtClean="0">
                <a:latin typeface="Arial" charset="0"/>
                <a:ea typeface="ＭＳ Ｐゴシック" pitchFamily="34" charset="-128"/>
                <a:cs typeface="Arial" charset="0"/>
              </a:rPr>
            </a:br>
            <a:endParaRPr lang="es-CL" dirty="0" smtClean="0">
              <a:latin typeface="Arial" charset="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5BA8DC4-BE5C-4B4E-9E65-7458CA13E371}"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extLst>
      <p:ext uri="{BB962C8B-B14F-4D97-AF65-F5344CB8AC3E}">
        <p14:creationId xmlns:p14="http://schemas.microsoft.com/office/powerpoint/2010/main" val="282286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427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pitchFamily="34" charset="0"/>
                <a:ea typeface="ＭＳ Ｐゴシック" pitchFamily="34" charset="-128"/>
                <a:cs typeface="Arial" pitchFamily="34" charset="0"/>
              </a:rPr>
              <a:t>Subconsultas de Múltiples Filas</a:t>
            </a:r>
          </a:p>
          <a:p>
            <a:pPr marL="0" marR="0" indent="0" algn="l" defTabSz="914400" rtl="0" eaLnBrk="1" fontAlgn="base" latinLnBrk="0" hangingPunct="1">
              <a:lnSpc>
                <a:spcPct val="100000"/>
              </a:lnSpc>
              <a:spcBef>
                <a:spcPct val="0"/>
              </a:spcBef>
              <a:spcAft>
                <a:spcPct val="0"/>
              </a:spcAft>
              <a:buClrTx/>
              <a:buSzTx/>
              <a:buFontTx/>
              <a:buNone/>
              <a:tabLst/>
              <a:defRPr/>
            </a:pPr>
            <a:r>
              <a:rPr lang="es-ES" dirty="0" smtClean="0">
                <a:latin typeface="Arial" pitchFamily="34" charset="0"/>
                <a:ea typeface="ＭＳ Ｐゴシック" pitchFamily="34" charset="-128"/>
                <a:cs typeface="Arial" pitchFamily="34" charset="0"/>
              </a:rPr>
              <a:t>Las subconsultas que devuelven más de una fila se llaman subconsultas de varias o múltiples filas. Se deben utilizar operadores de varias filas, en lugar de un operador de una sola fila, con una subconsulta de varias filas ya que esperan uno o más valores para comparar.</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ES" dirty="0" smtClean="0">
                <a:latin typeface="Arial" pitchFamily="34" charset="0"/>
                <a:ea typeface="ＭＳ Ｐゴシック" pitchFamily="34" charset="-128"/>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IN : </a:t>
            </a:r>
            <a:r>
              <a:rPr lang="es-MX" sz="1200" b="0" i="0" u="none" strike="noStrike" kern="1200" baseline="0" dirty="0" smtClean="0">
                <a:solidFill>
                  <a:schemeClr val="tx1"/>
                </a:solidFill>
                <a:latin typeface="Arial" pitchFamily="34" charset="0"/>
                <a:ea typeface="+mn-ea"/>
                <a:cs typeface="Arial" pitchFamily="34" charset="0"/>
              </a:rPr>
              <a:t>igual a cualquier miembro de la lista.</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ANY : </a:t>
            </a:r>
            <a:r>
              <a:rPr lang="es-MX" sz="1200" b="0" i="0" u="none" strike="noStrike" kern="1200" baseline="0" dirty="0" smtClean="0">
                <a:solidFill>
                  <a:schemeClr val="tx1"/>
                </a:solidFill>
                <a:latin typeface="Arial" pitchFamily="34" charset="0"/>
                <a:ea typeface="+mn-ea"/>
                <a:cs typeface="Arial" pitchFamily="34" charset="0"/>
              </a:rPr>
              <a:t>c</a:t>
            </a:r>
            <a:r>
              <a:rPr lang="es-CL" sz="1200" b="0" i="0" u="none" strike="noStrike" kern="1200" baseline="0" dirty="0" err="1" smtClean="0">
                <a:solidFill>
                  <a:schemeClr val="tx1"/>
                </a:solidFill>
                <a:latin typeface="Arial" pitchFamily="34" charset="0"/>
                <a:ea typeface="+mn-ea"/>
                <a:cs typeface="Arial" pitchFamily="34" charset="0"/>
              </a:rPr>
              <a:t>ompara</a:t>
            </a:r>
            <a:r>
              <a:rPr lang="es-CL" sz="1200" b="0" i="0" u="none" strike="noStrike" kern="1200" baseline="0" dirty="0" smtClean="0">
                <a:solidFill>
                  <a:schemeClr val="tx1"/>
                </a:solidFill>
                <a:latin typeface="Arial" pitchFamily="34" charset="0"/>
                <a:ea typeface="+mn-ea"/>
                <a:cs typeface="Arial" pitchFamily="34" charset="0"/>
              </a:rPr>
              <a:t> el valor con cada valor devuelto por la subconsulta.</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CL"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ALL : </a:t>
            </a:r>
            <a:r>
              <a:rPr lang="es-MX" sz="1200" b="0" i="0" u="none" strike="noStrike" kern="1200" baseline="0" dirty="0" smtClean="0">
                <a:solidFill>
                  <a:schemeClr val="tx1"/>
                </a:solidFill>
                <a:latin typeface="Arial" pitchFamily="34" charset="0"/>
                <a:ea typeface="+mn-ea"/>
                <a:cs typeface="Arial" pitchFamily="34" charset="0"/>
              </a:rPr>
              <a:t>c</a:t>
            </a:r>
            <a:r>
              <a:rPr lang="es-CL" sz="1200" b="0" i="0" u="none" strike="noStrike" kern="1200" baseline="0" dirty="0" err="1" smtClean="0">
                <a:solidFill>
                  <a:schemeClr val="tx1"/>
                </a:solidFill>
                <a:latin typeface="Arial" pitchFamily="34" charset="0"/>
                <a:ea typeface="+mn-ea"/>
                <a:cs typeface="Arial" pitchFamily="34" charset="0"/>
              </a:rPr>
              <a:t>ompara</a:t>
            </a:r>
            <a:r>
              <a:rPr lang="es-CL" sz="1200" b="0" i="0" u="none" strike="noStrike" kern="1200" baseline="0" dirty="0" smtClean="0">
                <a:solidFill>
                  <a:schemeClr val="tx1"/>
                </a:solidFill>
                <a:latin typeface="Arial" pitchFamily="34" charset="0"/>
                <a:ea typeface="+mn-ea"/>
                <a:cs typeface="Arial" pitchFamily="34" charset="0"/>
              </a:rPr>
              <a:t> el valor con todos los valores devueltos por la subconsulta.</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CL" sz="1200" b="0" i="0" u="none" strike="noStrike" kern="1200" baseline="0" dirty="0" smtClean="0">
                <a:solidFill>
                  <a:schemeClr val="tx1"/>
                </a:solidFill>
                <a:latin typeface="Arial" pitchFamily="34" charset="0"/>
                <a:ea typeface="+mn-ea"/>
                <a:cs typeface="Arial" pitchFamily="34" charset="0"/>
              </a:rPr>
              <a:t>  </a:t>
            </a:r>
            <a:r>
              <a:rPr lang="es-CL" sz="1200" b="1" i="0" u="none" strike="noStrike" kern="1200" baseline="0" dirty="0" smtClean="0">
                <a:solidFill>
                  <a:schemeClr val="tx1"/>
                </a:solidFill>
                <a:latin typeface="Arial" pitchFamily="34" charset="0"/>
                <a:ea typeface="+mn-ea"/>
                <a:cs typeface="Arial" pitchFamily="34" charset="0"/>
              </a:rPr>
              <a:t>EXISTS:</a:t>
            </a:r>
            <a:r>
              <a:rPr lang="es-CL" sz="1200" b="0" i="0" u="none" strike="noStrike" kern="1200" baseline="0" dirty="0" smtClean="0">
                <a:solidFill>
                  <a:schemeClr val="tx1"/>
                </a:solidFill>
                <a:latin typeface="Arial" pitchFamily="34" charset="0"/>
                <a:ea typeface="+mn-ea"/>
                <a:cs typeface="Arial" pitchFamily="34" charset="0"/>
              </a:rPr>
              <a:t> verifica la existencia de las filas de la </a:t>
            </a:r>
            <a:r>
              <a:rPr lang="es-CL" sz="1200" b="0" i="0" u="none" strike="noStrike" kern="1200" baseline="0" dirty="0" err="1" smtClean="0">
                <a:solidFill>
                  <a:schemeClr val="tx1"/>
                </a:solidFill>
                <a:latin typeface="Arial" pitchFamily="34" charset="0"/>
                <a:ea typeface="+mn-ea"/>
                <a:cs typeface="Arial" pitchFamily="34" charset="0"/>
              </a:rPr>
              <a:t>query</a:t>
            </a:r>
            <a:r>
              <a:rPr lang="es-CL" sz="1200" b="0" i="0" u="none" strike="noStrike" kern="1200" baseline="0" dirty="0" smtClean="0">
                <a:solidFill>
                  <a:schemeClr val="tx1"/>
                </a:solidFill>
                <a:latin typeface="Arial" pitchFamily="34" charset="0"/>
                <a:ea typeface="+mn-ea"/>
                <a:cs typeface="Arial" pitchFamily="34" charset="0"/>
              </a:rPr>
              <a:t> principal en el conjunto de resultados de la subconsulta.</a:t>
            </a:r>
            <a:endParaRPr lang="es-ES" dirty="0" smtClean="0">
              <a:latin typeface="Arial" pitchFamily="34" charset="0"/>
              <a:ea typeface="ＭＳ Ｐゴシック" pitchFamily="34" charset="-128"/>
              <a:cs typeface="Arial" pitchFamily="34" charset="0"/>
            </a:endParaRPr>
          </a:p>
          <a:p>
            <a:pPr eaLnBrk="1" hangingPunct="1">
              <a:spcBef>
                <a:spcPct val="0"/>
              </a:spcBef>
            </a:pPr>
            <a:r>
              <a:rPr lang="es-ES" dirty="0" smtClean="0">
                <a:latin typeface="Arial" pitchFamily="34" charset="0"/>
                <a:ea typeface="ＭＳ Ｐゴシック" pitchFamily="34" charset="-128"/>
                <a:cs typeface="Arial" pitchFamily="34" charset="0"/>
              </a:rPr>
              <a:t>En el ejemplo, para poder obtener los </a:t>
            </a:r>
            <a:r>
              <a:rPr lang="es-ES" b="1" dirty="0" smtClean="0">
                <a:latin typeface="Arial" pitchFamily="34" charset="0"/>
                <a:ea typeface="ＭＳ Ｐゴシック" pitchFamily="34" charset="-128"/>
                <a:cs typeface="Arial" pitchFamily="34" charset="0"/>
              </a:rPr>
              <a:t>empleados cuyo salario sea igual a alguno de los salarios mínimos</a:t>
            </a:r>
            <a:r>
              <a:rPr lang="es-ES" dirty="0" smtClean="0">
                <a:latin typeface="Arial" pitchFamily="34" charset="0"/>
                <a:ea typeface="ＭＳ Ｐゴシック" pitchFamily="34" charset="-128"/>
                <a:cs typeface="Arial" pitchFamily="34" charset="0"/>
              </a:rPr>
              <a:t> que existen en cada departamento se debe utilizar el operador de comparación IN.</a:t>
            </a:r>
            <a:endParaRPr lang="es-CL"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8BACF2B-2CC7-4908-B51D-DA5FD4DEC598}"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extLst>
      <p:ext uri="{BB962C8B-B14F-4D97-AF65-F5344CB8AC3E}">
        <p14:creationId xmlns:p14="http://schemas.microsoft.com/office/powerpoint/2010/main" val="3215825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charset="0"/>
                <a:ea typeface="ＭＳ Ｐゴシック" pitchFamily="34" charset="-128"/>
                <a:cs typeface="Arial" charset="0"/>
              </a:rPr>
              <a:t>Subconsultas de Múltiples Filas</a:t>
            </a:r>
            <a:endParaRPr lang="es-CL" dirty="0" smtClean="0">
              <a:solidFill>
                <a:srgbClr val="10253F"/>
              </a:solidFill>
              <a:latin typeface="Arial" charset="0"/>
              <a:ea typeface="ＭＳ Ｐゴシック" pitchFamily="34" charset="-128"/>
              <a:cs typeface="Arial" charset="0"/>
            </a:endParaRPr>
          </a:p>
          <a:p>
            <a:pPr eaLnBrk="1" hangingPunct="1">
              <a:spcBef>
                <a:spcPct val="0"/>
              </a:spcBef>
            </a:pPr>
            <a:r>
              <a:rPr lang="es-CL" dirty="0" smtClean="0">
                <a:solidFill>
                  <a:srgbClr val="10253F"/>
                </a:solidFill>
                <a:latin typeface="Arial" charset="0"/>
                <a:ea typeface="ＭＳ Ｐゴシック" pitchFamily="34" charset="-128"/>
                <a:cs typeface="Arial" charset="0"/>
              </a:rPr>
              <a:t>En </a:t>
            </a:r>
            <a:r>
              <a:rPr lang="es-MX" dirty="0" smtClean="0">
                <a:latin typeface="Arial" charset="0"/>
                <a:ea typeface="ＭＳ Ｐゴシック" pitchFamily="34" charset="-128"/>
                <a:cs typeface="Arial" charset="0"/>
              </a:rPr>
              <a:t>la sentencia primero se resuelve la subconsulta que obtiene los diferentes salarios entre los empleados que poseen el trabajo IT_PROG (9000, 6000, 4800 y 4200). Por lo tanto la consulta principal retorna a los </a:t>
            </a:r>
            <a:r>
              <a:rPr lang="es-MX" b="1" dirty="0" smtClean="0">
                <a:latin typeface="Arial" charset="0"/>
                <a:ea typeface="ＭＳ Ｐゴシック" pitchFamily="34" charset="-128"/>
                <a:cs typeface="Arial" charset="0"/>
              </a:rPr>
              <a:t>empleados que posean un salario menor a cualquiera de los salarios obtenidos en la subconsulta</a:t>
            </a:r>
            <a:r>
              <a:rPr lang="es-MX" dirty="0" smtClean="0">
                <a:latin typeface="Arial" charset="0"/>
                <a:ea typeface="ＭＳ Ｐゴシック" pitchFamily="34" charset="-128"/>
                <a:cs typeface="Arial" charset="0"/>
              </a:rPr>
              <a:t> y que además posean un trabajo distinto a IT_PROG.</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CF8F84A6-305F-4703-B6F7-2A705D77DC7C}"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extLst>
      <p:ext uri="{BB962C8B-B14F-4D97-AF65-F5344CB8AC3E}">
        <p14:creationId xmlns:p14="http://schemas.microsoft.com/office/powerpoint/2010/main" val="282582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charset="0"/>
                <a:ea typeface="ＭＳ Ｐゴシック" pitchFamily="34" charset="-128"/>
                <a:cs typeface="Arial" charset="0"/>
              </a:rPr>
              <a:t>Subconsultas de Múltiples Filas</a:t>
            </a:r>
            <a:endParaRPr lang="es-CL" dirty="0" smtClean="0">
              <a:solidFill>
                <a:srgbClr val="10253F"/>
              </a:solidFill>
              <a:latin typeface="Arial" charset="0"/>
              <a:ea typeface="ＭＳ Ｐゴシック" pitchFamily="34" charset="-128"/>
              <a:cs typeface="Arial" charset="0"/>
            </a:endParaRPr>
          </a:p>
          <a:p>
            <a:pPr eaLnBrk="1" hangingPunct="1">
              <a:spcBef>
                <a:spcPct val="0"/>
              </a:spcBef>
            </a:pPr>
            <a:r>
              <a:rPr lang="es-CL" dirty="0" smtClean="0">
                <a:solidFill>
                  <a:srgbClr val="10253F"/>
                </a:solidFill>
                <a:latin typeface="Arial" charset="0"/>
                <a:ea typeface="ＭＳ Ｐゴシック" pitchFamily="34" charset="-128"/>
                <a:cs typeface="Arial" charset="0"/>
              </a:rPr>
              <a:t>En </a:t>
            </a:r>
            <a:r>
              <a:rPr lang="es-MX" dirty="0" smtClean="0">
                <a:latin typeface="Arial" charset="0"/>
                <a:ea typeface="ＭＳ Ｐゴシック" pitchFamily="34" charset="-128"/>
                <a:cs typeface="Arial" charset="0"/>
              </a:rPr>
              <a:t>la sentencia primero se resuelve la subconsulta que obtiene los diferentes salarios entre los empleados que poseen el trabajo IT_PROG (9000, 6000, 4800 y 4200). Por lo tanto la consulta principal retorna a los </a:t>
            </a:r>
            <a:r>
              <a:rPr lang="es-MX" b="1" dirty="0" smtClean="0">
                <a:latin typeface="Arial" charset="0"/>
                <a:ea typeface="ＭＳ Ｐゴシック" pitchFamily="34" charset="-128"/>
                <a:cs typeface="Arial" charset="0"/>
              </a:rPr>
              <a:t>empleados que posean un salario menor a todos los salarios obtenidos en la subconsulta</a:t>
            </a:r>
            <a:r>
              <a:rPr lang="es-MX" dirty="0" smtClean="0">
                <a:latin typeface="Arial" charset="0"/>
                <a:ea typeface="ＭＳ Ｐゴシック" pitchFamily="34" charset="-128"/>
                <a:cs typeface="Arial" charset="0"/>
              </a:rPr>
              <a:t> y que además posean un trabajo distinto a IT_PROG.</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1B52506-BF22-4530-B4D7-493FBF761599}"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extLst>
      <p:ext uri="{BB962C8B-B14F-4D97-AF65-F5344CB8AC3E}">
        <p14:creationId xmlns:p14="http://schemas.microsoft.com/office/powerpoint/2010/main" val="775449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charset="0"/>
                <a:ea typeface="ＭＳ Ｐゴシック" pitchFamily="34" charset="-128"/>
                <a:cs typeface="Arial" charset="0"/>
              </a:rPr>
              <a:t>Subconsultas de Múltiples Filas</a:t>
            </a:r>
          </a:p>
          <a:p>
            <a:pPr eaLnBrk="1" hangingPunct="1">
              <a:spcBef>
                <a:spcPct val="0"/>
              </a:spcBef>
            </a:pPr>
            <a:r>
              <a:rPr lang="es-CL" sz="1200" dirty="0" smtClean="0">
                <a:solidFill>
                  <a:srgbClr val="10253F"/>
                </a:solidFill>
                <a:latin typeface="Arial" pitchFamily="34" charset="0"/>
                <a:ea typeface="ＭＳ Ｐゴシック" pitchFamily="34" charset="-128"/>
                <a:cs typeface="Arial" pitchFamily="34" charset="0"/>
              </a:rPr>
              <a:t>Este operador se utiliza con frecuencia con subconsultas correlacionadas (la </a:t>
            </a:r>
            <a:r>
              <a:rPr lang="es-CL" sz="1200" dirty="0" err="1" smtClean="0">
                <a:solidFill>
                  <a:srgbClr val="10253F"/>
                </a:solidFill>
                <a:latin typeface="Arial" pitchFamily="34" charset="0"/>
                <a:ea typeface="ＭＳ Ｐゴシック" pitchFamily="34" charset="-128"/>
                <a:cs typeface="Arial" pitchFamily="34" charset="0"/>
              </a:rPr>
              <a:t>query</a:t>
            </a:r>
            <a:r>
              <a:rPr lang="es-CL" sz="1200" dirty="0" smtClean="0">
                <a:solidFill>
                  <a:srgbClr val="10253F"/>
                </a:solidFill>
                <a:latin typeface="Arial" pitchFamily="34" charset="0"/>
                <a:ea typeface="ＭＳ Ｐゴシック" pitchFamily="34" charset="-128"/>
                <a:cs typeface="Arial" pitchFamily="34" charset="0"/>
              </a:rPr>
              <a:t> </a:t>
            </a:r>
            <a:r>
              <a:rPr lang="es-CL" sz="1200" b="0" i="0" kern="1200" dirty="0" smtClean="0">
                <a:solidFill>
                  <a:schemeClr val="tx1"/>
                </a:solidFill>
                <a:latin typeface="+mn-lt"/>
                <a:ea typeface="+mn-ea"/>
                <a:cs typeface="+mn-cs"/>
              </a:rPr>
              <a:t>principal y la </a:t>
            </a:r>
            <a:r>
              <a:rPr lang="es-CL" sz="1200" b="0" i="0" kern="1200" dirty="0" err="1" smtClean="0">
                <a:solidFill>
                  <a:schemeClr val="tx1"/>
                </a:solidFill>
                <a:latin typeface="+mn-lt"/>
                <a:ea typeface="+mn-ea"/>
                <a:cs typeface="+mn-cs"/>
              </a:rPr>
              <a:t>subquery</a:t>
            </a:r>
            <a:r>
              <a:rPr lang="es-CL" sz="1200" b="0" i="0" kern="1200" baseline="0" dirty="0" smtClean="0">
                <a:solidFill>
                  <a:schemeClr val="tx1"/>
                </a:solidFill>
                <a:latin typeface="+mn-lt"/>
                <a:ea typeface="+mn-ea"/>
                <a:cs typeface="+mn-cs"/>
              </a:rPr>
              <a:t> </a:t>
            </a:r>
            <a:r>
              <a:rPr lang="es-CL" sz="1200" b="0" i="0" kern="1200" dirty="0" smtClean="0">
                <a:solidFill>
                  <a:schemeClr val="tx1"/>
                </a:solidFill>
                <a:latin typeface="+mn-lt"/>
                <a:ea typeface="+mn-ea"/>
                <a:cs typeface="+mn-cs"/>
              </a:rPr>
              <a:t>consulta datos de la misma tabla) </a:t>
            </a:r>
            <a:r>
              <a:rPr lang="es-CL" sz="1200" dirty="0" smtClean="0">
                <a:solidFill>
                  <a:srgbClr val="10253F"/>
                </a:solidFill>
                <a:latin typeface="Arial" pitchFamily="34" charset="0"/>
                <a:ea typeface="ＭＳ Ｐゴシック" pitchFamily="34" charset="-128"/>
                <a:cs typeface="Arial" pitchFamily="34" charset="0"/>
              </a:rPr>
              <a:t>para probar si existe un valor recuperado por la consulta externa en el resultado del conjunto de los valores recuperados por la consulta interna. Si la subconsulta retorna al menos una fila, el operador devuelve TRUE. Si el valor no existe, devuelve FALSO. Por lo</a:t>
            </a:r>
            <a:r>
              <a:rPr lang="es-CL" sz="1200" baseline="0" dirty="0" smtClean="0">
                <a:solidFill>
                  <a:srgbClr val="10253F"/>
                </a:solidFill>
                <a:latin typeface="Arial" pitchFamily="34" charset="0"/>
                <a:ea typeface="ＭＳ Ｐゴシック" pitchFamily="34" charset="-128"/>
                <a:cs typeface="Arial" pitchFamily="34" charset="0"/>
              </a:rPr>
              <a:t> tanto</a:t>
            </a:r>
            <a:r>
              <a:rPr lang="es-CL" sz="1200" dirty="0" smtClean="0">
                <a:solidFill>
                  <a:srgbClr val="10253F"/>
                </a:solidFill>
                <a:latin typeface="Arial" pitchFamily="34" charset="0"/>
                <a:ea typeface="ＭＳ Ｐゴシック" pitchFamily="34" charset="-128"/>
                <a:cs typeface="Arial" pitchFamily="34" charset="0"/>
              </a:rPr>
              <a:t>, NO EXISTS verifica si un valor recuperado por la consulta externa no es una parte de los de los valores recuperados por la consulta interna.</a:t>
            </a:r>
          </a:p>
          <a:p>
            <a:pPr eaLnBrk="1" hangingPunct="1">
              <a:spcBef>
                <a:spcPct val="0"/>
              </a:spcBef>
            </a:pPr>
            <a:r>
              <a:rPr lang="es-CL" sz="1200" b="0" i="0" kern="1200" dirty="0" smtClean="0">
                <a:solidFill>
                  <a:schemeClr val="tx1"/>
                </a:solidFill>
                <a:latin typeface="+mn-lt"/>
                <a:ea typeface="+mn-ea"/>
                <a:cs typeface="+mn-cs"/>
              </a:rPr>
              <a:t>A diferencia</a:t>
            </a:r>
            <a:r>
              <a:rPr lang="es-CL" sz="1200" b="0" i="0" kern="1200" baseline="0" dirty="0" smtClean="0">
                <a:solidFill>
                  <a:schemeClr val="tx1"/>
                </a:solidFill>
                <a:latin typeface="+mn-lt"/>
                <a:ea typeface="+mn-ea"/>
                <a:cs typeface="+mn-cs"/>
              </a:rPr>
              <a:t> del operador </a:t>
            </a:r>
            <a:r>
              <a:rPr lang="es-CL" sz="1200" b="0" i="0" kern="1200" dirty="0" smtClean="0">
                <a:solidFill>
                  <a:schemeClr val="tx1"/>
                </a:solidFill>
                <a:latin typeface="+mn-lt"/>
                <a:ea typeface="+mn-ea"/>
                <a:cs typeface="+mn-cs"/>
              </a:rPr>
              <a:t>IN que no puede evaluar NULOS  por lo que en ese caso el resultado es</a:t>
            </a:r>
            <a:r>
              <a:rPr lang="es-CL" sz="1200" b="0" i="0" kern="1200" baseline="0" dirty="0" smtClean="0">
                <a:solidFill>
                  <a:schemeClr val="tx1"/>
                </a:solidFill>
                <a:latin typeface="+mn-lt"/>
                <a:ea typeface="+mn-ea"/>
                <a:cs typeface="+mn-cs"/>
              </a:rPr>
              <a:t> falso </a:t>
            </a:r>
            <a:r>
              <a:rPr lang="es-CL" sz="1200" b="0" i="0" kern="1200" dirty="0" smtClean="0">
                <a:solidFill>
                  <a:schemeClr val="tx1"/>
                </a:solidFill>
                <a:latin typeface="+mn-lt"/>
                <a:ea typeface="+mn-ea"/>
                <a:cs typeface="+mn-cs"/>
              </a:rPr>
              <a:t>y las filas </a:t>
            </a:r>
            <a:r>
              <a:rPr lang="es-CL" sz="1200" b="0" i="0" u="none" kern="1200" dirty="0" smtClean="0">
                <a:solidFill>
                  <a:schemeClr val="tx1"/>
                </a:solidFill>
                <a:latin typeface="+mn-lt"/>
                <a:ea typeface="+mn-ea"/>
                <a:cs typeface="+mn-cs"/>
              </a:rPr>
              <a:t>no se </a:t>
            </a:r>
            <a:r>
              <a:rPr lang="es-CL" sz="1200" b="0" i="0" kern="1200" dirty="0" smtClean="0">
                <a:solidFill>
                  <a:schemeClr val="tx1"/>
                </a:solidFill>
                <a:latin typeface="+mn-lt"/>
                <a:ea typeface="+mn-ea"/>
                <a:cs typeface="+mn-cs"/>
              </a:rPr>
              <a:t>devuelven,</a:t>
            </a:r>
            <a:r>
              <a:rPr lang="es-CL" sz="1200" b="0" i="0" kern="1200" baseline="0" dirty="0" smtClean="0">
                <a:solidFill>
                  <a:schemeClr val="tx1"/>
                </a:solidFill>
                <a:latin typeface="+mn-lt"/>
                <a:ea typeface="+mn-ea"/>
                <a:cs typeface="+mn-cs"/>
              </a:rPr>
              <a:t> </a:t>
            </a:r>
            <a:r>
              <a:rPr lang="es-CL" sz="1200" b="0" i="0" kern="1200" dirty="0" smtClean="0">
                <a:solidFill>
                  <a:schemeClr val="tx1"/>
                </a:solidFill>
                <a:latin typeface="+mn-lt"/>
                <a:ea typeface="+mn-ea"/>
                <a:cs typeface="+mn-cs"/>
              </a:rPr>
              <a:t> EXISTS puede evaluar NULOS, por lo que las filas se pueden devolver.</a:t>
            </a:r>
            <a:endParaRPr lang="es-CL" sz="1200" dirty="0" smtClean="0">
              <a:solidFill>
                <a:srgbClr val="10253F"/>
              </a:solidFill>
              <a:latin typeface="Arial" pitchFamily="34" charset="0"/>
              <a:ea typeface="ＭＳ Ｐゴシック" pitchFamily="34" charset="-128"/>
              <a:cs typeface="Arial" pitchFamily="34" charset="0"/>
            </a:endParaRPr>
          </a:p>
          <a:p>
            <a:pPr eaLnBrk="1" hangingPunct="1">
              <a:spcBef>
                <a:spcPct val="0"/>
              </a:spcBef>
            </a:pPr>
            <a:endParaRPr lang="es-CL" sz="1200" dirty="0" smtClean="0">
              <a:solidFill>
                <a:srgbClr val="10253F"/>
              </a:solidFill>
              <a:latin typeface="Arial" pitchFamily="34" charset="0"/>
              <a:ea typeface="ＭＳ Ｐゴシック" pitchFamily="34" charset="-128"/>
              <a:cs typeface="Arial" pitchFamily="34" charset="0"/>
            </a:endParaRPr>
          </a:p>
          <a:p>
            <a:pPr eaLnBrk="1" hangingPunct="1">
              <a:spcBef>
                <a:spcPct val="0"/>
              </a:spcBef>
            </a:pPr>
            <a:r>
              <a:rPr lang="es-CL" sz="1200" dirty="0" smtClean="0">
                <a:solidFill>
                  <a:srgbClr val="10253F"/>
                </a:solidFill>
                <a:latin typeface="Arial" pitchFamily="34" charset="0"/>
                <a:ea typeface="ＭＳ Ｐゴシック" pitchFamily="34" charset="-128"/>
                <a:cs typeface="Arial" pitchFamily="34" charset="0"/>
              </a:rPr>
              <a:t>En </a:t>
            </a:r>
            <a:r>
              <a:rPr lang="es-MX" sz="1200" dirty="0" smtClean="0">
                <a:latin typeface="Arial" pitchFamily="34" charset="0"/>
                <a:ea typeface="ＭＳ Ｐゴシック" pitchFamily="34" charset="-128"/>
                <a:cs typeface="Arial" pitchFamily="34" charset="0"/>
              </a:rPr>
              <a:t>la sentencia del ejemplo, las filas que</a:t>
            </a:r>
            <a:r>
              <a:rPr lang="es-MX" sz="1200" baseline="0" dirty="0" smtClean="0">
                <a:latin typeface="Arial" pitchFamily="34" charset="0"/>
                <a:ea typeface="ＭＳ Ｐゴシック" pitchFamily="34" charset="-128"/>
                <a:cs typeface="Arial" pitchFamily="34" charset="0"/>
              </a:rPr>
              <a:t> </a:t>
            </a:r>
            <a:r>
              <a:rPr lang="es-MX" sz="1200" dirty="0" smtClean="0">
                <a:latin typeface="Arial" pitchFamily="34" charset="0"/>
                <a:ea typeface="ＭＳ Ｐゴシック" pitchFamily="34" charset="-128"/>
                <a:cs typeface="Arial" pitchFamily="34" charset="0"/>
              </a:rPr>
              <a:t>la consulta principal retorna son aquellas</a:t>
            </a:r>
            <a:r>
              <a:rPr lang="es-MX" sz="1200" baseline="0" dirty="0" smtClean="0">
                <a:latin typeface="Arial" pitchFamily="34" charset="0"/>
                <a:ea typeface="ＭＳ Ｐゴシック" pitchFamily="34" charset="-128"/>
                <a:cs typeface="Arial" pitchFamily="34" charset="0"/>
              </a:rPr>
              <a:t> cuya identificación de departamento es retornada por la subconsulta. En este caso las filas que retorna la consulta principal corresponden a los departamentos 10, 20, 30, 40, 50, 60, 70, 80, 90, 100 y 110 que son los que coinciden al comparar la identificación de departamento de ambas tablas.</a:t>
            </a:r>
            <a:endParaRPr lang="es-MX" sz="1200" dirty="0" smtClean="0">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1B52506-BF22-4530-B4D7-493FBF761599}"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extLst>
      <p:ext uri="{BB962C8B-B14F-4D97-AF65-F5344CB8AC3E}">
        <p14:creationId xmlns:p14="http://schemas.microsoft.com/office/powerpoint/2010/main" val="403615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dirty="0" smtClean="0"/>
          </a:p>
        </p:txBody>
      </p:sp>
      <p:sp>
        <p:nvSpPr>
          <p:cNvPr id="4" name="3 Marcador de número de diapositiva"/>
          <p:cNvSpPr>
            <a:spLocks noGrp="1"/>
          </p:cNvSpPr>
          <p:nvPr>
            <p:ph type="sldNum" sz="quarter" idx="5"/>
          </p:nvPr>
        </p:nvSpPr>
        <p:spPr/>
        <p:txBody>
          <a:bodyPr/>
          <a:lstStyle/>
          <a:p>
            <a:pPr>
              <a:defRPr/>
            </a:pPr>
            <a:fld id="{19483312-E7CC-47BA-8660-E991D25BC890}" type="slidenum">
              <a:rPr lang="es-CL" smtClean="0"/>
              <a:pPr>
                <a:defRPr/>
              </a:pPr>
              <a:t>2</a:t>
            </a:fld>
            <a:endParaRPr lang="es-CL"/>
          </a:p>
        </p:txBody>
      </p:sp>
    </p:spTree>
    <p:extLst>
      <p:ext uri="{BB962C8B-B14F-4D97-AF65-F5344CB8AC3E}">
        <p14:creationId xmlns:p14="http://schemas.microsoft.com/office/powerpoint/2010/main" val="43145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b="1" dirty="0" smtClean="0">
                <a:solidFill>
                  <a:srgbClr val="10253F"/>
                </a:solidFill>
                <a:latin typeface="Arial" charset="0"/>
                <a:ea typeface="ＭＳ Ｐゴシック" pitchFamily="34" charset="-128"/>
                <a:cs typeface="Arial" charset="0"/>
              </a:rPr>
              <a:t>Usando Subconsulta para Resolver un Problema</a:t>
            </a:r>
          </a:p>
          <a:p>
            <a:pPr eaLnBrk="1" hangingPunct="1">
              <a:lnSpc>
                <a:spcPct val="90000"/>
              </a:lnSpc>
              <a:spcBef>
                <a:spcPct val="0"/>
              </a:spcBef>
            </a:pPr>
            <a:r>
              <a:rPr lang="es-CL" dirty="0" smtClean="0">
                <a:solidFill>
                  <a:srgbClr val="10253F"/>
                </a:solidFill>
                <a:latin typeface="Arial" charset="0"/>
                <a:ea typeface="ＭＳ Ｐゴシック" pitchFamily="34" charset="-128"/>
                <a:cs typeface="Arial" charset="0"/>
              </a:rPr>
              <a:t>Supongamos que se quiere escribir una consulta para saber quién gana un salario mayor que el salario de Abel. </a:t>
            </a:r>
          </a:p>
          <a:p>
            <a:pPr eaLnBrk="1" hangingPunct="1">
              <a:lnSpc>
                <a:spcPct val="90000"/>
              </a:lnSpc>
              <a:spcBef>
                <a:spcPct val="0"/>
              </a:spcBef>
            </a:pPr>
            <a:r>
              <a:rPr lang="es-CL" dirty="0" smtClean="0">
                <a:solidFill>
                  <a:srgbClr val="10253F"/>
                </a:solidFill>
                <a:latin typeface="Arial" charset="0"/>
                <a:ea typeface="ＭＳ Ｐゴシック" pitchFamily="34" charset="-128"/>
                <a:cs typeface="Arial" charset="0"/>
              </a:rPr>
              <a:t>Para resolver este problema, se necesitan dos consultas: una para ver cuánto gana Abel, y una segunda consulta para encontrar quién gana más de esa cantidad. </a:t>
            </a:r>
          </a:p>
          <a:p>
            <a:pPr eaLnBrk="1" hangingPunct="1">
              <a:lnSpc>
                <a:spcPct val="90000"/>
              </a:lnSpc>
              <a:spcBef>
                <a:spcPct val="0"/>
              </a:spcBef>
            </a:pPr>
            <a:r>
              <a:rPr lang="es-CL" dirty="0" smtClean="0">
                <a:solidFill>
                  <a:srgbClr val="10253F"/>
                </a:solidFill>
                <a:latin typeface="Arial" charset="0"/>
                <a:ea typeface="ＭＳ Ｐゴシック" pitchFamily="34" charset="-128"/>
                <a:cs typeface="Arial" charset="0"/>
              </a:rPr>
              <a:t>Este problema se puede resolver con la combinación de las dos consultas, colocando una consulta dentro de otra consulta. La consulta interna (o subconsulta) devuelve un valor que es utilizado por la consulta externa (o consulta principal). </a:t>
            </a:r>
          </a:p>
          <a:p>
            <a:pPr eaLnBrk="1" hangingPunct="1">
              <a:lnSpc>
                <a:spcPct val="90000"/>
              </a:lnSpc>
              <a:spcBef>
                <a:spcPct val="0"/>
              </a:spcBef>
            </a:pPr>
            <a:r>
              <a:rPr lang="es-CL" dirty="0" smtClean="0">
                <a:solidFill>
                  <a:srgbClr val="10253F"/>
                </a:solidFill>
                <a:latin typeface="Arial" charset="0"/>
                <a:ea typeface="ＭＳ Ｐゴシック" pitchFamily="34" charset="-128"/>
                <a:cs typeface="Arial" charset="0"/>
              </a:rPr>
              <a:t>El uso de una subconsulta es equivalente a realizar dos consultas secuenciales y usar el resultado de la primera consulta como el valor de búsqueda en la segunda consulta.</a:t>
            </a:r>
            <a:endParaRPr lang="es-MX" dirty="0" smtClean="0">
              <a:latin typeface="Arial" charset="0"/>
              <a:ea typeface="ＭＳ Ｐゴシック" pitchFamily="34" charset="-128"/>
              <a:cs typeface="Arial" charset="0"/>
            </a:endParaRPr>
          </a:p>
        </p:txBody>
      </p:sp>
      <p:sp>
        <p:nvSpPr>
          <p:cNvPr id="20483"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94D890-B7F8-4E8A-9D2D-107B3D73A75C}" type="slidenum">
              <a:rPr lang="es-CL">
                <a:cs typeface="Arial" charset="0"/>
              </a:rPr>
              <a:pPr fontAlgn="base">
                <a:spcBef>
                  <a:spcPct val="0"/>
                </a:spcBef>
                <a:spcAft>
                  <a:spcPct val="0"/>
                </a:spcAft>
                <a:defRPr/>
              </a:pPr>
              <a:t>4</a:t>
            </a:fld>
            <a:endParaRPr lang="es-CL">
              <a:cs typeface="Arial" charset="0"/>
            </a:endParaRPr>
          </a:p>
        </p:txBody>
      </p:sp>
    </p:spTree>
    <p:extLst>
      <p:ext uri="{BB962C8B-B14F-4D97-AF65-F5344CB8AC3E}">
        <p14:creationId xmlns:p14="http://schemas.microsoft.com/office/powerpoint/2010/main" val="820358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0" name="2 Marcador de notas"/>
          <p:cNvSpPr>
            <a:spLocks noGrp="1"/>
          </p:cNvSpPr>
          <p:nvPr>
            <p:ph type="body" idx="1"/>
          </p:nvPr>
        </p:nvSpPr>
        <p:spPr bwMode="auto"/>
        <p:txBody>
          <a:bodyPr wrap="square" numCol="1" anchor="t" anchorCtr="0" compatLnSpc="1">
            <a:prstTxWarp prst="textNoShape">
              <a:avLst/>
            </a:prstTxWarp>
          </a:bodyPr>
          <a:lstStyle/>
          <a:p>
            <a:pPr eaLnBrk="1" hangingPunct="1">
              <a:lnSpc>
                <a:spcPct val="90000"/>
              </a:lnSpc>
              <a:spcBef>
                <a:spcPct val="0"/>
              </a:spcBef>
            </a:pPr>
            <a:r>
              <a:rPr lang="es-CL" sz="1200" b="1" dirty="0" smtClean="0">
                <a:solidFill>
                  <a:srgbClr val="10253F"/>
                </a:solidFill>
                <a:latin typeface="Arial" charset="0"/>
                <a:ea typeface="ＭＳ Ｐゴシック" pitchFamily="34" charset="-128"/>
                <a:cs typeface="Arial" charset="0"/>
              </a:rPr>
              <a:t>Usando Subconsulta para Resolver un Problema</a:t>
            </a:r>
          </a:p>
          <a:p>
            <a:pPr eaLnBrk="1" hangingPunct="1">
              <a:lnSpc>
                <a:spcPct val="90000"/>
              </a:lnSpc>
              <a:spcBef>
                <a:spcPct val="0"/>
              </a:spcBef>
            </a:pPr>
            <a:r>
              <a:rPr lang="es-CL" sz="1200" b="1" dirty="0" smtClean="0">
                <a:solidFill>
                  <a:srgbClr val="10253F"/>
                </a:solidFill>
                <a:latin typeface="Arial" charset="0"/>
                <a:ea typeface="ＭＳ Ｐゴシック" pitchFamily="34" charset="-128"/>
                <a:cs typeface="Arial" charset="0"/>
              </a:rPr>
              <a:t>Una subconsulta es una instrucción SELECT que está en una cláusula de otra instrucción SELECT</a:t>
            </a:r>
            <a:r>
              <a:rPr lang="es-CL" sz="1200" dirty="0" smtClean="0">
                <a:solidFill>
                  <a:srgbClr val="10253F"/>
                </a:solidFill>
                <a:latin typeface="Arial" charset="0"/>
                <a:ea typeface="ＭＳ Ｐゴシック" pitchFamily="34" charset="-128"/>
                <a:cs typeface="Arial" charset="0"/>
              </a:rPr>
              <a:t>. Se pueden construir poderosas declaraciones mediante el uso de subconsultas. Pueden ser muy útil cuando se necesita seleccionar filas de una tabla con una condición que depende de los datos de la misma tabla.</a:t>
            </a:r>
          </a:p>
          <a:p>
            <a:pPr algn="just" eaLnBrk="1" hangingPunct="1">
              <a:lnSpc>
                <a:spcPct val="90000"/>
              </a:lnSpc>
            </a:pPr>
            <a:r>
              <a:rPr lang="es-MX" sz="1200" dirty="0" smtClean="0">
                <a:latin typeface="Arial" charset="0"/>
                <a:ea typeface="ＭＳ Ｐゴシック" pitchFamily="34" charset="-128"/>
                <a:cs typeface="Arial" charset="0"/>
              </a:rPr>
              <a:t>Se pueden colocar subconsultas en una cláusula SQL como: </a:t>
            </a:r>
          </a:p>
          <a:p>
            <a:pPr eaLnBrk="1" hangingPunct="1">
              <a:lnSpc>
                <a:spcPct val="90000"/>
              </a:lnSpc>
              <a:spcBef>
                <a:spcPct val="0"/>
              </a:spcBef>
              <a:buFontTx/>
              <a:buChar char="•"/>
            </a:pPr>
            <a:r>
              <a:rPr lang="es-CL" sz="1200" dirty="0" smtClean="0">
                <a:solidFill>
                  <a:srgbClr val="10253F"/>
                </a:solidFill>
                <a:latin typeface="Arial" charset="0"/>
                <a:ea typeface="ＭＳ Ｐゴシック" pitchFamily="34" charset="-128"/>
                <a:cs typeface="Arial" charset="0"/>
              </a:rPr>
              <a:t>  </a:t>
            </a:r>
            <a:r>
              <a:rPr lang="es-CL" sz="1200" b="1" dirty="0" smtClean="0">
                <a:solidFill>
                  <a:srgbClr val="10253F"/>
                </a:solidFill>
                <a:latin typeface="Arial" charset="0"/>
                <a:ea typeface="ＭＳ Ｐゴシック" pitchFamily="34" charset="-128"/>
                <a:cs typeface="Arial" charset="0"/>
              </a:rPr>
              <a:t>Cláusula </a:t>
            </a:r>
            <a:r>
              <a:rPr lang="es-MX" sz="1200" b="1" dirty="0" smtClean="0">
                <a:latin typeface="Arial" charset="0"/>
                <a:ea typeface="ＭＳ Ｐゴシック" pitchFamily="34" charset="-128"/>
                <a:cs typeface="Arial" charset="0"/>
              </a:rPr>
              <a:t>WHERE</a:t>
            </a:r>
            <a:r>
              <a:rPr lang="es-MX" sz="1200" dirty="0" smtClean="0">
                <a:latin typeface="Arial" charset="0"/>
                <a:ea typeface="ＭＳ Ｐゴシック" pitchFamily="34" charset="-128"/>
                <a:cs typeface="Arial" charset="0"/>
              </a:rPr>
              <a:t>.</a:t>
            </a:r>
          </a:p>
          <a:p>
            <a:pPr eaLnBrk="1" hangingPunct="1">
              <a:lnSpc>
                <a:spcPct val="90000"/>
              </a:lnSpc>
              <a:spcBef>
                <a:spcPct val="0"/>
              </a:spcBef>
              <a:buFontTx/>
              <a:buChar char="•"/>
            </a:pP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Cláusula HAVING</a:t>
            </a:r>
            <a:r>
              <a:rPr lang="es-MX" sz="1200" dirty="0" smtClean="0">
                <a:latin typeface="Arial" charset="0"/>
                <a:ea typeface="ＭＳ Ｐゴシック" pitchFamily="34" charset="-128"/>
                <a:cs typeface="Arial" charset="0"/>
              </a:rPr>
              <a:t>.</a:t>
            </a:r>
          </a:p>
          <a:p>
            <a:pPr eaLnBrk="1" hangingPunct="1">
              <a:lnSpc>
                <a:spcPct val="90000"/>
              </a:lnSpc>
              <a:spcBef>
                <a:spcPct val="0"/>
              </a:spcBef>
              <a:buFontTx/>
              <a:buChar char="•"/>
            </a:pP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Cláusula FROM</a:t>
            </a:r>
            <a:r>
              <a:rPr lang="es-MX" sz="1200" dirty="0" smtClean="0">
                <a:latin typeface="Arial" charset="0"/>
                <a:ea typeface="ＭＳ Ｐゴシック" pitchFamily="34" charset="-128"/>
                <a:cs typeface="Arial" charset="0"/>
              </a:rPr>
              <a:t>.</a:t>
            </a:r>
          </a:p>
          <a:p>
            <a:pPr eaLnBrk="1" hangingPunct="1">
              <a:lnSpc>
                <a:spcPct val="90000"/>
              </a:lnSpc>
              <a:spcBef>
                <a:spcPct val="0"/>
              </a:spcBef>
            </a:pPr>
            <a:r>
              <a:rPr lang="es-MX" sz="1200" dirty="0" smtClean="0">
                <a:latin typeface="Arial" charset="0"/>
                <a:ea typeface="ＭＳ Ｐゴシック" pitchFamily="34" charset="-128"/>
                <a:cs typeface="Arial" charset="0"/>
              </a:rPr>
              <a:t>En la sintaxis:</a:t>
            </a:r>
          </a:p>
          <a:p>
            <a:pPr marL="0" lvl="1" eaLnBrk="1" hangingPunct="1">
              <a:lnSpc>
                <a:spcPct val="90000"/>
              </a:lnSpc>
              <a:spcBef>
                <a:spcPct val="0"/>
              </a:spcBef>
              <a:buFontTx/>
              <a:buChar char="•"/>
            </a:pPr>
            <a:r>
              <a:rPr lang="es-MX" sz="1200" b="1" i="1" dirty="0" smtClean="0">
                <a:latin typeface="Arial" charset="0"/>
                <a:ea typeface="ＭＳ Ｐゴシック" pitchFamily="34" charset="-128"/>
                <a:cs typeface="Arial" charset="0"/>
              </a:rPr>
              <a:t>  </a:t>
            </a:r>
            <a:r>
              <a:rPr lang="es-MX" sz="1200" b="1" i="1" dirty="0" err="1" smtClean="0">
                <a:latin typeface="Arial" charset="0"/>
                <a:ea typeface="ＭＳ Ｐゴシック" pitchFamily="34" charset="-128"/>
                <a:cs typeface="Arial" charset="0"/>
              </a:rPr>
              <a:t>operador_comparación</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 </a:t>
            </a:r>
            <a:r>
              <a:rPr lang="es-MX" sz="1200" dirty="0" smtClean="0">
                <a:latin typeface="Arial" charset="0"/>
                <a:ea typeface="ＭＳ Ｐゴシック" pitchFamily="34" charset="-128"/>
                <a:cs typeface="Arial" charset="0"/>
              </a:rPr>
              <a:t>corresponde a una condición  de comparación que pueden ser: </a:t>
            </a:r>
            <a:r>
              <a:rPr lang="es-MX" sz="1200" b="1" dirty="0" smtClean="0">
                <a:latin typeface="Arial" charset="0"/>
                <a:ea typeface="ＭＳ Ｐゴシック" pitchFamily="34" charset="-128"/>
                <a:cs typeface="Arial" charset="0"/>
              </a:rPr>
              <a:t>&gt;</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&gt;=</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&lt;</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&lt;&gt;</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&lt;=</a:t>
            </a:r>
            <a:r>
              <a:rPr lang="es-MX" sz="1200" dirty="0" smtClean="0">
                <a:latin typeface="Arial" charset="0"/>
                <a:ea typeface="ＭＳ Ｐゴシック" pitchFamily="34" charset="-128"/>
                <a:cs typeface="Arial" charset="0"/>
              </a:rPr>
              <a:t> (operadores de una sola fila) o  </a:t>
            </a:r>
            <a:r>
              <a:rPr lang="es-MX" sz="1200" b="1" dirty="0" smtClean="0">
                <a:latin typeface="Arial" charset="0"/>
                <a:ea typeface="ＭＳ Ｐゴシック" pitchFamily="34" charset="-128"/>
                <a:cs typeface="Arial" charset="0"/>
              </a:rPr>
              <a:t>IN</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ANY</a:t>
            </a:r>
            <a:r>
              <a:rPr lang="es-MX" sz="1200" dirty="0" smtClean="0">
                <a:latin typeface="Arial" charset="0"/>
                <a:ea typeface="ＭＳ Ｐゴシック" pitchFamily="34" charset="-128"/>
                <a:cs typeface="Arial" charset="0"/>
              </a:rPr>
              <a:t>, </a:t>
            </a:r>
            <a:r>
              <a:rPr lang="es-MX" sz="1200" b="1" dirty="0" smtClean="0">
                <a:latin typeface="Arial" charset="0"/>
                <a:ea typeface="ＭＳ Ｐゴシック" pitchFamily="34" charset="-128"/>
                <a:cs typeface="Arial" charset="0"/>
              </a:rPr>
              <a:t>ALL</a:t>
            </a:r>
            <a:r>
              <a:rPr lang="es-MX" sz="1200" dirty="0" smtClean="0">
                <a:latin typeface="Arial" charset="0"/>
                <a:ea typeface="ＭＳ Ｐゴシック" pitchFamily="34" charset="-128"/>
                <a:cs typeface="Arial" charset="0"/>
              </a:rPr>
              <a:t> (operadores de múltiples filas).</a:t>
            </a:r>
          </a:p>
          <a:p>
            <a:pPr marL="0" lvl="1" eaLnBrk="1" hangingPunct="1">
              <a:lnSpc>
                <a:spcPct val="90000"/>
              </a:lnSpc>
              <a:spcBef>
                <a:spcPct val="0"/>
              </a:spcBef>
              <a:buFontTx/>
              <a:buChar char="•"/>
            </a:pPr>
            <a:endParaRPr lang="es-MX" sz="1200" dirty="0" smtClean="0">
              <a:latin typeface="Arial" charset="0"/>
              <a:ea typeface="ＭＳ Ｐゴシック" pitchFamily="34" charset="-128"/>
              <a:cs typeface="Arial" charset="0"/>
            </a:endParaRPr>
          </a:p>
          <a:p>
            <a:pPr algn="just" eaLnBrk="1" hangingPunct="1">
              <a:lnSpc>
                <a:spcPct val="90000"/>
              </a:lnSpc>
            </a:pPr>
            <a:r>
              <a:rPr lang="es-MX" sz="1200" b="1" dirty="0" smtClean="0">
                <a:latin typeface="Arial" charset="0"/>
                <a:ea typeface="ＭＳ Ｐゴシック" pitchFamily="34" charset="-128"/>
                <a:cs typeface="Arial" charset="0"/>
              </a:rPr>
              <a:t>En el ejemplo, </a:t>
            </a:r>
            <a:r>
              <a:rPr lang="es-MX" sz="1200" b="1" dirty="0" smtClean="0">
                <a:latin typeface="Arial" charset="0"/>
                <a:cs typeface="Arial" charset="0"/>
              </a:rPr>
              <a:t>la consulta interna o subconsulta es la primera que se resuelve y obtiene el salario del empleado Abel</a:t>
            </a:r>
            <a:r>
              <a:rPr lang="es-MX" sz="1200" dirty="0" smtClean="0">
                <a:latin typeface="Arial" charset="0"/>
                <a:cs typeface="Arial" charset="0"/>
              </a:rPr>
              <a:t>. </a:t>
            </a:r>
            <a:r>
              <a:rPr lang="es-MX" sz="1200" b="1" dirty="0" smtClean="0">
                <a:latin typeface="Arial" charset="0"/>
                <a:cs typeface="Arial" charset="0"/>
              </a:rPr>
              <a:t>Posteriormente la consulta externa obtiene a todos los empleados que posean un salario mayor al valor obtenido en la subconsulta que en este caso es 11000.</a:t>
            </a:r>
          </a:p>
          <a:p>
            <a:pPr eaLnBrk="1" hangingPunct="1">
              <a:lnSpc>
                <a:spcPct val="90000"/>
              </a:lnSpc>
              <a:spcBef>
                <a:spcPct val="0"/>
              </a:spcBef>
            </a:pPr>
            <a:endParaRPr lang="es-MX" sz="1200" dirty="0" smtClean="0">
              <a:latin typeface="Arial" charset="0"/>
              <a:cs typeface="Arial" charset="0"/>
            </a:endParaRPr>
          </a:p>
          <a:p>
            <a:pPr eaLnBrk="1" hangingPunct="1">
              <a:lnSpc>
                <a:spcPct val="90000"/>
              </a:lnSpc>
              <a:spcBef>
                <a:spcPct val="0"/>
              </a:spcBef>
            </a:pPr>
            <a:endParaRPr lang="es-CL" sz="1200" dirty="0" smtClean="0">
              <a:solidFill>
                <a:srgbClr val="10253F"/>
              </a:solidFill>
              <a:latin typeface="Arial" charset="0"/>
              <a:ea typeface="ＭＳ Ｐゴシック" pitchFamily="34" charset="-128"/>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0AB1C3D-CCF0-4CF4-89A2-E937EE024347}" type="slidenum">
              <a:rPr lang="es-CL" sz="1200">
                <a:latin typeface="+mn-lt"/>
                <a:cs typeface="+mn-cs"/>
              </a:rPr>
              <a:pPr algn="r" fontAlgn="auto">
                <a:spcBef>
                  <a:spcPts val="0"/>
                </a:spcBef>
                <a:spcAft>
                  <a:spcPts val="0"/>
                </a:spcAft>
                <a:defRPr/>
              </a:pPr>
              <a:t>5</a:t>
            </a:fld>
            <a:endParaRPr lang="es-CL" sz="1200">
              <a:latin typeface="+mn-lt"/>
              <a:cs typeface="+mn-cs"/>
            </a:endParaRPr>
          </a:p>
        </p:txBody>
      </p:sp>
    </p:spTree>
    <p:extLst>
      <p:ext uri="{BB962C8B-B14F-4D97-AF65-F5344CB8AC3E}">
        <p14:creationId xmlns:p14="http://schemas.microsoft.com/office/powerpoint/2010/main" val="157271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b="1" dirty="0" smtClean="0">
                <a:solidFill>
                  <a:srgbClr val="10253F"/>
                </a:solidFill>
                <a:latin typeface="Arial" charset="0"/>
                <a:ea typeface="ＭＳ Ｐゴシック" pitchFamily="34" charset="-128"/>
                <a:cs typeface="Arial" charset="0"/>
              </a:rPr>
              <a:t>Usando Subconsulta para Resolver un Problema</a:t>
            </a:r>
          </a:p>
          <a:p>
            <a:pPr eaLnBrk="1" hangingPunct="1">
              <a:lnSpc>
                <a:spcPct val="90000"/>
              </a:lnSpc>
              <a:spcBef>
                <a:spcPct val="0"/>
              </a:spcBef>
              <a:buFontTx/>
              <a:buChar char="•"/>
            </a:pPr>
            <a:r>
              <a:rPr lang="es-CL" b="1" dirty="0" smtClean="0">
                <a:solidFill>
                  <a:srgbClr val="10253F"/>
                </a:solidFill>
                <a:latin typeface="Arial" charset="0"/>
                <a:ea typeface="ＭＳ Ｐゴシック" pitchFamily="34" charset="-128"/>
                <a:cs typeface="Arial" charset="0"/>
              </a:rPr>
              <a:t>  </a:t>
            </a:r>
            <a:r>
              <a:rPr lang="es-CL" dirty="0" smtClean="0">
                <a:solidFill>
                  <a:srgbClr val="10253F"/>
                </a:solidFill>
                <a:latin typeface="Arial" charset="0"/>
                <a:ea typeface="ＭＳ Ｐゴシック" pitchFamily="34" charset="-128"/>
                <a:cs typeface="Arial" charset="0"/>
              </a:rPr>
              <a:t>L</a:t>
            </a:r>
            <a:r>
              <a:rPr lang="es-MX" dirty="0" smtClean="0">
                <a:latin typeface="Arial" charset="0"/>
                <a:ea typeface="ＭＳ Ｐゴシック" pitchFamily="34" charset="-128"/>
                <a:cs typeface="Arial" charset="0"/>
              </a:rPr>
              <a:t>as subconsultas deben ser escritas entre paréntesis.</a:t>
            </a:r>
          </a:p>
          <a:p>
            <a:pPr eaLnBrk="1" hangingPunct="1">
              <a:lnSpc>
                <a:spcPct val="90000"/>
              </a:lnSpc>
              <a:spcBef>
                <a:spcPct val="0"/>
              </a:spcBef>
              <a:buFontTx/>
              <a:buChar char="•"/>
            </a:pPr>
            <a:r>
              <a:rPr lang="es-MX" dirty="0" smtClean="0">
                <a:latin typeface="Arial" charset="0"/>
                <a:ea typeface="ＭＳ Ｐゴシック" pitchFamily="34" charset="-128"/>
                <a:cs typeface="Arial" charset="0"/>
              </a:rPr>
              <a:t>  </a:t>
            </a:r>
            <a:r>
              <a:rPr lang="es-CL" dirty="0" smtClean="0">
                <a:latin typeface="Arial" charset="0"/>
                <a:ea typeface="ＭＳ Ｐゴシック" pitchFamily="34" charset="-128"/>
                <a:cs typeface="Arial" charset="0"/>
              </a:rPr>
              <a:t>Colocar las subconsultas en el lado derecho de la condición de comparación para mejorar la legibilidad. Sin embargo, las subconsultas pueden aparecer en cualquier lado de el operador de comparación. </a:t>
            </a:r>
          </a:p>
          <a:p>
            <a:pPr eaLnBrk="1" hangingPunct="1">
              <a:lnSpc>
                <a:spcPct val="90000"/>
              </a:lnSpc>
              <a:spcBef>
                <a:spcPct val="0"/>
              </a:spcBef>
              <a:buFontTx/>
              <a:buChar char="•"/>
            </a:pPr>
            <a:r>
              <a:rPr lang="es-CL" dirty="0" smtClean="0">
                <a:latin typeface="Arial" charset="0"/>
                <a:ea typeface="ＭＳ Ｐゴシック" pitchFamily="34" charset="-128"/>
                <a:cs typeface="Arial" charset="0"/>
              </a:rPr>
              <a:t>  </a:t>
            </a:r>
            <a:r>
              <a:rPr lang="es-MX" dirty="0" smtClean="0">
                <a:latin typeface="Arial" charset="0"/>
                <a:ea typeface="ＭＳ Ｐゴシック" pitchFamily="34" charset="-128"/>
                <a:cs typeface="Arial" charset="0"/>
              </a:rPr>
              <a:t>La cláusula ORDER BY de la subconsulta no es necesaria. </a:t>
            </a:r>
          </a:p>
          <a:p>
            <a:pPr eaLnBrk="1" hangingPunct="1">
              <a:lnSpc>
                <a:spcPct val="90000"/>
              </a:lnSpc>
              <a:spcBef>
                <a:spcPct val="0"/>
              </a:spcBef>
              <a:buFontTx/>
              <a:buChar char="•"/>
            </a:pPr>
            <a:r>
              <a:rPr lang="es-MX" dirty="0" smtClean="0">
                <a:latin typeface="Arial" charset="0"/>
                <a:ea typeface="ＭＳ Ｐゴシック" pitchFamily="34" charset="-128"/>
                <a:cs typeface="Arial" charset="0"/>
              </a:rPr>
              <a:t>  Se deben utilizar operadores de una sola fila con subconsultas que retornan  una sola fila y operadores de varias filas con subconsultas que retornan varias filas.</a:t>
            </a:r>
          </a:p>
          <a:p>
            <a:pPr eaLnBrk="1" hangingPunct="1">
              <a:lnSpc>
                <a:spcPct val="90000"/>
              </a:lnSpc>
              <a:spcBef>
                <a:spcPct val="0"/>
              </a:spcBef>
              <a:buFontTx/>
              <a:buChar char="•"/>
            </a:pPr>
            <a:endParaRPr lang="es-MX" dirty="0" smtClean="0">
              <a:latin typeface="Arial" charset="0"/>
              <a:ea typeface="ＭＳ Ｐゴシック" pitchFamily="34" charset="-128"/>
              <a:cs typeface="Arial" charset="0"/>
            </a:endParaRPr>
          </a:p>
        </p:txBody>
      </p:sp>
      <p:sp>
        <p:nvSpPr>
          <p:cNvPr id="32771"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FC18B25-70F4-4C73-8CFB-1B76B82F6886}" type="slidenum">
              <a:rPr lang="es-CL" sz="1200">
                <a:latin typeface="+mn-lt"/>
              </a:rPr>
              <a:pPr algn="r">
                <a:defRPr/>
              </a:pPr>
              <a:t>6</a:t>
            </a:fld>
            <a:endParaRPr lang="es-CL" sz="1200">
              <a:latin typeface="+mn-lt"/>
            </a:endParaRPr>
          </a:p>
        </p:txBody>
      </p:sp>
    </p:spTree>
    <p:extLst>
      <p:ext uri="{BB962C8B-B14F-4D97-AF65-F5344CB8AC3E}">
        <p14:creationId xmlns:p14="http://schemas.microsoft.com/office/powerpoint/2010/main" val="3348323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9938"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90000"/>
              </a:lnSpc>
              <a:spcBef>
                <a:spcPct val="0"/>
              </a:spcBef>
            </a:pPr>
            <a:r>
              <a:rPr lang="es-CL" b="1" dirty="0" smtClean="0">
                <a:solidFill>
                  <a:srgbClr val="10253F"/>
                </a:solidFill>
                <a:latin typeface="Arial" charset="0"/>
                <a:ea typeface="ＭＳ Ｐゴシック" pitchFamily="34" charset="-128"/>
                <a:cs typeface="Arial" charset="0"/>
              </a:rPr>
              <a:t>Tipos de Subconsultas</a:t>
            </a:r>
          </a:p>
          <a:p>
            <a:pPr eaLnBrk="1" hangingPunct="1">
              <a:lnSpc>
                <a:spcPct val="90000"/>
              </a:lnSpc>
              <a:spcBef>
                <a:spcPct val="0"/>
              </a:spcBef>
              <a:buFontTx/>
              <a:buChar char="•"/>
            </a:pPr>
            <a:r>
              <a:rPr lang="es-ES" dirty="0" smtClean="0">
                <a:latin typeface="Arial" charset="0"/>
                <a:ea typeface="ＭＳ Ｐゴシック" pitchFamily="34" charset="-128"/>
                <a:cs typeface="Arial" charset="0"/>
              </a:rPr>
              <a:t> Subconsultas de una sola fila: consultas que devuelven una sola fila desde la sentencia SELECT interna.</a:t>
            </a:r>
          </a:p>
          <a:p>
            <a:pPr eaLnBrk="1" hangingPunct="1">
              <a:lnSpc>
                <a:spcPct val="90000"/>
              </a:lnSpc>
              <a:spcBef>
                <a:spcPct val="0"/>
              </a:spcBef>
              <a:buFontTx/>
              <a:buChar char="•"/>
            </a:pPr>
            <a:r>
              <a:rPr lang="es-ES" dirty="0" smtClean="0">
                <a:latin typeface="Arial" charset="0"/>
                <a:ea typeface="ＭＳ Ｐゴシック" pitchFamily="34" charset="-128"/>
                <a:cs typeface="Arial" charset="0"/>
              </a:rPr>
              <a:t> Subconsultas de múltiples (varias) filas: consultas que devuelven más de una fila desde la sentencia SELECT interna.</a:t>
            </a:r>
          </a:p>
          <a:p>
            <a:pPr eaLnBrk="1" hangingPunct="1">
              <a:lnSpc>
                <a:spcPct val="90000"/>
              </a:lnSpc>
              <a:spcBef>
                <a:spcPct val="0"/>
              </a:spcBef>
              <a:buFontTx/>
              <a:buChar char="•"/>
            </a:pPr>
            <a:endParaRPr lang="es-CL" dirty="0" smtClean="0">
              <a:latin typeface="Arial" charset="0"/>
              <a:ea typeface="ＭＳ Ｐゴシック" pitchFamily="34" charset="-128"/>
              <a:cs typeface="Arial" charset="0"/>
            </a:endParaRPr>
          </a:p>
          <a:p>
            <a:pPr eaLnBrk="1" hangingPunct="1">
              <a:lnSpc>
                <a:spcPct val="90000"/>
              </a:lnSpc>
              <a:spcBef>
                <a:spcPct val="0"/>
              </a:spcBef>
            </a:pPr>
            <a:r>
              <a:rPr lang="es-MX" b="1" dirty="0" smtClean="0">
                <a:latin typeface="Arial" charset="0"/>
                <a:ea typeface="ＭＳ Ｐゴシック" pitchFamily="34" charset="-128"/>
                <a:cs typeface="Arial" charset="0"/>
              </a:rPr>
              <a:t>NOTA:</a:t>
            </a:r>
            <a:r>
              <a:rPr lang="es-MX" dirty="0" smtClean="0">
                <a:latin typeface="Arial" charset="0"/>
                <a:ea typeface="ＭＳ Ｐゴシック" pitchFamily="34" charset="-128"/>
                <a:cs typeface="Arial" charset="0"/>
              </a:rPr>
              <a:t> </a:t>
            </a:r>
            <a:r>
              <a:rPr lang="es-ES" dirty="0" smtClean="0">
                <a:latin typeface="Arial" charset="0"/>
                <a:ea typeface="ＭＳ Ｐゴシック" pitchFamily="34" charset="-128"/>
                <a:cs typeface="Arial" charset="0"/>
              </a:rPr>
              <a:t>También hay subconsultas de varias columnas, que son consultas que devuelven más de una columna en la sentencia SELECT interna</a:t>
            </a:r>
            <a:endParaRPr lang="es-MX" dirty="0" smtClean="0">
              <a:latin typeface="Arial" charset="0"/>
              <a:ea typeface="ＭＳ Ｐゴシック" pitchFamily="34" charset="-128"/>
              <a:cs typeface="Arial" charset="0"/>
            </a:endParaRPr>
          </a:p>
        </p:txBody>
      </p:sp>
      <p:sp>
        <p:nvSpPr>
          <p:cNvPr id="20483" name="3 Marcador de número de diapositiva"/>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EC3F53B-EEEA-4C02-A8C5-017FA42ED875}" type="slidenum">
              <a:rPr lang="es-CL" sz="1200">
                <a:latin typeface="+mn-lt"/>
              </a:rPr>
              <a:pPr algn="r">
                <a:defRPr/>
              </a:pPr>
              <a:t>7</a:t>
            </a:fld>
            <a:endParaRPr lang="es-CL" sz="1200">
              <a:latin typeface="+mn-lt"/>
            </a:endParaRPr>
          </a:p>
        </p:txBody>
      </p:sp>
    </p:spTree>
    <p:extLst>
      <p:ext uri="{BB962C8B-B14F-4D97-AF65-F5344CB8AC3E}">
        <p14:creationId xmlns:p14="http://schemas.microsoft.com/office/powerpoint/2010/main" val="378791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4"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pitchFamily="34" charset="0"/>
                <a:ea typeface="ＭＳ Ｐゴシック" pitchFamily="34" charset="-128"/>
                <a:cs typeface="Arial" pitchFamily="34" charset="0"/>
              </a:rPr>
              <a:t>Subconsultas de una Fila</a:t>
            </a:r>
          </a:p>
          <a:p>
            <a:pPr marL="0" marR="0" indent="0" algn="l" defTabSz="914400" rtl="0" eaLnBrk="1" fontAlgn="base" latinLnBrk="0" hangingPunct="1">
              <a:lnSpc>
                <a:spcPct val="100000"/>
              </a:lnSpc>
              <a:spcBef>
                <a:spcPct val="0"/>
              </a:spcBef>
              <a:spcAft>
                <a:spcPct val="0"/>
              </a:spcAft>
              <a:buClrTx/>
              <a:buSzTx/>
              <a:buFontTx/>
              <a:buNone/>
              <a:tabLst/>
              <a:defRPr/>
            </a:pPr>
            <a:r>
              <a:rPr lang="es-ES" dirty="0" smtClean="0">
                <a:latin typeface="Arial" pitchFamily="34" charset="0"/>
                <a:ea typeface="ＭＳ Ｐゴシック" pitchFamily="34" charset="-128"/>
                <a:cs typeface="Arial" pitchFamily="34" charset="0"/>
              </a:rPr>
              <a:t>Una subconsulta de una sola fila es la que devuelve una fila desde la sentencia SELECT interna. Este tipo de subconsulta utiliza un operador de una sola fila:</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ES" baseline="0" dirty="0" smtClean="0">
                <a:latin typeface="Arial" pitchFamily="34" charset="0"/>
                <a:ea typeface="ＭＳ Ｐゴシック" pitchFamily="34" charset="-128"/>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a:t>
            </a:r>
            <a:r>
              <a:rPr lang="es-MX" sz="1200" b="0" i="0" u="none" strike="noStrike" kern="1200" baseline="0" dirty="0" smtClean="0">
                <a:solidFill>
                  <a:schemeClr val="tx1"/>
                </a:solidFill>
                <a:latin typeface="Arial" pitchFamily="34" charset="0"/>
                <a:ea typeface="+mn-ea"/>
                <a:cs typeface="Arial" pitchFamily="34" charset="0"/>
              </a:rPr>
              <a:t> : igual que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&gt;</a:t>
            </a:r>
            <a:r>
              <a:rPr lang="es-MX" sz="1200" b="0" i="0" u="none" strike="noStrike" kern="1200" baseline="0" dirty="0" smtClean="0">
                <a:solidFill>
                  <a:schemeClr val="tx1"/>
                </a:solidFill>
                <a:latin typeface="Arial" pitchFamily="34" charset="0"/>
                <a:ea typeface="+mn-ea"/>
                <a:cs typeface="Arial" pitchFamily="34" charset="0"/>
              </a:rPr>
              <a:t> : mayor que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MX" sz="1200" b="0" i="0" u="none" strike="noStrike" kern="1200" baseline="0" dirty="0" smtClean="0">
                <a:solidFill>
                  <a:schemeClr val="tx1"/>
                </a:solidFill>
                <a:latin typeface="Arial" pitchFamily="34" charset="0"/>
                <a:ea typeface="+mn-ea"/>
                <a:cs typeface="Arial" pitchFamily="34" charset="0"/>
              </a:rPr>
              <a:t> </a:t>
            </a:r>
            <a:r>
              <a:rPr lang="es-MX" sz="1200" b="1" i="0" u="none" strike="noStrike" kern="1200" baseline="0" dirty="0" smtClean="0">
                <a:solidFill>
                  <a:schemeClr val="tx1"/>
                </a:solidFill>
                <a:latin typeface="Arial" pitchFamily="34" charset="0"/>
                <a:ea typeface="+mn-ea"/>
                <a:cs typeface="Arial" pitchFamily="34" charset="0"/>
              </a:rPr>
              <a:t> &gt;= </a:t>
            </a:r>
            <a:r>
              <a:rPr lang="es-MX" sz="1200" b="0" i="0" u="none" strike="noStrike" kern="1200" baseline="0" dirty="0" smtClean="0">
                <a:solidFill>
                  <a:schemeClr val="tx1"/>
                </a:solidFill>
                <a:latin typeface="Arial" pitchFamily="34" charset="0"/>
                <a:ea typeface="+mn-ea"/>
                <a:cs typeface="Arial" pitchFamily="34" charset="0"/>
              </a:rPr>
              <a:t>: m</a:t>
            </a:r>
            <a:r>
              <a:rPr lang="es-CL" sz="1200" b="0" i="0" u="none" strike="noStrike" kern="1200" baseline="0" dirty="0" err="1" smtClean="0">
                <a:solidFill>
                  <a:schemeClr val="tx1"/>
                </a:solidFill>
                <a:latin typeface="Arial" pitchFamily="34" charset="0"/>
                <a:ea typeface="+mn-ea"/>
                <a:cs typeface="Arial" pitchFamily="34" charset="0"/>
              </a:rPr>
              <a:t>ayor</a:t>
            </a:r>
            <a:r>
              <a:rPr lang="es-CL" sz="1200" b="0" i="0" u="none" strike="noStrike" kern="1200" baseline="0" dirty="0" smtClean="0">
                <a:solidFill>
                  <a:schemeClr val="tx1"/>
                </a:solidFill>
                <a:latin typeface="Arial" pitchFamily="34" charset="0"/>
                <a:ea typeface="+mn-ea"/>
                <a:cs typeface="Arial" pitchFamily="34" charset="0"/>
              </a:rPr>
              <a:t> o igual que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CL"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&lt; </a:t>
            </a:r>
            <a:r>
              <a:rPr lang="es-ES" sz="1200" b="0" i="0" u="none" strike="noStrike" kern="1200" baseline="0" dirty="0" smtClean="0">
                <a:solidFill>
                  <a:schemeClr val="tx1"/>
                </a:solidFill>
                <a:latin typeface="Arial" pitchFamily="34" charset="0"/>
                <a:ea typeface="+mn-ea"/>
                <a:cs typeface="Arial" pitchFamily="34" charset="0"/>
              </a:rPr>
              <a:t>: menor que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defRPr/>
            </a:pPr>
            <a:r>
              <a:rPr lang="es-ES" sz="1200" b="0" i="0" u="none" strike="noStrike" kern="1200" baseline="0" dirty="0" smtClean="0">
                <a:solidFill>
                  <a:schemeClr val="tx1"/>
                </a:solidFill>
                <a:latin typeface="Arial" pitchFamily="34" charset="0"/>
                <a:ea typeface="+mn-ea"/>
                <a:cs typeface="Arial" pitchFamily="34" charset="0"/>
              </a:rPr>
              <a:t> </a:t>
            </a:r>
            <a:r>
              <a:rPr lang="es-ES" sz="1200" b="1" i="0" u="none" strike="noStrike" kern="1200" baseline="0" dirty="0" smtClean="0">
                <a:solidFill>
                  <a:schemeClr val="tx1"/>
                </a:solidFill>
                <a:latin typeface="Arial" pitchFamily="34" charset="0"/>
                <a:ea typeface="+mn-ea"/>
                <a:cs typeface="Arial" pitchFamily="34" charset="0"/>
              </a:rPr>
              <a:t> &lt;= </a:t>
            </a:r>
            <a:r>
              <a:rPr lang="es-ES" sz="1200" b="0" i="0" u="none" strike="noStrike" kern="1200" baseline="0" dirty="0" smtClean="0">
                <a:solidFill>
                  <a:schemeClr val="tx1"/>
                </a:solidFill>
                <a:latin typeface="Arial" pitchFamily="34" charset="0"/>
                <a:ea typeface="+mn-ea"/>
                <a:cs typeface="Arial" pitchFamily="34" charset="0"/>
              </a:rPr>
              <a:t>: menor o igual que</a:t>
            </a:r>
            <a:endParaRPr lang="es-CL" sz="1200" b="0" i="0" u="none" strike="noStrike" kern="1200" dirty="0" smtClean="0">
              <a:solidFill>
                <a:schemeClr val="tx1"/>
              </a:solidFill>
              <a:latin typeface="Arial" pitchFamily="34" charset="0"/>
              <a:ea typeface="+mn-ea"/>
              <a:cs typeface="Arial" pitchFamily="34" charset="0"/>
            </a:endParaRPr>
          </a:p>
          <a:p>
            <a:pPr eaLnBrk="1" hangingPunct="1">
              <a:spcBef>
                <a:spcPct val="0"/>
              </a:spcBef>
            </a:pPr>
            <a:r>
              <a:rPr lang="es-CL" dirty="0" smtClean="0">
                <a:solidFill>
                  <a:srgbClr val="10253F"/>
                </a:solidFill>
                <a:latin typeface="Arial" pitchFamily="34" charset="0"/>
                <a:ea typeface="ＭＳ Ｐゴシック" pitchFamily="34" charset="-128"/>
                <a:cs typeface="Arial" pitchFamily="34" charset="0"/>
              </a:rPr>
              <a:t>En </a:t>
            </a:r>
            <a:r>
              <a:rPr lang="es-MX" dirty="0" smtClean="0">
                <a:latin typeface="Arial" pitchFamily="34" charset="0"/>
                <a:ea typeface="ＭＳ Ｐゴシック" pitchFamily="34" charset="-128"/>
                <a:cs typeface="Arial" pitchFamily="34" charset="0"/>
              </a:rPr>
              <a:t>la sentencia, se resuelve la subconsulta para obtener el trabajo del empleado 141. El valor que retorna la subconsulta (</a:t>
            </a:r>
            <a:r>
              <a:rPr lang="es-MX" b="1" dirty="0" smtClean="0">
                <a:latin typeface="Arial" pitchFamily="34" charset="0"/>
                <a:ea typeface="ＭＳ Ｐゴシック" pitchFamily="34" charset="-128"/>
                <a:cs typeface="Arial" pitchFamily="34" charset="0"/>
              </a:rPr>
              <a:t>ST_CLERK</a:t>
            </a:r>
            <a:r>
              <a:rPr lang="es-MX" dirty="0" smtClean="0">
                <a:latin typeface="Arial" pitchFamily="34" charset="0"/>
                <a:ea typeface="ＭＳ Ｐゴシック" pitchFamily="34" charset="-128"/>
                <a:cs typeface="Arial" pitchFamily="34" charset="0"/>
              </a:rPr>
              <a:t>) es el que utiliza la condición de comparación de la consulta principal para mostrar a los empleados que poseen el trabajo </a:t>
            </a:r>
            <a:r>
              <a:rPr lang="es-MX" b="1" dirty="0" smtClean="0">
                <a:latin typeface="Arial" pitchFamily="34" charset="0"/>
                <a:ea typeface="ＭＳ Ｐゴシック" pitchFamily="34" charset="-128"/>
                <a:cs typeface="Arial" pitchFamily="34" charset="0"/>
              </a:rPr>
              <a:t>ST_CLERK </a:t>
            </a:r>
            <a:r>
              <a:rPr lang="es-MX" dirty="0" smtClean="0">
                <a:latin typeface="Arial" pitchFamily="34" charset="0"/>
                <a:ea typeface="ＭＳ Ｐゴシック" pitchFamily="34" charset="-128"/>
                <a:cs typeface="Arial" pitchFamily="34" charset="0"/>
              </a:rPr>
              <a:t>(el trabajo del empleado 141).</a:t>
            </a:r>
          </a:p>
          <a:p>
            <a:pPr eaLnBrk="1" hangingPunct="1">
              <a:spcBef>
                <a:spcPct val="0"/>
              </a:spcBef>
            </a:pPr>
            <a:endParaRPr lang="es-CL" dirty="0" smtClean="0">
              <a:solidFill>
                <a:srgbClr val="10253F"/>
              </a:solidFill>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EB6E698F-E8C8-4374-A53B-E3CDE0D77A29}"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extLst>
      <p:ext uri="{BB962C8B-B14F-4D97-AF65-F5344CB8AC3E}">
        <p14:creationId xmlns:p14="http://schemas.microsoft.com/office/powerpoint/2010/main" val="1808965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6082"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sz="1200" b="1" dirty="0" smtClean="0">
                <a:solidFill>
                  <a:srgbClr val="10253F"/>
                </a:solidFill>
                <a:latin typeface="Arial" pitchFamily="34" charset="0"/>
                <a:ea typeface="ＭＳ Ｐゴシック" pitchFamily="34" charset="-128"/>
                <a:cs typeface="Arial" pitchFamily="34" charset="0"/>
              </a:rPr>
              <a:t>Subconsultas de una Fila</a:t>
            </a:r>
          </a:p>
          <a:p>
            <a:pPr eaLnBrk="1" hangingPunct="1">
              <a:spcBef>
                <a:spcPct val="0"/>
              </a:spcBef>
            </a:pPr>
            <a:r>
              <a:rPr lang="es-CL" sz="1200" dirty="0" smtClean="0">
                <a:solidFill>
                  <a:srgbClr val="10253F"/>
                </a:solidFill>
                <a:latin typeface="Arial" pitchFamily="34" charset="0"/>
                <a:ea typeface="ＭＳ Ｐゴシック" pitchFamily="34" charset="-128"/>
                <a:cs typeface="Arial" pitchFamily="34" charset="0"/>
              </a:rPr>
              <a:t>L</a:t>
            </a:r>
            <a:r>
              <a:rPr lang="es-MX" sz="1200" dirty="0" smtClean="0">
                <a:latin typeface="Arial" pitchFamily="34" charset="0"/>
                <a:ea typeface="ＭＳ Ｐゴシック" pitchFamily="34" charset="-128"/>
                <a:cs typeface="Arial" pitchFamily="34" charset="0"/>
              </a:rPr>
              <a:t>a sentencia del ejemplo, retorna información de los empleados cuyo trabajo es igual al trabajo de empleado 141 (</a:t>
            </a:r>
            <a:r>
              <a:rPr lang="es-MX" sz="1200" b="1" dirty="0" smtClean="0">
                <a:latin typeface="Arial" pitchFamily="34" charset="0"/>
                <a:ea typeface="ＭＳ Ｐゴシック" pitchFamily="34" charset="-128"/>
                <a:cs typeface="Arial" pitchFamily="34" charset="0"/>
              </a:rPr>
              <a:t>ST_CLERK)</a:t>
            </a:r>
            <a:r>
              <a:rPr lang="es-MX" sz="1200" dirty="0" smtClean="0">
                <a:latin typeface="Arial" pitchFamily="34" charset="0"/>
                <a:ea typeface="ＭＳ Ｐゴシック" pitchFamily="34" charset="-128"/>
                <a:cs typeface="Arial" pitchFamily="34" charset="0"/>
              </a:rPr>
              <a:t>  y su salario es mayor al salario que posee el empleado 143 (</a:t>
            </a:r>
            <a:r>
              <a:rPr lang="es-MX" sz="1200" b="1" dirty="0" smtClean="0">
                <a:latin typeface="Arial" pitchFamily="34" charset="0"/>
                <a:ea typeface="ＭＳ Ｐゴシック" pitchFamily="34" charset="-128"/>
                <a:cs typeface="Arial" pitchFamily="34" charset="0"/>
              </a:rPr>
              <a:t>2600</a:t>
            </a:r>
            <a:r>
              <a:rPr lang="es-MX" sz="1200" dirty="0" smtClean="0">
                <a:latin typeface="Arial" pitchFamily="34" charset="0"/>
                <a:ea typeface="ＭＳ Ｐゴシック" pitchFamily="34" charset="-128"/>
                <a:cs typeface="Arial" pitchFamily="34" charset="0"/>
              </a:rPr>
              <a:t>).</a:t>
            </a:r>
          </a:p>
          <a:p>
            <a:pPr eaLnBrk="1" hangingPunct="1">
              <a:spcBef>
                <a:spcPct val="0"/>
              </a:spcBef>
            </a:pPr>
            <a:endParaRPr lang="es-MX" sz="1200" dirty="0" smtClean="0">
              <a:latin typeface="Arial" pitchFamily="34" charset="0"/>
              <a:ea typeface="ＭＳ Ｐゴシック" pitchFamily="34" charset="-128"/>
              <a:cs typeface="Arial" pitchFamily="34" charset="0"/>
            </a:endParaRPr>
          </a:p>
          <a:p>
            <a:pPr eaLnBrk="1" hangingPunct="1">
              <a:spcBef>
                <a:spcPct val="0"/>
              </a:spcBef>
            </a:pPr>
            <a:endParaRPr lang="es-CL" sz="1200" dirty="0" smtClean="0">
              <a:solidFill>
                <a:srgbClr val="10253F"/>
              </a:solidFill>
              <a:latin typeface="Arial" pitchFamily="34" charset="0"/>
              <a:ea typeface="ＭＳ Ｐゴシック" pitchFamily="34" charset="-128"/>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8B1CBB2-C6E2-4E17-8875-BE70D8273D76}"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extLst>
      <p:ext uri="{BB962C8B-B14F-4D97-AF65-F5344CB8AC3E}">
        <p14:creationId xmlns:p14="http://schemas.microsoft.com/office/powerpoint/2010/main" val="3298484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8130"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CL" b="1" dirty="0" smtClean="0">
                <a:solidFill>
                  <a:srgbClr val="10253F"/>
                </a:solidFill>
                <a:latin typeface="Arial" charset="0"/>
                <a:ea typeface="ＭＳ Ｐゴシック" pitchFamily="34" charset="-128"/>
                <a:cs typeface="Arial" charset="0"/>
              </a:rPr>
              <a:t>Subconsultas de una Fila y Funciones de Grupo</a:t>
            </a:r>
          </a:p>
          <a:p>
            <a:pPr eaLnBrk="1" hangingPunct="1">
              <a:spcBef>
                <a:spcPct val="0"/>
              </a:spcBef>
            </a:pPr>
            <a:r>
              <a:rPr lang="es-ES" dirty="0" smtClean="0">
                <a:latin typeface="Arial" charset="0"/>
                <a:ea typeface="ＭＳ Ｐゴシック" pitchFamily="34" charset="-128"/>
                <a:cs typeface="Arial" charset="0"/>
              </a:rPr>
              <a:t>Se pueden mostrar datos de una consulta principal mediante el uso de una función de grupo en una subconsulta de una sola fila. La subconsulta está entre paréntesis y se coloca después de la condición de comparación.</a:t>
            </a:r>
            <a:endParaRPr lang="es-MX" dirty="0" smtClean="0">
              <a:latin typeface="Arial" charset="0"/>
              <a:ea typeface="ＭＳ Ｐゴシック" pitchFamily="34" charset="-128"/>
              <a:cs typeface="Arial" charset="0"/>
            </a:endParaRPr>
          </a:p>
          <a:p>
            <a:pPr algn="just" eaLnBrk="1" hangingPunct="1"/>
            <a:r>
              <a:rPr lang="es-MX" b="1" dirty="0" smtClean="0">
                <a:latin typeface="Arial" charset="0"/>
                <a:ea typeface="ＭＳ Ｐゴシック" pitchFamily="34" charset="-128"/>
                <a:cs typeface="Arial" charset="0"/>
              </a:rPr>
              <a:t>En la sentencia del primer ejemplo, primero se resuelve la subconsulta que obtiene el salario mínimo que existe en la tabla EMPLOYEES (2100).</a:t>
            </a:r>
            <a:r>
              <a:rPr lang="es-MX" dirty="0" smtClean="0">
                <a:latin typeface="Arial" charset="0"/>
                <a:ea typeface="ＭＳ Ｐゴシック" pitchFamily="34" charset="-128"/>
                <a:cs typeface="Arial" charset="0"/>
              </a:rPr>
              <a:t> El valor obtenido de la subconsulta es el que utiliza la condición de comparación de la consulta principal. Es decir, la consulta principal muestra a los empleados que poseen un salario igual a 2100.</a:t>
            </a:r>
          </a:p>
          <a:p>
            <a:pPr algn="just" eaLnBrk="1" hangingPunct="1"/>
            <a:endParaRPr lang="es-MX" dirty="0" smtClean="0">
              <a:latin typeface="Arial" charset="0"/>
              <a:ea typeface="ＭＳ Ｐゴシック" pitchFamily="34" charset="-128"/>
              <a:cs typeface="Arial" charset="0"/>
            </a:endParaRPr>
          </a:p>
          <a:p>
            <a:pPr algn="just" eaLnBrk="1" hangingPunct="1"/>
            <a:r>
              <a:rPr lang="es-MX" b="1" dirty="0" smtClean="0">
                <a:latin typeface="Arial" charset="0"/>
                <a:ea typeface="ＭＳ Ｐゴシック" pitchFamily="34" charset="-128"/>
                <a:cs typeface="Arial" charset="0"/>
              </a:rPr>
              <a:t>En la sentencia del segundo ejemplo, primero se resuelve la subconsulta que obtiene el salario mínimo del departamento 50 (2100).</a:t>
            </a:r>
            <a:r>
              <a:rPr lang="es-MX" dirty="0" smtClean="0">
                <a:latin typeface="Arial" charset="0"/>
                <a:ea typeface="ＭＳ Ｐゴシック" pitchFamily="34" charset="-128"/>
                <a:cs typeface="Arial" charset="0"/>
              </a:rPr>
              <a:t> El valor obtenido de la subconsulta es el que utiliza la condición de comparación de la consulta principal. Es decir, la consulta principal muestra los departamentos que poseen un salario mínimo mayor a 2100. </a:t>
            </a:r>
            <a:r>
              <a:rPr lang="es-MX" b="1" dirty="0" smtClean="0">
                <a:latin typeface="Arial" charset="0"/>
                <a:ea typeface="ＭＳ Ｐゴシック" pitchFamily="34" charset="-128"/>
                <a:cs typeface="Arial" charset="0"/>
              </a:rPr>
              <a:t>Como la condición de comparación está basada en el resultado de una función de grupo se debe utilizar la cláusula HAVING</a:t>
            </a:r>
            <a:r>
              <a:rPr lang="es-MX" dirty="0" smtClean="0">
                <a:latin typeface="Arial" charset="0"/>
                <a:ea typeface="ＭＳ Ｐゴシック" pitchFamily="34" charset="-128"/>
                <a:cs typeface="Arial" charset="0"/>
              </a:rPr>
              <a:t>.</a:t>
            </a:r>
          </a:p>
          <a:p>
            <a:pPr eaLnBrk="1" hangingPunct="1">
              <a:spcBef>
                <a:spcPct val="0"/>
              </a:spcBef>
            </a:pPr>
            <a:endParaRPr lang="es-CL" dirty="0" smtClean="0">
              <a:solidFill>
                <a:srgbClr val="10253F"/>
              </a:solidFill>
              <a:latin typeface="Arial" charset="0"/>
              <a:ea typeface="ＭＳ Ｐゴシック" pitchFamily="34" charset="-128"/>
              <a:cs typeface="Arial"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36C5A85-B0D1-4AF2-92A8-BB3FACF88845}"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extLst>
      <p:ext uri="{BB962C8B-B14F-4D97-AF65-F5344CB8AC3E}">
        <p14:creationId xmlns:p14="http://schemas.microsoft.com/office/powerpoint/2010/main" val="3399173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12FDD46E-A6FF-4164-9DBF-54486AEEB6D2}" type="datetimeFigureOut">
              <a:rPr lang="es-CL"/>
              <a:pPr>
                <a:defRPr/>
              </a:pPr>
              <a:t>02-02-2015</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AF8B3180-0309-43B9-8068-1EEB506B5658}"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4ABE3892-377D-4049-B793-20620D4C93FA}" type="datetimeFigureOut">
              <a:rPr lang="es-CL"/>
              <a:pPr>
                <a:defRPr/>
              </a:pPr>
              <a:t>02-02-2015</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26D316BB-BE34-4BD8-B0D5-6E25E1EF1CF4}"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B9E1EA02-8ED0-4827-AA55-DC741108E3C0}" type="datetimeFigureOut">
              <a:rPr lang="es-CL"/>
              <a:pPr>
                <a:defRPr/>
              </a:pPr>
              <a:t>02-02-2015</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167C1DA3-827C-4990-935A-FF77B4838E7D}"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95A93CD1-0882-42AB-BF73-F750F6A2B989}" type="datetimeFigureOut">
              <a:rPr lang="es-CL"/>
              <a:pPr>
                <a:defRPr/>
              </a:pPr>
              <a:t>02-02-2015</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AED9D0FF-1171-4C3C-A7DC-AFF013208126}" type="slidenum">
              <a:rPr lang="es-CL"/>
              <a:pPr>
                <a:defRPr/>
              </a:pPr>
              <a:t>‹Nº›</a:t>
            </a:fld>
            <a:endParaRPr lang="es-C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C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s-CL"/>
          </a:p>
        </p:txBody>
      </p:sp>
      <p:sp>
        <p:nvSpPr>
          <p:cNvPr id="4" name="9 Marcador de fecha"/>
          <p:cNvSpPr>
            <a:spLocks noGrp="1"/>
          </p:cNvSpPr>
          <p:nvPr>
            <p:ph type="dt" sz="half" idx="10"/>
          </p:nvPr>
        </p:nvSpPr>
        <p:spPr/>
        <p:txBody>
          <a:bodyPr/>
          <a:lstStyle>
            <a:lvl1pPr>
              <a:defRPr/>
            </a:lvl1pPr>
          </a:lstStyle>
          <a:p>
            <a:pPr>
              <a:defRPr/>
            </a:pPr>
            <a:fld id="{8834E681-7353-4D02-9D1A-56BF82F1554D}" type="datetimeFigureOut">
              <a:rPr lang="es-CL"/>
              <a:pPr>
                <a:defRPr/>
              </a:pPr>
              <a:t>02-02-2015</a:t>
            </a:fld>
            <a:endParaRPr lang="es-CL"/>
          </a:p>
        </p:txBody>
      </p:sp>
      <p:sp>
        <p:nvSpPr>
          <p:cNvPr id="5" name="10 Marcador de número de diapositiva"/>
          <p:cNvSpPr>
            <a:spLocks noGrp="1"/>
          </p:cNvSpPr>
          <p:nvPr>
            <p:ph type="sldNum" sz="quarter" idx="11"/>
          </p:nvPr>
        </p:nvSpPr>
        <p:spPr/>
        <p:txBody>
          <a:bodyPr/>
          <a:lstStyle>
            <a:lvl1pPr>
              <a:defRPr/>
            </a:lvl1pPr>
          </a:lstStyle>
          <a:p>
            <a:pPr>
              <a:defRPr/>
            </a:pPr>
            <a:fld id="{6CE68DE3-AF8F-4573-A9F0-106D60703707}" type="slidenum">
              <a:rPr lang="es-CL"/>
              <a:pPr>
                <a:defRPr/>
              </a:pPr>
              <a:t>‹Nº›</a:t>
            </a:fld>
            <a:endParaRPr lang="es-CL"/>
          </a:p>
        </p:txBody>
      </p:sp>
      <p:sp>
        <p:nvSpPr>
          <p:cNvPr id="6"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9 Marcador de fecha"/>
          <p:cNvSpPr>
            <a:spLocks noGrp="1"/>
          </p:cNvSpPr>
          <p:nvPr>
            <p:ph type="dt" sz="half" idx="10"/>
          </p:nvPr>
        </p:nvSpPr>
        <p:spPr/>
        <p:txBody>
          <a:bodyPr/>
          <a:lstStyle>
            <a:lvl1pPr>
              <a:defRPr/>
            </a:lvl1pPr>
          </a:lstStyle>
          <a:p>
            <a:pPr>
              <a:defRPr/>
            </a:pPr>
            <a:fld id="{78BE24F1-8055-4C3C-8668-C514CDB21FE8}" type="datetimeFigureOut">
              <a:rPr lang="es-CL"/>
              <a:pPr>
                <a:defRPr/>
              </a:pPr>
              <a:t>02-02-2015</a:t>
            </a:fld>
            <a:endParaRPr lang="es-CL"/>
          </a:p>
        </p:txBody>
      </p:sp>
      <p:sp>
        <p:nvSpPr>
          <p:cNvPr id="5" name="10 Marcador de número de diapositiva"/>
          <p:cNvSpPr>
            <a:spLocks noGrp="1"/>
          </p:cNvSpPr>
          <p:nvPr>
            <p:ph type="sldNum" sz="quarter" idx="11"/>
          </p:nvPr>
        </p:nvSpPr>
        <p:spPr/>
        <p:txBody>
          <a:bodyPr/>
          <a:lstStyle>
            <a:lvl1pPr>
              <a:defRPr/>
            </a:lvl1pPr>
          </a:lstStyle>
          <a:p>
            <a:pPr>
              <a:defRPr/>
            </a:pPr>
            <a:fld id="{BDDF6A2B-BDC2-4A4F-89C3-FFCC73831310}" type="slidenum">
              <a:rPr lang="es-CL"/>
              <a:pPr>
                <a:defRPr/>
              </a:pPr>
              <a:t>‹Nº›</a:t>
            </a:fld>
            <a:endParaRPr lang="es-CL"/>
          </a:p>
        </p:txBody>
      </p:sp>
      <p:sp>
        <p:nvSpPr>
          <p:cNvPr id="6"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C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9 Marcador de fecha"/>
          <p:cNvSpPr>
            <a:spLocks noGrp="1"/>
          </p:cNvSpPr>
          <p:nvPr>
            <p:ph type="dt" sz="half" idx="10"/>
          </p:nvPr>
        </p:nvSpPr>
        <p:spPr/>
        <p:txBody>
          <a:bodyPr/>
          <a:lstStyle>
            <a:lvl1pPr>
              <a:defRPr/>
            </a:lvl1pPr>
          </a:lstStyle>
          <a:p>
            <a:pPr>
              <a:defRPr/>
            </a:pPr>
            <a:fld id="{2D087484-B261-4124-A910-DF4BF361B42E}" type="datetimeFigureOut">
              <a:rPr lang="es-CL"/>
              <a:pPr>
                <a:defRPr/>
              </a:pPr>
              <a:t>02-02-2015</a:t>
            </a:fld>
            <a:endParaRPr lang="es-CL"/>
          </a:p>
        </p:txBody>
      </p:sp>
      <p:sp>
        <p:nvSpPr>
          <p:cNvPr id="5" name="10 Marcador de número de diapositiva"/>
          <p:cNvSpPr>
            <a:spLocks noGrp="1"/>
          </p:cNvSpPr>
          <p:nvPr>
            <p:ph type="sldNum" sz="quarter" idx="11"/>
          </p:nvPr>
        </p:nvSpPr>
        <p:spPr/>
        <p:txBody>
          <a:bodyPr/>
          <a:lstStyle>
            <a:lvl1pPr>
              <a:defRPr/>
            </a:lvl1pPr>
          </a:lstStyle>
          <a:p>
            <a:pPr>
              <a:defRPr/>
            </a:pPr>
            <a:fld id="{5A8E7206-A215-4DFA-B893-5C695689BD67}" type="slidenum">
              <a:rPr lang="es-CL"/>
              <a:pPr>
                <a:defRPr/>
              </a:pPr>
              <a:t>‹Nº›</a:t>
            </a:fld>
            <a:endParaRPr lang="es-CL"/>
          </a:p>
        </p:txBody>
      </p:sp>
      <p:sp>
        <p:nvSpPr>
          <p:cNvPr id="6"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9 Marcador de fecha"/>
          <p:cNvSpPr>
            <a:spLocks noGrp="1"/>
          </p:cNvSpPr>
          <p:nvPr>
            <p:ph type="dt" sz="half" idx="10"/>
          </p:nvPr>
        </p:nvSpPr>
        <p:spPr/>
        <p:txBody>
          <a:bodyPr/>
          <a:lstStyle>
            <a:lvl1pPr>
              <a:defRPr/>
            </a:lvl1pPr>
          </a:lstStyle>
          <a:p>
            <a:pPr>
              <a:defRPr/>
            </a:pPr>
            <a:fld id="{6F1A094C-E596-44C6-B112-2EC347E3EDAB}" type="datetimeFigureOut">
              <a:rPr lang="es-CL"/>
              <a:pPr>
                <a:defRPr/>
              </a:pPr>
              <a:t>02-02-2015</a:t>
            </a:fld>
            <a:endParaRPr lang="es-CL"/>
          </a:p>
        </p:txBody>
      </p:sp>
      <p:sp>
        <p:nvSpPr>
          <p:cNvPr id="6" name="10 Marcador de número de diapositiva"/>
          <p:cNvSpPr>
            <a:spLocks noGrp="1"/>
          </p:cNvSpPr>
          <p:nvPr>
            <p:ph type="sldNum" sz="quarter" idx="11"/>
          </p:nvPr>
        </p:nvSpPr>
        <p:spPr/>
        <p:txBody>
          <a:bodyPr/>
          <a:lstStyle>
            <a:lvl1pPr>
              <a:defRPr/>
            </a:lvl1pPr>
          </a:lstStyle>
          <a:p>
            <a:pPr>
              <a:defRPr/>
            </a:pPr>
            <a:fld id="{6FD13F3F-FEB0-43B0-9E01-DEE439C1E4C9}" type="slidenum">
              <a:rPr lang="es-CL"/>
              <a:pPr>
                <a:defRPr/>
              </a:pPr>
              <a:t>‹Nº›</a:t>
            </a:fld>
            <a:endParaRPr lang="es-CL"/>
          </a:p>
        </p:txBody>
      </p:sp>
      <p:sp>
        <p:nvSpPr>
          <p:cNvPr id="7"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C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9 Marcador de fecha"/>
          <p:cNvSpPr>
            <a:spLocks noGrp="1"/>
          </p:cNvSpPr>
          <p:nvPr>
            <p:ph type="dt" sz="half" idx="10"/>
          </p:nvPr>
        </p:nvSpPr>
        <p:spPr/>
        <p:txBody>
          <a:bodyPr/>
          <a:lstStyle>
            <a:lvl1pPr>
              <a:defRPr/>
            </a:lvl1pPr>
          </a:lstStyle>
          <a:p>
            <a:pPr>
              <a:defRPr/>
            </a:pPr>
            <a:fld id="{EF3EDE5A-F400-407D-A695-A41EAB493A18}" type="datetimeFigureOut">
              <a:rPr lang="es-CL"/>
              <a:pPr>
                <a:defRPr/>
              </a:pPr>
              <a:t>02-02-2015</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952E77FF-A227-4E01-93ED-A217549D9F42}"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9 Marcador de fecha"/>
          <p:cNvSpPr>
            <a:spLocks noGrp="1"/>
          </p:cNvSpPr>
          <p:nvPr>
            <p:ph type="dt" sz="half" idx="10"/>
          </p:nvPr>
        </p:nvSpPr>
        <p:spPr/>
        <p:txBody>
          <a:bodyPr/>
          <a:lstStyle>
            <a:lvl1pPr>
              <a:defRPr/>
            </a:lvl1pPr>
          </a:lstStyle>
          <a:p>
            <a:pPr>
              <a:defRPr/>
            </a:pPr>
            <a:fld id="{2C1FB9F3-07E6-4AC9-8764-DF121C86784E}" type="datetimeFigureOut">
              <a:rPr lang="es-CL"/>
              <a:pPr>
                <a:defRPr/>
              </a:pPr>
              <a:t>02-02-2015</a:t>
            </a:fld>
            <a:endParaRPr lang="es-CL"/>
          </a:p>
        </p:txBody>
      </p:sp>
      <p:sp>
        <p:nvSpPr>
          <p:cNvPr id="4" name="10 Marcador de número de diapositiva"/>
          <p:cNvSpPr>
            <a:spLocks noGrp="1"/>
          </p:cNvSpPr>
          <p:nvPr>
            <p:ph type="sldNum" sz="quarter" idx="11"/>
          </p:nvPr>
        </p:nvSpPr>
        <p:spPr/>
        <p:txBody>
          <a:bodyPr/>
          <a:lstStyle>
            <a:lvl1pPr>
              <a:defRPr/>
            </a:lvl1pPr>
          </a:lstStyle>
          <a:p>
            <a:pPr>
              <a:defRPr/>
            </a:pPr>
            <a:fld id="{C8D52180-A3CA-4653-AB67-0F7B49D9628A}" type="slidenum">
              <a:rPr lang="es-CL"/>
              <a:pPr>
                <a:defRPr/>
              </a:pPr>
              <a:t>‹Nº›</a:t>
            </a:fld>
            <a:endParaRPr lang="es-CL"/>
          </a:p>
        </p:txBody>
      </p:sp>
      <p:sp>
        <p:nvSpPr>
          <p:cNvPr id="5"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9 Marcador de fecha"/>
          <p:cNvSpPr>
            <a:spLocks noGrp="1"/>
          </p:cNvSpPr>
          <p:nvPr>
            <p:ph type="dt" sz="half" idx="10"/>
          </p:nvPr>
        </p:nvSpPr>
        <p:spPr/>
        <p:txBody>
          <a:bodyPr/>
          <a:lstStyle>
            <a:lvl1pPr>
              <a:defRPr/>
            </a:lvl1pPr>
          </a:lstStyle>
          <a:p>
            <a:pPr>
              <a:defRPr/>
            </a:pPr>
            <a:fld id="{459B6642-C94A-4A85-860F-DDEE0291E4BB}" type="datetimeFigureOut">
              <a:rPr lang="es-CL"/>
              <a:pPr>
                <a:defRPr/>
              </a:pPr>
              <a:t>02-02-2015</a:t>
            </a:fld>
            <a:endParaRPr lang="es-CL"/>
          </a:p>
        </p:txBody>
      </p:sp>
      <p:sp>
        <p:nvSpPr>
          <p:cNvPr id="3" name="10 Marcador de número de diapositiva"/>
          <p:cNvSpPr>
            <a:spLocks noGrp="1"/>
          </p:cNvSpPr>
          <p:nvPr>
            <p:ph type="sldNum" sz="quarter" idx="11"/>
          </p:nvPr>
        </p:nvSpPr>
        <p:spPr/>
        <p:txBody>
          <a:bodyPr/>
          <a:lstStyle>
            <a:lvl1pPr>
              <a:defRPr/>
            </a:lvl1pPr>
          </a:lstStyle>
          <a:p>
            <a:pPr>
              <a:defRPr/>
            </a:pPr>
            <a:fld id="{551DB8E8-3BA0-4C73-B98C-A173E6E521C2}" type="slidenum">
              <a:rPr lang="es-CL"/>
              <a:pPr>
                <a:defRPr/>
              </a:pPr>
              <a:t>‹Nº›</a:t>
            </a:fld>
            <a:endParaRPr lang="es-CL"/>
          </a:p>
        </p:txBody>
      </p:sp>
      <p:sp>
        <p:nvSpPr>
          <p:cNvPr id="4"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DEBEB8C4-DF3F-47DF-A862-3D57505DC8A1}" type="datetimeFigureOut">
              <a:rPr lang="es-CL"/>
              <a:pPr>
                <a:defRPr/>
              </a:pPr>
              <a:t>02-02-2015</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190522E6-295C-4777-B4E1-D5E1513F67F2}"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C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9 Marcador de fecha"/>
          <p:cNvSpPr>
            <a:spLocks noGrp="1"/>
          </p:cNvSpPr>
          <p:nvPr>
            <p:ph type="dt" sz="half" idx="10"/>
          </p:nvPr>
        </p:nvSpPr>
        <p:spPr/>
        <p:txBody>
          <a:bodyPr/>
          <a:lstStyle>
            <a:lvl1pPr>
              <a:defRPr/>
            </a:lvl1pPr>
          </a:lstStyle>
          <a:p>
            <a:pPr>
              <a:defRPr/>
            </a:pPr>
            <a:fld id="{A693CB29-7E5F-43F6-AC88-3CAD95BA5CF3}" type="datetimeFigureOut">
              <a:rPr lang="es-CL"/>
              <a:pPr>
                <a:defRPr/>
              </a:pPr>
              <a:t>02-02-2015</a:t>
            </a:fld>
            <a:endParaRPr lang="es-CL"/>
          </a:p>
        </p:txBody>
      </p:sp>
      <p:sp>
        <p:nvSpPr>
          <p:cNvPr id="6" name="10 Marcador de número de diapositiva"/>
          <p:cNvSpPr>
            <a:spLocks noGrp="1"/>
          </p:cNvSpPr>
          <p:nvPr>
            <p:ph type="sldNum" sz="quarter" idx="11"/>
          </p:nvPr>
        </p:nvSpPr>
        <p:spPr/>
        <p:txBody>
          <a:bodyPr/>
          <a:lstStyle>
            <a:lvl1pPr>
              <a:defRPr/>
            </a:lvl1pPr>
          </a:lstStyle>
          <a:p>
            <a:pPr>
              <a:defRPr/>
            </a:pPr>
            <a:fld id="{C0D20250-F461-4B89-9557-FA02689E7587}" type="slidenum">
              <a:rPr lang="es-CL"/>
              <a:pPr>
                <a:defRPr/>
              </a:pPr>
              <a:t>‹Nº›</a:t>
            </a:fld>
            <a:endParaRPr lang="es-CL"/>
          </a:p>
        </p:txBody>
      </p:sp>
      <p:sp>
        <p:nvSpPr>
          <p:cNvPr id="7"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C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9 Marcador de fecha"/>
          <p:cNvSpPr>
            <a:spLocks noGrp="1"/>
          </p:cNvSpPr>
          <p:nvPr>
            <p:ph type="dt" sz="half" idx="10"/>
          </p:nvPr>
        </p:nvSpPr>
        <p:spPr/>
        <p:txBody>
          <a:bodyPr/>
          <a:lstStyle>
            <a:lvl1pPr>
              <a:defRPr/>
            </a:lvl1pPr>
          </a:lstStyle>
          <a:p>
            <a:pPr>
              <a:defRPr/>
            </a:pPr>
            <a:fld id="{5BBDC32C-AB58-4C8E-8447-535C6D648866}" type="datetimeFigureOut">
              <a:rPr lang="es-CL"/>
              <a:pPr>
                <a:defRPr/>
              </a:pPr>
              <a:t>02-02-2015</a:t>
            </a:fld>
            <a:endParaRPr lang="es-CL"/>
          </a:p>
        </p:txBody>
      </p:sp>
      <p:sp>
        <p:nvSpPr>
          <p:cNvPr id="6" name="10 Marcador de número de diapositiva"/>
          <p:cNvSpPr>
            <a:spLocks noGrp="1"/>
          </p:cNvSpPr>
          <p:nvPr>
            <p:ph type="sldNum" sz="quarter" idx="11"/>
          </p:nvPr>
        </p:nvSpPr>
        <p:spPr/>
        <p:txBody>
          <a:bodyPr/>
          <a:lstStyle>
            <a:lvl1pPr>
              <a:defRPr/>
            </a:lvl1pPr>
          </a:lstStyle>
          <a:p>
            <a:pPr>
              <a:defRPr/>
            </a:pPr>
            <a:fld id="{658C2F26-3361-4EFD-9F0D-0AC5DE3DA008}" type="slidenum">
              <a:rPr lang="es-CL"/>
              <a:pPr>
                <a:defRPr/>
              </a:pPr>
              <a:t>‹Nº›</a:t>
            </a:fld>
            <a:endParaRPr lang="es-CL"/>
          </a:p>
        </p:txBody>
      </p:sp>
      <p:sp>
        <p:nvSpPr>
          <p:cNvPr id="7"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9 Marcador de fecha"/>
          <p:cNvSpPr>
            <a:spLocks noGrp="1"/>
          </p:cNvSpPr>
          <p:nvPr>
            <p:ph type="dt" sz="half" idx="10"/>
          </p:nvPr>
        </p:nvSpPr>
        <p:spPr/>
        <p:txBody>
          <a:bodyPr/>
          <a:lstStyle>
            <a:lvl1pPr>
              <a:defRPr/>
            </a:lvl1pPr>
          </a:lstStyle>
          <a:p>
            <a:pPr>
              <a:defRPr/>
            </a:pPr>
            <a:fld id="{E6173D5F-F00E-41E7-86A3-85997B4AD8B4}" type="datetimeFigureOut">
              <a:rPr lang="es-CL"/>
              <a:pPr>
                <a:defRPr/>
              </a:pPr>
              <a:t>02-02-2015</a:t>
            </a:fld>
            <a:endParaRPr lang="es-CL"/>
          </a:p>
        </p:txBody>
      </p:sp>
      <p:sp>
        <p:nvSpPr>
          <p:cNvPr id="5" name="10 Marcador de número de diapositiva"/>
          <p:cNvSpPr>
            <a:spLocks noGrp="1"/>
          </p:cNvSpPr>
          <p:nvPr>
            <p:ph type="sldNum" sz="quarter" idx="11"/>
          </p:nvPr>
        </p:nvSpPr>
        <p:spPr/>
        <p:txBody>
          <a:bodyPr/>
          <a:lstStyle>
            <a:lvl1pPr>
              <a:defRPr/>
            </a:lvl1pPr>
          </a:lstStyle>
          <a:p>
            <a:pPr>
              <a:defRPr/>
            </a:pPr>
            <a:fld id="{E7BF915C-00DC-41BC-A4C4-B6EE4DEF61E6}" type="slidenum">
              <a:rPr lang="es-CL"/>
              <a:pPr>
                <a:defRPr/>
              </a:pPr>
              <a:t>‹Nº›</a:t>
            </a:fld>
            <a:endParaRPr lang="es-CL"/>
          </a:p>
        </p:txBody>
      </p:sp>
      <p:sp>
        <p:nvSpPr>
          <p:cNvPr id="6"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C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9 Marcador de fecha"/>
          <p:cNvSpPr>
            <a:spLocks noGrp="1"/>
          </p:cNvSpPr>
          <p:nvPr>
            <p:ph type="dt" sz="half" idx="10"/>
          </p:nvPr>
        </p:nvSpPr>
        <p:spPr/>
        <p:txBody>
          <a:bodyPr/>
          <a:lstStyle>
            <a:lvl1pPr>
              <a:defRPr/>
            </a:lvl1pPr>
          </a:lstStyle>
          <a:p>
            <a:pPr>
              <a:defRPr/>
            </a:pPr>
            <a:fld id="{4516FCC6-7229-4BCC-A372-4C2D2E9EC10F}" type="datetimeFigureOut">
              <a:rPr lang="es-CL"/>
              <a:pPr>
                <a:defRPr/>
              </a:pPr>
              <a:t>02-02-2015</a:t>
            </a:fld>
            <a:endParaRPr lang="es-CL"/>
          </a:p>
        </p:txBody>
      </p:sp>
      <p:sp>
        <p:nvSpPr>
          <p:cNvPr id="5" name="10 Marcador de número de diapositiva"/>
          <p:cNvSpPr>
            <a:spLocks noGrp="1"/>
          </p:cNvSpPr>
          <p:nvPr>
            <p:ph type="sldNum" sz="quarter" idx="11"/>
          </p:nvPr>
        </p:nvSpPr>
        <p:spPr/>
        <p:txBody>
          <a:bodyPr/>
          <a:lstStyle>
            <a:lvl1pPr>
              <a:defRPr/>
            </a:lvl1pPr>
          </a:lstStyle>
          <a:p>
            <a:pPr>
              <a:defRPr/>
            </a:pPr>
            <a:fld id="{5E17F78F-717B-4E7B-9910-15A2BA954533}" type="slidenum">
              <a:rPr lang="es-CL"/>
              <a:pPr>
                <a:defRPr/>
              </a:pPr>
              <a:t>‹Nº›</a:t>
            </a:fld>
            <a:endParaRPr lang="es-CL"/>
          </a:p>
        </p:txBody>
      </p:sp>
      <p:sp>
        <p:nvSpPr>
          <p:cNvPr id="6"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3BCAE48E-A4B5-4BCC-8BC5-6F60F4A3A203}"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156710FA-F2AF-4148-8506-D0E9D993B414}" type="datetimeFigureOut">
              <a:rPr lang="es-CL"/>
              <a:pPr>
                <a:defRPr/>
              </a:pPr>
              <a:t>02-02-2015</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B1A0DB5E-7DCC-4842-910B-876259BE6BE7}"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916C2176-4DF8-41EE-8018-3311DFD09043}" type="datetimeFigureOut">
              <a:rPr lang="es-CL"/>
              <a:pPr>
                <a:defRPr/>
              </a:pPr>
              <a:t>02-02-2015</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257B028A-8A13-4B9E-80E0-37415C073223}"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519955CD-11AE-4180-AA72-86D17BF41018}" type="datetimeFigureOut">
              <a:rPr lang="es-CL"/>
              <a:pPr>
                <a:defRPr/>
              </a:pPr>
              <a:t>02-02-2015</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F3D1CC22-D4EB-4D6C-AF3A-D31EFE4EAAA9}"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D5ABF572-6232-4253-8774-A880193CB258}" type="datetimeFigureOut">
              <a:rPr lang="es-CL"/>
              <a:pPr>
                <a:defRPr/>
              </a:pPr>
              <a:t>02-02-2015</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5333D411-A058-40DB-9897-CFA35D360B61}"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F6CD4537-B568-4B69-819A-3437CA92A2DF}" type="datetimeFigureOut">
              <a:rPr lang="es-CL"/>
              <a:pPr>
                <a:defRPr/>
              </a:pPr>
              <a:t>02-02-2015</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01ED348E-0FE6-4483-B2F4-9887CBD7AD51}"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793B19AB-C7D1-4E61-80BF-D48398697D39}" type="datetimeFigureOut">
              <a:rPr lang="es-CL"/>
              <a:pPr>
                <a:defRPr/>
              </a:pPr>
              <a:t>02-02-2015</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092DB577-9A93-4712-AE86-AFEDB282A75B}"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879D20DC-C20B-4E67-9F15-ACC344BE3EAE}" type="datetimeFigureOut">
              <a:rPr lang="es-CL"/>
              <a:pPr>
                <a:defRPr/>
              </a:pPr>
              <a:t>02-02-2015</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1E232B46-C431-4C36-BB39-2B0804F74E81}"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31" r:id="rId4"/>
    <p:sldLayoutId id="2147483732" r:id="rId5"/>
    <p:sldLayoutId id="2147483753" r:id="rId6"/>
    <p:sldLayoutId id="2147483733" r:id="rId7"/>
    <p:sldLayoutId id="2147483734" r:id="rId8"/>
    <p:sldLayoutId id="2147483735" r:id="rId9"/>
    <p:sldLayoutId id="2147483736" r:id="rId10"/>
    <p:sldLayoutId id="2147483737" r:id="rId11"/>
    <p:sldLayoutId id="2147483738"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Imagen 6" descr="hoja-interior.jpg"/>
          <p:cNvPicPr>
            <a:picLocks noChangeAspect="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8"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9"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14341"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4342"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 name="9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mn-lt"/>
                <a:cs typeface="+mn-cs"/>
              </a:defRPr>
            </a:lvl1pPr>
          </a:lstStyle>
          <a:p>
            <a:pPr>
              <a:defRPr/>
            </a:pPr>
            <a:fld id="{C0E3857F-11CD-4E5E-BDA2-FB1749EC8410}" type="datetimeFigureOut">
              <a:rPr lang="es-CL"/>
              <a:pPr>
                <a:defRPr/>
              </a:pPr>
              <a:t>02-02-2015</a:t>
            </a:fld>
            <a:endParaRPr lang="es-CL"/>
          </a:p>
        </p:txBody>
      </p:sp>
      <p:sp>
        <p:nvSpPr>
          <p:cNvPr id="11" name="10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mn-lt"/>
                <a:cs typeface="+mn-cs"/>
              </a:defRPr>
            </a:lvl1pPr>
          </a:lstStyle>
          <a:p>
            <a:pPr>
              <a:defRPr/>
            </a:pPr>
            <a:fld id="{6EB4D8D6-A562-4D93-8ADA-BC5CD2B84CED}" type="slidenum">
              <a:rPr lang="es-CL"/>
              <a:pPr>
                <a:defRPr/>
              </a:pPr>
              <a:t>‹Nº›</a:t>
            </a:fld>
            <a:endParaRPr lang="es-CL"/>
          </a:p>
        </p:txBody>
      </p:sp>
      <p:sp>
        <p:nvSpPr>
          <p:cNvPr id="12" name="11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CL"/>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Arial" charset="0"/>
        </a:defRPr>
      </a:lvl2pPr>
      <a:lvl3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Arial" charset="0"/>
        </a:defRPr>
      </a:lvl3pPr>
      <a:lvl4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Arial" charset="0"/>
        </a:defRPr>
      </a:lvl4pPr>
      <a:lvl5pPr algn="ctr" defTabSz="457200" rtl="0" eaLnBrk="0" fontAlgn="base" hangingPunct="0">
        <a:spcBef>
          <a:spcPct val="0"/>
        </a:spcBef>
        <a:spcAft>
          <a:spcPct val="0"/>
        </a:spcAft>
        <a:defRPr sz="4400">
          <a:solidFill>
            <a:schemeClr val="tx1"/>
          </a:solidFill>
          <a:latin typeface="Calibri" pitchFamily="34" charset="0"/>
          <a:ea typeface="ＭＳ Ｐゴシック" pitchFamily="34" charset="-128"/>
          <a:cs typeface="Arial" charset="0"/>
        </a:defRPr>
      </a:lvl5pPr>
      <a:lvl6pPr marL="457200" algn="ctr" defTabSz="457200" rtl="0" fontAlgn="base">
        <a:spcBef>
          <a:spcPct val="0"/>
        </a:spcBef>
        <a:spcAft>
          <a:spcPct val="0"/>
        </a:spcAft>
        <a:defRPr sz="4400">
          <a:solidFill>
            <a:schemeClr val="tx1"/>
          </a:solidFill>
          <a:latin typeface="Calibri" pitchFamily="34" charset="0"/>
          <a:ea typeface="ＭＳ Ｐゴシック" pitchFamily="34" charset="-128"/>
          <a:cs typeface="Arial" charset="0"/>
        </a:defRPr>
      </a:lvl6pPr>
      <a:lvl7pPr marL="914400" algn="ctr" defTabSz="457200" rtl="0" fontAlgn="base">
        <a:spcBef>
          <a:spcPct val="0"/>
        </a:spcBef>
        <a:spcAft>
          <a:spcPct val="0"/>
        </a:spcAft>
        <a:defRPr sz="4400">
          <a:solidFill>
            <a:schemeClr val="tx1"/>
          </a:solidFill>
          <a:latin typeface="Calibri" pitchFamily="34" charset="0"/>
          <a:ea typeface="ＭＳ Ｐゴシック" pitchFamily="34" charset="-128"/>
          <a:cs typeface="Arial" charset="0"/>
        </a:defRPr>
      </a:lvl7pPr>
      <a:lvl8pPr marL="1371600" algn="ctr" defTabSz="457200" rtl="0" fontAlgn="base">
        <a:spcBef>
          <a:spcPct val="0"/>
        </a:spcBef>
        <a:spcAft>
          <a:spcPct val="0"/>
        </a:spcAft>
        <a:defRPr sz="4400">
          <a:solidFill>
            <a:schemeClr val="tx1"/>
          </a:solidFill>
          <a:latin typeface="Calibri" pitchFamily="34" charset="0"/>
          <a:ea typeface="ＭＳ Ｐゴシック" pitchFamily="34" charset="-128"/>
          <a:cs typeface="Arial" charset="0"/>
        </a:defRPr>
      </a:lvl8pPr>
      <a:lvl9pPr marL="1828800" algn="ctr" defTabSz="457200" rtl="0" fontAlgn="base">
        <a:spcBef>
          <a:spcPct val="0"/>
        </a:spcBef>
        <a:spcAft>
          <a:spcPct val="0"/>
        </a:spcAft>
        <a:defRPr sz="4400">
          <a:solidFill>
            <a:schemeClr val="tx1"/>
          </a:solidFill>
          <a:latin typeface="Calibri" pitchFamily="34" charset="0"/>
          <a:ea typeface="ＭＳ Ｐゴシック" pitchFamily="34" charset="-128"/>
          <a:cs typeface="Arial" charset="0"/>
        </a:defRPr>
      </a:lvl9pPr>
    </p:titleStyle>
    <p:bodyStyle>
      <a:lvl1pPr marL="342900" indent="-342900" algn="l" defTabSz="457200"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mn-lt"/>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mn-lt"/>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mn-lt"/>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mn-lt"/>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27652" name="6 Rectángulo"/>
          <p:cNvSpPr>
            <a:spLocks noChangeArrowheads="1"/>
          </p:cNvSpPr>
          <p:nvPr/>
        </p:nvSpPr>
        <p:spPr bwMode="auto">
          <a:xfrm>
            <a:off x="250825" y="4362450"/>
            <a:ext cx="5257800" cy="1077218"/>
          </a:xfrm>
          <a:prstGeom prst="rect">
            <a:avLst/>
          </a:prstGeom>
          <a:noFill/>
          <a:ln w="9525">
            <a:noFill/>
            <a:miter lim="800000"/>
            <a:headEnd/>
            <a:tailEnd/>
          </a:ln>
        </p:spPr>
        <p:txBody>
          <a:bodyPr>
            <a:spAutoFit/>
          </a:bodyPr>
          <a:lstStyle/>
          <a:p>
            <a:r>
              <a:rPr lang="es-CL" sz="3200" dirty="0" smtClean="0">
                <a:solidFill>
                  <a:schemeClr val="bg1"/>
                </a:solidFill>
                <a:latin typeface="Calibri" pitchFamily="34" charset="0"/>
              </a:rPr>
              <a:t>Uso de Subconsultas </a:t>
            </a:r>
            <a:r>
              <a:rPr lang="es-CL" sz="3200" dirty="0">
                <a:solidFill>
                  <a:schemeClr val="bg1"/>
                </a:solidFill>
                <a:latin typeface="Calibri" pitchFamily="34" charset="0"/>
              </a:rPr>
              <a:t>para </a:t>
            </a:r>
          </a:p>
          <a:p>
            <a:r>
              <a:rPr lang="es-CL" sz="3200" dirty="0">
                <a:solidFill>
                  <a:schemeClr val="bg1"/>
                </a:solidFill>
                <a:latin typeface="Calibri" pitchFamily="34" charset="0"/>
              </a:rPr>
              <a:t>Resolver Consultas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306388" y="188913"/>
            <a:ext cx="8442325" cy="1462087"/>
          </a:xfrm>
        </p:spPr>
        <p:txBody>
          <a:bodyPr/>
          <a:lstStyle/>
          <a:p>
            <a:pPr algn="r" eaLnBrk="1" hangingPunct="1"/>
            <a:r>
              <a:rPr lang="es-CL" sz="3000" smtClean="0">
                <a:solidFill>
                  <a:srgbClr val="10253F"/>
                </a:solidFill>
                <a:latin typeface="Arial" charset="0"/>
              </a:rPr>
              <a:t>Subconsultas de Una Fila y Funciones de Grupo</a:t>
            </a:r>
            <a:endParaRPr lang="es-ES" sz="3000" smtClean="0">
              <a:solidFill>
                <a:srgbClr val="10253F"/>
              </a:solidFill>
              <a:latin typeface="Arial" charset="0"/>
            </a:endParaRPr>
          </a:p>
        </p:txBody>
      </p:sp>
      <p:sp>
        <p:nvSpPr>
          <p:cNvPr id="4710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9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6" name="Text Box 5"/>
          <p:cNvSpPr txBox="1">
            <a:spLocks noChangeArrowheads="1"/>
          </p:cNvSpPr>
          <p:nvPr/>
        </p:nvSpPr>
        <p:spPr bwMode="auto">
          <a:xfrm>
            <a:off x="203180" y="1872540"/>
            <a:ext cx="5282944" cy="138620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solidFill>
                  <a:srgbClr val="D81102"/>
                </a:solidFill>
                <a:latin typeface="Arial Black" pitchFamily="34" charset="0"/>
              </a:rPr>
              <a:t>SELECT last_name, job_id, salary</a:t>
            </a:r>
          </a:p>
          <a:p>
            <a:pPr>
              <a:defRPr/>
            </a:pPr>
            <a:r>
              <a:rPr lang="en-US" sz="1300" b="1">
                <a:solidFill>
                  <a:srgbClr val="D81102"/>
                </a:solidFill>
                <a:latin typeface="Arial Black" pitchFamily="34" charset="0"/>
              </a:rPr>
              <a:t>FROM    employees</a:t>
            </a:r>
          </a:p>
          <a:p>
            <a:pPr>
              <a:defRPr/>
            </a:pPr>
            <a:r>
              <a:rPr lang="en-US" sz="1300" b="1">
                <a:solidFill>
                  <a:srgbClr val="D81102"/>
                </a:solidFill>
                <a:latin typeface="Arial Black" pitchFamily="34" charset="0"/>
              </a:rPr>
              <a:t>WHERE salary =               </a:t>
            </a:r>
            <a:r>
              <a:rPr lang="en-US" sz="1300" b="1">
                <a:solidFill>
                  <a:srgbClr val="0000FF"/>
                </a:solidFill>
                <a:latin typeface="Arial Black" pitchFamily="34" charset="0"/>
              </a:rPr>
              <a:t>2100</a:t>
            </a:r>
            <a:endParaRPr lang="en-US" sz="1300" b="1">
              <a:solidFill>
                <a:srgbClr val="D81102"/>
              </a:solidFill>
              <a:latin typeface="Arial Black" pitchFamily="34" charset="0"/>
            </a:endParaRPr>
          </a:p>
          <a:p>
            <a:pPr>
              <a:defRPr/>
            </a:pPr>
            <a:r>
              <a:rPr lang="en-US" sz="1300" b="1">
                <a:solidFill>
                  <a:schemeClr val="hlink"/>
                </a:solidFill>
                <a:latin typeface="Arial Black" pitchFamily="34" charset="0"/>
              </a:rPr>
              <a:t>                               (SELECT MIN(salary)</a:t>
            </a:r>
          </a:p>
          <a:p>
            <a:pPr>
              <a:defRPr/>
            </a:pPr>
            <a:r>
              <a:rPr lang="en-US" sz="1300" b="1">
                <a:solidFill>
                  <a:schemeClr val="hlink"/>
                </a:solidFill>
                <a:latin typeface="Arial Black" pitchFamily="34" charset="0"/>
              </a:rPr>
              <a:t>                                FROM employees)</a:t>
            </a:r>
            <a:r>
              <a:rPr lang="en-US" sz="1300" b="1">
                <a:solidFill>
                  <a:srgbClr val="0000CC"/>
                </a:solidFill>
                <a:latin typeface="Arial Black" pitchFamily="34" charset="0"/>
              </a:rPr>
              <a:t>;</a:t>
            </a:r>
            <a:endParaRPr lang="es-MX" sz="1300" b="1">
              <a:solidFill>
                <a:srgbClr val="0000CC"/>
              </a:solidFill>
              <a:latin typeface="Arial Black" pitchFamily="34" charset="0"/>
            </a:endParaRPr>
          </a:p>
          <a:p>
            <a:pPr>
              <a:defRPr/>
            </a:pPr>
            <a:endParaRPr lang="en-US" sz="1300" b="1">
              <a:latin typeface="Arial Black" pitchFamily="34" charset="0"/>
            </a:endParaRPr>
          </a:p>
        </p:txBody>
      </p:sp>
      <p:sp>
        <p:nvSpPr>
          <p:cNvPr id="47110" name="Line 14"/>
          <p:cNvSpPr>
            <a:spLocks noChangeShapeType="1"/>
          </p:cNvSpPr>
          <p:nvPr/>
        </p:nvSpPr>
        <p:spPr bwMode="auto">
          <a:xfrm flipH="1">
            <a:off x="3103563" y="2536825"/>
            <a:ext cx="1141412" cy="0"/>
          </a:xfrm>
          <a:prstGeom prst="line">
            <a:avLst/>
          </a:prstGeom>
          <a:noFill/>
          <a:ln w="38100">
            <a:solidFill>
              <a:schemeClr val="tx1"/>
            </a:solidFill>
            <a:round/>
            <a:headEnd/>
            <a:tailEnd type="triangle" w="med" len="med"/>
          </a:ln>
        </p:spPr>
        <p:txBody>
          <a:bodyPr/>
          <a:lstStyle/>
          <a:p>
            <a:endParaRPr lang="es-CL"/>
          </a:p>
        </p:txBody>
      </p:sp>
      <p:sp>
        <p:nvSpPr>
          <p:cNvPr id="47111" name="Line 13"/>
          <p:cNvSpPr>
            <a:spLocks noChangeShapeType="1"/>
          </p:cNvSpPr>
          <p:nvPr/>
        </p:nvSpPr>
        <p:spPr bwMode="auto">
          <a:xfrm flipV="1">
            <a:off x="4241800" y="2519363"/>
            <a:ext cx="0" cy="252412"/>
          </a:xfrm>
          <a:prstGeom prst="line">
            <a:avLst/>
          </a:prstGeom>
          <a:noFill/>
          <a:ln w="38100">
            <a:solidFill>
              <a:schemeClr val="tx1"/>
            </a:solidFill>
            <a:round/>
            <a:headEnd/>
            <a:tailEnd/>
          </a:ln>
        </p:spPr>
        <p:txBody>
          <a:bodyPr/>
          <a:lstStyle/>
          <a:p>
            <a:endParaRPr lang="es-CL"/>
          </a:p>
        </p:txBody>
      </p:sp>
      <p:sp>
        <p:nvSpPr>
          <p:cNvPr id="47112" name="Line 14"/>
          <p:cNvSpPr>
            <a:spLocks noChangeShapeType="1"/>
          </p:cNvSpPr>
          <p:nvPr/>
        </p:nvSpPr>
        <p:spPr bwMode="auto">
          <a:xfrm flipH="1">
            <a:off x="3913188" y="2752725"/>
            <a:ext cx="349250" cy="0"/>
          </a:xfrm>
          <a:prstGeom prst="line">
            <a:avLst/>
          </a:prstGeom>
          <a:noFill/>
          <a:ln w="38100">
            <a:solidFill>
              <a:schemeClr val="tx1"/>
            </a:solidFill>
            <a:round/>
            <a:headEnd/>
            <a:tailEnd/>
          </a:ln>
        </p:spPr>
        <p:txBody>
          <a:bodyPr/>
          <a:lstStyle/>
          <a:p>
            <a:endParaRPr lang="es-CL"/>
          </a:p>
        </p:txBody>
      </p:sp>
      <p:pic>
        <p:nvPicPr>
          <p:cNvPr id="47113" name="Picture 16" descr="Screenshot - 15-03-2013 , 08_43_53"/>
          <p:cNvPicPr>
            <a:picLocks noChangeAspect="1" noChangeArrowheads="1"/>
          </p:cNvPicPr>
          <p:nvPr/>
        </p:nvPicPr>
        <p:blipFill>
          <a:blip r:embed="rId3" cstate="print"/>
          <a:srcRect/>
          <a:stretch>
            <a:fillRect/>
          </a:stretch>
        </p:blipFill>
        <p:spPr bwMode="auto">
          <a:xfrm>
            <a:off x="5651500" y="2205038"/>
            <a:ext cx="3313113" cy="465137"/>
          </a:xfrm>
          <a:prstGeom prst="rect">
            <a:avLst/>
          </a:prstGeom>
          <a:noFill/>
          <a:ln w="9525">
            <a:noFill/>
            <a:miter lim="800000"/>
            <a:headEnd/>
            <a:tailEnd/>
          </a:ln>
        </p:spPr>
      </p:pic>
      <p:sp>
        <p:nvSpPr>
          <p:cNvPr id="2" name="Text Box 5"/>
          <p:cNvSpPr txBox="1">
            <a:spLocks noChangeArrowheads="1"/>
          </p:cNvSpPr>
          <p:nvPr/>
        </p:nvSpPr>
        <p:spPr bwMode="auto">
          <a:xfrm>
            <a:off x="203180" y="4081919"/>
            <a:ext cx="5282944" cy="193936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300" b="1" dirty="0">
                <a:solidFill>
                  <a:srgbClr val="D81102"/>
                </a:solidFill>
                <a:latin typeface="Arial Black" pitchFamily="34" charset="0"/>
              </a:rPr>
              <a:t>SELECT department_id, MIN(salary)</a:t>
            </a:r>
          </a:p>
          <a:p>
            <a:pPr>
              <a:defRPr/>
            </a:pPr>
            <a:r>
              <a:rPr lang="en-US" sz="1300" b="1" dirty="0">
                <a:solidFill>
                  <a:srgbClr val="D81102"/>
                </a:solidFill>
                <a:latin typeface="Arial Black" pitchFamily="34" charset="0"/>
              </a:rPr>
              <a:t>FROM     employees</a:t>
            </a:r>
          </a:p>
          <a:p>
            <a:pPr>
              <a:defRPr/>
            </a:pPr>
            <a:r>
              <a:rPr lang="en-US" sz="1300" b="1" dirty="0">
                <a:solidFill>
                  <a:srgbClr val="D81102"/>
                </a:solidFill>
                <a:latin typeface="Arial Black" pitchFamily="34" charset="0"/>
              </a:rPr>
              <a:t>GROUP BY department_id</a:t>
            </a:r>
          </a:p>
          <a:p>
            <a:pPr>
              <a:defRPr/>
            </a:pPr>
            <a:r>
              <a:rPr lang="en-US" sz="1300" b="1" dirty="0">
                <a:solidFill>
                  <a:srgbClr val="D81102"/>
                </a:solidFill>
                <a:latin typeface="Arial Black" pitchFamily="34" charset="0"/>
              </a:rPr>
              <a:t>HAVING MIN(salary) &gt;             </a:t>
            </a:r>
            <a:r>
              <a:rPr lang="en-US" sz="1300" b="1" dirty="0">
                <a:solidFill>
                  <a:srgbClr val="0000FF"/>
                </a:solidFill>
                <a:latin typeface="Arial Black" pitchFamily="34" charset="0"/>
              </a:rPr>
              <a:t>2100</a:t>
            </a:r>
          </a:p>
          <a:p>
            <a:pPr>
              <a:defRPr/>
            </a:pPr>
            <a:r>
              <a:rPr lang="en-US" sz="1300" b="1" dirty="0">
                <a:solidFill>
                  <a:srgbClr val="D81102"/>
                </a:solidFill>
                <a:latin typeface="Arial Black" pitchFamily="34" charset="0"/>
              </a:rPr>
              <a:t>                                       </a:t>
            </a:r>
            <a:r>
              <a:rPr lang="en-US" sz="1300" b="1" dirty="0">
                <a:solidFill>
                  <a:srgbClr val="0000FF"/>
                </a:solidFill>
                <a:latin typeface="Arial Black" pitchFamily="34" charset="0"/>
              </a:rPr>
              <a:t>(SELECT MIN(salary)</a:t>
            </a:r>
          </a:p>
          <a:p>
            <a:pPr>
              <a:defRPr/>
            </a:pPr>
            <a:r>
              <a:rPr lang="en-US" sz="1300" b="1" dirty="0">
                <a:solidFill>
                  <a:srgbClr val="0000FF"/>
                </a:solidFill>
                <a:latin typeface="Arial Black" pitchFamily="34" charset="0"/>
              </a:rPr>
              <a:t>                                           FROM employees</a:t>
            </a:r>
          </a:p>
          <a:p>
            <a:pPr>
              <a:defRPr/>
            </a:pPr>
            <a:r>
              <a:rPr lang="en-US" sz="1300" b="1" dirty="0">
                <a:solidFill>
                  <a:srgbClr val="0000FF"/>
                </a:solidFill>
                <a:latin typeface="Arial Black" pitchFamily="34" charset="0"/>
              </a:rPr>
              <a:t>                                         WHERE department_id = 50)</a:t>
            </a:r>
          </a:p>
          <a:p>
            <a:pPr>
              <a:defRPr/>
            </a:pPr>
            <a:r>
              <a:rPr lang="en-US" sz="1300" b="1" dirty="0">
                <a:solidFill>
                  <a:srgbClr val="D81102"/>
                </a:solidFill>
                <a:latin typeface="Arial Black" pitchFamily="34" charset="0"/>
              </a:rPr>
              <a:t>ORDER BY MIN(salary);</a:t>
            </a:r>
          </a:p>
          <a:p>
            <a:pPr>
              <a:defRPr/>
            </a:pPr>
            <a:endParaRPr lang="en-US" sz="800" b="1" dirty="0">
              <a:latin typeface="Arial Black" pitchFamily="34" charset="0"/>
            </a:endParaRPr>
          </a:p>
        </p:txBody>
      </p:sp>
      <p:pic>
        <p:nvPicPr>
          <p:cNvPr id="47117" name="Picture 17" descr="Screenshot - 22-01-2014 , 11_21_19"/>
          <p:cNvPicPr>
            <a:picLocks noChangeAspect="1" noChangeArrowheads="1"/>
          </p:cNvPicPr>
          <p:nvPr/>
        </p:nvPicPr>
        <p:blipFill>
          <a:blip r:embed="rId4" cstate="print"/>
          <a:srcRect/>
          <a:stretch>
            <a:fillRect/>
          </a:stretch>
        </p:blipFill>
        <p:spPr bwMode="auto">
          <a:xfrm>
            <a:off x="6011863" y="3911600"/>
            <a:ext cx="1900237" cy="2484438"/>
          </a:xfrm>
          <a:prstGeom prst="rect">
            <a:avLst/>
          </a:prstGeom>
          <a:noFill/>
          <a:ln w="9525">
            <a:noFill/>
            <a:miter lim="800000"/>
            <a:headEnd/>
            <a:tailEnd/>
          </a:ln>
        </p:spPr>
      </p:pic>
      <p:sp>
        <p:nvSpPr>
          <p:cNvPr id="47118" name="Line 14"/>
          <p:cNvSpPr>
            <a:spLocks noChangeShapeType="1"/>
          </p:cNvSpPr>
          <p:nvPr/>
        </p:nvSpPr>
        <p:spPr bwMode="auto">
          <a:xfrm flipH="1">
            <a:off x="3562350" y="4938713"/>
            <a:ext cx="1141413" cy="0"/>
          </a:xfrm>
          <a:prstGeom prst="line">
            <a:avLst/>
          </a:prstGeom>
          <a:noFill/>
          <a:ln w="38100">
            <a:solidFill>
              <a:schemeClr val="tx1"/>
            </a:solidFill>
            <a:round/>
            <a:headEnd/>
            <a:tailEnd type="triangle" w="med" len="med"/>
          </a:ln>
        </p:spPr>
        <p:txBody>
          <a:bodyPr/>
          <a:lstStyle/>
          <a:p>
            <a:endParaRPr lang="es-CL"/>
          </a:p>
        </p:txBody>
      </p:sp>
      <p:sp>
        <p:nvSpPr>
          <p:cNvPr id="47119" name="Line 13"/>
          <p:cNvSpPr>
            <a:spLocks noChangeShapeType="1"/>
          </p:cNvSpPr>
          <p:nvPr/>
        </p:nvSpPr>
        <p:spPr bwMode="auto">
          <a:xfrm flipV="1">
            <a:off x="4700588" y="4921250"/>
            <a:ext cx="0" cy="252413"/>
          </a:xfrm>
          <a:prstGeom prst="line">
            <a:avLst/>
          </a:prstGeom>
          <a:noFill/>
          <a:ln w="38100">
            <a:solidFill>
              <a:schemeClr val="tx1"/>
            </a:solidFill>
            <a:round/>
            <a:headEnd/>
            <a:tailEnd/>
          </a:ln>
        </p:spPr>
        <p:txBody>
          <a:bodyPr/>
          <a:lstStyle/>
          <a:p>
            <a:endParaRPr lang="es-CL"/>
          </a:p>
        </p:txBody>
      </p:sp>
      <p:sp>
        <p:nvSpPr>
          <p:cNvPr id="47120" name="Line 14"/>
          <p:cNvSpPr>
            <a:spLocks noChangeShapeType="1"/>
          </p:cNvSpPr>
          <p:nvPr/>
        </p:nvSpPr>
        <p:spPr bwMode="auto">
          <a:xfrm flipH="1">
            <a:off x="4371975" y="5154613"/>
            <a:ext cx="349250" cy="0"/>
          </a:xfrm>
          <a:prstGeom prst="line">
            <a:avLst/>
          </a:prstGeom>
          <a:noFill/>
          <a:ln w="38100">
            <a:solidFill>
              <a:schemeClr val="tx1"/>
            </a:solidFill>
            <a:round/>
            <a:headEnd/>
            <a:tailEnd/>
          </a:ln>
        </p:spPr>
        <p:txBody>
          <a:bodyPr/>
          <a:lstStyle/>
          <a:p>
            <a:endParaRPr lang="es-C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06388" y="188913"/>
            <a:ext cx="8442325" cy="1462087"/>
          </a:xfrm>
        </p:spPr>
        <p:txBody>
          <a:bodyPr/>
          <a:lstStyle/>
          <a:p>
            <a:pPr algn="r" eaLnBrk="1" hangingPunct="1"/>
            <a:r>
              <a:rPr lang="es-CL" sz="3000" smtClean="0">
                <a:solidFill>
                  <a:srgbClr val="10253F"/>
                </a:solidFill>
                <a:latin typeface="Arial" charset="0"/>
              </a:rPr>
              <a:t>Subconsultas de Múltiples Filas</a:t>
            </a:r>
            <a:endParaRPr lang="es-ES" sz="3000" smtClean="0">
              <a:solidFill>
                <a:srgbClr val="10253F"/>
              </a:solidFill>
              <a:latin typeface="Arial" charset="0"/>
            </a:endParaRPr>
          </a:p>
        </p:txBody>
      </p:sp>
      <p:sp>
        <p:nvSpPr>
          <p:cNvPr id="4915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1600">
                <a:latin typeface="Arial Black" pitchFamily="34" charset="0"/>
                <a:ea typeface="Arial Unicode MS"/>
                <a:cs typeface="Arial Unicode MS"/>
              </a:rPr>
              <a:t>¿Cuál es el error en la Sentencia?</a:t>
            </a:r>
          </a:p>
        </p:txBody>
      </p:sp>
      <p:sp>
        <p:nvSpPr>
          <p:cNvPr id="6" name="Text Box 5"/>
          <p:cNvSpPr txBox="1">
            <a:spLocks noChangeArrowheads="1"/>
          </p:cNvSpPr>
          <p:nvPr/>
        </p:nvSpPr>
        <p:spPr bwMode="auto">
          <a:xfrm>
            <a:off x="854530" y="1951599"/>
            <a:ext cx="6093405" cy="153888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300" b="1" dirty="0">
                <a:solidFill>
                  <a:srgbClr val="D81102"/>
                </a:solidFill>
                <a:latin typeface="Arial Black" pitchFamily="34" charset="0"/>
              </a:rPr>
              <a:t>SELECT employee_id, last_name, salary</a:t>
            </a:r>
          </a:p>
          <a:p>
            <a:pPr>
              <a:defRPr/>
            </a:pPr>
            <a:r>
              <a:rPr lang="en-US" sz="1300" b="1" dirty="0">
                <a:solidFill>
                  <a:srgbClr val="D81102"/>
                </a:solidFill>
                <a:latin typeface="Arial Black" pitchFamily="34" charset="0"/>
              </a:rPr>
              <a:t>FROM   employees</a:t>
            </a:r>
          </a:p>
          <a:p>
            <a:pPr>
              <a:defRPr/>
            </a:pPr>
            <a:r>
              <a:rPr lang="en-US" sz="1300" b="1" dirty="0">
                <a:solidFill>
                  <a:srgbClr val="D81102"/>
                </a:solidFill>
                <a:latin typeface="Arial Black" pitchFamily="34" charset="0"/>
              </a:rPr>
              <a:t>WHERE  salary =</a:t>
            </a:r>
          </a:p>
          <a:p>
            <a:pPr>
              <a:defRPr/>
            </a:pPr>
            <a:r>
              <a:rPr lang="en-US" sz="1300" b="1" dirty="0">
                <a:solidFill>
                  <a:srgbClr val="D81102"/>
                </a:solidFill>
                <a:latin typeface="Arial Black" pitchFamily="34" charset="0"/>
              </a:rPr>
              <a:t>                             </a:t>
            </a:r>
            <a:r>
              <a:rPr lang="en-US" sz="1300" b="1" dirty="0">
                <a:solidFill>
                  <a:srgbClr val="0000FF"/>
                </a:solidFill>
                <a:latin typeface="Arial Black" pitchFamily="34" charset="0"/>
              </a:rPr>
              <a:t>(SELECT   MIN(salary)</a:t>
            </a:r>
          </a:p>
          <a:p>
            <a:pPr>
              <a:defRPr/>
            </a:pPr>
            <a:r>
              <a:rPr lang="en-US" sz="1300" b="1" dirty="0">
                <a:solidFill>
                  <a:srgbClr val="0000FF"/>
                </a:solidFill>
                <a:latin typeface="Arial Black" pitchFamily="34" charset="0"/>
              </a:rPr>
              <a:t>                              FROM     employees</a:t>
            </a:r>
          </a:p>
          <a:p>
            <a:pPr>
              <a:defRPr/>
            </a:pPr>
            <a:r>
              <a:rPr lang="en-US" sz="1300" b="1" dirty="0">
                <a:solidFill>
                  <a:srgbClr val="0000FF"/>
                </a:solidFill>
                <a:latin typeface="Arial Black" pitchFamily="34" charset="0"/>
              </a:rPr>
              <a:t>                              GROUP BY department_id)</a:t>
            </a:r>
            <a:r>
              <a:rPr lang="en-US" sz="1300" b="1" dirty="0">
                <a:solidFill>
                  <a:srgbClr val="D81102"/>
                </a:solidFill>
                <a:latin typeface="Arial Black" pitchFamily="34" charset="0"/>
              </a:rPr>
              <a:t>;</a:t>
            </a:r>
          </a:p>
          <a:p>
            <a:pPr>
              <a:defRPr/>
            </a:pPr>
            <a:endParaRPr lang="en-US" sz="800" b="1" dirty="0">
              <a:latin typeface="Arial Black" pitchFamily="34" charset="0"/>
            </a:endParaRPr>
          </a:p>
        </p:txBody>
      </p:sp>
      <p:pic>
        <p:nvPicPr>
          <p:cNvPr id="49158" name="Picture 18" descr="Screenshot - 22-01-2014 , 11_40_36"/>
          <p:cNvPicPr>
            <a:picLocks noChangeAspect="1" noChangeArrowheads="1"/>
          </p:cNvPicPr>
          <p:nvPr/>
        </p:nvPicPr>
        <p:blipFill>
          <a:blip r:embed="rId3" cstate="print"/>
          <a:srcRect/>
          <a:stretch>
            <a:fillRect/>
          </a:stretch>
        </p:blipFill>
        <p:spPr bwMode="auto">
          <a:xfrm>
            <a:off x="1403350" y="3716338"/>
            <a:ext cx="4824413" cy="191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306388" y="188913"/>
            <a:ext cx="8442325" cy="1462087"/>
          </a:xfrm>
        </p:spPr>
        <p:txBody>
          <a:bodyPr/>
          <a:lstStyle/>
          <a:p>
            <a:pPr algn="r" eaLnBrk="1" hangingPunct="1"/>
            <a:r>
              <a:rPr lang="es-CL" sz="3400" smtClean="0">
                <a:solidFill>
                  <a:srgbClr val="10253F"/>
                </a:solidFill>
                <a:latin typeface="Arial" charset="0"/>
              </a:rPr>
              <a:t>Subconsultas de Múltiples Filas</a:t>
            </a:r>
            <a:endParaRPr lang="es-ES" sz="3400" smtClean="0">
              <a:solidFill>
                <a:srgbClr val="10253F"/>
              </a:solidFill>
              <a:latin typeface="Arial" charset="0"/>
            </a:endParaRPr>
          </a:p>
        </p:txBody>
      </p:sp>
      <p:sp>
        <p:nvSpPr>
          <p:cNvPr id="5325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Retorna más de una fila, por lo tanto se deben utilizar operadores de comparación de varias filas.</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20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9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p:txBody>
      </p:sp>
      <p:sp>
        <p:nvSpPr>
          <p:cNvPr id="6" name="Text Box 5"/>
          <p:cNvSpPr txBox="1">
            <a:spLocks noChangeArrowheads="1"/>
          </p:cNvSpPr>
          <p:nvPr/>
        </p:nvSpPr>
        <p:spPr bwMode="auto">
          <a:xfrm>
            <a:off x="540850" y="3501008"/>
            <a:ext cx="5903358" cy="153888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300" b="1" dirty="0">
                <a:solidFill>
                  <a:srgbClr val="D81102"/>
                </a:solidFill>
                <a:latin typeface="Arial Black" pitchFamily="34" charset="0"/>
              </a:rPr>
              <a:t>SELECT employee_id, </a:t>
            </a:r>
            <a:r>
              <a:rPr lang="en-US" sz="1300" b="1" dirty="0" smtClean="0">
                <a:solidFill>
                  <a:srgbClr val="D81102"/>
                </a:solidFill>
                <a:latin typeface="Arial Black" pitchFamily="34" charset="0"/>
              </a:rPr>
              <a:t> job, salary</a:t>
            </a:r>
            <a:endParaRPr lang="en-US" sz="1300" b="1" dirty="0">
              <a:solidFill>
                <a:srgbClr val="D81102"/>
              </a:solidFill>
              <a:latin typeface="Arial Black" pitchFamily="34" charset="0"/>
            </a:endParaRPr>
          </a:p>
          <a:p>
            <a:r>
              <a:rPr lang="en-US" sz="1300" b="1" dirty="0">
                <a:solidFill>
                  <a:srgbClr val="D81102"/>
                </a:solidFill>
                <a:latin typeface="Arial Black" pitchFamily="34" charset="0"/>
              </a:rPr>
              <a:t>FROM   employees</a:t>
            </a:r>
          </a:p>
          <a:p>
            <a:r>
              <a:rPr lang="en-US" sz="1300" b="1" dirty="0">
                <a:solidFill>
                  <a:srgbClr val="D81102"/>
                </a:solidFill>
                <a:latin typeface="Arial Black" pitchFamily="34" charset="0"/>
              </a:rPr>
              <a:t>WHERE  salary  </a:t>
            </a:r>
            <a:r>
              <a:rPr lang="en-US" sz="1300" b="1" dirty="0">
                <a:solidFill>
                  <a:srgbClr val="008000"/>
                </a:solidFill>
                <a:latin typeface="Arial Black" pitchFamily="34" charset="0"/>
              </a:rPr>
              <a:t>IN     </a:t>
            </a:r>
            <a:r>
              <a:rPr lang="en-US" sz="1300" b="1" dirty="0">
                <a:solidFill>
                  <a:srgbClr val="0000FF"/>
                </a:solidFill>
                <a:latin typeface="Arial Black" pitchFamily="34" charset="0"/>
              </a:rPr>
              <a:t>2100, 2500, 4200, 4400, …</a:t>
            </a:r>
            <a:r>
              <a:rPr lang="en-US" sz="1300" b="1" dirty="0">
                <a:solidFill>
                  <a:srgbClr val="008000"/>
                </a:solidFill>
                <a:latin typeface="Arial Black" pitchFamily="34" charset="0"/>
              </a:rPr>
              <a:t> </a:t>
            </a:r>
            <a:r>
              <a:rPr lang="en-US" sz="1300" b="1" dirty="0">
                <a:solidFill>
                  <a:srgbClr val="0000FF"/>
                </a:solidFill>
                <a:latin typeface="Arial Black" pitchFamily="34" charset="0"/>
              </a:rPr>
              <a:t>, 17000</a:t>
            </a:r>
          </a:p>
          <a:p>
            <a:r>
              <a:rPr lang="en-US" sz="1300" b="1" dirty="0">
                <a:solidFill>
                  <a:srgbClr val="D81102"/>
                </a:solidFill>
                <a:latin typeface="Arial Black" pitchFamily="34" charset="0"/>
              </a:rPr>
              <a:t>                               </a:t>
            </a:r>
            <a:r>
              <a:rPr lang="en-US" sz="1300" b="1" dirty="0">
                <a:solidFill>
                  <a:srgbClr val="0000FF"/>
                </a:solidFill>
                <a:latin typeface="Arial Black" pitchFamily="34" charset="0"/>
              </a:rPr>
              <a:t>(SELECT   MIN(salary)</a:t>
            </a:r>
          </a:p>
          <a:p>
            <a:r>
              <a:rPr lang="en-US" sz="1300" b="1" dirty="0">
                <a:solidFill>
                  <a:srgbClr val="0000FF"/>
                </a:solidFill>
                <a:latin typeface="Arial Black" pitchFamily="34" charset="0"/>
              </a:rPr>
              <a:t>                                FROM     employees</a:t>
            </a:r>
          </a:p>
          <a:p>
            <a:r>
              <a:rPr lang="en-US" sz="1300" b="1" dirty="0">
                <a:solidFill>
                  <a:srgbClr val="0000FF"/>
                </a:solidFill>
                <a:latin typeface="Arial Black" pitchFamily="34" charset="0"/>
              </a:rPr>
              <a:t>                               GROUP BY department_id)</a:t>
            </a:r>
            <a:r>
              <a:rPr lang="en-US" sz="1300" b="1" dirty="0">
                <a:solidFill>
                  <a:srgbClr val="D81102"/>
                </a:solidFill>
                <a:latin typeface="Arial Black" pitchFamily="34" charset="0"/>
              </a:rPr>
              <a:t>;</a:t>
            </a:r>
          </a:p>
          <a:p>
            <a:endParaRPr lang="en-US" sz="800" b="1" dirty="0">
              <a:latin typeface="Arial Black" pitchFamily="34" charset="0"/>
            </a:endParaRPr>
          </a:p>
        </p:txBody>
      </p:sp>
      <p:sp>
        <p:nvSpPr>
          <p:cNvPr id="53256" name="Text Box 37"/>
          <p:cNvSpPr txBox="1">
            <a:spLocks noChangeArrowheads="1"/>
          </p:cNvSpPr>
          <p:nvPr/>
        </p:nvSpPr>
        <p:spPr bwMode="auto">
          <a:xfrm>
            <a:off x="6641388" y="4880954"/>
            <a:ext cx="2408163" cy="430887"/>
          </a:xfrm>
          <a:prstGeom prst="rect">
            <a:avLst/>
          </a:prstGeom>
          <a:noFill/>
          <a:ln w="9525">
            <a:noFill/>
            <a:miter lim="800000"/>
            <a:headEnd/>
            <a:tailEnd/>
          </a:ln>
        </p:spPr>
        <p:txBody>
          <a:bodyPr wrap="square">
            <a:spAutoFit/>
          </a:bodyPr>
          <a:lstStyle/>
          <a:p>
            <a:r>
              <a:rPr lang="es-CL" sz="1100" dirty="0" smtClean="0">
                <a:latin typeface="Arial Black" pitchFamily="34" charset="0"/>
              </a:rPr>
              <a:t>…………..……………………...…… </a:t>
            </a:r>
            <a:endParaRPr lang="es-CL" sz="1100" dirty="0">
              <a:latin typeface="Arial Black" pitchFamily="34" charset="0"/>
            </a:endParaRPr>
          </a:p>
          <a:p>
            <a:r>
              <a:rPr lang="es-CL" sz="1100" dirty="0" smtClean="0">
                <a:latin typeface="Arial Black" pitchFamily="34" charset="0"/>
              </a:rPr>
              <a:t>..………………………………………</a:t>
            </a:r>
            <a:endParaRPr lang="es-CL" sz="1100" dirty="0">
              <a:latin typeface="Arial Black" pitchFamily="34" charset="0"/>
            </a:endParaRPr>
          </a:p>
        </p:txBody>
      </p:sp>
      <p:sp>
        <p:nvSpPr>
          <p:cNvPr id="53258" name="Line 14"/>
          <p:cNvSpPr>
            <a:spLocks noChangeShapeType="1"/>
          </p:cNvSpPr>
          <p:nvPr/>
        </p:nvSpPr>
        <p:spPr bwMode="auto">
          <a:xfrm flipH="1">
            <a:off x="5744715" y="4145277"/>
            <a:ext cx="432000" cy="0"/>
          </a:xfrm>
          <a:prstGeom prst="line">
            <a:avLst/>
          </a:prstGeom>
          <a:noFill/>
          <a:ln w="38100">
            <a:solidFill>
              <a:schemeClr val="tx1"/>
            </a:solidFill>
            <a:round/>
            <a:headEnd/>
            <a:tailEnd type="triangle" w="med" len="med"/>
          </a:ln>
        </p:spPr>
        <p:txBody>
          <a:bodyPr/>
          <a:lstStyle/>
          <a:p>
            <a:endParaRPr lang="es-CL"/>
          </a:p>
        </p:txBody>
      </p:sp>
      <p:sp>
        <p:nvSpPr>
          <p:cNvPr id="53259" name="Line 13"/>
          <p:cNvSpPr>
            <a:spLocks noChangeShapeType="1"/>
          </p:cNvSpPr>
          <p:nvPr/>
        </p:nvSpPr>
        <p:spPr bwMode="auto">
          <a:xfrm flipV="1">
            <a:off x="6172397" y="4127814"/>
            <a:ext cx="0" cy="252413"/>
          </a:xfrm>
          <a:prstGeom prst="line">
            <a:avLst/>
          </a:prstGeom>
          <a:noFill/>
          <a:ln w="38100">
            <a:solidFill>
              <a:schemeClr val="tx1"/>
            </a:solidFill>
            <a:round/>
            <a:headEnd/>
            <a:tailEnd/>
          </a:ln>
        </p:spPr>
        <p:txBody>
          <a:bodyPr/>
          <a:lstStyle/>
          <a:p>
            <a:endParaRPr lang="es-CL"/>
          </a:p>
        </p:txBody>
      </p:sp>
      <p:sp>
        <p:nvSpPr>
          <p:cNvPr id="53260" name="Line 14"/>
          <p:cNvSpPr>
            <a:spLocks noChangeShapeType="1"/>
          </p:cNvSpPr>
          <p:nvPr/>
        </p:nvSpPr>
        <p:spPr bwMode="auto">
          <a:xfrm flipH="1">
            <a:off x="4476303" y="4361177"/>
            <a:ext cx="1692000" cy="0"/>
          </a:xfrm>
          <a:prstGeom prst="line">
            <a:avLst/>
          </a:prstGeom>
          <a:noFill/>
          <a:ln w="38100">
            <a:solidFill>
              <a:schemeClr val="tx1"/>
            </a:solidFill>
            <a:round/>
            <a:headEnd/>
            <a:tailEnd/>
          </a:ln>
        </p:spPr>
        <p:txBody>
          <a:bodyPr/>
          <a:lstStyle/>
          <a:p>
            <a:endParaRPr lang="es-CL"/>
          </a:p>
        </p:txBody>
      </p:sp>
      <p:sp>
        <p:nvSpPr>
          <p:cNvPr id="11" name="12 Bisel"/>
          <p:cNvSpPr>
            <a:spLocks noChangeArrowheads="1"/>
          </p:cNvSpPr>
          <p:nvPr/>
        </p:nvSpPr>
        <p:spPr bwMode="auto">
          <a:xfrm>
            <a:off x="2195736" y="2141066"/>
            <a:ext cx="864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MX" sz="1600" b="1" dirty="0" smtClean="0">
                <a:latin typeface="Arial" pitchFamily="34" charset="0"/>
                <a:cs typeface="Arial" pitchFamily="34" charset="0"/>
              </a:rPr>
              <a:t>IN</a:t>
            </a:r>
            <a:endParaRPr lang="es-ES" sz="1600" b="1" dirty="0">
              <a:latin typeface="Arial" pitchFamily="34" charset="0"/>
              <a:cs typeface="Arial" pitchFamily="34" charset="0"/>
            </a:endParaRPr>
          </a:p>
        </p:txBody>
      </p:sp>
      <p:sp>
        <p:nvSpPr>
          <p:cNvPr id="12" name="12 Bisel"/>
          <p:cNvSpPr>
            <a:spLocks noChangeArrowheads="1"/>
          </p:cNvSpPr>
          <p:nvPr/>
        </p:nvSpPr>
        <p:spPr bwMode="auto">
          <a:xfrm>
            <a:off x="3203848" y="2132856"/>
            <a:ext cx="864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r>
              <a:rPr lang="es-MX" sz="1600" b="1" dirty="0" smtClean="0">
                <a:latin typeface="Arial" pitchFamily="34" charset="0"/>
                <a:cs typeface="Arial" pitchFamily="34" charset="0"/>
              </a:rPr>
              <a:t> ANY</a:t>
            </a:r>
            <a:endParaRPr lang="es-ES" sz="1600" b="1" dirty="0">
              <a:latin typeface="Arial" pitchFamily="34" charset="0"/>
              <a:cs typeface="Arial" pitchFamily="34" charset="0"/>
            </a:endParaRPr>
          </a:p>
        </p:txBody>
      </p:sp>
      <p:sp>
        <p:nvSpPr>
          <p:cNvPr id="13" name="12 Bisel"/>
          <p:cNvSpPr>
            <a:spLocks noChangeArrowheads="1"/>
          </p:cNvSpPr>
          <p:nvPr/>
        </p:nvSpPr>
        <p:spPr bwMode="auto">
          <a:xfrm>
            <a:off x="4211960" y="2141066"/>
            <a:ext cx="864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r>
              <a:rPr lang="es-MX" sz="1600" b="1" dirty="0" smtClean="0">
                <a:latin typeface="Arial" pitchFamily="34" charset="0"/>
                <a:cs typeface="Arial" pitchFamily="34" charset="0"/>
              </a:rPr>
              <a:t>ALL</a:t>
            </a:r>
            <a:endParaRPr lang="es-ES" sz="1600" b="1" dirty="0">
              <a:latin typeface="Arial" pitchFamily="34" charset="0"/>
              <a:cs typeface="Arial" pitchFamily="34" charset="0"/>
            </a:endParaRPr>
          </a:p>
        </p:txBody>
      </p:sp>
      <p:pic>
        <p:nvPicPr>
          <p:cNvPr id="1028" name="Picture 4" descr="C:\Users\user\Documents\DonationCoder\ScreenshotCaptor\Screenshots\Screenshot - 16-02-2014 , 16_13_25.png"/>
          <p:cNvPicPr>
            <a:picLocks noChangeAspect="1" noChangeArrowheads="1"/>
          </p:cNvPicPr>
          <p:nvPr/>
        </p:nvPicPr>
        <p:blipFill>
          <a:blip r:embed="rId3" cstate="print"/>
          <a:srcRect/>
          <a:stretch>
            <a:fillRect/>
          </a:stretch>
        </p:blipFill>
        <p:spPr bwMode="auto">
          <a:xfrm>
            <a:off x="6625561" y="3501008"/>
            <a:ext cx="2266919" cy="1440160"/>
          </a:xfrm>
          <a:prstGeom prst="rect">
            <a:avLst/>
          </a:prstGeom>
          <a:noFill/>
        </p:spPr>
      </p:pic>
      <p:pic>
        <p:nvPicPr>
          <p:cNvPr id="1029" name="Picture 5" descr="C:\Users\user\Documents\DonationCoder\ScreenshotCaptor\Screenshots\Screenshot - 16-02-2014 , 16_14_26.png"/>
          <p:cNvPicPr>
            <a:picLocks noChangeAspect="1" noChangeArrowheads="1"/>
          </p:cNvPicPr>
          <p:nvPr/>
        </p:nvPicPr>
        <p:blipFill>
          <a:blip r:embed="rId4" cstate="print"/>
          <a:srcRect/>
          <a:stretch>
            <a:fillRect/>
          </a:stretch>
        </p:blipFill>
        <p:spPr bwMode="auto">
          <a:xfrm>
            <a:off x="6584346" y="5301208"/>
            <a:ext cx="2246759" cy="886172"/>
          </a:xfrm>
          <a:prstGeom prst="rect">
            <a:avLst/>
          </a:prstGeom>
          <a:noFill/>
        </p:spPr>
      </p:pic>
      <p:sp>
        <p:nvSpPr>
          <p:cNvPr id="14" name="13 Bisel"/>
          <p:cNvSpPr>
            <a:spLocks noChangeArrowheads="1"/>
          </p:cNvSpPr>
          <p:nvPr/>
        </p:nvSpPr>
        <p:spPr bwMode="auto">
          <a:xfrm>
            <a:off x="5363992" y="2132928"/>
            <a:ext cx="108012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r>
              <a:rPr lang="es-MX" sz="1600" b="1" dirty="0" smtClean="0">
                <a:latin typeface="Arial" pitchFamily="34" charset="0"/>
                <a:cs typeface="Arial" pitchFamily="34" charset="0"/>
              </a:rPr>
              <a:t>EXISTS</a:t>
            </a:r>
            <a:endParaRPr lang="es-ES"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306388" y="188913"/>
            <a:ext cx="8442325" cy="1462087"/>
          </a:xfrm>
        </p:spPr>
        <p:txBody>
          <a:bodyPr/>
          <a:lstStyle/>
          <a:p>
            <a:pPr algn="r" eaLnBrk="1" hangingPunct="1"/>
            <a:r>
              <a:rPr lang="es-CL" sz="3400" smtClean="0">
                <a:solidFill>
                  <a:srgbClr val="10253F"/>
                </a:solidFill>
                <a:latin typeface="Arial" charset="0"/>
              </a:rPr>
              <a:t>Subconsultas de Múltiples Filas</a:t>
            </a:r>
            <a:endParaRPr lang="es-ES" sz="3400" smtClean="0">
              <a:solidFill>
                <a:srgbClr val="10253F"/>
              </a:solidFill>
              <a:latin typeface="Arial" charset="0"/>
            </a:endParaRPr>
          </a:p>
        </p:txBody>
      </p:sp>
      <p:sp>
        <p:nvSpPr>
          <p:cNvPr id="5529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9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p:txBody>
      </p:sp>
      <p:sp>
        <p:nvSpPr>
          <p:cNvPr id="6" name="Text Box 5"/>
          <p:cNvSpPr txBox="1">
            <a:spLocks noChangeArrowheads="1"/>
          </p:cNvSpPr>
          <p:nvPr/>
        </p:nvSpPr>
        <p:spPr bwMode="auto">
          <a:xfrm>
            <a:off x="1286330" y="1887994"/>
            <a:ext cx="6093405" cy="193899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300" b="1" dirty="0">
                <a:solidFill>
                  <a:srgbClr val="D81102"/>
                </a:solidFill>
                <a:latin typeface="Arial Black" pitchFamily="34" charset="0"/>
              </a:rPr>
              <a:t>SELECT employee_id, job_id, salary</a:t>
            </a:r>
          </a:p>
          <a:p>
            <a:pPr>
              <a:defRPr/>
            </a:pPr>
            <a:r>
              <a:rPr lang="en-US" sz="1300" b="1" dirty="0">
                <a:solidFill>
                  <a:srgbClr val="D81102"/>
                </a:solidFill>
                <a:latin typeface="Arial Black" pitchFamily="34" charset="0"/>
              </a:rPr>
              <a:t>FROM     employees</a:t>
            </a:r>
          </a:p>
          <a:p>
            <a:pPr>
              <a:defRPr/>
            </a:pPr>
            <a:r>
              <a:rPr lang="en-US" sz="1300" b="1" dirty="0">
                <a:solidFill>
                  <a:srgbClr val="D81102"/>
                </a:solidFill>
                <a:latin typeface="Arial Black" pitchFamily="34" charset="0"/>
              </a:rPr>
              <a:t>WHERE salary  &lt;  </a:t>
            </a:r>
            <a:r>
              <a:rPr lang="en-US" sz="1300" b="1" dirty="0">
                <a:solidFill>
                  <a:srgbClr val="008000"/>
                </a:solidFill>
                <a:latin typeface="Arial Black" pitchFamily="34" charset="0"/>
              </a:rPr>
              <a:t>ANY</a:t>
            </a:r>
            <a:r>
              <a:rPr lang="en-US" sz="1300" b="1" dirty="0">
                <a:solidFill>
                  <a:srgbClr val="D81102"/>
                </a:solidFill>
                <a:latin typeface="Arial Black" pitchFamily="34" charset="0"/>
              </a:rPr>
              <a:t>    </a:t>
            </a:r>
            <a:r>
              <a:rPr lang="en-US" sz="1300" b="1" dirty="0">
                <a:solidFill>
                  <a:srgbClr val="0000FF"/>
                </a:solidFill>
                <a:latin typeface="Arial Black" pitchFamily="34" charset="0"/>
              </a:rPr>
              <a:t>9000, 6000, 4800 y 4200</a:t>
            </a:r>
          </a:p>
          <a:p>
            <a:pPr>
              <a:defRPr/>
            </a:pPr>
            <a:r>
              <a:rPr lang="en-US" sz="1300" b="1" dirty="0">
                <a:solidFill>
                  <a:srgbClr val="D81102"/>
                </a:solidFill>
                <a:latin typeface="Arial Black" pitchFamily="34" charset="0"/>
              </a:rPr>
              <a:t>                                       </a:t>
            </a:r>
            <a:r>
              <a:rPr lang="en-US" sz="1300" b="1" dirty="0">
                <a:solidFill>
                  <a:srgbClr val="0000FF"/>
                </a:solidFill>
                <a:latin typeface="Arial Black" pitchFamily="34" charset="0"/>
              </a:rPr>
              <a:t>(SELECT DISTINCT salary</a:t>
            </a:r>
          </a:p>
          <a:p>
            <a:pPr>
              <a:defRPr/>
            </a:pPr>
            <a:r>
              <a:rPr lang="en-US" sz="1300" b="1" dirty="0">
                <a:solidFill>
                  <a:srgbClr val="0000FF"/>
                </a:solidFill>
                <a:latin typeface="Arial Black" pitchFamily="34" charset="0"/>
              </a:rPr>
              <a:t>                                         FROM employees</a:t>
            </a:r>
          </a:p>
          <a:p>
            <a:pPr>
              <a:defRPr/>
            </a:pPr>
            <a:r>
              <a:rPr lang="en-US" sz="1300" b="1" dirty="0">
                <a:solidFill>
                  <a:srgbClr val="0000FF"/>
                </a:solidFill>
                <a:latin typeface="Arial Black" pitchFamily="34" charset="0"/>
              </a:rPr>
              <a:t>                                         WHERE job_id = 'IT_PROG')</a:t>
            </a:r>
          </a:p>
          <a:p>
            <a:pPr>
              <a:defRPr/>
            </a:pPr>
            <a:r>
              <a:rPr lang="en-US" sz="1300" b="1" dirty="0">
                <a:solidFill>
                  <a:srgbClr val="D81102"/>
                </a:solidFill>
                <a:latin typeface="Arial Black" pitchFamily="34" charset="0"/>
              </a:rPr>
              <a:t>AND job_id &lt;&gt; 'IT_PROG'</a:t>
            </a:r>
          </a:p>
          <a:p>
            <a:pPr>
              <a:defRPr/>
            </a:pPr>
            <a:r>
              <a:rPr lang="en-US" sz="1300" b="1" dirty="0">
                <a:solidFill>
                  <a:srgbClr val="D81102"/>
                </a:solidFill>
                <a:latin typeface="Arial Black" pitchFamily="34" charset="0"/>
              </a:rPr>
              <a:t>ORDER BY employee_id;</a:t>
            </a:r>
          </a:p>
          <a:p>
            <a:pPr>
              <a:defRPr/>
            </a:pPr>
            <a:endParaRPr lang="en-US" sz="800" b="1" dirty="0">
              <a:latin typeface="Arial Black" pitchFamily="34" charset="0"/>
            </a:endParaRPr>
          </a:p>
        </p:txBody>
      </p:sp>
      <p:sp>
        <p:nvSpPr>
          <p:cNvPr id="55302" name="Text Box 37"/>
          <p:cNvSpPr txBox="1">
            <a:spLocks noChangeArrowheads="1"/>
          </p:cNvSpPr>
          <p:nvPr/>
        </p:nvSpPr>
        <p:spPr bwMode="auto">
          <a:xfrm>
            <a:off x="3149600" y="5222875"/>
            <a:ext cx="2944813" cy="430213"/>
          </a:xfrm>
          <a:prstGeom prst="rect">
            <a:avLst/>
          </a:prstGeom>
          <a:noFill/>
          <a:ln w="9525">
            <a:noFill/>
            <a:miter lim="800000"/>
            <a:headEnd/>
            <a:tailEnd/>
          </a:ln>
        </p:spPr>
        <p:txBody>
          <a:bodyPr>
            <a:spAutoFit/>
          </a:bodyPr>
          <a:lstStyle/>
          <a:p>
            <a:r>
              <a:rPr lang="es-CL" sz="1100">
                <a:latin typeface="Arial Black" pitchFamily="34" charset="0"/>
              </a:rPr>
              <a:t>…………..……………….……………..…… </a:t>
            </a:r>
          </a:p>
          <a:p>
            <a:r>
              <a:rPr lang="es-CL" sz="1100">
                <a:latin typeface="Arial Black" pitchFamily="34" charset="0"/>
              </a:rPr>
              <a:t>..…………………………….....…….……… </a:t>
            </a:r>
          </a:p>
        </p:txBody>
      </p:sp>
      <p:sp>
        <p:nvSpPr>
          <p:cNvPr id="55303" name="Line 14"/>
          <p:cNvSpPr>
            <a:spLocks noChangeShapeType="1"/>
          </p:cNvSpPr>
          <p:nvPr/>
        </p:nvSpPr>
        <p:spPr bwMode="auto">
          <a:xfrm flipH="1">
            <a:off x="5861050" y="2532063"/>
            <a:ext cx="1141413" cy="0"/>
          </a:xfrm>
          <a:prstGeom prst="line">
            <a:avLst/>
          </a:prstGeom>
          <a:noFill/>
          <a:ln w="38100">
            <a:solidFill>
              <a:schemeClr val="tx1"/>
            </a:solidFill>
            <a:round/>
            <a:headEnd/>
            <a:tailEnd type="triangle" w="med" len="med"/>
          </a:ln>
        </p:spPr>
        <p:txBody>
          <a:bodyPr/>
          <a:lstStyle/>
          <a:p>
            <a:endParaRPr lang="es-CL"/>
          </a:p>
        </p:txBody>
      </p:sp>
      <p:sp>
        <p:nvSpPr>
          <p:cNvPr id="55304" name="Line 13"/>
          <p:cNvSpPr>
            <a:spLocks noChangeShapeType="1"/>
          </p:cNvSpPr>
          <p:nvPr/>
        </p:nvSpPr>
        <p:spPr bwMode="auto">
          <a:xfrm flipV="1">
            <a:off x="6999288" y="2514600"/>
            <a:ext cx="0" cy="252413"/>
          </a:xfrm>
          <a:prstGeom prst="line">
            <a:avLst/>
          </a:prstGeom>
          <a:noFill/>
          <a:ln w="38100">
            <a:solidFill>
              <a:schemeClr val="tx1"/>
            </a:solidFill>
            <a:round/>
            <a:headEnd/>
            <a:tailEnd/>
          </a:ln>
        </p:spPr>
        <p:txBody>
          <a:bodyPr/>
          <a:lstStyle/>
          <a:p>
            <a:endParaRPr lang="es-CL"/>
          </a:p>
        </p:txBody>
      </p:sp>
      <p:sp>
        <p:nvSpPr>
          <p:cNvPr id="55305" name="Line 14"/>
          <p:cNvSpPr>
            <a:spLocks noChangeShapeType="1"/>
          </p:cNvSpPr>
          <p:nvPr/>
        </p:nvSpPr>
        <p:spPr bwMode="auto">
          <a:xfrm flipH="1">
            <a:off x="6051550" y="2747963"/>
            <a:ext cx="960438" cy="0"/>
          </a:xfrm>
          <a:prstGeom prst="line">
            <a:avLst/>
          </a:prstGeom>
          <a:noFill/>
          <a:ln w="38100">
            <a:solidFill>
              <a:schemeClr val="tx1"/>
            </a:solidFill>
            <a:round/>
            <a:headEnd/>
            <a:tailEnd/>
          </a:ln>
        </p:spPr>
        <p:txBody>
          <a:bodyPr/>
          <a:lstStyle/>
          <a:p>
            <a:endParaRPr lang="es-CL"/>
          </a:p>
        </p:txBody>
      </p:sp>
      <p:pic>
        <p:nvPicPr>
          <p:cNvPr id="55306" name="Picture 39" descr="Screenshot - 15-03-2013 , 09_12_19"/>
          <p:cNvPicPr>
            <a:picLocks noChangeAspect="1" noChangeArrowheads="1"/>
          </p:cNvPicPr>
          <p:nvPr/>
        </p:nvPicPr>
        <p:blipFill>
          <a:blip r:embed="rId3" cstate="print"/>
          <a:srcRect/>
          <a:stretch>
            <a:fillRect/>
          </a:stretch>
        </p:blipFill>
        <p:spPr bwMode="auto">
          <a:xfrm>
            <a:off x="3254375" y="3933825"/>
            <a:ext cx="2581275" cy="1370013"/>
          </a:xfrm>
          <a:prstGeom prst="rect">
            <a:avLst/>
          </a:prstGeom>
          <a:noFill/>
          <a:ln w="9525">
            <a:noFill/>
            <a:miter lim="800000"/>
            <a:headEnd/>
            <a:tailEnd/>
          </a:ln>
        </p:spPr>
      </p:pic>
      <p:pic>
        <p:nvPicPr>
          <p:cNvPr id="55307" name="Picture 40" descr="Screenshot - 15-03-2013 , 09_12_39"/>
          <p:cNvPicPr>
            <a:picLocks noChangeAspect="1" noChangeArrowheads="1"/>
          </p:cNvPicPr>
          <p:nvPr/>
        </p:nvPicPr>
        <p:blipFill>
          <a:blip r:embed="rId4" cstate="print"/>
          <a:srcRect/>
          <a:stretch>
            <a:fillRect/>
          </a:stretch>
        </p:blipFill>
        <p:spPr bwMode="auto">
          <a:xfrm>
            <a:off x="3287713" y="5611813"/>
            <a:ext cx="2581275" cy="103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306388" y="188913"/>
            <a:ext cx="8442325" cy="1462087"/>
          </a:xfrm>
        </p:spPr>
        <p:txBody>
          <a:bodyPr/>
          <a:lstStyle/>
          <a:p>
            <a:pPr algn="r" eaLnBrk="1" hangingPunct="1"/>
            <a:r>
              <a:rPr lang="es-CL" sz="3400" smtClean="0">
                <a:solidFill>
                  <a:srgbClr val="10253F"/>
                </a:solidFill>
                <a:latin typeface="Arial" charset="0"/>
              </a:rPr>
              <a:t>Subconsultas de Múltiples Filas</a:t>
            </a:r>
            <a:endParaRPr lang="es-ES" sz="3400" smtClean="0">
              <a:solidFill>
                <a:srgbClr val="10253F"/>
              </a:solidFill>
              <a:latin typeface="Arial" charset="0"/>
            </a:endParaRP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900">
              <a:ea typeface="Arial Unicode MS"/>
              <a:cs typeface="Arial Unicode MS"/>
            </a:endParaRPr>
          </a:p>
          <a:p>
            <a:pPr marL="609600" indent="-609600" algn="just" defTabSz="457200">
              <a:lnSpc>
                <a:spcPct val="80000"/>
              </a:lnSpc>
              <a:spcBef>
                <a:spcPct val="20000"/>
              </a:spcBef>
              <a:buFont typeface="Arial" charset="0"/>
              <a:buChar char="•"/>
            </a:pPr>
            <a:endParaRPr lang="es-CL" sz="1000">
              <a:ea typeface="Arial Unicode MS"/>
              <a:cs typeface="Arial Unicode MS"/>
            </a:endParaRPr>
          </a:p>
        </p:txBody>
      </p:sp>
      <p:sp>
        <p:nvSpPr>
          <p:cNvPr id="6" name="Text Box 5"/>
          <p:cNvSpPr txBox="1">
            <a:spLocks noChangeArrowheads="1"/>
          </p:cNvSpPr>
          <p:nvPr/>
        </p:nvSpPr>
        <p:spPr bwMode="auto">
          <a:xfrm>
            <a:off x="1286330" y="1887994"/>
            <a:ext cx="6093405" cy="193899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300" b="1" dirty="0">
                <a:solidFill>
                  <a:srgbClr val="D81102"/>
                </a:solidFill>
                <a:latin typeface="Arial Black" pitchFamily="34" charset="0"/>
              </a:rPr>
              <a:t>SELECT employee_id, job_id, salary</a:t>
            </a:r>
          </a:p>
          <a:p>
            <a:pPr>
              <a:defRPr/>
            </a:pPr>
            <a:r>
              <a:rPr lang="en-US" sz="1300" b="1" dirty="0">
                <a:solidFill>
                  <a:srgbClr val="D81102"/>
                </a:solidFill>
                <a:latin typeface="Arial Black" pitchFamily="34" charset="0"/>
              </a:rPr>
              <a:t>FROM     employees</a:t>
            </a:r>
          </a:p>
          <a:p>
            <a:pPr>
              <a:defRPr/>
            </a:pPr>
            <a:r>
              <a:rPr lang="en-US" sz="1300" b="1" dirty="0">
                <a:solidFill>
                  <a:srgbClr val="D81102"/>
                </a:solidFill>
                <a:latin typeface="Arial Black" pitchFamily="34" charset="0"/>
              </a:rPr>
              <a:t>WHERE salary  &lt;  </a:t>
            </a:r>
            <a:r>
              <a:rPr lang="en-US" sz="1300" b="1" dirty="0">
                <a:solidFill>
                  <a:srgbClr val="008000"/>
                </a:solidFill>
                <a:latin typeface="Arial Black" pitchFamily="34" charset="0"/>
              </a:rPr>
              <a:t>ALL</a:t>
            </a:r>
            <a:r>
              <a:rPr lang="en-US" sz="1300" b="1" dirty="0">
                <a:solidFill>
                  <a:srgbClr val="D81102"/>
                </a:solidFill>
                <a:latin typeface="Arial Black" pitchFamily="34" charset="0"/>
              </a:rPr>
              <a:t>     </a:t>
            </a:r>
            <a:r>
              <a:rPr lang="en-US" sz="1300" b="1" dirty="0">
                <a:solidFill>
                  <a:srgbClr val="0000FF"/>
                </a:solidFill>
                <a:latin typeface="Arial Black" pitchFamily="34" charset="0"/>
              </a:rPr>
              <a:t>9000, 6000, 4800 y 4200</a:t>
            </a:r>
          </a:p>
          <a:p>
            <a:pPr>
              <a:defRPr/>
            </a:pPr>
            <a:r>
              <a:rPr lang="en-US" sz="1300" b="1" dirty="0">
                <a:solidFill>
                  <a:srgbClr val="D81102"/>
                </a:solidFill>
                <a:latin typeface="Arial Black" pitchFamily="34" charset="0"/>
              </a:rPr>
              <a:t>                                       </a:t>
            </a:r>
            <a:r>
              <a:rPr lang="en-US" sz="1300" b="1" dirty="0">
                <a:solidFill>
                  <a:srgbClr val="0000FF"/>
                </a:solidFill>
                <a:latin typeface="Arial Black" pitchFamily="34" charset="0"/>
              </a:rPr>
              <a:t>(SELECT DISTINCT salary</a:t>
            </a:r>
          </a:p>
          <a:p>
            <a:pPr>
              <a:defRPr/>
            </a:pPr>
            <a:r>
              <a:rPr lang="en-US" sz="1300" b="1" dirty="0">
                <a:solidFill>
                  <a:srgbClr val="0000FF"/>
                </a:solidFill>
                <a:latin typeface="Arial Black" pitchFamily="34" charset="0"/>
              </a:rPr>
              <a:t>                                         FROM employees</a:t>
            </a:r>
          </a:p>
          <a:p>
            <a:pPr>
              <a:defRPr/>
            </a:pPr>
            <a:r>
              <a:rPr lang="en-US" sz="1300" b="1" dirty="0">
                <a:solidFill>
                  <a:srgbClr val="0000FF"/>
                </a:solidFill>
                <a:latin typeface="Arial Black" pitchFamily="34" charset="0"/>
              </a:rPr>
              <a:t>                                         WHERE job_id = 'IT_PROG')</a:t>
            </a:r>
          </a:p>
          <a:p>
            <a:pPr>
              <a:defRPr/>
            </a:pPr>
            <a:r>
              <a:rPr lang="en-US" sz="1300" b="1" dirty="0">
                <a:solidFill>
                  <a:srgbClr val="D81102"/>
                </a:solidFill>
                <a:latin typeface="Arial Black" pitchFamily="34" charset="0"/>
              </a:rPr>
              <a:t>AND job_id &lt;&gt; 'IT_PROG'</a:t>
            </a:r>
          </a:p>
          <a:p>
            <a:pPr>
              <a:defRPr/>
            </a:pPr>
            <a:r>
              <a:rPr lang="en-US" sz="1300" b="1" dirty="0">
                <a:solidFill>
                  <a:srgbClr val="D81102"/>
                </a:solidFill>
                <a:latin typeface="Arial Black" pitchFamily="34" charset="0"/>
              </a:rPr>
              <a:t>ORDER BY employee_id;</a:t>
            </a:r>
          </a:p>
          <a:p>
            <a:pPr>
              <a:defRPr/>
            </a:pPr>
            <a:endParaRPr lang="en-US" sz="800" b="1" dirty="0">
              <a:latin typeface="Arial Black" pitchFamily="34" charset="0"/>
            </a:endParaRPr>
          </a:p>
        </p:txBody>
      </p:sp>
      <p:sp>
        <p:nvSpPr>
          <p:cNvPr id="57350" name="Line 14"/>
          <p:cNvSpPr>
            <a:spLocks noChangeShapeType="1"/>
          </p:cNvSpPr>
          <p:nvPr/>
        </p:nvSpPr>
        <p:spPr bwMode="auto">
          <a:xfrm flipH="1">
            <a:off x="5861050" y="2532063"/>
            <a:ext cx="1141413" cy="0"/>
          </a:xfrm>
          <a:prstGeom prst="line">
            <a:avLst/>
          </a:prstGeom>
          <a:noFill/>
          <a:ln w="38100">
            <a:solidFill>
              <a:schemeClr val="tx1"/>
            </a:solidFill>
            <a:round/>
            <a:headEnd/>
            <a:tailEnd type="triangle" w="med" len="med"/>
          </a:ln>
        </p:spPr>
        <p:txBody>
          <a:bodyPr/>
          <a:lstStyle/>
          <a:p>
            <a:endParaRPr lang="es-CL"/>
          </a:p>
        </p:txBody>
      </p:sp>
      <p:sp>
        <p:nvSpPr>
          <p:cNvPr id="57351" name="Line 13"/>
          <p:cNvSpPr>
            <a:spLocks noChangeShapeType="1"/>
          </p:cNvSpPr>
          <p:nvPr/>
        </p:nvSpPr>
        <p:spPr bwMode="auto">
          <a:xfrm flipV="1">
            <a:off x="6999288" y="2514600"/>
            <a:ext cx="0" cy="252413"/>
          </a:xfrm>
          <a:prstGeom prst="line">
            <a:avLst/>
          </a:prstGeom>
          <a:noFill/>
          <a:ln w="38100">
            <a:solidFill>
              <a:schemeClr val="tx1"/>
            </a:solidFill>
            <a:round/>
            <a:headEnd/>
            <a:tailEnd/>
          </a:ln>
        </p:spPr>
        <p:txBody>
          <a:bodyPr/>
          <a:lstStyle/>
          <a:p>
            <a:endParaRPr lang="es-CL"/>
          </a:p>
        </p:txBody>
      </p:sp>
      <p:sp>
        <p:nvSpPr>
          <p:cNvPr id="57352" name="Line 14"/>
          <p:cNvSpPr>
            <a:spLocks noChangeShapeType="1"/>
          </p:cNvSpPr>
          <p:nvPr/>
        </p:nvSpPr>
        <p:spPr bwMode="auto">
          <a:xfrm flipH="1">
            <a:off x="6051550" y="2747963"/>
            <a:ext cx="960438" cy="0"/>
          </a:xfrm>
          <a:prstGeom prst="line">
            <a:avLst/>
          </a:prstGeom>
          <a:noFill/>
          <a:ln w="38100">
            <a:solidFill>
              <a:schemeClr val="tx1"/>
            </a:solidFill>
            <a:round/>
            <a:headEnd/>
            <a:tailEnd/>
          </a:ln>
        </p:spPr>
        <p:txBody>
          <a:bodyPr/>
          <a:lstStyle/>
          <a:p>
            <a:endParaRPr lang="es-CL"/>
          </a:p>
        </p:txBody>
      </p:sp>
      <p:pic>
        <p:nvPicPr>
          <p:cNvPr id="57353" name="Picture 16" descr="Screenshot - 22-01-2014 , 14_18_47"/>
          <p:cNvPicPr>
            <a:picLocks noChangeAspect="1" noChangeArrowheads="1"/>
          </p:cNvPicPr>
          <p:nvPr/>
        </p:nvPicPr>
        <p:blipFill>
          <a:blip r:embed="rId3" cstate="print"/>
          <a:srcRect/>
          <a:stretch>
            <a:fillRect/>
          </a:stretch>
        </p:blipFill>
        <p:spPr bwMode="auto">
          <a:xfrm>
            <a:off x="3132138" y="3902075"/>
            <a:ext cx="2586037" cy="1398588"/>
          </a:xfrm>
          <a:prstGeom prst="rect">
            <a:avLst/>
          </a:prstGeom>
          <a:noFill/>
          <a:ln w="9525">
            <a:noFill/>
            <a:miter lim="800000"/>
            <a:headEnd/>
            <a:tailEnd/>
          </a:ln>
        </p:spPr>
      </p:pic>
      <p:pic>
        <p:nvPicPr>
          <p:cNvPr id="57354" name="Picture 17" descr="Screenshot - 22-01-2014 , 14_19_21"/>
          <p:cNvPicPr>
            <a:picLocks noChangeAspect="1" noChangeArrowheads="1"/>
          </p:cNvPicPr>
          <p:nvPr/>
        </p:nvPicPr>
        <p:blipFill>
          <a:blip r:embed="rId4" cstate="print"/>
          <a:srcRect/>
          <a:stretch>
            <a:fillRect/>
          </a:stretch>
        </p:blipFill>
        <p:spPr bwMode="auto">
          <a:xfrm>
            <a:off x="3132138" y="5559425"/>
            <a:ext cx="2566987" cy="1038225"/>
          </a:xfrm>
          <a:prstGeom prst="rect">
            <a:avLst/>
          </a:prstGeom>
          <a:noFill/>
          <a:ln w="9525">
            <a:noFill/>
            <a:miter lim="800000"/>
            <a:headEnd/>
            <a:tailEnd/>
          </a:ln>
        </p:spPr>
      </p:pic>
      <p:sp>
        <p:nvSpPr>
          <p:cNvPr id="57355" name="Text Box 37"/>
          <p:cNvSpPr txBox="1">
            <a:spLocks noChangeArrowheads="1"/>
          </p:cNvSpPr>
          <p:nvPr/>
        </p:nvSpPr>
        <p:spPr bwMode="auto">
          <a:xfrm>
            <a:off x="3060700" y="5181600"/>
            <a:ext cx="3135313" cy="431800"/>
          </a:xfrm>
          <a:prstGeom prst="rect">
            <a:avLst/>
          </a:prstGeom>
          <a:noFill/>
          <a:ln w="9525">
            <a:noFill/>
            <a:miter lim="800000"/>
            <a:headEnd/>
            <a:tailEnd/>
          </a:ln>
        </p:spPr>
        <p:txBody>
          <a:bodyPr>
            <a:spAutoFit/>
          </a:bodyPr>
          <a:lstStyle/>
          <a:p>
            <a:r>
              <a:rPr lang="es-CL" sz="1100">
                <a:latin typeface="Arial Black" pitchFamily="34" charset="0"/>
              </a:rPr>
              <a:t>…………..……………………………...…… </a:t>
            </a:r>
          </a:p>
          <a:p>
            <a:r>
              <a:rPr lang="es-CL" sz="1100">
                <a:latin typeface="Arial Black"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306388" y="188913"/>
            <a:ext cx="8442325" cy="1462087"/>
          </a:xfrm>
        </p:spPr>
        <p:txBody>
          <a:bodyPr/>
          <a:lstStyle/>
          <a:p>
            <a:pPr algn="r" eaLnBrk="1" hangingPunct="1"/>
            <a:r>
              <a:rPr lang="es-CL" sz="3400" smtClean="0">
                <a:solidFill>
                  <a:srgbClr val="10253F"/>
                </a:solidFill>
                <a:latin typeface="Arial" charset="0"/>
              </a:rPr>
              <a:t>Subconsultas de Múltiples Filas</a:t>
            </a:r>
            <a:endParaRPr lang="es-ES" sz="3400" smtClean="0">
              <a:solidFill>
                <a:srgbClr val="10253F"/>
              </a:solidFill>
              <a:latin typeface="Arial" charset="0"/>
            </a:endParaRPr>
          </a:p>
        </p:txBody>
      </p:sp>
      <p:sp>
        <p:nvSpPr>
          <p:cNvPr id="57346"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9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p:txBody>
      </p:sp>
      <p:sp>
        <p:nvSpPr>
          <p:cNvPr id="6" name="Text Box 5"/>
          <p:cNvSpPr txBox="1">
            <a:spLocks noChangeArrowheads="1"/>
          </p:cNvSpPr>
          <p:nvPr/>
        </p:nvSpPr>
        <p:spPr bwMode="auto">
          <a:xfrm>
            <a:off x="1115616" y="1887994"/>
            <a:ext cx="7056784" cy="173893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defRPr/>
            </a:pPr>
            <a:r>
              <a:rPr lang="en-US" sz="1300" b="1" dirty="0">
                <a:solidFill>
                  <a:srgbClr val="D81102"/>
                </a:solidFill>
                <a:latin typeface="Arial Black" pitchFamily="34" charset="0"/>
              </a:rPr>
              <a:t>SELECT </a:t>
            </a:r>
            <a:r>
              <a:rPr lang="en-US" sz="1300" b="1" dirty="0" smtClean="0">
                <a:solidFill>
                  <a:srgbClr val="D81102"/>
                </a:solidFill>
                <a:latin typeface="Arial Black" pitchFamily="34" charset="0"/>
              </a:rPr>
              <a:t>department_id, </a:t>
            </a:r>
            <a:r>
              <a:rPr lang="en-US" sz="1300" b="1" dirty="0" err="1" smtClean="0">
                <a:solidFill>
                  <a:srgbClr val="D81102"/>
                </a:solidFill>
                <a:latin typeface="Arial Black" pitchFamily="34" charset="0"/>
              </a:rPr>
              <a:t>department_name</a:t>
            </a:r>
            <a:endParaRPr lang="en-US" sz="1300" b="1" dirty="0">
              <a:solidFill>
                <a:srgbClr val="D81102"/>
              </a:solidFill>
              <a:latin typeface="Arial Black" pitchFamily="34" charset="0"/>
            </a:endParaRPr>
          </a:p>
          <a:p>
            <a:pPr>
              <a:defRPr/>
            </a:pPr>
            <a:r>
              <a:rPr lang="en-US" sz="1300" b="1" dirty="0">
                <a:solidFill>
                  <a:srgbClr val="D81102"/>
                </a:solidFill>
                <a:latin typeface="Arial Black" pitchFamily="34" charset="0"/>
              </a:rPr>
              <a:t>FROM     </a:t>
            </a:r>
            <a:r>
              <a:rPr lang="en-US" sz="1300" b="1" dirty="0" smtClean="0">
                <a:solidFill>
                  <a:srgbClr val="D81102"/>
                </a:solidFill>
                <a:latin typeface="Arial Black" pitchFamily="34" charset="0"/>
              </a:rPr>
              <a:t>departments  </a:t>
            </a:r>
            <a:r>
              <a:rPr lang="en-US" sz="1300" b="1" dirty="0" err="1" smtClean="0">
                <a:solidFill>
                  <a:srgbClr val="D81102"/>
                </a:solidFill>
                <a:latin typeface="Arial Black" pitchFamily="34" charset="0"/>
              </a:rPr>
              <a:t>dep</a:t>
            </a:r>
            <a:endParaRPr lang="en-US" sz="1300" b="1" dirty="0">
              <a:solidFill>
                <a:srgbClr val="D81102"/>
              </a:solidFill>
              <a:latin typeface="Arial Black" pitchFamily="34" charset="0"/>
            </a:endParaRPr>
          </a:p>
          <a:p>
            <a:pPr>
              <a:defRPr/>
            </a:pPr>
            <a:r>
              <a:rPr lang="en-US" sz="1300" b="1" dirty="0">
                <a:solidFill>
                  <a:srgbClr val="D81102"/>
                </a:solidFill>
                <a:latin typeface="Arial Black" pitchFamily="34" charset="0"/>
              </a:rPr>
              <a:t>WHERE </a:t>
            </a:r>
            <a:r>
              <a:rPr lang="en-US" sz="1300" b="1" dirty="0" smtClean="0">
                <a:solidFill>
                  <a:srgbClr val="D81102"/>
                </a:solidFill>
                <a:latin typeface="Arial Black" pitchFamily="34" charset="0"/>
              </a:rPr>
              <a:t> </a:t>
            </a:r>
            <a:r>
              <a:rPr lang="en-US" sz="1300" b="1" dirty="0" smtClean="0">
                <a:solidFill>
                  <a:srgbClr val="008000"/>
                </a:solidFill>
                <a:latin typeface="Arial Black" pitchFamily="34" charset="0"/>
              </a:rPr>
              <a:t>EXISTS</a:t>
            </a:r>
            <a:r>
              <a:rPr lang="en-US" sz="1300" b="1" dirty="0" smtClean="0">
                <a:solidFill>
                  <a:srgbClr val="D81102"/>
                </a:solidFill>
                <a:latin typeface="Arial Black" pitchFamily="34" charset="0"/>
              </a:rPr>
              <a:t>     </a:t>
            </a:r>
            <a:r>
              <a:rPr lang="en-US" sz="1300" b="1" dirty="0" smtClean="0">
                <a:solidFill>
                  <a:srgbClr val="0000FF"/>
                </a:solidFill>
                <a:latin typeface="Arial Black" pitchFamily="34" charset="0"/>
              </a:rPr>
              <a:t>10, 20, 30, 40,50, 60, 70, 80, 90 100 y 110</a:t>
            </a:r>
            <a:endParaRPr lang="en-US" sz="1300" b="1" dirty="0">
              <a:solidFill>
                <a:srgbClr val="0000FF"/>
              </a:solidFill>
              <a:latin typeface="Arial Black" pitchFamily="34" charset="0"/>
            </a:endParaRPr>
          </a:p>
          <a:p>
            <a:pPr>
              <a:defRPr/>
            </a:pPr>
            <a:r>
              <a:rPr lang="en-US" sz="1300" b="1" dirty="0">
                <a:solidFill>
                  <a:srgbClr val="D81102"/>
                </a:solidFill>
                <a:latin typeface="Arial Black" pitchFamily="34" charset="0"/>
              </a:rPr>
              <a:t>                             </a:t>
            </a:r>
            <a:r>
              <a:rPr lang="en-US" sz="1300" b="1" dirty="0" smtClean="0">
                <a:solidFill>
                  <a:srgbClr val="D81102"/>
                </a:solidFill>
                <a:latin typeface="Arial Black" pitchFamily="34" charset="0"/>
              </a:rPr>
              <a:t>   </a:t>
            </a:r>
            <a:r>
              <a:rPr lang="en-US" sz="1300" b="1" dirty="0">
                <a:solidFill>
                  <a:srgbClr val="0000FF"/>
                </a:solidFill>
                <a:latin typeface="Arial Black" pitchFamily="34" charset="0"/>
              </a:rPr>
              <a:t>(SELECT </a:t>
            </a:r>
            <a:r>
              <a:rPr lang="en-US" sz="1300" b="1" dirty="0" smtClean="0">
                <a:solidFill>
                  <a:srgbClr val="0000FF"/>
                </a:solidFill>
                <a:latin typeface="Arial Black" pitchFamily="34" charset="0"/>
              </a:rPr>
              <a:t>department_id</a:t>
            </a:r>
            <a:endParaRPr lang="en-US" sz="1300" b="1" dirty="0">
              <a:solidFill>
                <a:srgbClr val="0000FF"/>
              </a:solidFill>
              <a:latin typeface="Arial Black" pitchFamily="34" charset="0"/>
            </a:endParaRPr>
          </a:p>
          <a:p>
            <a:pPr>
              <a:defRPr/>
            </a:pPr>
            <a:r>
              <a:rPr lang="en-US" sz="1300" b="1" dirty="0">
                <a:solidFill>
                  <a:srgbClr val="0000FF"/>
                </a:solidFill>
                <a:latin typeface="Arial Black" pitchFamily="34" charset="0"/>
              </a:rPr>
              <a:t>                             </a:t>
            </a:r>
            <a:r>
              <a:rPr lang="en-US" sz="1300" b="1" dirty="0" smtClean="0">
                <a:solidFill>
                  <a:srgbClr val="0000FF"/>
                </a:solidFill>
                <a:latin typeface="Arial Black" pitchFamily="34" charset="0"/>
              </a:rPr>
              <a:t>       </a:t>
            </a:r>
            <a:r>
              <a:rPr lang="en-US" sz="1300" b="1" dirty="0">
                <a:solidFill>
                  <a:srgbClr val="0000FF"/>
                </a:solidFill>
                <a:latin typeface="Arial Black" pitchFamily="34" charset="0"/>
              </a:rPr>
              <a:t>FROM </a:t>
            </a:r>
            <a:r>
              <a:rPr lang="en-US" sz="1300" b="1" dirty="0" smtClean="0">
                <a:solidFill>
                  <a:srgbClr val="0000FF"/>
                </a:solidFill>
                <a:latin typeface="Arial Black" pitchFamily="34" charset="0"/>
              </a:rPr>
              <a:t>employees </a:t>
            </a:r>
            <a:r>
              <a:rPr lang="en-US" sz="1300" b="1" dirty="0" err="1" smtClean="0">
                <a:solidFill>
                  <a:srgbClr val="0000FF"/>
                </a:solidFill>
                <a:latin typeface="Arial Black" pitchFamily="34" charset="0"/>
              </a:rPr>
              <a:t>emp</a:t>
            </a:r>
            <a:endParaRPr lang="en-US" sz="1300" b="1" dirty="0">
              <a:solidFill>
                <a:srgbClr val="0000FF"/>
              </a:solidFill>
              <a:latin typeface="Arial Black" pitchFamily="34" charset="0"/>
            </a:endParaRPr>
          </a:p>
          <a:p>
            <a:pPr>
              <a:defRPr/>
            </a:pPr>
            <a:r>
              <a:rPr lang="en-US" sz="1300" b="1" dirty="0">
                <a:solidFill>
                  <a:srgbClr val="0000FF"/>
                </a:solidFill>
                <a:latin typeface="Arial Black" pitchFamily="34" charset="0"/>
              </a:rPr>
              <a:t>                              </a:t>
            </a:r>
            <a:r>
              <a:rPr lang="en-US" sz="1300" b="1" dirty="0" smtClean="0">
                <a:solidFill>
                  <a:srgbClr val="0000FF"/>
                </a:solidFill>
                <a:latin typeface="Arial Black" pitchFamily="34" charset="0"/>
              </a:rPr>
              <a:t>    WHERE </a:t>
            </a:r>
            <a:r>
              <a:rPr lang="en-US" sz="1300" b="1" dirty="0" err="1" smtClean="0">
                <a:solidFill>
                  <a:srgbClr val="D81102"/>
                </a:solidFill>
                <a:latin typeface="Arial Black" pitchFamily="34" charset="0"/>
              </a:rPr>
              <a:t>dep.department_id</a:t>
            </a:r>
            <a:r>
              <a:rPr lang="en-US" sz="1300" b="1" dirty="0" smtClean="0">
                <a:solidFill>
                  <a:srgbClr val="D81102"/>
                </a:solidFill>
                <a:latin typeface="Arial Black" pitchFamily="34" charset="0"/>
              </a:rPr>
              <a:t> </a:t>
            </a:r>
            <a:r>
              <a:rPr lang="en-US" sz="1300" b="1" dirty="0" smtClean="0">
                <a:solidFill>
                  <a:srgbClr val="0000FF"/>
                </a:solidFill>
                <a:latin typeface="Arial Black" pitchFamily="34" charset="0"/>
              </a:rPr>
              <a:t>= </a:t>
            </a:r>
            <a:r>
              <a:rPr lang="en-US" sz="1300" b="1" dirty="0" err="1" smtClean="0">
                <a:solidFill>
                  <a:srgbClr val="0000FF"/>
                </a:solidFill>
                <a:latin typeface="Arial Black" pitchFamily="34" charset="0"/>
              </a:rPr>
              <a:t>emp.department_id</a:t>
            </a:r>
            <a:r>
              <a:rPr lang="en-US" sz="1300" b="1" dirty="0" smtClean="0">
                <a:solidFill>
                  <a:srgbClr val="0000FF"/>
                </a:solidFill>
                <a:latin typeface="Arial Black" pitchFamily="34" charset="0"/>
              </a:rPr>
              <a:t>)</a:t>
            </a:r>
            <a:endParaRPr lang="en-US" sz="1300" b="1" dirty="0">
              <a:solidFill>
                <a:srgbClr val="D81102"/>
              </a:solidFill>
              <a:latin typeface="Arial Black" pitchFamily="34" charset="0"/>
            </a:endParaRPr>
          </a:p>
          <a:p>
            <a:pPr>
              <a:defRPr/>
            </a:pPr>
            <a:r>
              <a:rPr lang="en-US" sz="1300" b="1" dirty="0">
                <a:solidFill>
                  <a:srgbClr val="D81102"/>
                </a:solidFill>
                <a:latin typeface="Arial Black" pitchFamily="34" charset="0"/>
              </a:rPr>
              <a:t>ORDER BY </a:t>
            </a:r>
            <a:r>
              <a:rPr lang="en-US" sz="1300" b="1" dirty="0" err="1" smtClean="0">
                <a:solidFill>
                  <a:srgbClr val="D81102"/>
                </a:solidFill>
                <a:latin typeface="Arial Black" pitchFamily="34" charset="0"/>
              </a:rPr>
              <a:t>department_name</a:t>
            </a:r>
            <a:r>
              <a:rPr lang="en-US" sz="1300" b="1" dirty="0" smtClean="0">
                <a:solidFill>
                  <a:srgbClr val="D81102"/>
                </a:solidFill>
                <a:latin typeface="Arial Black" pitchFamily="34" charset="0"/>
              </a:rPr>
              <a:t>;</a:t>
            </a:r>
            <a:endParaRPr lang="en-US" sz="1300" b="1" dirty="0">
              <a:solidFill>
                <a:srgbClr val="D81102"/>
              </a:solidFill>
              <a:latin typeface="Arial Black" pitchFamily="34" charset="0"/>
            </a:endParaRPr>
          </a:p>
          <a:p>
            <a:pPr>
              <a:defRPr/>
            </a:pPr>
            <a:endParaRPr lang="en-US" sz="800" b="1" dirty="0">
              <a:latin typeface="Arial Black" pitchFamily="34" charset="0"/>
            </a:endParaRPr>
          </a:p>
        </p:txBody>
      </p:sp>
      <p:sp>
        <p:nvSpPr>
          <p:cNvPr id="57350" name="Line 14"/>
          <p:cNvSpPr>
            <a:spLocks noChangeShapeType="1"/>
          </p:cNvSpPr>
          <p:nvPr/>
        </p:nvSpPr>
        <p:spPr bwMode="auto">
          <a:xfrm flipH="1">
            <a:off x="6731007" y="2550468"/>
            <a:ext cx="1141413" cy="0"/>
          </a:xfrm>
          <a:prstGeom prst="line">
            <a:avLst/>
          </a:prstGeom>
          <a:noFill/>
          <a:ln w="38100">
            <a:solidFill>
              <a:schemeClr val="tx1"/>
            </a:solidFill>
            <a:round/>
            <a:headEnd/>
            <a:tailEnd type="triangle" w="med" len="med"/>
          </a:ln>
        </p:spPr>
        <p:txBody>
          <a:bodyPr/>
          <a:lstStyle/>
          <a:p>
            <a:endParaRPr lang="es-CL"/>
          </a:p>
        </p:txBody>
      </p:sp>
      <p:sp>
        <p:nvSpPr>
          <p:cNvPr id="57351" name="Line 13"/>
          <p:cNvSpPr>
            <a:spLocks noChangeShapeType="1"/>
          </p:cNvSpPr>
          <p:nvPr/>
        </p:nvSpPr>
        <p:spPr bwMode="auto">
          <a:xfrm flipV="1">
            <a:off x="7869245" y="2533004"/>
            <a:ext cx="0" cy="396000"/>
          </a:xfrm>
          <a:prstGeom prst="line">
            <a:avLst/>
          </a:prstGeom>
          <a:noFill/>
          <a:ln w="38100">
            <a:solidFill>
              <a:schemeClr val="tx1"/>
            </a:solidFill>
            <a:round/>
            <a:headEnd/>
            <a:tailEnd/>
          </a:ln>
        </p:spPr>
        <p:txBody>
          <a:bodyPr/>
          <a:lstStyle/>
          <a:p>
            <a:endParaRPr lang="es-CL"/>
          </a:p>
        </p:txBody>
      </p:sp>
      <p:sp>
        <p:nvSpPr>
          <p:cNvPr id="57352" name="Line 14"/>
          <p:cNvSpPr>
            <a:spLocks noChangeShapeType="1"/>
          </p:cNvSpPr>
          <p:nvPr/>
        </p:nvSpPr>
        <p:spPr bwMode="auto">
          <a:xfrm flipH="1">
            <a:off x="6921507" y="2924944"/>
            <a:ext cx="960438" cy="0"/>
          </a:xfrm>
          <a:prstGeom prst="line">
            <a:avLst/>
          </a:prstGeom>
          <a:noFill/>
          <a:ln w="38100">
            <a:solidFill>
              <a:schemeClr val="tx1"/>
            </a:solidFill>
            <a:round/>
            <a:headEnd/>
            <a:tailEnd/>
          </a:ln>
        </p:spPr>
        <p:txBody>
          <a:bodyPr/>
          <a:lstStyle/>
          <a:p>
            <a:endParaRPr lang="es-CL"/>
          </a:p>
        </p:txBody>
      </p:sp>
      <p:pic>
        <p:nvPicPr>
          <p:cNvPr id="1026" name="Picture 2" descr="C:\Users\user\Documents\DonationCoder\ScreenshotCaptor\Screenshots\Screenshot - 18-01-2015 , 20_52_16.png"/>
          <p:cNvPicPr>
            <a:picLocks noChangeAspect="1" noChangeArrowheads="1"/>
          </p:cNvPicPr>
          <p:nvPr/>
        </p:nvPicPr>
        <p:blipFill>
          <a:blip r:embed="rId3" cstate="print"/>
          <a:srcRect/>
          <a:stretch>
            <a:fillRect/>
          </a:stretch>
        </p:blipFill>
        <p:spPr bwMode="auto">
          <a:xfrm>
            <a:off x="3091408" y="3717032"/>
            <a:ext cx="3031513" cy="25922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59394"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ＭＳ Ｐゴシック" pitchFamily="34" charset="-128"/>
              </a:rPr>
              <a:t>Se definió qué son las Subconsultas.</a:t>
            </a:r>
          </a:p>
          <a:p>
            <a:pPr marL="609600" indent="-609600" algn="just" defTabSz="457200">
              <a:spcBef>
                <a:spcPct val="20000"/>
              </a:spcBef>
              <a:buFont typeface="Arial" charset="0"/>
              <a:buChar char="•"/>
            </a:pPr>
            <a:r>
              <a:rPr lang="es-CL" sz="1800">
                <a:ea typeface="ＭＳ Ｐゴシック" pitchFamily="34" charset="-128"/>
              </a:rPr>
              <a:t>Se describieron los tipos de problemas que pueden resolver las Subconsultas.</a:t>
            </a:r>
          </a:p>
          <a:p>
            <a:pPr marL="609600" indent="-609600" algn="just" defTabSz="457200">
              <a:spcBef>
                <a:spcPct val="20000"/>
              </a:spcBef>
              <a:buFont typeface="Arial" charset="0"/>
              <a:buChar char="•"/>
            </a:pPr>
            <a:r>
              <a:rPr lang="es-CL" sz="1800">
                <a:ea typeface="ＭＳ Ｐゴシック" pitchFamily="34" charset="-128"/>
              </a:rPr>
              <a:t>Se describieron los tipos de Subconsultas.</a:t>
            </a:r>
          </a:p>
          <a:p>
            <a:pPr marL="609600" indent="-609600" algn="just" defTabSz="457200">
              <a:spcBef>
                <a:spcPct val="20000"/>
              </a:spcBef>
              <a:buFont typeface="Arial" charset="0"/>
              <a:buChar char="•"/>
            </a:pPr>
            <a:r>
              <a:rPr lang="es-CL" sz="1800">
                <a:ea typeface="ＭＳ Ｐゴシック" pitchFamily="34" charset="-128"/>
              </a:rPr>
              <a:t>Se explicó cómo usar </a:t>
            </a:r>
            <a:r>
              <a:rPr lang="es-CL" sz="1800"/>
              <a:t>Subconsultas que retornan una fila.</a:t>
            </a:r>
          </a:p>
          <a:p>
            <a:pPr marL="609600" indent="-609600" algn="just" defTabSz="457200">
              <a:spcBef>
                <a:spcPct val="20000"/>
              </a:spcBef>
              <a:buFont typeface="Arial" charset="0"/>
              <a:buChar char="•"/>
            </a:pPr>
            <a:r>
              <a:rPr lang="es-CL" sz="1800"/>
              <a:t>Se explicó cómo usar Subconsultas que retornan múltiples filas.</a:t>
            </a:r>
          </a:p>
        </p:txBody>
      </p:sp>
      <p:pic>
        <p:nvPicPr>
          <p:cNvPr id="59395"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5 Marcador de texto"/>
          <p:cNvSpPr>
            <a:spLocks noGrp="1"/>
          </p:cNvSpPr>
          <p:nvPr>
            <p:ph type="body" idx="1"/>
          </p:nvPr>
        </p:nvSpPr>
        <p:spPr>
          <a:xfrm>
            <a:off x="168275" y="-180146"/>
            <a:ext cx="8745538" cy="3945696"/>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Aprendizaje N°1</a:t>
            </a:r>
          </a:p>
          <a:p>
            <a:pPr algn="ctr" eaLnBrk="1" hangingPunct="1"/>
            <a:r>
              <a:rPr lang="es-CL" sz="2800" dirty="0" smtClean="0">
                <a:ea typeface="ＭＳ Ｐゴシック" pitchFamily="34" charset="-128"/>
              </a:rPr>
              <a:t>Construyendo Consultas 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Construir sentencias de recuperación y manipulación, de una base de datos relacional, según sintaxis, restricciones del lenguaje, requisitos de la lógica negocios, requisitos de información y sistema de gestión de base de datos.</a:t>
            </a:r>
          </a:p>
          <a:p>
            <a:pPr algn="ctr" eaLnBrk="1" hangingPunct="1"/>
            <a:endParaRPr lang="es-CL" b="1" dirty="0" smtClean="0">
              <a:solidFill>
                <a:schemeClr val="bg1"/>
              </a:solidFill>
              <a:ea typeface="ＭＳ Ｐゴシック" pitchFamily="34" charset="-128"/>
            </a:endParaRPr>
          </a:p>
        </p:txBody>
      </p:sp>
      <p:pic>
        <p:nvPicPr>
          <p:cNvPr id="29698" name="Picture 2" descr="http://us.cdn2.123rf.com/168nwm/johan2011/johan20111212/johan2011121200024/16878872-3d-poco-car-cter-humano-que-se-sienta-con-los-brazos-en-frente-de-una-serie-laptop-personas.jpg"/>
          <p:cNvPicPr>
            <a:picLocks noChangeAspect="1" noChangeArrowheads="1"/>
          </p:cNvPicPr>
          <p:nvPr/>
        </p:nvPicPr>
        <p:blipFill>
          <a:blip r:embed="rId3" cstate="print"/>
          <a:srcRect/>
          <a:stretch>
            <a:fillRect/>
          </a:stretch>
        </p:blipFill>
        <p:spPr bwMode="auto">
          <a:xfrm>
            <a:off x="1924447" y="4511939"/>
            <a:ext cx="1495425" cy="1600200"/>
          </a:xfrm>
          <a:prstGeom prst="rect">
            <a:avLst/>
          </a:prstGeom>
          <a:noFill/>
          <a:ln w="9525">
            <a:noFill/>
            <a:miter lim="800000"/>
            <a:headEnd/>
            <a:tailEnd/>
          </a:ln>
        </p:spPr>
      </p:pic>
      <p:sp>
        <p:nvSpPr>
          <p:cNvPr id="29699" name="AutoShape 7"/>
          <p:cNvSpPr>
            <a:spLocks noChangeArrowheads="1"/>
          </p:cNvSpPr>
          <p:nvPr/>
        </p:nvSpPr>
        <p:spPr bwMode="auto">
          <a:xfrm>
            <a:off x="2920529" y="3807883"/>
            <a:ext cx="5075238" cy="1223963"/>
          </a:xfrm>
          <a:prstGeom prst="wedgeRectCallout">
            <a:avLst>
              <a:gd name="adj1" fmla="val -46949"/>
              <a:gd name="adj2" fmla="val 61736"/>
            </a:avLst>
          </a:prstGeom>
          <a:solidFill>
            <a:srgbClr val="FFC000"/>
          </a:solidFill>
          <a:ln w="25400">
            <a:solidFill>
              <a:schemeClr val="tx1"/>
            </a:solidFill>
            <a:miter lim="800000"/>
            <a:headEnd/>
            <a:tailEnd/>
          </a:ln>
        </p:spPr>
        <p:txBody>
          <a:bodyPr anchor="ctr" anchorCtr="1"/>
          <a:lstStyle/>
          <a:p>
            <a:r>
              <a:rPr lang="en-US">
                <a:solidFill>
                  <a:srgbClr val="C00000"/>
                </a:solidFill>
                <a:latin typeface="Arial Black" pitchFamily="34" charset="0"/>
              </a:rPr>
              <a:t>SELECT employee_id, salary</a:t>
            </a:r>
          </a:p>
          <a:p>
            <a:r>
              <a:rPr lang="en-US">
                <a:solidFill>
                  <a:srgbClr val="C00000"/>
                </a:solidFill>
                <a:latin typeface="Arial Black" pitchFamily="34" charset="0"/>
              </a:rPr>
              <a:t>   FROM employees</a:t>
            </a:r>
          </a:p>
          <a:p>
            <a:r>
              <a:rPr lang="en-US">
                <a:solidFill>
                  <a:srgbClr val="C00000"/>
                </a:solidFill>
                <a:latin typeface="Arial Black" pitchFamily="34" charset="0"/>
              </a:rPr>
              <a:t>WHERE salary &gt; </a:t>
            </a:r>
            <a:r>
              <a:rPr lang="en-US">
                <a:solidFill>
                  <a:srgbClr val="0000FF"/>
                </a:solidFill>
                <a:latin typeface="Arial Black" pitchFamily="34" charset="0"/>
              </a:rPr>
              <a:t>(SELECT ROUND(AVG(salary))</a:t>
            </a:r>
          </a:p>
          <a:p>
            <a:r>
              <a:rPr lang="en-US">
                <a:solidFill>
                  <a:srgbClr val="0000FF"/>
                </a:solidFill>
                <a:latin typeface="Arial Black" pitchFamily="34" charset="0"/>
              </a:rPr>
              <a:t>                                FROM employees)</a:t>
            </a:r>
            <a:r>
              <a:rPr lang="en-US">
                <a:solidFill>
                  <a:srgbClr val="C00000"/>
                </a:solidFill>
                <a:latin typeface="Arial Black" pitchFamily="34" charset="0"/>
              </a:rPr>
              <a:t>;</a:t>
            </a:r>
            <a:endParaRPr lang="es-ES">
              <a:solidFill>
                <a:srgbClr val="C00000"/>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31746"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a:ea typeface="ＭＳ Ｐゴシック" pitchFamily="34" charset="-128"/>
              </a:rPr>
              <a:t>Definir qué son las Subconsultas.</a:t>
            </a:r>
          </a:p>
          <a:p>
            <a:pPr marL="609600" indent="-609600" algn="just" defTabSz="457200">
              <a:spcBef>
                <a:spcPct val="20000"/>
              </a:spcBef>
              <a:buFont typeface="Arial" charset="0"/>
              <a:buChar char="•"/>
            </a:pPr>
            <a:r>
              <a:rPr lang="es-CL" sz="1800">
                <a:ea typeface="ＭＳ Ｐゴシック" pitchFamily="34" charset="-128"/>
              </a:rPr>
              <a:t>Describir los tipos de problemas que pueden resolver las Subconsultas.</a:t>
            </a:r>
          </a:p>
          <a:p>
            <a:pPr marL="609600" indent="-609600" algn="just" defTabSz="457200">
              <a:spcBef>
                <a:spcPct val="20000"/>
              </a:spcBef>
              <a:buFont typeface="Arial" charset="0"/>
              <a:buChar char="•"/>
            </a:pPr>
            <a:r>
              <a:rPr lang="es-CL" sz="1800">
                <a:ea typeface="ＭＳ Ｐゴシック" pitchFamily="34" charset="-128"/>
              </a:rPr>
              <a:t>Describir los tipos de Subconsultas.</a:t>
            </a:r>
          </a:p>
          <a:p>
            <a:pPr marL="609600" indent="-609600" algn="just" defTabSz="457200">
              <a:spcBef>
                <a:spcPct val="20000"/>
              </a:spcBef>
              <a:buFont typeface="Arial" charset="0"/>
              <a:buChar char="•"/>
            </a:pPr>
            <a:r>
              <a:rPr lang="es-CL" sz="1800">
                <a:ea typeface="ＭＳ Ｐゴシック" pitchFamily="34" charset="-128"/>
              </a:rPr>
              <a:t>Usar </a:t>
            </a:r>
            <a:r>
              <a:rPr lang="es-CL" sz="1800"/>
              <a:t>Subconsultas que retornan una fila.</a:t>
            </a:r>
          </a:p>
          <a:p>
            <a:pPr marL="609600" indent="-609600" algn="just" defTabSz="457200">
              <a:spcBef>
                <a:spcPct val="20000"/>
              </a:spcBef>
              <a:buFont typeface="Arial" charset="0"/>
              <a:buChar char="•"/>
            </a:pPr>
            <a:r>
              <a:rPr lang="es-CL" sz="1800"/>
              <a:t>Usar Subconsultas que retornan múltiples filas.</a:t>
            </a:r>
          </a:p>
          <a:p>
            <a:pPr marL="609600" indent="-609600" algn="just" defTabSz="457200">
              <a:spcBef>
                <a:spcPct val="20000"/>
              </a:spcBef>
              <a:buFont typeface="Arial" charset="0"/>
              <a:buChar char="•"/>
            </a:pPr>
            <a:endParaRPr lang="es-CL" sz="1800">
              <a:ea typeface="ＭＳ Ｐゴシック" pitchFamily="34" charset="-128"/>
            </a:endParaRPr>
          </a:p>
        </p:txBody>
      </p:sp>
      <p:pic>
        <p:nvPicPr>
          <p:cNvPr id="31747"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252413" y="238125"/>
            <a:ext cx="8496300" cy="1462088"/>
          </a:xfrm>
        </p:spPr>
        <p:txBody>
          <a:bodyPr/>
          <a:lstStyle/>
          <a:p>
            <a:pPr eaLnBrk="1" hangingPunct="1"/>
            <a:r>
              <a:rPr lang="es-CL" sz="3000" smtClean="0">
                <a:solidFill>
                  <a:srgbClr val="10253F"/>
                </a:solidFill>
                <a:latin typeface="Arial" charset="0"/>
                <a:ea typeface="ＭＳ Ｐゴシック" pitchFamily="34" charset="-128"/>
                <a:cs typeface="Arial" charset="0"/>
              </a:rPr>
              <a:t>Usando Subconsulta para Resolver un Problema</a:t>
            </a:r>
            <a:endParaRPr lang="es-ES" sz="3000" smtClean="0">
              <a:solidFill>
                <a:srgbClr val="10253F"/>
              </a:solidFill>
              <a:latin typeface="Arial" charset="0"/>
              <a:ea typeface="ＭＳ Ｐゴシック" pitchFamily="34" charset="-128"/>
              <a:cs typeface="Arial" charset="0"/>
            </a:endParaRPr>
          </a:p>
        </p:txBody>
      </p:sp>
      <p:sp>
        <p:nvSpPr>
          <p:cNvPr id="32770" name="17 CuadroTexto"/>
          <p:cNvSpPr txBox="1">
            <a:spLocks noChangeArrowheads="1"/>
          </p:cNvSpPr>
          <p:nvPr/>
        </p:nvSpPr>
        <p:spPr bwMode="auto">
          <a:xfrm>
            <a:off x="5076825" y="6019800"/>
            <a:ext cx="768350" cy="292100"/>
          </a:xfrm>
          <a:prstGeom prst="rect">
            <a:avLst/>
          </a:prstGeom>
          <a:solidFill>
            <a:schemeClr val="bg1"/>
          </a:solidFill>
          <a:ln w="9525">
            <a:noFill/>
            <a:miter lim="800000"/>
            <a:headEnd/>
            <a:tailEnd/>
          </a:ln>
        </p:spPr>
        <p:txBody>
          <a:bodyPr>
            <a:spAutoFit/>
          </a:bodyPr>
          <a:lstStyle/>
          <a:p>
            <a:endParaRPr lang="es-ES" sz="1300">
              <a:latin typeface="Arial Black" pitchFamily="34" charset="0"/>
            </a:endParaRPr>
          </a:p>
        </p:txBody>
      </p:sp>
      <p:sp>
        <p:nvSpPr>
          <p:cNvPr id="32771" name="Rectangle 3"/>
          <p:cNvSpPr txBox="1">
            <a:spLocks noChangeArrowheads="1"/>
          </p:cNvSpPr>
          <p:nvPr/>
        </p:nvSpPr>
        <p:spPr bwMode="auto">
          <a:xfrm>
            <a:off x="611188" y="1676400"/>
            <a:ext cx="7993062" cy="407988"/>
          </a:xfrm>
          <a:prstGeom prst="rect">
            <a:avLst/>
          </a:prstGeom>
          <a:noFill/>
          <a:ln w="9525">
            <a:noFill/>
            <a:miter lim="800000"/>
            <a:headEnd/>
            <a:tailEnd/>
          </a:ln>
        </p:spPr>
        <p:txBody>
          <a:bodyPr/>
          <a:lstStyle/>
          <a:p>
            <a:pPr marL="609600" indent="-609600" algn="just" defTabSz="457200">
              <a:lnSpc>
                <a:spcPct val="80000"/>
              </a:lnSpc>
              <a:spcBef>
                <a:spcPct val="20000"/>
              </a:spcBef>
            </a:pPr>
            <a:r>
              <a:rPr lang="es-CL" sz="1600" b="1">
                <a:latin typeface="Arial Black" pitchFamily="34" charset="0"/>
                <a:ea typeface="Arial Unicode MS"/>
                <a:cs typeface="Arial Unicode MS"/>
              </a:rPr>
              <a:t>¿Quién posee un salario mayor que el de Abel?</a:t>
            </a:r>
          </a:p>
        </p:txBody>
      </p:sp>
      <p:grpSp>
        <p:nvGrpSpPr>
          <p:cNvPr id="32772" name="Group 1028"/>
          <p:cNvGrpSpPr>
            <a:grpSpLocks/>
          </p:cNvGrpSpPr>
          <p:nvPr/>
        </p:nvGrpSpPr>
        <p:grpSpPr bwMode="auto">
          <a:xfrm>
            <a:off x="1154113" y="3946525"/>
            <a:ext cx="847725" cy="736600"/>
            <a:chOff x="805" y="2627"/>
            <a:chExt cx="534" cy="464"/>
          </a:xfrm>
        </p:grpSpPr>
        <p:sp>
          <p:nvSpPr>
            <p:cNvPr id="32793" name="Freeform 1029"/>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p:spPr>
          <p:txBody>
            <a:bodyPr/>
            <a:lstStyle/>
            <a:p>
              <a:endParaRPr lang="es-CL"/>
            </a:p>
          </p:txBody>
        </p:sp>
        <p:sp>
          <p:nvSpPr>
            <p:cNvPr id="32794" name="Freeform 1030"/>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p:spPr>
          <p:txBody>
            <a:bodyPr/>
            <a:lstStyle/>
            <a:p>
              <a:endParaRPr lang="es-CL"/>
            </a:p>
          </p:txBody>
        </p:sp>
      </p:grpSp>
      <p:sp>
        <p:nvSpPr>
          <p:cNvPr id="22" name="Rectangle 1031"/>
          <p:cNvSpPr>
            <a:spLocks noChangeArrowheads="1"/>
          </p:cNvSpPr>
          <p:nvPr/>
        </p:nvSpPr>
        <p:spPr bwMode="blackWhite">
          <a:xfrm>
            <a:off x="866775" y="2181448"/>
            <a:ext cx="7273925" cy="3479800"/>
          </a:xfrm>
          <a:prstGeom prst="rect">
            <a:avLst/>
          </a:prstGeom>
          <a:solidFill>
            <a:srgbClr val="FFD581"/>
          </a:solidFill>
          <a:ln w="19050">
            <a:solidFill>
              <a:srgbClr val="000000"/>
            </a:solidFill>
            <a:miter lim="800000"/>
            <a:headEnd/>
            <a:tailEnd/>
          </a:ln>
          <a:effectLst/>
          <a:scene3d>
            <a:camera prst="orthographicFront"/>
            <a:lightRig rig="threePt" dir="t"/>
          </a:scene3d>
          <a:sp3d>
            <a:bevelT w="165100" prst="coolSlant"/>
          </a:sp3d>
        </p:spPr>
        <p:txBody>
          <a:bodyPr wrap="none" anchor="ctr"/>
          <a:lstStyle/>
          <a:p>
            <a:pPr>
              <a:defRPr/>
            </a:pPr>
            <a:endParaRPr lang="es-CL"/>
          </a:p>
        </p:txBody>
      </p:sp>
      <p:sp>
        <p:nvSpPr>
          <p:cNvPr id="32776" name="Oval 1033"/>
          <p:cNvSpPr>
            <a:spLocks noChangeArrowheads="1"/>
          </p:cNvSpPr>
          <p:nvPr/>
        </p:nvSpPr>
        <p:spPr bwMode="gray">
          <a:xfrm>
            <a:off x="968375" y="2730500"/>
            <a:ext cx="1117600" cy="1079500"/>
          </a:xfrm>
          <a:prstGeom prst="ellipse">
            <a:avLst/>
          </a:prstGeom>
          <a:solidFill>
            <a:srgbClr val="FFFFEB"/>
          </a:solidFill>
          <a:ln w="9525">
            <a:noFill/>
            <a:round/>
            <a:headEnd/>
            <a:tailEnd/>
          </a:ln>
        </p:spPr>
        <p:txBody>
          <a:bodyPr wrap="none" anchor="ctr"/>
          <a:lstStyle/>
          <a:p>
            <a:endParaRPr lang="es-ES"/>
          </a:p>
        </p:txBody>
      </p:sp>
      <p:sp>
        <p:nvSpPr>
          <p:cNvPr id="26" name="Rectangle 1035"/>
          <p:cNvSpPr>
            <a:spLocks noChangeArrowheads="1"/>
          </p:cNvSpPr>
          <p:nvPr/>
        </p:nvSpPr>
        <p:spPr bwMode="blackWhite">
          <a:xfrm>
            <a:off x="2120900" y="3765624"/>
            <a:ext cx="5878513" cy="1695450"/>
          </a:xfrm>
          <a:prstGeom prst="rect">
            <a:avLst/>
          </a:prstGeom>
          <a:solidFill>
            <a:srgbClr val="FFE8B9"/>
          </a:solidFill>
          <a:ln w="19050">
            <a:solidFill>
              <a:srgbClr val="000000"/>
            </a:solidFill>
            <a:miter lim="800000"/>
            <a:headEnd/>
            <a:tailEnd/>
          </a:ln>
          <a:effectLst/>
          <a:scene3d>
            <a:camera prst="orthographicFront"/>
            <a:lightRig rig="threePt" dir="t"/>
          </a:scene3d>
          <a:sp3d>
            <a:bevelT w="165100" prst="coolSlant"/>
          </a:sp3d>
        </p:spPr>
        <p:txBody>
          <a:bodyPr wrap="none" anchor="ctr"/>
          <a:lstStyle/>
          <a:p>
            <a:pPr>
              <a:defRPr/>
            </a:pPr>
            <a:endParaRPr lang="es-CL"/>
          </a:p>
        </p:txBody>
      </p:sp>
      <p:sp>
        <p:nvSpPr>
          <p:cNvPr id="32780" name="Oval 1037"/>
          <p:cNvSpPr>
            <a:spLocks noChangeArrowheads="1"/>
          </p:cNvSpPr>
          <p:nvPr/>
        </p:nvSpPr>
        <p:spPr bwMode="gray">
          <a:xfrm>
            <a:off x="2251075" y="4195763"/>
            <a:ext cx="1117600" cy="1106487"/>
          </a:xfrm>
          <a:prstGeom prst="ellipse">
            <a:avLst/>
          </a:prstGeom>
          <a:solidFill>
            <a:srgbClr val="FFFFFF"/>
          </a:solidFill>
          <a:ln w="9525">
            <a:noFill/>
            <a:round/>
            <a:headEnd/>
            <a:tailEnd/>
          </a:ln>
        </p:spPr>
        <p:txBody>
          <a:bodyPr wrap="none" anchor="ctr"/>
          <a:lstStyle/>
          <a:p>
            <a:endParaRPr lang="es-ES"/>
          </a:p>
        </p:txBody>
      </p:sp>
      <p:pic>
        <p:nvPicPr>
          <p:cNvPr id="32781" name="Picture 1040" descr="C:\temp\peop038.gif"/>
          <p:cNvPicPr>
            <a:picLocks noChangeAspect="1" noChangeArrowheads="1"/>
          </p:cNvPicPr>
          <p:nvPr/>
        </p:nvPicPr>
        <p:blipFill>
          <a:blip r:embed="rId3" cstate="print"/>
          <a:srcRect/>
          <a:stretch>
            <a:fillRect/>
          </a:stretch>
        </p:blipFill>
        <p:spPr bwMode="gray">
          <a:xfrm>
            <a:off x="1096963" y="2859088"/>
            <a:ext cx="569912" cy="766762"/>
          </a:xfrm>
          <a:prstGeom prst="rect">
            <a:avLst/>
          </a:prstGeom>
          <a:noFill/>
          <a:ln w="9525">
            <a:noFill/>
            <a:miter lim="800000"/>
            <a:headEnd/>
            <a:tailEnd/>
          </a:ln>
        </p:spPr>
      </p:pic>
      <p:pic>
        <p:nvPicPr>
          <p:cNvPr id="32782" name="Picture 1041" descr="C:\temp\symbo067.gif"/>
          <p:cNvPicPr>
            <a:picLocks noChangeAspect="1" noChangeArrowheads="1"/>
          </p:cNvPicPr>
          <p:nvPr/>
        </p:nvPicPr>
        <p:blipFill>
          <a:blip r:embed="rId4" cstate="print"/>
          <a:srcRect/>
          <a:stretch>
            <a:fillRect/>
          </a:stretch>
        </p:blipFill>
        <p:spPr bwMode="gray">
          <a:xfrm>
            <a:off x="1663700" y="3140075"/>
            <a:ext cx="295275" cy="541338"/>
          </a:xfrm>
          <a:prstGeom prst="rect">
            <a:avLst/>
          </a:prstGeom>
          <a:noFill/>
          <a:ln w="9525">
            <a:noFill/>
            <a:miter lim="800000"/>
            <a:headEnd/>
            <a:tailEnd/>
          </a:ln>
        </p:spPr>
      </p:pic>
      <p:grpSp>
        <p:nvGrpSpPr>
          <p:cNvPr id="32783" name="Group 1042"/>
          <p:cNvGrpSpPr>
            <a:grpSpLocks/>
          </p:cNvGrpSpPr>
          <p:nvPr/>
        </p:nvGrpSpPr>
        <p:grpSpPr bwMode="auto">
          <a:xfrm>
            <a:off x="2328863" y="4478338"/>
            <a:ext cx="962025" cy="541337"/>
            <a:chOff x="1582" y="2976"/>
            <a:chExt cx="606" cy="341"/>
          </a:xfrm>
        </p:grpSpPr>
        <p:pic>
          <p:nvPicPr>
            <p:cNvPr id="32791" name="Picture 1043" descr="C:\temp\finan032.gif"/>
            <p:cNvPicPr>
              <a:picLocks noChangeAspect="1" noChangeArrowheads="1"/>
            </p:cNvPicPr>
            <p:nvPr/>
          </p:nvPicPr>
          <p:blipFill>
            <a:blip r:embed="rId5" cstate="print"/>
            <a:srcRect/>
            <a:stretch>
              <a:fillRect/>
            </a:stretch>
          </p:blipFill>
          <p:spPr bwMode="gray">
            <a:xfrm>
              <a:off x="1582" y="3041"/>
              <a:ext cx="421" cy="248"/>
            </a:xfrm>
            <a:prstGeom prst="rect">
              <a:avLst/>
            </a:prstGeom>
            <a:noFill/>
            <a:ln w="9525">
              <a:noFill/>
              <a:miter lim="800000"/>
              <a:headEnd/>
              <a:tailEnd/>
            </a:ln>
          </p:spPr>
        </p:pic>
        <p:pic>
          <p:nvPicPr>
            <p:cNvPr id="32792" name="Picture 1044" descr="C:\temp\symbo067.gif"/>
            <p:cNvPicPr>
              <a:picLocks noChangeAspect="1" noChangeArrowheads="1"/>
            </p:cNvPicPr>
            <p:nvPr/>
          </p:nvPicPr>
          <p:blipFill>
            <a:blip r:embed="rId4" cstate="print"/>
            <a:srcRect/>
            <a:stretch>
              <a:fillRect/>
            </a:stretch>
          </p:blipFill>
          <p:spPr bwMode="gray">
            <a:xfrm>
              <a:off x="2002" y="2976"/>
              <a:ext cx="186" cy="341"/>
            </a:xfrm>
            <a:prstGeom prst="rect">
              <a:avLst/>
            </a:prstGeom>
            <a:noFill/>
            <a:ln w="9525">
              <a:noFill/>
              <a:miter lim="800000"/>
              <a:headEnd/>
              <a:tailEnd/>
            </a:ln>
          </p:spPr>
        </p:pic>
      </p:grpSp>
      <p:sp>
        <p:nvSpPr>
          <p:cNvPr id="32784" name="Text Box 6"/>
          <p:cNvSpPr txBox="1">
            <a:spLocks noChangeArrowheads="1"/>
          </p:cNvSpPr>
          <p:nvPr/>
        </p:nvSpPr>
        <p:spPr bwMode="auto">
          <a:xfrm>
            <a:off x="1116013" y="2325688"/>
            <a:ext cx="2908300" cy="322262"/>
          </a:xfrm>
          <a:prstGeom prst="rect">
            <a:avLst/>
          </a:prstGeom>
          <a:noFill/>
          <a:ln w="9525">
            <a:noFill/>
            <a:miter lim="800000"/>
            <a:headEnd/>
            <a:tailEnd/>
          </a:ln>
        </p:spPr>
        <p:txBody>
          <a:bodyPr wrap="none">
            <a:spAutoFit/>
          </a:bodyPr>
          <a:lstStyle/>
          <a:p>
            <a:r>
              <a:rPr lang="es-MX" sz="1500">
                <a:solidFill>
                  <a:srgbClr val="C00000"/>
                </a:solidFill>
                <a:latin typeface="Arial Black" pitchFamily="34" charset="0"/>
              </a:rPr>
              <a:t>Consulta principal (query)</a:t>
            </a:r>
            <a:endParaRPr lang="es-ES" sz="1500">
              <a:solidFill>
                <a:srgbClr val="C00000"/>
              </a:solidFill>
              <a:latin typeface="Arial Black" pitchFamily="34" charset="0"/>
            </a:endParaRPr>
          </a:p>
        </p:txBody>
      </p:sp>
      <p:sp>
        <p:nvSpPr>
          <p:cNvPr id="32785" name="Text Box 7"/>
          <p:cNvSpPr txBox="1">
            <a:spLocks noChangeArrowheads="1"/>
          </p:cNvSpPr>
          <p:nvPr/>
        </p:nvSpPr>
        <p:spPr bwMode="auto">
          <a:xfrm>
            <a:off x="2124075" y="2828925"/>
            <a:ext cx="5761038" cy="523875"/>
          </a:xfrm>
          <a:prstGeom prst="rect">
            <a:avLst/>
          </a:prstGeom>
          <a:noFill/>
          <a:ln w="9525">
            <a:noFill/>
            <a:miter lim="800000"/>
            <a:headEnd/>
            <a:tailEnd/>
          </a:ln>
        </p:spPr>
        <p:txBody>
          <a:bodyPr>
            <a:spAutoFit/>
          </a:bodyPr>
          <a:lstStyle/>
          <a:p>
            <a:r>
              <a:rPr lang="es-MX">
                <a:latin typeface="Arial Black" pitchFamily="34" charset="0"/>
              </a:rPr>
              <a:t>¿Qué empleados tienen salarios mayores que el salario de  Abel?</a:t>
            </a:r>
            <a:endParaRPr lang="es-ES">
              <a:latin typeface="Arial Black" pitchFamily="34" charset="0"/>
            </a:endParaRPr>
          </a:p>
        </p:txBody>
      </p:sp>
      <p:sp>
        <p:nvSpPr>
          <p:cNvPr id="32786" name="Text Box 8"/>
          <p:cNvSpPr txBox="1">
            <a:spLocks noChangeArrowheads="1"/>
          </p:cNvSpPr>
          <p:nvPr/>
        </p:nvSpPr>
        <p:spPr bwMode="auto">
          <a:xfrm>
            <a:off x="2181225" y="3910013"/>
            <a:ext cx="2674938" cy="322262"/>
          </a:xfrm>
          <a:prstGeom prst="rect">
            <a:avLst/>
          </a:prstGeom>
          <a:noFill/>
          <a:ln w="9525">
            <a:noFill/>
            <a:miter lim="800000"/>
            <a:headEnd/>
            <a:tailEnd/>
          </a:ln>
        </p:spPr>
        <p:txBody>
          <a:bodyPr wrap="none">
            <a:spAutoFit/>
          </a:bodyPr>
          <a:lstStyle/>
          <a:p>
            <a:r>
              <a:rPr lang="es-MX" sz="1500">
                <a:solidFill>
                  <a:srgbClr val="C00000"/>
                </a:solidFill>
                <a:latin typeface="Arial Black" pitchFamily="34" charset="0"/>
              </a:rPr>
              <a:t>Subconsulta (subquery)</a:t>
            </a:r>
            <a:endParaRPr lang="es-ES" sz="1500">
              <a:solidFill>
                <a:srgbClr val="C00000"/>
              </a:solidFill>
              <a:latin typeface="Arial Black" pitchFamily="34" charset="0"/>
            </a:endParaRPr>
          </a:p>
        </p:txBody>
      </p:sp>
      <p:sp>
        <p:nvSpPr>
          <p:cNvPr id="32787" name="Line 10"/>
          <p:cNvSpPr>
            <a:spLocks noChangeShapeType="1"/>
          </p:cNvSpPr>
          <p:nvPr/>
        </p:nvSpPr>
        <p:spPr bwMode="auto">
          <a:xfrm flipV="1">
            <a:off x="5713413" y="3260725"/>
            <a:ext cx="0" cy="1368425"/>
          </a:xfrm>
          <a:prstGeom prst="line">
            <a:avLst/>
          </a:prstGeom>
          <a:noFill/>
          <a:ln w="60325">
            <a:solidFill>
              <a:schemeClr val="tx1"/>
            </a:solidFill>
            <a:round/>
            <a:headEnd/>
            <a:tailEnd type="triangle" w="med" len="med"/>
          </a:ln>
        </p:spPr>
        <p:txBody>
          <a:bodyPr/>
          <a:lstStyle/>
          <a:p>
            <a:endParaRPr lang="es-CL"/>
          </a:p>
        </p:txBody>
      </p:sp>
      <p:sp>
        <p:nvSpPr>
          <p:cNvPr id="17" name="Text Box 9"/>
          <p:cNvSpPr txBox="1">
            <a:spLocks noChangeArrowheads="1"/>
          </p:cNvSpPr>
          <p:nvPr/>
        </p:nvSpPr>
        <p:spPr bwMode="auto">
          <a:xfrm>
            <a:off x="3779838" y="4629720"/>
            <a:ext cx="2952402" cy="307777"/>
          </a:xfrm>
          <a:prstGeom prst="rect">
            <a:avLst/>
          </a:prstGeom>
          <a:noFill/>
          <a:ln w="9525">
            <a:noFill/>
            <a:miter lim="800000"/>
            <a:headEnd/>
            <a:tailEnd/>
          </a:ln>
          <a:scene3d>
            <a:camera prst="orthographicFront"/>
            <a:lightRig rig="threePt" dir="t"/>
          </a:scene3d>
          <a:sp3d>
            <a:bevelT w="165100" prst="coolSlant"/>
          </a:sp3d>
        </p:spPr>
        <p:txBody>
          <a:bodyPr>
            <a:spAutoFit/>
          </a:bodyPr>
          <a:lstStyle/>
          <a:p>
            <a:pPr>
              <a:defRPr/>
            </a:pPr>
            <a:r>
              <a:rPr lang="es-MX" dirty="0">
                <a:latin typeface="Arial Black" pitchFamily="34" charset="0"/>
              </a:rPr>
              <a:t>¿Cuál es el salario de Abel?</a:t>
            </a:r>
            <a:endParaRPr lang="es-ES" dirty="0">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252413" y="188913"/>
            <a:ext cx="8496300" cy="1462087"/>
          </a:xfrm>
        </p:spPr>
        <p:txBody>
          <a:bodyPr/>
          <a:lstStyle/>
          <a:p>
            <a:pPr algn="r"/>
            <a:r>
              <a:rPr lang="es-CL" sz="3000" smtClean="0">
                <a:solidFill>
                  <a:srgbClr val="10253F"/>
                </a:solidFill>
                <a:latin typeface="Arial" charset="0"/>
                <a:ea typeface="ＭＳ Ｐゴシック" pitchFamily="34" charset="-128"/>
                <a:cs typeface="Arial" charset="0"/>
              </a:rPr>
              <a:t>Usando Subconsulta para Resolver un Problema</a:t>
            </a:r>
            <a:endParaRPr lang="es-ES" sz="3000" smtClean="0">
              <a:solidFill>
                <a:srgbClr val="10253F"/>
              </a:solidFill>
              <a:latin typeface="Arial" charset="0"/>
              <a:ea typeface="ＭＳ Ｐゴシック" pitchFamily="34" charset="-128"/>
              <a:cs typeface="Arial" charset="0"/>
            </a:endParaRPr>
          </a:p>
        </p:txBody>
      </p:sp>
      <p:sp>
        <p:nvSpPr>
          <p:cNvPr id="3481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La subconsulta se ejecuta antes que la consulta principal. El resultado de la subconsulta es utilizado por la consulta principal.</a:t>
            </a:r>
            <a:endParaRPr lang="es-CL" sz="2000">
              <a:latin typeface="Times New Roman" pitchFamily="18" charset="0"/>
              <a:ea typeface="Arial Unicode MS"/>
              <a:cs typeface="Times New Roman" pitchFamily="18" charset="0"/>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6" name="Text Box 5"/>
          <p:cNvSpPr txBox="1">
            <a:spLocks noChangeArrowheads="1"/>
          </p:cNvSpPr>
          <p:nvPr/>
        </p:nvSpPr>
        <p:spPr bwMode="auto">
          <a:xfrm>
            <a:off x="1214885" y="2594003"/>
            <a:ext cx="6091832" cy="1422887"/>
          </a:xfrm>
          <a:prstGeom prst="rect">
            <a:avLst/>
          </a:prstGeom>
          <a:solidFill>
            <a:srgbClr val="FFC000"/>
          </a:solidFill>
          <a:ln w="19050">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b="1" dirty="0"/>
              <a:t>SELECT </a:t>
            </a:r>
            <a:r>
              <a:rPr lang="en-US" b="1" i="1" dirty="0" err="1"/>
              <a:t>lista_del_select</a:t>
            </a:r>
            <a:endParaRPr lang="en-US" b="1" i="1" dirty="0"/>
          </a:p>
          <a:p>
            <a:pPr>
              <a:defRPr/>
            </a:pPr>
            <a:r>
              <a:rPr lang="en-US" b="1" dirty="0"/>
              <a:t>FROM </a:t>
            </a:r>
            <a:r>
              <a:rPr lang="en-US" b="1" i="1" dirty="0" err="1"/>
              <a:t>tabla</a:t>
            </a:r>
            <a:endParaRPr lang="en-US" b="1" i="1" dirty="0"/>
          </a:p>
          <a:p>
            <a:pPr>
              <a:defRPr/>
            </a:pPr>
            <a:r>
              <a:rPr lang="en-US" b="1" dirty="0"/>
              <a:t>WHERE </a:t>
            </a:r>
            <a:r>
              <a:rPr lang="en-US" b="1" i="1" dirty="0" err="1"/>
              <a:t>expresión</a:t>
            </a:r>
            <a:r>
              <a:rPr lang="en-US" b="1" dirty="0"/>
              <a:t>   </a:t>
            </a:r>
            <a:r>
              <a:rPr lang="en-US" b="1" i="1" dirty="0" err="1"/>
              <a:t>operador_comparación</a:t>
            </a:r>
            <a:endParaRPr lang="en-US" b="1" i="1" dirty="0"/>
          </a:p>
          <a:p>
            <a:pPr>
              <a:defRPr/>
            </a:pPr>
            <a:r>
              <a:rPr lang="en-US" b="1" dirty="0"/>
              <a:t>                 (SELECT </a:t>
            </a:r>
            <a:r>
              <a:rPr lang="en-US" b="1" dirty="0" err="1"/>
              <a:t>l</a:t>
            </a:r>
            <a:r>
              <a:rPr lang="en-US" b="1" i="1" dirty="0" err="1"/>
              <a:t>ista_del_select</a:t>
            </a:r>
            <a:endParaRPr lang="en-US" b="1" i="1" dirty="0"/>
          </a:p>
          <a:p>
            <a:pPr>
              <a:defRPr/>
            </a:pPr>
            <a:r>
              <a:rPr lang="en-US" b="1" dirty="0"/>
              <a:t>                  FROM </a:t>
            </a:r>
            <a:r>
              <a:rPr lang="en-US" b="1" i="1" dirty="0" err="1"/>
              <a:t>tabla</a:t>
            </a:r>
            <a:r>
              <a:rPr lang="en-US" b="1" dirty="0"/>
              <a:t>);</a:t>
            </a:r>
          </a:p>
          <a:p>
            <a:pPr>
              <a:defRPr/>
            </a:pPr>
            <a:endParaRPr lang="en-US" sz="800" b="1" dirty="0"/>
          </a:p>
        </p:txBody>
      </p:sp>
      <p:sp>
        <p:nvSpPr>
          <p:cNvPr id="17" name="Text Box 5"/>
          <p:cNvSpPr txBox="1">
            <a:spLocks noChangeArrowheads="1"/>
          </p:cNvSpPr>
          <p:nvPr/>
        </p:nvSpPr>
        <p:spPr bwMode="auto">
          <a:xfrm>
            <a:off x="136981" y="4551652"/>
            <a:ext cx="5803172" cy="1538883"/>
          </a:xfrm>
          <a:prstGeom prst="rect">
            <a:avLst/>
          </a:prstGeom>
          <a:solidFill>
            <a:srgbClr val="FFC000"/>
          </a:solidFill>
          <a:ln w="19050">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300" dirty="0">
                <a:solidFill>
                  <a:srgbClr val="C00000"/>
                </a:solidFill>
                <a:latin typeface="Arial Black" pitchFamily="34" charset="0"/>
              </a:rPr>
              <a:t>SELECT last_name, salary</a:t>
            </a:r>
          </a:p>
          <a:p>
            <a:pPr>
              <a:defRPr/>
            </a:pPr>
            <a:r>
              <a:rPr lang="en-US" sz="1300" dirty="0">
                <a:solidFill>
                  <a:srgbClr val="C00000"/>
                </a:solidFill>
                <a:latin typeface="Arial Black" pitchFamily="34" charset="0"/>
              </a:rPr>
              <a:t>FROM employees</a:t>
            </a:r>
          </a:p>
          <a:p>
            <a:pPr>
              <a:defRPr/>
            </a:pPr>
            <a:r>
              <a:rPr lang="en-US" sz="1300" dirty="0">
                <a:solidFill>
                  <a:srgbClr val="C00000"/>
                </a:solidFill>
                <a:latin typeface="Arial Black" pitchFamily="34" charset="0"/>
              </a:rPr>
              <a:t>WHERE salary  &gt;            </a:t>
            </a:r>
            <a:r>
              <a:rPr lang="es-MX" sz="1300" dirty="0">
                <a:solidFill>
                  <a:schemeClr val="hlink"/>
                </a:solidFill>
                <a:latin typeface="Arial Black" pitchFamily="34" charset="0"/>
              </a:rPr>
              <a:t>11000</a:t>
            </a:r>
            <a:r>
              <a:rPr lang="en-US" sz="1300" dirty="0">
                <a:solidFill>
                  <a:srgbClr val="C00000"/>
                </a:solidFill>
                <a:latin typeface="Arial Black" pitchFamily="34" charset="0"/>
              </a:rPr>
              <a:t>       </a:t>
            </a:r>
          </a:p>
          <a:p>
            <a:pPr>
              <a:defRPr/>
            </a:pPr>
            <a:r>
              <a:rPr lang="en-US" sz="1300" dirty="0">
                <a:latin typeface="Arial Black" pitchFamily="34" charset="0"/>
              </a:rPr>
              <a:t>	                 </a:t>
            </a:r>
            <a:r>
              <a:rPr lang="en-US" sz="1300" dirty="0">
                <a:solidFill>
                  <a:srgbClr val="0000FF"/>
                </a:solidFill>
                <a:latin typeface="Arial Black" pitchFamily="34" charset="0"/>
              </a:rPr>
              <a:t>(SELECT salary</a:t>
            </a:r>
          </a:p>
          <a:p>
            <a:pPr>
              <a:defRPr/>
            </a:pPr>
            <a:r>
              <a:rPr lang="en-US" sz="1300" dirty="0">
                <a:solidFill>
                  <a:srgbClr val="0000FF"/>
                </a:solidFill>
                <a:latin typeface="Arial Black" pitchFamily="34" charset="0"/>
              </a:rPr>
              <a:t>                                      FROM employees</a:t>
            </a:r>
          </a:p>
          <a:p>
            <a:pPr>
              <a:defRPr/>
            </a:pPr>
            <a:r>
              <a:rPr lang="en-US" sz="1300" dirty="0">
                <a:solidFill>
                  <a:srgbClr val="0000FF"/>
                </a:solidFill>
                <a:latin typeface="Arial Black" pitchFamily="34" charset="0"/>
              </a:rPr>
              <a:t>                                    WHERE last_name = 'Abel')</a:t>
            </a:r>
            <a:r>
              <a:rPr lang="en-US" sz="1300" dirty="0">
                <a:latin typeface="Arial Black" pitchFamily="34" charset="0"/>
              </a:rPr>
              <a:t>;</a:t>
            </a:r>
          </a:p>
          <a:p>
            <a:pPr>
              <a:defRPr/>
            </a:pPr>
            <a:endParaRPr lang="en-US" sz="800" dirty="0">
              <a:latin typeface="Arial Black" pitchFamily="34" charset="0"/>
            </a:endParaRPr>
          </a:p>
        </p:txBody>
      </p:sp>
      <p:sp>
        <p:nvSpPr>
          <p:cNvPr id="34825" name="Line 14"/>
          <p:cNvSpPr>
            <a:spLocks noChangeShapeType="1"/>
          </p:cNvSpPr>
          <p:nvPr/>
        </p:nvSpPr>
        <p:spPr bwMode="auto">
          <a:xfrm flipH="1">
            <a:off x="3057525" y="5197475"/>
            <a:ext cx="1320800" cy="0"/>
          </a:xfrm>
          <a:prstGeom prst="line">
            <a:avLst/>
          </a:prstGeom>
          <a:noFill/>
          <a:ln w="38100">
            <a:solidFill>
              <a:schemeClr val="tx1"/>
            </a:solidFill>
            <a:round/>
            <a:headEnd/>
            <a:tailEnd type="triangle" w="med" len="med"/>
          </a:ln>
        </p:spPr>
        <p:txBody>
          <a:bodyPr/>
          <a:lstStyle/>
          <a:p>
            <a:endParaRPr lang="es-CL"/>
          </a:p>
        </p:txBody>
      </p:sp>
      <p:sp>
        <p:nvSpPr>
          <p:cNvPr id="34826" name="Line 13"/>
          <p:cNvSpPr>
            <a:spLocks noChangeShapeType="1"/>
          </p:cNvSpPr>
          <p:nvPr/>
        </p:nvSpPr>
        <p:spPr bwMode="auto">
          <a:xfrm flipV="1">
            <a:off x="4364038" y="5180013"/>
            <a:ext cx="0" cy="360362"/>
          </a:xfrm>
          <a:prstGeom prst="line">
            <a:avLst/>
          </a:prstGeom>
          <a:noFill/>
          <a:ln w="38100">
            <a:solidFill>
              <a:schemeClr val="tx1"/>
            </a:solidFill>
            <a:round/>
            <a:headEnd/>
            <a:tailEnd/>
          </a:ln>
        </p:spPr>
        <p:txBody>
          <a:bodyPr/>
          <a:lstStyle/>
          <a:p>
            <a:endParaRPr lang="es-CL"/>
          </a:p>
        </p:txBody>
      </p:sp>
      <p:pic>
        <p:nvPicPr>
          <p:cNvPr id="34827" name="Picture 19" descr="Screenshot - 14-03-2013 , 16_21_13"/>
          <p:cNvPicPr>
            <a:picLocks noChangeAspect="1" noChangeArrowheads="1"/>
          </p:cNvPicPr>
          <p:nvPr/>
        </p:nvPicPr>
        <p:blipFill>
          <a:blip r:embed="rId3" cstate="print"/>
          <a:srcRect/>
          <a:stretch>
            <a:fillRect/>
          </a:stretch>
        </p:blipFill>
        <p:spPr bwMode="auto">
          <a:xfrm>
            <a:off x="6156325" y="4313238"/>
            <a:ext cx="2790825"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328613" y="0"/>
            <a:ext cx="8440737" cy="1317625"/>
          </a:xfrm>
        </p:spPr>
        <p:txBody>
          <a:bodyPr/>
          <a:lstStyle/>
          <a:p>
            <a:pPr algn="r" eaLnBrk="1" hangingPunct="1"/>
            <a:r>
              <a:rPr lang="es-CL" sz="3000" smtClean="0">
                <a:solidFill>
                  <a:srgbClr val="10253F"/>
                </a:solidFill>
                <a:latin typeface="Arial" charset="0"/>
                <a:ea typeface="ＭＳ Ｐゴシック" pitchFamily="34" charset="-128"/>
                <a:cs typeface="Arial" charset="0"/>
              </a:rPr>
              <a:t>Usando Subconsulta para Resolver un Problema</a:t>
            </a:r>
            <a:endParaRPr lang="es-ES" sz="3000" smtClean="0">
              <a:solidFill>
                <a:srgbClr val="10253F"/>
              </a:solidFill>
              <a:latin typeface="Arial" charset="0"/>
              <a:ea typeface="ＭＳ Ｐゴシック" pitchFamily="34" charset="-128"/>
              <a:cs typeface="Arial" charset="0"/>
            </a:endParaRPr>
          </a:p>
        </p:txBody>
      </p:sp>
      <p:sp>
        <p:nvSpPr>
          <p:cNvPr id="21" name="20 Elipse"/>
          <p:cNvSpPr/>
          <p:nvPr/>
        </p:nvSpPr>
        <p:spPr>
          <a:xfrm>
            <a:off x="3246438" y="3068638"/>
            <a:ext cx="2754312" cy="2592387"/>
          </a:xfrm>
          <a:prstGeom prst="ellipse">
            <a:avLst/>
          </a:prstGeom>
          <a:solidFill>
            <a:srgbClr val="FFFF00"/>
          </a:solidFill>
          <a:ln>
            <a:solidFill>
              <a:schemeClr val="tx1"/>
            </a:solidFill>
          </a:ln>
        </p:spPr>
        <p:style>
          <a:lnRef idx="3">
            <a:schemeClr val="lt1"/>
          </a:lnRef>
          <a:fillRef idx="1">
            <a:schemeClr val="accent2"/>
          </a:fillRef>
          <a:effectRef idx="1">
            <a:schemeClr val="accent2"/>
          </a:effectRef>
          <a:fontRef idx="minor">
            <a:schemeClr val="lt1"/>
          </a:fontRef>
        </p:style>
        <p:txBody>
          <a:bodyPr anchor="ctr"/>
          <a:lstStyle/>
          <a:p>
            <a:pPr algn="ctr">
              <a:defRPr/>
            </a:pPr>
            <a:r>
              <a:rPr lang="es-CL" sz="1600" b="1" dirty="0">
                <a:solidFill>
                  <a:schemeClr val="tx1"/>
                </a:solidFill>
                <a:latin typeface="Arial Black" pitchFamily="34" charset="0"/>
                <a:cs typeface="Arial" charset="0"/>
              </a:rPr>
              <a:t>SUBCONSULTA</a:t>
            </a:r>
          </a:p>
        </p:txBody>
      </p:sp>
      <p:sp>
        <p:nvSpPr>
          <p:cNvPr id="22" name="21 Llamada de flecha a la derecha"/>
          <p:cNvSpPr>
            <a:spLocks noChangeArrowheads="1"/>
          </p:cNvSpPr>
          <p:nvPr/>
        </p:nvSpPr>
        <p:spPr bwMode="auto">
          <a:xfrm rot="857723">
            <a:off x="638175" y="2663825"/>
            <a:ext cx="2843213" cy="1152525"/>
          </a:xfrm>
          <a:prstGeom prst="rightArrowCallout">
            <a:avLst>
              <a:gd name="adj1" fmla="val 25000"/>
              <a:gd name="adj2" fmla="val 25000"/>
              <a:gd name="adj3" fmla="val 29528"/>
              <a:gd name="adj4" fmla="val 64977"/>
            </a:avLst>
          </a:prstGeom>
          <a:solidFill>
            <a:srgbClr val="993366"/>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rPr>
              <a:t>Debe ir a la derecha de la condición de comparación</a:t>
            </a:r>
          </a:p>
        </p:txBody>
      </p:sp>
      <p:sp>
        <p:nvSpPr>
          <p:cNvPr id="23" name="22 Llamada de flecha a la derecha"/>
          <p:cNvSpPr>
            <a:spLocks noChangeArrowheads="1"/>
          </p:cNvSpPr>
          <p:nvPr/>
        </p:nvSpPr>
        <p:spPr bwMode="auto">
          <a:xfrm rot="21066225">
            <a:off x="503238" y="4584700"/>
            <a:ext cx="2844800" cy="1150938"/>
          </a:xfrm>
          <a:prstGeom prst="rightArrowCallout">
            <a:avLst>
              <a:gd name="adj1" fmla="val 25000"/>
              <a:gd name="adj2" fmla="val 25000"/>
              <a:gd name="adj3" fmla="val 29470"/>
              <a:gd name="adj4" fmla="val 64977"/>
            </a:avLst>
          </a:prstGeom>
          <a:solidFill>
            <a:srgbClr val="006699"/>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rPr>
              <a:t>Si retorna varias filas, utilizar operadores de varias filas</a:t>
            </a:r>
          </a:p>
        </p:txBody>
      </p:sp>
      <p:sp>
        <p:nvSpPr>
          <p:cNvPr id="24" name="23 Llamada de flecha a la izquierda"/>
          <p:cNvSpPr>
            <a:spLocks noChangeArrowheads="1"/>
          </p:cNvSpPr>
          <p:nvPr/>
        </p:nvSpPr>
        <p:spPr bwMode="auto">
          <a:xfrm rot="20836716">
            <a:off x="5668963" y="2625725"/>
            <a:ext cx="2843212" cy="1152525"/>
          </a:xfrm>
          <a:prstGeom prst="leftArrowCallout">
            <a:avLst>
              <a:gd name="adj1" fmla="val 25000"/>
              <a:gd name="adj2" fmla="val 25000"/>
              <a:gd name="adj3" fmla="val 28047"/>
              <a:gd name="adj4" fmla="val 64977"/>
            </a:avLst>
          </a:prstGeom>
          <a:solidFill>
            <a:srgbClr val="E46C0A"/>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rPr>
              <a:t>No es necesaria la cláusula ORDER BY</a:t>
            </a:r>
          </a:p>
        </p:txBody>
      </p:sp>
      <p:sp>
        <p:nvSpPr>
          <p:cNvPr id="25" name="24 Llamada de flecha a la izquierda"/>
          <p:cNvSpPr>
            <a:spLocks noChangeArrowheads="1"/>
          </p:cNvSpPr>
          <p:nvPr/>
        </p:nvSpPr>
        <p:spPr bwMode="auto">
          <a:xfrm rot="543676">
            <a:off x="5868988" y="4510088"/>
            <a:ext cx="2844800" cy="1152525"/>
          </a:xfrm>
          <a:prstGeom prst="leftArrowCallout">
            <a:avLst>
              <a:gd name="adj1" fmla="val 25000"/>
              <a:gd name="adj2" fmla="val 25000"/>
              <a:gd name="adj3" fmla="val 28070"/>
              <a:gd name="adj4" fmla="val 64977"/>
            </a:avLst>
          </a:prstGeom>
          <a:solidFill>
            <a:srgbClr val="7030A0"/>
          </a:solidFill>
          <a:ln w="33020" algn="ctr">
            <a:solidFill>
              <a:schemeClr val="tx1"/>
            </a:solidFill>
            <a:miter lim="800000"/>
            <a:headEnd/>
            <a:tailEnd/>
          </a:ln>
          <a:effectLst>
            <a:outerShdw dist="20000" dir="5400000" rotWithShape="0">
              <a:srgbClr val="000000">
                <a:alpha val="37999"/>
              </a:srgbClr>
            </a:outerShdw>
          </a:effectLst>
        </p:spPr>
        <p:txBody>
          <a:bodyPr anchor="ctr"/>
          <a:lstStyle/>
          <a:p>
            <a:pPr algn="ctr">
              <a:defRPr/>
            </a:pPr>
            <a:r>
              <a:rPr lang="es-CL" sz="1600" b="1" dirty="0">
                <a:solidFill>
                  <a:srgbClr val="FFFFFF"/>
                </a:solidFill>
              </a:rPr>
              <a:t>Si retorna una fila, utilizar operadores de una sola fila</a:t>
            </a:r>
          </a:p>
        </p:txBody>
      </p:sp>
      <p:sp>
        <p:nvSpPr>
          <p:cNvPr id="36871" name="12 Llamada de flecha hacia abajo"/>
          <p:cNvSpPr>
            <a:spLocks noChangeArrowheads="1"/>
          </p:cNvSpPr>
          <p:nvPr/>
        </p:nvSpPr>
        <p:spPr bwMode="auto">
          <a:xfrm>
            <a:off x="3490913" y="1393825"/>
            <a:ext cx="2081212" cy="1609725"/>
          </a:xfrm>
          <a:prstGeom prst="downArrowCallout">
            <a:avLst>
              <a:gd name="adj1" fmla="val 22985"/>
              <a:gd name="adj2" fmla="val 22979"/>
              <a:gd name="adj3" fmla="val 25000"/>
              <a:gd name="adj4" fmla="val 64977"/>
            </a:avLst>
          </a:prstGeom>
          <a:solidFill>
            <a:srgbClr val="003D7A"/>
          </a:solidFill>
          <a:ln w="33655" algn="ctr">
            <a:solidFill>
              <a:schemeClr val="tx1"/>
            </a:solidFill>
            <a:miter lim="800000"/>
            <a:headEnd/>
            <a:tailEnd/>
          </a:ln>
        </p:spPr>
        <p:txBody>
          <a:bodyPr anchor="ctr"/>
          <a:lstStyle/>
          <a:p>
            <a:pPr algn="ctr"/>
            <a:r>
              <a:rPr lang="es-CL" sz="1600" b="1">
                <a:solidFill>
                  <a:schemeClr val="bg1"/>
                </a:solidFill>
              </a:rPr>
              <a:t>Debe ser escrita entre paréntesis</a:t>
            </a:r>
            <a:endParaRPr lang="es-ES" sz="1600" b="1">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1042988" y="238125"/>
            <a:ext cx="7632700" cy="1462088"/>
          </a:xfrm>
        </p:spPr>
        <p:txBody>
          <a:bodyPr/>
          <a:lstStyle/>
          <a:p>
            <a:pPr algn="r" eaLnBrk="1" hangingPunct="1"/>
            <a:r>
              <a:rPr lang="es-CL" sz="3000" smtClean="0">
                <a:solidFill>
                  <a:srgbClr val="10253F"/>
                </a:solidFill>
                <a:latin typeface="Arial" charset="0"/>
                <a:ea typeface="ＭＳ Ｐゴシック" pitchFamily="34" charset="-128"/>
                <a:cs typeface="Arial" charset="0"/>
              </a:rPr>
              <a:t>Tipos de Subconsultas</a:t>
            </a:r>
            <a:endParaRPr lang="es-ES" sz="3000" smtClean="0">
              <a:solidFill>
                <a:srgbClr val="10253F"/>
              </a:solidFill>
              <a:latin typeface="Arial" charset="0"/>
              <a:ea typeface="ＭＳ Ｐゴシック" pitchFamily="34" charset="-128"/>
              <a:cs typeface="Arial" charset="0"/>
            </a:endParaRPr>
          </a:p>
        </p:txBody>
      </p:sp>
      <p:sp>
        <p:nvSpPr>
          <p:cNvPr id="38914" name="17 CuadroTexto"/>
          <p:cNvSpPr txBox="1">
            <a:spLocks noChangeArrowheads="1"/>
          </p:cNvSpPr>
          <p:nvPr/>
        </p:nvSpPr>
        <p:spPr bwMode="auto">
          <a:xfrm>
            <a:off x="5610225" y="6021388"/>
            <a:ext cx="768350" cy="292100"/>
          </a:xfrm>
          <a:prstGeom prst="rect">
            <a:avLst/>
          </a:prstGeom>
          <a:solidFill>
            <a:schemeClr val="bg1"/>
          </a:solidFill>
          <a:ln w="9525">
            <a:noFill/>
            <a:miter lim="800000"/>
            <a:headEnd/>
            <a:tailEnd/>
          </a:ln>
        </p:spPr>
        <p:txBody>
          <a:bodyPr>
            <a:spAutoFit/>
          </a:bodyPr>
          <a:lstStyle/>
          <a:p>
            <a:endParaRPr lang="es-ES" sz="1300">
              <a:latin typeface="Arial Black" pitchFamily="34" charset="0"/>
            </a:endParaRPr>
          </a:p>
        </p:txBody>
      </p:sp>
      <p:sp>
        <p:nvSpPr>
          <p:cNvPr id="38915"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Subconsulta de una Fila</a:t>
            </a: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800">
              <a:ea typeface="Arial Unicode MS"/>
              <a:cs typeface="Arial Unicode MS"/>
            </a:endParaRPr>
          </a:p>
          <a:p>
            <a:pPr marL="609600" indent="-609600" algn="just" defTabSz="457200">
              <a:lnSpc>
                <a:spcPct val="80000"/>
              </a:lnSpc>
              <a:spcBef>
                <a:spcPct val="20000"/>
              </a:spcBef>
              <a:buFont typeface="Arial" charset="0"/>
              <a:buChar char="•"/>
            </a:pPr>
            <a:endParaRPr lang="es-CL" sz="1600">
              <a:ea typeface="Arial Unicode MS"/>
              <a:cs typeface="Arial Unicode MS"/>
            </a:endParaRPr>
          </a:p>
          <a:p>
            <a:pPr marL="609600" indent="-609600" algn="just" defTabSz="457200">
              <a:lnSpc>
                <a:spcPct val="80000"/>
              </a:lnSpc>
              <a:spcBef>
                <a:spcPct val="20000"/>
              </a:spcBef>
              <a:buFont typeface="Arial" charset="0"/>
              <a:buChar char="•"/>
            </a:pPr>
            <a:r>
              <a:rPr lang="es-CL" sz="1800">
                <a:ea typeface="Arial Unicode MS"/>
                <a:cs typeface="Arial Unicode MS"/>
              </a:rPr>
              <a:t>Subconsulta de Múltiples Filas</a:t>
            </a:r>
            <a:endParaRPr lang="es-CL" sz="2000">
              <a:latin typeface="Times New Roman" pitchFamily="18" charset="0"/>
              <a:ea typeface="Arial Unicode MS"/>
              <a:cs typeface="Times New Roman" pitchFamily="18" charset="0"/>
            </a:endParaRPr>
          </a:p>
        </p:txBody>
      </p:sp>
      <p:sp>
        <p:nvSpPr>
          <p:cNvPr id="38916" name="Rectangle 33"/>
          <p:cNvSpPr>
            <a:spLocks noChangeArrowheads="1"/>
          </p:cNvSpPr>
          <p:nvPr/>
        </p:nvSpPr>
        <p:spPr bwMode="auto">
          <a:xfrm>
            <a:off x="4741863" y="2479675"/>
            <a:ext cx="841375" cy="320675"/>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sz="1500" b="1"/>
              <a:t>retorna</a:t>
            </a:r>
          </a:p>
        </p:txBody>
      </p:sp>
      <p:sp>
        <p:nvSpPr>
          <p:cNvPr id="38917" name="Rectangle 43"/>
          <p:cNvSpPr>
            <a:spLocks noChangeArrowheads="1"/>
          </p:cNvSpPr>
          <p:nvPr/>
        </p:nvSpPr>
        <p:spPr bwMode="auto">
          <a:xfrm>
            <a:off x="4745038" y="4902200"/>
            <a:ext cx="841375" cy="320675"/>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sz="1500" b="1"/>
              <a:t>retorna</a:t>
            </a:r>
          </a:p>
        </p:txBody>
      </p:sp>
      <p:sp>
        <p:nvSpPr>
          <p:cNvPr id="38918" name="Rectangle 44"/>
          <p:cNvSpPr>
            <a:spLocks noChangeArrowheads="1"/>
          </p:cNvSpPr>
          <p:nvPr/>
        </p:nvSpPr>
        <p:spPr bwMode="auto">
          <a:xfrm>
            <a:off x="6243638" y="4940300"/>
            <a:ext cx="1128712" cy="588963"/>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sz="1300" b="1">
                <a:latin typeface="Arial Black" pitchFamily="34" charset="0"/>
              </a:rPr>
              <a:t>ST_CLERK</a:t>
            </a:r>
          </a:p>
          <a:p>
            <a:pPr defTabSz="822325" eaLnBrk="0" hangingPunct="0">
              <a:spcBef>
                <a:spcPct val="50000"/>
              </a:spcBef>
            </a:pPr>
            <a:r>
              <a:rPr lang="en-US" sz="1300" b="1">
                <a:latin typeface="Arial Black" pitchFamily="34" charset="0"/>
              </a:rPr>
              <a:t>SA_MAN</a:t>
            </a:r>
          </a:p>
        </p:txBody>
      </p:sp>
      <p:sp>
        <p:nvSpPr>
          <p:cNvPr id="38919" name="Rectangle 51"/>
          <p:cNvSpPr>
            <a:spLocks noChangeArrowheads="1"/>
          </p:cNvSpPr>
          <p:nvPr/>
        </p:nvSpPr>
        <p:spPr bwMode="auto">
          <a:xfrm>
            <a:off x="6251575" y="2652713"/>
            <a:ext cx="1128713" cy="290512"/>
          </a:xfrm>
          <a:prstGeom prst="rect">
            <a:avLst/>
          </a:prstGeom>
          <a:noFill/>
          <a:ln w="9525">
            <a:noFill/>
            <a:miter lim="800000"/>
            <a:headEnd/>
            <a:tailEnd/>
          </a:ln>
        </p:spPr>
        <p:txBody>
          <a:bodyPr wrap="none" lIns="92075" tIns="46038" rIns="92075" bIns="46038">
            <a:spAutoFit/>
          </a:bodyPr>
          <a:lstStyle/>
          <a:p>
            <a:pPr defTabSz="822325" eaLnBrk="0" hangingPunct="0">
              <a:spcBef>
                <a:spcPct val="50000"/>
              </a:spcBef>
            </a:pPr>
            <a:r>
              <a:rPr lang="en-US" sz="1300" b="1">
                <a:latin typeface="Arial Black" pitchFamily="34" charset="0"/>
              </a:rPr>
              <a:t>ST_CLERK</a:t>
            </a:r>
          </a:p>
        </p:txBody>
      </p:sp>
      <p:sp>
        <p:nvSpPr>
          <p:cNvPr id="21" name="Rectangle 20"/>
          <p:cNvSpPr>
            <a:spLocks noChangeArrowheads="1"/>
          </p:cNvSpPr>
          <p:nvPr/>
        </p:nvSpPr>
        <p:spPr bwMode="auto">
          <a:xfrm>
            <a:off x="1361336" y="1874300"/>
            <a:ext cx="2952000" cy="1440000"/>
          </a:xfrm>
          <a:prstGeom prst="rect">
            <a:avLst/>
          </a:prstGeom>
          <a:solidFill>
            <a:srgbClr val="D09290"/>
          </a:solidFill>
          <a:ln w="19050">
            <a:solidFill>
              <a:schemeClr val="tx1"/>
            </a:solidFill>
            <a:miter lim="800000"/>
            <a:headEnd/>
            <a:tailEnd/>
          </a:ln>
          <a:scene3d>
            <a:camera prst="orthographicFront"/>
            <a:lightRig rig="threePt" dir="t"/>
          </a:scene3d>
          <a:sp3d>
            <a:bevelT w="165100" prst="coolSlant"/>
          </a:sp3d>
        </p:spPr>
        <p:txBody>
          <a:bodyPr wrap="none"/>
          <a:lstStyle/>
          <a:p>
            <a:pPr>
              <a:defRPr/>
            </a:pPr>
            <a:r>
              <a:rPr lang="es-MX" b="1" dirty="0">
                <a:latin typeface="Arial Black" pitchFamily="34" charset="0"/>
              </a:rPr>
              <a:t> </a:t>
            </a:r>
          </a:p>
          <a:p>
            <a:pPr>
              <a:defRPr/>
            </a:pPr>
            <a:r>
              <a:rPr lang="es-MX" b="1" dirty="0">
                <a:latin typeface="Arial Black" pitchFamily="34" charset="0"/>
              </a:rPr>
              <a:t>Consulta Principal</a:t>
            </a:r>
            <a:endParaRPr lang="es-ES" b="1" dirty="0">
              <a:latin typeface="Arial Black" pitchFamily="34" charset="0"/>
            </a:endParaRPr>
          </a:p>
        </p:txBody>
      </p:sp>
      <p:sp>
        <p:nvSpPr>
          <p:cNvPr id="8" name="Rectangle 20"/>
          <p:cNvSpPr>
            <a:spLocks noChangeArrowheads="1"/>
          </p:cNvSpPr>
          <p:nvPr/>
        </p:nvSpPr>
        <p:spPr bwMode="auto">
          <a:xfrm>
            <a:off x="2436282" y="2522372"/>
            <a:ext cx="1697605" cy="652409"/>
          </a:xfrm>
          <a:prstGeom prst="rect">
            <a:avLst/>
          </a:prstGeom>
          <a:solidFill>
            <a:srgbClr val="CEB0AF"/>
          </a:solidFill>
          <a:ln w="19050">
            <a:solidFill>
              <a:schemeClr val="tx1"/>
            </a:solidFill>
            <a:miter lim="800000"/>
            <a:headEnd/>
            <a:tailEnd/>
          </a:ln>
          <a:scene3d>
            <a:camera prst="orthographicFront"/>
            <a:lightRig rig="threePt" dir="t"/>
          </a:scene3d>
          <a:sp3d>
            <a:bevelT w="165100" prst="coolSlant"/>
          </a:sp3d>
        </p:spPr>
        <p:txBody>
          <a:bodyPr wrap="none" anchor="ctr"/>
          <a:lstStyle/>
          <a:p>
            <a:pPr algn="ctr">
              <a:spcBef>
                <a:spcPct val="20000"/>
              </a:spcBef>
              <a:buClr>
                <a:schemeClr val="folHlink"/>
              </a:buClr>
              <a:buSzPct val="60000"/>
              <a:defRPr/>
            </a:pPr>
            <a:r>
              <a:rPr lang="es-MX" sz="1300" b="1">
                <a:latin typeface="Arial Black" pitchFamily="34" charset="0"/>
              </a:rPr>
              <a:t>Subconsulta</a:t>
            </a:r>
            <a:endParaRPr lang="es-ES" sz="1300" b="1">
              <a:latin typeface="Arial Black" pitchFamily="34" charset="0"/>
            </a:endParaRPr>
          </a:p>
        </p:txBody>
      </p:sp>
      <p:sp>
        <p:nvSpPr>
          <p:cNvPr id="38926" name="Line 32"/>
          <p:cNvSpPr>
            <a:spLocks noChangeShapeType="1"/>
          </p:cNvSpPr>
          <p:nvPr/>
        </p:nvSpPr>
        <p:spPr bwMode="auto">
          <a:xfrm>
            <a:off x="4146550" y="2813050"/>
            <a:ext cx="2139950" cy="0"/>
          </a:xfrm>
          <a:prstGeom prst="line">
            <a:avLst/>
          </a:prstGeom>
          <a:noFill/>
          <a:ln w="53975">
            <a:solidFill>
              <a:schemeClr val="tx1"/>
            </a:solidFill>
            <a:round/>
            <a:headEnd type="none" w="sm" len="sm"/>
            <a:tailEnd type="triangle" w="med" len="med"/>
          </a:ln>
        </p:spPr>
        <p:txBody>
          <a:bodyPr/>
          <a:lstStyle/>
          <a:p>
            <a:endParaRPr lang="es-CL"/>
          </a:p>
        </p:txBody>
      </p:sp>
      <p:sp>
        <p:nvSpPr>
          <p:cNvPr id="22" name="Rectangle 20"/>
          <p:cNvSpPr>
            <a:spLocks noChangeArrowheads="1"/>
          </p:cNvSpPr>
          <p:nvPr/>
        </p:nvSpPr>
        <p:spPr bwMode="auto">
          <a:xfrm>
            <a:off x="1361008" y="4293256"/>
            <a:ext cx="2952000" cy="1440000"/>
          </a:xfrm>
          <a:prstGeom prst="rect">
            <a:avLst/>
          </a:prstGeom>
          <a:solidFill>
            <a:srgbClr val="D09290"/>
          </a:solidFill>
          <a:ln w="19050">
            <a:solidFill>
              <a:schemeClr val="tx1"/>
            </a:solidFill>
            <a:miter lim="800000"/>
            <a:headEnd/>
            <a:tailEnd/>
          </a:ln>
          <a:scene3d>
            <a:camera prst="orthographicFront"/>
            <a:lightRig rig="threePt" dir="t"/>
          </a:scene3d>
          <a:sp3d>
            <a:bevelT w="165100" prst="coolSlant"/>
          </a:sp3d>
        </p:spPr>
        <p:txBody>
          <a:bodyPr wrap="none"/>
          <a:lstStyle/>
          <a:p>
            <a:pPr>
              <a:defRPr/>
            </a:pPr>
            <a:r>
              <a:rPr lang="es-MX" b="1" dirty="0">
                <a:latin typeface="Arial Black" pitchFamily="34" charset="0"/>
              </a:rPr>
              <a:t> </a:t>
            </a:r>
          </a:p>
          <a:p>
            <a:pPr>
              <a:defRPr/>
            </a:pPr>
            <a:r>
              <a:rPr lang="es-MX" b="1" dirty="0">
                <a:latin typeface="Arial Black" pitchFamily="34" charset="0"/>
              </a:rPr>
              <a:t>Consulta Principal</a:t>
            </a:r>
            <a:endParaRPr lang="es-ES" b="1" dirty="0">
              <a:latin typeface="Arial Black" pitchFamily="34" charset="0"/>
            </a:endParaRPr>
          </a:p>
        </p:txBody>
      </p:sp>
      <p:sp>
        <p:nvSpPr>
          <p:cNvPr id="23" name="Rectangle 20"/>
          <p:cNvSpPr>
            <a:spLocks noChangeArrowheads="1"/>
          </p:cNvSpPr>
          <p:nvPr/>
        </p:nvSpPr>
        <p:spPr bwMode="auto">
          <a:xfrm>
            <a:off x="2435954" y="4941328"/>
            <a:ext cx="1697605" cy="652409"/>
          </a:xfrm>
          <a:prstGeom prst="rect">
            <a:avLst/>
          </a:prstGeom>
          <a:solidFill>
            <a:srgbClr val="CEB0AF"/>
          </a:solidFill>
          <a:ln w="19050">
            <a:solidFill>
              <a:schemeClr val="tx1"/>
            </a:solidFill>
            <a:miter lim="800000"/>
            <a:headEnd/>
            <a:tailEnd/>
          </a:ln>
          <a:scene3d>
            <a:camera prst="orthographicFront"/>
            <a:lightRig rig="threePt" dir="t"/>
          </a:scene3d>
          <a:sp3d>
            <a:bevelT w="165100" prst="coolSlant"/>
          </a:sp3d>
        </p:spPr>
        <p:txBody>
          <a:bodyPr wrap="none" anchor="ctr"/>
          <a:lstStyle/>
          <a:p>
            <a:pPr algn="ctr">
              <a:spcBef>
                <a:spcPct val="20000"/>
              </a:spcBef>
              <a:buClr>
                <a:schemeClr val="folHlink"/>
              </a:buClr>
              <a:buSzPct val="60000"/>
              <a:defRPr/>
            </a:pPr>
            <a:r>
              <a:rPr lang="es-MX" sz="1300" b="1">
                <a:latin typeface="Arial Black" pitchFamily="34" charset="0"/>
              </a:rPr>
              <a:t>Subconsulta</a:t>
            </a:r>
            <a:endParaRPr lang="es-ES" sz="1300" b="1">
              <a:latin typeface="Arial Black" pitchFamily="34" charset="0"/>
            </a:endParaRPr>
          </a:p>
        </p:txBody>
      </p:sp>
      <p:sp>
        <p:nvSpPr>
          <p:cNvPr id="38933" name="Line 62"/>
          <p:cNvSpPr>
            <a:spLocks noChangeShapeType="1"/>
          </p:cNvSpPr>
          <p:nvPr/>
        </p:nvSpPr>
        <p:spPr bwMode="auto">
          <a:xfrm>
            <a:off x="4157663" y="5256213"/>
            <a:ext cx="2139950" cy="0"/>
          </a:xfrm>
          <a:prstGeom prst="line">
            <a:avLst/>
          </a:prstGeom>
          <a:noFill/>
          <a:ln w="53975">
            <a:solidFill>
              <a:schemeClr val="tx1"/>
            </a:solidFill>
            <a:round/>
            <a:headEnd type="none" w="sm" len="sm"/>
            <a:tailEnd type="triangle" w="med" len="med"/>
          </a:ln>
        </p:spPr>
        <p:txBody>
          <a:bodyPr/>
          <a:lstStyle/>
          <a:p>
            <a:endParaRPr lang="es-C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1347788" y="188913"/>
            <a:ext cx="7345362" cy="1462087"/>
          </a:xfrm>
        </p:spPr>
        <p:txBody>
          <a:bodyPr/>
          <a:lstStyle/>
          <a:p>
            <a:pPr algn="r"/>
            <a:r>
              <a:rPr lang="es-CL" sz="3000" smtClean="0">
                <a:solidFill>
                  <a:srgbClr val="10253F"/>
                </a:solidFill>
                <a:latin typeface="Arial" charset="0"/>
                <a:ea typeface="ＭＳ Ｐゴシック" pitchFamily="34" charset="-128"/>
                <a:cs typeface="Arial" charset="0"/>
              </a:rPr>
              <a:t>Subconsultas de Una Fila</a:t>
            </a:r>
            <a:endParaRPr lang="es-ES" sz="3000" smtClean="0">
              <a:solidFill>
                <a:srgbClr val="10253F"/>
              </a:solidFill>
              <a:latin typeface="Arial" charset="0"/>
              <a:ea typeface="ＭＳ Ｐゴシック" pitchFamily="34" charset="-128"/>
              <a:cs typeface="Arial" charset="0"/>
            </a:endParaRPr>
          </a:p>
        </p:txBody>
      </p:sp>
      <p:sp>
        <p:nvSpPr>
          <p:cNvPr id="4301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Retornan una sola fila, por lo tanto se deben utilizar operadores de comparación de una sola fila.</a:t>
            </a: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6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r>
              <a:rPr lang="es-CL" sz="1800" dirty="0">
                <a:ea typeface="Arial Unicode MS"/>
                <a:cs typeface="Arial Unicode MS"/>
              </a:rPr>
              <a:t>:</a:t>
            </a:r>
          </a:p>
        </p:txBody>
      </p:sp>
      <p:sp>
        <p:nvSpPr>
          <p:cNvPr id="6" name="Text Box 5"/>
          <p:cNvSpPr txBox="1">
            <a:spLocks noChangeArrowheads="1"/>
          </p:cNvSpPr>
          <p:nvPr/>
        </p:nvSpPr>
        <p:spPr bwMode="auto">
          <a:xfrm>
            <a:off x="179512" y="3799023"/>
            <a:ext cx="6091832" cy="157419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solidFill>
                  <a:srgbClr val="D81102"/>
                </a:solidFill>
                <a:latin typeface="Arial Black" pitchFamily="34" charset="0"/>
              </a:rPr>
              <a:t>SELECT employee_id, job_id, salary</a:t>
            </a:r>
          </a:p>
          <a:p>
            <a:pPr>
              <a:defRPr/>
            </a:pPr>
            <a:r>
              <a:rPr lang="en-US" sz="1300" b="1">
                <a:solidFill>
                  <a:srgbClr val="D81102"/>
                </a:solidFill>
                <a:latin typeface="Arial Black" pitchFamily="34" charset="0"/>
              </a:rPr>
              <a:t>FROM employees</a:t>
            </a:r>
          </a:p>
          <a:p>
            <a:pPr>
              <a:defRPr/>
            </a:pPr>
            <a:r>
              <a:rPr lang="en-US" sz="1300" b="1">
                <a:solidFill>
                  <a:srgbClr val="D81102"/>
                </a:solidFill>
                <a:latin typeface="Arial Black" pitchFamily="34" charset="0"/>
              </a:rPr>
              <a:t>WHERE job_id =      </a:t>
            </a:r>
            <a:r>
              <a:rPr lang="es-MX" sz="1300" b="1">
                <a:solidFill>
                  <a:schemeClr val="hlink"/>
                </a:solidFill>
                <a:latin typeface="Arial Black" pitchFamily="34" charset="0"/>
              </a:rPr>
              <a:t>ST_CLERK</a:t>
            </a:r>
            <a:endParaRPr lang="en-US" sz="1300" b="1">
              <a:solidFill>
                <a:srgbClr val="D81102"/>
              </a:solidFill>
              <a:latin typeface="Arial Black" pitchFamily="34" charset="0"/>
            </a:endParaRPr>
          </a:p>
          <a:p>
            <a:pPr>
              <a:defRPr/>
            </a:pPr>
            <a:r>
              <a:rPr lang="en-US" sz="1300" b="1">
                <a:latin typeface="Arial Black" pitchFamily="34" charset="0"/>
              </a:rPr>
              <a:t>                             </a:t>
            </a:r>
            <a:r>
              <a:rPr lang="en-US" sz="1300" b="1">
                <a:solidFill>
                  <a:schemeClr val="hlink"/>
                </a:solidFill>
                <a:latin typeface="Arial Black" pitchFamily="34" charset="0"/>
              </a:rPr>
              <a:t>(SELECT job_id</a:t>
            </a:r>
          </a:p>
          <a:p>
            <a:pPr>
              <a:defRPr/>
            </a:pPr>
            <a:r>
              <a:rPr lang="en-US" sz="1300" b="1">
                <a:solidFill>
                  <a:schemeClr val="hlink"/>
                </a:solidFill>
                <a:latin typeface="Arial Black" pitchFamily="34" charset="0"/>
              </a:rPr>
              <a:t>                              FROM employees</a:t>
            </a:r>
          </a:p>
          <a:p>
            <a:pPr>
              <a:defRPr/>
            </a:pPr>
            <a:r>
              <a:rPr lang="en-US" sz="1300" b="1">
                <a:solidFill>
                  <a:schemeClr val="hlink"/>
                </a:solidFill>
                <a:latin typeface="Arial Black" pitchFamily="34" charset="0"/>
              </a:rPr>
              <a:t>                              WHERE employee_id = 141)</a:t>
            </a:r>
            <a:r>
              <a:rPr lang="en-US" sz="1300" b="1">
                <a:solidFill>
                  <a:srgbClr val="0000CC"/>
                </a:solidFill>
                <a:latin typeface="Arial Black" pitchFamily="34" charset="0"/>
              </a:rPr>
              <a:t>;</a:t>
            </a:r>
            <a:endParaRPr lang="es-MX" sz="1300" b="1">
              <a:solidFill>
                <a:srgbClr val="0000CC"/>
              </a:solidFill>
              <a:latin typeface="Arial Black" pitchFamily="34" charset="0"/>
            </a:endParaRPr>
          </a:p>
          <a:p>
            <a:pPr>
              <a:defRPr/>
            </a:pPr>
            <a:endParaRPr lang="en-US" sz="1300" b="1">
              <a:latin typeface="Arial Black" pitchFamily="34" charset="0"/>
            </a:endParaRPr>
          </a:p>
        </p:txBody>
      </p:sp>
      <p:sp>
        <p:nvSpPr>
          <p:cNvPr id="43014" name="Line 14"/>
          <p:cNvSpPr>
            <a:spLocks noChangeShapeType="1"/>
          </p:cNvSpPr>
          <p:nvPr/>
        </p:nvSpPr>
        <p:spPr bwMode="auto">
          <a:xfrm flipH="1">
            <a:off x="3076252" y="4459529"/>
            <a:ext cx="1141413" cy="0"/>
          </a:xfrm>
          <a:prstGeom prst="line">
            <a:avLst/>
          </a:prstGeom>
          <a:noFill/>
          <a:ln w="38100">
            <a:solidFill>
              <a:schemeClr val="tx1"/>
            </a:solidFill>
            <a:round/>
            <a:headEnd/>
            <a:tailEnd type="triangle" w="med" len="med"/>
          </a:ln>
        </p:spPr>
        <p:txBody>
          <a:bodyPr/>
          <a:lstStyle/>
          <a:p>
            <a:endParaRPr lang="es-CL"/>
          </a:p>
        </p:txBody>
      </p:sp>
      <p:sp>
        <p:nvSpPr>
          <p:cNvPr id="43015" name="Line 13"/>
          <p:cNvSpPr>
            <a:spLocks noChangeShapeType="1"/>
          </p:cNvSpPr>
          <p:nvPr/>
        </p:nvSpPr>
        <p:spPr bwMode="auto">
          <a:xfrm flipV="1">
            <a:off x="4214490" y="4442067"/>
            <a:ext cx="0" cy="360362"/>
          </a:xfrm>
          <a:prstGeom prst="line">
            <a:avLst/>
          </a:prstGeom>
          <a:noFill/>
          <a:ln w="38100">
            <a:solidFill>
              <a:schemeClr val="tx1"/>
            </a:solidFill>
            <a:round/>
            <a:headEnd/>
            <a:tailEnd/>
          </a:ln>
        </p:spPr>
        <p:txBody>
          <a:bodyPr/>
          <a:lstStyle/>
          <a:p>
            <a:endParaRPr lang="es-CL"/>
          </a:p>
        </p:txBody>
      </p:sp>
      <p:sp>
        <p:nvSpPr>
          <p:cNvPr id="43016" name="Text Box 37"/>
          <p:cNvSpPr txBox="1">
            <a:spLocks noChangeArrowheads="1"/>
          </p:cNvSpPr>
          <p:nvPr/>
        </p:nvSpPr>
        <p:spPr bwMode="auto">
          <a:xfrm>
            <a:off x="6300192" y="5349875"/>
            <a:ext cx="2684462" cy="428625"/>
          </a:xfrm>
          <a:prstGeom prst="rect">
            <a:avLst/>
          </a:prstGeom>
          <a:noFill/>
          <a:ln w="9525">
            <a:noFill/>
            <a:miter lim="800000"/>
            <a:headEnd/>
            <a:tailEnd/>
          </a:ln>
        </p:spPr>
        <p:txBody>
          <a:bodyPr>
            <a:spAutoFit/>
          </a:bodyPr>
          <a:lstStyle/>
          <a:p>
            <a:r>
              <a:rPr lang="es-CL" sz="1100">
                <a:latin typeface="Arial Black" pitchFamily="34" charset="0"/>
              </a:rPr>
              <a:t>…………..………………………...……… </a:t>
            </a:r>
          </a:p>
          <a:p>
            <a:r>
              <a:rPr lang="es-CL" sz="1100">
                <a:latin typeface="Arial Black" pitchFamily="34" charset="0"/>
              </a:rPr>
              <a:t>..……………………………..…….……… </a:t>
            </a:r>
          </a:p>
        </p:txBody>
      </p:sp>
      <p:pic>
        <p:nvPicPr>
          <p:cNvPr id="43017" name="Picture 18" descr="Screenshot - 22-01-2014 , 10_50_02"/>
          <p:cNvPicPr>
            <a:picLocks noChangeAspect="1" noChangeArrowheads="1"/>
          </p:cNvPicPr>
          <p:nvPr/>
        </p:nvPicPr>
        <p:blipFill>
          <a:blip r:embed="rId3" cstate="print"/>
          <a:srcRect/>
          <a:stretch>
            <a:fillRect/>
          </a:stretch>
        </p:blipFill>
        <p:spPr bwMode="auto">
          <a:xfrm>
            <a:off x="6406554" y="3500438"/>
            <a:ext cx="2376488" cy="1901825"/>
          </a:xfrm>
          <a:prstGeom prst="rect">
            <a:avLst/>
          </a:prstGeom>
          <a:noFill/>
          <a:ln w="9525">
            <a:noFill/>
            <a:miter lim="800000"/>
            <a:headEnd/>
            <a:tailEnd/>
          </a:ln>
        </p:spPr>
      </p:pic>
      <p:pic>
        <p:nvPicPr>
          <p:cNvPr id="43018" name="Picture 19" descr="Screenshot - 22-01-2014 , 10_50_47"/>
          <p:cNvPicPr>
            <a:picLocks noChangeAspect="1" noChangeArrowheads="1"/>
          </p:cNvPicPr>
          <p:nvPr/>
        </p:nvPicPr>
        <p:blipFill>
          <a:blip r:embed="rId4" cstate="print"/>
          <a:srcRect/>
          <a:stretch>
            <a:fillRect/>
          </a:stretch>
        </p:blipFill>
        <p:spPr bwMode="auto">
          <a:xfrm>
            <a:off x="6428779" y="5791200"/>
            <a:ext cx="2333625" cy="788988"/>
          </a:xfrm>
          <a:prstGeom prst="rect">
            <a:avLst/>
          </a:prstGeom>
          <a:noFill/>
          <a:ln w="9525">
            <a:noFill/>
            <a:miter lim="800000"/>
            <a:headEnd/>
            <a:tailEnd/>
          </a:ln>
        </p:spPr>
      </p:pic>
      <p:sp>
        <p:nvSpPr>
          <p:cNvPr id="10" name="12 Bisel"/>
          <p:cNvSpPr>
            <a:spLocks noChangeArrowheads="1"/>
          </p:cNvSpPr>
          <p:nvPr/>
        </p:nvSpPr>
        <p:spPr bwMode="auto">
          <a:xfrm>
            <a:off x="2820207" y="2173037"/>
            <a:ext cx="792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MX" sz="1800" b="1" dirty="0" smtClean="0">
                <a:latin typeface="Arial" pitchFamily="34" charset="0"/>
                <a:cs typeface="Arial" pitchFamily="34" charset="0"/>
              </a:rPr>
              <a:t>=</a:t>
            </a:r>
            <a:endParaRPr lang="es-ES" sz="1800" b="1" dirty="0">
              <a:latin typeface="Arial" pitchFamily="34" charset="0"/>
              <a:cs typeface="Arial" pitchFamily="34" charset="0"/>
            </a:endParaRPr>
          </a:p>
        </p:txBody>
      </p:sp>
      <p:sp>
        <p:nvSpPr>
          <p:cNvPr id="11" name="12 Bisel"/>
          <p:cNvSpPr>
            <a:spLocks noChangeArrowheads="1"/>
          </p:cNvSpPr>
          <p:nvPr/>
        </p:nvSpPr>
        <p:spPr bwMode="auto">
          <a:xfrm>
            <a:off x="3694848" y="2164827"/>
            <a:ext cx="792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r>
              <a:rPr lang="es-MX" sz="1800" b="1" dirty="0" smtClean="0">
                <a:latin typeface="Arial" pitchFamily="34" charset="0"/>
                <a:cs typeface="Arial" pitchFamily="34" charset="0"/>
              </a:rPr>
              <a:t> &gt;</a:t>
            </a:r>
            <a:endParaRPr lang="es-ES" sz="1800" b="1" dirty="0">
              <a:latin typeface="Arial" pitchFamily="34" charset="0"/>
              <a:cs typeface="Arial" pitchFamily="34" charset="0"/>
            </a:endParaRPr>
          </a:p>
        </p:txBody>
      </p:sp>
      <p:sp>
        <p:nvSpPr>
          <p:cNvPr id="12" name="12 Bisel"/>
          <p:cNvSpPr>
            <a:spLocks noChangeArrowheads="1"/>
          </p:cNvSpPr>
          <p:nvPr/>
        </p:nvSpPr>
        <p:spPr bwMode="auto">
          <a:xfrm>
            <a:off x="4561367" y="2173037"/>
            <a:ext cx="792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r>
              <a:rPr lang="es-MX" sz="1800" b="1" dirty="0" smtClean="0">
                <a:latin typeface="Arial" pitchFamily="34" charset="0"/>
                <a:cs typeface="Arial" pitchFamily="34" charset="0"/>
              </a:rPr>
              <a:t> &gt;=</a:t>
            </a:r>
            <a:endParaRPr lang="es-ES" sz="1800" b="1" dirty="0">
              <a:latin typeface="Arial" pitchFamily="34" charset="0"/>
              <a:cs typeface="Arial" pitchFamily="34" charset="0"/>
            </a:endParaRPr>
          </a:p>
        </p:txBody>
      </p:sp>
      <p:sp>
        <p:nvSpPr>
          <p:cNvPr id="13" name="12 Bisel"/>
          <p:cNvSpPr>
            <a:spLocks noChangeArrowheads="1"/>
          </p:cNvSpPr>
          <p:nvPr/>
        </p:nvSpPr>
        <p:spPr bwMode="auto">
          <a:xfrm>
            <a:off x="5404197" y="2164755"/>
            <a:ext cx="792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lvl="0" algn="ctr"/>
            <a:r>
              <a:rPr lang="es-MX" sz="1800" b="1" dirty="0" smtClean="0">
                <a:latin typeface="Arial" pitchFamily="34" charset="0"/>
                <a:cs typeface="Arial" pitchFamily="34" charset="0"/>
              </a:rPr>
              <a:t> </a:t>
            </a:r>
            <a:r>
              <a:rPr lang="es-ES" sz="1800" b="1" dirty="0" smtClean="0">
                <a:latin typeface="Arial" pitchFamily="34" charset="0"/>
                <a:cs typeface="Arial" pitchFamily="34" charset="0"/>
              </a:rPr>
              <a:t>&lt;</a:t>
            </a:r>
            <a:endParaRPr lang="es-ES" sz="1800" b="1" dirty="0">
              <a:latin typeface="Arial" pitchFamily="34" charset="0"/>
              <a:cs typeface="Arial" pitchFamily="34" charset="0"/>
            </a:endParaRPr>
          </a:p>
        </p:txBody>
      </p:sp>
      <p:sp>
        <p:nvSpPr>
          <p:cNvPr id="14" name="13 Bisel"/>
          <p:cNvSpPr>
            <a:spLocks noChangeArrowheads="1"/>
          </p:cNvSpPr>
          <p:nvPr/>
        </p:nvSpPr>
        <p:spPr bwMode="auto">
          <a:xfrm>
            <a:off x="6257660" y="2164827"/>
            <a:ext cx="792000" cy="648000"/>
          </a:xfrm>
          <a:prstGeom prst="bevel">
            <a:avLst>
              <a:gd name="adj" fmla="val 12500"/>
            </a:avLst>
          </a:prstGeom>
          <a:solidFill>
            <a:srgbClr val="FFDB93"/>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MX" sz="1800" b="1" dirty="0" smtClean="0">
                <a:latin typeface="Arial" pitchFamily="34" charset="0"/>
                <a:cs typeface="Arial" pitchFamily="34" charset="0"/>
              </a:rPr>
              <a:t> </a:t>
            </a:r>
            <a:r>
              <a:rPr lang="es-ES" sz="1800" b="1" dirty="0" smtClean="0">
                <a:latin typeface="Arial" pitchFamily="34" charset="0"/>
                <a:cs typeface="Arial" pitchFamily="34" charset="0"/>
              </a:rPr>
              <a:t> &lt;=</a:t>
            </a:r>
            <a:endParaRPr lang="es-ES" sz="1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1347788" y="188913"/>
            <a:ext cx="7345362" cy="1462087"/>
          </a:xfrm>
        </p:spPr>
        <p:txBody>
          <a:bodyPr/>
          <a:lstStyle/>
          <a:p>
            <a:pPr algn="r" eaLnBrk="1" hangingPunct="1"/>
            <a:r>
              <a:rPr lang="es-CL" sz="3000" smtClean="0">
                <a:solidFill>
                  <a:srgbClr val="10253F"/>
                </a:solidFill>
                <a:latin typeface="Arial" charset="0"/>
              </a:rPr>
              <a:t>Subconsultas de Una Fila</a:t>
            </a:r>
            <a:endParaRPr lang="es-ES" sz="3000" smtClean="0">
              <a:solidFill>
                <a:srgbClr val="10253F"/>
              </a:solidFill>
              <a:latin typeface="Arial" charset="0"/>
            </a:endParaRPr>
          </a:p>
        </p:txBody>
      </p:sp>
      <p:sp>
        <p:nvSpPr>
          <p:cNvPr id="45058"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a:ea typeface="Arial Unicode MS"/>
                <a:cs typeface="Arial Unicode MS"/>
              </a:rPr>
              <a:t>Ejemplo:</a:t>
            </a:r>
          </a:p>
        </p:txBody>
      </p:sp>
      <p:sp>
        <p:nvSpPr>
          <p:cNvPr id="6" name="Text Box 5"/>
          <p:cNvSpPr txBox="1">
            <a:spLocks noChangeArrowheads="1"/>
          </p:cNvSpPr>
          <p:nvPr/>
        </p:nvSpPr>
        <p:spPr bwMode="auto">
          <a:xfrm>
            <a:off x="1214885" y="1892049"/>
            <a:ext cx="6091832" cy="235670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a:latin typeface="Arial Black" pitchFamily="34" charset="0"/>
            </a:endParaRPr>
          </a:p>
          <a:p>
            <a:pPr>
              <a:defRPr/>
            </a:pPr>
            <a:r>
              <a:rPr lang="en-US" sz="1300" b="1">
                <a:solidFill>
                  <a:srgbClr val="D81102"/>
                </a:solidFill>
                <a:latin typeface="Arial Black" pitchFamily="34" charset="0"/>
              </a:rPr>
              <a:t>SELECT employee_id, job_id, salary</a:t>
            </a:r>
          </a:p>
          <a:p>
            <a:pPr>
              <a:defRPr/>
            </a:pPr>
            <a:r>
              <a:rPr lang="en-US" sz="1300" b="1">
                <a:solidFill>
                  <a:srgbClr val="D81102"/>
                </a:solidFill>
                <a:latin typeface="Arial Black" pitchFamily="34" charset="0"/>
              </a:rPr>
              <a:t>FROM employees</a:t>
            </a:r>
          </a:p>
          <a:p>
            <a:pPr>
              <a:defRPr/>
            </a:pPr>
            <a:r>
              <a:rPr lang="en-US" sz="1300" b="1">
                <a:solidFill>
                  <a:srgbClr val="D81102"/>
                </a:solidFill>
                <a:latin typeface="Arial Black" pitchFamily="34" charset="0"/>
              </a:rPr>
              <a:t>WHERE job_id =       </a:t>
            </a:r>
            <a:r>
              <a:rPr lang="es-MX" sz="1300" b="1">
                <a:solidFill>
                  <a:schemeClr val="hlink"/>
                </a:solidFill>
                <a:latin typeface="Arial Black" pitchFamily="34" charset="0"/>
              </a:rPr>
              <a:t>ST_CLERK</a:t>
            </a:r>
            <a:endParaRPr lang="en-US" sz="1300" b="1">
              <a:solidFill>
                <a:srgbClr val="D81102"/>
              </a:solidFill>
              <a:latin typeface="Arial Black" pitchFamily="34" charset="0"/>
            </a:endParaRPr>
          </a:p>
          <a:p>
            <a:pPr>
              <a:defRPr/>
            </a:pPr>
            <a:r>
              <a:rPr lang="en-US" sz="1300" b="1">
                <a:latin typeface="Arial Black" pitchFamily="34" charset="0"/>
              </a:rPr>
              <a:t>                             </a:t>
            </a:r>
            <a:r>
              <a:rPr lang="en-US" sz="1300" b="1">
                <a:solidFill>
                  <a:schemeClr val="hlink"/>
                </a:solidFill>
                <a:latin typeface="Arial Black" pitchFamily="34" charset="0"/>
              </a:rPr>
              <a:t>(SELECT job_id</a:t>
            </a:r>
          </a:p>
          <a:p>
            <a:pPr>
              <a:defRPr/>
            </a:pPr>
            <a:r>
              <a:rPr lang="en-US" sz="1300" b="1">
                <a:solidFill>
                  <a:schemeClr val="hlink"/>
                </a:solidFill>
                <a:latin typeface="Arial Black" pitchFamily="34" charset="0"/>
              </a:rPr>
              <a:t>                              FROM employees</a:t>
            </a:r>
          </a:p>
          <a:p>
            <a:pPr>
              <a:defRPr/>
            </a:pPr>
            <a:r>
              <a:rPr lang="en-US" sz="1300" b="1">
                <a:solidFill>
                  <a:schemeClr val="hlink"/>
                </a:solidFill>
                <a:latin typeface="Arial Black" pitchFamily="34" charset="0"/>
              </a:rPr>
              <a:t>                              WHERE employee_id = 141)</a:t>
            </a:r>
          </a:p>
          <a:p>
            <a:pPr>
              <a:defRPr/>
            </a:pPr>
            <a:r>
              <a:rPr lang="en-US" sz="1300" b="1">
                <a:solidFill>
                  <a:srgbClr val="D81102"/>
                </a:solidFill>
                <a:latin typeface="Arial Black" pitchFamily="34" charset="0"/>
              </a:rPr>
              <a:t>AND salary &gt;                    </a:t>
            </a:r>
            <a:r>
              <a:rPr lang="en-US" sz="1300" b="1">
                <a:solidFill>
                  <a:srgbClr val="008000"/>
                </a:solidFill>
                <a:latin typeface="Arial Black" pitchFamily="34" charset="0"/>
              </a:rPr>
              <a:t>2600</a:t>
            </a:r>
            <a:endParaRPr lang="en-US" sz="1300" b="1">
              <a:solidFill>
                <a:srgbClr val="D81102"/>
              </a:solidFill>
              <a:latin typeface="Arial Black" pitchFamily="34" charset="0"/>
            </a:endParaRPr>
          </a:p>
          <a:p>
            <a:pPr>
              <a:defRPr/>
            </a:pPr>
            <a:r>
              <a:rPr lang="en-US" sz="1300" b="1">
                <a:solidFill>
                  <a:srgbClr val="0000CC"/>
                </a:solidFill>
                <a:latin typeface="Arial Black" pitchFamily="34" charset="0"/>
              </a:rPr>
              <a:t>                             </a:t>
            </a:r>
            <a:r>
              <a:rPr lang="en-US" sz="1300" b="1">
                <a:solidFill>
                  <a:srgbClr val="008000"/>
                </a:solidFill>
                <a:latin typeface="Arial Black" pitchFamily="34" charset="0"/>
              </a:rPr>
              <a:t>(SELECT salary</a:t>
            </a:r>
          </a:p>
          <a:p>
            <a:pPr>
              <a:defRPr/>
            </a:pPr>
            <a:r>
              <a:rPr lang="en-US" sz="1300" b="1">
                <a:solidFill>
                  <a:srgbClr val="008000"/>
                </a:solidFill>
                <a:latin typeface="Arial Black" pitchFamily="34" charset="0"/>
              </a:rPr>
              <a:t>                              FROM employees</a:t>
            </a:r>
          </a:p>
          <a:p>
            <a:pPr>
              <a:defRPr/>
            </a:pPr>
            <a:r>
              <a:rPr lang="en-US" sz="1300" b="1">
                <a:solidFill>
                  <a:srgbClr val="008000"/>
                </a:solidFill>
                <a:latin typeface="Arial Black" pitchFamily="34" charset="0"/>
              </a:rPr>
              <a:t>                              WHERE employee_id = 143)</a:t>
            </a:r>
            <a:r>
              <a:rPr lang="en-US" sz="1300" b="1">
                <a:latin typeface="Arial Black" pitchFamily="34" charset="0"/>
              </a:rPr>
              <a:t>;</a:t>
            </a:r>
            <a:endParaRPr lang="es-MX" sz="1300" b="1">
              <a:latin typeface="Arial Black" pitchFamily="34" charset="0"/>
            </a:endParaRPr>
          </a:p>
          <a:p>
            <a:pPr>
              <a:defRPr/>
            </a:pPr>
            <a:endParaRPr lang="en-US" sz="800" b="1">
              <a:latin typeface="Arial Black" pitchFamily="34" charset="0"/>
            </a:endParaRPr>
          </a:p>
        </p:txBody>
      </p:sp>
      <p:sp>
        <p:nvSpPr>
          <p:cNvPr id="45062" name="Line 14"/>
          <p:cNvSpPr>
            <a:spLocks noChangeShapeType="1"/>
          </p:cNvSpPr>
          <p:nvPr/>
        </p:nvSpPr>
        <p:spPr bwMode="auto">
          <a:xfrm flipH="1">
            <a:off x="4111625" y="2536825"/>
            <a:ext cx="1141413" cy="0"/>
          </a:xfrm>
          <a:prstGeom prst="line">
            <a:avLst/>
          </a:prstGeom>
          <a:noFill/>
          <a:ln w="38100">
            <a:solidFill>
              <a:schemeClr val="tx1"/>
            </a:solidFill>
            <a:round/>
            <a:headEnd/>
            <a:tailEnd type="triangle" w="med" len="med"/>
          </a:ln>
        </p:spPr>
        <p:txBody>
          <a:bodyPr/>
          <a:lstStyle/>
          <a:p>
            <a:endParaRPr lang="es-CL"/>
          </a:p>
        </p:txBody>
      </p:sp>
      <p:sp>
        <p:nvSpPr>
          <p:cNvPr id="45063" name="Line 13"/>
          <p:cNvSpPr>
            <a:spLocks noChangeShapeType="1"/>
          </p:cNvSpPr>
          <p:nvPr/>
        </p:nvSpPr>
        <p:spPr bwMode="auto">
          <a:xfrm flipV="1">
            <a:off x="5249863" y="2519363"/>
            <a:ext cx="0" cy="360362"/>
          </a:xfrm>
          <a:prstGeom prst="line">
            <a:avLst/>
          </a:prstGeom>
          <a:noFill/>
          <a:ln w="38100">
            <a:solidFill>
              <a:schemeClr val="tx1"/>
            </a:solidFill>
            <a:round/>
            <a:headEnd/>
            <a:tailEnd/>
          </a:ln>
        </p:spPr>
        <p:txBody>
          <a:bodyPr/>
          <a:lstStyle/>
          <a:p>
            <a:endParaRPr lang="es-CL"/>
          </a:p>
        </p:txBody>
      </p:sp>
      <p:sp>
        <p:nvSpPr>
          <p:cNvPr id="45064" name="Line 14"/>
          <p:cNvSpPr>
            <a:spLocks noChangeShapeType="1"/>
          </p:cNvSpPr>
          <p:nvPr/>
        </p:nvSpPr>
        <p:spPr bwMode="auto">
          <a:xfrm flipH="1">
            <a:off x="4117975" y="3362325"/>
            <a:ext cx="1141413" cy="0"/>
          </a:xfrm>
          <a:prstGeom prst="line">
            <a:avLst/>
          </a:prstGeom>
          <a:noFill/>
          <a:ln w="38100">
            <a:solidFill>
              <a:schemeClr val="tx1"/>
            </a:solidFill>
            <a:round/>
            <a:headEnd/>
            <a:tailEnd type="triangle" w="med" len="med"/>
          </a:ln>
        </p:spPr>
        <p:txBody>
          <a:bodyPr/>
          <a:lstStyle/>
          <a:p>
            <a:endParaRPr lang="es-CL"/>
          </a:p>
        </p:txBody>
      </p:sp>
      <p:sp>
        <p:nvSpPr>
          <p:cNvPr id="45065" name="Line 13"/>
          <p:cNvSpPr>
            <a:spLocks noChangeShapeType="1"/>
          </p:cNvSpPr>
          <p:nvPr/>
        </p:nvSpPr>
        <p:spPr bwMode="auto">
          <a:xfrm flipV="1">
            <a:off x="5256213" y="3344863"/>
            <a:ext cx="0" cy="360362"/>
          </a:xfrm>
          <a:prstGeom prst="line">
            <a:avLst/>
          </a:prstGeom>
          <a:noFill/>
          <a:ln w="38100">
            <a:solidFill>
              <a:schemeClr val="tx1"/>
            </a:solidFill>
            <a:round/>
            <a:headEnd/>
            <a:tailEnd/>
          </a:ln>
        </p:spPr>
        <p:txBody>
          <a:bodyPr/>
          <a:lstStyle/>
          <a:p>
            <a:endParaRPr lang="es-CL"/>
          </a:p>
        </p:txBody>
      </p:sp>
      <p:pic>
        <p:nvPicPr>
          <p:cNvPr id="45066" name="Picture 15" descr="Screenshot - 22-01-2014 , 10_54_35"/>
          <p:cNvPicPr>
            <a:picLocks noChangeAspect="1" noChangeArrowheads="1"/>
          </p:cNvPicPr>
          <p:nvPr/>
        </p:nvPicPr>
        <p:blipFill>
          <a:blip r:embed="rId3" cstate="print"/>
          <a:srcRect/>
          <a:stretch>
            <a:fillRect/>
          </a:stretch>
        </p:blipFill>
        <p:spPr bwMode="auto">
          <a:xfrm>
            <a:off x="2843213" y="4321175"/>
            <a:ext cx="2386012" cy="2420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ema DuocUC 2012">
  <a:themeElements>
    <a:clrScheme name="1_Tema DuocUC 201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Tema DuocUC 2012">
      <a:majorFont>
        <a:latin typeface="Calibri"/>
        <a:ea typeface="ＭＳ Ｐゴシック"/>
        <a:cs typeface="Arial"/>
      </a:majorFont>
      <a:minorFont>
        <a:latin typeface="Calibri"/>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Tema DuocUC 201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4967</TotalTime>
  <Words>2044</Words>
  <Application>Microsoft Office PowerPoint</Application>
  <PresentationFormat>Presentación en pantalla (4:3)</PresentationFormat>
  <Paragraphs>306</Paragraphs>
  <Slides>16</Slides>
  <Notes>14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16</vt:i4>
      </vt:variant>
    </vt:vector>
  </HeadingPairs>
  <TitlesOfParts>
    <vt:vector size="24" baseType="lpstr">
      <vt:lpstr>Arial Unicode MS</vt:lpstr>
      <vt:lpstr>ＭＳ Ｐゴシック</vt:lpstr>
      <vt:lpstr>Arial</vt:lpstr>
      <vt:lpstr>Arial Black</vt:lpstr>
      <vt:lpstr>Calibri</vt:lpstr>
      <vt:lpstr>Times New Roman</vt:lpstr>
      <vt:lpstr>Tema DuocUC 2012</vt:lpstr>
      <vt:lpstr>1_Tema DuocUC 2012</vt:lpstr>
      <vt:lpstr>Presentación de PowerPoint</vt:lpstr>
      <vt:lpstr>Presentación de PowerPoint</vt:lpstr>
      <vt:lpstr>Objetivos de la Clase</vt:lpstr>
      <vt:lpstr>Usando Subconsulta para Resolver un Problema</vt:lpstr>
      <vt:lpstr>Usando Subconsulta para Resolver un Problema</vt:lpstr>
      <vt:lpstr>Usando Subconsulta para Resolver un Problema</vt:lpstr>
      <vt:lpstr>Tipos de Subconsultas</vt:lpstr>
      <vt:lpstr>Subconsultas de Una Fila</vt:lpstr>
      <vt:lpstr>Subconsultas de Una Fila</vt:lpstr>
      <vt:lpstr>Subconsultas de Una Fila y Funciones de Grupo</vt:lpstr>
      <vt:lpstr>Subconsultas de Múltiples Filas</vt:lpstr>
      <vt:lpstr>Subconsultas de Múltiples Filas</vt:lpstr>
      <vt:lpstr>Subconsultas de Múltiples Filas</vt:lpstr>
      <vt:lpstr>Subconsultas de Múltiples Filas</vt:lpstr>
      <vt:lpstr>Subconsultas de Múltiples Filas</vt:lpstr>
      <vt:lpstr>Resumen de la Clase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Maria Paloma Pou M.</cp:lastModifiedBy>
  <cp:revision>711</cp:revision>
  <dcterms:created xsi:type="dcterms:W3CDTF">2013-06-28T16:52:03Z</dcterms:created>
  <dcterms:modified xsi:type="dcterms:W3CDTF">2015-02-02T18:12:47Z</dcterms:modified>
</cp:coreProperties>
</file>