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8"/>
  </p:notesMasterIdLst>
  <p:sldIdLst>
    <p:sldId id="260" r:id="rId2"/>
    <p:sldId id="259" r:id="rId3"/>
    <p:sldId id="258" r:id="rId4"/>
    <p:sldId id="370" r:id="rId5"/>
    <p:sldId id="317" r:id="rId6"/>
    <p:sldId id="371" r:id="rId7"/>
    <p:sldId id="383" r:id="rId8"/>
    <p:sldId id="384" r:id="rId9"/>
    <p:sldId id="385" r:id="rId10"/>
    <p:sldId id="386" r:id="rId11"/>
    <p:sldId id="387" r:id="rId12"/>
    <p:sldId id="373" r:id="rId13"/>
    <p:sldId id="388" r:id="rId14"/>
    <p:sldId id="389" r:id="rId15"/>
    <p:sldId id="390" r:id="rId16"/>
    <p:sldId id="369" r:id="rId17"/>
  </p:sldIdLst>
  <p:sldSz cx="9144000" cy="6858000" type="screen4x3"/>
  <p:notesSz cx="6858000" cy="9144000"/>
  <p:custDataLst>
    <p:tags r:id="rId19"/>
  </p:custDataLst>
  <p:defaultTextStyle>
    <a:defPPr>
      <a:defRPr lang="es-CL"/>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8B9"/>
    <a:srgbClr val="FFEC8F"/>
    <a:srgbClr val="FFD581"/>
    <a:srgbClr val="FFD5B9"/>
    <a:srgbClr val="003D7A"/>
    <a:srgbClr val="EF8731"/>
    <a:srgbClr val="F3A46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4322" autoAdjust="0"/>
  </p:normalViewPr>
  <p:slideViewPr>
    <p:cSldViewPr>
      <p:cViewPr>
        <p:scale>
          <a:sx n="90" d="100"/>
          <a:sy n="90" d="100"/>
        </p:scale>
        <p:origin x="-804"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05C33CC-9F1C-4315-84B1-0F3C3545AFCE}" type="datetimeFigureOut">
              <a:rPr lang="es-CL"/>
              <a:pPr>
                <a:defRPr/>
              </a:pPr>
              <a:t>10-03-2014</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61E4D5E-6648-40D9-A6F8-A2659688D9A1}" type="slidenum">
              <a:rPr lang="es-CL"/>
              <a:pPr>
                <a:defRPr/>
              </a:pPr>
              <a:t>‹Nº›</a:t>
            </a:fld>
            <a:endParaRPr lang="es-CL"/>
          </a:p>
        </p:txBody>
      </p:sp>
    </p:spTree>
    <p:extLst>
      <p:ext uri="{BB962C8B-B14F-4D97-AF65-F5344CB8AC3E}">
        <p14:creationId xmlns:p14="http://schemas.microsoft.com/office/powerpoint/2010/main" val="1204598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16387"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DEC4F1-94C3-4D0C-97CD-2543A3132F25}" type="slidenum">
              <a:rPr lang="es-CL">
                <a:cs typeface="Arial" charset="0"/>
              </a:rPr>
              <a:pPr fontAlgn="base">
                <a:spcBef>
                  <a:spcPct val="0"/>
                </a:spcBef>
                <a:spcAft>
                  <a:spcPct val="0"/>
                </a:spcAft>
                <a:defRPr/>
              </a:pPr>
              <a:t>1</a:t>
            </a:fld>
            <a:endParaRPr lang="es-CL">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5842"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b="1" dirty="0" smtClean="0">
                <a:solidFill>
                  <a:srgbClr val="10253F"/>
                </a:solidFill>
                <a:latin typeface="Arial" pitchFamily="34" charset="0"/>
                <a:ea typeface="ＭＳ Ｐゴシック" pitchFamily="34" charset="-128"/>
                <a:cs typeface="Arial" pitchFamily="34" charset="0"/>
              </a:rPr>
              <a:t>Creando una Vista Compleja</a:t>
            </a:r>
            <a:endParaRPr lang="es-CL" dirty="0" smtClean="0">
              <a:solidFill>
                <a:srgbClr val="10253F"/>
              </a:solidFill>
              <a:latin typeface="Arial" pitchFamily="34" charset="0"/>
              <a:ea typeface="ＭＳ Ｐゴシック" pitchFamily="34" charset="-128"/>
              <a:cs typeface="Arial" pitchFamily="34" charset="0"/>
            </a:endParaRPr>
          </a:p>
          <a:p>
            <a:pPr eaLnBrk="1" hangingPunct="1">
              <a:spcBef>
                <a:spcPct val="0"/>
              </a:spcBef>
            </a:pPr>
            <a:r>
              <a:rPr lang="es-MX" dirty="0" smtClean="0">
                <a:latin typeface="Arial" pitchFamily="34" charset="0"/>
                <a:ea typeface="ＭＳ Ｐゴシック" pitchFamily="34" charset="-128"/>
                <a:cs typeface="Arial" pitchFamily="34" charset="0"/>
              </a:rPr>
              <a:t>En el ejemplo, </a:t>
            </a:r>
            <a:r>
              <a:rPr lang="es-MX" b="1" dirty="0" smtClean="0">
                <a:latin typeface="Arial" pitchFamily="34" charset="0"/>
                <a:ea typeface="ＭＳ Ｐゴシック" pitchFamily="34" charset="-128"/>
                <a:cs typeface="Arial" pitchFamily="34" charset="0"/>
              </a:rPr>
              <a:t>la vista </a:t>
            </a:r>
            <a:r>
              <a:rPr lang="es-MX" b="1" dirty="0" err="1" smtClean="0">
                <a:latin typeface="Arial" pitchFamily="34" charset="0"/>
                <a:ea typeface="ＭＳ Ｐゴシック" pitchFamily="34" charset="-128"/>
                <a:cs typeface="Arial" pitchFamily="34" charset="0"/>
              </a:rPr>
              <a:t>v_dept_sum</a:t>
            </a:r>
            <a:r>
              <a:rPr lang="es-MX" b="1" dirty="0" smtClean="0">
                <a:latin typeface="Arial" pitchFamily="34" charset="0"/>
                <a:ea typeface="ＭＳ Ｐゴシック" pitchFamily="34" charset="-128"/>
                <a:cs typeface="Arial" pitchFamily="34" charset="0"/>
              </a:rPr>
              <a:t> contiene funciones de grupo y muestra valores desde dos tablas</a:t>
            </a:r>
            <a:r>
              <a:rPr lang="es-MX" dirty="0" smtClean="0">
                <a:latin typeface="Arial" pitchFamily="34" charset="0"/>
                <a:ea typeface="ＭＳ Ｐゴシック" pitchFamily="34" charset="-128"/>
                <a:cs typeface="Arial" pitchFamily="34" charset="0"/>
              </a:rPr>
              <a:t>. La vista contendrá el nombre de departamento (cuyo código exista en las tablas employees y departments), su salario mínimo, salario máximo y salario promedio. </a:t>
            </a:r>
            <a:r>
              <a:rPr lang="es-MX" b="1" dirty="0" smtClean="0">
                <a:latin typeface="Arial" pitchFamily="34" charset="0"/>
                <a:ea typeface="ＭＳ Ｐゴシック" pitchFamily="34" charset="-128"/>
                <a:cs typeface="Arial" pitchFamily="34" charset="0"/>
              </a:rPr>
              <a:t>En este caso, a los resultados de cada función de grupo se le debe asignar una alias en la vista ya que es</a:t>
            </a:r>
            <a:r>
              <a:rPr lang="es-ES" b="1" dirty="0" smtClean="0">
                <a:latin typeface="Arial" pitchFamily="34" charset="0"/>
                <a:ea typeface="ＭＳ Ｐゴシック" pitchFamily="34" charset="-128"/>
                <a:cs typeface="Arial" pitchFamily="34" charset="0"/>
              </a:rPr>
              <a:t> un requisito si cualquier columna de la vista se deriva de una función o una expresión</a:t>
            </a:r>
            <a:r>
              <a:rPr lang="es-ES" dirty="0" smtClean="0">
                <a:latin typeface="Arial" pitchFamily="34" charset="0"/>
                <a:ea typeface="ＭＳ Ｐゴシック" pitchFamily="34" charset="-128"/>
                <a:cs typeface="Arial" pitchFamily="34" charset="0"/>
              </a:rPr>
              <a:t>. La información de la vista se muestra ordenada por salario mínimo y nombre de departamento en forma ascendente.</a:t>
            </a:r>
          </a:p>
          <a:p>
            <a:pPr eaLnBrk="1" hangingPunct="1">
              <a:spcBef>
                <a:spcPct val="0"/>
              </a:spcBef>
            </a:pPr>
            <a:r>
              <a:rPr lang="es-CL" dirty="0" smtClean="0">
                <a:latin typeface="Arial" pitchFamily="34" charset="0"/>
                <a:ea typeface="ＭＳ Ｐゴシック" pitchFamily="34" charset="-128"/>
                <a:cs typeface="Arial" pitchFamily="34" charset="0"/>
              </a:rPr>
              <a:t>Recordar que si se desea ver la estructura de la vista, se puede usar DESCRIBE.</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5CB7F44-CE41-4A84-88CA-51F9D829B276}" type="slidenum">
              <a:rPr lang="es-CL" sz="1200">
                <a:latin typeface="+mn-lt"/>
                <a:cs typeface="+mn-cs"/>
              </a:rPr>
              <a:pPr algn="r" fontAlgn="auto">
                <a:spcBef>
                  <a:spcPts val="0"/>
                </a:spcBef>
                <a:spcAft>
                  <a:spcPts val="0"/>
                </a:spcAft>
                <a:defRPr/>
              </a:pPr>
              <a:t>11</a:t>
            </a:fld>
            <a:endParaRPr lang="es-CL" sz="120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789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endParaRPr lang="es-MX" smtClean="0">
              <a:ea typeface="ＭＳ Ｐゴシック" pitchFamily="34" charset="-128"/>
              <a:cs typeface="Arial" charset="0"/>
            </a:endParaRPr>
          </a:p>
        </p:txBody>
      </p:sp>
      <p:sp>
        <p:nvSpPr>
          <p:cNvPr id="20483"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1D425FA-89F4-4A01-B2C2-588BEA109DBE}" type="slidenum">
              <a:rPr lang="es-CL" sz="1200">
                <a:latin typeface="+mn-lt"/>
              </a:rPr>
              <a:pPr algn="r">
                <a:defRPr/>
              </a:pPr>
              <a:t>12</a:t>
            </a:fld>
            <a:endParaRPr lang="es-CL" sz="1200">
              <a:latin typeface="+mn-l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sz="1200" b="1" dirty="0" smtClean="0">
                <a:solidFill>
                  <a:srgbClr val="10253F"/>
                </a:solidFill>
                <a:latin typeface="Arial" pitchFamily="34" charset="0"/>
                <a:ea typeface="ＭＳ Ｐゴシック" pitchFamily="34" charset="-128"/>
                <a:cs typeface="Arial" pitchFamily="34" charset="0"/>
              </a:rPr>
              <a:t>Uso de la Cláusula WITH CHECK OPTION</a:t>
            </a:r>
          </a:p>
          <a:p>
            <a:r>
              <a:rPr lang="es-MX" sz="1200" dirty="0" smtClean="0">
                <a:latin typeface="Arial" pitchFamily="34" charset="0"/>
                <a:ea typeface="ＭＳ Ｐゴシック" pitchFamily="34" charset="-128"/>
                <a:cs typeface="Arial" pitchFamily="34" charset="0"/>
              </a:rPr>
              <a:t>A través de las vistas es posible realizar controles de la integridad referencial. Por tanto, una vista puede servir de mecanismo para proteger la integridad de los datos.</a:t>
            </a:r>
            <a:r>
              <a:rPr lang="es-ES" sz="1200" dirty="0" smtClean="0">
                <a:latin typeface="Arial" pitchFamily="34" charset="0"/>
                <a:ea typeface="ＭＳ Ｐゴシック" pitchFamily="34" charset="-128"/>
                <a:cs typeface="Arial" pitchFamily="34" charset="0"/>
              </a:rPr>
              <a:t> La vista se puede utilizar para proteger la integridad de datos, pero el uso es limitado. </a:t>
            </a:r>
            <a:br>
              <a:rPr lang="es-ES" sz="1200" dirty="0" smtClean="0">
                <a:latin typeface="Arial" pitchFamily="34" charset="0"/>
                <a:ea typeface="ＭＳ Ｐゴシック" pitchFamily="34" charset="-128"/>
                <a:cs typeface="Arial" pitchFamily="34" charset="0"/>
              </a:rPr>
            </a:br>
            <a:r>
              <a:rPr lang="es-ES" sz="1200" dirty="0" smtClean="0">
                <a:latin typeface="Arial" pitchFamily="34" charset="0"/>
                <a:ea typeface="ＭＳ Ｐゴシック" pitchFamily="34" charset="-128"/>
                <a:cs typeface="Arial" pitchFamily="34" charset="0"/>
              </a:rPr>
              <a:t>La cláusula </a:t>
            </a:r>
            <a:r>
              <a:rPr lang="es-ES" sz="1200" b="1" dirty="0" smtClean="0">
                <a:latin typeface="Arial" pitchFamily="34" charset="0"/>
                <a:ea typeface="ＭＳ Ｐゴシック" pitchFamily="34" charset="-128"/>
                <a:cs typeface="Arial" pitchFamily="34" charset="0"/>
              </a:rPr>
              <a:t>WITH CHECK OPTION especifica que las inserciones y actualizaciones que se realizan a través de la vista no pueden crear filas que la vista no selecciona</a:t>
            </a:r>
            <a:r>
              <a:rPr lang="es-ES" sz="1200" dirty="0" smtClean="0">
                <a:latin typeface="Arial" pitchFamily="34" charset="0"/>
                <a:ea typeface="ＭＳ Ｐゴシック" pitchFamily="34" charset="-128"/>
                <a:cs typeface="Arial" pitchFamily="34" charset="0"/>
              </a:rPr>
              <a:t>. Por lo tanto, permite que las restricciones de integridad y controles de validación de datos se deban ejecutar en los datos que se insertan o actualizan. Por lo tanto, en el ejemplo, la cláusula "</a:t>
            </a:r>
            <a:r>
              <a:rPr lang="es-ES" sz="1200" dirty="0" err="1" smtClean="0">
                <a:latin typeface="Arial" pitchFamily="34" charset="0"/>
                <a:ea typeface="ＭＳ Ｐゴシック" pitchFamily="34" charset="-128"/>
                <a:cs typeface="Arial" pitchFamily="34" charset="0"/>
              </a:rPr>
              <a:t>with</a:t>
            </a:r>
            <a:r>
              <a:rPr lang="es-ES" sz="1200" dirty="0" smtClean="0">
                <a:latin typeface="Arial" pitchFamily="34" charset="0"/>
                <a:ea typeface="ＭＳ Ｐゴシック" pitchFamily="34" charset="-128"/>
                <a:cs typeface="Arial" pitchFamily="34" charset="0"/>
              </a:rPr>
              <a:t> </a:t>
            </a:r>
            <a:r>
              <a:rPr lang="es-ES" sz="1200" dirty="0" err="1" smtClean="0">
                <a:latin typeface="Arial" pitchFamily="34" charset="0"/>
                <a:ea typeface="ＭＳ Ｐゴシック" pitchFamily="34" charset="-128"/>
                <a:cs typeface="Arial" pitchFamily="34" charset="0"/>
              </a:rPr>
              <a:t>check</a:t>
            </a:r>
            <a:r>
              <a:rPr lang="es-ES" sz="1200" dirty="0" smtClean="0">
                <a:latin typeface="Arial" pitchFamily="34" charset="0"/>
                <a:ea typeface="ＭＳ Ｐゴシック" pitchFamily="34" charset="-128"/>
                <a:cs typeface="Arial" pitchFamily="34" charset="0"/>
              </a:rPr>
              <a:t> </a:t>
            </a:r>
            <a:r>
              <a:rPr lang="es-ES" sz="1200" dirty="0" err="1" smtClean="0">
                <a:latin typeface="Arial" pitchFamily="34" charset="0"/>
                <a:ea typeface="ＭＳ Ｐゴシック" pitchFamily="34" charset="-128"/>
                <a:cs typeface="Arial" pitchFamily="34" charset="0"/>
              </a:rPr>
              <a:t>option</a:t>
            </a:r>
            <a:r>
              <a:rPr lang="es-ES" sz="1200" dirty="0" smtClean="0">
                <a:latin typeface="Arial" pitchFamily="34" charset="0"/>
                <a:ea typeface="ＭＳ Ｐゴシック" pitchFamily="34" charset="-128"/>
                <a:cs typeface="Arial" pitchFamily="34" charset="0"/>
              </a:rPr>
              <a:t>", no permite modificar la columna department_id porque al hacerlo la fila ya no aparecería en la vista; sí se pueden actualizar las demás columna. Por ejemplo, si se intenta actualizar a 10 la columna employee_id de alguna fila mediante la vista, Oracle muestra un mensaje de error.</a:t>
            </a:r>
          </a:p>
          <a:p>
            <a:r>
              <a:rPr lang="es-ES" sz="1200" dirty="0" smtClean="0">
                <a:latin typeface="Arial" pitchFamily="34" charset="0"/>
                <a:ea typeface="ＭＳ Ｐゴシック" pitchFamily="34" charset="-128"/>
                <a:cs typeface="Arial" pitchFamily="34" charset="0"/>
              </a:rPr>
              <a:t>La misma restricción surge al ejecutar un INSERT sobre la vista; solamente se pueden agregar filas el valor 30 para la columna department_id; si se intenta ingresar filas con un valor diferente de 30 a esta columna, Oracle mostrará un mensaje de error.</a:t>
            </a:r>
          </a:p>
          <a:p>
            <a:pPr eaLnBrk="1" hangingPunct="1">
              <a:spcBef>
                <a:spcPct val="0"/>
              </a:spcBef>
            </a:pPr>
            <a:endParaRPr lang="es-ES" sz="1200" dirty="0" smtClean="0">
              <a:latin typeface="Arial" pitchFamily="34" charset="0"/>
              <a:ea typeface="ＭＳ Ｐゴシック" pitchFamily="34" charset="-128"/>
              <a:cs typeface="Arial" pitchFamily="34" charset="0"/>
            </a:endParaRPr>
          </a:p>
          <a:p>
            <a:pPr eaLnBrk="1" hangingPunct="1">
              <a:spcBef>
                <a:spcPct val="0"/>
              </a:spcBef>
            </a:pPr>
            <a:endParaRPr lang="es-ES" sz="1200" dirty="0" smtClean="0">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9BE1E72-7B12-4958-81BE-1F34F7366B17}" type="slidenum">
              <a:rPr lang="es-CL" sz="1200">
                <a:latin typeface="+mn-lt"/>
                <a:cs typeface="+mn-cs"/>
              </a:rPr>
              <a:pPr algn="r" fontAlgn="auto">
                <a:spcBef>
                  <a:spcPts val="0"/>
                </a:spcBef>
                <a:spcAft>
                  <a:spcPts val="0"/>
                </a:spcAft>
                <a:defRPr/>
              </a:pPr>
              <a:t>13</a:t>
            </a:fld>
            <a:endParaRPr lang="es-CL" sz="120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19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sz="1200" b="1" dirty="0" smtClean="0">
                <a:solidFill>
                  <a:srgbClr val="10253F"/>
                </a:solidFill>
                <a:latin typeface="Arial" pitchFamily="34" charset="0"/>
                <a:ea typeface="ＭＳ Ｐゴシック" pitchFamily="34" charset="-128"/>
                <a:cs typeface="Arial" pitchFamily="34" charset="0"/>
              </a:rPr>
              <a:t>Uso de la Cláusula WITH CHECK OPTION</a:t>
            </a:r>
          </a:p>
          <a:p>
            <a:pPr algn="just" eaLnBrk="1" hangingPunct="1"/>
            <a:r>
              <a:rPr lang="es-MX" sz="1200" dirty="0" smtClean="0">
                <a:latin typeface="Arial" pitchFamily="34" charset="0"/>
                <a:ea typeface="ＭＳ Ｐゴシック" pitchFamily="34" charset="-128"/>
                <a:cs typeface="Arial" pitchFamily="34" charset="0"/>
              </a:rPr>
              <a:t>Si a través de la vista creada anteriormente se intenta una operación INSERT o UPDATE con un departamento que no sea 30 se generará el error ORA-01402</a:t>
            </a:r>
          </a:p>
          <a:p>
            <a:pPr eaLnBrk="1" hangingPunct="1">
              <a:spcBef>
                <a:spcPct val="0"/>
              </a:spcBef>
            </a:pPr>
            <a:endParaRPr lang="es-ES" dirty="0" smtClean="0">
              <a:ea typeface="ＭＳ Ｐゴシック" pitchFamily="34" charset="-128"/>
              <a:cs typeface="Arial" charset="0"/>
            </a:endParaRPr>
          </a:p>
          <a:p>
            <a:pPr eaLnBrk="1" hangingPunct="1">
              <a:spcBef>
                <a:spcPct val="0"/>
              </a:spcBef>
            </a:pPr>
            <a:endParaRPr lang="es-ES" dirty="0" smtClean="0">
              <a:ea typeface="ＭＳ Ｐゴシック" pitchFamily="34" charset="-128"/>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4D85B20-A2B2-4215-8D1A-CF2C9FBCB5B3}" type="slidenum">
              <a:rPr lang="es-CL" sz="1200">
                <a:latin typeface="+mn-lt"/>
                <a:cs typeface="+mn-cs"/>
              </a:rPr>
              <a:pPr algn="r" fontAlgn="auto">
                <a:spcBef>
                  <a:spcPts val="0"/>
                </a:spcBef>
                <a:spcAft>
                  <a:spcPts val="0"/>
                </a:spcAft>
                <a:defRPr/>
              </a:pPr>
              <a:t>14</a:t>
            </a:fld>
            <a:endParaRPr lang="es-CL" sz="120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4034"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sz="1200" b="1" dirty="0" smtClean="0">
                <a:solidFill>
                  <a:srgbClr val="10253F"/>
                </a:solidFill>
                <a:latin typeface="Arial" pitchFamily="34" charset="0"/>
                <a:ea typeface="ＭＳ Ｐゴシック" pitchFamily="34" charset="-128"/>
                <a:cs typeface="Arial" pitchFamily="34" charset="0"/>
              </a:rPr>
              <a:t>Uso de la Cláusula WITH READ ONLY </a:t>
            </a:r>
          </a:p>
          <a:p>
            <a:pPr eaLnBrk="1" hangingPunct="1"/>
            <a:r>
              <a:rPr lang="es-MX" sz="1200" b="1" dirty="0" smtClean="0">
                <a:latin typeface="Arial" pitchFamily="34" charset="0"/>
                <a:ea typeface="ＭＳ Ｐゴシック" pitchFamily="34" charset="-128"/>
                <a:cs typeface="Arial" pitchFamily="34" charset="0"/>
              </a:rPr>
              <a:t>Para asegurar de que no se efectúen operaciones DML en la vista se debe agregar la opción WITH  READ ONLY al momento de crear la vista</a:t>
            </a:r>
            <a:r>
              <a:rPr lang="es-MX" sz="1200" dirty="0" smtClean="0">
                <a:latin typeface="Arial" pitchFamily="34" charset="0"/>
                <a:ea typeface="ＭＳ Ｐゴシック" pitchFamily="34" charset="-128"/>
                <a:cs typeface="Arial" pitchFamily="34" charset="0"/>
              </a:rPr>
              <a:t>.</a:t>
            </a:r>
          </a:p>
          <a:p>
            <a:pPr eaLnBrk="1" hangingPunct="1"/>
            <a:r>
              <a:rPr lang="es-MX" sz="1200" dirty="0" smtClean="0">
                <a:latin typeface="Arial" pitchFamily="34" charset="0"/>
                <a:ea typeface="ＭＳ Ｐゴシック" pitchFamily="34" charset="-128"/>
                <a:cs typeface="Arial" pitchFamily="34" charset="0"/>
              </a:rPr>
              <a:t>Cuando se intenta efectuar una operación DML sobre cualquier fila de la vista el servidor Oracle retornará un error ORA-42399. </a:t>
            </a:r>
            <a:r>
              <a:rPr lang="es-ES" sz="1200" dirty="0" smtClean="0">
                <a:latin typeface="Arial" pitchFamily="34" charset="0"/>
                <a:ea typeface="ＭＳ Ｐゴシック" pitchFamily="34" charset="-128"/>
                <a:cs typeface="Arial" pitchFamily="34" charset="0"/>
              </a:rPr>
              <a:t>Del mismo modo, cualquier intento de insertar o modificar una fila usando la vista con una restricción de sólo lectura se traduce en el mismo error.</a:t>
            </a:r>
            <a:endParaRPr lang="es-MX" sz="1200" dirty="0" smtClean="0">
              <a:latin typeface="Arial" pitchFamily="34" charset="0"/>
              <a:ea typeface="ＭＳ Ｐゴシック" pitchFamily="34" charset="-128"/>
              <a:cs typeface="Arial" pitchFamily="34" charset="0"/>
            </a:endParaRPr>
          </a:p>
          <a:p>
            <a:pPr eaLnBrk="1" hangingPunct="1">
              <a:spcBef>
                <a:spcPct val="0"/>
              </a:spcBef>
            </a:pPr>
            <a:endParaRPr lang="es-ES" dirty="0" smtClean="0">
              <a:ea typeface="ＭＳ Ｐゴシック" pitchFamily="34" charset="-128"/>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D873D7C5-49E5-4079-A6E8-D7811107CCC7}" type="slidenum">
              <a:rPr lang="es-CL" sz="1200">
                <a:latin typeface="+mn-lt"/>
                <a:cs typeface="+mn-cs"/>
              </a:rPr>
              <a:pPr algn="r" fontAlgn="auto">
                <a:spcBef>
                  <a:spcPts val="0"/>
                </a:spcBef>
                <a:spcAft>
                  <a:spcPts val="0"/>
                </a:spcAft>
                <a:defRPr/>
              </a:pPr>
              <a:t>15</a:t>
            </a:fld>
            <a:endParaRPr lang="es-CL" sz="120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63FB64BC-D611-4973-A452-118E86C5B6CE}" type="slidenum">
              <a:rPr lang="es-CL" smtClean="0"/>
              <a:pPr>
                <a:defRPr/>
              </a:pPr>
              <a:t>2</a:t>
            </a:fld>
            <a:endParaRPr lang="es-C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s-CL" b="1" dirty="0" smtClean="0">
                <a:solidFill>
                  <a:srgbClr val="10253F"/>
                </a:solidFill>
                <a:latin typeface="Arial" pitchFamily="34" charset="0"/>
                <a:ea typeface="ＭＳ Ｐゴシック" pitchFamily="34" charset="-128"/>
                <a:cs typeface="Arial" pitchFamily="34" charset="0"/>
              </a:rPr>
              <a:t>¿Qué es una Vista?</a:t>
            </a:r>
          </a:p>
          <a:p>
            <a:pPr eaLnBrk="1" hangingPunct="1">
              <a:lnSpc>
                <a:spcPct val="90000"/>
              </a:lnSpc>
              <a:spcBef>
                <a:spcPct val="0"/>
              </a:spcBef>
            </a:pPr>
            <a:r>
              <a:rPr lang="es-CL" dirty="0" smtClean="0">
                <a:solidFill>
                  <a:srgbClr val="10253F"/>
                </a:solidFill>
                <a:latin typeface="Arial" pitchFamily="34" charset="0"/>
                <a:ea typeface="ＭＳ Ｐゴシック" pitchFamily="34" charset="-128"/>
                <a:cs typeface="Arial" pitchFamily="34" charset="0"/>
              </a:rPr>
              <a:t>Una Vista es </a:t>
            </a:r>
            <a:r>
              <a:rPr lang="es-MX" dirty="0" smtClean="0">
                <a:latin typeface="Arial" pitchFamily="34" charset="0"/>
                <a:ea typeface="ＭＳ Ｐゴシック" pitchFamily="34" charset="-128"/>
                <a:cs typeface="Arial" pitchFamily="34" charset="0"/>
              </a:rPr>
              <a:t>una </a:t>
            </a:r>
            <a:r>
              <a:rPr lang="es-MX" b="1" dirty="0" smtClean="0">
                <a:latin typeface="Arial" pitchFamily="34" charset="0"/>
                <a:ea typeface="ＭＳ Ｐゴシック" pitchFamily="34" charset="-128"/>
                <a:cs typeface="Arial" pitchFamily="34" charset="0"/>
              </a:rPr>
              <a:t>representación lógica</a:t>
            </a:r>
            <a:r>
              <a:rPr lang="es-MX" dirty="0" smtClean="0">
                <a:latin typeface="Arial" pitchFamily="34" charset="0"/>
                <a:ea typeface="ＭＳ Ｐゴシック" pitchFamily="34" charset="-128"/>
                <a:cs typeface="Arial" pitchFamily="34" charset="0"/>
              </a:rPr>
              <a:t> (no física como una tabla) </a:t>
            </a:r>
            <a:r>
              <a:rPr lang="es-MX" b="1" dirty="0" smtClean="0">
                <a:latin typeface="Arial" pitchFamily="34" charset="0"/>
                <a:ea typeface="ＭＳ Ｐゴシック" pitchFamily="34" charset="-128"/>
                <a:cs typeface="Arial" pitchFamily="34" charset="0"/>
              </a:rPr>
              <a:t>basada en una tabla, varias tablas o en otra vista</a:t>
            </a:r>
            <a:r>
              <a:rPr lang="es-MX" dirty="0" smtClean="0">
                <a:latin typeface="Arial" pitchFamily="34" charset="0"/>
                <a:ea typeface="ＭＳ Ｐゴシック" pitchFamily="34" charset="-128"/>
                <a:cs typeface="Arial" pitchFamily="34" charset="0"/>
              </a:rPr>
              <a:t>. </a:t>
            </a:r>
            <a:r>
              <a:rPr lang="es-MX" b="1" dirty="0" smtClean="0">
                <a:latin typeface="Arial" pitchFamily="34" charset="0"/>
                <a:ea typeface="ＭＳ Ｐゴシック" pitchFamily="34" charset="-128"/>
                <a:cs typeface="Arial" pitchFamily="34" charset="0"/>
              </a:rPr>
              <a:t>No contiene datos</a:t>
            </a:r>
            <a:r>
              <a:rPr lang="es-MX" dirty="0" smtClean="0">
                <a:latin typeface="Arial" pitchFamily="34" charset="0"/>
                <a:ea typeface="ＭＳ Ｐゴシック" pitchFamily="34" charset="-128"/>
                <a:cs typeface="Arial" pitchFamily="34" charset="0"/>
              </a:rPr>
              <a:t>, pero es similar a una “ventana” que a través de ella se pueden ver o modificar datos. Las tablas sobre las cuales está basada la vista se llaman Tablas Base. Las vista </a:t>
            </a:r>
            <a:r>
              <a:rPr lang="es-MX" b="1" dirty="0" smtClean="0">
                <a:latin typeface="Arial" pitchFamily="34" charset="0"/>
                <a:ea typeface="ＭＳ Ｐゴシック" pitchFamily="34" charset="-128"/>
                <a:cs typeface="Arial" pitchFamily="34" charset="0"/>
              </a:rPr>
              <a:t>se almacenan como una sentencia SELECT  en el diccionario de datos de la BD</a:t>
            </a:r>
            <a:r>
              <a:rPr lang="es-MX" dirty="0" smtClean="0">
                <a:latin typeface="Arial" pitchFamily="34" charset="0"/>
                <a:ea typeface="ＭＳ Ｐゴシック" pitchFamily="34" charset="-128"/>
                <a:cs typeface="Arial" pitchFamily="34" charset="0"/>
              </a:rPr>
              <a:t>.</a:t>
            </a:r>
          </a:p>
        </p:txBody>
      </p:sp>
      <p:sp>
        <p:nvSpPr>
          <p:cNvPr id="20483"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873BFE1-2B04-48A1-AE41-3F3FA0A46029}" type="slidenum">
              <a:rPr lang="es-CL">
                <a:cs typeface="Arial" charset="0"/>
              </a:rPr>
              <a:pPr fontAlgn="base">
                <a:spcBef>
                  <a:spcPct val="0"/>
                </a:spcBef>
                <a:spcAft>
                  <a:spcPct val="0"/>
                </a:spcAft>
                <a:defRPr/>
              </a:pPr>
              <a:t>4</a:t>
            </a:fld>
            <a:endParaRPr lang="es-CL">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3554"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s-CL" b="1" dirty="0" smtClean="0">
                <a:solidFill>
                  <a:srgbClr val="10253F"/>
                </a:solidFill>
                <a:latin typeface="Arial" pitchFamily="34" charset="0"/>
                <a:ea typeface="ＭＳ Ｐゴシック" pitchFamily="34" charset="-128"/>
                <a:cs typeface="Arial" pitchFamily="34" charset="0"/>
              </a:rPr>
              <a:t>Ventajas de las Vistas</a:t>
            </a:r>
          </a:p>
          <a:p>
            <a:pPr eaLnBrk="1" hangingPunct="1">
              <a:lnSpc>
                <a:spcPct val="90000"/>
              </a:lnSpc>
              <a:spcBef>
                <a:spcPct val="0"/>
              </a:spcBef>
              <a:buFontTx/>
              <a:buChar char="•"/>
            </a:pPr>
            <a:r>
              <a:rPr lang="es-MX" dirty="0" smtClean="0">
                <a:latin typeface="Arial" pitchFamily="34" charset="0"/>
                <a:ea typeface="ＭＳ Ｐゴシック" pitchFamily="34" charset="-128"/>
                <a:cs typeface="Arial" pitchFamily="34" charset="0"/>
              </a:rPr>
              <a:t>  Las vistas restringen el acceso a los datos porque puede mostrar columnas seleccionadas desde la tabla.</a:t>
            </a:r>
          </a:p>
          <a:p>
            <a:pPr eaLnBrk="1" hangingPunct="1">
              <a:lnSpc>
                <a:spcPct val="90000"/>
              </a:lnSpc>
              <a:spcBef>
                <a:spcPct val="0"/>
              </a:spcBef>
              <a:buFontTx/>
              <a:buChar char="•"/>
            </a:pPr>
            <a:r>
              <a:rPr lang="es-MX" dirty="0" smtClean="0">
                <a:latin typeface="Arial" pitchFamily="34" charset="0"/>
                <a:ea typeface="ＭＳ Ｐゴシック" pitchFamily="34" charset="-128"/>
                <a:cs typeface="Arial" pitchFamily="34" charset="0"/>
              </a:rPr>
              <a:t>  Una vista puede ser usada para construir una consulta simple que recupere datos desde otra consulta compleja.</a:t>
            </a:r>
          </a:p>
          <a:p>
            <a:pPr eaLnBrk="1" hangingPunct="1">
              <a:lnSpc>
                <a:spcPct val="90000"/>
              </a:lnSpc>
              <a:spcBef>
                <a:spcPct val="0"/>
              </a:spcBef>
              <a:buFontTx/>
              <a:buChar char="•"/>
            </a:pPr>
            <a:r>
              <a:rPr lang="es-MX" dirty="0" smtClean="0">
                <a:latin typeface="Arial" pitchFamily="34" charset="0"/>
                <a:ea typeface="ＭＳ Ｐゴシック" pitchFamily="34" charset="-128"/>
                <a:cs typeface="Arial" pitchFamily="34" charset="0"/>
              </a:rPr>
              <a:t>  Las vistas proporcionan independencia de los datos entre el usuario y la aplicación.</a:t>
            </a:r>
          </a:p>
          <a:p>
            <a:pPr eaLnBrk="1" hangingPunct="1">
              <a:lnSpc>
                <a:spcPct val="90000"/>
              </a:lnSpc>
              <a:spcBef>
                <a:spcPct val="0"/>
              </a:spcBef>
              <a:buFontTx/>
              <a:buChar char="•"/>
            </a:pPr>
            <a:r>
              <a:rPr lang="es-MX" dirty="0" smtClean="0">
                <a:latin typeface="Arial" pitchFamily="34" charset="0"/>
                <a:ea typeface="ＭＳ Ｐゴシック" pitchFamily="34" charset="-128"/>
                <a:cs typeface="Arial" pitchFamily="34" charset="0"/>
              </a:rPr>
              <a:t>  Las vistas proporcionan a grupos de usuarios  acceder a los datos de acuerdo a criterios en particular.</a:t>
            </a:r>
          </a:p>
          <a:p>
            <a:pPr algn="just" eaLnBrk="1" hangingPunct="1">
              <a:lnSpc>
                <a:spcPct val="90000"/>
              </a:lnSpc>
            </a:pPr>
            <a:endParaRPr lang="es-MX" dirty="0" smtClean="0">
              <a:latin typeface="Arial" pitchFamily="34" charset="0"/>
              <a:ea typeface="ＭＳ Ｐゴシック" pitchFamily="34" charset="-128"/>
              <a:cs typeface="Arial" pitchFamily="34" charset="0"/>
            </a:endParaRPr>
          </a:p>
        </p:txBody>
      </p:sp>
      <p:sp>
        <p:nvSpPr>
          <p:cNvPr id="32771"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F7AC27F-2F2E-4F14-B991-B72B2CBD1C48}" type="slidenum">
              <a:rPr lang="es-CL" sz="1200">
                <a:latin typeface="+mn-lt"/>
              </a:rPr>
              <a:pPr algn="r">
                <a:defRPr/>
              </a:pPr>
              <a:t>5</a:t>
            </a:fld>
            <a:endParaRPr lang="es-CL" sz="120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s-CL" b="1" dirty="0" smtClean="0">
                <a:solidFill>
                  <a:srgbClr val="10253F"/>
                </a:solidFill>
                <a:latin typeface="Arial" pitchFamily="34" charset="0"/>
                <a:ea typeface="ＭＳ Ｐゴシック" pitchFamily="34" charset="-128"/>
                <a:cs typeface="Arial" pitchFamily="34" charset="0"/>
              </a:rPr>
              <a:t>Vistas Simples y Complejas</a:t>
            </a:r>
            <a:endParaRPr lang="es-CL" dirty="0" smtClean="0">
              <a:solidFill>
                <a:srgbClr val="10253F"/>
              </a:solidFill>
              <a:latin typeface="Arial" pitchFamily="34" charset="0"/>
              <a:ea typeface="ＭＳ Ｐゴシック" pitchFamily="34" charset="-128"/>
              <a:cs typeface="Arial" pitchFamily="34" charset="0"/>
            </a:endParaRPr>
          </a:p>
          <a:p>
            <a:pPr eaLnBrk="1" hangingPunct="1">
              <a:lnSpc>
                <a:spcPct val="90000"/>
              </a:lnSpc>
              <a:spcBef>
                <a:spcPct val="0"/>
              </a:spcBef>
            </a:pPr>
            <a:r>
              <a:rPr lang="es-ES" dirty="0" smtClean="0">
                <a:latin typeface="Arial" pitchFamily="34" charset="0"/>
                <a:ea typeface="ＭＳ Ｐゴシック" pitchFamily="34" charset="-128"/>
                <a:cs typeface="Arial" pitchFamily="34" charset="0"/>
              </a:rPr>
              <a:t>Existen dos clasificaciones para las vistas: simples y complejas. La diferencia básica está relacionada con las operaciones DML (INSERT, UPDATE y DELETE). </a:t>
            </a:r>
          </a:p>
          <a:p>
            <a:pPr eaLnBrk="1" hangingPunct="1">
              <a:lnSpc>
                <a:spcPct val="90000"/>
              </a:lnSpc>
              <a:spcBef>
                <a:spcPct val="0"/>
              </a:spcBef>
            </a:pPr>
            <a:r>
              <a:rPr lang="es-CL" dirty="0" smtClean="0">
                <a:latin typeface="Arial" pitchFamily="34" charset="0"/>
                <a:ea typeface="ＭＳ Ｐゴシック" pitchFamily="34" charset="-128"/>
                <a:cs typeface="Arial" pitchFamily="34" charset="0"/>
              </a:rPr>
              <a:t>Una Vista Simple e</a:t>
            </a:r>
            <a:r>
              <a:rPr lang="es-ES" dirty="0" smtClean="0">
                <a:latin typeface="Arial" pitchFamily="34" charset="0"/>
                <a:ea typeface="ＭＳ Ｐゴシック" pitchFamily="34" charset="-128"/>
                <a:cs typeface="Arial" pitchFamily="34" charset="0"/>
              </a:rPr>
              <a:t>s aquella que:</a:t>
            </a:r>
          </a:p>
          <a:p>
            <a:pPr marL="0" lvl="1" eaLnBrk="1" hangingPunct="1">
              <a:lnSpc>
                <a:spcPct val="90000"/>
              </a:lnSpc>
              <a:spcBef>
                <a:spcPct val="0"/>
              </a:spcBef>
              <a:buFontTx/>
              <a:buChar char="•"/>
            </a:pPr>
            <a:r>
              <a:rPr lang="es-ES" dirty="0" smtClean="0">
                <a:latin typeface="Arial" pitchFamily="34" charset="0"/>
                <a:ea typeface="ＭＳ Ｐゴシック" pitchFamily="34" charset="-128"/>
                <a:cs typeface="Arial" pitchFamily="34" charset="0"/>
              </a:rPr>
              <a:t>  Deriva de datos de una sola tabla</a:t>
            </a:r>
          </a:p>
          <a:p>
            <a:pPr marL="0" lvl="1" eaLnBrk="1" hangingPunct="1">
              <a:lnSpc>
                <a:spcPct val="90000"/>
              </a:lnSpc>
              <a:spcBef>
                <a:spcPct val="0"/>
              </a:spcBef>
              <a:buFontTx/>
              <a:buChar char="•"/>
            </a:pPr>
            <a:r>
              <a:rPr lang="es-ES" dirty="0" smtClean="0">
                <a:latin typeface="Arial" pitchFamily="34" charset="0"/>
                <a:ea typeface="ＭＳ Ｐゴシック" pitchFamily="34" charset="-128"/>
                <a:cs typeface="Arial" pitchFamily="34" charset="0"/>
              </a:rPr>
              <a:t>  No contiene funciones o grupos de datos.</a:t>
            </a:r>
          </a:p>
          <a:p>
            <a:pPr marL="0" lvl="1" eaLnBrk="1" hangingPunct="1">
              <a:lnSpc>
                <a:spcPct val="90000"/>
              </a:lnSpc>
              <a:spcBef>
                <a:spcPct val="0"/>
              </a:spcBef>
              <a:buFontTx/>
              <a:buChar char="•"/>
            </a:pPr>
            <a:r>
              <a:rPr lang="es-ES" dirty="0" smtClean="0">
                <a:latin typeface="Arial" pitchFamily="34" charset="0"/>
                <a:ea typeface="ＭＳ Ｐゴシック" pitchFamily="34" charset="-128"/>
                <a:cs typeface="Arial" pitchFamily="34" charset="0"/>
              </a:rPr>
              <a:t>  Se puede realizar operaciones de DML a través de la vista.</a:t>
            </a:r>
            <a:br>
              <a:rPr lang="es-ES" dirty="0" smtClean="0">
                <a:latin typeface="Arial" pitchFamily="34" charset="0"/>
                <a:ea typeface="ＭＳ Ｐゴシック" pitchFamily="34" charset="-128"/>
                <a:cs typeface="Arial" pitchFamily="34" charset="0"/>
              </a:rPr>
            </a:br>
            <a:endParaRPr lang="es-ES" dirty="0" smtClean="0">
              <a:latin typeface="Arial" pitchFamily="34" charset="0"/>
              <a:ea typeface="ＭＳ Ｐゴシック" pitchFamily="34" charset="-128"/>
              <a:cs typeface="Arial" pitchFamily="34" charset="0"/>
            </a:endParaRPr>
          </a:p>
          <a:p>
            <a:pPr eaLnBrk="1" hangingPunct="1">
              <a:lnSpc>
                <a:spcPct val="90000"/>
              </a:lnSpc>
              <a:spcBef>
                <a:spcPct val="0"/>
              </a:spcBef>
            </a:pPr>
            <a:r>
              <a:rPr lang="es-CL" dirty="0" smtClean="0">
                <a:latin typeface="Arial" pitchFamily="34" charset="0"/>
                <a:ea typeface="ＭＳ Ｐゴシック" pitchFamily="34" charset="-128"/>
                <a:cs typeface="Arial" pitchFamily="34" charset="0"/>
              </a:rPr>
              <a:t>Una Vista Compleja e</a:t>
            </a:r>
            <a:r>
              <a:rPr lang="es-ES" dirty="0" smtClean="0">
                <a:latin typeface="Arial" pitchFamily="34" charset="0"/>
                <a:ea typeface="ＭＳ Ｐゴシック" pitchFamily="34" charset="-128"/>
                <a:cs typeface="Arial" pitchFamily="34" charset="0"/>
              </a:rPr>
              <a:t>s aquella que:</a:t>
            </a:r>
          </a:p>
          <a:p>
            <a:pPr marL="0" lvl="1" eaLnBrk="1" hangingPunct="1">
              <a:lnSpc>
                <a:spcPct val="90000"/>
              </a:lnSpc>
              <a:spcBef>
                <a:spcPct val="0"/>
              </a:spcBef>
              <a:buFontTx/>
              <a:buChar char="•"/>
            </a:pPr>
            <a:r>
              <a:rPr lang="es-ES" dirty="0" smtClean="0">
                <a:latin typeface="Arial" pitchFamily="34" charset="0"/>
                <a:ea typeface="ＭＳ Ｐゴシック" pitchFamily="34" charset="-128"/>
                <a:cs typeface="Arial" pitchFamily="34" charset="0"/>
              </a:rPr>
              <a:t>  Deriva de datos de una o más tablas.</a:t>
            </a:r>
          </a:p>
          <a:p>
            <a:pPr marL="0" lvl="1" eaLnBrk="1" hangingPunct="1">
              <a:lnSpc>
                <a:spcPct val="90000"/>
              </a:lnSpc>
              <a:spcBef>
                <a:spcPct val="0"/>
              </a:spcBef>
              <a:buFontTx/>
              <a:buChar char="•"/>
            </a:pPr>
            <a:r>
              <a:rPr lang="es-ES" dirty="0" smtClean="0">
                <a:latin typeface="Arial" pitchFamily="34" charset="0"/>
                <a:ea typeface="ＭＳ Ｐゴシック" pitchFamily="34" charset="-128"/>
                <a:cs typeface="Arial" pitchFamily="34" charset="0"/>
              </a:rPr>
              <a:t>  Contiene funciones o grupos de datos.</a:t>
            </a:r>
          </a:p>
          <a:p>
            <a:pPr marL="0" lvl="1" eaLnBrk="1" hangingPunct="1">
              <a:lnSpc>
                <a:spcPct val="90000"/>
              </a:lnSpc>
              <a:spcBef>
                <a:spcPct val="0"/>
              </a:spcBef>
              <a:buFontTx/>
              <a:buChar char="•"/>
            </a:pPr>
            <a:r>
              <a:rPr lang="es-ES" dirty="0" smtClean="0">
                <a:latin typeface="Arial" pitchFamily="34" charset="0"/>
                <a:ea typeface="ＭＳ Ｐゴシック" pitchFamily="34" charset="-128"/>
                <a:cs typeface="Arial" pitchFamily="34" charset="0"/>
              </a:rPr>
              <a:t>  No siempre permite operaciones DML través de la vista.</a:t>
            </a:r>
            <a:br>
              <a:rPr lang="es-ES" dirty="0" smtClean="0">
                <a:latin typeface="Arial" pitchFamily="34" charset="0"/>
                <a:ea typeface="ＭＳ Ｐゴシック" pitchFamily="34" charset="-128"/>
                <a:cs typeface="Arial" pitchFamily="34" charset="0"/>
              </a:rPr>
            </a:br>
            <a:endParaRPr lang="es-CL" dirty="0" smtClean="0">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840B099-453E-442E-9AA9-AB8DBF4A1FA9}" type="slidenum">
              <a:rPr lang="es-CL" sz="1200">
                <a:latin typeface="+mn-lt"/>
                <a:cs typeface="+mn-cs"/>
              </a:rPr>
              <a:pPr algn="r" fontAlgn="auto">
                <a:spcBef>
                  <a:spcPts val="0"/>
                </a:spcBef>
                <a:spcAft>
                  <a:spcPts val="0"/>
                </a:spcAft>
                <a:defRPr/>
              </a:pPr>
              <a:t>6</a:t>
            </a:fld>
            <a:endParaRPr lang="es-CL" sz="120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765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s-CL" sz="1200" b="1" dirty="0" smtClean="0">
                <a:solidFill>
                  <a:srgbClr val="10253F"/>
                </a:solidFill>
                <a:latin typeface="Arial" pitchFamily="34" charset="0"/>
                <a:ea typeface="ＭＳ Ｐゴシック" pitchFamily="34" charset="-128"/>
                <a:cs typeface="Arial" pitchFamily="34" charset="0"/>
              </a:rPr>
              <a:t>Creando una Vista</a:t>
            </a:r>
            <a:endParaRPr lang="es-CL" sz="1200" dirty="0" smtClean="0">
              <a:solidFill>
                <a:srgbClr val="10253F"/>
              </a:solidFill>
              <a:latin typeface="Arial" pitchFamily="34" charset="0"/>
              <a:ea typeface="ＭＳ Ｐゴシック" pitchFamily="34" charset="-128"/>
              <a:cs typeface="Arial" pitchFamily="34" charset="0"/>
            </a:endParaRPr>
          </a:p>
          <a:p>
            <a:pPr algn="just" eaLnBrk="1" hangingPunct="1">
              <a:lnSpc>
                <a:spcPct val="90000"/>
              </a:lnSpc>
              <a:buFontTx/>
              <a:buChar char="•"/>
            </a:pPr>
            <a:r>
              <a:rPr lang="es-MX" sz="1200" dirty="0" smtClean="0">
                <a:latin typeface="Arial" pitchFamily="34" charset="0"/>
                <a:ea typeface="ＭＳ Ｐゴシック" pitchFamily="34" charset="-128"/>
                <a:cs typeface="Arial" pitchFamily="34" charset="0"/>
              </a:rPr>
              <a:t>  Para crear una vista se utiliza la sentencia CREATE VIEW.</a:t>
            </a:r>
          </a:p>
          <a:p>
            <a:pPr algn="just" eaLnBrk="1" hangingPunct="1">
              <a:lnSpc>
                <a:spcPct val="90000"/>
              </a:lnSpc>
              <a:buFontTx/>
              <a:buChar char="•"/>
            </a:pPr>
            <a:r>
              <a:rPr lang="es-MX" sz="1200" dirty="0" smtClean="0">
                <a:latin typeface="Arial" pitchFamily="34" charset="0"/>
                <a:ea typeface="ＭＳ Ｐゴシック" pitchFamily="34" charset="-128"/>
                <a:cs typeface="Arial" pitchFamily="34" charset="0"/>
              </a:rPr>
              <a:t>  Se debe incorporar una subconsulta en la sentencia CREATE VIEW.</a:t>
            </a:r>
          </a:p>
          <a:p>
            <a:pPr algn="just" eaLnBrk="1" hangingPunct="1">
              <a:lnSpc>
                <a:spcPct val="90000"/>
              </a:lnSpc>
              <a:buFontTx/>
              <a:buChar char="•"/>
            </a:pPr>
            <a:r>
              <a:rPr lang="es-MX" sz="1200" dirty="0" smtClean="0">
                <a:latin typeface="Arial" pitchFamily="34" charset="0"/>
                <a:ea typeface="ＭＳ Ｐゴシック" pitchFamily="34" charset="-128"/>
                <a:cs typeface="Arial" pitchFamily="34" charset="0"/>
              </a:rPr>
              <a:t>  La subconsulta puede contener sentencias SELECT complejas.</a:t>
            </a:r>
          </a:p>
          <a:p>
            <a:pPr algn="just" eaLnBrk="1" hangingPunct="1">
              <a:lnSpc>
                <a:spcPct val="90000"/>
              </a:lnSpc>
            </a:pPr>
            <a:endParaRPr lang="es-MX" sz="1200" dirty="0" smtClean="0">
              <a:latin typeface="Arial" pitchFamily="34" charset="0"/>
              <a:ea typeface="ＭＳ Ｐゴシック" pitchFamily="34" charset="-128"/>
              <a:cs typeface="Arial" pitchFamily="34" charset="0"/>
            </a:endParaRPr>
          </a:p>
          <a:p>
            <a:pPr algn="just" eaLnBrk="1" hangingPunct="1">
              <a:lnSpc>
                <a:spcPct val="90000"/>
              </a:lnSpc>
            </a:pPr>
            <a:r>
              <a:rPr lang="es-MX" sz="1200" dirty="0" smtClean="0">
                <a:latin typeface="Arial" pitchFamily="34" charset="0"/>
                <a:ea typeface="ＭＳ Ｐゴシック" pitchFamily="34" charset="-128"/>
                <a:cs typeface="Arial" pitchFamily="34" charset="0"/>
              </a:rPr>
              <a:t>En la sintaxis:</a:t>
            </a:r>
          </a:p>
          <a:p>
            <a:pPr algn="just" eaLnBrk="1" hangingPunct="1">
              <a:lnSpc>
                <a:spcPct val="90000"/>
              </a:lnSpc>
              <a:buFontTx/>
              <a:buChar char="•"/>
            </a:pPr>
            <a:r>
              <a:rPr lang="es-MX" sz="1200" b="1" dirty="0" smtClean="0">
                <a:latin typeface="Arial" pitchFamily="34" charset="0"/>
                <a:ea typeface="ＭＳ Ｐゴシック" pitchFamily="34" charset="-128"/>
                <a:cs typeface="Arial" pitchFamily="34" charset="0"/>
              </a:rPr>
              <a:t>  OR REPLACE:</a:t>
            </a:r>
            <a:r>
              <a:rPr lang="es-MX" sz="1200" dirty="0" smtClean="0">
                <a:latin typeface="Arial" pitchFamily="34" charset="0"/>
                <a:ea typeface="ＭＳ Ｐゴシック" pitchFamily="34" charset="-128"/>
                <a:cs typeface="Arial" pitchFamily="34" charset="0"/>
              </a:rPr>
              <a:t> recrea (vuelve a crear) la vista si ésta ya existe.</a:t>
            </a:r>
          </a:p>
          <a:p>
            <a:pPr algn="just" eaLnBrk="1" hangingPunct="1">
              <a:lnSpc>
                <a:spcPct val="90000"/>
              </a:lnSpc>
              <a:buFontTx/>
              <a:buChar char="•"/>
            </a:pPr>
            <a:r>
              <a:rPr lang="es-MX" sz="1200" b="1" dirty="0" smtClean="0">
                <a:latin typeface="Arial" pitchFamily="34" charset="0"/>
                <a:ea typeface="ＭＳ Ｐゴシック" pitchFamily="34" charset="-128"/>
                <a:cs typeface="Arial" pitchFamily="34" charset="0"/>
              </a:rPr>
              <a:t>  FORCE:</a:t>
            </a:r>
            <a:r>
              <a:rPr lang="es-MX" sz="1200" dirty="0" smtClean="0">
                <a:latin typeface="Arial" pitchFamily="34" charset="0"/>
                <a:ea typeface="ＭＳ Ｐゴシック" pitchFamily="34" charset="-128"/>
                <a:cs typeface="Arial" pitchFamily="34" charset="0"/>
              </a:rPr>
              <a:t> crea la vista sin importar que no existan las tablas bases.</a:t>
            </a:r>
          </a:p>
          <a:p>
            <a:pPr algn="just" eaLnBrk="1" hangingPunct="1">
              <a:lnSpc>
                <a:spcPct val="90000"/>
              </a:lnSpc>
              <a:buFontTx/>
              <a:buChar char="•"/>
            </a:pPr>
            <a:r>
              <a:rPr lang="es-MX" sz="1200" b="1" dirty="0" smtClean="0">
                <a:latin typeface="Arial" pitchFamily="34" charset="0"/>
                <a:ea typeface="ＭＳ Ｐゴシック" pitchFamily="34" charset="-128"/>
                <a:cs typeface="Arial" pitchFamily="34" charset="0"/>
              </a:rPr>
              <a:t>  NOFORCE:</a:t>
            </a:r>
            <a:r>
              <a:rPr lang="es-MX" sz="1200" dirty="0" smtClean="0">
                <a:latin typeface="Arial" pitchFamily="34" charset="0"/>
                <a:ea typeface="ＭＳ Ｐゴシック" pitchFamily="34" charset="-128"/>
                <a:cs typeface="Arial" pitchFamily="34" charset="0"/>
              </a:rPr>
              <a:t> crea la vista sólo si las tablas bases existen. Es la opción por defecto.</a:t>
            </a:r>
          </a:p>
          <a:p>
            <a:pPr algn="just" eaLnBrk="1" hangingPunct="1">
              <a:lnSpc>
                <a:spcPct val="90000"/>
              </a:lnSpc>
              <a:buFontTx/>
              <a:buChar char="•"/>
            </a:pPr>
            <a:r>
              <a:rPr lang="es-MX" sz="1200" b="1" i="1" dirty="0" smtClean="0">
                <a:latin typeface="Arial" pitchFamily="34" charset="0"/>
                <a:ea typeface="ＭＳ Ｐゴシック" pitchFamily="34" charset="-128"/>
                <a:cs typeface="Arial" pitchFamily="34" charset="0"/>
              </a:rPr>
              <a:t>  </a:t>
            </a:r>
            <a:r>
              <a:rPr lang="es-MX" sz="1200" b="1" i="1" dirty="0" err="1" smtClean="0">
                <a:latin typeface="Arial" pitchFamily="34" charset="0"/>
                <a:ea typeface="ＭＳ Ｐゴシック" pitchFamily="34" charset="-128"/>
                <a:cs typeface="Arial" pitchFamily="34" charset="0"/>
              </a:rPr>
              <a:t>nombre_vista</a:t>
            </a:r>
            <a:r>
              <a:rPr lang="es-MX" sz="1200" b="1" dirty="0" smtClean="0">
                <a:latin typeface="Arial" pitchFamily="34" charset="0"/>
                <a:ea typeface="ＭＳ Ｐゴシック" pitchFamily="34" charset="-128"/>
                <a:cs typeface="Arial" pitchFamily="34" charset="0"/>
              </a:rPr>
              <a:t>:</a:t>
            </a:r>
            <a:r>
              <a:rPr lang="es-MX" sz="1200" dirty="0" smtClean="0">
                <a:latin typeface="Arial" pitchFamily="34" charset="0"/>
                <a:ea typeface="ＭＳ Ｐゴシック" pitchFamily="34" charset="-128"/>
                <a:cs typeface="Arial" pitchFamily="34" charset="0"/>
              </a:rPr>
              <a:t> es el nombre de la vista que se desea crear.</a:t>
            </a:r>
          </a:p>
          <a:p>
            <a:pPr algn="just" eaLnBrk="1" hangingPunct="1">
              <a:lnSpc>
                <a:spcPct val="90000"/>
              </a:lnSpc>
              <a:buFontTx/>
              <a:buChar char="•"/>
            </a:pPr>
            <a:r>
              <a:rPr lang="es-MX" sz="1200" b="1" i="1" dirty="0" smtClean="0">
                <a:latin typeface="Arial" pitchFamily="34" charset="0"/>
                <a:ea typeface="ＭＳ Ｐゴシック" pitchFamily="34" charset="-128"/>
                <a:cs typeface="Arial" pitchFamily="34" charset="0"/>
              </a:rPr>
              <a:t>  alias</a:t>
            </a:r>
            <a:r>
              <a:rPr lang="es-MX" sz="1200" b="1" dirty="0" smtClean="0">
                <a:latin typeface="Arial" pitchFamily="34" charset="0"/>
                <a:ea typeface="ＭＳ Ｐゴシック" pitchFamily="34" charset="-128"/>
                <a:cs typeface="Arial" pitchFamily="34" charset="0"/>
              </a:rPr>
              <a:t>:</a:t>
            </a:r>
            <a:r>
              <a:rPr lang="es-MX" sz="1200" dirty="0" smtClean="0">
                <a:latin typeface="Arial" pitchFamily="34" charset="0"/>
                <a:ea typeface="ＭＳ Ｐゴシック" pitchFamily="34" charset="-128"/>
                <a:cs typeface="Arial" pitchFamily="34" charset="0"/>
              </a:rPr>
              <a:t> especifica el nombre para las expresiones seleccionadas por la consulta de la vista. Deben coincidir con el número de expresiones seleccionadas por la vista. Si no se especifican alias, los nombres de columnas de la vista serán las columna seleccionadas en la lista de la cláusula SELECT.</a:t>
            </a:r>
          </a:p>
          <a:p>
            <a:pPr algn="just" eaLnBrk="1" hangingPunct="1">
              <a:lnSpc>
                <a:spcPct val="90000"/>
              </a:lnSpc>
              <a:buFontTx/>
              <a:buChar char="•"/>
            </a:pPr>
            <a:r>
              <a:rPr lang="es-MX" sz="1200" b="1" i="1" dirty="0" smtClean="0">
                <a:latin typeface="Arial" pitchFamily="34" charset="0"/>
                <a:ea typeface="ＭＳ Ｐゴシック" pitchFamily="34" charset="-128"/>
                <a:cs typeface="Arial" pitchFamily="34" charset="0"/>
              </a:rPr>
              <a:t>  subconsulta</a:t>
            </a:r>
            <a:r>
              <a:rPr lang="es-MX" sz="1200" b="1" dirty="0" smtClean="0">
                <a:latin typeface="Arial" pitchFamily="34" charset="0"/>
                <a:ea typeface="ＭＳ Ｐゴシック" pitchFamily="34" charset="-128"/>
                <a:cs typeface="Arial" pitchFamily="34" charset="0"/>
              </a:rPr>
              <a:t>:</a:t>
            </a:r>
            <a:r>
              <a:rPr lang="es-MX" sz="1200" dirty="0" smtClean="0">
                <a:latin typeface="Arial" pitchFamily="34" charset="0"/>
                <a:ea typeface="ＭＳ Ｐゴシック" pitchFamily="34" charset="-128"/>
                <a:cs typeface="Arial" pitchFamily="34" charset="0"/>
              </a:rPr>
              <a:t> es una sentencia SELECT completa.</a:t>
            </a:r>
          </a:p>
          <a:p>
            <a:pPr algn="just" eaLnBrk="1" hangingPunct="1">
              <a:lnSpc>
                <a:spcPct val="90000"/>
              </a:lnSpc>
              <a:buFontTx/>
              <a:buChar char="•"/>
            </a:pPr>
            <a:r>
              <a:rPr lang="en-US" sz="1200" b="1" dirty="0" smtClean="0">
                <a:latin typeface="Arial" pitchFamily="34" charset="0"/>
                <a:ea typeface="ＭＳ Ｐゴシック" pitchFamily="34" charset="-128"/>
                <a:cs typeface="Arial" pitchFamily="34" charset="0"/>
              </a:rPr>
              <a:t>  WITH CHECK OPTION</a:t>
            </a:r>
            <a:r>
              <a:rPr lang="en-US" sz="1200" dirty="0" smtClean="0">
                <a:latin typeface="Arial" pitchFamily="34" charset="0"/>
                <a:ea typeface="ＭＳ Ｐゴシック" pitchFamily="34" charset="-128"/>
                <a:cs typeface="Arial" pitchFamily="34" charset="0"/>
              </a:rPr>
              <a:t> </a:t>
            </a:r>
            <a:r>
              <a:rPr lang="es-MX" sz="1200" b="1" dirty="0" smtClean="0">
                <a:latin typeface="Arial" pitchFamily="34" charset="0"/>
                <a:ea typeface="ＭＳ Ｐゴシック" pitchFamily="34" charset="-128"/>
                <a:cs typeface="Arial" pitchFamily="34" charset="0"/>
              </a:rPr>
              <a:t>:</a:t>
            </a:r>
            <a:r>
              <a:rPr lang="es-MX" sz="1200" dirty="0" smtClean="0">
                <a:latin typeface="Arial" pitchFamily="34" charset="0"/>
                <a:ea typeface="ＭＳ Ｐゴシック" pitchFamily="34" charset="-128"/>
                <a:cs typeface="Arial" pitchFamily="34" charset="0"/>
              </a:rPr>
              <a:t> Especifica que solo las filas accesibles para la vista pueden ser insertadas o modificadas. La </a:t>
            </a:r>
            <a:r>
              <a:rPr lang="es-MX" sz="1200" i="1" dirty="0" smtClean="0">
                <a:latin typeface="Arial" pitchFamily="34" charset="0"/>
                <a:ea typeface="ＭＳ Ｐゴシック" pitchFamily="34" charset="-128"/>
                <a:cs typeface="Arial" pitchFamily="34" charset="0"/>
              </a:rPr>
              <a:t>restricción </a:t>
            </a:r>
            <a:r>
              <a:rPr lang="es-MX" sz="1200" dirty="0" smtClean="0">
                <a:latin typeface="Arial" pitchFamily="34" charset="0"/>
                <a:ea typeface="ＭＳ Ｐゴシック" pitchFamily="34" charset="-128"/>
                <a:cs typeface="Arial" pitchFamily="34" charset="0"/>
              </a:rPr>
              <a:t>que sigue a esta sección es el nombre que se le da a la restricción de tipo CHECK OPTION. Si no le asigna un nombre a la restricción, </a:t>
            </a:r>
            <a:r>
              <a:rPr lang="es-ES" sz="1200" dirty="0" smtClean="0">
                <a:latin typeface="Arial" pitchFamily="34" charset="0"/>
                <a:ea typeface="ＭＳ Ｐゴシック" pitchFamily="34" charset="-128"/>
                <a:cs typeface="Arial" pitchFamily="34" charset="0"/>
              </a:rPr>
              <a:t>el sistema asigna un nombre por defecto en el formato </a:t>
            </a:r>
            <a:r>
              <a:rPr lang="es-ES" sz="1200" dirty="0" err="1" smtClean="0">
                <a:latin typeface="Arial" pitchFamily="34" charset="0"/>
                <a:ea typeface="ＭＳ Ｐゴシック" pitchFamily="34" charset="-128"/>
                <a:cs typeface="Arial" pitchFamily="34" charset="0"/>
              </a:rPr>
              <a:t>SYS_Cn</a:t>
            </a:r>
            <a:endParaRPr lang="es-MX" sz="1200" dirty="0" smtClean="0">
              <a:latin typeface="Arial" pitchFamily="34" charset="0"/>
              <a:ea typeface="ＭＳ Ｐゴシック" pitchFamily="34" charset="-128"/>
              <a:cs typeface="Arial" pitchFamily="34" charset="0"/>
            </a:endParaRPr>
          </a:p>
          <a:p>
            <a:pPr algn="just" eaLnBrk="1" hangingPunct="1">
              <a:lnSpc>
                <a:spcPct val="90000"/>
              </a:lnSpc>
              <a:buFontTx/>
              <a:buChar char="•"/>
            </a:pPr>
            <a:r>
              <a:rPr lang="es-MX" sz="1200" b="1" dirty="0" smtClean="0">
                <a:latin typeface="Arial" pitchFamily="34" charset="0"/>
                <a:ea typeface="ＭＳ Ｐゴシック" pitchFamily="34" charset="-128"/>
                <a:cs typeface="Arial" pitchFamily="34" charset="0"/>
              </a:rPr>
              <a:t>  WITH READ ONLY: </a:t>
            </a:r>
            <a:r>
              <a:rPr lang="es-MX" sz="1200" dirty="0" smtClean="0">
                <a:latin typeface="Arial" pitchFamily="34" charset="0"/>
                <a:ea typeface="ＭＳ Ｐゴシック" pitchFamily="34" charset="-128"/>
                <a:cs typeface="Arial" pitchFamily="34" charset="0"/>
              </a:rPr>
              <a:t>especifica que la vista sea sólo de lectura.</a:t>
            </a:r>
          </a:p>
          <a:p>
            <a:pPr algn="just" eaLnBrk="1" hangingPunct="1">
              <a:lnSpc>
                <a:spcPct val="90000"/>
              </a:lnSpc>
            </a:pPr>
            <a:endParaRPr lang="es-MX" sz="1200" dirty="0" smtClean="0">
              <a:latin typeface="Arial" pitchFamily="34" charset="0"/>
              <a:ea typeface="ＭＳ Ｐゴシック" pitchFamily="34" charset="-128"/>
              <a:cs typeface="Arial" pitchFamily="34" charset="0"/>
            </a:endParaRPr>
          </a:p>
          <a:p>
            <a:pPr algn="just" eaLnBrk="1" hangingPunct="1">
              <a:lnSpc>
                <a:spcPct val="90000"/>
              </a:lnSpc>
            </a:pPr>
            <a:r>
              <a:rPr lang="es-MX" sz="1200" b="1" dirty="0" smtClean="0">
                <a:latin typeface="Arial" pitchFamily="34" charset="0"/>
                <a:ea typeface="ＭＳ Ｐゴシック" pitchFamily="34" charset="-128"/>
                <a:cs typeface="Arial" pitchFamily="34" charset="0"/>
              </a:rPr>
              <a:t>NOTA: L</a:t>
            </a:r>
            <a:r>
              <a:rPr lang="es-MX" sz="1200" dirty="0" smtClean="0">
                <a:latin typeface="Arial" pitchFamily="34" charset="0"/>
                <a:ea typeface="ＭＳ Ｐゴシック" pitchFamily="34" charset="-128"/>
                <a:cs typeface="Arial" pitchFamily="34" charset="0"/>
              </a:rPr>
              <a:t>os tipos de datos de las columnas de la vista corresponden a los tipos de datos de las columnas de la tabla base.</a:t>
            </a:r>
          </a:p>
          <a:p>
            <a:pPr algn="just" eaLnBrk="1" hangingPunct="1">
              <a:lnSpc>
                <a:spcPct val="90000"/>
              </a:lnSpc>
            </a:pPr>
            <a:endParaRPr lang="es-MX" sz="1200" dirty="0" smtClean="0">
              <a:latin typeface="Arial" pitchFamily="34" charset="0"/>
              <a:ea typeface="ＭＳ Ｐゴシック" pitchFamily="34" charset="-128"/>
              <a:cs typeface="Arial" pitchFamily="34" charset="0"/>
            </a:endParaRPr>
          </a:p>
          <a:p>
            <a:pPr algn="just" eaLnBrk="1" hangingPunct="1">
              <a:lnSpc>
                <a:spcPct val="90000"/>
              </a:lnSpc>
            </a:pPr>
            <a:endParaRPr lang="es-CL" sz="1200" dirty="0" smtClean="0">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AF02BE7-D384-45E0-BF7A-FEDF43FB03F2}" type="slidenum">
              <a:rPr lang="es-CL" sz="1200">
                <a:latin typeface="+mn-lt"/>
                <a:cs typeface="+mn-cs"/>
              </a:rPr>
              <a:pPr algn="r" fontAlgn="auto">
                <a:spcBef>
                  <a:spcPts val="0"/>
                </a:spcBef>
                <a:spcAft>
                  <a:spcPts val="0"/>
                </a:spcAft>
                <a:defRPr/>
              </a:pPr>
              <a:t>7</a:t>
            </a:fld>
            <a:endParaRPr lang="es-CL" sz="120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sz="1200" b="1" dirty="0" smtClean="0">
                <a:solidFill>
                  <a:srgbClr val="10253F"/>
                </a:solidFill>
                <a:latin typeface="Arial" pitchFamily="34" charset="0"/>
                <a:ea typeface="ＭＳ Ｐゴシック" pitchFamily="34" charset="-128"/>
                <a:cs typeface="Arial" pitchFamily="34" charset="0"/>
              </a:rPr>
              <a:t>Creando una Vista Simple</a:t>
            </a:r>
            <a:endParaRPr lang="es-CL" sz="1200" dirty="0" smtClean="0">
              <a:solidFill>
                <a:srgbClr val="10253F"/>
              </a:solidFill>
              <a:latin typeface="Arial" pitchFamily="34" charset="0"/>
              <a:ea typeface="ＭＳ Ｐゴシック" pitchFamily="34" charset="-128"/>
              <a:cs typeface="Arial" pitchFamily="34" charset="0"/>
            </a:endParaRPr>
          </a:p>
          <a:p>
            <a:pPr eaLnBrk="1" hangingPunct="1">
              <a:spcBef>
                <a:spcPct val="0"/>
              </a:spcBef>
            </a:pPr>
            <a:r>
              <a:rPr lang="es-CL" sz="1200" dirty="0" smtClean="0">
                <a:solidFill>
                  <a:srgbClr val="10253F"/>
                </a:solidFill>
                <a:latin typeface="Arial" pitchFamily="34" charset="0"/>
                <a:ea typeface="ＭＳ Ｐゴシック" pitchFamily="34" charset="-128"/>
                <a:cs typeface="Arial" pitchFamily="34" charset="0"/>
              </a:rPr>
              <a:t>En el ejemplo, se crea la vista </a:t>
            </a:r>
            <a:r>
              <a:rPr lang="es-CL" sz="1200" b="1" dirty="0" smtClean="0">
                <a:solidFill>
                  <a:srgbClr val="10253F"/>
                </a:solidFill>
                <a:latin typeface="Arial" pitchFamily="34" charset="0"/>
                <a:ea typeface="ＭＳ Ｐゴシック" pitchFamily="34" charset="-128"/>
                <a:cs typeface="Arial" pitchFamily="34" charset="0"/>
              </a:rPr>
              <a:t>v_emp_depto_80</a:t>
            </a:r>
            <a:r>
              <a:rPr lang="es-CL" sz="1200" dirty="0" smtClean="0">
                <a:solidFill>
                  <a:srgbClr val="10253F"/>
                </a:solidFill>
                <a:latin typeface="Arial" pitchFamily="34" charset="0"/>
                <a:ea typeface="ＭＳ Ｐゴシック" pitchFamily="34" charset="-128"/>
                <a:cs typeface="Arial" pitchFamily="34" charset="0"/>
              </a:rPr>
              <a:t> </a:t>
            </a:r>
            <a:r>
              <a:rPr lang="es-CL" sz="1200" b="1" dirty="0" smtClean="0">
                <a:solidFill>
                  <a:srgbClr val="10253F"/>
                </a:solidFill>
                <a:latin typeface="Arial" pitchFamily="34" charset="0"/>
                <a:ea typeface="ＭＳ Ｐゴシック" pitchFamily="34" charset="-128"/>
                <a:cs typeface="Arial" pitchFamily="34" charset="0"/>
              </a:rPr>
              <a:t>que </a:t>
            </a:r>
            <a:r>
              <a:rPr lang="es-MX" sz="1200" b="1" dirty="0" smtClean="0">
                <a:latin typeface="Arial" pitchFamily="34" charset="0"/>
                <a:ea typeface="ＭＳ Ｐゴシック" pitchFamily="34" charset="-128"/>
                <a:cs typeface="Arial" pitchFamily="34" charset="0"/>
              </a:rPr>
              <a:t>mostrará la identificación, apellido y salario de los empleados que trabajan en el departamento 80</a:t>
            </a:r>
            <a:r>
              <a:rPr lang="es-MX" sz="1200" dirty="0" smtClean="0">
                <a:latin typeface="Arial" pitchFamily="34" charset="0"/>
                <a:ea typeface="ＭＳ Ｐゴシック" pitchFamily="34" charset="-128"/>
                <a:cs typeface="Arial" pitchFamily="34" charset="0"/>
              </a:rPr>
              <a:t>. Para ver la estructura de la vista creada se puede usar el comando DESCRIBE (DESC). Al momento de mostrar los datos, se puede mostrar todo el contenido que retorna la vista o restringir las filas y columnas a través de alguna condición (de la misma manera como se realiza en una sentencia Select basada en una tabla). </a:t>
            </a:r>
            <a:r>
              <a:rPr lang="es-MX" sz="1200" b="1" dirty="0" smtClean="0">
                <a:latin typeface="Arial" pitchFamily="34" charset="0"/>
                <a:ea typeface="ＭＳ Ｐゴシック" pitchFamily="34" charset="-128"/>
                <a:cs typeface="Arial" pitchFamily="34" charset="0"/>
              </a:rPr>
              <a:t>En el ejemplo se muestran todas las filas y columnas de la vista </a:t>
            </a:r>
            <a:r>
              <a:rPr lang="es-CL" sz="1200" b="1" dirty="0" smtClean="0">
                <a:solidFill>
                  <a:srgbClr val="10253F"/>
                </a:solidFill>
                <a:latin typeface="Arial" pitchFamily="34" charset="0"/>
                <a:ea typeface="ＭＳ Ｐゴシック" pitchFamily="34" charset="-128"/>
                <a:cs typeface="Arial" pitchFamily="34" charset="0"/>
              </a:rPr>
              <a:t>v_emp_depto_80 ordenadas por salario y apellido en forma ascendente</a:t>
            </a:r>
            <a:r>
              <a:rPr lang="es-CL" sz="1200" dirty="0" smtClean="0">
                <a:solidFill>
                  <a:srgbClr val="10253F"/>
                </a:solidFill>
                <a:latin typeface="Arial" pitchFamily="34" charset="0"/>
                <a:ea typeface="ＭＳ Ｐゴシック" pitchFamily="34" charset="-128"/>
                <a:cs typeface="Arial" pitchFamily="34" charset="0"/>
              </a:rPr>
              <a:t>.</a:t>
            </a:r>
            <a:endParaRPr lang="es-MX" sz="1200" dirty="0" smtClean="0">
              <a:latin typeface="Arial" pitchFamily="34" charset="0"/>
              <a:ea typeface="ＭＳ Ｐゴシック" pitchFamily="34" charset="-128"/>
              <a:cs typeface="Arial" pitchFamily="34" charset="0"/>
            </a:endParaRPr>
          </a:p>
          <a:p>
            <a:pPr eaLnBrk="1" hangingPunct="1">
              <a:spcBef>
                <a:spcPct val="0"/>
              </a:spcBef>
            </a:pPr>
            <a:endParaRPr lang="es-CL" sz="1200" dirty="0" smtClean="0">
              <a:solidFill>
                <a:srgbClr val="10253F"/>
              </a:solidFill>
              <a:latin typeface="Arial" charset="0"/>
              <a:ea typeface="ＭＳ Ｐゴシック" pitchFamily="34" charset="-128"/>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5BB9564-BBF0-4526-8355-B287C23388FF}" type="slidenum">
              <a:rPr lang="es-CL" sz="1200">
                <a:latin typeface="+mn-lt"/>
                <a:cs typeface="+mn-cs"/>
              </a:rPr>
              <a:pPr algn="r" fontAlgn="auto">
                <a:spcBef>
                  <a:spcPts val="0"/>
                </a:spcBef>
                <a:spcAft>
                  <a:spcPts val="0"/>
                </a:spcAft>
                <a:defRPr/>
              </a:pPr>
              <a:t>8</a:t>
            </a:fld>
            <a:endParaRPr lang="es-CL" sz="120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b="1" dirty="0" smtClean="0">
                <a:solidFill>
                  <a:srgbClr val="10253F"/>
                </a:solidFill>
                <a:latin typeface="Arial" pitchFamily="34" charset="0"/>
                <a:ea typeface="ＭＳ Ｐゴシック" pitchFamily="34" charset="-128"/>
                <a:cs typeface="Arial" pitchFamily="34" charset="0"/>
              </a:rPr>
              <a:t>Creando una Vista Simple</a:t>
            </a:r>
            <a:endParaRPr lang="es-CL" dirty="0" smtClean="0">
              <a:solidFill>
                <a:srgbClr val="10253F"/>
              </a:solidFill>
              <a:latin typeface="Arial" pitchFamily="34" charset="0"/>
              <a:ea typeface="ＭＳ Ｐゴシック" pitchFamily="34" charset="-128"/>
              <a:cs typeface="Arial" pitchFamily="34" charset="0"/>
            </a:endParaRPr>
          </a:p>
          <a:p>
            <a:pPr eaLnBrk="1" hangingPunct="1">
              <a:spcBef>
                <a:spcPct val="0"/>
              </a:spcBef>
            </a:pPr>
            <a:r>
              <a:rPr lang="es-ES" b="1" dirty="0" smtClean="0">
                <a:latin typeface="Arial" pitchFamily="34" charset="0"/>
                <a:ea typeface="ＭＳ Ｐゴシック" pitchFamily="34" charset="-128"/>
                <a:cs typeface="Arial" pitchFamily="34" charset="0"/>
              </a:rPr>
              <a:t>Se pueden controlar los nombres de columna de la vista mediante la inclusión de los alias de columna en la subconsulta</a:t>
            </a:r>
            <a:r>
              <a:rPr lang="es-ES" dirty="0" smtClean="0">
                <a:latin typeface="Arial" pitchFamily="34" charset="0"/>
                <a:ea typeface="ＭＳ Ｐゴシック" pitchFamily="34" charset="-128"/>
                <a:cs typeface="Arial" pitchFamily="34" charset="0"/>
              </a:rPr>
              <a:t>. </a:t>
            </a:r>
            <a:br>
              <a:rPr lang="es-ES" dirty="0" smtClean="0">
                <a:latin typeface="Arial" pitchFamily="34" charset="0"/>
                <a:ea typeface="ＭＳ Ｐゴシック" pitchFamily="34" charset="-128"/>
                <a:cs typeface="Arial" pitchFamily="34" charset="0"/>
              </a:rPr>
            </a:br>
            <a:r>
              <a:rPr lang="es-ES" dirty="0" smtClean="0">
                <a:latin typeface="Arial" pitchFamily="34" charset="0"/>
                <a:ea typeface="ＭＳ Ｐゴシック" pitchFamily="34" charset="-128"/>
                <a:cs typeface="Arial" pitchFamily="34" charset="0"/>
              </a:rPr>
              <a:t>El ejemplo, se crea la vista </a:t>
            </a:r>
            <a:r>
              <a:rPr lang="en-US" b="1" dirty="0" smtClean="0">
                <a:solidFill>
                  <a:srgbClr val="D81102"/>
                </a:solidFill>
                <a:latin typeface="Arial" pitchFamily="34" charset="0"/>
                <a:ea typeface="ＭＳ Ｐゴシック" pitchFamily="34" charset="-128"/>
                <a:cs typeface="Arial" pitchFamily="34" charset="0"/>
              </a:rPr>
              <a:t>v_salarios_depto_50</a:t>
            </a:r>
            <a:r>
              <a:rPr lang="es-ES" dirty="0" smtClean="0">
                <a:latin typeface="Arial" pitchFamily="34" charset="0"/>
                <a:ea typeface="ＭＳ Ｐゴシック" pitchFamily="34" charset="-128"/>
                <a:cs typeface="Arial" pitchFamily="34" charset="0"/>
              </a:rPr>
              <a:t> </a:t>
            </a:r>
            <a:r>
              <a:rPr lang="es-ES" b="1" dirty="0" smtClean="0">
                <a:latin typeface="Arial" pitchFamily="34" charset="0"/>
                <a:ea typeface="ＭＳ Ｐゴシック" pitchFamily="34" charset="-128"/>
                <a:cs typeface="Arial" pitchFamily="34" charset="0"/>
              </a:rPr>
              <a:t>que contiene la identificación del empleado con el alias ID_EMPLEADO, su apellido con el alias APELLIDO, su salario con el alias SALARIO_MENSUAL y el salario multiplicado por 12 con el alias SALARIO_ANUAL para todos los empleados del departamento 50</a:t>
            </a:r>
            <a:r>
              <a:rPr lang="es-ES" dirty="0" smtClean="0">
                <a:latin typeface="Arial" pitchFamily="34" charset="0"/>
                <a:ea typeface="ＭＳ Ｐゴシック" pitchFamily="34" charset="-128"/>
                <a:cs typeface="Arial" pitchFamily="34" charset="0"/>
              </a:rPr>
              <a:t>. </a:t>
            </a:r>
            <a:br>
              <a:rPr lang="es-ES" dirty="0" smtClean="0">
                <a:latin typeface="Arial" pitchFamily="34" charset="0"/>
                <a:ea typeface="ＭＳ Ｐゴシック" pitchFamily="34" charset="-128"/>
                <a:cs typeface="Arial" pitchFamily="34" charset="0"/>
              </a:rPr>
            </a:br>
            <a:r>
              <a:rPr lang="es-ES" dirty="0" smtClean="0">
                <a:latin typeface="Arial" pitchFamily="34" charset="0"/>
                <a:ea typeface="ＭＳ Ｐゴシック" pitchFamily="34" charset="-128"/>
                <a:cs typeface="Arial" pitchFamily="34" charset="0"/>
              </a:rPr>
              <a:t>Alternativamente, se puede utilizar un alias en la cláusula CREATE VIEW. El número de alias enumerados debe coincidir con el número de expresiones seleccionadas en la subconsulta.</a:t>
            </a:r>
            <a:endParaRPr lang="es-CL" dirty="0" smtClean="0">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5264EC8-95B5-416D-9E54-6E4908B9C37E}" type="slidenum">
              <a:rPr lang="es-CL" sz="1200">
                <a:latin typeface="+mn-lt"/>
                <a:cs typeface="+mn-cs"/>
              </a:rPr>
              <a:pPr algn="r" fontAlgn="auto">
                <a:spcBef>
                  <a:spcPts val="0"/>
                </a:spcBef>
                <a:spcAft>
                  <a:spcPts val="0"/>
                </a:spcAft>
                <a:defRPr/>
              </a:pPr>
              <a:t>9</a:t>
            </a:fld>
            <a:endParaRPr lang="es-CL" sz="120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3794"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b="1" dirty="0" smtClean="0">
                <a:solidFill>
                  <a:srgbClr val="10253F"/>
                </a:solidFill>
                <a:latin typeface="Arial" pitchFamily="34" charset="0"/>
                <a:ea typeface="ＭＳ Ｐゴシック" pitchFamily="34" charset="-128"/>
                <a:cs typeface="Arial" pitchFamily="34" charset="0"/>
              </a:rPr>
              <a:t>Modificando una Vista</a:t>
            </a:r>
            <a:endParaRPr lang="es-CL" dirty="0" smtClean="0">
              <a:solidFill>
                <a:srgbClr val="10253F"/>
              </a:solidFill>
              <a:latin typeface="Arial" pitchFamily="34" charset="0"/>
              <a:ea typeface="ＭＳ Ｐゴシック" pitchFamily="34" charset="-128"/>
              <a:cs typeface="Arial" pitchFamily="34" charset="0"/>
            </a:endParaRPr>
          </a:p>
          <a:p>
            <a:pPr eaLnBrk="1" hangingPunct="1">
              <a:spcBef>
                <a:spcPct val="0"/>
              </a:spcBef>
            </a:pPr>
            <a:r>
              <a:rPr lang="es-ES" dirty="0" smtClean="0">
                <a:latin typeface="Arial" pitchFamily="34" charset="0"/>
                <a:ea typeface="ＭＳ Ｐゴシック" pitchFamily="34" charset="-128"/>
                <a:cs typeface="Arial" pitchFamily="34" charset="0"/>
              </a:rPr>
              <a:t>Con la opción </a:t>
            </a:r>
            <a:r>
              <a:rPr lang="es-ES" b="1" dirty="0" smtClean="0">
                <a:latin typeface="Arial" pitchFamily="34" charset="0"/>
                <a:ea typeface="ＭＳ Ｐゴシック" pitchFamily="34" charset="-128"/>
                <a:cs typeface="Arial" pitchFamily="34" charset="0"/>
              </a:rPr>
              <a:t>OR REPLACE, una vista se puede crear incluso si ya existe con el mismo nombre, sustituyendo así la antigua versión de la vista</a:t>
            </a:r>
            <a:r>
              <a:rPr lang="es-ES" dirty="0" smtClean="0">
                <a:latin typeface="Arial" pitchFamily="34" charset="0"/>
                <a:ea typeface="ＭＳ Ｐゴシック" pitchFamily="34" charset="-128"/>
                <a:cs typeface="Arial" pitchFamily="34" charset="0"/>
              </a:rPr>
              <a:t>. Esto significa que la vista puede ser modificada sin eliminar o tener que volver a asignar privilegios sobre el objeto. Al asignar alias de columna en la cláusula CREATE OR REPLACE VIEW, se debe recordar que los alias se enumeran en el mismo orden que las columnas de la subconsulta.</a:t>
            </a:r>
          </a:p>
          <a:p>
            <a:pPr eaLnBrk="1" hangingPunct="1">
              <a:spcBef>
                <a:spcPct val="0"/>
              </a:spcBef>
            </a:pPr>
            <a:endParaRPr lang="es-CL" dirty="0" smtClean="0">
              <a:latin typeface="Arial" pitchFamily="34" charset="0"/>
              <a:ea typeface="ＭＳ Ｐゴシック" pitchFamily="34" charset="-128"/>
              <a:cs typeface="Arial" pitchFamily="34" charset="0"/>
            </a:endParaRPr>
          </a:p>
          <a:p>
            <a:pPr eaLnBrk="1" hangingPunct="1">
              <a:spcBef>
                <a:spcPct val="0"/>
              </a:spcBef>
            </a:pPr>
            <a:r>
              <a:rPr lang="es-CL" dirty="0" smtClean="0">
                <a:latin typeface="Arial" pitchFamily="34" charset="0"/>
                <a:ea typeface="ＭＳ Ｐゴシック" pitchFamily="34" charset="-128"/>
                <a:cs typeface="Arial" pitchFamily="34" charset="0"/>
              </a:rPr>
              <a:t>En el ejemplo, </a:t>
            </a:r>
            <a:r>
              <a:rPr lang="es-CL" b="1" dirty="0" smtClean="0">
                <a:latin typeface="Arial" pitchFamily="34" charset="0"/>
                <a:ea typeface="ＭＳ Ｐゴシック" pitchFamily="34" charset="-128"/>
                <a:cs typeface="Arial" pitchFamily="34" charset="0"/>
              </a:rPr>
              <a:t>a </a:t>
            </a:r>
            <a:r>
              <a:rPr lang="en-US" b="1" dirty="0" smtClean="0">
                <a:latin typeface="Arial" pitchFamily="34" charset="0"/>
                <a:ea typeface="ＭＳ Ｐゴシック" pitchFamily="34" charset="-128"/>
                <a:cs typeface="Arial" pitchFamily="34" charset="0"/>
              </a:rPr>
              <a:t>la vista v_emp_depto_80 </a:t>
            </a:r>
            <a:r>
              <a:rPr lang="en-US" dirty="0" smtClean="0">
                <a:latin typeface="Arial" pitchFamily="34" charset="0"/>
                <a:ea typeface="ＭＳ Ｐゴシック" pitchFamily="34" charset="-128"/>
                <a:cs typeface="Arial" pitchFamily="34" charset="0"/>
              </a:rPr>
              <a:t>(</a:t>
            </a:r>
            <a:r>
              <a:rPr lang="en-US" dirty="0" err="1" smtClean="0">
                <a:latin typeface="Arial" pitchFamily="34" charset="0"/>
                <a:ea typeface="ＭＳ Ｐゴシック" pitchFamily="34" charset="-128"/>
                <a:cs typeface="Arial" pitchFamily="34" charset="0"/>
              </a:rPr>
              <a:t>creada</a:t>
            </a:r>
            <a:r>
              <a:rPr lang="en-US" dirty="0" smtClean="0">
                <a:latin typeface="Arial" pitchFamily="34" charset="0"/>
                <a:ea typeface="ＭＳ Ｐゴシック" pitchFamily="34" charset="-128"/>
                <a:cs typeface="Arial" pitchFamily="34" charset="0"/>
              </a:rPr>
              <a:t> </a:t>
            </a:r>
            <a:r>
              <a:rPr lang="en-US" dirty="0" err="1" smtClean="0">
                <a:latin typeface="Arial" pitchFamily="34" charset="0"/>
                <a:ea typeface="ＭＳ Ｐゴシック" pitchFamily="34" charset="-128"/>
                <a:cs typeface="Arial" pitchFamily="34" charset="0"/>
              </a:rPr>
              <a:t>anteriormente</a:t>
            </a:r>
            <a:r>
              <a:rPr lang="en-US" dirty="0" smtClean="0">
                <a:latin typeface="Arial" pitchFamily="34" charset="0"/>
                <a:ea typeface="ＭＳ Ｐゴシック" pitchFamily="34" charset="-128"/>
                <a:cs typeface="Arial" pitchFamily="34" charset="0"/>
              </a:rPr>
              <a:t>), </a:t>
            </a:r>
            <a:r>
              <a:rPr lang="en-US" b="1" dirty="0" smtClean="0">
                <a:latin typeface="Arial" pitchFamily="34" charset="0"/>
                <a:ea typeface="ＭＳ Ｐゴシック" pitchFamily="34" charset="-128"/>
                <a:cs typeface="Arial" pitchFamily="34" charset="0"/>
              </a:rPr>
              <a:t>se le </a:t>
            </a:r>
            <a:r>
              <a:rPr lang="en-US" b="1" dirty="0" err="1" smtClean="0">
                <a:latin typeface="Arial" pitchFamily="34" charset="0"/>
                <a:ea typeface="ＭＳ Ｐゴシック" pitchFamily="34" charset="-128"/>
                <a:cs typeface="Arial" pitchFamily="34" charset="0"/>
              </a:rPr>
              <a:t>asigna</a:t>
            </a:r>
            <a:r>
              <a:rPr lang="en-US" b="1" dirty="0" smtClean="0">
                <a:latin typeface="Arial" pitchFamily="34" charset="0"/>
                <a:ea typeface="ＭＳ Ｐゴシック" pitchFamily="34" charset="-128"/>
                <a:cs typeface="Arial" pitchFamily="34" charset="0"/>
              </a:rPr>
              <a:t> un alias </a:t>
            </a:r>
            <a:r>
              <a:rPr lang="en-US" b="1" dirty="0" err="1" smtClean="0">
                <a:latin typeface="Arial" pitchFamily="34" charset="0"/>
                <a:ea typeface="ＭＳ Ｐゴシック" pitchFamily="34" charset="-128"/>
                <a:cs typeface="Arial" pitchFamily="34" charset="0"/>
              </a:rPr>
              <a:t>por</a:t>
            </a:r>
            <a:r>
              <a:rPr lang="en-US" b="1" dirty="0" smtClean="0">
                <a:latin typeface="Arial" pitchFamily="34" charset="0"/>
                <a:ea typeface="ＭＳ Ｐゴシック" pitchFamily="34" charset="-128"/>
                <a:cs typeface="Arial" pitchFamily="34" charset="0"/>
              </a:rPr>
              <a:t> </a:t>
            </a:r>
            <a:r>
              <a:rPr lang="en-US" b="1" dirty="0" err="1" smtClean="0">
                <a:latin typeface="Arial" pitchFamily="34" charset="0"/>
                <a:ea typeface="ＭＳ Ｐゴシック" pitchFamily="34" charset="-128"/>
                <a:cs typeface="Arial" pitchFamily="34" charset="0"/>
              </a:rPr>
              <a:t>cada</a:t>
            </a:r>
            <a:r>
              <a:rPr lang="en-US" b="1" dirty="0" smtClean="0">
                <a:latin typeface="Arial" pitchFamily="34" charset="0"/>
                <a:ea typeface="ＭＳ Ｐゴシック" pitchFamily="34" charset="-128"/>
                <a:cs typeface="Arial" pitchFamily="34" charset="0"/>
              </a:rPr>
              <a:t> </a:t>
            </a:r>
            <a:r>
              <a:rPr lang="en-US" b="1" dirty="0" err="1" smtClean="0">
                <a:latin typeface="Arial" pitchFamily="34" charset="0"/>
                <a:ea typeface="ＭＳ Ｐゴシック" pitchFamily="34" charset="-128"/>
                <a:cs typeface="Arial" pitchFamily="34" charset="0"/>
              </a:rPr>
              <a:t>nombre</a:t>
            </a:r>
            <a:r>
              <a:rPr lang="en-US" b="1" dirty="0" smtClean="0">
                <a:latin typeface="Arial" pitchFamily="34" charset="0"/>
                <a:ea typeface="ＭＳ Ｐゴシック" pitchFamily="34" charset="-128"/>
                <a:cs typeface="Arial" pitchFamily="34" charset="0"/>
              </a:rPr>
              <a:t> de columna en la </a:t>
            </a:r>
            <a:r>
              <a:rPr lang="en-US" b="1" dirty="0" err="1" smtClean="0">
                <a:latin typeface="Arial" pitchFamily="34" charset="0"/>
                <a:ea typeface="ＭＳ Ｐゴシック" pitchFamily="34" charset="-128"/>
                <a:cs typeface="Arial" pitchFamily="34" charset="0"/>
              </a:rPr>
              <a:t>cláusula</a:t>
            </a:r>
            <a:r>
              <a:rPr lang="en-US" b="1" dirty="0" smtClean="0">
                <a:latin typeface="Arial" pitchFamily="34" charset="0"/>
                <a:ea typeface="ＭＳ Ｐゴシック" pitchFamily="34" charset="-128"/>
                <a:cs typeface="Arial" pitchFamily="34" charset="0"/>
              </a:rPr>
              <a:t> CREATE OR REPLACE VIEW</a:t>
            </a:r>
            <a:r>
              <a:rPr lang="en-US" dirty="0" smtClean="0">
                <a:latin typeface="Arial" pitchFamily="34" charset="0"/>
                <a:ea typeface="ＭＳ Ｐゴシック" pitchFamily="34" charset="-128"/>
                <a:cs typeface="Arial" pitchFamily="34" charset="0"/>
              </a:rPr>
              <a:t>. </a:t>
            </a:r>
            <a:r>
              <a:rPr lang="en-US" dirty="0" err="1" smtClean="0">
                <a:latin typeface="Arial" pitchFamily="34" charset="0"/>
                <a:ea typeface="ＭＳ Ｐゴシック" pitchFamily="34" charset="-128"/>
                <a:cs typeface="Arial" pitchFamily="34" charset="0"/>
              </a:rPr>
              <a:t>Por</a:t>
            </a:r>
            <a:r>
              <a:rPr lang="en-US" dirty="0" smtClean="0">
                <a:latin typeface="Arial" pitchFamily="34" charset="0"/>
                <a:ea typeface="ＭＳ Ｐゴシック" pitchFamily="34" charset="-128"/>
                <a:cs typeface="Arial" pitchFamily="34" charset="0"/>
              </a:rPr>
              <a:t> lo </a:t>
            </a:r>
            <a:r>
              <a:rPr lang="en-US" dirty="0" err="1" smtClean="0">
                <a:latin typeface="Arial" pitchFamily="34" charset="0"/>
                <a:ea typeface="ＭＳ Ｐゴシック" pitchFamily="34" charset="-128"/>
                <a:cs typeface="Arial" pitchFamily="34" charset="0"/>
              </a:rPr>
              <a:t>tanto</a:t>
            </a:r>
            <a:r>
              <a:rPr lang="en-US" dirty="0" smtClean="0">
                <a:latin typeface="Arial" pitchFamily="34" charset="0"/>
                <a:ea typeface="ＭＳ Ｐゴシック" pitchFamily="34" charset="-128"/>
                <a:cs typeface="Arial" pitchFamily="34" charset="0"/>
              </a:rPr>
              <a:t>, </a:t>
            </a:r>
            <a:r>
              <a:rPr lang="en-US" dirty="0" err="1" smtClean="0">
                <a:latin typeface="Arial" pitchFamily="34" charset="0"/>
                <a:ea typeface="ＭＳ Ｐゴシック" pitchFamily="34" charset="-128"/>
                <a:cs typeface="Arial" pitchFamily="34" charset="0"/>
              </a:rPr>
              <a:t>para</a:t>
            </a:r>
            <a:r>
              <a:rPr lang="en-US" dirty="0" smtClean="0">
                <a:latin typeface="Arial" pitchFamily="34" charset="0"/>
                <a:ea typeface="ＭＳ Ｐゴシック" pitchFamily="34" charset="-128"/>
                <a:cs typeface="Arial" pitchFamily="34" charset="0"/>
              </a:rPr>
              <a:t> la columna employee_id la vista </a:t>
            </a:r>
            <a:r>
              <a:rPr lang="en-US" dirty="0" err="1" smtClean="0">
                <a:latin typeface="Arial" pitchFamily="34" charset="0"/>
                <a:ea typeface="ＭＳ Ｐゴシック" pitchFamily="34" charset="-128"/>
                <a:cs typeface="Arial" pitchFamily="34" charset="0"/>
              </a:rPr>
              <a:t>tendrá</a:t>
            </a:r>
            <a:r>
              <a:rPr lang="en-US" dirty="0" smtClean="0">
                <a:latin typeface="Arial" pitchFamily="34" charset="0"/>
                <a:ea typeface="ＭＳ Ｐゴシック" pitchFamily="34" charset="-128"/>
                <a:cs typeface="Arial" pitchFamily="34" charset="0"/>
              </a:rPr>
              <a:t> el alias id_empleado, </a:t>
            </a:r>
            <a:r>
              <a:rPr lang="en-US" dirty="0" err="1" smtClean="0">
                <a:latin typeface="Arial" pitchFamily="34" charset="0"/>
                <a:ea typeface="ＭＳ Ｐゴシック" pitchFamily="34" charset="-128"/>
                <a:cs typeface="Arial" pitchFamily="34" charset="0"/>
              </a:rPr>
              <a:t>para</a:t>
            </a:r>
            <a:r>
              <a:rPr lang="en-US" dirty="0" smtClean="0">
                <a:latin typeface="Arial" pitchFamily="34" charset="0"/>
                <a:ea typeface="ＭＳ Ｐゴシック" pitchFamily="34" charset="-128"/>
                <a:cs typeface="Arial" pitchFamily="34" charset="0"/>
              </a:rPr>
              <a:t> </a:t>
            </a:r>
            <a:r>
              <a:rPr lang="en-US" dirty="0" err="1" smtClean="0">
                <a:latin typeface="Arial" pitchFamily="34" charset="0"/>
                <a:ea typeface="ＭＳ Ｐゴシック" pitchFamily="34" charset="-128"/>
                <a:cs typeface="Arial" pitchFamily="34" charset="0"/>
              </a:rPr>
              <a:t>las</a:t>
            </a:r>
            <a:r>
              <a:rPr lang="en-US" dirty="0" smtClean="0">
                <a:latin typeface="Arial" pitchFamily="34" charset="0"/>
                <a:ea typeface="ＭＳ Ｐゴシック" pitchFamily="34" charset="-128"/>
                <a:cs typeface="Arial" pitchFamily="34" charset="0"/>
              </a:rPr>
              <a:t> </a:t>
            </a:r>
            <a:r>
              <a:rPr lang="en-US" dirty="0" err="1" smtClean="0">
                <a:latin typeface="Arial" pitchFamily="34" charset="0"/>
                <a:ea typeface="ＭＳ Ｐゴシック" pitchFamily="34" charset="-128"/>
                <a:cs typeface="Arial" pitchFamily="34" charset="0"/>
              </a:rPr>
              <a:t>columnas</a:t>
            </a:r>
            <a:r>
              <a:rPr lang="en-US" dirty="0" smtClean="0">
                <a:latin typeface="Arial" pitchFamily="34" charset="0"/>
                <a:ea typeface="ＭＳ Ｐゴシック" pitchFamily="34" charset="-128"/>
                <a:cs typeface="Arial" pitchFamily="34" charset="0"/>
              </a:rPr>
              <a:t> first_name y last_name (</a:t>
            </a:r>
            <a:r>
              <a:rPr lang="en-US" dirty="0" err="1" smtClean="0">
                <a:latin typeface="Arial" pitchFamily="34" charset="0"/>
                <a:ea typeface="ＭＳ Ｐゴシック" pitchFamily="34" charset="-128"/>
                <a:cs typeface="Arial" pitchFamily="34" charset="0"/>
              </a:rPr>
              <a:t>cocatenadas</a:t>
            </a:r>
            <a:r>
              <a:rPr lang="en-US" dirty="0" smtClean="0">
                <a:latin typeface="Arial" pitchFamily="34" charset="0"/>
                <a:ea typeface="ＭＳ Ｐゴシック" pitchFamily="34" charset="-128"/>
                <a:cs typeface="Arial" pitchFamily="34" charset="0"/>
              </a:rPr>
              <a:t>) se le </a:t>
            </a:r>
            <a:r>
              <a:rPr lang="en-US" dirty="0" err="1" smtClean="0">
                <a:latin typeface="Arial" pitchFamily="34" charset="0"/>
                <a:ea typeface="ＭＳ Ｐゴシック" pitchFamily="34" charset="-128"/>
                <a:cs typeface="Arial" pitchFamily="34" charset="0"/>
              </a:rPr>
              <a:t>asigna</a:t>
            </a:r>
            <a:r>
              <a:rPr lang="en-US" dirty="0" smtClean="0">
                <a:latin typeface="Arial" pitchFamily="34" charset="0"/>
                <a:ea typeface="ＭＳ Ｐゴシック" pitchFamily="34" charset="-128"/>
                <a:cs typeface="Arial" pitchFamily="34" charset="0"/>
              </a:rPr>
              <a:t> el alias </a:t>
            </a:r>
            <a:r>
              <a:rPr lang="en-US" dirty="0" err="1" smtClean="0">
                <a:latin typeface="Arial" pitchFamily="34" charset="0"/>
                <a:ea typeface="ＭＳ Ｐゴシック" pitchFamily="34" charset="-128"/>
                <a:cs typeface="Arial" pitchFamily="34" charset="0"/>
              </a:rPr>
              <a:t>nombre</a:t>
            </a:r>
            <a:r>
              <a:rPr lang="en-US" dirty="0" smtClean="0">
                <a:latin typeface="Arial" pitchFamily="34" charset="0"/>
                <a:ea typeface="ＭＳ Ｐゴシック" pitchFamily="34" charset="-128"/>
                <a:cs typeface="Arial" pitchFamily="34" charset="0"/>
              </a:rPr>
              <a:t>, a la </a:t>
            </a:r>
            <a:r>
              <a:rPr lang="en-US" dirty="0" err="1" smtClean="0">
                <a:latin typeface="Arial" pitchFamily="34" charset="0"/>
                <a:ea typeface="ＭＳ Ｐゴシック" pitchFamily="34" charset="-128"/>
                <a:cs typeface="Arial" pitchFamily="34" charset="0"/>
              </a:rPr>
              <a:t>columnas</a:t>
            </a:r>
            <a:r>
              <a:rPr lang="en-US" dirty="0" smtClean="0">
                <a:latin typeface="Arial" pitchFamily="34" charset="0"/>
                <a:ea typeface="ＭＳ Ｐゴシック" pitchFamily="34" charset="-128"/>
                <a:cs typeface="Arial" pitchFamily="34" charset="0"/>
              </a:rPr>
              <a:t> salary el alias salario y </a:t>
            </a:r>
            <a:r>
              <a:rPr lang="en-US" dirty="0" err="1" smtClean="0">
                <a:latin typeface="Arial" pitchFamily="34" charset="0"/>
                <a:ea typeface="ＭＳ Ｐゴシック" pitchFamily="34" charset="-128"/>
                <a:cs typeface="Arial" pitchFamily="34" charset="0"/>
              </a:rPr>
              <a:t>para</a:t>
            </a:r>
            <a:r>
              <a:rPr lang="en-US" dirty="0" smtClean="0">
                <a:latin typeface="Arial" pitchFamily="34" charset="0"/>
                <a:ea typeface="ＭＳ Ｐゴシック" pitchFamily="34" charset="-128"/>
                <a:cs typeface="Arial" pitchFamily="34" charset="0"/>
              </a:rPr>
              <a:t> la columna department_id el alias departamento. </a:t>
            </a:r>
            <a:r>
              <a:rPr lang="en-US" dirty="0" err="1" smtClean="0">
                <a:latin typeface="Arial" pitchFamily="34" charset="0"/>
                <a:ea typeface="ＭＳ Ｐゴシック" pitchFamily="34" charset="-128"/>
                <a:cs typeface="Arial" pitchFamily="34" charset="0"/>
              </a:rPr>
              <a:t>Posteriormente</a:t>
            </a:r>
            <a:r>
              <a:rPr lang="en-US" dirty="0" smtClean="0">
                <a:latin typeface="Arial" pitchFamily="34" charset="0"/>
                <a:ea typeface="ＭＳ Ｐゴシック" pitchFamily="34" charset="-128"/>
                <a:cs typeface="Arial" pitchFamily="34" charset="0"/>
              </a:rPr>
              <a:t>, se </a:t>
            </a:r>
            <a:r>
              <a:rPr lang="en-US" dirty="0" err="1" smtClean="0">
                <a:latin typeface="Arial" pitchFamily="34" charset="0"/>
                <a:ea typeface="ＭＳ Ｐゴシック" pitchFamily="34" charset="-128"/>
                <a:cs typeface="Arial" pitchFamily="34" charset="0"/>
              </a:rPr>
              <a:t>muestra</a:t>
            </a:r>
            <a:r>
              <a:rPr lang="en-US" dirty="0" smtClean="0">
                <a:latin typeface="Arial" pitchFamily="34" charset="0"/>
                <a:ea typeface="ＭＳ Ｐゴシック" pitchFamily="34" charset="-128"/>
                <a:cs typeface="Arial" pitchFamily="34" charset="0"/>
              </a:rPr>
              <a:t> el </a:t>
            </a:r>
            <a:r>
              <a:rPr lang="en-US" dirty="0" err="1" smtClean="0">
                <a:latin typeface="Arial" pitchFamily="34" charset="0"/>
                <a:ea typeface="ＭＳ Ｐゴシック" pitchFamily="34" charset="-128"/>
                <a:cs typeface="Arial" pitchFamily="34" charset="0"/>
              </a:rPr>
              <a:t>nombre</a:t>
            </a:r>
            <a:r>
              <a:rPr lang="en-US" dirty="0" smtClean="0">
                <a:latin typeface="Arial" pitchFamily="34" charset="0"/>
                <a:ea typeface="ＭＳ Ｐゴシック" pitchFamily="34" charset="-128"/>
                <a:cs typeface="Arial" pitchFamily="34" charset="0"/>
              </a:rPr>
              <a:t> y salario de la vista </a:t>
            </a:r>
            <a:r>
              <a:rPr lang="en-US" dirty="0" err="1" smtClean="0">
                <a:latin typeface="Arial" pitchFamily="34" charset="0"/>
                <a:ea typeface="ＭＳ Ｐゴシック" pitchFamily="34" charset="-128"/>
                <a:cs typeface="Arial" pitchFamily="34" charset="0"/>
              </a:rPr>
              <a:t>creada</a:t>
            </a:r>
            <a:r>
              <a:rPr lang="en-US" dirty="0" smtClean="0">
                <a:latin typeface="Arial" pitchFamily="34" charset="0"/>
                <a:ea typeface="ＭＳ Ｐゴシック" pitchFamily="34" charset="-128"/>
                <a:cs typeface="Arial" pitchFamily="34" charset="0"/>
              </a:rPr>
              <a:t> </a:t>
            </a:r>
            <a:r>
              <a:rPr lang="en-US" dirty="0" err="1" smtClean="0">
                <a:latin typeface="Arial" pitchFamily="34" charset="0"/>
                <a:ea typeface="ＭＳ Ｐゴシック" pitchFamily="34" charset="-128"/>
                <a:cs typeface="Arial" pitchFamily="34" charset="0"/>
              </a:rPr>
              <a:t>para</a:t>
            </a:r>
            <a:r>
              <a:rPr lang="en-US" dirty="0" smtClean="0">
                <a:latin typeface="Arial" pitchFamily="34" charset="0"/>
                <a:ea typeface="ＭＳ Ｐゴシック" pitchFamily="34" charset="-128"/>
                <a:cs typeface="Arial" pitchFamily="34" charset="0"/>
              </a:rPr>
              <a:t> los empleados con salario mayor a 10000.</a:t>
            </a:r>
            <a:endParaRPr lang="es-MX" dirty="0" smtClean="0">
              <a:latin typeface="Arial" pitchFamily="34" charset="0"/>
              <a:ea typeface="ＭＳ Ｐゴシック" pitchFamily="34" charset="-128"/>
              <a:cs typeface="Arial" pitchFamily="34" charset="0"/>
            </a:endParaRPr>
          </a:p>
          <a:p>
            <a:pPr eaLnBrk="1" hangingPunct="1">
              <a:spcBef>
                <a:spcPct val="0"/>
              </a:spcBef>
            </a:pPr>
            <a:endParaRPr lang="es-CL" dirty="0" smtClean="0">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CC2D453-247B-4DD5-B977-D7D98E21A437}" type="slidenum">
              <a:rPr lang="es-CL" sz="1200">
                <a:latin typeface="+mn-lt"/>
                <a:cs typeface="+mn-cs"/>
              </a:rPr>
              <a:pPr algn="r" fontAlgn="auto">
                <a:spcBef>
                  <a:spcPts val="0"/>
                </a:spcBef>
                <a:spcAft>
                  <a:spcPts val="0"/>
                </a:spcAft>
                <a:defRPr/>
              </a:pPr>
              <a:t>10</a:t>
            </a:fld>
            <a:endParaRPr lang="es-CL" sz="120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pPr>
              <a:defRPr/>
            </a:pPr>
            <a:fld id="{2FD49C1A-BAD9-4B8E-88DF-27726FCB1D1D}" type="datetimeFigureOut">
              <a:rPr lang="es-CL"/>
              <a:pPr>
                <a:defRPr/>
              </a:pPr>
              <a:t>10-03-2014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4143B8DD-9BA8-4E78-8389-FCB568317738}" type="slidenum">
              <a:rPr lang="es-CL"/>
              <a:pPr>
                <a:defRPr/>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64A1036F-EE26-4D40-B307-7CC6593C8146}" type="datetimeFigureOut">
              <a:rPr lang="es-CL"/>
              <a:pPr>
                <a:defRPr/>
              </a:pPr>
              <a:t>10-03-2014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7B51AE1C-E878-4F91-8055-DA2FE40121D0}" type="slidenum">
              <a:rPr lang="es-CL"/>
              <a:pPr>
                <a:defRPr/>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8825E5A5-E3F4-495A-9781-58F9D6494BF5}" type="datetimeFigureOut">
              <a:rPr lang="es-CL"/>
              <a:pPr>
                <a:defRPr/>
              </a:pPr>
              <a:t>10-03-2014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3FD6F642-8C30-455D-B890-CF8CAECFC513}" type="slidenum">
              <a:rPr lang="es-CL"/>
              <a:pPr>
                <a:defRPr/>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AFC26F8A-A349-42F8-8175-0FA22EFFE5EF}" type="datetimeFigureOut">
              <a:rPr lang="es-CL"/>
              <a:pPr>
                <a:defRPr/>
              </a:pPr>
              <a:t>10-03-2014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117D167A-15CA-4298-91C0-DB73F656F93B}" type="slidenum">
              <a:rPr lang="es-CL"/>
              <a:pPr>
                <a:defRPr/>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5"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6"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
        <p:nvSpPr>
          <p:cNvPr id="7" name="9 Marcador de fecha"/>
          <p:cNvSpPr>
            <a:spLocks noGrp="1"/>
          </p:cNvSpPr>
          <p:nvPr>
            <p:ph type="dt" sz="half" idx="10"/>
          </p:nvPr>
        </p:nvSpPr>
        <p:spPr/>
        <p:txBody>
          <a:bodyPr/>
          <a:lstStyle>
            <a:lvl1pPr>
              <a:defRPr/>
            </a:lvl1pPr>
          </a:lstStyle>
          <a:p>
            <a:pPr>
              <a:defRPr/>
            </a:pPr>
            <a:fld id="{B4D0FEB8-DC07-41F2-9D4B-4B789555EE62}" type="datetimeFigureOut">
              <a:rPr lang="es-CL"/>
              <a:pPr>
                <a:defRPr/>
              </a:pPr>
              <a:t>10-03-2014</a:t>
            </a:fld>
            <a:endParaRPr lang="es-CL"/>
          </a:p>
        </p:txBody>
      </p:sp>
      <p:sp>
        <p:nvSpPr>
          <p:cNvPr id="8" name="10 Marcador de número de diapositiva"/>
          <p:cNvSpPr>
            <a:spLocks noGrp="1"/>
          </p:cNvSpPr>
          <p:nvPr>
            <p:ph type="sldNum" sz="quarter" idx="11"/>
          </p:nvPr>
        </p:nvSpPr>
        <p:spPr/>
        <p:txBody>
          <a:bodyPr/>
          <a:lstStyle>
            <a:lvl1pPr>
              <a:defRPr/>
            </a:lvl1pPr>
          </a:lstStyle>
          <a:p>
            <a:pPr>
              <a:defRPr/>
            </a:pPr>
            <a:fld id="{F5C9C018-1085-4605-9AA2-479AE68307A6}" type="slidenum">
              <a:rPr lang="es-CL"/>
              <a:pPr>
                <a:defRPr/>
              </a:pPr>
              <a:t>‹Nº›</a:t>
            </a:fld>
            <a:endParaRPr lang="es-CL"/>
          </a:p>
        </p:txBody>
      </p:sp>
      <p:sp>
        <p:nvSpPr>
          <p:cNvPr id="9"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CL"/>
          </a:p>
        </p:txBody>
      </p:sp>
      <p:sp>
        <p:nvSpPr>
          <p:cNvPr id="6" name="Marcador de número de diapositiva 5"/>
          <p:cNvSpPr>
            <a:spLocks noGrp="1"/>
          </p:cNvSpPr>
          <p:nvPr>
            <p:ph type="sldNum" sz="quarter" idx="11"/>
          </p:nvPr>
        </p:nvSpPr>
        <p:spPr/>
        <p:txBody>
          <a:bodyPr/>
          <a:lstStyle>
            <a:lvl1pPr>
              <a:defRPr/>
            </a:lvl1pPr>
          </a:lstStyle>
          <a:p>
            <a:pPr>
              <a:defRPr/>
            </a:pPr>
            <a:fld id="{C8888018-F320-4283-B87A-5AE16EAB3A79}" type="slidenum">
              <a:rPr lang="es-CL"/>
              <a:pPr>
                <a:defRPr/>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pPr>
              <a:defRPr/>
            </a:pPr>
            <a:fld id="{2455F471-C115-4E8D-8CF2-A9CE20CF2A28}" type="datetimeFigureOut">
              <a:rPr lang="es-CL"/>
              <a:pPr>
                <a:defRPr/>
              </a:pPr>
              <a:t>10-03-2014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F3299897-F1F1-4C33-8E54-DB36B3BF9442}" type="slidenum">
              <a:rPr lang="es-CL"/>
              <a:pPr>
                <a:defRPr/>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pPr>
              <a:defRPr/>
            </a:pPr>
            <a:fld id="{AADFD47D-1C4B-4913-959F-65767BC422A5}" type="datetimeFigureOut">
              <a:rPr lang="es-CL"/>
              <a:pPr>
                <a:defRPr/>
              </a:pPr>
              <a:t>10-03-2014</a:t>
            </a:fld>
            <a:endParaRPr lang="es-CL"/>
          </a:p>
        </p:txBody>
      </p:sp>
      <p:sp>
        <p:nvSpPr>
          <p:cNvPr id="8" name="Marcador de pie de página 4"/>
          <p:cNvSpPr>
            <a:spLocks noGrp="1"/>
          </p:cNvSpPr>
          <p:nvPr>
            <p:ph type="ftr" sz="quarter" idx="11"/>
          </p:nvPr>
        </p:nvSpPr>
        <p:spPr/>
        <p:txBody>
          <a:bodyPr/>
          <a:lstStyle>
            <a:lvl1pPr>
              <a:defRPr/>
            </a:lvl1pPr>
          </a:lstStyle>
          <a:p>
            <a:pPr>
              <a:defRPr/>
            </a:pPr>
            <a:endParaRPr lang="es-CL"/>
          </a:p>
        </p:txBody>
      </p:sp>
      <p:sp>
        <p:nvSpPr>
          <p:cNvPr id="9" name="Marcador de número de diapositiva 5"/>
          <p:cNvSpPr>
            <a:spLocks noGrp="1"/>
          </p:cNvSpPr>
          <p:nvPr>
            <p:ph type="sldNum" sz="quarter" idx="12"/>
          </p:nvPr>
        </p:nvSpPr>
        <p:spPr/>
        <p:txBody>
          <a:bodyPr/>
          <a:lstStyle>
            <a:lvl1pPr>
              <a:defRPr/>
            </a:lvl1pPr>
          </a:lstStyle>
          <a:p>
            <a:pPr>
              <a:defRPr/>
            </a:pPr>
            <a:fld id="{E5A7889B-B5DB-4B88-9D6E-A58105F1F94B}" type="slidenum">
              <a:rPr lang="es-CL"/>
              <a:pPr>
                <a:defRPr/>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4"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5"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6" name="Marcador de fecha 3"/>
          <p:cNvSpPr>
            <a:spLocks noGrp="1"/>
          </p:cNvSpPr>
          <p:nvPr>
            <p:ph type="dt" sz="half" idx="10"/>
          </p:nvPr>
        </p:nvSpPr>
        <p:spPr/>
        <p:txBody>
          <a:bodyPr/>
          <a:lstStyle>
            <a:lvl1pPr>
              <a:defRPr/>
            </a:lvl1pPr>
          </a:lstStyle>
          <a:p>
            <a:pPr>
              <a:defRPr/>
            </a:pPr>
            <a:fld id="{41414D93-B4B6-4329-BA66-FA85007FF037}" type="datetimeFigureOut">
              <a:rPr lang="es-CL"/>
              <a:pPr>
                <a:defRPr/>
              </a:pPr>
              <a:t>10-03-2014</a:t>
            </a:fld>
            <a:endParaRPr lang="es-CL"/>
          </a:p>
        </p:txBody>
      </p:sp>
      <p:sp>
        <p:nvSpPr>
          <p:cNvPr id="7" name="Marcador de pie de página 4"/>
          <p:cNvSpPr>
            <a:spLocks noGrp="1"/>
          </p:cNvSpPr>
          <p:nvPr>
            <p:ph type="ftr" sz="quarter" idx="11"/>
          </p:nvPr>
        </p:nvSpPr>
        <p:spPr/>
        <p:txBody>
          <a:bodyPr/>
          <a:lstStyle>
            <a:lvl1pPr>
              <a:defRPr/>
            </a:lvl1pPr>
          </a:lstStyle>
          <a:p>
            <a:pPr>
              <a:defRPr/>
            </a:pPr>
            <a:endParaRPr lang="es-CL"/>
          </a:p>
        </p:txBody>
      </p:sp>
      <p:sp>
        <p:nvSpPr>
          <p:cNvPr id="8" name="Marcador de número de diapositiva 5"/>
          <p:cNvSpPr>
            <a:spLocks noGrp="1"/>
          </p:cNvSpPr>
          <p:nvPr>
            <p:ph type="sldNum" sz="quarter" idx="12"/>
          </p:nvPr>
        </p:nvSpPr>
        <p:spPr/>
        <p:txBody>
          <a:bodyPr/>
          <a:lstStyle>
            <a:lvl1pPr>
              <a:defRPr/>
            </a:lvl1pPr>
          </a:lstStyle>
          <a:p>
            <a:pPr>
              <a:defRPr/>
            </a:pPr>
            <a:fld id="{3F3BAEF4-7A3E-4FB7-BB2C-F9C3935CDAE9}" type="slidenum">
              <a:rPr lang="es-CL"/>
              <a:pPr>
                <a:defRPr/>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2C450780-3385-458A-A2B8-9F9995A01217}" type="datetimeFigureOut">
              <a:rPr lang="es-CL"/>
              <a:pPr>
                <a:defRPr/>
              </a:pPr>
              <a:t>10-03-2014</a:t>
            </a:fld>
            <a:endParaRPr lang="es-CL"/>
          </a:p>
        </p:txBody>
      </p:sp>
      <p:sp>
        <p:nvSpPr>
          <p:cNvPr id="3" name="Marcador de pie de página 4"/>
          <p:cNvSpPr>
            <a:spLocks noGrp="1"/>
          </p:cNvSpPr>
          <p:nvPr>
            <p:ph type="ftr" sz="quarter" idx="11"/>
          </p:nvPr>
        </p:nvSpPr>
        <p:spPr/>
        <p:txBody>
          <a:bodyPr/>
          <a:lstStyle>
            <a:lvl1pPr>
              <a:defRPr/>
            </a:lvl1pPr>
          </a:lstStyle>
          <a:p>
            <a:pPr>
              <a:defRPr/>
            </a:pPr>
            <a:endParaRPr lang="es-CL"/>
          </a:p>
        </p:txBody>
      </p:sp>
      <p:sp>
        <p:nvSpPr>
          <p:cNvPr id="4" name="Marcador de número de diapositiva 5"/>
          <p:cNvSpPr>
            <a:spLocks noGrp="1"/>
          </p:cNvSpPr>
          <p:nvPr>
            <p:ph type="sldNum" sz="quarter" idx="12"/>
          </p:nvPr>
        </p:nvSpPr>
        <p:spPr/>
        <p:txBody>
          <a:bodyPr/>
          <a:lstStyle>
            <a:lvl1pPr>
              <a:defRPr/>
            </a:lvl1pPr>
          </a:lstStyle>
          <a:p>
            <a:pPr>
              <a:defRPr/>
            </a:pPr>
            <a:fld id="{96F1937F-A9B4-4E33-B9D5-4D98AF4F1086}" type="slidenum">
              <a:rPr lang="es-CL"/>
              <a:pPr>
                <a:defRPr/>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041D31FB-3F55-4DC8-836C-2F8A9E2B008E}" type="datetimeFigureOut">
              <a:rPr lang="es-CL"/>
              <a:pPr>
                <a:defRPr/>
              </a:pPr>
              <a:t>10-03-2014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DFF58B92-F2F2-45F4-8680-A3918F3AC937}" type="slidenum">
              <a:rPr lang="es-CL"/>
              <a:pPr>
                <a:defRPr/>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3F65D1B0-8D5F-4237-A7E8-DFF8C40E1D43}" type="datetimeFigureOut">
              <a:rPr lang="es-CL"/>
              <a:pPr>
                <a:defRPr/>
              </a:pPr>
              <a:t>10-03-2014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B31BB236-602D-4922-837A-0985BB3AE0AA}" type="slidenum">
              <a:rPr lang="es-CL"/>
              <a:pPr>
                <a:defRPr/>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charset="0"/>
                <a:cs typeface="+mn-cs"/>
              </a:defRPr>
            </a:lvl1pPr>
          </a:lstStyle>
          <a:p>
            <a:pPr>
              <a:defRPr/>
            </a:pPr>
            <a:fld id="{D9FC95F3-ADC5-4E2C-8578-AECB065BEC95}" type="datetimeFigureOut">
              <a:rPr lang="es-CL"/>
              <a:pPr>
                <a:defRPr/>
              </a:pPr>
              <a:t>10-03-2014</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Calibri" charset="0"/>
                <a:cs typeface="+mn-cs"/>
              </a:defRPr>
            </a:lvl1pPr>
          </a:lstStyle>
          <a:p>
            <a:pPr>
              <a:defRPr/>
            </a:pPr>
            <a:fld id="{7967FBC7-E692-4070-A68B-9BBD2438A7D6}"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26" r:id="rId4"/>
    <p:sldLayoutId id="2147483727" r:id="rId5"/>
    <p:sldLayoutId id="214748373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www.google.cl/url?sa=i&amp;source=images&amp;cd=&amp;docid=A8BHM-idfwnSZM&amp;tbnid=HAJBKiSFWsIibM:&amp;ved=0CAgQjRwwADjHAQ&amp;url=http://tipsdeaprendizaje.blogspot.com/2009/11/estrategias-de-aprendizaje.html&amp;ei=K76wUcLsE7CO0QGDtYCoCQ&amp;psig=AFQjCNFG0X-D8yVJV96nLgCfkND5EHi3SQ&amp;ust=137062391536641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l/url?sa=i&amp;rct=j&amp;q=&amp;esrc=s&amp;frm=1&amp;source=images&amp;cd=&amp;cad=rja&amp;docid=y7hx9d2JDl1omM&amp;tbnid=lHGVJWsthtHtqM:&amp;ved=0CAUQjRw&amp;url=http://www.bodegasexpress.com/dudas.html&amp;ei=-pesUe-AI43W9QSAoYC4CQ&amp;bvm=bv.47244034,d.eWU&amp;psig=AFQjCNFLm-EGV9s1Atpy26mxvK0PkyEDLQ&amp;ust=137035189453793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745171"/>
            <a:ext cx="8158387" cy="584775"/>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s-CL" sz="3200">
                <a:latin typeface="Calibri" pitchFamily="34" charset="0"/>
              </a:rPr>
              <a:t>PBD3301  PROGRAMACIÓN DE BASE DE DATOS</a:t>
            </a:r>
          </a:p>
        </p:txBody>
      </p:sp>
      <p:sp>
        <p:nvSpPr>
          <p:cNvPr id="15364" name="6 Rectángulo"/>
          <p:cNvSpPr>
            <a:spLocks noChangeArrowheads="1"/>
          </p:cNvSpPr>
          <p:nvPr/>
        </p:nvSpPr>
        <p:spPr bwMode="auto">
          <a:xfrm>
            <a:off x="250825" y="4362450"/>
            <a:ext cx="6053138" cy="579438"/>
          </a:xfrm>
          <a:prstGeom prst="rect">
            <a:avLst/>
          </a:prstGeom>
          <a:noFill/>
          <a:ln w="9525">
            <a:noFill/>
            <a:miter lim="800000"/>
            <a:headEnd/>
            <a:tailEnd/>
          </a:ln>
        </p:spPr>
        <p:txBody>
          <a:bodyPr wrap="none">
            <a:spAutoFit/>
          </a:bodyPr>
          <a:lstStyle/>
          <a:p>
            <a:r>
              <a:rPr lang="es-CL" sz="3200">
                <a:solidFill>
                  <a:schemeClr val="bg1"/>
                </a:solidFill>
                <a:latin typeface="Calibri" pitchFamily="34" charset="0"/>
              </a:rPr>
              <a:t>Creando Vistas en la Base de Datos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21" descr="Screenshot - 23-01-2014 , 12_52_2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93788" y="4743450"/>
            <a:ext cx="2470150" cy="933450"/>
          </a:xfrm>
          <a:prstGeom prst="rect">
            <a:avLst/>
          </a:prstGeom>
          <a:noFill/>
          <a:ln w="9525">
            <a:noFill/>
            <a:miter lim="800000"/>
            <a:headEnd/>
            <a:tailEnd/>
          </a:ln>
        </p:spPr>
      </p:pic>
      <p:sp>
        <p:nvSpPr>
          <p:cNvPr id="32770" name="Rectangle 2"/>
          <p:cNvSpPr>
            <a:spLocks noGrp="1" noChangeArrowheads="1"/>
          </p:cNvSpPr>
          <p:nvPr>
            <p:ph type="title" idx="4294967295"/>
          </p:nvPr>
        </p:nvSpPr>
        <p:spPr>
          <a:xfrm>
            <a:off x="252413" y="188913"/>
            <a:ext cx="8496300" cy="1462087"/>
          </a:xfrm>
        </p:spPr>
        <p:txBody>
          <a:bodyPr/>
          <a:lstStyle/>
          <a:p>
            <a:pPr algn="r"/>
            <a:r>
              <a:rPr lang="es-CL" sz="3000" smtClean="0">
                <a:solidFill>
                  <a:srgbClr val="10253F"/>
                </a:solidFill>
                <a:latin typeface="Arial" charset="0"/>
                <a:ea typeface="ＭＳ Ｐゴシック" pitchFamily="34" charset="-128"/>
                <a:cs typeface="Arial" charset="0"/>
              </a:rPr>
              <a:t>Modificando una Vista</a:t>
            </a:r>
            <a:endParaRPr lang="es-ES" sz="3000" smtClean="0">
              <a:solidFill>
                <a:srgbClr val="10253F"/>
              </a:solidFill>
              <a:latin typeface="Arial" charset="0"/>
              <a:ea typeface="ＭＳ Ｐゴシック" pitchFamily="34" charset="-128"/>
              <a:cs typeface="Arial" charset="0"/>
            </a:endParaRPr>
          </a:p>
        </p:txBody>
      </p:sp>
      <p:sp>
        <p:nvSpPr>
          <p:cNvPr id="32771"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Usar la cláusula CREATE OR REPLACE VIEW.</a:t>
            </a:r>
          </a:p>
          <a:p>
            <a:pPr marL="609600" indent="-609600" algn="just" defTabSz="457200">
              <a:lnSpc>
                <a:spcPct val="80000"/>
              </a:lnSpc>
              <a:spcBef>
                <a:spcPct val="20000"/>
              </a:spcBef>
              <a:buFont typeface="Arial" charset="0"/>
              <a:buChar char="•"/>
            </a:pPr>
            <a:endParaRPr lang="es-CL" sz="120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Ejemplo:</a:t>
            </a:r>
          </a:p>
        </p:txBody>
      </p:sp>
      <p:sp>
        <p:nvSpPr>
          <p:cNvPr id="6" name="Text Box 5"/>
          <p:cNvSpPr txBox="1">
            <a:spLocks noChangeArrowheads="1"/>
          </p:cNvSpPr>
          <p:nvPr/>
        </p:nvSpPr>
        <p:spPr bwMode="auto">
          <a:xfrm>
            <a:off x="1225178" y="2353412"/>
            <a:ext cx="7138350" cy="129850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latin typeface="Arial Black" pitchFamily="34" charset="0"/>
              </a:rPr>
              <a:t>CREATE OR REPLACE VIEW v_emp_depto_80</a:t>
            </a:r>
          </a:p>
          <a:p>
            <a:pPr>
              <a:defRPr/>
            </a:pPr>
            <a:r>
              <a:rPr lang="en-US" sz="1300" b="1">
                <a:latin typeface="Arial Black" pitchFamily="34" charset="0"/>
              </a:rPr>
              <a:t>        (</a:t>
            </a:r>
            <a:r>
              <a:rPr lang="en-US" sz="1300" b="1">
                <a:solidFill>
                  <a:srgbClr val="D81102"/>
                </a:solidFill>
                <a:latin typeface="Arial Black" pitchFamily="34" charset="0"/>
              </a:rPr>
              <a:t>id_empleado</a:t>
            </a:r>
            <a:r>
              <a:rPr lang="en-US" sz="1300" b="1">
                <a:latin typeface="Arial Black" pitchFamily="34" charset="0"/>
              </a:rPr>
              <a:t>, </a:t>
            </a:r>
            <a:r>
              <a:rPr lang="en-US" sz="1300" b="1">
                <a:solidFill>
                  <a:srgbClr val="0000FF"/>
                </a:solidFill>
                <a:latin typeface="Arial Black" pitchFamily="34" charset="0"/>
              </a:rPr>
              <a:t>nombre</a:t>
            </a:r>
            <a:r>
              <a:rPr lang="en-US" sz="1300" b="1">
                <a:latin typeface="Arial Black" pitchFamily="34" charset="0"/>
              </a:rPr>
              <a:t>, </a:t>
            </a:r>
            <a:r>
              <a:rPr lang="en-US" sz="1300" b="1">
                <a:solidFill>
                  <a:schemeClr val="folHlink"/>
                </a:solidFill>
                <a:latin typeface="Arial Black" pitchFamily="34" charset="0"/>
              </a:rPr>
              <a:t>salario</a:t>
            </a:r>
            <a:r>
              <a:rPr lang="en-US" sz="1300" b="1">
                <a:latin typeface="Arial Black" pitchFamily="34" charset="0"/>
              </a:rPr>
              <a:t>, </a:t>
            </a:r>
            <a:r>
              <a:rPr lang="en-US" sz="1300" b="1">
                <a:solidFill>
                  <a:srgbClr val="008000"/>
                </a:solidFill>
                <a:latin typeface="Arial Black" pitchFamily="34" charset="0"/>
              </a:rPr>
              <a:t>id_departmento</a:t>
            </a:r>
            <a:r>
              <a:rPr lang="en-US" sz="1300" b="1">
                <a:latin typeface="Arial Black" pitchFamily="34" charset="0"/>
              </a:rPr>
              <a:t>)</a:t>
            </a:r>
          </a:p>
          <a:p>
            <a:pPr>
              <a:defRPr/>
            </a:pPr>
            <a:r>
              <a:rPr lang="en-US" sz="1300" b="1">
                <a:latin typeface="Arial Black" pitchFamily="34" charset="0"/>
              </a:rPr>
              <a:t>AS SELECT </a:t>
            </a:r>
            <a:r>
              <a:rPr lang="en-US" sz="1300" b="1">
                <a:solidFill>
                  <a:srgbClr val="D81102"/>
                </a:solidFill>
                <a:latin typeface="Arial Black" pitchFamily="34" charset="0"/>
              </a:rPr>
              <a:t>employee_id</a:t>
            </a:r>
            <a:r>
              <a:rPr lang="en-US" sz="1300" b="1">
                <a:latin typeface="Arial Black" pitchFamily="34" charset="0"/>
              </a:rPr>
              <a:t>, </a:t>
            </a:r>
            <a:r>
              <a:rPr lang="en-US" sz="1300" b="1">
                <a:solidFill>
                  <a:srgbClr val="0000FF"/>
                </a:solidFill>
                <a:latin typeface="Arial Black" pitchFamily="34" charset="0"/>
              </a:rPr>
              <a:t>first_name || ' </a:t>
            </a:r>
            <a:r>
              <a:rPr lang="en-US" b="1">
                <a:solidFill>
                  <a:srgbClr val="0000FF"/>
                </a:solidFill>
              </a:rPr>
              <a:t>'</a:t>
            </a:r>
            <a:r>
              <a:rPr lang="en-US" sz="1300" b="1">
                <a:solidFill>
                  <a:srgbClr val="0000FF"/>
                </a:solidFill>
                <a:latin typeface="Arial Black" pitchFamily="34" charset="0"/>
              </a:rPr>
              <a:t> || last_name</a:t>
            </a:r>
            <a:r>
              <a:rPr lang="en-US" sz="1300" b="1">
                <a:latin typeface="Arial Black" pitchFamily="34" charset="0"/>
              </a:rPr>
              <a:t>, </a:t>
            </a:r>
            <a:r>
              <a:rPr lang="en-US" sz="1300" b="1">
                <a:solidFill>
                  <a:schemeClr val="folHlink"/>
                </a:solidFill>
                <a:latin typeface="Arial Black" pitchFamily="34" charset="0"/>
              </a:rPr>
              <a:t>salary</a:t>
            </a:r>
            <a:r>
              <a:rPr lang="en-US" sz="1300" b="1">
                <a:latin typeface="Arial Black" pitchFamily="34" charset="0"/>
              </a:rPr>
              <a:t>, </a:t>
            </a:r>
            <a:r>
              <a:rPr lang="en-US" sz="1300" b="1">
                <a:solidFill>
                  <a:srgbClr val="008000"/>
                </a:solidFill>
                <a:latin typeface="Arial Black" pitchFamily="34" charset="0"/>
              </a:rPr>
              <a:t>department_id</a:t>
            </a:r>
          </a:p>
          <a:p>
            <a:pPr>
              <a:defRPr/>
            </a:pPr>
            <a:r>
              <a:rPr lang="en-US" sz="1300" b="1">
                <a:latin typeface="Arial Black" pitchFamily="34" charset="0"/>
              </a:rPr>
              <a:t>      FROM employees</a:t>
            </a:r>
          </a:p>
          <a:p>
            <a:pPr>
              <a:defRPr/>
            </a:pPr>
            <a:r>
              <a:rPr lang="en-US" sz="1300" b="1">
                <a:latin typeface="Arial Black" pitchFamily="34" charset="0"/>
              </a:rPr>
              <a:t>      WHERE department_id = 80;</a:t>
            </a:r>
          </a:p>
        </p:txBody>
      </p:sp>
      <p:sp>
        <p:nvSpPr>
          <p:cNvPr id="2" name="Text Box 5"/>
          <p:cNvSpPr txBox="1">
            <a:spLocks noChangeArrowheads="1"/>
          </p:cNvSpPr>
          <p:nvPr/>
        </p:nvSpPr>
        <p:spPr bwMode="auto">
          <a:xfrm>
            <a:off x="5297484" y="3836881"/>
            <a:ext cx="3603797" cy="91812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latin typeface="Arial Black" pitchFamily="34" charset="0"/>
              </a:rPr>
              <a:t>SELECT nombre, salario</a:t>
            </a:r>
          </a:p>
          <a:p>
            <a:pPr>
              <a:defRPr/>
            </a:pPr>
            <a:r>
              <a:rPr lang="en-US" sz="1300" b="1">
                <a:latin typeface="Arial Black" pitchFamily="34" charset="0"/>
              </a:rPr>
              <a:t>FROM v_emp_depto_80</a:t>
            </a:r>
          </a:p>
          <a:p>
            <a:pPr>
              <a:defRPr/>
            </a:pPr>
            <a:r>
              <a:rPr lang="en-US" sz="1300" b="1">
                <a:latin typeface="Arial Black" pitchFamily="34" charset="0"/>
              </a:rPr>
              <a:t>WHERE salario &gt; 10000;</a:t>
            </a:r>
          </a:p>
          <a:p>
            <a:pPr>
              <a:defRPr/>
            </a:pPr>
            <a:endParaRPr lang="en-US" sz="800" b="1">
              <a:latin typeface="Arial Black" pitchFamily="34" charset="0"/>
            </a:endParaRPr>
          </a:p>
        </p:txBody>
      </p:sp>
      <p:sp>
        <p:nvSpPr>
          <p:cNvPr id="3" name="Text Box 5"/>
          <p:cNvSpPr txBox="1">
            <a:spLocks noChangeArrowheads="1"/>
          </p:cNvSpPr>
          <p:nvPr/>
        </p:nvSpPr>
        <p:spPr bwMode="auto">
          <a:xfrm>
            <a:off x="717547" y="3819435"/>
            <a:ext cx="3603797" cy="6972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n-US" sz="1300" b="1">
              <a:latin typeface="Arial Black" pitchFamily="34" charset="0"/>
            </a:endParaRPr>
          </a:p>
          <a:p>
            <a:pPr>
              <a:defRPr/>
            </a:pPr>
            <a:r>
              <a:rPr lang="en-US" sz="1300" b="1">
                <a:latin typeface="Arial Black" pitchFamily="34" charset="0"/>
              </a:rPr>
              <a:t>DESC v_emp_depto_80;</a:t>
            </a:r>
          </a:p>
          <a:p>
            <a:pPr>
              <a:defRPr/>
            </a:pPr>
            <a:endParaRPr lang="en-US" sz="1300" b="1">
              <a:latin typeface="Arial Black" pitchFamily="34" charset="0"/>
            </a:endParaRPr>
          </a:p>
        </p:txBody>
      </p:sp>
      <p:sp>
        <p:nvSpPr>
          <p:cNvPr id="32781" name="Text Box 8"/>
          <p:cNvSpPr txBox="1">
            <a:spLocks noChangeArrowheads="1"/>
          </p:cNvSpPr>
          <p:nvPr/>
        </p:nvSpPr>
        <p:spPr bwMode="auto">
          <a:xfrm>
            <a:off x="835025" y="2441575"/>
            <a:ext cx="369888" cy="427038"/>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1</a:t>
            </a:r>
            <a:endParaRPr lang="es-ES" sz="2200" b="1">
              <a:solidFill>
                <a:schemeClr val="folHlink"/>
              </a:solidFill>
              <a:latin typeface="Arial Black" pitchFamily="34" charset="0"/>
            </a:endParaRPr>
          </a:p>
        </p:txBody>
      </p:sp>
      <p:sp>
        <p:nvSpPr>
          <p:cNvPr id="32782" name="Text Box 8"/>
          <p:cNvSpPr txBox="1">
            <a:spLocks noChangeArrowheads="1"/>
          </p:cNvSpPr>
          <p:nvPr/>
        </p:nvSpPr>
        <p:spPr bwMode="auto">
          <a:xfrm>
            <a:off x="323850" y="3951288"/>
            <a:ext cx="369888" cy="427037"/>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2</a:t>
            </a:r>
            <a:endParaRPr lang="es-ES" sz="2200" b="1">
              <a:solidFill>
                <a:schemeClr val="folHlink"/>
              </a:solidFill>
              <a:latin typeface="Arial Black" pitchFamily="34" charset="0"/>
            </a:endParaRPr>
          </a:p>
        </p:txBody>
      </p:sp>
      <p:sp>
        <p:nvSpPr>
          <p:cNvPr id="32783" name="Text Box 8"/>
          <p:cNvSpPr txBox="1">
            <a:spLocks noChangeArrowheads="1"/>
          </p:cNvSpPr>
          <p:nvPr/>
        </p:nvSpPr>
        <p:spPr bwMode="auto">
          <a:xfrm>
            <a:off x="4900613" y="3951288"/>
            <a:ext cx="369887" cy="427037"/>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3</a:t>
            </a:r>
            <a:endParaRPr lang="es-ES" sz="2200" b="1">
              <a:solidFill>
                <a:schemeClr val="folHlink"/>
              </a:solidFill>
              <a:latin typeface="Arial Black" pitchFamily="34" charset="0"/>
            </a:endParaRPr>
          </a:p>
        </p:txBody>
      </p:sp>
      <p:pic>
        <p:nvPicPr>
          <p:cNvPr id="32784" name="Picture 22" descr="Screenshot - 23-01-2014 , 12_57_49"/>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003800" y="4827588"/>
            <a:ext cx="3916363" cy="187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252413" y="188913"/>
            <a:ext cx="8496300" cy="1462087"/>
          </a:xfrm>
        </p:spPr>
        <p:txBody>
          <a:bodyPr/>
          <a:lstStyle/>
          <a:p>
            <a:pPr algn="r"/>
            <a:r>
              <a:rPr lang="es-CL" sz="3000" smtClean="0">
                <a:solidFill>
                  <a:srgbClr val="10253F"/>
                </a:solidFill>
                <a:latin typeface="Arial" charset="0"/>
                <a:ea typeface="ＭＳ Ｐゴシック" pitchFamily="34" charset="-128"/>
                <a:cs typeface="Arial" charset="0"/>
              </a:rPr>
              <a:t>Creando una Vista Compleja</a:t>
            </a:r>
            <a:endParaRPr lang="es-ES" sz="3000" smtClean="0">
              <a:solidFill>
                <a:srgbClr val="10253F"/>
              </a:solidFill>
              <a:latin typeface="Arial" charset="0"/>
              <a:ea typeface="ＭＳ Ｐゴシック" pitchFamily="34" charset="-128"/>
              <a:cs typeface="Arial" charset="0"/>
            </a:endParaRPr>
          </a:p>
        </p:txBody>
      </p:sp>
      <p:sp>
        <p:nvSpPr>
          <p:cNvPr id="3481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Ejemplo:</a:t>
            </a:r>
          </a:p>
          <a:p>
            <a:pPr marL="609600" indent="-609600" algn="just" defTabSz="457200">
              <a:lnSpc>
                <a:spcPct val="80000"/>
              </a:lnSpc>
              <a:spcBef>
                <a:spcPct val="20000"/>
              </a:spcBef>
              <a:buFont typeface="Arial" charset="0"/>
              <a:buChar char="•"/>
            </a:pPr>
            <a:endParaRPr lang="es-CL" sz="1800">
              <a:ea typeface="Arial Unicode MS"/>
              <a:cs typeface="Times New Roman" pitchFamily="18" charset="0"/>
            </a:endParaRPr>
          </a:p>
        </p:txBody>
      </p:sp>
      <p:sp>
        <p:nvSpPr>
          <p:cNvPr id="6" name="Text Box 5"/>
          <p:cNvSpPr txBox="1">
            <a:spLocks noChangeArrowheads="1"/>
          </p:cNvSpPr>
          <p:nvPr/>
        </p:nvSpPr>
        <p:spPr bwMode="auto">
          <a:xfrm>
            <a:off x="1225552" y="1887233"/>
            <a:ext cx="7209168" cy="178847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300" b="1" dirty="0">
                <a:latin typeface="Arial Black" pitchFamily="34" charset="0"/>
              </a:rPr>
              <a:t>CREATE OR REPLACE VIEW </a:t>
            </a:r>
            <a:r>
              <a:rPr lang="en-US" sz="1300" b="1" dirty="0" err="1">
                <a:latin typeface="Arial Black" pitchFamily="34" charset="0"/>
              </a:rPr>
              <a:t>v_dept_sum</a:t>
            </a:r>
            <a:endParaRPr lang="en-US" sz="1300" b="1" dirty="0">
              <a:latin typeface="Arial Black" pitchFamily="34" charset="0"/>
            </a:endParaRPr>
          </a:p>
          <a:p>
            <a:pPr>
              <a:defRPr/>
            </a:pPr>
            <a:r>
              <a:rPr lang="en-US" sz="1300" b="1" dirty="0">
                <a:latin typeface="Arial Black" pitchFamily="34" charset="0"/>
              </a:rPr>
              <a:t>       (</a:t>
            </a:r>
            <a:r>
              <a:rPr lang="en-US" sz="1300" b="1" dirty="0" err="1">
                <a:solidFill>
                  <a:srgbClr val="D81102"/>
                </a:solidFill>
                <a:latin typeface="Arial Black" pitchFamily="34" charset="0"/>
              </a:rPr>
              <a:t>nombre</a:t>
            </a:r>
            <a:r>
              <a:rPr lang="en-US" sz="1300" b="1" dirty="0" err="1">
                <a:latin typeface="Arial Black" pitchFamily="34" charset="0"/>
              </a:rPr>
              <a:t>_</a:t>
            </a:r>
            <a:r>
              <a:rPr lang="en-US" sz="1300" b="1" dirty="0" err="1">
                <a:solidFill>
                  <a:srgbClr val="D81102"/>
                </a:solidFill>
                <a:latin typeface="Arial Black" pitchFamily="34" charset="0"/>
              </a:rPr>
              <a:t>depto</a:t>
            </a:r>
            <a:r>
              <a:rPr lang="en-US" sz="1300" b="1" dirty="0">
                <a:latin typeface="Arial Black" pitchFamily="34" charset="0"/>
              </a:rPr>
              <a:t>, </a:t>
            </a:r>
            <a:r>
              <a:rPr lang="en-US" sz="1300" b="1" dirty="0" err="1">
                <a:solidFill>
                  <a:srgbClr val="0000FF"/>
                </a:solidFill>
                <a:latin typeface="Arial Black" pitchFamily="34" charset="0"/>
              </a:rPr>
              <a:t>minsal</a:t>
            </a:r>
            <a:r>
              <a:rPr lang="en-US" sz="1300" b="1" dirty="0">
                <a:latin typeface="Arial Black" pitchFamily="34" charset="0"/>
              </a:rPr>
              <a:t>, </a:t>
            </a:r>
            <a:r>
              <a:rPr lang="en-US" sz="1300" b="1" dirty="0" err="1">
                <a:solidFill>
                  <a:schemeClr val="folHlink"/>
                </a:solidFill>
                <a:latin typeface="Arial Black" pitchFamily="34" charset="0"/>
              </a:rPr>
              <a:t>maxsal</a:t>
            </a:r>
            <a:r>
              <a:rPr lang="en-US" sz="1300" b="1" dirty="0">
                <a:latin typeface="Arial Black" pitchFamily="34" charset="0"/>
              </a:rPr>
              <a:t>, </a:t>
            </a:r>
            <a:r>
              <a:rPr lang="en-US" sz="1300" b="1" dirty="0" err="1">
                <a:solidFill>
                  <a:srgbClr val="008000"/>
                </a:solidFill>
                <a:latin typeface="Arial Black" pitchFamily="34" charset="0"/>
              </a:rPr>
              <a:t>avgsal</a:t>
            </a:r>
            <a:r>
              <a:rPr lang="en-US" sz="1300" b="1" dirty="0">
                <a:latin typeface="Arial Black" pitchFamily="34" charset="0"/>
              </a:rPr>
              <a:t>)</a:t>
            </a:r>
          </a:p>
          <a:p>
            <a:pPr>
              <a:defRPr/>
            </a:pPr>
            <a:r>
              <a:rPr lang="en-US" sz="1300" b="1" dirty="0">
                <a:latin typeface="Arial Black" pitchFamily="34" charset="0"/>
              </a:rPr>
              <a:t>AS SELECT </a:t>
            </a:r>
            <a:r>
              <a:rPr lang="en-US" sz="1300" b="1" dirty="0" err="1">
                <a:solidFill>
                  <a:srgbClr val="D81102"/>
                </a:solidFill>
                <a:latin typeface="Arial Black" pitchFamily="34" charset="0"/>
              </a:rPr>
              <a:t>d.department_name</a:t>
            </a:r>
            <a:r>
              <a:rPr lang="en-US" sz="1300" b="1" dirty="0">
                <a:latin typeface="Arial Black" pitchFamily="34" charset="0"/>
              </a:rPr>
              <a:t>, </a:t>
            </a:r>
            <a:r>
              <a:rPr lang="en-US" sz="1300" b="1" dirty="0">
                <a:solidFill>
                  <a:srgbClr val="0000FF"/>
                </a:solidFill>
                <a:latin typeface="Arial Black" pitchFamily="34" charset="0"/>
              </a:rPr>
              <a:t>MIN(</a:t>
            </a:r>
            <a:r>
              <a:rPr lang="en-US" sz="1300" b="1" dirty="0" err="1">
                <a:solidFill>
                  <a:srgbClr val="0000FF"/>
                </a:solidFill>
                <a:latin typeface="Arial Black" pitchFamily="34" charset="0"/>
              </a:rPr>
              <a:t>e.salary</a:t>
            </a:r>
            <a:r>
              <a:rPr lang="en-US" sz="1300" b="1" dirty="0">
                <a:solidFill>
                  <a:srgbClr val="0000FF"/>
                </a:solidFill>
                <a:latin typeface="Arial Black" pitchFamily="34" charset="0"/>
              </a:rPr>
              <a:t>)</a:t>
            </a:r>
            <a:r>
              <a:rPr lang="en-US" sz="1300" b="1" dirty="0">
                <a:latin typeface="Arial Black" pitchFamily="34" charset="0"/>
              </a:rPr>
              <a:t>, </a:t>
            </a:r>
            <a:r>
              <a:rPr lang="en-US" sz="1300" b="1" dirty="0">
                <a:solidFill>
                  <a:schemeClr val="folHlink"/>
                </a:solidFill>
                <a:latin typeface="Arial Black" pitchFamily="34" charset="0"/>
              </a:rPr>
              <a:t>MAX(</a:t>
            </a:r>
            <a:r>
              <a:rPr lang="en-US" sz="1300" b="1" dirty="0" err="1">
                <a:solidFill>
                  <a:schemeClr val="folHlink"/>
                </a:solidFill>
                <a:latin typeface="Arial Black" pitchFamily="34" charset="0"/>
              </a:rPr>
              <a:t>e.salary</a:t>
            </a:r>
            <a:r>
              <a:rPr lang="en-US" sz="1300" b="1" dirty="0">
                <a:solidFill>
                  <a:schemeClr val="folHlink"/>
                </a:solidFill>
                <a:latin typeface="Arial Black" pitchFamily="34" charset="0"/>
              </a:rPr>
              <a:t>)</a:t>
            </a:r>
            <a:r>
              <a:rPr lang="en-US" sz="1300" b="1" dirty="0">
                <a:latin typeface="Arial Black" pitchFamily="34" charset="0"/>
              </a:rPr>
              <a:t>,  </a:t>
            </a:r>
          </a:p>
          <a:p>
            <a:pPr>
              <a:defRPr/>
            </a:pPr>
            <a:r>
              <a:rPr lang="en-US" sz="1300" b="1" dirty="0">
                <a:latin typeface="Arial Black" pitchFamily="34" charset="0"/>
              </a:rPr>
              <a:t>                    </a:t>
            </a:r>
            <a:r>
              <a:rPr lang="en-US" sz="1300" b="1" dirty="0">
                <a:solidFill>
                  <a:srgbClr val="008000"/>
                </a:solidFill>
                <a:latin typeface="Arial Black" pitchFamily="34" charset="0"/>
              </a:rPr>
              <a:t>ROUND(AVG(</a:t>
            </a:r>
            <a:r>
              <a:rPr lang="en-US" sz="1300" b="1" dirty="0" err="1">
                <a:solidFill>
                  <a:srgbClr val="008000"/>
                </a:solidFill>
                <a:latin typeface="Arial Black" pitchFamily="34" charset="0"/>
              </a:rPr>
              <a:t>e.salary</a:t>
            </a:r>
            <a:r>
              <a:rPr lang="en-US" sz="1300" b="1" dirty="0">
                <a:solidFill>
                  <a:srgbClr val="008000"/>
                </a:solidFill>
                <a:latin typeface="Arial Black" pitchFamily="34" charset="0"/>
              </a:rPr>
              <a:t>))</a:t>
            </a:r>
          </a:p>
          <a:p>
            <a:pPr>
              <a:defRPr/>
            </a:pPr>
            <a:r>
              <a:rPr lang="en-US" sz="1300" b="1" dirty="0">
                <a:latin typeface="Arial Black" pitchFamily="34" charset="0"/>
              </a:rPr>
              <a:t>          FROM employees e JOIN departments d</a:t>
            </a:r>
          </a:p>
          <a:p>
            <a:pPr>
              <a:defRPr/>
            </a:pPr>
            <a:r>
              <a:rPr lang="en-US" sz="1300" b="1" dirty="0">
                <a:latin typeface="Arial Black" pitchFamily="34" charset="0"/>
              </a:rPr>
              <a:t>               ON (</a:t>
            </a:r>
            <a:r>
              <a:rPr lang="en-US" sz="1300" b="1" dirty="0" err="1">
                <a:latin typeface="Arial Black" pitchFamily="34" charset="0"/>
              </a:rPr>
              <a:t>e.department_id</a:t>
            </a:r>
            <a:r>
              <a:rPr lang="en-US" sz="1300" b="1" dirty="0">
                <a:latin typeface="Arial Black" pitchFamily="34" charset="0"/>
              </a:rPr>
              <a:t> = </a:t>
            </a:r>
            <a:r>
              <a:rPr lang="en-US" sz="1300" b="1" dirty="0" err="1">
                <a:latin typeface="Arial Black" pitchFamily="34" charset="0"/>
              </a:rPr>
              <a:t>d.department_id</a:t>
            </a:r>
            <a:r>
              <a:rPr lang="en-US" sz="1300" b="1" dirty="0">
                <a:latin typeface="Arial Black" pitchFamily="34" charset="0"/>
              </a:rPr>
              <a:t>)</a:t>
            </a:r>
          </a:p>
          <a:p>
            <a:pPr>
              <a:defRPr/>
            </a:pPr>
            <a:r>
              <a:rPr lang="en-US" sz="1300" b="1" dirty="0">
                <a:latin typeface="Arial Black" pitchFamily="34" charset="0"/>
              </a:rPr>
              <a:t>      GROUP BY </a:t>
            </a:r>
            <a:r>
              <a:rPr lang="en-US" sz="1300" b="1" dirty="0" err="1">
                <a:latin typeface="Arial Black" pitchFamily="34" charset="0"/>
              </a:rPr>
              <a:t>d.department_name</a:t>
            </a:r>
            <a:r>
              <a:rPr lang="en-US" sz="1300" b="1" dirty="0">
                <a:latin typeface="Arial Black" pitchFamily="34" charset="0"/>
              </a:rPr>
              <a:t>;</a:t>
            </a:r>
          </a:p>
        </p:txBody>
      </p:sp>
      <p:sp>
        <p:nvSpPr>
          <p:cNvPr id="2" name="Text Box 5"/>
          <p:cNvSpPr txBox="1">
            <a:spLocks noChangeArrowheads="1"/>
          </p:cNvSpPr>
          <p:nvPr/>
        </p:nvSpPr>
        <p:spPr bwMode="auto">
          <a:xfrm>
            <a:off x="792159" y="4364557"/>
            <a:ext cx="3603797" cy="98575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latin typeface="Arial Black" pitchFamily="34" charset="0"/>
              </a:rPr>
              <a:t>SELECT * </a:t>
            </a:r>
          </a:p>
          <a:p>
            <a:pPr>
              <a:defRPr/>
            </a:pPr>
            <a:r>
              <a:rPr lang="en-US" sz="1300" b="1">
                <a:latin typeface="Arial Black" pitchFamily="34" charset="0"/>
              </a:rPr>
              <a:t>FROM v_dept_sum</a:t>
            </a:r>
          </a:p>
          <a:p>
            <a:pPr>
              <a:defRPr/>
            </a:pPr>
            <a:r>
              <a:rPr lang="en-US" sz="1300" b="1">
                <a:latin typeface="Arial Black" pitchFamily="34" charset="0"/>
              </a:rPr>
              <a:t>ORDER BY minsal, nombre_depto;</a:t>
            </a:r>
          </a:p>
          <a:p>
            <a:pPr>
              <a:defRPr/>
            </a:pPr>
            <a:endParaRPr lang="en-US" sz="1300" b="1">
              <a:latin typeface="Arial Black" pitchFamily="34" charset="0"/>
            </a:endParaRPr>
          </a:p>
        </p:txBody>
      </p:sp>
      <p:sp>
        <p:nvSpPr>
          <p:cNvPr id="34825" name="Text Box 8"/>
          <p:cNvSpPr txBox="1">
            <a:spLocks noChangeArrowheads="1"/>
          </p:cNvSpPr>
          <p:nvPr/>
        </p:nvSpPr>
        <p:spPr bwMode="auto">
          <a:xfrm>
            <a:off x="835025" y="2179638"/>
            <a:ext cx="369888" cy="427037"/>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1</a:t>
            </a:r>
            <a:endParaRPr lang="es-ES" sz="2200" b="1">
              <a:solidFill>
                <a:schemeClr val="folHlink"/>
              </a:solidFill>
              <a:latin typeface="Arial Black" pitchFamily="34" charset="0"/>
            </a:endParaRPr>
          </a:p>
        </p:txBody>
      </p:sp>
      <p:sp>
        <p:nvSpPr>
          <p:cNvPr id="34826" name="Text Box 8"/>
          <p:cNvSpPr txBox="1">
            <a:spLocks noChangeArrowheads="1"/>
          </p:cNvSpPr>
          <p:nvPr/>
        </p:nvSpPr>
        <p:spPr bwMode="auto">
          <a:xfrm>
            <a:off x="395288" y="4586288"/>
            <a:ext cx="369887" cy="427037"/>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2</a:t>
            </a:r>
            <a:endParaRPr lang="es-ES" sz="2200" b="1">
              <a:solidFill>
                <a:schemeClr val="folHlink"/>
              </a:solidFill>
              <a:latin typeface="Arial Black" pitchFamily="34" charset="0"/>
            </a:endParaRPr>
          </a:p>
        </p:txBody>
      </p:sp>
      <p:pic>
        <p:nvPicPr>
          <p:cNvPr id="34827" name="Picture 21" descr="Screenshot - 23-01-2014 , 13_30_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72000" y="4292600"/>
            <a:ext cx="4248150" cy="2268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755650" y="238125"/>
            <a:ext cx="7920038" cy="1462088"/>
          </a:xfrm>
        </p:spPr>
        <p:txBody>
          <a:bodyPr/>
          <a:lstStyle/>
          <a:p>
            <a:pPr algn="r" eaLnBrk="1" hangingPunct="1"/>
            <a:r>
              <a:rPr lang="es-CL" sz="3000" smtClean="0">
                <a:solidFill>
                  <a:srgbClr val="10253F"/>
                </a:solidFill>
                <a:latin typeface="Arial" charset="0"/>
                <a:ea typeface="ＭＳ Ｐゴシック" pitchFamily="34" charset="-128"/>
                <a:cs typeface="Arial" charset="0"/>
              </a:rPr>
              <a:t>Reglas para Efectuar Operaciones DML sobre una Vista</a:t>
            </a:r>
            <a:endParaRPr lang="es-ES" sz="3000" smtClean="0">
              <a:solidFill>
                <a:srgbClr val="10253F"/>
              </a:solidFill>
              <a:latin typeface="Arial" charset="0"/>
              <a:ea typeface="ＭＳ Ｐゴシック" pitchFamily="34" charset="-128"/>
              <a:cs typeface="Arial" charset="0"/>
            </a:endParaRPr>
          </a:p>
        </p:txBody>
      </p:sp>
      <p:sp>
        <p:nvSpPr>
          <p:cNvPr id="36866" name="17 CuadroTexto"/>
          <p:cNvSpPr txBox="1">
            <a:spLocks noChangeArrowheads="1"/>
          </p:cNvSpPr>
          <p:nvPr/>
        </p:nvSpPr>
        <p:spPr bwMode="auto">
          <a:xfrm>
            <a:off x="5076825" y="6021388"/>
            <a:ext cx="768350" cy="292100"/>
          </a:xfrm>
          <a:prstGeom prst="rect">
            <a:avLst/>
          </a:prstGeom>
          <a:solidFill>
            <a:schemeClr val="bg1"/>
          </a:solidFill>
          <a:ln w="9525">
            <a:noFill/>
            <a:miter lim="800000"/>
            <a:headEnd/>
            <a:tailEnd/>
          </a:ln>
        </p:spPr>
        <p:txBody>
          <a:bodyPr>
            <a:spAutoFit/>
          </a:bodyPr>
          <a:lstStyle/>
          <a:p>
            <a:endParaRPr lang="es-ES" sz="1300">
              <a:latin typeface="Arial Black" pitchFamily="34" charset="0"/>
            </a:endParaRPr>
          </a:p>
        </p:txBody>
      </p:sp>
      <p:sp>
        <p:nvSpPr>
          <p:cNvPr id="36867" name="Rectangle 3"/>
          <p:cNvSpPr txBox="1">
            <a:spLocks noChangeArrowheads="1"/>
          </p:cNvSpPr>
          <p:nvPr/>
        </p:nvSpPr>
        <p:spPr bwMode="auto">
          <a:xfrm>
            <a:off x="611188" y="186848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Generalmente se pueden realizar operaciones DML sobre vistas simples.</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r>
              <a:rPr lang="es-CL" sz="1800">
                <a:ea typeface="Arial Unicode MS"/>
                <a:cs typeface="Arial Unicode MS"/>
              </a:rPr>
              <a:t>No se pueden eliminar filas si la vista contiene: funciones de grupo, cláusula GROUP BY, la palabra DISTINCT o una pseudocolumna (ej.  ROWNUM).</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r>
              <a:rPr lang="es-CL" sz="1800">
                <a:ea typeface="Arial Unicode MS"/>
                <a:cs typeface="Arial Unicode MS"/>
              </a:rPr>
              <a:t>No se pueden modificar datos en una vista si contiene: funciones de grupo, cláusula GROUP BY, la palabra DISTINCT, una pseudocolumna (ej. ROWNUM), columnas definidas por una expresión o si las columnas </a:t>
            </a:r>
            <a:r>
              <a:rPr lang="en-US" sz="1800">
                <a:ea typeface="Arial Unicode MS"/>
                <a:cs typeface="Arial Unicode MS"/>
              </a:rPr>
              <a:t>NOT NULL en la tabla base no han sido seleccionadas en la vista</a:t>
            </a:r>
          </a:p>
          <a:p>
            <a:pPr marL="609600" indent="-609600" algn="just" defTabSz="457200">
              <a:lnSpc>
                <a:spcPct val="80000"/>
              </a:lnSpc>
              <a:spcBef>
                <a:spcPct val="20000"/>
              </a:spcBef>
              <a:buFont typeface="Arial" charset="0"/>
              <a:buChar char="•"/>
            </a:pPr>
            <a:endParaRPr lang="es-CL" sz="1800">
              <a:ea typeface="Arial Unicode MS"/>
              <a:cs typeface="Arial Unicode MS"/>
            </a:endParaRPr>
          </a:p>
        </p:txBody>
      </p:sp>
      <p:pic>
        <p:nvPicPr>
          <p:cNvPr id="36868" name="Picture 31" descr="ANd9GcT0qKPwVqgR0zHlx-GS6LhwxPedi3D-xn8zgINTGRGLkmN-kjcN"/>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24300" y="2205038"/>
            <a:ext cx="1008063" cy="806450"/>
          </a:xfrm>
          <a:prstGeom prst="rect">
            <a:avLst/>
          </a:prstGeom>
          <a:noFill/>
          <a:ln w="9525">
            <a:noFill/>
            <a:miter lim="800000"/>
            <a:headEnd/>
            <a:tailEnd/>
          </a:ln>
        </p:spPr>
      </p:pic>
      <p:pic>
        <p:nvPicPr>
          <p:cNvPr id="36869" name="Picture 33" descr="ANd9GcTVJYRNgmkrBGDYo6ItK5NgPlNhpSkwZfnoe5RGb37VrZ6b2VT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97325" y="3716338"/>
            <a:ext cx="754063" cy="920750"/>
          </a:xfrm>
          <a:prstGeom prst="rect">
            <a:avLst/>
          </a:prstGeom>
          <a:noFill/>
          <a:ln w="9525">
            <a:noFill/>
            <a:miter lim="800000"/>
            <a:headEnd/>
            <a:tailEnd/>
          </a:ln>
        </p:spPr>
      </p:pic>
      <p:pic>
        <p:nvPicPr>
          <p:cNvPr id="36870" name="Picture 36" descr="ANd9GcTVJYRNgmkrBGDYo6ItK5NgPlNhpSkwZfnoe5RGb37VrZ6b2VT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95738" y="5748338"/>
            <a:ext cx="754062" cy="92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252413" y="188913"/>
            <a:ext cx="8496300" cy="1462087"/>
          </a:xfrm>
        </p:spPr>
        <p:txBody>
          <a:bodyPr/>
          <a:lstStyle/>
          <a:p>
            <a:pPr algn="r"/>
            <a:r>
              <a:rPr lang="es-CL" sz="3000" smtClean="0">
                <a:solidFill>
                  <a:srgbClr val="10253F"/>
                </a:solidFill>
                <a:latin typeface="Arial" charset="0"/>
                <a:ea typeface="ＭＳ Ｐゴシック" pitchFamily="34" charset="-128"/>
                <a:cs typeface="Arial" charset="0"/>
              </a:rPr>
              <a:t>Uso de la Cláusula WITH CHECK OPTION</a:t>
            </a:r>
            <a:endParaRPr lang="es-ES" sz="3000" smtClean="0">
              <a:solidFill>
                <a:srgbClr val="10253F"/>
              </a:solidFill>
              <a:latin typeface="Arial" charset="0"/>
              <a:ea typeface="ＭＳ Ｐゴシック" pitchFamily="34" charset="-128"/>
              <a:cs typeface="Arial" charset="0"/>
            </a:endParaRPr>
          </a:p>
        </p:txBody>
      </p:sp>
      <p:sp>
        <p:nvSpPr>
          <p:cNvPr id="3891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Times New Roman" pitchFamily="18" charset="0"/>
              </a:rPr>
              <a:t>Es posible realizar controles de la integridad referencial. </a:t>
            </a:r>
          </a:p>
          <a:p>
            <a:pPr marL="609600" indent="-609600" algn="just" defTabSz="457200">
              <a:lnSpc>
                <a:spcPct val="80000"/>
              </a:lnSpc>
              <a:spcBef>
                <a:spcPct val="20000"/>
              </a:spcBef>
              <a:buFont typeface="Arial" charset="0"/>
              <a:buChar char="•"/>
            </a:pPr>
            <a:r>
              <a:rPr lang="es-CL" sz="1800" dirty="0">
                <a:ea typeface="Arial Unicode MS"/>
                <a:cs typeface="Times New Roman" pitchFamily="18" charset="0"/>
              </a:rPr>
              <a:t>Garantiza que las operaciones INSERT y UPDATE realizadas a través de la vista no pueden crear </a:t>
            </a:r>
            <a:r>
              <a:rPr lang="es-CL" sz="1800" dirty="0" smtClean="0">
                <a:ea typeface="Arial Unicode MS"/>
                <a:cs typeface="Times New Roman" pitchFamily="18" charset="0"/>
              </a:rPr>
              <a:t>o actualizar filas </a:t>
            </a:r>
            <a:r>
              <a:rPr lang="es-CL" sz="1800" dirty="0">
                <a:ea typeface="Arial Unicode MS"/>
                <a:cs typeface="Times New Roman" pitchFamily="18" charset="0"/>
              </a:rPr>
              <a:t>que no serían seleccionadas por la propia vista.</a:t>
            </a:r>
          </a:p>
          <a:p>
            <a:pPr marL="609600" indent="-609600" algn="just" defTabSz="457200">
              <a:lnSpc>
                <a:spcPct val="80000"/>
              </a:lnSpc>
              <a:spcBef>
                <a:spcPct val="20000"/>
              </a:spcBef>
              <a:buFont typeface="Arial" charset="0"/>
              <a:buChar char="•"/>
            </a:pPr>
            <a:endParaRPr lang="es-CL" sz="1800" dirty="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dirty="0">
                <a:ea typeface="Arial Unicode MS"/>
                <a:cs typeface="Times New Roman" pitchFamily="18" charset="0"/>
              </a:rPr>
              <a:t>Ejemplo:</a:t>
            </a:r>
          </a:p>
        </p:txBody>
      </p:sp>
      <p:sp>
        <p:nvSpPr>
          <p:cNvPr id="6" name="Text Box 5"/>
          <p:cNvSpPr txBox="1">
            <a:spLocks noChangeArrowheads="1"/>
          </p:cNvSpPr>
          <p:nvPr/>
        </p:nvSpPr>
        <p:spPr bwMode="auto">
          <a:xfrm>
            <a:off x="1149591" y="3172562"/>
            <a:ext cx="6353068" cy="129850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latin typeface="Arial Black" pitchFamily="34" charset="0"/>
              </a:rPr>
              <a:t>CREATE OR REPLACE VIEW v_dept30</a:t>
            </a:r>
          </a:p>
          <a:p>
            <a:pPr>
              <a:defRPr/>
            </a:pPr>
            <a:r>
              <a:rPr lang="en-US" sz="1300" b="1">
                <a:latin typeface="Arial Black" pitchFamily="34" charset="0"/>
              </a:rPr>
              <a:t>AS SELECT *</a:t>
            </a:r>
          </a:p>
          <a:p>
            <a:pPr>
              <a:defRPr/>
            </a:pPr>
            <a:r>
              <a:rPr lang="en-US" sz="1300" b="1">
                <a:latin typeface="Arial Black" pitchFamily="34" charset="0"/>
              </a:rPr>
              <a:t>FROM employees</a:t>
            </a:r>
          </a:p>
          <a:p>
            <a:pPr>
              <a:defRPr/>
            </a:pPr>
            <a:r>
              <a:rPr lang="en-US" sz="1300" b="1">
                <a:latin typeface="Arial Black" pitchFamily="34" charset="0"/>
              </a:rPr>
              <a:t>WHERE department_id=30</a:t>
            </a:r>
          </a:p>
          <a:p>
            <a:pPr>
              <a:defRPr/>
            </a:pPr>
            <a:r>
              <a:rPr lang="en-US" sz="1300" b="1">
                <a:solidFill>
                  <a:srgbClr val="D81102"/>
                </a:solidFill>
                <a:latin typeface="Arial Black" pitchFamily="34" charset="0"/>
              </a:rPr>
              <a:t>WITH CHECK OPTION CONSTRAINT control_v_dept30</a:t>
            </a:r>
            <a:r>
              <a:rPr lang="en-US" sz="1300" b="1">
                <a:latin typeface="Arial Black" pitchFamily="34" charset="0"/>
              </a:rPr>
              <a:t>;</a:t>
            </a:r>
          </a:p>
        </p:txBody>
      </p:sp>
      <p:pic>
        <p:nvPicPr>
          <p:cNvPr id="38918" name="Picture 6" descr="Screenshot - 22-11-2012 , 13_44_56"/>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4463" y="4652963"/>
            <a:ext cx="8820150" cy="1287462"/>
          </a:xfrm>
          <a:prstGeom prst="rect">
            <a:avLst/>
          </a:prstGeom>
          <a:noFill/>
          <a:ln w="9525">
            <a:noFill/>
            <a:miter lim="800000"/>
            <a:headEnd/>
            <a:tailEnd/>
          </a:ln>
        </p:spPr>
      </p:pic>
      <p:sp>
        <p:nvSpPr>
          <p:cNvPr id="38919" name="Text Box 8"/>
          <p:cNvSpPr txBox="1">
            <a:spLocks noChangeArrowheads="1"/>
          </p:cNvSpPr>
          <p:nvPr/>
        </p:nvSpPr>
        <p:spPr bwMode="auto">
          <a:xfrm>
            <a:off x="611188" y="3500438"/>
            <a:ext cx="369887" cy="427037"/>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1</a:t>
            </a:r>
            <a:endParaRPr lang="es-ES" sz="2200" b="1">
              <a:solidFill>
                <a:schemeClr val="folHlink"/>
              </a:solidFill>
              <a:latin typeface="Arial Black"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252413" y="188913"/>
            <a:ext cx="8496300" cy="1462087"/>
          </a:xfrm>
        </p:spPr>
        <p:txBody>
          <a:bodyPr/>
          <a:lstStyle/>
          <a:p>
            <a:pPr algn="r"/>
            <a:r>
              <a:rPr lang="es-CL" sz="3000" smtClean="0">
                <a:solidFill>
                  <a:srgbClr val="10253F"/>
                </a:solidFill>
                <a:latin typeface="Arial" charset="0"/>
                <a:ea typeface="ＭＳ Ｐゴシック" pitchFamily="34" charset="-128"/>
                <a:cs typeface="Arial" charset="0"/>
              </a:rPr>
              <a:t>Uso de la Cláusula WITH CHECK OPTION</a:t>
            </a:r>
            <a:endParaRPr lang="es-ES" sz="3000" smtClean="0">
              <a:solidFill>
                <a:srgbClr val="10253F"/>
              </a:solidFill>
              <a:latin typeface="Arial" charset="0"/>
              <a:ea typeface="ＭＳ Ｐゴシック" pitchFamily="34" charset="-128"/>
              <a:cs typeface="Arial" charset="0"/>
            </a:endParaRPr>
          </a:p>
        </p:txBody>
      </p:sp>
      <p:sp>
        <p:nvSpPr>
          <p:cNvPr id="4096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endParaRPr lang="es-CL" sz="1800">
              <a:ea typeface="Arial Unicode MS"/>
              <a:cs typeface="Times New Roman" pitchFamily="18" charset="0"/>
            </a:endParaRPr>
          </a:p>
        </p:txBody>
      </p:sp>
      <p:sp>
        <p:nvSpPr>
          <p:cNvPr id="6" name="Text Box 5"/>
          <p:cNvSpPr txBox="1">
            <a:spLocks noChangeArrowheads="1"/>
          </p:cNvSpPr>
          <p:nvPr/>
        </p:nvSpPr>
        <p:spPr bwMode="auto">
          <a:xfrm>
            <a:off x="1149599" y="1794499"/>
            <a:ext cx="6354642" cy="89347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latin typeface="Arial Black" pitchFamily="34" charset="0"/>
              </a:rPr>
              <a:t>UPDATE v_dept30</a:t>
            </a:r>
          </a:p>
          <a:p>
            <a:pPr>
              <a:defRPr/>
            </a:pPr>
            <a:r>
              <a:rPr lang="en-US" sz="1300" b="1">
                <a:latin typeface="Arial Black" pitchFamily="34" charset="0"/>
              </a:rPr>
              <a:t>SET department_id=10</a:t>
            </a:r>
          </a:p>
          <a:p>
            <a:pPr>
              <a:defRPr/>
            </a:pPr>
            <a:r>
              <a:rPr lang="en-US" sz="1300" b="1">
                <a:latin typeface="Arial Black" pitchFamily="34" charset="0"/>
              </a:rPr>
              <a:t>WHERE employee_id = 115;</a:t>
            </a:r>
          </a:p>
        </p:txBody>
      </p:sp>
      <p:sp>
        <p:nvSpPr>
          <p:cNvPr id="40966" name="Text Box 8"/>
          <p:cNvSpPr txBox="1">
            <a:spLocks noChangeArrowheads="1"/>
          </p:cNvSpPr>
          <p:nvPr/>
        </p:nvSpPr>
        <p:spPr bwMode="auto">
          <a:xfrm>
            <a:off x="611188" y="2132013"/>
            <a:ext cx="369887" cy="427037"/>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2</a:t>
            </a:r>
            <a:endParaRPr lang="es-ES" sz="2200" b="1">
              <a:solidFill>
                <a:schemeClr val="folHlink"/>
              </a:solidFill>
              <a:latin typeface="Arial Black" pitchFamily="34" charset="0"/>
            </a:endParaRPr>
          </a:p>
        </p:txBody>
      </p:sp>
      <p:pic>
        <p:nvPicPr>
          <p:cNvPr id="40967" name="Picture 7" descr="Screenshot - 22-11-2012 , 13_50_46"/>
          <p:cNvPicPr>
            <a:picLocks noChangeAspect="1" noChangeArrowheads="1"/>
          </p:cNvPicPr>
          <p:nvPr/>
        </p:nvPicPr>
        <p:blipFill>
          <a:blip r:embed="rId3" cstate="print"/>
          <a:srcRect/>
          <a:stretch>
            <a:fillRect/>
          </a:stretch>
        </p:blipFill>
        <p:spPr bwMode="auto">
          <a:xfrm>
            <a:off x="1476375" y="2781300"/>
            <a:ext cx="6276975" cy="104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252413" y="188913"/>
            <a:ext cx="8496300" cy="1462087"/>
          </a:xfrm>
        </p:spPr>
        <p:txBody>
          <a:bodyPr/>
          <a:lstStyle/>
          <a:p>
            <a:pPr algn="r"/>
            <a:r>
              <a:rPr lang="es-CL" sz="3000" smtClean="0">
                <a:solidFill>
                  <a:srgbClr val="10253F"/>
                </a:solidFill>
                <a:latin typeface="Arial" charset="0"/>
                <a:ea typeface="ＭＳ Ｐゴシック" pitchFamily="34" charset="-128"/>
                <a:cs typeface="Arial" charset="0"/>
              </a:rPr>
              <a:t>Uso de la Cláusula WITH READ ONLY </a:t>
            </a:r>
            <a:endParaRPr lang="es-ES" sz="3000" smtClean="0">
              <a:solidFill>
                <a:srgbClr val="10253F"/>
              </a:solidFill>
              <a:latin typeface="Arial" charset="0"/>
              <a:ea typeface="ＭＳ Ｐゴシック" pitchFamily="34" charset="-128"/>
              <a:cs typeface="Arial" charset="0"/>
            </a:endParaRPr>
          </a:p>
        </p:txBody>
      </p:sp>
      <p:sp>
        <p:nvSpPr>
          <p:cNvPr id="43010"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Asegura de que no se efectúen operaciones DML en la vista. </a:t>
            </a:r>
          </a:p>
          <a:p>
            <a:pPr marL="609600" indent="-609600" algn="just" defTabSz="457200">
              <a:lnSpc>
                <a:spcPct val="80000"/>
              </a:lnSpc>
              <a:spcBef>
                <a:spcPct val="20000"/>
              </a:spcBef>
              <a:buFont typeface="Arial" charset="0"/>
              <a:buChar char="•"/>
            </a:pPr>
            <a:endParaRPr lang="es-CL">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Ejemplo:</a:t>
            </a:r>
          </a:p>
        </p:txBody>
      </p:sp>
      <p:sp>
        <p:nvSpPr>
          <p:cNvPr id="6" name="Text Box 5"/>
          <p:cNvSpPr txBox="1">
            <a:spLocks noChangeArrowheads="1"/>
          </p:cNvSpPr>
          <p:nvPr/>
        </p:nvSpPr>
        <p:spPr bwMode="auto">
          <a:xfrm>
            <a:off x="1149591" y="2356805"/>
            <a:ext cx="6353068" cy="150783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latin typeface="Arial Black" pitchFamily="34" charset="0"/>
              </a:rPr>
              <a:t>CREATE OR REPLACE VIEW empvu10</a:t>
            </a:r>
          </a:p>
          <a:p>
            <a:pPr>
              <a:defRPr/>
            </a:pPr>
            <a:r>
              <a:rPr lang="en-US" sz="1300" b="1">
                <a:latin typeface="Arial Black" pitchFamily="34" charset="0"/>
              </a:rPr>
              <a:t>           (employee_number, employee_name, job_title)</a:t>
            </a:r>
          </a:p>
          <a:p>
            <a:pPr>
              <a:defRPr/>
            </a:pPr>
            <a:r>
              <a:rPr lang="en-US" sz="1300" b="1">
                <a:latin typeface="Arial Black" pitchFamily="34" charset="0"/>
              </a:rPr>
              <a:t>AS SELECT employee_id, last_name, job_id</a:t>
            </a:r>
          </a:p>
          <a:p>
            <a:pPr>
              <a:defRPr/>
            </a:pPr>
            <a:r>
              <a:rPr lang="en-US" sz="1300" b="1">
                <a:latin typeface="Arial Black" pitchFamily="34" charset="0"/>
              </a:rPr>
              <a:t>      FROM employees</a:t>
            </a:r>
          </a:p>
          <a:p>
            <a:pPr>
              <a:defRPr/>
            </a:pPr>
            <a:r>
              <a:rPr lang="en-US" sz="1300" b="1">
                <a:latin typeface="Arial Black" pitchFamily="34" charset="0"/>
              </a:rPr>
              <a:t>     WHERE department_id = 10</a:t>
            </a:r>
          </a:p>
          <a:p>
            <a:pPr>
              <a:defRPr/>
            </a:pPr>
            <a:r>
              <a:rPr lang="en-US" sz="1300" b="1">
                <a:latin typeface="Arial Black" pitchFamily="34" charset="0"/>
              </a:rPr>
              <a:t>     </a:t>
            </a:r>
            <a:r>
              <a:rPr lang="en-US" sz="1300" b="1">
                <a:solidFill>
                  <a:srgbClr val="D81102"/>
                </a:solidFill>
                <a:latin typeface="Arial Black" pitchFamily="34" charset="0"/>
              </a:rPr>
              <a:t>WITH READ ONLY</a:t>
            </a:r>
            <a:r>
              <a:rPr lang="en-US" sz="1300" b="1">
                <a:latin typeface="Arial Black" pitchFamily="34" charset="0"/>
              </a:rPr>
              <a:t> ;</a:t>
            </a:r>
          </a:p>
        </p:txBody>
      </p:sp>
      <p:sp>
        <p:nvSpPr>
          <p:cNvPr id="43014" name="Text Box 8"/>
          <p:cNvSpPr txBox="1">
            <a:spLocks noChangeArrowheads="1"/>
          </p:cNvSpPr>
          <p:nvPr/>
        </p:nvSpPr>
        <p:spPr bwMode="auto">
          <a:xfrm>
            <a:off x="611188" y="2830513"/>
            <a:ext cx="369887" cy="427037"/>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1</a:t>
            </a:r>
            <a:endParaRPr lang="es-ES" sz="2200" b="1">
              <a:solidFill>
                <a:schemeClr val="folHlink"/>
              </a:solidFill>
              <a:latin typeface="Arial Black" pitchFamily="34" charset="0"/>
            </a:endParaRPr>
          </a:p>
        </p:txBody>
      </p:sp>
      <p:pic>
        <p:nvPicPr>
          <p:cNvPr id="43015" name="Picture 9" descr="Screenshot - 23-01-2014 , 15_37_51"/>
          <p:cNvPicPr>
            <a:picLocks noChangeAspect="1" noChangeArrowheads="1"/>
          </p:cNvPicPr>
          <p:nvPr/>
        </p:nvPicPr>
        <p:blipFill>
          <a:blip r:embed="rId3" cstate="print"/>
          <a:srcRect/>
          <a:stretch>
            <a:fillRect/>
          </a:stretch>
        </p:blipFill>
        <p:spPr bwMode="auto">
          <a:xfrm>
            <a:off x="2555875" y="3971925"/>
            <a:ext cx="3019425" cy="409575"/>
          </a:xfrm>
          <a:prstGeom prst="rect">
            <a:avLst/>
          </a:prstGeom>
          <a:noFill/>
          <a:ln w="9525">
            <a:noFill/>
            <a:miter lim="800000"/>
            <a:headEnd/>
            <a:tailEnd/>
          </a:ln>
        </p:spPr>
      </p:pic>
      <p:pic>
        <p:nvPicPr>
          <p:cNvPr id="43016" name="Picture 10" descr="Screenshot - 23-01-2014 , 15_38_59"/>
          <p:cNvPicPr>
            <a:picLocks noChangeAspect="1" noChangeArrowheads="1"/>
          </p:cNvPicPr>
          <p:nvPr/>
        </p:nvPicPr>
        <p:blipFill>
          <a:blip r:embed="rId4" cstate="print"/>
          <a:srcRect/>
          <a:stretch>
            <a:fillRect/>
          </a:stretch>
        </p:blipFill>
        <p:spPr bwMode="auto">
          <a:xfrm>
            <a:off x="2800350" y="5445125"/>
            <a:ext cx="5975350" cy="1114425"/>
          </a:xfrm>
          <a:prstGeom prst="rect">
            <a:avLst/>
          </a:prstGeom>
          <a:noFill/>
          <a:ln w="9525">
            <a:noFill/>
            <a:miter lim="800000"/>
            <a:headEnd/>
            <a:tailEnd/>
          </a:ln>
        </p:spPr>
      </p:pic>
      <p:sp>
        <p:nvSpPr>
          <p:cNvPr id="2" name="Text Box 5"/>
          <p:cNvSpPr txBox="1">
            <a:spLocks noChangeArrowheads="1"/>
          </p:cNvSpPr>
          <p:nvPr/>
        </p:nvSpPr>
        <p:spPr bwMode="auto">
          <a:xfrm>
            <a:off x="1198811" y="4669315"/>
            <a:ext cx="6354642" cy="68717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latin typeface="Arial Black" pitchFamily="34" charset="0"/>
              </a:rPr>
              <a:t>DELETE FROM empvu10</a:t>
            </a:r>
          </a:p>
          <a:p>
            <a:pPr>
              <a:defRPr/>
            </a:pPr>
            <a:r>
              <a:rPr lang="en-US" sz="1300" b="1">
                <a:latin typeface="Arial Black" pitchFamily="34" charset="0"/>
              </a:rPr>
              <a:t>WHERE  employee_number = 200;</a:t>
            </a:r>
          </a:p>
        </p:txBody>
      </p:sp>
      <p:sp>
        <p:nvSpPr>
          <p:cNvPr id="43020" name="Text Box 8"/>
          <p:cNvSpPr txBox="1">
            <a:spLocks noChangeArrowheads="1"/>
          </p:cNvSpPr>
          <p:nvPr/>
        </p:nvSpPr>
        <p:spPr bwMode="auto">
          <a:xfrm>
            <a:off x="617538" y="4802188"/>
            <a:ext cx="369887" cy="427037"/>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2</a:t>
            </a:r>
            <a:endParaRPr lang="es-ES" sz="2200" b="1">
              <a:solidFill>
                <a:schemeClr val="folHlink"/>
              </a:solidFill>
              <a:latin typeface="Arial Black"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Resumen de la Clase</a:t>
            </a:r>
            <a:endParaRPr lang="es-ES" sz="3000" dirty="0" smtClean="0">
              <a:latin typeface="Arial" pitchFamily="34" charset="0"/>
              <a:cs typeface="Arial" pitchFamily="34" charset="0"/>
            </a:endParaRPr>
          </a:p>
        </p:txBody>
      </p:sp>
      <p:sp>
        <p:nvSpPr>
          <p:cNvPr id="45058" name="Rectangle 3"/>
          <p:cNvSpPr txBox="1">
            <a:spLocks noChangeArrowheads="1"/>
          </p:cNvSpPr>
          <p:nvPr/>
        </p:nvSpPr>
        <p:spPr bwMode="auto">
          <a:xfrm>
            <a:off x="395288" y="1773238"/>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a:ea typeface="ＭＳ Ｐゴシック" pitchFamily="34" charset="-128"/>
              </a:rPr>
              <a:t>Se definió qué es una Vista de Base de Datos.</a:t>
            </a:r>
          </a:p>
          <a:p>
            <a:pPr marL="609600" indent="-609600" algn="just" defTabSz="457200">
              <a:spcBef>
                <a:spcPct val="20000"/>
              </a:spcBef>
              <a:buFont typeface="Arial" charset="0"/>
              <a:buChar char="•"/>
            </a:pPr>
            <a:r>
              <a:rPr lang="es-CL" sz="1800">
                <a:ea typeface="ＭＳ Ｐゴシック" pitchFamily="34" charset="-128"/>
              </a:rPr>
              <a:t>Se describieron las ventajas al usar una Vista.</a:t>
            </a:r>
          </a:p>
          <a:p>
            <a:pPr marL="609600" indent="-609600" algn="just" defTabSz="457200">
              <a:spcBef>
                <a:spcPct val="20000"/>
              </a:spcBef>
              <a:buFont typeface="Arial" charset="0"/>
              <a:buChar char="•"/>
            </a:pPr>
            <a:r>
              <a:rPr lang="es-CL" sz="1800">
                <a:ea typeface="ＭＳ Ｐゴシック" pitchFamily="34" charset="-128"/>
              </a:rPr>
              <a:t>Se explicó cómo crear una Vista Simple y Compleja.</a:t>
            </a:r>
          </a:p>
          <a:p>
            <a:pPr marL="609600" indent="-609600" algn="just" defTabSz="457200">
              <a:spcBef>
                <a:spcPct val="20000"/>
              </a:spcBef>
              <a:buFont typeface="Arial" charset="0"/>
              <a:buChar char="•"/>
            </a:pPr>
            <a:r>
              <a:rPr lang="es-CL" sz="1800">
                <a:ea typeface="ＭＳ Ｐゴシック" pitchFamily="34" charset="-128"/>
              </a:rPr>
              <a:t>Se explicó cómo efectuar operaciones DML a través de las Vistas.</a:t>
            </a:r>
          </a:p>
          <a:p>
            <a:pPr marL="609600" indent="-609600" algn="just" defTabSz="457200">
              <a:spcBef>
                <a:spcPct val="20000"/>
              </a:spcBef>
              <a:buFont typeface="Arial" charset="0"/>
              <a:buChar char="•"/>
            </a:pPr>
            <a:r>
              <a:rPr lang="es-CL" sz="1800">
                <a:ea typeface="ＭＳ Ｐゴシック" pitchFamily="34" charset="-128"/>
              </a:rPr>
              <a:t>Se explicó cómo usar las opciones WITH CHECK OPTION y WITH  READ ONLY en una Vista.</a:t>
            </a:r>
          </a:p>
          <a:p>
            <a:pPr marL="609600" indent="-609600" algn="just" defTabSz="457200">
              <a:spcBef>
                <a:spcPct val="20000"/>
              </a:spcBef>
              <a:buFont typeface="Arial" charset="0"/>
              <a:buChar char="•"/>
            </a:pPr>
            <a:endParaRPr lang="es-CL" sz="2000">
              <a:latin typeface="Times New Roman" pitchFamily="18" charset="0"/>
              <a:ea typeface="ＭＳ Ｐゴシック" pitchFamily="34" charset="-128"/>
            </a:endParaRPr>
          </a:p>
        </p:txBody>
      </p:sp>
      <p:pic>
        <p:nvPicPr>
          <p:cNvPr id="45059" name="Picture 2" descr="http://1.bp.blogspot.com/_RqJDNYG54ms/Sw8Xel4RxEI/AAAAAAAAAAM/YsM0M1Y291A/s320/20080616-20080614-Trab%2520cooperativo.jpg">
            <a:hlinkClick r:id="rId2"/>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7625" y="5373688"/>
            <a:ext cx="1395413" cy="139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Marcador de texto"/>
          <p:cNvSpPr>
            <a:spLocks noGrp="1"/>
          </p:cNvSpPr>
          <p:nvPr>
            <p:ph type="body" idx="1"/>
          </p:nvPr>
        </p:nvSpPr>
        <p:spPr>
          <a:xfrm>
            <a:off x="179388" y="-96008"/>
            <a:ext cx="8745537" cy="3945696"/>
          </a:xfrm>
        </p:spPr>
        <p:txBody>
          <a:bodyPr>
            <a:spAutoFit/>
          </a:bodyPr>
          <a:lstStyle/>
          <a:p>
            <a:pPr algn="ctr" eaLnBrk="1" hangingPunct="1"/>
            <a:endParaRPr lang="es-CL" sz="2800" b="1" dirty="0" smtClean="0">
              <a:ea typeface="ＭＳ Ｐゴシック" pitchFamily="34" charset="-128"/>
            </a:endParaRPr>
          </a:p>
          <a:p>
            <a:pPr algn="ctr" eaLnBrk="1" hangingPunct="1"/>
            <a:r>
              <a:rPr lang="es-CL" sz="2800" b="1" dirty="0" smtClean="0">
                <a:ea typeface="ＭＳ Ｐゴシック" pitchFamily="34" charset="-128"/>
              </a:rPr>
              <a:t>Unidad de Aprendizaje N°1</a:t>
            </a:r>
          </a:p>
          <a:p>
            <a:pPr algn="ctr" eaLnBrk="1" hangingPunct="1"/>
            <a:r>
              <a:rPr lang="es-CL" sz="2800" dirty="0" smtClean="0">
                <a:ea typeface="ＭＳ Ｐゴシック" pitchFamily="34" charset="-128"/>
              </a:rPr>
              <a:t>Construyendo Consultas SQL</a:t>
            </a:r>
          </a:p>
          <a:p>
            <a:pPr algn="ctr" eaLnBrk="1" hangingPunct="1"/>
            <a:endParaRPr lang="es-CL" sz="2800" dirty="0" smtClean="0">
              <a:ea typeface="ＭＳ Ｐゴシック" pitchFamily="34" charset="-128"/>
            </a:endParaRPr>
          </a:p>
          <a:p>
            <a:pPr algn="ctr" eaLnBrk="1" hangingPunct="1"/>
            <a:r>
              <a:rPr lang="es-CL" sz="2800" b="1" dirty="0" smtClean="0">
                <a:ea typeface="ＭＳ Ｐゴシック" pitchFamily="34" charset="-128"/>
              </a:rPr>
              <a:t>Aprendizaje Esperado :</a:t>
            </a:r>
          </a:p>
          <a:p>
            <a:pPr algn="ctr" eaLnBrk="1" hangingPunct="1"/>
            <a:r>
              <a:rPr lang="es-CL" b="1" dirty="0" smtClean="0">
                <a:solidFill>
                  <a:schemeClr val="bg1"/>
                </a:solidFill>
                <a:ea typeface="ＭＳ Ｐゴシック" pitchFamily="34" charset="-128"/>
              </a:rPr>
              <a:t>Construir sentencias de recuperación y manipulación, de una base de datos relacional, según sintaxis, restricciones del lenguaje, requisitos de la lógica negocios, requisitos de información y sistema de gestión de base de datos.</a:t>
            </a:r>
          </a:p>
          <a:p>
            <a:pPr algn="ctr" eaLnBrk="1" hangingPunct="1"/>
            <a:endParaRPr lang="es-CL" b="1" dirty="0" smtClean="0">
              <a:solidFill>
                <a:schemeClr val="bg1"/>
              </a:solidFill>
              <a:ea typeface="ＭＳ Ｐゴシック" pitchFamily="34" charset="-128"/>
            </a:endParaRPr>
          </a:p>
        </p:txBody>
      </p:sp>
      <p:pic>
        <p:nvPicPr>
          <p:cNvPr id="17413" name="Picture 5" descr="14522941-hombres-de-negocios-3d-en-la-oficina-buscando-en-la-computadora-port-til-en-el-escritorio"/>
          <p:cNvPicPr>
            <a:picLocks noChangeAspect="1" noChangeArrowheads="1"/>
          </p:cNvPicPr>
          <p:nvPr/>
        </p:nvPicPr>
        <p:blipFill>
          <a:blip r:embed="rId3" cstate="print"/>
          <a:srcRect/>
          <a:stretch>
            <a:fillRect/>
          </a:stretch>
        </p:blipFill>
        <p:spPr bwMode="auto">
          <a:xfrm>
            <a:off x="571847" y="4666588"/>
            <a:ext cx="1600200" cy="1600200"/>
          </a:xfrm>
          <a:prstGeom prst="rect">
            <a:avLst/>
          </a:prstGeom>
          <a:noFill/>
        </p:spPr>
      </p:pic>
      <p:sp>
        <p:nvSpPr>
          <p:cNvPr id="17411" name="AutoShape 7"/>
          <p:cNvSpPr>
            <a:spLocks noChangeArrowheads="1"/>
          </p:cNvSpPr>
          <p:nvPr/>
        </p:nvSpPr>
        <p:spPr bwMode="auto">
          <a:xfrm>
            <a:off x="1656472" y="3753160"/>
            <a:ext cx="7164000" cy="1116000"/>
          </a:xfrm>
          <a:prstGeom prst="wedgeRectCallout">
            <a:avLst>
              <a:gd name="adj1" fmla="val -46676"/>
              <a:gd name="adj2" fmla="val 78750"/>
            </a:avLst>
          </a:prstGeom>
          <a:solidFill>
            <a:srgbClr val="FFC000"/>
          </a:solidFill>
          <a:ln w="25400">
            <a:solidFill>
              <a:schemeClr val="tx1"/>
            </a:solidFill>
            <a:miter lim="800000"/>
            <a:headEnd/>
            <a:tailEnd/>
          </a:ln>
        </p:spPr>
        <p:txBody>
          <a:bodyPr/>
          <a:lstStyle/>
          <a:p>
            <a:endParaRPr lang="en-US" sz="400" dirty="0" smtClean="0">
              <a:solidFill>
                <a:srgbClr val="A50021"/>
              </a:solidFill>
              <a:latin typeface="Arial Black" pitchFamily="34" charset="0"/>
            </a:endParaRPr>
          </a:p>
          <a:p>
            <a:r>
              <a:rPr lang="en-US" sz="1200" dirty="0" smtClean="0">
                <a:solidFill>
                  <a:srgbClr val="A50021"/>
                </a:solidFill>
                <a:latin typeface="Arial Black" pitchFamily="34" charset="0"/>
              </a:rPr>
              <a:t>CREATE </a:t>
            </a:r>
            <a:r>
              <a:rPr lang="en-US" sz="1200" dirty="0">
                <a:solidFill>
                  <a:srgbClr val="A50021"/>
                </a:solidFill>
                <a:latin typeface="Arial Black" pitchFamily="34" charset="0"/>
              </a:rPr>
              <a:t>OR REPLACE VIEW </a:t>
            </a:r>
            <a:r>
              <a:rPr lang="en-US" sz="1200" dirty="0" err="1" smtClean="0">
                <a:solidFill>
                  <a:srgbClr val="A50021"/>
                </a:solidFill>
                <a:latin typeface="Arial Black" pitchFamily="34" charset="0"/>
              </a:rPr>
              <a:t>v_trabajo_sum</a:t>
            </a:r>
            <a:r>
              <a:rPr lang="en-US" sz="1200" dirty="0" smtClean="0">
                <a:solidFill>
                  <a:srgbClr val="A50021"/>
                </a:solidFill>
                <a:latin typeface="Arial Black" pitchFamily="34" charset="0"/>
              </a:rPr>
              <a:t>(</a:t>
            </a:r>
            <a:r>
              <a:rPr lang="en-US" sz="1200" dirty="0" err="1" smtClean="0">
                <a:solidFill>
                  <a:srgbClr val="A50021"/>
                </a:solidFill>
                <a:latin typeface="Arial Black" pitchFamily="34" charset="0"/>
              </a:rPr>
              <a:t>nombre_trabajo</a:t>
            </a:r>
            <a:r>
              <a:rPr lang="en-US" sz="1200" dirty="0">
                <a:solidFill>
                  <a:srgbClr val="A50021"/>
                </a:solidFill>
                <a:latin typeface="Arial Black" pitchFamily="34" charset="0"/>
              </a:rPr>
              <a:t>, </a:t>
            </a:r>
            <a:r>
              <a:rPr lang="en-US" sz="1200" dirty="0" err="1">
                <a:solidFill>
                  <a:srgbClr val="A50021"/>
                </a:solidFill>
                <a:latin typeface="Arial Black" pitchFamily="34" charset="0"/>
              </a:rPr>
              <a:t>minsal</a:t>
            </a:r>
            <a:r>
              <a:rPr lang="en-US" sz="1200" dirty="0">
                <a:solidFill>
                  <a:srgbClr val="A50021"/>
                </a:solidFill>
                <a:latin typeface="Arial Black" pitchFamily="34" charset="0"/>
              </a:rPr>
              <a:t>, </a:t>
            </a:r>
            <a:r>
              <a:rPr lang="en-US" sz="1200" dirty="0" err="1">
                <a:solidFill>
                  <a:srgbClr val="A50021"/>
                </a:solidFill>
                <a:latin typeface="Arial Black" pitchFamily="34" charset="0"/>
              </a:rPr>
              <a:t>maxsal</a:t>
            </a:r>
            <a:r>
              <a:rPr lang="en-US" sz="1200" dirty="0">
                <a:solidFill>
                  <a:srgbClr val="A50021"/>
                </a:solidFill>
                <a:latin typeface="Arial Black" pitchFamily="34" charset="0"/>
              </a:rPr>
              <a:t>, </a:t>
            </a:r>
            <a:r>
              <a:rPr lang="en-US" sz="1200" dirty="0" err="1">
                <a:solidFill>
                  <a:srgbClr val="A50021"/>
                </a:solidFill>
                <a:latin typeface="Arial Black" pitchFamily="34" charset="0"/>
              </a:rPr>
              <a:t>avgsal</a:t>
            </a:r>
            <a:r>
              <a:rPr lang="en-US" sz="1200" dirty="0">
                <a:solidFill>
                  <a:srgbClr val="A50021"/>
                </a:solidFill>
                <a:latin typeface="Arial Black" pitchFamily="34" charset="0"/>
              </a:rPr>
              <a:t>)</a:t>
            </a:r>
          </a:p>
          <a:p>
            <a:r>
              <a:rPr lang="en-US" sz="1200" dirty="0">
                <a:solidFill>
                  <a:srgbClr val="0000FF"/>
                </a:solidFill>
                <a:latin typeface="Arial Black" pitchFamily="34" charset="0"/>
              </a:rPr>
              <a:t>AS SELECT  </a:t>
            </a:r>
            <a:r>
              <a:rPr lang="en-US" sz="1200" dirty="0" err="1">
                <a:solidFill>
                  <a:srgbClr val="0000FF"/>
                </a:solidFill>
                <a:latin typeface="Arial Black" pitchFamily="34" charset="0"/>
              </a:rPr>
              <a:t>j.job_title</a:t>
            </a:r>
            <a:r>
              <a:rPr lang="en-US" sz="1200" dirty="0">
                <a:solidFill>
                  <a:srgbClr val="0000FF"/>
                </a:solidFill>
                <a:latin typeface="Arial Black" pitchFamily="34" charset="0"/>
              </a:rPr>
              <a:t>, MIN(</a:t>
            </a:r>
            <a:r>
              <a:rPr lang="en-US" sz="1200" dirty="0" err="1">
                <a:solidFill>
                  <a:srgbClr val="0000FF"/>
                </a:solidFill>
                <a:latin typeface="Arial Black" pitchFamily="34" charset="0"/>
              </a:rPr>
              <a:t>e.salary</a:t>
            </a:r>
            <a:r>
              <a:rPr lang="en-US" sz="1200" dirty="0">
                <a:solidFill>
                  <a:srgbClr val="0000FF"/>
                </a:solidFill>
                <a:latin typeface="Arial Black" pitchFamily="34" charset="0"/>
              </a:rPr>
              <a:t>), MAX(</a:t>
            </a:r>
            <a:r>
              <a:rPr lang="en-US" sz="1200" dirty="0" err="1">
                <a:solidFill>
                  <a:srgbClr val="0000FF"/>
                </a:solidFill>
                <a:latin typeface="Arial Black" pitchFamily="34" charset="0"/>
              </a:rPr>
              <a:t>e.salary</a:t>
            </a:r>
            <a:r>
              <a:rPr lang="en-US" sz="1200" dirty="0" smtClean="0">
                <a:solidFill>
                  <a:srgbClr val="0000FF"/>
                </a:solidFill>
                <a:latin typeface="Arial Black" pitchFamily="34" charset="0"/>
              </a:rPr>
              <a:t>), ROUND(AVG(</a:t>
            </a:r>
            <a:r>
              <a:rPr lang="en-US" sz="1200" dirty="0" err="1" smtClean="0">
                <a:solidFill>
                  <a:srgbClr val="0000FF"/>
                </a:solidFill>
                <a:latin typeface="Arial Black" pitchFamily="34" charset="0"/>
              </a:rPr>
              <a:t>e.salary</a:t>
            </a:r>
            <a:r>
              <a:rPr lang="en-US" sz="1200" dirty="0">
                <a:solidFill>
                  <a:srgbClr val="0000FF"/>
                </a:solidFill>
                <a:latin typeface="Arial Black" pitchFamily="34" charset="0"/>
              </a:rPr>
              <a:t>))</a:t>
            </a:r>
          </a:p>
          <a:p>
            <a:r>
              <a:rPr lang="en-US" sz="1200" dirty="0">
                <a:solidFill>
                  <a:srgbClr val="0000FF"/>
                </a:solidFill>
                <a:latin typeface="Arial Black" pitchFamily="34" charset="0"/>
              </a:rPr>
              <a:t>        FROM employees e JOIN jobs j</a:t>
            </a:r>
          </a:p>
          <a:p>
            <a:r>
              <a:rPr lang="en-US" sz="1200" dirty="0">
                <a:solidFill>
                  <a:srgbClr val="0000FF"/>
                </a:solidFill>
                <a:latin typeface="Arial Black" pitchFamily="34" charset="0"/>
              </a:rPr>
              <a:t>             ON (</a:t>
            </a:r>
            <a:r>
              <a:rPr lang="en-US" sz="1200" dirty="0" err="1">
                <a:solidFill>
                  <a:srgbClr val="0000FF"/>
                </a:solidFill>
                <a:latin typeface="Arial Black" pitchFamily="34" charset="0"/>
              </a:rPr>
              <a:t>e.job_id</a:t>
            </a:r>
            <a:r>
              <a:rPr lang="en-US" sz="1200" dirty="0">
                <a:solidFill>
                  <a:srgbClr val="0000FF"/>
                </a:solidFill>
                <a:latin typeface="Arial Black" pitchFamily="34" charset="0"/>
              </a:rPr>
              <a:t> = </a:t>
            </a:r>
            <a:r>
              <a:rPr lang="en-US" sz="1200" dirty="0" err="1">
                <a:solidFill>
                  <a:srgbClr val="0000FF"/>
                </a:solidFill>
                <a:latin typeface="Arial Black" pitchFamily="34" charset="0"/>
              </a:rPr>
              <a:t>j.job_id</a:t>
            </a:r>
            <a:r>
              <a:rPr lang="en-US" sz="1200" dirty="0">
                <a:solidFill>
                  <a:srgbClr val="0000FF"/>
                </a:solidFill>
                <a:latin typeface="Arial Black" pitchFamily="34" charset="0"/>
              </a:rPr>
              <a:t>)</a:t>
            </a:r>
          </a:p>
          <a:p>
            <a:r>
              <a:rPr lang="en-US" sz="1200" dirty="0">
                <a:solidFill>
                  <a:srgbClr val="0000FF"/>
                </a:solidFill>
                <a:latin typeface="Arial Black" pitchFamily="34" charset="0"/>
              </a:rPr>
              <a:t> GROUP BY </a:t>
            </a:r>
            <a:r>
              <a:rPr lang="en-US" sz="1200" dirty="0" err="1">
                <a:solidFill>
                  <a:srgbClr val="0000FF"/>
                </a:solidFill>
                <a:latin typeface="Arial Black" pitchFamily="34" charset="0"/>
              </a:rPr>
              <a:t>j.job_title</a:t>
            </a:r>
            <a:r>
              <a:rPr lang="en-US" sz="1200" dirty="0" smtClean="0">
                <a:solidFill>
                  <a:srgbClr val="0000FF"/>
                </a:solidFill>
                <a:latin typeface="Arial Black" pitchFamily="34" charset="0"/>
              </a:rPr>
              <a:t>;</a:t>
            </a:r>
          </a:p>
          <a:p>
            <a:endParaRPr lang="es-ES" sz="400" dirty="0">
              <a:solidFill>
                <a:srgbClr val="0000FF"/>
              </a:solidFill>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Objetivos de la Clase</a:t>
            </a:r>
            <a:endParaRPr lang="es-ES" sz="3000" dirty="0" smtClean="0">
              <a:latin typeface="Arial" pitchFamily="34" charset="0"/>
              <a:cs typeface="Arial" pitchFamily="34" charset="0"/>
            </a:endParaRPr>
          </a:p>
        </p:txBody>
      </p:sp>
      <p:sp>
        <p:nvSpPr>
          <p:cNvPr id="19458" name="Rectangle 3"/>
          <p:cNvSpPr txBox="1">
            <a:spLocks noChangeArrowheads="1"/>
          </p:cNvSpPr>
          <p:nvPr/>
        </p:nvSpPr>
        <p:spPr bwMode="auto">
          <a:xfrm>
            <a:off x="395288" y="1700213"/>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a:ea typeface="ＭＳ Ｐゴシック" pitchFamily="34" charset="-128"/>
              </a:rPr>
              <a:t>Definir qué es una Vista de Base de Datos.</a:t>
            </a:r>
          </a:p>
          <a:p>
            <a:pPr marL="609600" indent="-609600" algn="just" defTabSz="457200">
              <a:spcBef>
                <a:spcPct val="20000"/>
              </a:spcBef>
              <a:buFont typeface="Arial" charset="0"/>
              <a:buChar char="•"/>
            </a:pPr>
            <a:r>
              <a:rPr lang="es-CL" sz="1800">
                <a:ea typeface="ＭＳ Ｐゴシック" pitchFamily="34" charset="-128"/>
              </a:rPr>
              <a:t>Describir las ventajas al usar una Vista .</a:t>
            </a:r>
          </a:p>
          <a:p>
            <a:pPr marL="609600" indent="-609600" algn="just" defTabSz="457200">
              <a:spcBef>
                <a:spcPct val="20000"/>
              </a:spcBef>
              <a:buFont typeface="Arial" charset="0"/>
              <a:buChar char="•"/>
            </a:pPr>
            <a:r>
              <a:rPr lang="es-CL" sz="1800">
                <a:ea typeface="ＭＳ Ｐゴシック" pitchFamily="34" charset="-128"/>
              </a:rPr>
              <a:t>Cómo crear una Vista Simple y Compleja.</a:t>
            </a:r>
          </a:p>
          <a:p>
            <a:pPr marL="609600" indent="-609600" algn="just" defTabSz="457200">
              <a:spcBef>
                <a:spcPct val="20000"/>
              </a:spcBef>
              <a:buFont typeface="Arial" charset="0"/>
              <a:buChar char="•"/>
            </a:pPr>
            <a:r>
              <a:rPr lang="es-CL" sz="1800"/>
              <a:t>Cómo efectuar operaciones DML a través de las Vistas.</a:t>
            </a:r>
          </a:p>
          <a:p>
            <a:pPr marL="609600" indent="-609600" algn="just" defTabSz="457200">
              <a:spcBef>
                <a:spcPct val="20000"/>
              </a:spcBef>
              <a:buFont typeface="Arial" charset="0"/>
              <a:buChar char="•"/>
            </a:pPr>
            <a:r>
              <a:rPr lang="es-CL" sz="1800"/>
              <a:t>Usar las opciones WITH CHECK OPTION y WITH  READ ONLY en una Vista.</a:t>
            </a:r>
          </a:p>
          <a:p>
            <a:pPr marL="609600" indent="-609600" algn="just" defTabSz="457200">
              <a:spcBef>
                <a:spcPct val="20000"/>
              </a:spcBef>
              <a:buFont typeface="Arial" charset="0"/>
              <a:buChar char="•"/>
            </a:pPr>
            <a:endParaRPr lang="es-CL" sz="1800">
              <a:ea typeface="ＭＳ Ｐゴシック" pitchFamily="34" charset="-128"/>
            </a:endParaRPr>
          </a:p>
        </p:txBody>
      </p:sp>
      <p:pic>
        <p:nvPicPr>
          <p:cNvPr id="19459" name="Picture 7" descr="http://www.bodegasexpress.com/images/dudas.jpg">
            <a:hlinkClick r:id="rId2"/>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380288" y="4868863"/>
            <a:ext cx="1439862"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252413" y="238125"/>
            <a:ext cx="8496300" cy="1462088"/>
          </a:xfrm>
        </p:spPr>
        <p:txBody>
          <a:bodyPr/>
          <a:lstStyle/>
          <a:p>
            <a:pPr eaLnBrk="1" hangingPunct="1"/>
            <a:r>
              <a:rPr lang="es-CL" sz="3000" smtClean="0">
                <a:solidFill>
                  <a:srgbClr val="10253F"/>
                </a:solidFill>
                <a:latin typeface="Arial" charset="0"/>
                <a:ea typeface="ＭＳ Ｐゴシック" pitchFamily="34" charset="-128"/>
                <a:cs typeface="Arial" charset="0"/>
              </a:rPr>
              <a:t>¿Qué es una Vista?</a:t>
            </a:r>
            <a:endParaRPr lang="es-ES" sz="3000" smtClean="0">
              <a:solidFill>
                <a:srgbClr val="10253F"/>
              </a:solidFill>
              <a:latin typeface="Arial" charset="0"/>
              <a:ea typeface="ＭＳ Ｐゴシック" pitchFamily="34" charset="-128"/>
              <a:cs typeface="Arial" charset="0"/>
            </a:endParaRPr>
          </a:p>
        </p:txBody>
      </p:sp>
      <p:sp>
        <p:nvSpPr>
          <p:cNvPr id="20482" name="17 CuadroTexto"/>
          <p:cNvSpPr txBox="1">
            <a:spLocks noChangeArrowheads="1"/>
          </p:cNvSpPr>
          <p:nvPr/>
        </p:nvSpPr>
        <p:spPr bwMode="auto">
          <a:xfrm>
            <a:off x="5076825" y="6019800"/>
            <a:ext cx="768350" cy="292100"/>
          </a:xfrm>
          <a:prstGeom prst="rect">
            <a:avLst/>
          </a:prstGeom>
          <a:solidFill>
            <a:schemeClr val="bg1"/>
          </a:solidFill>
          <a:ln w="9525">
            <a:noFill/>
            <a:miter lim="800000"/>
            <a:headEnd/>
            <a:tailEnd/>
          </a:ln>
        </p:spPr>
        <p:txBody>
          <a:bodyPr>
            <a:spAutoFit/>
          </a:bodyPr>
          <a:lstStyle/>
          <a:p>
            <a:endParaRPr lang="es-ES" sz="1300">
              <a:latin typeface="Arial Black" pitchFamily="34" charset="0"/>
            </a:endParaRPr>
          </a:p>
        </p:txBody>
      </p:sp>
      <p:sp>
        <p:nvSpPr>
          <p:cNvPr id="20483" name="Rectangle 33"/>
          <p:cNvSpPr>
            <a:spLocks noChangeArrowheads="1"/>
          </p:cNvSpPr>
          <p:nvPr/>
        </p:nvSpPr>
        <p:spPr bwMode="gray">
          <a:xfrm>
            <a:off x="1589088" y="1393825"/>
            <a:ext cx="1870075" cy="290513"/>
          </a:xfrm>
          <a:prstGeom prst="rect">
            <a:avLst/>
          </a:prstGeom>
          <a:noFill/>
          <a:ln w="9525">
            <a:noFill/>
            <a:miter lim="800000"/>
            <a:headEnd/>
            <a:tailEnd/>
          </a:ln>
        </p:spPr>
        <p:txBody>
          <a:bodyPr wrap="none" lIns="92075" tIns="46038" rIns="92075" bIns="46038">
            <a:spAutoFit/>
          </a:bodyPr>
          <a:lstStyle/>
          <a:p>
            <a:pPr eaLnBrk="0" hangingPunct="0"/>
            <a:r>
              <a:rPr lang="en-US" sz="1300" b="1">
                <a:latin typeface="Arial Black" pitchFamily="34" charset="0"/>
              </a:rPr>
              <a:t>Tabla EMPLOYEES</a:t>
            </a:r>
          </a:p>
        </p:txBody>
      </p:sp>
      <p:pic>
        <p:nvPicPr>
          <p:cNvPr id="20484" name="Picture 34" descr="img11-04"/>
          <p:cNvPicPr>
            <a:picLocks noChangeAspect="1" noChangeArrowheads="1"/>
          </p:cNvPicPr>
          <p:nvPr/>
        </p:nvPicPr>
        <p:blipFill>
          <a:blip r:embed="rId3" cstate="print"/>
          <a:srcRect/>
          <a:stretch>
            <a:fillRect/>
          </a:stretch>
        </p:blipFill>
        <p:spPr bwMode="gray">
          <a:xfrm>
            <a:off x="1546225" y="1668463"/>
            <a:ext cx="6913563" cy="4352925"/>
          </a:xfrm>
          <a:prstGeom prst="rect">
            <a:avLst/>
          </a:prstGeom>
          <a:noFill/>
          <a:ln w="9525">
            <a:noFill/>
            <a:miter lim="800000"/>
            <a:headEnd/>
            <a:tailEnd/>
          </a:ln>
        </p:spPr>
      </p:pic>
      <p:sp>
        <p:nvSpPr>
          <p:cNvPr id="20485" name="Freeform 35"/>
          <p:cNvSpPr>
            <a:spLocks/>
          </p:cNvSpPr>
          <p:nvPr/>
        </p:nvSpPr>
        <p:spPr bwMode="gray">
          <a:xfrm>
            <a:off x="684213" y="2924175"/>
            <a:ext cx="5510212" cy="1236663"/>
          </a:xfrm>
          <a:custGeom>
            <a:avLst/>
            <a:gdLst>
              <a:gd name="T0" fmla="*/ 0 w 3733"/>
              <a:gd name="T1" fmla="*/ 1862771668 h 821"/>
              <a:gd name="T2" fmla="*/ 2147483647 w 3733"/>
              <a:gd name="T3" fmla="*/ 11343860 h 821"/>
              <a:gd name="T4" fmla="*/ 2147483647 w 3733"/>
              <a:gd name="T5" fmla="*/ 0 h 821"/>
              <a:gd name="T6" fmla="*/ 2147483647 w 3733"/>
              <a:gd name="T7" fmla="*/ 1862771668 h 821"/>
              <a:gd name="T8" fmla="*/ 0 w 3733"/>
              <a:gd name="T9" fmla="*/ 1862771668 h 821"/>
              <a:gd name="T10" fmla="*/ 0 60000 65536"/>
              <a:gd name="T11" fmla="*/ 0 60000 65536"/>
              <a:gd name="T12" fmla="*/ 0 60000 65536"/>
              <a:gd name="T13" fmla="*/ 0 60000 65536"/>
              <a:gd name="T14" fmla="*/ 0 60000 65536"/>
              <a:gd name="T15" fmla="*/ 0 w 3733"/>
              <a:gd name="T16" fmla="*/ 0 h 821"/>
              <a:gd name="T17" fmla="*/ 3733 w 3733"/>
              <a:gd name="T18" fmla="*/ 821 h 821"/>
            </a:gdLst>
            <a:ahLst/>
            <a:cxnLst>
              <a:cxn ang="T10">
                <a:pos x="T0" y="T1"/>
              </a:cxn>
              <a:cxn ang="T11">
                <a:pos x="T2" y="T3"/>
              </a:cxn>
              <a:cxn ang="T12">
                <a:pos x="T4" y="T5"/>
              </a:cxn>
              <a:cxn ang="T13">
                <a:pos x="T6" y="T7"/>
              </a:cxn>
              <a:cxn ang="T14">
                <a:pos x="T8" y="T9"/>
              </a:cxn>
            </a:cxnLst>
            <a:rect l="T15" t="T16" r="T17" b="T18"/>
            <a:pathLst>
              <a:path w="3733" h="821">
                <a:moveTo>
                  <a:pt x="0" y="821"/>
                </a:moveTo>
                <a:lnTo>
                  <a:pt x="1016" y="5"/>
                </a:lnTo>
                <a:lnTo>
                  <a:pt x="3733" y="0"/>
                </a:lnTo>
                <a:lnTo>
                  <a:pt x="2716" y="821"/>
                </a:lnTo>
                <a:lnTo>
                  <a:pt x="0" y="821"/>
                </a:lnTo>
                <a:close/>
              </a:path>
            </a:pathLst>
          </a:custGeom>
          <a:solidFill>
            <a:srgbClr val="F3A463"/>
          </a:solidFill>
          <a:ln w="12700">
            <a:solidFill>
              <a:schemeClr val="tx1"/>
            </a:solidFill>
            <a:round/>
            <a:headEnd/>
            <a:tailEnd/>
          </a:ln>
        </p:spPr>
        <p:txBody>
          <a:bodyPr/>
          <a:lstStyle/>
          <a:p>
            <a:endParaRPr lang="es-CL"/>
          </a:p>
        </p:txBody>
      </p:sp>
      <p:sp>
        <p:nvSpPr>
          <p:cNvPr id="20486" name="Freeform 36"/>
          <p:cNvSpPr>
            <a:spLocks/>
          </p:cNvSpPr>
          <p:nvPr/>
        </p:nvSpPr>
        <p:spPr bwMode="gray">
          <a:xfrm>
            <a:off x="4699000" y="2924175"/>
            <a:ext cx="1484313" cy="2630488"/>
          </a:xfrm>
          <a:custGeom>
            <a:avLst/>
            <a:gdLst>
              <a:gd name="T0" fmla="*/ 31611928 w 1056"/>
              <a:gd name="T1" fmla="*/ 2147483647 h 1745"/>
              <a:gd name="T2" fmla="*/ 0 w 1056"/>
              <a:gd name="T3" fmla="*/ 1856538367 h 1745"/>
              <a:gd name="T4" fmla="*/ 2086349248 w 1056"/>
              <a:gd name="T5" fmla="*/ 0 h 1745"/>
              <a:gd name="T6" fmla="*/ 2080421837 w 1056"/>
              <a:gd name="T7" fmla="*/ 2095137882 h 1745"/>
              <a:gd name="T8" fmla="*/ 31611928 w 1056"/>
              <a:gd name="T9" fmla="*/ 2147483647 h 1745"/>
              <a:gd name="T10" fmla="*/ 0 60000 65536"/>
              <a:gd name="T11" fmla="*/ 0 60000 65536"/>
              <a:gd name="T12" fmla="*/ 0 60000 65536"/>
              <a:gd name="T13" fmla="*/ 0 60000 65536"/>
              <a:gd name="T14" fmla="*/ 0 60000 65536"/>
              <a:gd name="T15" fmla="*/ 0 w 1056"/>
              <a:gd name="T16" fmla="*/ 0 h 1745"/>
              <a:gd name="T17" fmla="*/ 1056 w 1056"/>
              <a:gd name="T18" fmla="*/ 1745 h 1745"/>
            </a:gdLst>
            <a:ahLst/>
            <a:cxnLst>
              <a:cxn ang="T10">
                <a:pos x="T0" y="T1"/>
              </a:cxn>
              <a:cxn ang="T11">
                <a:pos x="T2" y="T3"/>
              </a:cxn>
              <a:cxn ang="T12">
                <a:pos x="T4" y="T5"/>
              </a:cxn>
              <a:cxn ang="T13">
                <a:pos x="T6" y="T7"/>
              </a:cxn>
              <a:cxn ang="T14">
                <a:pos x="T8" y="T9"/>
              </a:cxn>
            </a:cxnLst>
            <a:rect l="T15" t="T16" r="T17" b="T18"/>
            <a:pathLst>
              <a:path w="1056" h="1745">
                <a:moveTo>
                  <a:pt x="16" y="1745"/>
                </a:moveTo>
                <a:lnTo>
                  <a:pt x="0" y="817"/>
                </a:lnTo>
                <a:lnTo>
                  <a:pt x="1056" y="0"/>
                </a:lnTo>
                <a:lnTo>
                  <a:pt x="1053" y="922"/>
                </a:lnTo>
                <a:lnTo>
                  <a:pt x="16" y="1745"/>
                </a:lnTo>
                <a:close/>
              </a:path>
            </a:pathLst>
          </a:custGeom>
          <a:solidFill>
            <a:srgbClr val="EF8731"/>
          </a:solidFill>
          <a:ln w="12700">
            <a:solidFill>
              <a:schemeClr val="tx1"/>
            </a:solidFill>
            <a:round/>
            <a:headEnd/>
            <a:tailEnd/>
          </a:ln>
        </p:spPr>
        <p:txBody>
          <a:bodyPr/>
          <a:lstStyle/>
          <a:p>
            <a:endParaRPr lang="es-CL"/>
          </a:p>
        </p:txBody>
      </p:sp>
      <p:pic>
        <p:nvPicPr>
          <p:cNvPr id="20487" name="Picture 37" descr="img11-04a"/>
          <p:cNvPicPr>
            <a:picLocks noChangeAspect="1" noChangeArrowheads="1"/>
          </p:cNvPicPr>
          <p:nvPr/>
        </p:nvPicPr>
        <p:blipFill>
          <a:blip r:embed="rId4" cstate="print"/>
          <a:srcRect/>
          <a:stretch>
            <a:fillRect/>
          </a:stretch>
        </p:blipFill>
        <p:spPr bwMode="gray">
          <a:xfrm>
            <a:off x="695325" y="4165600"/>
            <a:ext cx="4030663" cy="1390650"/>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328613" y="0"/>
            <a:ext cx="8440737" cy="1317625"/>
          </a:xfrm>
        </p:spPr>
        <p:txBody>
          <a:bodyPr/>
          <a:lstStyle/>
          <a:p>
            <a:pPr algn="r" eaLnBrk="1" hangingPunct="1"/>
            <a:r>
              <a:rPr lang="es-CL" sz="3000" smtClean="0">
                <a:solidFill>
                  <a:srgbClr val="10253F"/>
                </a:solidFill>
                <a:latin typeface="Arial" charset="0"/>
                <a:ea typeface="ＭＳ Ｐゴシック" pitchFamily="34" charset="-128"/>
                <a:cs typeface="Arial" charset="0"/>
              </a:rPr>
              <a:t>Ventajas de las Vistas</a:t>
            </a:r>
            <a:endParaRPr lang="es-ES" sz="3000" smtClean="0">
              <a:solidFill>
                <a:srgbClr val="10253F"/>
              </a:solidFill>
              <a:latin typeface="Arial" charset="0"/>
              <a:ea typeface="ＭＳ Ｐゴシック" pitchFamily="34" charset="-128"/>
              <a:cs typeface="Arial" charset="0"/>
            </a:endParaRPr>
          </a:p>
        </p:txBody>
      </p:sp>
      <p:sp>
        <p:nvSpPr>
          <p:cNvPr id="21" name="20 Elipse"/>
          <p:cNvSpPr/>
          <p:nvPr/>
        </p:nvSpPr>
        <p:spPr>
          <a:xfrm>
            <a:off x="3343275" y="2520950"/>
            <a:ext cx="2519363" cy="2376488"/>
          </a:xfrm>
          <a:prstGeom prst="ellipse">
            <a:avLst/>
          </a:prstGeom>
          <a:solidFill>
            <a:srgbClr val="FFFF00"/>
          </a:solidFill>
          <a:ln>
            <a:solidFill>
              <a:schemeClr val="tx1"/>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es-CL" sz="1600" b="1">
                <a:solidFill>
                  <a:schemeClr val="tx1"/>
                </a:solidFill>
                <a:latin typeface="Arial Black" pitchFamily="34" charset="0"/>
                <a:cs typeface="Arial" charset="0"/>
              </a:rPr>
              <a:t>VISTAS</a:t>
            </a:r>
          </a:p>
        </p:txBody>
      </p:sp>
      <p:sp>
        <p:nvSpPr>
          <p:cNvPr id="22" name="21 Llamada de flecha a la derecha"/>
          <p:cNvSpPr>
            <a:spLocks noChangeArrowheads="1"/>
          </p:cNvSpPr>
          <p:nvPr/>
        </p:nvSpPr>
        <p:spPr bwMode="auto">
          <a:xfrm rot="857723">
            <a:off x="768350" y="1916113"/>
            <a:ext cx="2879725" cy="1295400"/>
          </a:xfrm>
          <a:prstGeom prst="rightArrowCallout">
            <a:avLst>
              <a:gd name="adj1" fmla="val 25000"/>
              <a:gd name="adj2" fmla="val 25000"/>
              <a:gd name="adj3" fmla="val 29528"/>
              <a:gd name="adj4" fmla="val 64977"/>
            </a:avLst>
          </a:prstGeom>
          <a:solidFill>
            <a:srgbClr val="993366"/>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a:solidFill>
                  <a:srgbClr val="FFFFFF"/>
                </a:solidFill>
              </a:rPr>
              <a:t>Para restringir el acceso a datos</a:t>
            </a:r>
          </a:p>
        </p:txBody>
      </p:sp>
      <p:sp>
        <p:nvSpPr>
          <p:cNvPr id="23" name="22 Llamada de flecha a la derecha"/>
          <p:cNvSpPr>
            <a:spLocks noChangeArrowheads="1"/>
          </p:cNvSpPr>
          <p:nvPr/>
        </p:nvSpPr>
        <p:spPr bwMode="auto">
          <a:xfrm rot="21066225">
            <a:off x="733425" y="4078288"/>
            <a:ext cx="2879725" cy="1295400"/>
          </a:xfrm>
          <a:prstGeom prst="rightArrowCallout">
            <a:avLst>
              <a:gd name="adj1" fmla="val 25000"/>
              <a:gd name="adj2" fmla="val 25000"/>
              <a:gd name="adj3" fmla="val 29470"/>
              <a:gd name="adj4" fmla="val 64977"/>
            </a:avLst>
          </a:prstGeom>
          <a:solidFill>
            <a:srgbClr val="006699"/>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a:solidFill>
                  <a:srgbClr val="FFFFFF"/>
                </a:solidFill>
              </a:rPr>
              <a:t>Para proporcionar independencia de datos</a:t>
            </a:r>
          </a:p>
        </p:txBody>
      </p:sp>
      <p:sp>
        <p:nvSpPr>
          <p:cNvPr id="24" name="23 Llamada de flecha a la izquierda"/>
          <p:cNvSpPr>
            <a:spLocks noChangeArrowheads="1"/>
          </p:cNvSpPr>
          <p:nvPr/>
        </p:nvSpPr>
        <p:spPr bwMode="auto">
          <a:xfrm rot="20836716">
            <a:off x="5678488" y="2114550"/>
            <a:ext cx="2879725" cy="1295400"/>
          </a:xfrm>
          <a:prstGeom prst="leftArrowCallout">
            <a:avLst>
              <a:gd name="adj1" fmla="val 25000"/>
              <a:gd name="adj2" fmla="val 25000"/>
              <a:gd name="adj3" fmla="val 28047"/>
              <a:gd name="adj4" fmla="val 64977"/>
            </a:avLst>
          </a:prstGeom>
          <a:solidFill>
            <a:srgbClr val="E46C0A"/>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a:solidFill>
                  <a:srgbClr val="FFFFFF"/>
                </a:solidFill>
              </a:rPr>
              <a:t>Para realizar consultas complejas en forma fácil</a:t>
            </a:r>
          </a:p>
        </p:txBody>
      </p:sp>
      <p:sp>
        <p:nvSpPr>
          <p:cNvPr id="25" name="24 Llamada de flecha a la izquierda"/>
          <p:cNvSpPr>
            <a:spLocks noChangeArrowheads="1"/>
          </p:cNvSpPr>
          <p:nvPr/>
        </p:nvSpPr>
        <p:spPr bwMode="auto">
          <a:xfrm rot="543676">
            <a:off x="5664200" y="4008438"/>
            <a:ext cx="2879725" cy="1295400"/>
          </a:xfrm>
          <a:prstGeom prst="leftArrowCallout">
            <a:avLst>
              <a:gd name="adj1" fmla="val 25000"/>
              <a:gd name="adj2" fmla="val 25000"/>
              <a:gd name="adj3" fmla="val 28070"/>
              <a:gd name="adj4" fmla="val 64977"/>
            </a:avLst>
          </a:prstGeom>
          <a:solidFill>
            <a:srgbClr val="7030A0"/>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a:solidFill>
                  <a:srgbClr val="FFFFFF"/>
                </a:solidFill>
              </a:rPr>
              <a:t>Para presentar visiones diferentes de los mismos </a:t>
            </a:r>
          </a:p>
          <a:p>
            <a:pPr algn="ctr">
              <a:defRPr/>
            </a:pPr>
            <a:r>
              <a:rPr lang="es-CL" sz="1600" b="1">
                <a:solidFill>
                  <a:srgbClr val="FFFFFF"/>
                </a:solidFill>
              </a:rPr>
              <a:t>datos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252413" y="188913"/>
            <a:ext cx="8496300" cy="1462087"/>
          </a:xfrm>
        </p:spPr>
        <p:txBody>
          <a:bodyPr/>
          <a:lstStyle/>
          <a:p>
            <a:pPr algn="r"/>
            <a:r>
              <a:rPr lang="es-CL" sz="3000" smtClean="0">
                <a:solidFill>
                  <a:srgbClr val="10253F"/>
                </a:solidFill>
                <a:latin typeface="Arial" charset="0"/>
                <a:ea typeface="ＭＳ Ｐゴシック" pitchFamily="34" charset="-128"/>
                <a:cs typeface="Arial" charset="0"/>
              </a:rPr>
              <a:t>Vistas Simples y Complejas</a:t>
            </a:r>
            <a:endParaRPr lang="es-ES" sz="3000" smtClean="0">
              <a:solidFill>
                <a:srgbClr val="10253F"/>
              </a:solidFill>
              <a:latin typeface="Arial" charset="0"/>
              <a:ea typeface="ＭＳ Ｐゴシック" pitchFamily="34" charset="-128"/>
              <a:cs typeface="Arial" charset="0"/>
            </a:endParaRPr>
          </a:p>
        </p:txBody>
      </p:sp>
      <p:sp>
        <p:nvSpPr>
          <p:cNvPr id="2457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Existen dos clasificaciones para las Vistas: Simples y Complejas</a:t>
            </a:r>
          </a:p>
        </p:txBody>
      </p:sp>
      <p:graphicFrame>
        <p:nvGraphicFramePr>
          <p:cNvPr id="6180" name="Group 36"/>
          <p:cNvGraphicFramePr>
            <a:graphicFrameLocks noGrp="1"/>
          </p:cNvGraphicFramePr>
          <p:nvPr/>
        </p:nvGraphicFramePr>
        <p:xfrm>
          <a:off x="1042988" y="2133600"/>
          <a:ext cx="7129462" cy="1824113"/>
        </p:xfrm>
        <a:graphic>
          <a:graphicData uri="http://schemas.openxmlformats.org/drawingml/2006/table">
            <a:tbl>
              <a:tblPr>
                <a:effectLst>
                  <a:innerShdw blurRad="114300">
                    <a:prstClr val="black"/>
                  </a:innerShdw>
                </a:effectLst>
              </a:tblPr>
              <a:tblGrid>
                <a:gridCol w="3455987"/>
                <a:gridCol w="1800225"/>
                <a:gridCol w="1873250"/>
              </a:tblGrid>
              <a:tr h="50331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300" b="1" i="0" u="none" strike="noStrike" cap="none" normalizeH="0" baseline="0" dirty="0" smtClean="0">
                          <a:ln>
                            <a:noFill/>
                          </a:ln>
                          <a:solidFill>
                            <a:schemeClr val="tx1"/>
                          </a:solidFill>
                          <a:effectLst/>
                          <a:latin typeface="Arial Black" pitchFamily="34" charset="0"/>
                          <a:ea typeface="ＭＳ Ｐゴシック" pitchFamily="34" charset="-128"/>
                          <a:cs typeface="Arial" pitchFamily="34" charset="0"/>
                        </a:rPr>
                        <a:t>CARACTERÍSTICAS</a:t>
                      </a:r>
                    </a:p>
                  </a:txBody>
                  <a:tcPr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D58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MX" sz="1300" b="1" i="0" u="none" strike="noStrike" cap="none" normalizeH="0" baseline="0" dirty="0" smtClean="0">
                          <a:ln>
                            <a:noFill/>
                          </a:ln>
                          <a:solidFill>
                            <a:schemeClr val="tx1"/>
                          </a:solidFill>
                          <a:effectLst/>
                          <a:latin typeface="Arial Black" pitchFamily="34" charset="0"/>
                          <a:ea typeface="ＭＳ Ｐゴシック" pitchFamily="34" charset="-128"/>
                          <a:cs typeface="Arial" pitchFamily="34" charset="0"/>
                        </a:rPr>
                        <a:t>VISTA SIMPLE</a:t>
                      </a:r>
                      <a:endParaRPr kumimoji="0" lang="es-ES" sz="1300" b="1" i="0" u="none" strike="noStrike" cap="none" normalizeH="0" baseline="0" dirty="0" smtClean="0">
                        <a:ln>
                          <a:noFill/>
                        </a:ln>
                        <a:solidFill>
                          <a:schemeClr val="tx1"/>
                        </a:solidFill>
                        <a:effectLst/>
                        <a:latin typeface="Arial Black" pitchFamily="34" charset="0"/>
                        <a:ea typeface="ＭＳ Ｐゴシック" pitchFamily="34" charset="-128"/>
                        <a:cs typeface="Arial"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D58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300" b="1" i="0" u="none" strike="noStrike" cap="none" normalizeH="0" baseline="0" dirty="0" smtClean="0">
                          <a:ln>
                            <a:noFill/>
                          </a:ln>
                          <a:solidFill>
                            <a:schemeClr val="tx1"/>
                          </a:solidFill>
                          <a:effectLst/>
                          <a:latin typeface="Arial Black" pitchFamily="34" charset="0"/>
                          <a:ea typeface="ＭＳ Ｐゴシック" pitchFamily="34" charset="-128"/>
                          <a:cs typeface="Arial" pitchFamily="34" charset="0"/>
                        </a:rPr>
                        <a:t>VISTA COMPLEJA</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D581"/>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s-ES" sz="14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Número de Tablas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8B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s-MX" sz="1400" b="1"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Una</a:t>
                      </a:r>
                      <a:endParaRPr kumimoji="0" lang="es-ES" sz="1400" b="1" i="0" u="none" strike="noStrike" cap="none" normalizeH="0" baseline="0" smtClean="0">
                        <a:ln>
                          <a:noFill/>
                        </a:ln>
                        <a:solidFill>
                          <a:schemeClr val="tx1"/>
                        </a:solidFill>
                        <a:effectLst/>
                        <a:latin typeface="Arial" pitchFamily="34" charset="0"/>
                        <a:ea typeface="ＭＳ Ｐゴシック" pitchFamily="34" charset="-128"/>
                        <a:cs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8B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s-ES" sz="1400" b="1"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Una o más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8B9"/>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s-ES" sz="14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Contiene Funciones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8B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s-MX" sz="1400" b="1"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No</a:t>
                      </a:r>
                      <a:endParaRPr kumimoji="0" lang="es-ES" sz="1400" b="1" i="0" u="none" strike="noStrike" cap="none" normalizeH="0" baseline="0" smtClean="0">
                        <a:ln>
                          <a:noFill/>
                        </a:ln>
                        <a:solidFill>
                          <a:schemeClr val="tx1"/>
                        </a:solidFill>
                        <a:effectLst/>
                        <a:latin typeface="Arial" pitchFamily="34" charset="0"/>
                        <a:ea typeface="ＭＳ Ｐゴシック" pitchFamily="34" charset="-128"/>
                        <a:cs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8B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s-ES" sz="14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Sí</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8B9"/>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s-ES" sz="14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Contiene grupos de datos</a:t>
                      </a:r>
                      <a:endParaRPr kumimoji="0" lang="es-ES" sz="1400" b="1" i="1"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8B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s-MX" sz="14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No</a:t>
                      </a:r>
                      <a:endParaRPr kumimoji="0" lang="es-ES" sz="14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8B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s-ES" sz="1400" b="1"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Sí</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8B9"/>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s-MX" sz="14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Operaciones DML a través de la vista</a:t>
                      </a:r>
                      <a:endParaRPr kumimoji="0" lang="es-ES" sz="14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8B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s-MX" sz="14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Si</a:t>
                      </a:r>
                      <a:endParaRPr kumimoji="0" lang="es-ES" sz="14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8B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s-ES" sz="14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No siempre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8B9"/>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252413" y="188913"/>
            <a:ext cx="8496300" cy="1462087"/>
          </a:xfrm>
        </p:spPr>
        <p:txBody>
          <a:bodyPr/>
          <a:lstStyle/>
          <a:p>
            <a:pPr algn="r"/>
            <a:r>
              <a:rPr lang="es-CL" sz="3000" smtClean="0">
                <a:solidFill>
                  <a:srgbClr val="10253F"/>
                </a:solidFill>
                <a:latin typeface="Arial" charset="0"/>
                <a:ea typeface="ＭＳ Ｐゴシック" pitchFamily="34" charset="-128"/>
                <a:cs typeface="Arial" charset="0"/>
              </a:rPr>
              <a:t>Creando una Vista</a:t>
            </a:r>
            <a:endParaRPr lang="es-ES" sz="3000" smtClean="0">
              <a:solidFill>
                <a:srgbClr val="10253F"/>
              </a:solidFill>
              <a:latin typeface="Arial" charset="0"/>
              <a:ea typeface="ＭＳ Ｐゴシック" pitchFamily="34" charset="-128"/>
              <a:cs typeface="Arial" charset="0"/>
            </a:endParaRPr>
          </a:p>
        </p:txBody>
      </p:sp>
      <p:sp>
        <p:nvSpPr>
          <p:cNvPr id="2662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Se debe incorporar una subconsulta a la sentencia CREATE VIEW.</a:t>
            </a:r>
          </a:p>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Para mostrar los datos que contiene la vista se utilizan las mismas cláusulas válidas de una sentencia SELECT para mostrar datos de una tabla</a:t>
            </a:r>
          </a:p>
          <a:p>
            <a:pPr marL="609600" indent="-609600" algn="just" defTabSz="457200">
              <a:lnSpc>
                <a:spcPct val="80000"/>
              </a:lnSpc>
              <a:spcBef>
                <a:spcPct val="20000"/>
              </a:spcBef>
              <a:buFont typeface="Arial" charset="0"/>
              <a:buChar char="•"/>
            </a:pPr>
            <a:endParaRPr lang="es-CL" sz="180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Sintaxis:</a:t>
            </a:r>
          </a:p>
        </p:txBody>
      </p:sp>
      <p:sp>
        <p:nvSpPr>
          <p:cNvPr id="6" name="Text Box 5"/>
          <p:cNvSpPr txBox="1">
            <a:spLocks noChangeArrowheads="1"/>
          </p:cNvSpPr>
          <p:nvPr/>
        </p:nvSpPr>
        <p:spPr bwMode="auto">
          <a:xfrm>
            <a:off x="1219647" y="3133753"/>
            <a:ext cx="6091833" cy="142288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b="1"/>
              <a:t>CREATE [OR REPLACE] [FORCE|NOFORCE] VIEW </a:t>
            </a:r>
            <a:r>
              <a:rPr lang="en-US" b="1" i="1"/>
              <a:t>nombre_vista</a:t>
            </a:r>
          </a:p>
          <a:p>
            <a:pPr>
              <a:defRPr/>
            </a:pPr>
            <a:r>
              <a:rPr lang="en-US" b="1"/>
              <a:t>          [(</a:t>
            </a:r>
            <a:r>
              <a:rPr lang="en-US" b="1" i="1"/>
              <a:t>alias</a:t>
            </a:r>
            <a:r>
              <a:rPr lang="en-US" b="1"/>
              <a:t>[, </a:t>
            </a:r>
            <a:r>
              <a:rPr lang="en-US" b="1" i="1"/>
              <a:t>alias</a:t>
            </a:r>
            <a:r>
              <a:rPr lang="en-US" b="1"/>
              <a:t>]...)]</a:t>
            </a:r>
          </a:p>
          <a:p>
            <a:pPr>
              <a:defRPr/>
            </a:pPr>
            <a:r>
              <a:rPr lang="en-US" b="1"/>
              <a:t>AS </a:t>
            </a:r>
            <a:r>
              <a:rPr lang="en-US" b="1" i="1"/>
              <a:t>subconsulta</a:t>
            </a:r>
          </a:p>
          <a:p>
            <a:pPr>
              <a:defRPr/>
            </a:pPr>
            <a:r>
              <a:rPr lang="en-US" b="1"/>
              <a:t>[WITH CHECK OPTION [CONSTRAINT </a:t>
            </a:r>
            <a:r>
              <a:rPr lang="en-US" b="1" i="1"/>
              <a:t>nombre_constraint </a:t>
            </a:r>
            <a:r>
              <a:rPr lang="en-US" b="1"/>
              <a:t>]]</a:t>
            </a:r>
          </a:p>
          <a:p>
            <a:pPr>
              <a:defRPr/>
            </a:pPr>
            <a:r>
              <a:rPr lang="en-US" b="1"/>
              <a:t>[WITH READ ONLY [CONSTRAINT </a:t>
            </a:r>
            <a:r>
              <a:rPr lang="en-US" b="1" i="1"/>
              <a:t>nombre_constraint </a:t>
            </a:r>
            <a:r>
              <a:rPr lang="en-US" b="1"/>
              <a:t>]];</a:t>
            </a:r>
          </a:p>
          <a:p>
            <a:pPr>
              <a:defRPr/>
            </a:pPr>
            <a:endParaRPr lang="en-US" sz="800"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37"/>
          <p:cNvSpPr txBox="1">
            <a:spLocks noChangeArrowheads="1"/>
          </p:cNvSpPr>
          <p:nvPr/>
        </p:nvSpPr>
        <p:spPr bwMode="auto">
          <a:xfrm>
            <a:off x="5292725" y="5561013"/>
            <a:ext cx="3671888" cy="365125"/>
          </a:xfrm>
          <a:prstGeom prst="rect">
            <a:avLst/>
          </a:prstGeom>
          <a:solidFill>
            <a:schemeClr val="bg1"/>
          </a:solidFill>
          <a:ln w="9525">
            <a:noFill/>
            <a:miter lim="800000"/>
            <a:headEnd/>
            <a:tailEnd/>
          </a:ln>
        </p:spPr>
        <p:txBody>
          <a:bodyPr>
            <a:spAutoFit/>
          </a:bodyPr>
          <a:lstStyle/>
          <a:p>
            <a:r>
              <a:rPr lang="es-CL" sz="900">
                <a:latin typeface="Arial Black" pitchFamily="34" charset="0"/>
              </a:rPr>
              <a:t>…………..………………………………….……..………….…...……… </a:t>
            </a:r>
          </a:p>
          <a:p>
            <a:r>
              <a:rPr lang="es-CL" sz="900">
                <a:latin typeface="Arial Black" pitchFamily="34" charset="0"/>
              </a:rPr>
              <a:t>..…………………………………………..……………..…..…….……… </a:t>
            </a:r>
          </a:p>
        </p:txBody>
      </p:sp>
      <p:sp>
        <p:nvSpPr>
          <p:cNvPr id="28674" name="Rectangle 2"/>
          <p:cNvSpPr>
            <a:spLocks noGrp="1" noChangeArrowheads="1"/>
          </p:cNvSpPr>
          <p:nvPr>
            <p:ph type="title" idx="4294967295"/>
          </p:nvPr>
        </p:nvSpPr>
        <p:spPr>
          <a:xfrm>
            <a:off x="252413" y="188913"/>
            <a:ext cx="8496300" cy="1462087"/>
          </a:xfrm>
        </p:spPr>
        <p:txBody>
          <a:bodyPr/>
          <a:lstStyle/>
          <a:p>
            <a:pPr algn="r"/>
            <a:r>
              <a:rPr lang="es-CL" sz="3000" smtClean="0">
                <a:solidFill>
                  <a:srgbClr val="10253F"/>
                </a:solidFill>
                <a:latin typeface="Arial" charset="0"/>
                <a:ea typeface="ＭＳ Ｐゴシック" pitchFamily="34" charset="-128"/>
                <a:cs typeface="Arial" charset="0"/>
              </a:rPr>
              <a:t>Creando una Vista Simple</a:t>
            </a:r>
            <a:endParaRPr lang="es-ES" sz="3000" smtClean="0">
              <a:solidFill>
                <a:srgbClr val="10253F"/>
              </a:solidFill>
              <a:latin typeface="Arial" charset="0"/>
              <a:ea typeface="ＭＳ Ｐゴシック" pitchFamily="34" charset="-128"/>
              <a:cs typeface="Arial" charset="0"/>
            </a:endParaRPr>
          </a:p>
        </p:txBody>
      </p:sp>
      <p:sp>
        <p:nvSpPr>
          <p:cNvPr id="28675"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Ejemplo:</a:t>
            </a:r>
          </a:p>
          <a:p>
            <a:pPr marL="609600" indent="-609600" algn="just" defTabSz="457200">
              <a:lnSpc>
                <a:spcPct val="80000"/>
              </a:lnSpc>
              <a:spcBef>
                <a:spcPct val="20000"/>
              </a:spcBef>
              <a:buFont typeface="Arial" charset="0"/>
              <a:buChar char="•"/>
            </a:pPr>
            <a:endParaRPr lang="es-CL" sz="1800">
              <a:ea typeface="Arial Unicode MS"/>
              <a:cs typeface="Times New Roman" pitchFamily="18" charset="0"/>
            </a:endParaRPr>
          </a:p>
        </p:txBody>
      </p:sp>
      <p:sp>
        <p:nvSpPr>
          <p:cNvPr id="6" name="Text Box 5"/>
          <p:cNvSpPr txBox="1">
            <a:spLocks noChangeArrowheads="1"/>
          </p:cNvSpPr>
          <p:nvPr/>
        </p:nvSpPr>
        <p:spPr bwMode="auto">
          <a:xfrm>
            <a:off x="1214885" y="1867959"/>
            <a:ext cx="6091832" cy="111191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latin typeface="Arial Black" pitchFamily="34" charset="0"/>
              </a:rPr>
              <a:t>CREATE VIEW v_emp_depto_80</a:t>
            </a:r>
          </a:p>
          <a:p>
            <a:pPr>
              <a:defRPr/>
            </a:pPr>
            <a:r>
              <a:rPr lang="en-US" sz="1300" b="1">
                <a:latin typeface="Arial Black" pitchFamily="34" charset="0"/>
              </a:rPr>
              <a:t>AS SELECT </a:t>
            </a:r>
            <a:r>
              <a:rPr lang="en-US" sz="1300" b="1">
                <a:solidFill>
                  <a:srgbClr val="D81102"/>
                </a:solidFill>
                <a:latin typeface="Arial Black" pitchFamily="34" charset="0"/>
              </a:rPr>
              <a:t>employee_id</a:t>
            </a:r>
            <a:r>
              <a:rPr lang="en-US" sz="1300" b="1">
                <a:latin typeface="Arial Black" pitchFamily="34" charset="0"/>
              </a:rPr>
              <a:t>, </a:t>
            </a:r>
            <a:r>
              <a:rPr lang="en-US" sz="1300" b="1">
                <a:solidFill>
                  <a:srgbClr val="D81102"/>
                </a:solidFill>
                <a:latin typeface="Arial Black" pitchFamily="34" charset="0"/>
              </a:rPr>
              <a:t>last_name</a:t>
            </a:r>
            <a:r>
              <a:rPr lang="en-US" sz="1300" b="1">
                <a:latin typeface="Arial Black" pitchFamily="34" charset="0"/>
              </a:rPr>
              <a:t>, </a:t>
            </a:r>
            <a:r>
              <a:rPr lang="en-US" sz="1300" b="1">
                <a:solidFill>
                  <a:srgbClr val="D81102"/>
                </a:solidFill>
                <a:latin typeface="Arial Black" pitchFamily="34" charset="0"/>
              </a:rPr>
              <a:t>salary</a:t>
            </a:r>
          </a:p>
          <a:p>
            <a:pPr>
              <a:defRPr/>
            </a:pPr>
            <a:r>
              <a:rPr lang="en-US" sz="1300" b="1">
                <a:latin typeface="Arial Black" pitchFamily="34" charset="0"/>
              </a:rPr>
              <a:t>      FROM employees</a:t>
            </a:r>
          </a:p>
          <a:p>
            <a:pPr>
              <a:defRPr/>
            </a:pPr>
            <a:r>
              <a:rPr lang="en-US" sz="1300" b="1">
                <a:latin typeface="Arial Black" pitchFamily="34" charset="0"/>
              </a:rPr>
              <a:t>      WHERE department_id = 80;</a:t>
            </a:r>
          </a:p>
        </p:txBody>
      </p:sp>
      <p:sp>
        <p:nvSpPr>
          <p:cNvPr id="2" name="Text Box 5"/>
          <p:cNvSpPr txBox="1">
            <a:spLocks noChangeArrowheads="1"/>
          </p:cNvSpPr>
          <p:nvPr/>
        </p:nvSpPr>
        <p:spPr bwMode="auto">
          <a:xfrm>
            <a:off x="5311772" y="3159300"/>
            <a:ext cx="3603797" cy="97523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latin typeface="Arial Black" pitchFamily="34" charset="0"/>
              </a:rPr>
              <a:t>SELECT *</a:t>
            </a:r>
          </a:p>
          <a:p>
            <a:pPr>
              <a:defRPr/>
            </a:pPr>
            <a:r>
              <a:rPr lang="en-US" sz="1300" b="1">
                <a:latin typeface="Arial Black" pitchFamily="34" charset="0"/>
              </a:rPr>
              <a:t>FROM v_emp_depto_80</a:t>
            </a:r>
          </a:p>
          <a:p>
            <a:pPr>
              <a:defRPr/>
            </a:pPr>
            <a:r>
              <a:rPr lang="en-US" sz="1300" b="1">
                <a:latin typeface="Arial Black" pitchFamily="34" charset="0"/>
              </a:rPr>
              <a:t>ORDER BY salary, last_name;</a:t>
            </a:r>
          </a:p>
        </p:txBody>
      </p:sp>
      <p:sp>
        <p:nvSpPr>
          <p:cNvPr id="3" name="Text Box 5"/>
          <p:cNvSpPr txBox="1">
            <a:spLocks noChangeArrowheads="1"/>
          </p:cNvSpPr>
          <p:nvPr/>
        </p:nvSpPr>
        <p:spPr bwMode="auto">
          <a:xfrm>
            <a:off x="739772" y="3441610"/>
            <a:ext cx="3603797" cy="6972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n-US" sz="1300" b="1">
              <a:latin typeface="Arial Black" pitchFamily="34" charset="0"/>
            </a:endParaRPr>
          </a:p>
          <a:p>
            <a:pPr>
              <a:defRPr/>
            </a:pPr>
            <a:r>
              <a:rPr lang="en-US" sz="1300" b="1">
                <a:latin typeface="Arial Black" pitchFamily="34" charset="0"/>
              </a:rPr>
              <a:t>DESC v_emp_depto_80;</a:t>
            </a:r>
          </a:p>
          <a:p>
            <a:pPr>
              <a:defRPr/>
            </a:pPr>
            <a:endParaRPr lang="en-US" sz="1300" b="1">
              <a:latin typeface="Arial Black" pitchFamily="34" charset="0"/>
            </a:endParaRPr>
          </a:p>
        </p:txBody>
      </p:sp>
      <p:pic>
        <p:nvPicPr>
          <p:cNvPr id="28685" name="Picture 21" descr="Screenshot - 22-01-2014 , 16_05_3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42988" y="4310063"/>
            <a:ext cx="2520950" cy="868362"/>
          </a:xfrm>
          <a:prstGeom prst="rect">
            <a:avLst/>
          </a:prstGeom>
          <a:noFill/>
          <a:ln w="9525">
            <a:noFill/>
            <a:miter lim="800000"/>
            <a:headEnd/>
            <a:tailEnd/>
          </a:ln>
        </p:spPr>
      </p:pic>
      <p:pic>
        <p:nvPicPr>
          <p:cNvPr id="28686" name="Picture 22" descr="Screenshot - 22-01-2014 , 16_09_2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64163" y="4221163"/>
            <a:ext cx="3455987" cy="1447800"/>
          </a:xfrm>
          <a:prstGeom prst="rect">
            <a:avLst/>
          </a:prstGeom>
          <a:noFill/>
          <a:ln w="9525">
            <a:noFill/>
            <a:miter lim="800000"/>
            <a:headEnd/>
            <a:tailEnd/>
          </a:ln>
        </p:spPr>
      </p:pic>
      <p:pic>
        <p:nvPicPr>
          <p:cNvPr id="28687" name="Picture 23" descr="Screenshot - 22-01-2014 , 16_09_4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364163" y="5883275"/>
            <a:ext cx="3455987" cy="811213"/>
          </a:xfrm>
          <a:prstGeom prst="rect">
            <a:avLst/>
          </a:prstGeom>
          <a:noFill/>
          <a:ln w="9525">
            <a:noFill/>
            <a:miter lim="800000"/>
            <a:headEnd/>
            <a:tailEnd/>
          </a:ln>
        </p:spPr>
      </p:pic>
      <p:sp>
        <p:nvSpPr>
          <p:cNvPr id="28688" name="Text Box 8"/>
          <p:cNvSpPr txBox="1">
            <a:spLocks noChangeArrowheads="1"/>
          </p:cNvSpPr>
          <p:nvPr/>
        </p:nvSpPr>
        <p:spPr bwMode="auto">
          <a:xfrm>
            <a:off x="835025" y="2179638"/>
            <a:ext cx="369888" cy="427037"/>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1</a:t>
            </a:r>
            <a:endParaRPr lang="es-ES" sz="2200" b="1">
              <a:solidFill>
                <a:schemeClr val="folHlink"/>
              </a:solidFill>
              <a:latin typeface="Arial Black" pitchFamily="34" charset="0"/>
            </a:endParaRPr>
          </a:p>
        </p:txBody>
      </p:sp>
      <p:sp>
        <p:nvSpPr>
          <p:cNvPr id="28689" name="Text Box 8"/>
          <p:cNvSpPr txBox="1">
            <a:spLocks noChangeArrowheads="1"/>
          </p:cNvSpPr>
          <p:nvPr/>
        </p:nvSpPr>
        <p:spPr bwMode="auto">
          <a:xfrm>
            <a:off x="346075" y="3573463"/>
            <a:ext cx="369888" cy="427037"/>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2</a:t>
            </a:r>
            <a:endParaRPr lang="es-ES" sz="2200" b="1">
              <a:solidFill>
                <a:schemeClr val="folHlink"/>
              </a:solidFill>
              <a:latin typeface="Arial Black" pitchFamily="34" charset="0"/>
            </a:endParaRPr>
          </a:p>
        </p:txBody>
      </p:sp>
      <p:sp>
        <p:nvSpPr>
          <p:cNvPr id="28690" name="Text Box 8"/>
          <p:cNvSpPr txBox="1">
            <a:spLocks noChangeArrowheads="1"/>
          </p:cNvSpPr>
          <p:nvPr/>
        </p:nvSpPr>
        <p:spPr bwMode="auto">
          <a:xfrm>
            <a:off x="4922838" y="3573463"/>
            <a:ext cx="369887" cy="427037"/>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3</a:t>
            </a:r>
            <a:endParaRPr lang="es-ES" sz="2200" b="1">
              <a:solidFill>
                <a:schemeClr val="folHlink"/>
              </a:solidFill>
              <a:latin typeface="Arial Black"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252413" y="188913"/>
            <a:ext cx="8496300" cy="1462087"/>
          </a:xfrm>
        </p:spPr>
        <p:txBody>
          <a:bodyPr/>
          <a:lstStyle/>
          <a:p>
            <a:pPr algn="r"/>
            <a:r>
              <a:rPr lang="es-CL" sz="3000" smtClean="0">
                <a:solidFill>
                  <a:srgbClr val="10253F"/>
                </a:solidFill>
                <a:latin typeface="Arial" charset="0"/>
                <a:ea typeface="ＭＳ Ｐゴシック" pitchFamily="34" charset="-128"/>
                <a:cs typeface="Arial" charset="0"/>
              </a:rPr>
              <a:t>Creando una Vista Simple</a:t>
            </a:r>
            <a:endParaRPr lang="es-ES" sz="3000" smtClean="0">
              <a:solidFill>
                <a:srgbClr val="10253F"/>
              </a:solidFill>
              <a:latin typeface="Arial" charset="0"/>
              <a:ea typeface="ＭＳ Ｐゴシック" pitchFamily="34" charset="-128"/>
              <a:cs typeface="Arial" charset="0"/>
            </a:endParaRPr>
          </a:p>
        </p:txBody>
      </p:sp>
      <p:sp>
        <p:nvSpPr>
          <p:cNvPr id="3072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Ejemplo:</a:t>
            </a:r>
          </a:p>
          <a:p>
            <a:pPr marL="609600" indent="-609600" algn="just" defTabSz="457200">
              <a:lnSpc>
                <a:spcPct val="80000"/>
              </a:lnSpc>
              <a:spcBef>
                <a:spcPct val="20000"/>
              </a:spcBef>
              <a:buFont typeface="Arial" charset="0"/>
              <a:buChar char="•"/>
            </a:pPr>
            <a:endParaRPr lang="es-CL" sz="1800">
              <a:ea typeface="Arial Unicode MS"/>
              <a:cs typeface="Times New Roman" pitchFamily="18" charset="0"/>
            </a:endParaRPr>
          </a:p>
        </p:txBody>
      </p:sp>
      <p:sp>
        <p:nvSpPr>
          <p:cNvPr id="6" name="Text Box 5"/>
          <p:cNvSpPr txBox="1">
            <a:spLocks noChangeArrowheads="1"/>
          </p:cNvSpPr>
          <p:nvPr/>
        </p:nvSpPr>
        <p:spPr bwMode="auto">
          <a:xfrm>
            <a:off x="1222159" y="1875574"/>
            <a:ext cx="6567093" cy="129850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latin typeface="Arial Black" pitchFamily="34" charset="0"/>
              </a:rPr>
              <a:t>CREATE VIEW  v_salarios_depto_50</a:t>
            </a:r>
          </a:p>
          <a:p>
            <a:pPr>
              <a:defRPr/>
            </a:pPr>
            <a:r>
              <a:rPr lang="en-US" sz="1300" b="1">
                <a:latin typeface="Arial Black" pitchFamily="34" charset="0"/>
              </a:rPr>
              <a:t> AS SELECT  employee_id </a:t>
            </a:r>
            <a:r>
              <a:rPr lang="en-US" sz="1300" b="1">
                <a:solidFill>
                  <a:srgbClr val="D81102"/>
                </a:solidFill>
                <a:latin typeface="Arial Black" pitchFamily="34" charset="0"/>
              </a:rPr>
              <a:t>ID_EMPLEADO</a:t>
            </a:r>
            <a:r>
              <a:rPr lang="en-US" sz="1300" b="1">
                <a:latin typeface="Arial Black" pitchFamily="34" charset="0"/>
              </a:rPr>
              <a:t>, last_name </a:t>
            </a:r>
            <a:r>
              <a:rPr lang="en-US" sz="1300" b="1">
                <a:solidFill>
                  <a:srgbClr val="D81102"/>
                </a:solidFill>
                <a:latin typeface="Arial Black" pitchFamily="34" charset="0"/>
              </a:rPr>
              <a:t>APELLIDO</a:t>
            </a:r>
            <a:r>
              <a:rPr lang="en-US" sz="1300" b="1">
                <a:latin typeface="Arial Black" pitchFamily="34" charset="0"/>
              </a:rPr>
              <a:t>,</a:t>
            </a:r>
          </a:p>
          <a:p>
            <a:pPr>
              <a:defRPr/>
            </a:pPr>
            <a:r>
              <a:rPr lang="en-US" sz="1300" b="1">
                <a:latin typeface="Arial Black" pitchFamily="34" charset="0"/>
              </a:rPr>
              <a:t>                      salary </a:t>
            </a:r>
            <a:r>
              <a:rPr lang="en-US" sz="1300" b="1">
                <a:solidFill>
                  <a:srgbClr val="D81102"/>
                </a:solidFill>
                <a:latin typeface="Arial Black" pitchFamily="34" charset="0"/>
              </a:rPr>
              <a:t>SALARIO_MENSUAL</a:t>
            </a:r>
            <a:r>
              <a:rPr lang="en-US" sz="1300" b="1">
                <a:latin typeface="Arial Black" pitchFamily="34" charset="0"/>
              </a:rPr>
              <a:t>, salary*12 </a:t>
            </a:r>
            <a:r>
              <a:rPr lang="en-US" sz="1300" b="1">
                <a:solidFill>
                  <a:srgbClr val="D81102"/>
                </a:solidFill>
                <a:latin typeface="Arial Black" pitchFamily="34" charset="0"/>
              </a:rPr>
              <a:t>SALARIO_ANUAL</a:t>
            </a:r>
          </a:p>
          <a:p>
            <a:pPr>
              <a:defRPr/>
            </a:pPr>
            <a:r>
              <a:rPr lang="en-US" sz="1300" b="1">
                <a:latin typeface="Arial Black" pitchFamily="34" charset="0"/>
              </a:rPr>
              <a:t>    FROM    employees</a:t>
            </a:r>
          </a:p>
          <a:p>
            <a:pPr>
              <a:defRPr/>
            </a:pPr>
            <a:r>
              <a:rPr lang="en-US" sz="1300" b="1">
                <a:latin typeface="Arial Black" pitchFamily="34" charset="0"/>
              </a:rPr>
              <a:t>    WHERE   department_id = 50;</a:t>
            </a:r>
          </a:p>
        </p:txBody>
      </p:sp>
      <p:sp>
        <p:nvSpPr>
          <p:cNvPr id="2" name="Text Box 5"/>
          <p:cNvSpPr txBox="1">
            <a:spLocks noChangeArrowheads="1"/>
          </p:cNvSpPr>
          <p:nvPr/>
        </p:nvSpPr>
        <p:spPr bwMode="auto">
          <a:xfrm>
            <a:off x="623884" y="3803141"/>
            <a:ext cx="3603797" cy="76034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latin typeface="Arial Black" pitchFamily="34" charset="0"/>
              </a:rPr>
              <a:t>SELECT *</a:t>
            </a:r>
          </a:p>
          <a:p>
            <a:pPr>
              <a:defRPr/>
            </a:pPr>
            <a:r>
              <a:rPr lang="en-US" sz="1300" b="1">
                <a:latin typeface="Arial Black" pitchFamily="34" charset="0"/>
              </a:rPr>
              <a:t>FROM v_salarios_depto_50;</a:t>
            </a:r>
          </a:p>
        </p:txBody>
      </p:sp>
      <p:sp>
        <p:nvSpPr>
          <p:cNvPr id="30729" name="Text Box 8"/>
          <p:cNvSpPr txBox="1">
            <a:spLocks noChangeArrowheads="1"/>
          </p:cNvSpPr>
          <p:nvPr/>
        </p:nvSpPr>
        <p:spPr bwMode="auto">
          <a:xfrm>
            <a:off x="835025" y="2179638"/>
            <a:ext cx="369888" cy="427037"/>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1</a:t>
            </a:r>
            <a:endParaRPr lang="es-ES" sz="2200" b="1">
              <a:solidFill>
                <a:schemeClr val="folHlink"/>
              </a:solidFill>
              <a:latin typeface="Arial Black" pitchFamily="34" charset="0"/>
            </a:endParaRPr>
          </a:p>
        </p:txBody>
      </p:sp>
      <p:sp>
        <p:nvSpPr>
          <p:cNvPr id="30730" name="Text Box 8"/>
          <p:cNvSpPr txBox="1">
            <a:spLocks noChangeArrowheads="1"/>
          </p:cNvSpPr>
          <p:nvPr/>
        </p:nvSpPr>
        <p:spPr bwMode="auto">
          <a:xfrm>
            <a:off x="250825" y="3933825"/>
            <a:ext cx="369888" cy="427038"/>
          </a:xfrm>
          <a:prstGeom prst="rect">
            <a:avLst/>
          </a:prstGeom>
          <a:noFill/>
          <a:ln w="9525">
            <a:noFill/>
            <a:miter lim="800000"/>
            <a:headEnd/>
            <a:tailEnd/>
          </a:ln>
        </p:spPr>
        <p:txBody>
          <a:bodyPr wrap="none">
            <a:spAutoFit/>
          </a:bodyPr>
          <a:lstStyle/>
          <a:p>
            <a:r>
              <a:rPr lang="es-CL" sz="2200" b="1">
                <a:solidFill>
                  <a:schemeClr val="folHlink"/>
                </a:solidFill>
                <a:latin typeface="Arial Black" pitchFamily="34" charset="0"/>
              </a:rPr>
              <a:t>2</a:t>
            </a:r>
            <a:endParaRPr lang="es-ES" sz="2200" b="1">
              <a:solidFill>
                <a:schemeClr val="folHlink"/>
              </a:solidFill>
              <a:latin typeface="Arial Black" pitchFamily="34" charset="0"/>
            </a:endParaRPr>
          </a:p>
        </p:txBody>
      </p:sp>
      <p:pic>
        <p:nvPicPr>
          <p:cNvPr id="30731" name="Picture 25" descr="Screenshot - 23-01-2014 , 11_23_3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00563" y="5087938"/>
            <a:ext cx="4425950" cy="925512"/>
          </a:xfrm>
          <a:prstGeom prst="rect">
            <a:avLst/>
          </a:prstGeom>
          <a:noFill/>
          <a:ln w="9525">
            <a:noFill/>
            <a:miter lim="800000"/>
            <a:headEnd/>
            <a:tailEnd/>
          </a:ln>
        </p:spPr>
      </p:pic>
      <p:sp>
        <p:nvSpPr>
          <p:cNvPr id="30732" name="Text Box 37"/>
          <p:cNvSpPr txBox="1">
            <a:spLocks noChangeArrowheads="1"/>
          </p:cNvSpPr>
          <p:nvPr/>
        </p:nvSpPr>
        <p:spPr bwMode="auto">
          <a:xfrm>
            <a:off x="4389438" y="4749800"/>
            <a:ext cx="4646612" cy="365125"/>
          </a:xfrm>
          <a:prstGeom prst="rect">
            <a:avLst/>
          </a:prstGeom>
          <a:solidFill>
            <a:schemeClr val="bg1"/>
          </a:solidFill>
          <a:ln w="9525">
            <a:noFill/>
            <a:miter lim="800000"/>
            <a:headEnd/>
            <a:tailEnd/>
          </a:ln>
        </p:spPr>
        <p:txBody>
          <a:bodyPr>
            <a:spAutoFit/>
          </a:bodyPr>
          <a:lstStyle/>
          <a:p>
            <a:r>
              <a:rPr lang="es-CL" sz="900">
                <a:latin typeface="Arial Black" pitchFamily="34" charset="0"/>
              </a:rPr>
              <a:t>…………..…………………………………………………….…..……..………….…...……… </a:t>
            </a:r>
          </a:p>
          <a:p>
            <a:r>
              <a:rPr lang="es-CL" sz="900">
                <a:latin typeface="Arial Black" pitchFamily="34" charset="0"/>
              </a:rPr>
              <a:t>..…………………………………………..……………..…..…………………………...……… </a:t>
            </a:r>
          </a:p>
        </p:txBody>
      </p:sp>
      <p:pic>
        <p:nvPicPr>
          <p:cNvPr id="30733" name="Picture 26" descr="Screenshot - 23-01-2014 , 11_29_2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498975" y="3789363"/>
            <a:ext cx="4394200" cy="1033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5037</TotalTime>
  <Words>1980</Words>
  <Application>Microsoft Office PowerPoint</Application>
  <PresentationFormat>Presentación en pantalla (4:3)</PresentationFormat>
  <Paragraphs>241</Paragraphs>
  <Slides>16</Slides>
  <Notes>14</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DuocUC 2012</vt:lpstr>
      <vt:lpstr>Presentación de PowerPoint</vt:lpstr>
      <vt:lpstr>Presentación de PowerPoint</vt:lpstr>
      <vt:lpstr>Objetivos de la Clase</vt:lpstr>
      <vt:lpstr>¿Qué es una Vista?</vt:lpstr>
      <vt:lpstr>Ventajas de las Vistas</vt:lpstr>
      <vt:lpstr>Vistas Simples y Complejas</vt:lpstr>
      <vt:lpstr>Creando una Vista</vt:lpstr>
      <vt:lpstr>Creando una Vista Simple</vt:lpstr>
      <vt:lpstr>Creando una Vista Simple</vt:lpstr>
      <vt:lpstr>Modificando una Vista</vt:lpstr>
      <vt:lpstr>Creando una Vista Compleja</vt:lpstr>
      <vt:lpstr>Reglas para Efectuar Operaciones DML sobre una Vista</vt:lpstr>
      <vt:lpstr>Uso de la Cláusula WITH CHECK OPTION</vt:lpstr>
      <vt:lpstr>Uso de la Cláusula WITH CHECK OPTION</vt:lpstr>
      <vt:lpstr>Uso de la Cláusula WITH READ ONLY </vt:lpstr>
      <vt:lpstr>Resumen de la Clase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Andres Alberto U.</cp:lastModifiedBy>
  <cp:revision>734</cp:revision>
  <dcterms:created xsi:type="dcterms:W3CDTF">2013-06-28T16:52:03Z</dcterms:created>
  <dcterms:modified xsi:type="dcterms:W3CDTF">2014-03-10T17:57:22Z</dcterms:modified>
</cp:coreProperties>
</file>