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72" r:id="rId1"/>
  </p:sldMasterIdLst>
  <p:notesMasterIdLst>
    <p:notesMasterId r:id="rId18"/>
  </p:notesMasterIdLst>
  <p:sldIdLst>
    <p:sldId id="312" r:id="rId2"/>
    <p:sldId id="318" r:id="rId3"/>
    <p:sldId id="326" r:id="rId4"/>
    <p:sldId id="333" r:id="rId5"/>
    <p:sldId id="319" r:id="rId6"/>
    <p:sldId id="321" r:id="rId7"/>
    <p:sldId id="328" r:id="rId8"/>
    <p:sldId id="327" r:id="rId9"/>
    <p:sldId id="334" r:id="rId10"/>
    <p:sldId id="329" r:id="rId11"/>
    <p:sldId id="323" r:id="rId12"/>
    <p:sldId id="330" r:id="rId13"/>
    <p:sldId id="331" r:id="rId14"/>
    <p:sldId id="335" r:id="rId15"/>
    <p:sldId id="336" r:id="rId16"/>
    <p:sldId id="337" r:id="rId17"/>
  </p:sldIdLst>
  <p:sldSz cx="9144000" cy="6858000" type="screen4x3"/>
  <p:notesSz cx="6858000" cy="9144000"/>
  <p:defaultTextStyle>
    <a:defPPr>
      <a:defRPr lang="es-ES_tradnl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anette" initials="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3190" autoAdjust="0"/>
  </p:normalViewPr>
  <p:slideViewPr>
    <p:cSldViewPr snapToGrid="0" snapToObjects="1">
      <p:cViewPr>
        <p:scale>
          <a:sx n="75" d="100"/>
          <a:sy n="75" d="100"/>
        </p:scale>
        <p:origin x="-125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BCDE3-2245-468A-974C-85995E444034}" type="datetimeFigureOut">
              <a:rPr lang="es-CL" smtClean="0"/>
              <a:pPr/>
              <a:t>18-03-2016</a:t>
            </a:fld>
            <a:endParaRPr lang="es-CL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24F09-73E0-410D-8D92-DE5508D70C38}" type="slidenum">
              <a:rPr lang="es-CL" smtClean="0"/>
              <a:pPr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66402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24F09-73E0-410D-8D92-DE5508D70C38}" type="slidenum">
              <a:rPr lang="es-CL" smtClean="0"/>
              <a:pPr/>
              <a:t>16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54575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8FF1F36-9765-4A9C-BE1C-488A823051F2}" type="datetime1">
              <a:rPr lang="es-ES_tradnl" smtClean="0"/>
              <a:pPr>
                <a:defRPr/>
              </a:pPr>
              <a:t>18/03/2016</a:t>
            </a:fld>
            <a:endParaRPr lang="es-ES_tradnl" dirty="0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CD77EB7-9877-4735-9086-CEA66EEC53B2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AFC9010-66E0-40FA-88C1-67317EC1F520}" type="datetime1">
              <a:rPr lang="es-ES_tradnl" smtClean="0"/>
              <a:pPr>
                <a:defRPr/>
              </a:pPr>
              <a:t>18/03/2016</a:t>
            </a:fld>
            <a:endParaRPr lang="es-ES_tradn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CE00787-D4EE-4CD5-9175-81BB5764B33E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17E2A8D-A5CD-4FAC-80C9-177C0FAF7EE3}" type="datetime1">
              <a:rPr lang="es-ES_tradnl" smtClean="0"/>
              <a:pPr>
                <a:defRPr/>
              </a:pPr>
              <a:t>18/03/2016</a:t>
            </a:fld>
            <a:endParaRPr lang="es-ES_tradn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7D33A32-CD69-4093-A756-AB40AB05A0CA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DB9650B-031C-43A9-BD16-AB807DC8FF45}" type="datetime1">
              <a:rPr lang="es-ES_tradnl" smtClean="0"/>
              <a:pPr>
                <a:defRPr/>
              </a:pPr>
              <a:t>18/03/2016</a:t>
            </a:fld>
            <a:endParaRPr lang="es-ES_tradn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7900D3C-C79B-4DAE-9D8F-8A92FC0D68C3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3FFAE4-75DD-40FC-8C8A-D78E77AA2A08}" type="datetime1">
              <a:rPr lang="es-ES_tradnl" smtClean="0"/>
              <a:pPr/>
              <a:t>18/03/2016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90F8507-C34D-4DC1-B567-89CE6E199678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30F753F-70FA-4468-8549-387C95D4EE2D}" type="datetime1">
              <a:rPr lang="es-ES_tradnl" smtClean="0"/>
              <a:pPr>
                <a:defRPr/>
              </a:pPr>
              <a:t>18/03/2016</a:t>
            </a:fld>
            <a:endParaRPr lang="es-ES_tradnl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53C47F2-F4EA-4889-B7AB-0BDEF995D05C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1B7FF0E-3E75-418D-9305-3C66F76F4D65}" type="datetime1">
              <a:rPr lang="es-ES_tradnl" smtClean="0"/>
              <a:pPr>
                <a:defRPr/>
              </a:pPr>
              <a:t>18/03/2016</a:t>
            </a:fld>
            <a:endParaRPr lang="es-ES_tradnl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C9BA817-6865-44E6-B55E-4CB769DECA80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2345ABA-6911-4635-B9EA-7F869E07A662}" type="datetime1">
              <a:rPr lang="es-ES_tradnl" smtClean="0"/>
              <a:pPr>
                <a:defRPr/>
              </a:pPr>
              <a:t>18/03/2016</a:t>
            </a:fld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7D09560-AED8-414D-B2F0-C019BA05B2CA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DE644D2-8419-459F-85ED-DEFB94958780}" type="datetime1">
              <a:rPr lang="es-ES_tradnl" smtClean="0"/>
              <a:pPr>
                <a:defRPr/>
              </a:pPr>
              <a:t>18/03/2016</a:t>
            </a:fld>
            <a:endParaRPr lang="es-ES_tradnl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6DC4F60-6664-4C5D-A818-CE6161D72C5F}" type="datetime1">
              <a:rPr lang="es-ES_tradnl" smtClean="0"/>
              <a:pPr>
                <a:defRPr/>
              </a:pPr>
              <a:t>18/03/2016</a:t>
            </a:fld>
            <a:endParaRPr lang="es-ES_tradnl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F4CFF68-A920-4044-AE34-044474665C7D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0BD18FB-1D7F-4CFF-839C-99BE327774CE}" type="datetime1">
              <a:rPr lang="es-ES_tradnl" smtClean="0"/>
              <a:pPr>
                <a:defRPr/>
              </a:pPr>
              <a:t>18/03/2016</a:t>
            </a:fld>
            <a:endParaRPr lang="es-ES_tradnl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6208589-2395-4BE9-87D4-F8EBE9710A5B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fld id="{62C6F074-E4F0-4690-8055-273423085222}" type="datetime1">
              <a:rPr lang="es-ES_tradnl" smtClean="0"/>
              <a:pPr>
                <a:defRPr/>
              </a:pPr>
              <a:t>18/03/2016</a:t>
            </a:fld>
            <a:endParaRPr lang="es-ES_tradnl" dirty="0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27900D3C-C79B-4DAE-9D8F-8A92FC0D68C3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74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  <p:sldLayoutId id="2147483946" r:id="rId12"/>
    <p:sldLayoutId id="2147483775" r:id="rId13"/>
    <p:sldLayoutId id="2147483776" r:id="rId14"/>
    <p:sldLayoutId id="2147483777" r:id="rId15"/>
    <p:sldLayoutId id="2147483778" r:id="rId16"/>
    <p:sldLayoutId id="2147483779" r:id="rId17"/>
    <p:sldLayoutId id="2147483780" r:id="rId18"/>
    <p:sldLayoutId id="2147483781" r:id="rId19"/>
    <p:sldLayoutId id="2147483782" r:id="rId20"/>
    <p:sldLayoutId id="2147483783" r:id="rId21"/>
    <p:sldLayoutId id="2147483784" r:id="rId22"/>
    <p:sldLayoutId id="2147483785" r:id="rId23"/>
    <p:sldLayoutId id="2147483786" r:id="rId24"/>
    <p:sldLayoutId id="2147483787" r:id="rId25"/>
    <p:sldLayoutId id="2147483788" r:id="rId26"/>
    <p:sldLayoutId id="2147483789" r:id="rId27"/>
    <p:sldLayoutId id="2147483790" r:id="rId28"/>
    <p:sldLayoutId id="2147483791" r:id="rId29"/>
    <p:sldLayoutId id="2147483792" r:id="rId30"/>
    <p:sldLayoutId id="2147483793" r:id="rId31"/>
    <p:sldLayoutId id="2147483794" r:id="rId32"/>
    <p:sldLayoutId id="2147483795" r:id="rId33"/>
    <p:sldLayoutId id="2147483796" r:id="rId34"/>
    <p:sldLayoutId id="2147483797" r:id="rId35"/>
    <p:sldLayoutId id="2147483798" r:id="rId36"/>
    <p:sldLayoutId id="2147483799" r:id="rId37"/>
    <p:sldLayoutId id="2147483800" r:id="rId38"/>
    <p:sldLayoutId id="2147483801" r:id="rId39"/>
    <p:sldLayoutId id="2147483802" r:id="rId40"/>
    <p:sldLayoutId id="2147483803" r:id="rId41"/>
    <p:sldLayoutId id="2147483804" r:id="rId42"/>
    <p:sldLayoutId id="2147483805" r:id="rId43"/>
    <p:sldLayoutId id="2147483806" r:id="rId44"/>
    <p:sldLayoutId id="2147483807" r:id="rId45"/>
    <p:sldLayoutId id="2147483808" r:id="rId46"/>
    <p:sldLayoutId id="2147483809" r:id="rId47"/>
    <p:sldLayoutId id="2147483810" r:id="rId48"/>
    <p:sldLayoutId id="2147483811" r:id="rId49"/>
    <p:sldLayoutId id="2147483812" r:id="rId50"/>
    <p:sldLayoutId id="2147483813" r:id="rId51"/>
    <p:sldLayoutId id="2147483814" r:id="rId52"/>
    <p:sldLayoutId id="2147483815" r:id="rId53"/>
    <p:sldLayoutId id="2147483816" r:id="rId54"/>
    <p:sldLayoutId id="2147483817" r:id="rId55"/>
    <p:sldLayoutId id="2147483818" r:id="rId56"/>
    <p:sldLayoutId id="2147483819" r:id="rId57"/>
    <p:sldLayoutId id="2147483715" r:id="rId58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40187" y="1758455"/>
            <a:ext cx="7498080" cy="2429369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es-CL" sz="4400" u="sng" dirty="0" smtClean="0">
                <a:ea typeface="ＭＳ Ｐゴシック" pitchFamily="34" charset="-128"/>
              </a:rPr>
              <a:t/>
            </a:r>
            <a:br>
              <a:rPr lang="es-CL" sz="4400" u="sng" dirty="0" smtClean="0">
                <a:ea typeface="ＭＳ Ｐゴシック" pitchFamily="34" charset="-128"/>
              </a:rPr>
            </a:br>
            <a:r>
              <a:rPr lang="es-CL" sz="4400" b="1" u="sng" dirty="0" smtClean="0">
                <a:ea typeface="ＭＳ Ｐゴシック" pitchFamily="34" charset="-128"/>
              </a:rPr>
              <a:t>Unidad I</a:t>
            </a:r>
            <a:r>
              <a:rPr lang="es-CL" dirty="0" smtClean="0"/>
              <a:t/>
            </a:r>
            <a:br>
              <a:rPr lang="es-CL" dirty="0" smtClean="0"/>
            </a:br>
            <a:r>
              <a:rPr lang="es-ES" b="1" dirty="0" smtClean="0"/>
              <a:t>Construyendo Consultas SQL</a:t>
            </a:r>
            <a:r>
              <a:rPr lang="es-CL" dirty="0" smtClean="0"/>
              <a:t/>
            </a:r>
            <a:br>
              <a:rPr lang="es-CL" dirty="0" smtClean="0"/>
            </a:br>
            <a:endParaRPr lang="es-CL" dirty="0"/>
          </a:p>
        </p:txBody>
      </p:sp>
      <p:sp>
        <p:nvSpPr>
          <p:cNvPr id="5" name="2 Subtítulo"/>
          <p:cNvSpPr txBox="1">
            <a:spLocks/>
          </p:cNvSpPr>
          <p:nvPr/>
        </p:nvSpPr>
        <p:spPr>
          <a:xfrm>
            <a:off x="3360225" y="4970915"/>
            <a:ext cx="3159369" cy="884917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s-CL" dirty="0" smtClean="0">
                <a:solidFill>
                  <a:srgbClr val="C00000"/>
                </a:solidFill>
                <a:latin typeface="+mn-lt"/>
                <a:ea typeface="+mn-ea"/>
              </a:rPr>
              <a:t>Jacob </a:t>
            </a:r>
            <a:r>
              <a:rPr lang="es-CL" dirty="0" err="1" smtClean="0">
                <a:solidFill>
                  <a:srgbClr val="C00000"/>
                </a:solidFill>
                <a:latin typeface="+mn-lt"/>
                <a:ea typeface="+mn-ea"/>
              </a:rPr>
              <a:t>Diaz</a:t>
            </a:r>
            <a:r>
              <a:rPr lang="es-CL" dirty="0" smtClean="0">
                <a:solidFill>
                  <a:srgbClr val="C00000"/>
                </a:solidFill>
                <a:latin typeface="+mn-lt"/>
                <a:ea typeface="+mn-ea"/>
              </a:rPr>
              <a:t> Scanu</a:t>
            </a:r>
            <a:endParaRPr kumimoji="0" lang="es-CL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s-CL" dirty="0" smtClean="0">
                <a:solidFill>
                  <a:srgbClr val="C00000"/>
                </a:solidFill>
                <a:latin typeface="+mn-lt"/>
                <a:ea typeface="+mn-ea"/>
              </a:rPr>
              <a:t>Profesora de cátedra Programación de Base de Datos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s-CL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Sede Puente</a:t>
            </a:r>
            <a:r>
              <a:rPr kumimoji="0" lang="es-CL" b="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Alto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s-CL" noProof="0" dirty="0" err="1" smtClean="0">
                <a:solidFill>
                  <a:srgbClr val="C00000"/>
                </a:solidFill>
                <a:latin typeface="+mn-lt"/>
                <a:ea typeface="+mn-ea"/>
              </a:rPr>
              <a:t>Duoc</a:t>
            </a:r>
            <a:endParaRPr kumimoji="0" lang="es-CL" b="0" i="0" u="none" strike="noStrike" kern="1200" cap="none" spc="0" normalizeH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s-CL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s-CL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D09560-AED8-414D-B2F0-C019BA05B2CA}" type="slidenum">
              <a:rPr lang="es-ES_tradnl" smtClean="0"/>
              <a:pPr>
                <a:defRPr/>
              </a:pPr>
              <a:t>1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04590497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1021516"/>
            <a:ext cx="793026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b="1" dirty="0" smtClean="0"/>
              <a:t>Funciones de  manipulación de números</a:t>
            </a:r>
            <a:endParaRPr lang="es-CL" dirty="0" smtClean="0"/>
          </a:p>
          <a:p>
            <a:pPr marL="342900" indent="-342900" algn="just"/>
            <a:endParaRPr lang="es-MX" b="1" dirty="0" smtClean="0"/>
          </a:p>
          <a:p>
            <a:pPr marL="342900" indent="-342900" algn="just"/>
            <a:r>
              <a:rPr lang="es-CL" b="1" dirty="0" smtClean="0"/>
              <a:t>1.- Round</a:t>
            </a:r>
            <a:r>
              <a:rPr lang="es-CL" dirty="0" smtClean="0"/>
              <a:t>( numero, m): Redondea números con el numero de dígitos de precisión indicados. </a:t>
            </a:r>
            <a:endParaRPr lang="es-CL" b="1" dirty="0" smtClean="0"/>
          </a:p>
          <a:p>
            <a:pPr marL="342900" indent="-342900" algn="just"/>
            <a:endParaRPr lang="es-CL" b="1" dirty="0" smtClean="0"/>
          </a:p>
          <a:p>
            <a:pPr marL="342900" indent="-342900" algn="just"/>
            <a:endParaRPr lang="es-CL" b="1" dirty="0" smtClean="0"/>
          </a:p>
          <a:p>
            <a:pPr marL="342900" indent="-342900" algn="just"/>
            <a:endParaRPr lang="es-CL" b="1" dirty="0" smtClean="0"/>
          </a:p>
          <a:p>
            <a:pPr marL="342900" indent="-342900" algn="just"/>
            <a:endParaRPr lang="es-CL" b="1" dirty="0" smtClean="0"/>
          </a:p>
          <a:p>
            <a:pPr marL="342900" indent="-342900" algn="just"/>
            <a:endParaRPr lang="es-CL" b="1" dirty="0"/>
          </a:p>
          <a:p>
            <a:pPr marL="342900" indent="-342900" algn="just"/>
            <a:endParaRPr lang="es-CL" b="1" dirty="0" smtClean="0"/>
          </a:p>
          <a:p>
            <a:pPr marL="342900" indent="-342900" algn="just"/>
            <a:endParaRPr lang="es-CL" b="1" dirty="0"/>
          </a:p>
          <a:p>
            <a:pPr marL="342900" indent="-342900" algn="just"/>
            <a:endParaRPr lang="es-CL" b="1" dirty="0" smtClean="0"/>
          </a:p>
          <a:p>
            <a:pPr marL="342900" indent="-342900" algn="just"/>
            <a:r>
              <a:rPr lang="es-CL" b="1" dirty="0" smtClean="0"/>
              <a:t>2.- </a:t>
            </a:r>
            <a:r>
              <a:rPr lang="es-CL" b="1" dirty="0" err="1" smtClean="0"/>
              <a:t>Trunc</a:t>
            </a:r>
            <a:r>
              <a:rPr lang="es-CL" dirty="0" smtClean="0"/>
              <a:t>(numero, m): Trunca </a:t>
            </a:r>
            <a:r>
              <a:rPr lang="es-CL" smtClean="0"/>
              <a:t>números decimales para </a:t>
            </a:r>
            <a:r>
              <a:rPr lang="es-CL" dirty="0" smtClean="0"/>
              <a:t>que tengan una cierta cantidad de dígitos de precisión, pero no aproxima al valor mas cercano</a:t>
            </a:r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b="1" dirty="0" smtClean="0"/>
          </a:p>
          <a:p>
            <a:pPr marL="342900" indent="-342900" algn="just"/>
            <a:endParaRPr lang="es-CL" b="1" dirty="0" smtClean="0"/>
          </a:p>
          <a:p>
            <a:pPr marL="342900" indent="-342900" algn="just"/>
            <a:endParaRPr lang="es-CL" b="1" dirty="0" smtClean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10</a:t>
            </a:fld>
            <a:endParaRPr lang="es-ES_tradnl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879" y="2434818"/>
            <a:ext cx="4492124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423" y="3422999"/>
            <a:ext cx="3899544" cy="344072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425" y="3195399"/>
            <a:ext cx="1726340" cy="58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88" y="5352682"/>
            <a:ext cx="3300813" cy="466931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840" y="5273852"/>
            <a:ext cx="1772056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1 Título"/>
          <p:cNvSpPr txBox="1">
            <a:spLocks/>
          </p:cNvSpPr>
          <p:nvPr/>
        </p:nvSpPr>
        <p:spPr>
          <a:xfrm>
            <a:off x="942534" y="110526"/>
            <a:ext cx="7930266" cy="890958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914400" fontAlgn="auto">
              <a:spcAft>
                <a:spcPts val="0"/>
              </a:spcAft>
              <a:defRPr/>
            </a:pPr>
            <a:r>
              <a:rPr lang="es-CL" sz="2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1-Recuperación de Datos: Funciones Integradas </a:t>
            </a:r>
            <a:r>
              <a:rPr lang="es-CL" sz="2400" b="1" dirty="0">
                <a:solidFill>
                  <a:schemeClr val="tx2"/>
                </a:solidFill>
              </a:rPr>
              <a:t>de </a:t>
            </a:r>
            <a:r>
              <a:rPr lang="es-CL" sz="2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filas en </a:t>
            </a:r>
            <a:r>
              <a:rPr lang="es-CL" sz="2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SQL</a:t>
            </a:r>
            <a:endParaRPr kumimoji="0" lang="es-A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914400"/>
            <a:ext cx="7930266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b="1" dirty="0" smtClean="0"/>
              <a:t>Funciones de manipulación de fechas</a:t>
            </a:r>
            <a:endParaRPr lang="es-CL" b="1" dirty="0" smtClean="0"/>
          </a:p>
          <a:p>
            <a:pPr algn="just"/>
            <a:endParaRPr lang="es-CL" b="1" dirty="0" smtClean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s-CL" b="1" dirty="0" smtClean="0"/>
              <a:t>SYSDATE</a:t>
            </a:r>
            <a:r>
              <a:rPr lang="es-CL" dirty="0" smtClean="0"/>
              <a:t>: Devuelve la fecha del sistema 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s-CL" b="1" dirty="0" smtClean="0"/>
              <a:t>ADD_MONTHS</a:t>
            </a:r>
            <a:r>
              <a:rPr lang="es-CL" dirty="0" smtClean="0"/>
              <a:t> (fecha, n): Devuelve la fecha "fecha" incrementada en "n" meses</a:t>
            </a:r>
          </a:p>
          <a:p>
            <a:pPr algn="just">
              <a:spcAft>
                <a:spcPts val="600"/>
              </a:spcAft>
            </a:pPr>
            <a:endParaRPr lang="es-CL" b="1" dirty="0" smtClean="0"/>
          </a:p>
          <a:p>
            <a:pPr marL="342900" indent="-342900" algn="just">
              <a:spcAft>
                <a:spcPts val="600"/>
              </a:spcAft>
            </a:pPr>
            <a:endParaRPr lang="es-CL" b="1" dirty="0" smtClean="0"/>
          </a:p>
          <a:p>
            <a:pPr marL="342900" indent="-342900" algn="just">
              <a:spcAft>
                <a:spcPts val="600"/>
              </a:spcAft>
            </a:pPr>
            <a:endParaRPr lang="es-CL" b="1" dirty="0" smtClean="0"/>
          </a:p>
          <a:p>
            <a:pPr marL="342900" indent="-342900" algn="just">
              <a:spcAft>
                <a:spcPts val="600"/>
              </a:spcAft>
              <a:buAutoNum type="arabicPeriod" startAt="3"/>
            </a:pPr>
            <a:r>
              <a:rPr lang="es-CL" b="1" dirty="0" smtClean="0"/>
              <a:t>MONTHS_BETWEEN</a:t>
            </a:r>
            <a:r>
              <a:rPr lang="es-CL" dirty="0" smtClean="0"/>
              <a:t> (fecha1, fecha2): Devuelve la diferencia en meses entre las fechas "fecha1" y "fecha2“</a:t>
            </a:r>
          </a:p>
          <a:p>
            <a:pPr marL="342900" indent="-342900" algn="just">
              <a:spcAft>
                <a:spcPts val="600"/>
              </a:spcAft>
            </a:pPr>
            <a:endParaRPr lang="es-CL" dirty="0" smtClean="0"/>
          </a:p>
          <a:p>
            <a:pPr marL="342900" indent="-342900" algn="just">
              <a:spcAft>
                <a:spcPts val="600"/>
              </a:spcAft>
            </a:pPr>
            <a:endParaRPr lang="es-CL" dirty="0" smtClean="0"/>
          </a:p>
          <a:p>
            <a:pPr marL="342900" indent="-342900" algn="just">
              <a:spcAft>
                <a:spcPts val="600"/>
              </a:spcAft>
              <a:buAutoNum type="arabicPeriod" startAt="4"/>
            </a:pPr>
            <a:r>
              <a:rPr lang="es-CL" b="1" dirty="0" err="1" smtClean="0"/>
              <a:t>Next_day</a:t>
            </a:r>
            <a:r>
              <a:rPr lang="es-CL" b="1" dirty="0" smtClean="0"/>
              <a:t> </a:t>
            </a:r>
            <a:r>
              <a:rPr lang="es-CL" dirty="0" smtClean="0"/>
              <a:t>(fecha, </a:t>
            </a:r>
            <a:r>
              <a:rPr lang="es-CL" dirty="0" err="1" smtClean="0"/>
              <a:t>cad</a:t>
            </a:r>
            <a:r>
              <a:rPr lang="es-CL" dirty="0" smtClean="0"/>
              <a:t>):Devuelve la fecha del primer día de la semana indicado por "</a:t>
            </a:r>
            <a:r>
              <a:rPr lang="es-CL" dirty="0" err="1" smtClean="0"/>
              <a:t>cad</a:t>
            </a:r>
            <a:r>
              <a:rPr lang="es-CL" dirty="0" smtClean="0"/>
              <a:t>" después de la fecha indicada por "fecha". (recordar que la semana tiene solo 7 días)</a:t>
            </a:r>
          </a:p>
          <a:p>
            <a:pPr algn="just">
              <a:spcAft>
                <a:spcPts val="600"/>
              </a:spcAft>
            </a:pPr>
            <a:endParaRPr lang="es-CL" dirty="0" smtClean="0"/>
          </a:p>
          <a:p>
            <a:pPr marL="342900" indent="-342900" algn="just">
              <a:spcAft>
                <a:spcPts val="600"/>
              </a:spcAft>
            </a:pPr>
            <a:endParaRPr lang="es-CL" dirty="0" smtClean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11</a:t>
            </a:fld>
            <a:endParaRPr lang="es-ES_tradnl" dirty="0"/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942534" y="110526"/>
            <a:ext cx="7930266" cy="890958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914400" fontAlgn="auto">
              <a:spcAft>
                <a:spcPts val="0"/>
              </a:spcAft>
              <a:defRPr/>
            </a:pPr>
            <a:r>
              <a:rPr lang="es-CL" sz="2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1-Recuperación de Datos: Funciones Integradas </a:t>
            </a:r>
            <a:r>
              <a:rPr lang="es-CL" sz="2400" b="1" dirty="0">
                <a:solidFill>
                  <a:schemeClr val="tx2"/>
                </a:solidFill>
              </a:rPr>
              <a:t>de </a:t>
            </a:r>
            <a:r>
              <a:rPr lang="es-CL" sz="2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filas en </a:t>
            </a:r>
            <a:r>
              <a:rPr lang="es-CL" sz="2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SQL</a:t>
            </a:r>
            <a:endParaRPr kumimoji="0" lang="es-A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236" y="1417568"/>
            <a:ext cx="1997041" cy="344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009" y="2244633"/>
            <a:ext cx="1305021" cy="637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515" y="2882135"/>
            <a:ext cx="5995146" cy="364642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537" y="2234540"/>
            <a:ext cx="819150" cy="647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905" y="4121063"/>
            <a:ext cx="4810125" cy="554733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226" y="3951896"/>
            <a:ext cx="16002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109" y="5807380"/>
            <a:ext cx="3390900" cy="38047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786" y="5660889"/>
            <a:ext cx="16668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1074054"/>
            <a:ext cx="7930266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b="1" dirty="0" smtClean="0"/>
              <a:t>Funciones de manipulación de fechas</a:t>
            </a:r>
          </a:p>
          <a:p>
            <a:pPr algn="just"/>
            <a:endParaRPr lang="es-CL" b="1" dirty="0" smtClean="0"/>
          </a:p>
          <a:p>
            <a:pPr marL="342900" indent="-342900">
              <a:spcAft>
                <a:spcPts val="600"/>
              </a:spcAft>
              <a:buAutoNum type="arabicPeriod" startAt="5"/>
            </a:pPr>
            <a:r>
              <a:rPr lang="es-CL" b="1" dirty="0" err="1" smtClean="0"/>
              <a:t>Last_day</a:t>
            </a:r>
            <a:r>
              <a:rPr lang="es-CL" b="1" dirty="0" smtClean="0"/>
              <a:t> </a:t>
            </a:r>
            <a:r>
              <a:rPr lang="es-CL" dirty="0" smtClean="0"/>
              <a:t>(fecha): Devuelve la fecha del último día del mes que contiene "fecha". </a:t>
            </a:r>
          </a:p>
          <a:p>
            <a:pPr marL="342900" indent="-342900">
              <a:spcAft>
                <a:spcPts val="600"/>
              </a:spcAft>
            </a:pPr>
            <a:r>
              <a:rPr lang="es-CL" dirty="0" smtClean="0"/>
              <a:t>   </a:t>
            </a:r>
          </a:p>
          <a:p>
            <a:pPr marL="342900" indent="-342900" algn="just">
              <a:spcAft>
                <a:spcPts val="600"/>
              </a:spcAft>
            </a:pPr>
            <a:r>
              <a:rPr lang="es-CL" b="1" dirty="0" smtClean="0"/>
              <a:t>  </a:t>
            </a:r>
          </a:p>
          <a:p>
            <a:pPr marL="342900" indent="-342900" algn="just">
              <a:spcAft>
                <a:spcPts val="600"/>
              </a:spcAft>
            </a:pPr>
            <a:r>
              <a:rPr lang="es-CL" b="1" dirty="0" smtClean="0"/>
              <a:t>6. </a:t>
            </a:r>
            <a:r>
              <a:rPr lang="es-CL" b="1" dirty="0" err="1" smtClean="0"/>
              <a:t>Trunc</a:t>
            </a:r>
            <a:r>
              <a:rPr lang="es-CL" b="1" dirty="0" smtClean="0"/>
              <a:t> </a:t>
            </a:r>
            <a:r>
              <a:rPr lang="es-CL" dirty="0" smtClean="0"/>
              <a:t>(d, </a:t>
            </a:r>
            <a:r>
              <a:rPr lang="es-CL" dirty="0" err="1" smtClean="0"/>
              <a:t>ftm</a:t>
            </a:r>
            <a:r>
              <a:rPr lang="es-CL" dirty="0" smtClean="0"/>
              <a:t>) </a:t>
            </a:r>
            <a:r>
              <a:rPr lang="es-CL" b="1" dirty="0" smtClean="0"/>
              <a:t>: </a:t>
            </a:r>
            <a:r>
              <a:rPr lang="es-CL" dirty="0" smtClean="0"/>
              <a:t>Devuelve la fecha d truncada a la unidad especificada por el formato. Si el formato es 'YYYY' se trunca hacia el día y mes menor. Si es formato es 'MM' se trunca al día menor del mes.</a:t>
            </a:r>
          </a:p>
          <a:p>
            <a:pPr marL="342900" indent="-342900" algn="just">
              <a:spcAft>
                <a:spcPts val="600"/>
              </a:spcAft>
            </a:pPr>
            <a:endParaRPr lang="es-CL" dirty="0" smtClean="0"/>
          </a:p>
          <a:p>
            <a:pPr marL="342900" indent="-342900" algn="just">
              <a:spcAft>
                <a:spcPts val="600"/>
              </a:spcAft>
            </a:pPr>
            <a:endParaRPr lang="es-CL" dirty="0" smtClean="0"/>
          </a:p>
          <a:p>
            <a:pPr marL="342900" indent="-342900" algn="just">
              <a:spcAft>
                <a:spcPts val="600"/>
              </a:spcAft>
            </a:pPr>
            <a:endParaRPr lang="es-CL" dirty="0" smtClean="0"/>
          </a:p>
          <a:p>
            <a:pPr algn="just"/>
            <a:endParaRPr lang="es-CL" dirty="0" smtClean="0"/>
          </a:p>
          <a:p>
            <a:pPr algn="just"/>
            <a:endParaRPr lang="es-CL" dirty="0" smtClean="0"/>
          </a:p>
          <a:p>
            <a:pPr marL="342900" indent="-342900" algn="just"/>
            <a:endParaRPr lang="es-CL" dirty="0" smtClean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12</a:t>
            </a:fld>
            <a:endParaRPr lang="es-ES_tradnl" dirty="0"/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942534" y="110526"/>
            <a:ext cx="7930266" cy="890958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914400" fontAlgn="auto">
              <a:spcAft>
                <a:spcPts val="0"/>
              </a:spcAft>
              <a:defRPr/>
            </a:pPr>
            <a:r>
              <a:rPr lang="es-CL" sz="2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1-Recuperación de Datos: Funciones Integradas en SQL</a:t>
            </a:r>
            <a:endParaRPr kumimoji="0" lang="es-A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847" y="2328144"/>
            <a:ext cx="3554775" cy="50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080" y="2084279"/>
            <a:ext cx="179070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846" y="4164119"/>
            <a:ext cx="5088901" cy="580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192" y="4070045"/>
            <a:ext cx="101917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230" y="4969410"/>
            <a:ext cx="4838700" cy="469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363" y="4959915"/>
            <a:ext cx="800092" cy="80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1088568"/>
            <a:ext cx="793026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b="1" dirty="0" smtClean="0"/>
              <a:t>Funciones de manipulación de fechas</a:t>
            </a:r>
          </a:p>
          <a:p>
            <a:pPr algn="just"/>
            <a:endParaRPr lang="es-CL" b="1" dirty="0" smtClean="0"/>
          </a:p>
          <a:p>
            <a:pPr marL="342900" indent="-342900" algn="just">
              <a:spcAft>
                <a:spcPts val="600"/>
              </a:spcAft>
            </a:pPr>
            <a:r>
              <a:rPr lang="es-CL" b="1" dirty="0" smtClean="0"/>
              <a:t> 7- Round: </a:t>
            </a:r>
            <a:r>
              <a:rPr lang="es-CL" dirty="0" smtClean="0"/>
              <a:t>(d, </a:t>
            </a:r>
            <a:r>
              <a:rPr lang="es-CL" dirty="0" err="1" smtClean="0"/>
              <a:t>ftm</a:t>
            </a:r>
            <a:r>
              <a:rPr lang="es-CL" dirty="0" smtClean="0"/>
              <a:t>) </a:t>
            </a:r>
            <a:r>
              <a:rPr lang="es-CL" b="1" dirty="0" smtClean="0"/>
              <a:t>: </a:t>
            </a:r>
            <a:r>
              <a:rPr lang="es-CL" dirty="0" smtClean="0"/>
              <a:t>Devuelve la fecha d redondeada a la unidad especificada por el formato. Si se omite el formato no redondea. Si el formato es 'YYYY' se redondea arriba o abajo dependiendo del día del año. Si el formato es 'MM' se redondea arriba o abajo dependiendo del día del mes. </a:t>
            </a:r>
          </a:p>
          <a:p>
            <a:pPr marL="342900" indent="-342900" algn="just">
              <a:spcAft>
                <a:spcPts val="600"/>
              </a:spcAft>
            </a:pPr>
            <a:endParaRPr lang="es-CL" b="1" dirty="0" smtClean="0"/>
          </a:p>
          <a:p>
            <a:pPr marL="342900" indent="-342900" algn="just">
              <a:spcAft>
                <a:spcPts val="600"/>
              </a:spcAft>
            </a:pPr>
            <a:endParaRPr lang="es-CL" b="1" dirty="0" smtClean="0"/>
          </a:p>
          <a:p>
            <a:pPr marL="342900" indent="-342900" algn="just">
              <a:spcAft>
                <a:spcPts val="600"/>
              </a:spcAft>
              <a:buAutoNum type="arabicPeriod" startAt="6"/>
            </a:pPr>
            <a:endParaRPr lang="es-CL" dirty="0" smtClean="0"/>
          </a:p>
          <a:p>
            <a:pPr marL="342900" indent="-342900" algn="just">
              <a:spcAft>
                <a:spcPts val="600"/>
              </a:spcAft>
            </a:pPr>
            <a:endParaRPr lang="es-CL" dirty="0" smtClean="0"/>
          </a:p>
          <a:p>
            <a:pPr marL="342900" indent="-342900" algn="just">
              <a:spcAft>
                <a:spcPts val="600"/>
              </a:spcAft>
            </a:pPr>
            <a:endParaRPr lang="es-CL" dirty="0" smtClean="0"/>
          </a:p>
          <a:p>
            <a:pPr algn="just"/>
            <a:endParaRPr lang="es-CL" dirty="0" smtClean="0"/>
          </a:p>
          <a:p>
            <a:pPr algn="just"/>
            <a:endParaRPr lang="es-CL" dirty="0" smtClean="0"/>
          </a:p>
          <a:p>
            <a:pPr marL="342900" indent="-342900" algn="just"/>
            <a:endParaRPr lang="es-CL" dirty="0" smtClean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13</a:t>
            </a:fld>
            <a:endParaRPr lang="es-ES_tradnl" dirty="0"/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942534" y="110526"/>
            <a:ext cx="7930266" cy="890958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914400" fontAlgn="auto">
              <a:spcAft>
                <a:spcPts val="0"/>
              </a:spcAft>
              <a:defRPr/>
            </a:pPr>
            <a:r>
              <a:rPr lang="es-CL" sz="2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1-Recuperación de Datos: Funciones Integradas </a:t>
            </a:r>
            <a:r>
              <a:rPr lang="es-CL" sz="2400" b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de filas </a:t>
            </a:r>
            <a:r>
              <a:rPr lang="es-CL" sz="2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en </a:t>
            </a:r>
            <a:r>
              <a:rPr lang="es-CL" sz="2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SQL</a:t>
            </a:r>
            <a:endParaRPr kumimoji="0" lang="es-A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335" y="3779300"/>
            <a:ext cx="4829175" cy="490537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020" y="3572390"/>
            <a:ext cx="934829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797" y="4682843"/>
            <a:ext cx="4867275" cy="52700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020" y="4583417"/>
            <a:ext cx="929806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747" y="5560578"/>
            <a:ext cx="4719376" cy="476966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384" y="5641933"/>
            <a:ext cx="815078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258" y="2934888"/>
            <a:ext cx="1305021" cy="637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1103082"/>
            <a:ext cx="793026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b="1" dirty="0" smtClean="0"/>
              <a:t>Funciones de  conversión de tipo de dato</a:t>
            </a:r>
          </a:p>
          <a:p>
            <a:pPr marL="342900" indent="-342900" algn="just"/>
            <a:endParaRPr lang="es-MX" b="1" dirty="0"/>
          </a:p>
          <a:p>
            <a:pPr marL="342900" indent="-342900" algn="just"/>
            <a:r>
              <a:rPr lang="es-MX" b="1" dirty="0" smtClean="0"/>
              <a:t>Ejemplo :  Se tiene la siguiente tabla</a:t>
            </a:r>
          </a:p>
          <a:p>
            <a:pPr marL="342900" indent="-342900" algn="just"/>
            <a:endParaRPr lang="es-MX" b="1" dirty="0" smtClean="0"/>
          </a:p>
          <a:p>
            <a:pPr marL="342900" indent="-342900" algn="just"/>
            <a:endParaRPr lang="es-MX" b="1" dirty="0"/>
          </a:p>
          <a:p>
            <a:pPr marL="342900" indent="-342900" algn="just"/>
            <a:endParaRPr lang="es-MX" b="1" dirty="0" smtClean="0"/>
          </a:p>
          <a:p>
            <a:pPr marL="342900" indent="-342900" algn="just"/>
            <a:endParaRPr lang="es-MX" b="1" dirty="0" smtClean="0"/>
          </a:p>
          <a:p>
            <a:pPr marL="342900" indent="-342900" algn="just"/>
            <a:endParaRPr lang="es-MX" b="1" dirty="0"/>
          </a:p>
          <a:p>
            <a:pPr marL="342900" indent="-342900" algn="just"/>
            <a:endParaRPr lang="es-MX" b="1" dirty="0" smtClean="0"/>
          </a:p>
          <a:p>
            <a:pPr marL="342900" indent="-342900" algn="just"/>
            <a:endParaRPr lang="es-MX" b="1" dirty="0" smtClean="0"/>
          </a:p>
          <a:p>
            <a:pPr marL="342900" indent="-342900" algn="just"/>
            <a:endParaRPr lang="es-MX" b="1" dirty="0"/>
          </a:p>
          <a:p>
            <a:pPr marL="342900" indent="-342900" algn="just"/>
            <a:endParaRPr lang="es-MX" b="1" dirty="0" smtClean="0"/>
          </a:p>
          <a:p>
            <a:pPr marL="342900" indent="-342900" algn="just"/>
            <a:r>
              <a:rPr lang="es-CL" b="1" dirty="0" smtClean="0"/>
              <a:t>1.- </a:t>
            </a:r>
            <a:r>
              <a:rPr lang="es-CL" b="1" dirty="0" err="1" smtClean="0"/>
              <a:t>To_number</a:t>
            </a:r>
            <a:r>
              <a:rPr lang="es-CL" dirty="0" smtClean="0"/>
              <a:t>(&lt;valor&gt;)Transforma una cadena </a:t>
            </a:r>
            <a:r>
              <a:rPr lang="es-CL" smtClean="0"/>
              <a:t>(varchar2) en </a:t>
            </a:r>
            <a:r>
              <a:rPr lang="es-CL" dirty="0" smtClean="0"/>
              <a:t>NUMBER. </a:t>
            </a:r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algn="just"/>
            <a:endParaRPr lang="es-MX" b="1" dirty="0" smtClean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14</a:t>
            </a:fld>
            <a:endParaRPr lang="es-ES_tradnl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7806" y="5316357"/>
            <a:ext cx="4376283" cy="38584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9" name="1 Título"/>
          <p:cNvSpPr txBox="1">
            <a:spLocks/>
          </p:cNvSpPr>
          <p:nvPr/>
        </p:nvSpPr>
        <p:spPr>
          <a:xfrm>
            <a:off x="942534" y="110526"/>
            <a:ext cx="7930266" cy="890958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914400" fontAlgn="auto">
              <a:spcAft>
                <a:spcPts val="0"/>
              </a:spcAft>
              <a:defRPr/>
            </a:pPr>
            <a:r>
              <a:rPr lang="es-CL" sz="2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1-Recuperación de Datos: Funciones Integradas en SQL</a:t>
            </a:r>
            <a:endParaRPr kumimoji="0" lang="es-A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538" y="2101695"/>
            <a:ext cx="4665437" cy="145551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538" y="3658805"/>
            <a:ext cx="6186262" cy="57936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9829" y="5214816"/>
            <a:ext cx="1814285" cy="48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73292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1161138"/>
            <a:ext cx="793026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b="1" dirty="0" smtClean="0"/>
              <a:t>Funciones de  conversión de tipo de dato</a:t>
            </a:r>
          </a:p>
          <a:p>
            <a:pPr marL="342900" indent="-342900" algn="just"/>
            <a:endParaRPr lang="es-CL" b="1" dirty="0" smtClean="0"/>
          </a:p>
          <a:p>
            <a:pPr marL="342900" indent="-342900" algn="just"/>
            <a:r>
              <a:rPr lang="es-CL" b="1" dirty="0" smtClean="0"/>
              <a:t>2.- </a:t>
            </a:r>
            <a:r>
              <a:rPr lang="es-CL" b="1" dirty="0" err="1" smtClean="0"/>
              <a:t>To_date</a:t>
            </a:r>
            <a:r>
              <a:rPr lang="es-CL" dirty="0" smtClean="0"/>
              <a:t> (&lt;valor&gt;,&lt;formato&gt;): Transforma un tipo </a:t>
            </a:r>
            <a:r>
              <a:rPr lang="es-CL" dirty="0" err="1" smtClean="0"/>
              <a:t>number</a:t>
            </a:r>
            <a:r>
              <a:rPr lang="es-CL" dirty="0" smtClean="0"/>
              <a:t> ó cadena en DATE</a:t>
            </a:r>
          </a:p>
          <a:p>
            <a:pPr marL="342900" indent="-342900" algn="just"/>
            <a:endParaRPr lang="es-CL" b="1" dirty="0" smtClean="0"/>
          </a:p>
          <a:p>
            <a:pPr marL="342900" indent="-342900" algn="just">
              <a:buFont typeface="+mj-lt"/>
              <a:buAutoNum type="arabicPeriod" startAt="2"/>
            </a:pPr>
            <a:endParaRPr lang="es-CL" b="1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r>
              <a:rPr lang="es-CL" b="1" dirty="0" smtClean="0"/>
              <a:t>3.- </a:t>
            </a:r>
            <a:r>
              <a:rPr lang="es-CL" b="1" dirty="0" err="1" smtClean="0"/>
              <a:t>To_char</a:t>
            </a:r>
            <a:r>
              <a:rPr lang="es-CL" dirty="0" smtClean="0"/>
              <a:t> (&lt;valor&gt;): Transforma un tipo DATE ó NUMBER en una cadena de caracteres. </a:t>
            </a:r>
          </a:p>
          <a:p>
            <a:pPr marL="342900" indent="-342900" algn="just"/>
            <a:endParaRPr lang="es-CL" dirty="0" smtClean="0"/>
          </a:p>
          <a:p>
            <a:pPr algn="just"/>
            <a:endParaRPr lang="es-MX" b="1" dirty="0" smtClean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15</a:t>
            </a:fld>
            <a:endParaRPr lang="es-ES_tradnl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0877" y="2716226"/>
            <a:ext cx="6374266" cy="43007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0877" y="5461906"/>
            <a:ext cx="5401809" cy="41039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9" name="1 Título"/>
          <p:cNvSpPr txBox="1">
            <a:spLocks/>
          </p:cNvSpPr>
          <p:nvPr/>
        </p:nvSpPr>
        <p:spPr>
          <a:xfrm>
            <a:off x="942534" y="110526"/>
            <a:ext cx="7930266" cy="890958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914400" fontAlgn="auto">
              <a:spcAft>
                <a:spcPts val="0"/>
              </a:spcAft>
              <a:defRPr/>
            </a:pPr>
            <a:r>
              <a:rPr lang="es-CL" sz="2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1-Recuperación de Datos: Funciones Integradas en SQL</a:t>
            </a:r>
            <a:endParaRPr kumimoji="0" lang="es-A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0871" y="3340000"/>
            <a:ext cx="2476500" cy="65142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8686" y="6065999"/>
            <a:ext cx="2728685" cy="49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60955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1161138"/>
            <a:ext cx="79302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b="1" dirty="0" smtClean="0"/>
              <a:t>Funciones de  conversión de tipo de dato</a:t>
            </a:r>
          </a:p>
          <a:p>
            <a:pPr marL="342900" indent="-342900" algn="just"/>
            <a:r>
              <a:rPr lang="es-CL" b="1" dirty="0" smtClean="0"/>
              <a:t>3.- </a:t>
            </a:r>
            <a:r>
              <a:rPr lang="es-CL" b="1" dirty="0" err="1" smtClean="0"/>
              <a:t>To_char</a:t>
            </a:r>
            <a:r>
              <a:rPr lang="es-CL" dirty="0" smtClean="0"/>
              <a:t> : Algunos ejemplos manipulación de fechas</a:t>
            </a:r>
          </a:p>
          <a:p>
            <a:pPr marL="342900" indent="-342900" algn="just"/>
            <a:endParaRPr lang="es-CL" dirty="0"/>
          </a:p>
          <a:p>
            <a:pPr marL="342900" indent="-342900" algn="just"/>
            <a:r>
              <a:rPr lang="es-CL" dirty="0" smtClean="0"/>
              <a:t> </a:t>
            </a:r>
          </a:p>
          <a:p>
            <a:pPr algn="just"/>
            <a:endParaRPr lang="es-MX" b="1" dirty="0" smtClean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16</a:t>
            </a:fld>
            <a:endParaRPr lang="es-ES_tradnl" dirty="0"/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942534" y="110526"/>
            <a:ext cx="7930266" cy="890958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914400" fontAlgn="auto">
              <a:spcAft>
                <a:spcPts val="0"/>
              </a:spcAft>
              <a:defRPr/>
            </a:pPr>
            <a:r>
              <a:rPr lang="es-CL" sz="2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1-Recuperación de Datos: Funciones Integradas en SQL</a:t>
            </a:r>
            <a:endParaRPr kumimoji="0" lang="es-A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184" y="1899802"/>
            <a:ext cx="7213456" cy="3901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05627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895159"/>
            <a:ext cx="7930266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b="1" dirty="0" smtClean="0"/>
              <a:t>Conceptos Claves</a:t>
            </a:r>
            <a:endParaRPr lang="es-CL" b="1" dirty="0" smtClean="0"/>
          </a:p>
          <a:p>
            <a:pPr algn="just"/>
            <a:endParaRPr lang="es-CL" dirty="0" smtClean="0"/>
          </a:p>
          <a:p>
            <a:pPr algn="just">
              <a:buFont typeface="Wingdings" pitchFamily="2" charset="2"/>
              <a:buChar char="§"/>
            </a:pPr>
            <a:r>
              <a:rPr lang="es-CL" dirty="0" smtClean="0"/>
              <a:t> 	El lenguaje SQL tiene una variedad de funciones predefinidas que son de mucha utilidad</a:t>
            </a:r>
          </a:p>
          <a:p>
            <a:pPr algn="just">
              <a:buFont typeface="Wingdings" pitchFamily="2" charset="2"/>
              <a:buChar char="§"/>
            </a:pPr>
            <a:r>
              <a:rPr lang="es-CL" dirty="0" smtClean="0"/>
              <a:t> 	Conoceremos algunas de ellas:</a:t>
            </a:r>
          </a:p>
          <a:p>
            <a:pPr algn="just"/>
            <a:endParaRPr lang="es-CL" dirty="0" smtClean="0"/>
          </a:p>
          <a:p>
            <a:pPr algn="just"/>
            <a:r>
              <a:rPr lang="es-MX" b="1" dirty="0" smtClean="0"/>
              <a:t>Funciones de cadenas </a:t>
            </a:r>
          </a:p>
          <a:p>
            <a:pPr algn="just"/>
            <a:endParaRPr lang="es-MX" b="1" dirty="0"/>
          </a:p>
          <a:p>
            <a:pPr algn="just">
              <a:spcAft>
                <a:spcPts val="600"/>
              </a:spcAft>
            </a:pPr>
            <a:r>
              <a:rPr lang="es-MX" b="1" dirty="0" smtClean="0"/>
              <a:t>Se dividen en 2 grupos: </a:t>
            </a:r>
          </a:p>
          <a:p>
            <a:pPr algn="just"/>
            <a:r>
              <a:rPr lang="es-MX" b="1" dirty="0">
                <a:solidFill>
                  <a:srgbClr val="FF0000"/>
                </a:solidFill>
              </a:rPr>
              <a:t> Funciones de </a:t>
            </a:r>
            <a:r>
              <a:rPr lang="es-MX" b="1" dirty="0" smtClean="0">
                <a:solidFill>
                  <a:srgbClr val="FF0000"/>
                </a:solidFill>
              </a:rPr>
              <a:t>Conversión de texto  </a:t>
            </a:r>
            <a:r>
              <a:rPr lang="es-MX" b="1" dirty="0" smtClean="0"/>
              <a:t>y </a:t>
            </a:r>
            <a:r>
              <a:rPr lang="es-MX" b="1" dirty="0" smtClean="0">
                <a:solidFill>
                  <a:srgbClr val="FF0000"/>
                </a:solidFill>
              </a:rPr>
              <a:t>Reemplazo o manipulación de Cadenas (caracteres)</a:t>
            </a:r>
            <a:endParaRPr lang="es-MX" b="1" dirty="0" smtClean="0"/>
          </a:p>
          <a:p>
            <a:pPr marL="342900" indent="-342900" algn="just"/>
            <a:endParaRPr lang="es-CL" b="1" dirty="0" smtClean="0"/>
          </a:p>
          <a:p>
            <a:pPr marL="342900" indent="-342900" algn="just">
              <a:spcAft>
                <a:spcPts val="600"/>
              </a:spcAft>
              <a:buFont typeface="Wingdings" pitchFamily="2" charset="2"/>
              <a:buChar char="Ø"/>
            </a:pPr>
            <a:r>
              <a:rPr lang="es-CL" b="1" dirty="0" smtClean="0"/>
              <a:t>Conversión de texto:</a:t>
            </a:r>
          </a:p>
          <a:p>
            <a:pPr marL="342900" indent="-342900" algn="just"/>
            <a:endParaRPr lang="es-CL" dirty="0" smtClean="0"/>
          </a:p>
          <a:p>
            <a:pPr marL="342900" indent="-342900" algn="just"/>
            <a:r>
              <a:rPr lang="es-CL" sz="1600" b="1" dirty="0" smtClean="0"/>
              <a:t>1.- LOWER</a:t>
            </a:r>
            <a:r>
              <a:rPr lang="es-CL" dirty="0" smtClean="0"/>
              <a:t>(&lt;campo&gt;):  </a:t>
            </a:r>
            <a:r>
              <a:rPr lang="es-CL" dirty="0"/>
              <a:t>Transforma el </a:t>
            </a:r>
            <a:r>
              <a:rPr lang="es-CL" dirty="0" smtClean="0"/>
              <a:t>campo </a:t>
            </a:r>
            <a:r>
              <a:rPr lang="es-CL" dirty="0"/>
              <a:t>en minúsculas</a:t>
            </a:r>
            <a:r>
              <a:rPr lang="es-CL" dirty="0" smtClean="0"/>
              <a:t>. </a:t>
            </a:r>
            <a:endParaRPr lang="es-CL" dirty="0"/>
          </a:p>
          <a:p>
            <a:pPr marL="342900" indent="-342900" algn="just"/>
            <a:endParaRPr lang="es-CL" dirty="0"/>
          </a:p>
          <a:p>
            <a:pPr marL="342900" indent="-342900" algn="just"/>
            <a:endParaRPr lang="es-CL" dirty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2</a:t>
            </a:fld>
            <a:endParaRPr lang="es-ES_tradnl" dirty="0"/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1082526" y="58056"/>
            <a:ext cx="7930266" cy="890958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914400" fontAlgn="auto">
              <a:spcAft>
                <a:spcPts val="0"/>
              </a:spcAft>
              <a:defRPr/>
            </a:pPr>
            <a:r>
              <a:rPr lang="es-CL" sz="2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1-Recuperación de Datos: Funciones Integradas de Filas en SQL</a:t>
            </a:r>
            <a:endParaRPr kumimoji="0" lang="es-A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526" y="5466845"/>
            <a:ext cx="5410653" cy="1046112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727" y="5823641"/>
            <a:ext cx="1494971" cy="576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1001484"/>
            <a:ext cx="7930266" cy="487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s-MX" b="1" dirty="0" smtClean="0"/>
              <a:t>Funciones de </a:t>
            </a:r>
            <a:r>
              <a:rPr lang="es-CL" b="1" dirty="0" smtClean="0">
                <a:solidFill>
                  <a:prstClr val="black"/>
                </a:solidFill>
              </a:rPr>
              <a:t>Conversión </a:t>
            </a:r>
            <a:r>
              <a:rPr lang="es-CL" b="1" dirty="0">
                <a:solidFill>
                  <a:prstClr val="black"/>
                </a:solidFill>
              </a:rPr>
              <a:t>de texto</a:t>
            </a:r>
            <a:r>
              <a:rPr lang="es-CL" b="1" dirty="0" smtClean="0">
                <a:solidFill>
                  <a:prstClr val="black"/>
                </a:solidFill>
              </a:rPr>
              <a:t>:</a:t>
            </a:r>
            <a:endParaRPr lang="es-CL" dirty="0" smtClean="0"/>
          </a:p>
          <a:p>
            <a:pPr marL="342900" indent="-342900" algn="just"/>
            <a:r>
              <a:rPr lang="es-CL" sz="1600" b="1" dirty="0" smtClean="0"/>
              <a:t>2.- UPPER </a:t>
            </a:r>
            <a:r>
              <a:rPr lang="es-CL" dirty="0" smtClean="0"/>
              <a:t>(&lt;campo&gt;):  Transforma  campo en mayúsculas</a:t>
            </a:r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r>
              <a:rPr lang="es-CL" sz="1600" b="1" dirty="0" smtClean="0"/>
              <a:t>3.- INITCAP</a:t>
            </a:r>
            <a:r>
              <a:rPr lang="es-CL" sz="1600" dirty="0" smtClean="0"/>
              <a:t> </a:t>
            </a:r>
            <a:r>
              <a:rPr lang="es-CL" dirty="0" smtClean="0"/>
              <a:t>(&lt;campo&gt;): </a:t>
            </a:r>
            <a:r>
              <a:rPr lang="es-CL" dirty="0" smtClean="0">
                <a:latin typeface="Arial" pitchFamily="34" charset="0"/>
                <a:cs typeface="Arial" pitchFamily="34" charset="0"/>
              </a:rPr>
              <a:t>Coloca </a:t>
            </a:r>
            <a:r>
              <a:rPr lang="es-CL" dirty="0">
                <a:latin typeface="Arial" pitchFamily="34" charset="0"/>
                <a:cs typeface="Arial" pitchFamily="34" charset="0"/>
              </a:rPr>
              <a:t>la primera letra de cada palabra en mayúscula</a:t>
            </a:r>
            <a:endParaRPr lang="es-CL" dirty="0" smtClean="0"/>
          </a:p>
          <a:p>
            <a:pPr marL="342900" indent="-342900" algn="just"/>
            <a:endParaRPr lang="es-CL" b="1" dirty="0" smtClean="0"/>
          </a:p>
          <a:p>
            <a:pPr marL="342900" indent="-342900" algn="just"/>
            <a:endParaRPr lang="es-CL" b="1" dirty="0"/>
          </a:p>
          <a:p>
            <a:pPr marL="342900" indent="-342900" algn="just"/>
            <a:endParaRPr lang="es-CL" b="1" dirty="0" smtClean="0"/>
          </a:p>
          <a:p>
            <a:pPr marL="342900" indent="-342900" algn="just"/>
            <a:endParaRPr lang="es-CL" b="1" dirty="0"/>
          </a:p>
          <a:p>
            <a:pPr marL="342900" indent="-342900" algn="just"/>
            <a:endParaRPr lang="es-CL" b="1" dirty="0" smtClean="0"/>
          </a:p>
          <a:p>
            <a:pPr algn="just"/>
            <a:endParaRPr lang="es-MX" b="1" dirty="0" smtClean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110526"/>
            <a:ext cx="7930266" cy="890958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914400" fontAlgn="auto">
              <a:spcAft>
                <a:spcPts val="0"/>
              </a:spcAft>
              <a:defRPr/>
            </a:pPr>
            <a:r>
              <a:rPr lang="es-CL" sz="2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1-Recuperación de Datos: Funciones Integradas de Filas en SQL</a:t>
            </a:r>
            <a:endParaRPr kumimoji="0" lang="es-A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3</a:t>
            </a:fld>
            <a:endParaRPr lang="es-ES_tradnl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4305118"/>
            <a:ext cx="5739493" cy="569686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723" y="4937488"/>
            <a:ext cx="1372382" cy="88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764" y="1977799"/>
            <a:ext cx="5594350" cy="120083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099" y="2190126"/>
            <a:ext cx="1675819" cy="631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1001484"/>
            <a:ext cx="79302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b="1" dirty="0" smtClean="0"/>
              <a:t>Funciones de  reemplazo o manipulación  de caracteres :</a:t>
            </a:r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r>
              <a:rPr lang="es-CL" sz="1600" b="1" dirty="0" smtClean="0"/>
              <a:t>4.- LENGTH</a:t>
            </a:r>
            <a:r>
              <a:rPr lang="es-CL" dirty="0" smtClean="0"/>
              <a:t>(&lt;campo&gt;):  </a:t>
            </a:r>
            <a:r>
              <a:rPr lang="es-CL" dirty="0"/>
              <a:t>Retorna el tamaño en caracteres de </a:t>
            </a:r>
            <a:r>
              <a:rPr lang="es-CL" dirty="0" smtClean="0"/>
              <a:t>campo.</a:t>
            </a:r>
            <a:endParaRPr lang="es-CL" dirty="0"/>
          </a:p>
          <a:p>
            <a:pPr marL="342900" indent="-342900" algn="just"/>
            <a:endParaRPr lang="es-CL" b="1" dirty="0" smtClean="0"/>
          </a:p>
          <a:p>
            <a:pPr marL="342900" indent="-342900" algn="just"/>
            <a:endParaRPr lang="es-CL" b="1" dirty="0" smtClean="0"/>
          </a:p>
          <a:p>
            <a:pPr marL="342900" indent="-342900" algn="just"/>
            <a:endParaRPr lang="es-CL" b="1" dirty="0" smtClean="0"/>
          </a:p>
          <a:p>
            <a:pPr marL="342900" indent="-342900" algn="just"/>
            <a:endParaRPr lang="es-CL" b="1" dirty="0"/>
          </a:p>
          <a:p>
            <a:pPr marL="342900" indent="-342900" algn="just"/>
            <a:endParaRPr lang="es-CL" b="1" dirty="0" smtClean="0"/>
          </a:p>
          <a:p>
            <a:pPr marL="342900" indent="-342900" algn="just"/>
            <a:endParaRPr lang="es-CL" b="1" dirty="0" smtClean="0"/>
          </a:p>
          <a:p>
            <a:pPr marL="342900" indent="-342900" algn="just"/>
            <a:endParaRPr lang="es-CL" b="1" dirty="0" smtClean="0"/>
          </a:p>
          <a:p>
            <a:pPr marL="342900" indent="-342900" algn="just"/>
            <a:r>
              <a:rPr lang="es-CL" sz="1600" b="1" dirty="0" smtClean="0"/>
              <a:t>5.- TRIM </a:t>
            </a:r>
            <a:r>
              <a:rPr lang="es-CL" dirty="0" smtClean="0"/>
              <a:t>(&lt;campo&gt;):  Elimina los espacios en blanco a la derecha e izquierda de campo</a:t>
            </a:r>
          </a:p>
          <a:p>
            <a:pPr algn="just"/>
            <a:endParaRPr lang="es-MX" b="1" dirty="0" smtClean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110526"/>
            <a:ext cx="7930266" cy="890958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914400" fontAlgn="auto">
              <a:spcAft>
                <a:spcPts val="0"/>
              </a:spcAft>
              <a:defRPr/>
            </a:pPr>
            <a:r>
              <a:rPr lang="es-CL" sz="2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1-Recuperación de Datos: Funciones Integradas de Filas en SQL</a:t>
            </a:r>
            <a:endParaRPr kumimoji="0" lang="es-A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4</a:t>
            </a:fld>
            <a:endParaRPr lang="es-ES_tradnl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524" y="2069190"/>
            <a:ext cx="5375561" cy="1152981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496" y="2410214"/>
            <a:ext cx="1595144" cy="670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524" y="4654889"/>
            <a:ext cx="5522972" cy="10201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092" y="4807119"/>
            <a:ext cx="1539555" cy="73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523161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935916"/>
            <a:ext cx="79302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b="1" dirty="0"/>
              <a:t>Funciones de  reemplazo o manipulación  </a:t>
            </a:r>
            <a:r>
              <a:rPr lang="es-MX" b="1" dirty="0" smtClean="0"/>
              <a:t>de cadenas:</a:t>
            </a:r>
            <a:endParaRPr lang="es-CL" dirty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r>
              <a:rPr lang="es-CL" dirty="0" smtClean="0"/>
              <a:t>   </a:t>
            </a:r>
            <a:r>
              <a:rPr lang="es-CL" sz="1600" b="1" dirty="0" smtClean="0"/>
              <a:t>6.- CONCAT</a:t>
            </a:r>
            <a:r>
              <a:rPr lang="es-CL" dirty="0" smtClean="0"/>
              <a:t>(&lt;campo&gt;, &lt;campo2&gt;): </a:t>
            </a:r>
            <a:r>
              <a:rPr lang="es-CL" dirty="0"/>
              <a:t>concatena (junta) una cadena con </a:t>
            </a:r>
            <a:r>
              <a:rPr lang="es-CL" dirty="0" smtClean="0"/>
              <a:t>otra y permite </a:t>
            </a:r>
            <a:r>
              <a:rPr lang="es-CL" dirty="0"/>
              <a:t>dos </a:t>
            </a:r>
            <a:r>
              <a:rPr lang="es-CL" dirty="0" smtClean="0"/>
              <a:t>argumento sin espacios. </a:t>
            </a:r>
            <a:r>
              <a:rPr lang="es-CL" dirty="0"/>
              <a:t>Sin embargo, es posible concatenar más de dos cadenas al mismo tiempo en Oracle utilizando </a:t>
            </a:r>
            <a:r>
              <a:rPr lang="es-CL" b="1" dirty="0" smtClean="0">
                <a:solidFill>
                  <a:srgbClr val="FF0000"/>
                </a:solidFill>
              </a:rPr>
              <a:t>'||'.</a:t>
            </a:r>
          </a:p>
          <a:p>
            <a:pPr algn="just"/>
            <a:endParaRPr lang="es-CL" b="1" dirty="0">
              <a:solidFill>
                <a:srgbClr val="FF0000"/>
              </a:solidFill>
            </a:endParaRPr>
          </a:p>
          <a:p>
            <a:pPr algn="just"/>
            <a:endParaRPr lang="es-MX" b="1" dirty="0" smtClean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5</a:t>
            </a:fld>
            <a:endParaRPr lang="es-ES_tradnl" dirty="0"/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942534" y="110526"/>
            <a:ext cx="7930266" cy="890958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914400" fontAlgn="auto">
              <a:spcAft>
                <a:spcPts val="0"/>
              </a:spcAft>
              <a:defRPr/>
            </a:pPr>
            <a:r>
              <a:rPr lang="es-CL" sz="2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1-Recuperación de Datos: Funciones Integradas de </a:t>
            </a:r>
            <a:r>
              <a:rPr lang="es-CL" sz="2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Filas </a:t>
            </a:r>
            <a:r>
              <a:rPr lang="es-CL" sz="2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en SQL</a:t>
            </a:r>
            <a:endParaRPr kumimoji="0" lang="es-A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654" y="2742213"/>
            <a:ext cx="5874495" cy="773941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423" y="3970282"/>
            <a:ext cx="2098244" cy="353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957942"/>
            <a:ext cx="793026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b="1" dirty="0"/>
              <a:t>Funciones de  reemplazo o manipulación  de caracteres :</a:t>
            </a:r>
            <a:endParaRPr lang="es-CL" dirty="0"/>
          </a:p>
          <a:p>
            <a:endParaRPr lang="es-CL" b="1" dirty="0" smtClean="0"/>
          </a:p>
          <a:p>
            <a:pPr algn="just"/>
            <a:r>
              <a:rPr lang="es-CL" sz="1600" b="1" dirty="0" smtClean="0"/>
              <a:t>7.- </a:t>
            </a:r>
            <a:r>
              <a:rPr lang="es-CL" sz="1600" b="1" dirty="0"/>
              <a:t>	</a:t>
            </a:r>
            <a:r>
              <a:rPr lang="es-CL" sz="1600" b="1" dirty="0" smtClean="0"/>
              <a:t>SUBSTR </a:t>
            </a:r>
            <a:r>
              <a:rPr lang="es-CL" dirty="0" smtClean="0"/>
              <a:t>(&lt;campo&gt;, &lt;</a:t>
            </a:r>
            <a:r>
              <a:rPr lang="es-CL" dirty="0" err="1" smtClean="0"/>
              <a:t>posicion_ini</a:t>
            </a:r>
            <a:r>
              <a:rPr lang="es-CL" dirty="0" smtClean="0"/>
              <a:t>&gt;, &lt;longitud&gt; ):Obtiene una parte de una expresión, desde una posición de inicio hasta una determinada longitud.</a:t>
            </a:r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r>
              <a:rPr lang="es-CL" sz="1600" b="1" dirty="0" smtClean="0"/>
              <a:t>8.- LTRIM </a:t>
            </a:r>
            <a:r>
              <a:rPr lang="es-CL" dirty="0" smtClean="0"/>
              <a:t>(&lt;campo&gt;): Elimina los espacios en blanco a la izquierda de valor.</a:t>
            </a:r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r>
              <a:rPr lang="es-CL" dirty="0" smtClean="0"/>
              <a:t>    </a:t>
            </a:r>
          </a:p>
          <a:p>
            <a:pPr marL="342900" indent="-342900" algn="just"/>
            <a:r>
              <a:rPr lang="es-CL" sz="1600" b="1" dirty="0" smtClean="0"/>
              <a:t>9.- RTRIM </a:t>
            </a:r>
            <a:r>
              <a:rPr lang="es-CL" dirty="0" smtClean="0"/>
              <a:t>(&lt;campo&gt;): Elimina los espacios en blanco a la derecha de valor</a:t>
            </a:r>
          </a:p>
          <a:p>
            <a:pPr marL="342900" indent="-342900" algn="just"/>
            <a:endParaRPr lang="es-CL" dirty="0" smtClean="0"/>
          </a:p>
          <a:p>
            <a:pPr algn="just"/>
            <a:endParaRPr lang="es-MX" b="1" dirty="0" smtClean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6</a:t>
            </a:fld>
            <a:endParaRPr lang="es-ES_tradnl" dirty="0"/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942534" y="66984"/>
            <a:ext cx="7930266" cy="890958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914400" fontAlgn="auto">
              <a:spcAft>
                <a:spcPts val="0"/>
              </a:spcAft>
              <a:defRPr/>
            </a:pPr>
            <a:r>
              <a:rPr lang="es-CL" sz="2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1-Recuperación de Datos: Funciones Integradas de </a:t>
            </a:r>
            <a:r>
              <a:rPr lang="es-CL" sz="2400" b="1" dirty="0" err="1">
                <a:solidFill>
                  <a:schemeClr val="tx2"/>
                </a:solidFill>
              </a:rPr>
              <a:t>de</a:t>
            </a:r>
            <a:r>
              <a:rPr lang="es-CL" sz="2400" b="1" dirty="0">
                <a:solidFill>
                  <a:schemeClr val="tx2"/>
                </a:solidFill>
              </a:rPr>
              <a:t> </a:t>
            </a:r>
            <a:r>
              <a:rPr lang="es-CL" sz="2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filas en </a:t>
            </a:r>
            <a:r>
              <a:rPr lang="es-CL" sz="2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SQL</a:t>
            </a:r>
            <a:endParaRPr kumimoji="0" lang="es-A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543" y="2500313"/>
            <a:ext cx="4891315" cy="852487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286" y="2638765"/>
            <a:ext cx="2047354" cy="66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543" y="4143046"/>
            <a:ext cx="4537216" cy="649671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364" y="4240267"/>
            <a:ext cx="1629849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543" y="5550881"/>
            <a:ext cx="4537216" cy="630977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674" y="5550881"/>
            <a:ext cx="1629849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1109430"/>
            <a:ext cx="79302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b="1" dirty="0"/>
              <a:t>Funciones de  reemplazo o manipulación  de caracteres :</a:t>
            </a:r>
            <a:endParaRPr lang="es-CL" dirty="0"/>
          </a:p>
          <a:p>
            <a:pPr marL="342900" indent="-342900" algn="just"/>
            <a:endParaRPr lang="es-MX" b="1" dirty="0" smtClean="0"/>
          </a:p>
          <a:p>
            <a:pPr marL="342900" indent="-342900" algn="just"/>
            <a:r>
              <a:rPr lang="es-CL" sz="1600" b="1" dirty="0" smtClean="0"/>
              <a:t>10.- RPAD</a:t>
            </a:r>
            <a:r>
              <a:rPr lang="es-CL" dirty="0" smtClean="0"/>
              <a:t>(campo, longitud requerida, cadena relleno): completa una cadena agregando una cadena especifica a la derecha hasta completar la longitud deseada</a:t>
            </a:r>
            <a:endParaRPr lang="es-CL" b="1" dirty="0" smtClean="0"/>
          </a:p>
          <a:p>
            <a:pPr marL="342900" indent="-342900" algn="just"/>
            <a:endParaRPr lang="es-CL" b="1" dirty="0" smtClean="0"/>
          </a:p>
          <a:p>
            <a:pPr marL="342900" indent="-342900" algn="just"/>
            <a:endParaRPr lang="es-CL" b="1" dirty="0" smtClean="0"/>
          </a:p>
          <a:p>
            <a:pPr marL="342900" indent="-342900" algn="just"/>
            <a:endParaRPr lang="es-CL" b="1" dirty="0" smtClean="0"/>
          </a:p>
          <a:p>
            <a:pPr marL="342900" indent="-342900" algn="just"/>
            <a:endParaRPr lang="es-CL" b="1" dirty="0" smtClean="0"/>
          </a:p>
          <a:p>
            <a:pPr marL="342900" indent="-342900" algn="just"/>
            <a:endParaRPr lang="es-CL" b="1" dirty="0" smtClean="0"/>
          </a:p>
          <a:p>
            <a:pPr marL="342900" indent="-342900" algn="just"/>
            <a:endParaRPr lang="es-CL" b="1" dirty="0" smtClean="0"/>
          </a:p>
          <a:p>
            <a:pPr marL="342900" indent="-342900" algn="just"/>
            <a:endParaRPr lang="es-CL" b="1" dirty="0" smtClean="0"/>
          </a:p>
          <a:p>
            <a:pPr marL="342900" indent="-342900" algn="just"/>
            <a:r>
              <a:rPr lang="es-CL" dirty="0" smtClean="0"/>
              <a:t>También se usa para dar formato  en la salida de la información  ejemplo :</a:t>
            </a:r>
          </a:p>
          <a:p>
            <a:pPr marL="342900" indent="-342900" algn="just"/>
            <a:r>
              <a:rPr lang="es-CL" dirty="0"/>
              <a:t> </a:t>
            </a:r>
            <a:r>
              <a:rPr lang="es-CL" dirty="0" smtClean="0"/>
              <a:t>se quiere mostrar  nombre, </a:t>
            </a:r>
            <a:r>
              <a:rPr lang="es-CL" dirty="0" err="1" smtClean="0"/>
              <a:t>rut</a:t>
            </a:r>
            <a:r>
              <a:rPr lang="es-CL" dirty="0" smtClean="0"/>
              <a:t> </a:t>
            </a:r>
            <a:r>
              <a:rPr lang="es-CL" dirty="0"/>
              <a:t> </a:t>
            </a:r>
            <a:r>
              <a:rPr lang="es-CL" dirty="0" smtClean="0"/>
              <a:t>de una persona ordenados con </a:t>
            </a:r>
            <a:r>
              <a:rPr lang="es-CL" dirty="0" err="1" smtClean="0"/>
              <a:t>indentacion</a:t>
            </a:r>
            <a:r>
              <a:rPr lang="es-CL" dirty="0" smtClean="0"/>
              <a:t>.</a:t>
            </a:r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7</a:t>
            </a:fld>
            <a:endParaRPr lang="es-ES_tradnl" dirty="0"/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942534" y="110526"/>
            <a:ext cx="7930266" cy="890958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914400" fontAlgn="auto">
              <a:spcAft>
                <a:spcPts val="0"/>
              </a:spcAft>
              <a:defRPr/>
            </a:pPr>
            <a:r>
              <a:rPr lang="es-CL" sz="2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1-Recuperación de Datos: Funciones Integradas de </a:t>
            </a:r>
            <a:r>
              <a:rPr lang="es-CL" sz="2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Filas en </a:t>
            </a:r>
            <a:r>
              <a:rPr lang="es-CL" sz="2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SQL</a:t>
            </a:r>
            <a:endParaRPr kumimoji="0" lang="es-A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369" y="2598521"/>
            <a:ext cx="6090844" cy="815027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895" y="3577640"/>
            <a:ext cx="2808896" cy="696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42" y="5445016"/>
            <a:ext cx="4587763" cy="340494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002" y="5262527"/>
            <a:ext cx="1957424" cy="1040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1074054"/>
            <a:ext cx="79302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b="1" dirty="0"/>
              <a:t>Funciones de  reemplazo o manipulación  de caracteres :</a:t>
            </a:r>
            <a:endParaRPr lang="es-CL" dirty="0"/>
          </a:p>
          <a:p>
            <a:pPr algn="just"/>
            <a:endParaRPr lang="es-MX" b="1" dirty="0" smtClean="0"/>
          </a:p>
          <a:p>
            <a:pPr marL="342900" indent="-342900" algn="just"/>
            <a:r>
              <a:rPr lang="es-CL" sz="1600" b="1" dirty="0" smtClean="0"/>
              <a:t>11.- LPAD </a:t>
            </a:r>
            <a:r>
              <a:rPr lang="es-CL" dirty="0" smtClean="0"/>
              <a:t>(cadena, longitud requerida, cadena relleno): completa una cadena agregando una cadena especifica a la izquierda hasta completar la longitud deseada</a:t>
            </a:r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r>
              <a:rPr lang="es-CL" dirty="0" smtClean="0"/>
              <a:t>Funciona de la misma forma que el RPAD</a:t>
            </a:r>
          </a:p>
          <a:p>
            <a:pPr marL="342900" indent="-342900" algn="just"/>
            <a:endParaRPr lang="es-CL" dirty="0" smtClean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8</a:t>
            </a:fld>
            <a:endParaRPr lang="es-ES_tradnl" dirty="0"/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942534" y="110526"/>
            <a:ext cx="7930266" cy="890958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914400" fontAlgn="auto">
              <a:spcAft>
                <a:spcPts val="0"/>
              </a:spcAft>
              <a:defRPr/>
            </a:pPr>
            <a:r>
              <a:rPr lang="es-CL" sz="2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1-Recuperación de Datos: Funciones Integradas de Filas </a:t>
            </a:r>
            <a:r>
              <a:rPr lang="es-CL" sz="2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en </a:t>
            </a:r>
            <a:r>
              <a:rPr lang="es-CL" sz="2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SQL</a:t>
            </a:r>
            <a:endParaRPr kumimoji="0" lang="es-A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117" y="2715556"/>
            <a:ext cx="6382389" cy="68288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341" y="3630901"/>
            <a:ext cx="295909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1047020"/>
            <a:ext cx="793026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b="1" dirty="0"/>
              <a:t>Funciones de  reemplazo o manipulación  de caracteres :</a:t>
            </a:r>
            <a:endParaRPr lang="es-CL" dirty="0"/>
          </a:p>
          <a:p>
            <a:pPr marL="342900" indent="-342900" algn="just"/>
            <a:endParaRPr lang="es-MX" b="1" dirty="0" smtClean="0"/>
          </a:p>
          <a:p>
            <a:pPr marL="342900" indent="-342900" algn="just"/>
            <a:r>
              <a:rPr lang="es-CL" sz="1600" b="1" dirty="0" smtClean="0"/>
              <a:t>12</a:t>
            </a:r>
            <a:r>
              <a:rPr lang="es-CL" b="1" dirty="0" smtClean="0"/>
              <a:t>.-</a:t>
            </a:r>
            <a:r>
              <a:rPr lang="es-CL" sz="1600" b="1" dirty="0" smtClean="0"/>
              <a:t>NVL</a:t>
            </a:r>
            <a:r>
              <a:rPr lang="es-CL" dirty="0" smtClean="0"/>
              <a:t>(campo, </a:t>
            </a:r>
            <a:r>
              <a:rPr lang="es-CL" dirty="0" err="1" smtClean="0"/>
              <a:t>valor_nuevo</a:t>
            </a:r>
            <a:r>
              <a:rPr lang="es-CL" dirty="0" smtClean="0"/>
              <a:t>): Permite sustituir valores </a:t>
            </a:r>
            <a:r>
              <a:rPr lang="es-CL" b="1" dirty="0" err="1" smtClean="0">
                <a:solidFill>
                  <a:srgbClr val="FF0000"/>
                </a:solidFill>
              </a:rPr>
              <a:t>null</a:t>
            </a:r>
            <a:r>
              <a:rPr lang="es-CL" dirty="0" smtClean="0"/>
              <a:t> en los resultados de una consulta.</a:t>
            </a:r>
          </a:p>
          <a:p>
            <a:pPr marL="342900" indent="-342900" algn="just"/>
            <a:r>
              <a:rPr lang="es-CL" dirty="0"/>
              <a:t> </a:t>
            </a:r>
            <a:r>
              <a:rPr lang="es-CL" dirty="0" smtClean="0"/>
              <a:t>     La función evalúa el campo; si esta entrega un valor nulo devuelve el </a:t>
            </a:r>
            <a:r>
              <a:rPr lang="es-CL" dirty="0" err="1" smtClean="0"/>
              <a:t>valor_nuevo</a:t>
            </a:r>
            <a:r>
              <a:rPr lang="es-CL" dirty="0" smtClean="0"/>
              <a:t> indicado (que por supuesto debe ser del mismo tipo que el campo evaluado).</a:t>
            </a:r>
          </a:p>
          <a:p>
            <a:pPr marL="342900" indent="-342900" algn="just"/>
            <a:r>
              <a:rPr lang="es-CL" b="1" dirty="0"/>
              <a:t> </a:t>
            </a:r>
            <a:r>
              <a:rPr lang="es-CL" b="1" dirty="0" smtClean="0"/>
              <a:t> </a:t>
            </a:r>
          </a:p>
          <a:p>
            <a:pPr marL="342900" indent="-342900" algn="just"/>
            <a:endParaRPr lang="es-CL" b="1" dirty="0" smtClean="0"/>
          </a:p>
          <a:p>
            <a:pPr marL="342900" indent="-342900" algn="just"/>
            <a:endParaRPr lang="es-CL" b="1" dirty="0" smtClean="0"/>
          </a:p>
          <a:p>
            <a:pPr marL="342900" indent="-342900" algn="just"/>
            <a:endParaRPr lang="es-CL" b="1" dirty="0" smtClean="0"/>
          </a:p>
          <a:p>
            <a:pPr marL="342900" indent="-342900" algn="just"/>
            <a:r>
              <a:rPr lang="es-CL" sz="1600" b="1" dirty="0" smtClean="0"/>
              <a:t>13.- DECODE</a:t>
            </a:r>
            <a:r>
              <a:rPr lang="es-CL" sz="1600" dirty="0" smtClean="0"/>
              <a:t> </a:t>
            </a:r>
            <a:r>
              <a:rPr lang="es-CL" dirty="0" smtClean="0"/>
              <a:t>(campo</a:t>
            </a:r>
            <a:r>
              <a:rPr lang="es-CL" dirty="0"/>
              <a:t>, </a:t>
            </a:r>
            <a:r>
              <a:rPr lang="es-CL" dirty="0" err="1"/>
              <a:t>busqueda</a:t>
            </a:r>
            <a:r>
              <a:rPr lang="es-CL" dirty="0"/>
              <a:t>, </a:t>
            </a:r>
            <a:r>
              <a:rPr lang="es-CL" dirty="0" smtClean="0"/>
              <a:t>resultado, </a:t>
            </a:r>
            <a:r>
              <a:rPr lang="es-CL" dirty="0" err="1" smtClean="0"/>
              <a:t>busqueda</a:t>
            </a:r>
            <a:r>
              <a:rPr lang="es-CL" dirty="0" smtClean="0"/>
              <a:t>..):Permite comparar el campo según la búsqueda y entrega el resultado esperado. Es como tener una sentencia </a:t>
            </a:r>
            <a:r>
              <a:rPr lang="es-CL" dirty="0" err="1" smtClean="0"/>
              <a:t>if</a:t>
            </a:r>
            <a:r>
              <a:rPr lang="es-CL" dirty="0" smtClean="0"/>
              <a:t> anidada dentro de la consulta.</a:t>
            </a:r>
            <a:endParaRPr lang="es-CL" dirty="0"/>
          </a:p>
          <a:p>
            <a:pPr marL="342900" indent="-342900" algn="just"/>
            <a:endParaRPr lang="es-CL" b="1" dirty="0" smtClean="0"/>
          </a:p>
          <a:p>
            <a:pPr marL="342900" indent="-342900" algn="just"/>
            <a:r>
              <a:rPr lang="es-CL" b="1" dirty="0" smtClean="0"/>
              <a:t>   </a:t>
            </a:r>
          </a:p>
          <a:p>
            <a:pPr marL="342900" indent="-342900" algn="just"/>
            <a:r>
              <a:rPr lang="es-CL" b="1" dirty="0"/>
              <a:t> </a:t>
            </a:r>
            <a:r>
              <a:rPr lang="es-CL" b="1" dirty="0" smtClean="0"/>
              <a:t>   </a:t>
            </a:r>
          </a:p>
          <a:p>
            <a:pPr marL="342900" indent="-342900" algn="just"/>
            <a:endParaRPr lang="es-CL" b="1" dirty="0" smtClean="0"/>
          </a:p>
          <a:p>
            <a:pPr marL="342900" indent="-342900" algn="just"/>
            <a:endParaRPr lang="es-CL" b="1" dirty="0" smtClean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9</a:t>
            </a:fld>
            <a:endParaRPr lang="es-ES_tradnl" dirty="0"/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942534" y="110526"/>
            <a:ext cx="7930266" cy="890958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914400" fontAlgn="auto">
              <a:spcAft>
                <a:spcPts val="0"/>
              </a:spcAft>
              <a:defRPr/>
            </a:pPr>
            <a:r>
              <a:rPr lang="es-CL" sz="2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1-Recuperación de Datos: Funciones Integradas de </a:t>
            </a:r>
            <a:r>
              <a:rPr lang="es-CL" sz="2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Filas en </a:t>
            </a:r>
            <a:r>
              <a:rPr lang="es-CL" sz="2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SQL</a:t>
            </a:r>
            <a:endParaRPr kumimoji="0" lang="es-A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033" y="3086607"/>
            <a:ext cx="4329792" cy="373077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676" y="2957133"/>
            <a:ext cx="1634772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969" y="3609458"/>
            <a:ext cx="4953000" cy="379217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362" y="3555230"/>
            <a:ext cx="13335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032" y="5107949"/>
            <a:ext cx="6941801" cy="409246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04" y="5611131"/>
            <a:ext cx="1876425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000533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9139</TotalTime>
  <Words>897</Words>
  <Application>Microsoft Office PowerPoint</Application>
  <PresentationFormat>Presentación en pantalla (4:3)</PresentationFormat>
  <Paragraphs>219</Paragraphs>
  <Slides>16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Solsticio</vt:lpstr>
      <vt:lpstr> Unidad I Construyendo Consultas SQL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duoc uc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Materia MDD</dc:title>
  <cp:lastModifiedBy>Jacob Diaz Scanu</cp:lastModifiedBy>
  <cp:revision>1825</cp:revision>
  <cp:lastPrinted>2014-03-13T21:49:18Z</cp:lastPrinted>
  <dcterms:created xsi:type="dcterms:W3CDTF">2010-10-26T18:30:29Z</dcterms:created>
  <dcterms:modified xsi:type="dcterms:W3CDTF">2016-03-18T20:41:38Z</dcterms:modified>
</cp:coreProperties>
</file>