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2" r:id="rId1"/>
  </p:sldMasterIdLst>
  <p:notesMasterIdLst>
    <p:notesMasterId r:id="rId16"/>
  </p:notesMasterIdLst>
  <p:sldIdLst>
    <p:sldId id="312" r:id="rId2"/>
    <p:sldId id="305" r:id="rId3"/>
    <p:sldId id="315" r:id="rId4"/>
    <p:sldId id="344" r:id="rId5"/>
    <p:sldId id="349" r:id="rId6"/>
    <p:sldId id="343" r:id="rId7"/>
    <p:sldId id="342" r:id="rId8"/>
    <p:sldId id="351" r:id="rId9"/>
    <p:sldId id="352" r:id="rId10"/>
    <p:sldId id="353" r:id="rId11"/>
    <p:sldId id="354" r:id="rId12"/>
    <p:sldId id="355" r:id="rId13"/>
    <p:sldId id="347" r:id="rId14"/>
    <p:sldId id="348" r:id="rId15"/>
  </p:sldIdLst>
  <p:sldSz cx="9144000" cy="6858000" type="screen4x3"/>
  <p:notesSz cx="6858000" cy="9144000"/>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ette"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3190" autoAdjust="0"/>
  </p:normalViewPr>
  <p:slideViewPr>
    <p:cSldViewPr snapToGrid="0" snapToObjects="1">
      <p:cViewPr varScale="1">
        <p:scale>
          <a:sx n="68" d="100"/>
          <a:sy n="68" d="100"/>
        </p:scale>
        <p:origin x="-146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BCDE3-2245-468A-974C-85995E444034}" type="datetimeFigureOut">
              <a:rPr lang="es-CL" smtClean="0"/>
              <a:pPr/>
              <a:t>22-04-2016</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724F09-73E0-410D-8D92-DE5508D70C38}" type="slidenum">
              <a:rPr lang="es-CL" smtClean="0"/>
              <a:pPr/>
              <a:t>‹Nº›</a:t>
            </a:fld>
            <a:endParaRPr lang="es-CL" dirty="0"/>
          </a:p>
        </p:txBody>
      </p:sp>
    </p:spTree>
    <p:extLst>
      <p:ext uri="{BB962C8B-B14F-4D97-AF65-F5344CB8AC3E}">
        <p14:creationId xmlns:p14="http://schemas.microsoft.com/office/powerpoint/2010/main" val="96640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pPr>
              <a:defRPr/>
            </a:pPr>
            <a:fld id="{08FF1F36-9765-4A9C-BE1C-488A823051F2}" type="datetime1">
              <a:rPr lang="es-ES_tradnl" smtClean="0"/>
              <a:pPr>
                <a:defRPr/>
              </a:pPr>
              <a:t>22/04/2016</a:t>
            </a:fld>
            <a:endParaRPr lang="es-ES_tradnl" dirty="0"/>
          </a:p>
        </p:txBody>
      </p:sp>
      <p:sp>
        <p:nvSpPr>
          <p:cNvPr id="20" name="19 Marcador de pie de página"/>
          <p:cNvSpPr>
            <a:spLocks noGrp="1"/>
          </p:cNvSpPr>
          <p:nvPr>
            <p:ph type="ftr" sz="quarter" idx="11"/>
          </p:nvPr>
        </p:nvSpPr>
        <p:spPr/>
        <p:txBody>
          <a:bodyPr/>
          <a:lstStyle>
            <a:extLst/>
          </a:lstStyle>
          <a:p>
            <a:pPr>
              <a:defRPr/>
            </a:pPr>
            <a:endParaRPr lang="es-ES_tradnl" dirty="0"/>
          </a:p>
        </p:txBody>
      </p:sp>
      <p:sp>
        <p:nvSpPr>
          <p:cNvPr id="10" name="9 Marcador de número de diapositiva"/>
          <p:cNvSpPr>
            <a:spLocks noGrp="1"/>
          </p:cNvSpPr>
          <p:nvPr>
            <p:ph type="sldNum" sz="quarter" idx="12"/>
          </p:nvPr>
        </p:nvSpPr>
        <p:spPr/>
        <p:txBody>
          <a:bodyPr/>
          <a:lstStyle>
            <a:extLst/>
          </a:lstStyle>
          <a:p>
            <a:pPr>
              <a:defRPr/>
            </a:pPr>
            <a:fld id="{ACD77EB7-9877-4735-9086-CEA66EEC53B2}" type="slidenum">
              <a:rPr lang="es-ES_tradnl" smtClean="0"/>
              <a:pPr>
                <a:defRPr/>
              </a:pPr>
              <a:t>‹Nº›</a:t>
            </a:fld>
            <a:endParaRPr lang="es-ES_tradnl" dirty="0"/>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6AFC9010-66E0-40FA-88C1-67317EC1F520}" type="datetime1">
              <a:rPr lang="es-ES_tradnl" smtClean="0"/>
              <a:pPr>
                <a:defRPr/>
              </a:pPr>
              <a:t>22/04/2016</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CCE00787-D4EE-4CD5-9175-81BB5764B33E}" type="slidenum">
              <a:rPr lang="es-ES_tradnl" smtClean="0"/>
              <a:pPr>
                <a:defRPr/>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817E2A8D-A5CD-4FAC-80C9-177C0FAF7EE3}" type="datetime1">
              <a:rPr lang="es-ES_tradnl" smtClean="0"/>
              <a:pPr>
                <a:defRPr/>
              </a:pPr>
              <a:t>22/04/2016</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67D33A32-CD69-4093-A756-AB40AB05A0CA}" type="slidenum">
              <a:rPr lang="es-ES_tradnl" smtClean="0"/>
              <a:pPr>
                <a:defRPr/>
              </a:pPr>
              <a:t>‹Nº›</a:t>
            </a:fld>
            <a:endParaRPr lang="es-ES_trad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1DB9650B-031C-43A9-BD16-AB807DC8FF45}" type="datetime1">
              <a:rPr lang="es-ES_tradnl" smtClean="0"/>
              <a:pPr>
                <a:defRPr/>
              </a:pPr>
              <a:t>22/04/2016</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27900D3C-C79B-4DAE-9D8F-8A92FC0D68C3}" type="slidenum">
              <a:rPr lang="es-ES_tradnl" smtClean="0"/>
              <a:pPr>
                <a:defRPr/>
              </a:pPr>
              <a:t>‹Nº›</a:t>
            </a:fld>
            <a:endParaRPr lang="es-ES_tradnl"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E53FFAE4-75DD-40FC-8C8A-D78E77AA2A08}" type="datetime1">
              <a:rPr lang="es-ES_tradnl" smtClean="0"/>
              <a:pPr/>
              <a:t>22/04/2016</a:t>
            </a:fld>
            <a:endParaRPr lang="en-US"/>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F90F8507-C34D-4DC1-B567-89CE6E199678}" type="slidenum">
              <a:rPr lang="es-ES_tradnl" smtClean="0"/>
              <a:pPr>
                <a:defRPr/>
              </a:pPr>
              <a:t>‹Nº›</a:t>
            </a:fld>
            <a:endParaRPr lang="es-ES_tradnl" dirty="0"/>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fld id="{330F753F-70FA-4468-8549-387C95D4EE2D}" type="datetime1">
              <a:rPr lang="es-ES_tradnl" smtClean="0"/>
              <a:pPr>
                <a:defRPr/>
              </a:pPr>
              <a:t>22/04/2016</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053C47F2-F4EA-4889-B7AB-0BDEF995D05C}" type="slidenum">
              <a:rPr lang="es-ES_tradnl" smtClean="0"/>
              <a:pPr>
                <a:defRPr/>
              </a:pPr>
              <a:t>‹Nº›</a:t>
            </a:fld>
            <a:endParaRPr lang="es-ES_tradnl"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fld id="{81B7FF0E-3E75-418D-9305-3C66F76F4D65}" type="datetime1">
              <a:rPr lang="es-ES_tradnl" smtClean="0"/>
              <a:pPr>
                <a:defRPr/>
              </a:pPr>
              <a:t>22/04/2016</a:t>
            </a:fld>
            <a:endParaRPr lang="es-ES_tradnl" dirty="0"/>
          </a:p>
        </p:txBody>
      </p:sp>
      <p:sp>
        <p:nvSpPr>
          <p:cNvPr id="8" name="7 Marcador de pie de página"/>
          <p:cNvSpPr>
            <a:spLocks noGrp="1"/>
          </p:cNvSpPr>
          <p:nvPr>
            <p:ph type="ftr" sz="quarter" idx="11"/>
          </p:nvPr>
        </p:nvSpPr>
        <p:spPr/>
        <p:txBody>
          <a:bodyPr/>
          <a:lstStyle>
            <a:extLst/>
          </a:lstStyle>
          <a:p>
            <a:pPr>
              <a:defRPr/>
            </a:pPr>
            <a:endParaRPr lang="es-ES_tradnl" dirty="0"/>
          </a:p>
        </p:txBody>
      </p:sp>
      <p:sp>
        <p:nvSpPr>
          <p:cNvPr id="9" name="8 Marcador de número de diapositiva"/>
          <p:cNvSpPr>
            <a:spLocks noGrp="1"/>
          </p:cNvSpPr>
          <p:nvPr>
            <p:ph type="sldNum" sz="quarter" idx="12"/>
          </p:nvPr>
        </p:nvSpPr>
        <p:spPr/>
        <p:txBody>
          <a:bodyPr/>
          <a:lstStyle>
            <a:extLst/>
          </a:lstStyle>
          <a:p>
            <a:pPr>
              <a:defRPr/>
            </a:pPr>
            <a:fld id="{AC9BA817-6865-44E6-B55E-4CB769DECA80}" type="slidenum">
              <a:rPr lang="es-ES_tradnl" smtClean="0"/>
              <a:pPr>
                <a:defRPr/>
              </a:pPr>
              <a:t>‹Nº›</a:t>
            </a:fld>
            <a:endParaRPr lang="es-ES_tradnl"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pPr>
              <a:defRPr/>
            </a:pPr>
            <a:fld id="{62345ABA-6911-4635-B9EA-7F869E07A662}" type="datetime1">
              <a:rPr lang="es-ES_tradnl" smtClean="0"/>
              <a:pPr>
                <a:defRPr/>
              </a:pPr>
              <a:t>22/04/2016</a:t>
            </a:fld>
            <a:endParaRPr lang="es-ES_tradnl" dirty="0"/>
          </a:p>
        </p:txBody>
      </p:sp>
      <p:sp>
        <p:nvSpPr>
          <p:cNvPr id="4" name="3 Marcador de pie de página"/>
          <p:cNvSpPr>
            <a:spLocks noGrp="1"/>
          </p:cNvSpPr>
          <p:nvPr>
            <p:ph type="ftr" sz="quarter" idx="11"/>
          </p:nvPr>
        </p:nvSpPr>
        <p:spPr/>
        <p:txBody>
          <a:bodyPr/>
          <a:lstStyle>
            <a:extLst/>
          </a:lstStyle>
          <a:p>
            <a:pPr>
              <a:defRPr/>
            </a:pPr>
            <a:endParaRPr lang="es-ES_tradnl" dirty="0"/>
          </a:p>
        </p:txBody>
      </p:sp>
      <p:sp>
        <p:nvSpPr>
          <p:cNvPr id="5" name="4 Marcador de número de diapositiva"/>
          <p:cNvSpPr>
            <a:spLocks noGrp="1"/>
          </p:cNvSpPr>
          <p:nvPr>
            <p:ph type="sldNum" sz="quarter" idx="12"/>
          </p:nvPr>
        </p:nvSpPr>
        <p:spPr/>
        <p:txBody>
          <a:bodyPr/>
          <a:lstStyle>
            <a:extLst/>
          </a:lstStyle>
          <a:p>
            <a:pPr>
              <a:defRPr/>
            </a:pPr>
            <a:fld id="{77D09560-AED8-414D-B2F0-C019BA05B2CA}" type="slidenum">
              <a:rPr lang="es-ES_tradnl" smtClean="0"/>
              <a:pPr>
                <a:defRPr/>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pPr>
              <a:defRPr/>
            </a:pPr>
            <a:fld id="{CDE644D2-8419-459F-85ED-DEFB94958780}" type="datetime1">
              <a:rPr lang="es-ES_tradnl" smtClean="0"/>
              <a:pPr>
                <a:defRPr/>
              </a:pPr>
              <a:t>22/04/2016</a:t>
            </a:fld>
            <a:endParaRPr lang="es-ES_tradnl" dirty="0"/>
          </a:p>
        </p:txBody>
      </p:sp>
      <p:sp>
        <p:nvSpPr>
          <p:cNvPr id="3" name="2 Marcador de pie de página"/>
          <p:cNvSpPr>
            <a:spLocks noGrp="1"/>
          </p:cNvSpPr>
          <p:nvPr>
            <p:ph type="ftr" sz="quarter" idx="11"/>
          </p:nvPr>
        </p:nvSpPr>
        <p:spPr/>
        <p:txBody>
          <a:bodyPr/>
          <a:lstStyle>
            <a:extLst/>
          </a:lstStyle>
          <a:p>
            <a:pPr>
              <a:defRPr/>
            </a:pPr>
            <a:endParaRPr lang="es-ES_tradnl" dirty="0"/>
          </a:p>
        </p:txBody>
      </p:sp>
      <p:sp>
        <p:nvSpPr>
          <p:cNvPr id="4" name="3 Marcador de número de diapositiva"/>
          <p:cNvSpPr>
            <a:spLocks noGrp="1"/>
          </p:cNvSpPr>
          <p:nvPr>
            <p:ph type="sldNum" sz="quarter" idx="12"/>
          </p:nvPr>
        </p:nvSpPr>
        <p:spPr/>
        <p:txBody>
          <a:bodyPr/>
          <a:lstStyle>
            <a:extLst/>
          </a:lstStyle>
          <a:p>
            <a:pPr>
              <a:defRPr/>
            </a:pPr>
            <a:fld id="{2F34EB9C-9046-4DB6-BEAE-7719E32E42E6}" type="slidenum">
              <a:rPr lang="es-ES_tradnl" smtClean="0"/>
              <a:pPr>
                <a:defRPr/>
              </a:pPr>
              <a:t>‹Nº›</a:t>
            </a:fld>
            <a:endParaRPr lang="es-ES_tradnl" dirty="0"/>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fld id="{36DC4F60-6664-4C5D-A818-CE6161D72C5F}" type="datetime1">
              <a:rPr lang="es-ES_tradnl" smtClean="0"/>
              <a:pPr>
                <a:defRPr/>
              </a:pPr>
              <a:t>22/04/2016</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BF4CFF68-A920-4044-AE34-044474665C7D}" type="slidenum">
              <a:rPr lang="es-ES_tradnl" smtClean="0"/>
              <a:pPr>
                <a:defRPr/>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pPr>
              <a:defRPr/>
            </a:pPr>
            <a:fld id="{D0BD18FB-1D7F-4CFF-839C-99BE327774CE}" type="datetime1">
              <a:rPr lang="es-ES_tradnl" smtClean="0"/>
              <a:pPr>
                <a:defRPr/>
              </a:pPr>
              <a:t>22/04/2016</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A6208589-2395-4BE9-87D4-F8EBE9710A5B}" type="slidenum">
              <a:rPr lang="es-ES_tradnl" smtClean="0"/>
              <a:pPr>
                <a:defRPr/>
              </a:pPr>
              <a:t>‹Nº›</a:t>
            </a:fld>
            <a:endParaRPr lang="es-ES_tradnl" dirty="0"/>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62C6F074-E4F0-4690-8055-273423085222}" type="datetime1">
              <a:rPr lang="es-ES_tradnl" smtClean="0"/>
              <a:pPr>
                <a:defRPr/>
              </a:pPr>
              <a:t>22/04/2016</a:t>
            </a:fld>
            <a:endParaRPr lang="es-ES_tradnl" dirty="0"/>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s-ES_tradnl" dirty="0"/>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27900D3C-C79B-4DAE-9D8F-8A92FC0D68C3}" type="slidenum">
              <a:rPr lang="es-ES_tradnl" smtClean="0"/>
              <a:pPr>
                <a:defRPr/>
              </a:pPr>
              <a:t>‹Nº›</a:t>
            </a:fld>
            <a:endParaRPr lang="es-ES_tradnl" dirty="0"/>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3946"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4" r:id="rId22"/>
    <p:sldLayoutId id="2147483785" r:id="rId23"/>
    <p:sldLayoutId id="2147483786" r:id="rId24"/>
    <p:sldLayoutId id="2147483787" r:id="rId25"/>
    <p:sldLayoutId id="2147483788" r:id="rId26"/>
    <p:sldLayoutId id="2147483789" r:id="rId27"/>
    <p:sldLayoutId id="2147483790" r:id="rId28"/>
    <p:sldLayoutId id="2147483791" r:id="rId29"/>
    <p:sldLayoutId id="2147483792" r:id="rId30"/>
    <p:sldLayoutId id="2147483793" r:id="rId31"/>
    <p:sldLayoutId id="2147483794" r:id="rId32"/>
    <p:sldLayoutId id="2147483795" r:id="rId33"/>
    <p:sldLayoutId id="2147483796" r:id="rId34"/>
    <p:sldLayoutId id="2147483797" r:id="rId35"/>
    <p:sldLayoutId id="2147483798" r:id="rId36"/>
    <p:sldLayoutId id="2147483799" r:id="rId37"/>
    <p:sldLayoutId id="2147483800" r:id="rId38"/>
    <p:sldLayoutId id="2147483801" r:id="rId39"/>
    <p:sldLayoutId id="2147483802" r:id="rId40"/>
    <p:sldLayoutId id="2147483803" r:id="rId41"/>
    <p:sldLayoutId id="2147483804" r:id="rId42"/>
    <p:sldLayoutId id="2147483805" r:id="rId43"/>
    <p:sldLayoutId id="2147483806" r:id="rId44"/>
    <p:sldLayoutId id="2147483807" r:id="rId45"/>
    <p:sldLayoutId id="2147483808" r:id="rId46"/>
    <p:sldLayoutId id="2147483809" r:id="rId47"/>
    <p:sldLayoutId id="2147483810" r:id="rId48"/>
    <p:sldLayoutId id="2147483811" r:id="rId49"/>
    <p:sldLayoutId id="2147483812" r:id="rId50"/>
    <p:sldLayoutId id="2147483813" r:id="rId51"/>
    <p:sldLayoutId id="2147483814" r:id="rId52"/>
    <p:sldLayoutId id="2147483815" r:id="rId53"/>
    <p:sldLayoutId id="2147483816" r:id="rId54"/>
    <p:sldLayoutId id="2147483817" r:id="rId55"/>
    <p:sldLayoutId id="2147483818" r:id="rId56"/>
    <p:sldLayoutId id="2147483819" r:id="rId57"/>
    <p:sldLayoutId id="2147483715" r:id="rId58"/>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40187" y="1758455"/>
            <a:ext cx="7498080" cy="2429369"/>
          </a:xfrm>
        </p:spPr>
        <p:txBody>
          <a:bodyPr>
            <a:normAutofit fontScale="90000"/>
          </a:bodyPr>
          <a:lstStyle/>
          <a:p>
            <a:pPr algn="ctr">
              <a:lnSpc>
                <a:spcPct val="150000"/>
              </a:lnSpc>
              <a:spcBef>
                <a:spcPts val="600"/>
              </a:spcBef>
              <a:spcAft>
                <a:spcPts val="1200"/>
              </a:spcAft>
            </a:pPr>
            <a:r>
              <a:rPr lang="es-CL" sz="4400" u="sng" dirty="0" smtClean="0">
                <a:ea typeface="ＭＳ Ｐゴシック" pitchFamily="34" charset="-128"/>
              </a:rPr>
              <a:t/>
            </a:r>
            <a:br>
              <a:rPr lang="es-CL" sz="4400" u="sng" dirty="0" smtClean="0">
                <a:ea typeface="ＭＳ Ｐゴシック" pitchFamily="34" charset="-128"/>
              </a:rPr>
            </a:br>
            <a:r>
              <a:rPr lang="es-CL" sz="4400" b="1" u="sng" dirty="0" smtClean="0">
                <a:ea typeface="ＭＳ Ｐゴシック" pitchFamily="34" charset="-128"/>
              </a:rPr>
              <a:t>Unidad II</a:t>
            </a:r>
            <a:r>
              <a:rPr lang="es-CL" dirty="0" smtClean="0"/>
              <a:t/>
            </a:r>
            <a:br>
              <a:rPr lang="es-CL" dirty="0" smtClean="0"/>
            </a:br>
            <a:r>
              <a:rPr lang="es-ES" b="1" dirty="0" smtClean="0"/>
              <a:t>Programación sobre la base de datos PL/SQL</a:t>
            </a:r>
            <a:r>
              <a:rPr lang="es-CL" dirty="0" smtClean="0"/>
              <a:t/>
            </a:r>
            <a:br>
              <a:rPr lang="es-CL" dirty="0" smtClean="0"/>
            </a:br>
            <a:endParaRPr lang="es-CL" dirty="0"/>
          </a:p>
        </p:txBody>
      </p:sp>
      <p:sp>
        <p:nvSpPr>
          <p:cNvPr id="5" name="2 Subtítulo"/>
          <p:cNvSpPr txBox="1">
            <a:spLocks/>
          </p:cNvSpPr>
          <p:nvPr/>
        </p:nvSpPr>
        <p:spPr>
          <a:xfrm>
            <a:off x="3360225" y="4970915"/>
            <a:ext cx="3159369" cy="884917"/>
          </a:xfrm>
          <a:prstGeom prst="rect">
            <a:avLst/>
          </a:prstGeom>
        </p:spPr>
        <p:txBody>
          <a:bodyPr>
            <a:normAutofit fontScale="5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s-CL" b="0" i="0" u="none" strike="noStrike" kern="1200" cap="none" spc="0" normalizeH="0" baseline="0" noProof="0" dirty="0" smtClean="0">
                <a:ln>
                  <a:noFill/>
                </a:ln>
                <a:solidFill>
                  <a:srgbClr val="C00000"/>
                </a:solidFill>
                <a:effectLst/>
                <a:uLnTx/>
                <a:uFillTx/>
                <a:latin typeface="+mn-lt"/>
                <a:ea typeface="+mn-ea"/>
                <a:cs typeface="+mn-cs"/>
              </a:rPr>
              <a:t>@</a:t>
            </a:r>
            <a:r>
              <a:rPr lang="es-CL" noProof="0" smtClean="0">
                <a:solidFill>
                  <a:srgbClr val="C00000"/>
                </a:solidFill>
                <a:latin typeface="+mn-lt"/>
                <a:ea typeface="+mn-ea"/>
              </a:rPr>
              <a:t>jacobdiaz</a:t>
            </a:r>
            <a:endParaRPr kumimoji="0" lang="es-CL" b="0" i="0" u="none" strike="noStrike" kern="1200" cap="none" spc="0" normalizeH="0" baseline="0" noProof="0" dirty="0" smtClean="0">
              <a:ln>
                <a:noFill/>
              </a:ln>
              <a:solidFill>
                <a:srgbClr val="C00000"/>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s-CL" dirty="0" smtClean="0">
                <a:solidFill>
                  <a:srgbClr val="C00000"/>
                </a:solidFill>
                <a:latin typeface="+mn-lt"/>
                <a:ea typeface="+mn-ea"/>
              </a:rPr>
              <a:t>Profesora de cátedra Programación de Base de Datos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s-CL" b="0" i="0" u="none" strike="noStrike" kern="1200" cap="none" spc="0" normalizeH="0" baseline="0" noProof="0" dirty="0" smtClean="0">
                <a:ln>
                  <a:noFill/>
                </a:ln>
                <a:solidFill>
                  <a:srgbClr val="C00000"/>
                </a:solidFill>
                <a:effectLst/>
                <a:uLnTx/>
                <a:uFillTx/>
                <a:latin typeface="+mn-lt"/>
                <a:ea typeface="+mn-ea"/>
                <a:cs typeface="+mn-cs"/>
              </a:rPr>
              <a:t>Sede Puente</a:t>
            </a:r>
            <a:r>
              <a:rPr kumimoji="0" lang="es-CL" b="0" i="0" u="none" strike="noStrike" kern="1200" cap="none" spc="0" normalizeH="0" noProof="0" dirty="0" smtClean="0">
                <a:ln>
                  <a:noFill/>
                </a:ln>
                <a:solidFill>
                  <a:srgbClr val="C00000"/>
                </a:solidFill>
                <a:effectLst/>
                <a:uLnTx/>
                <a:uFillTx/>
                <a:latin typeface="+mn-lt"/>
                <a:ea typeface="+mn-ea"/>
                <a:cs typeface="+mn-cs"/>
              </a:rPr>
              <a:t> Alto</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s-CL" noProof="0" dirty="0" err="1" smtClean="0">
                <a:solidFill>
                  <a:srgbClr val="C00000"/>
                </a:solidFill>
                <a:latin typeface="+mn-lt"/>
                <a:ea typeface="+mn-ea"/>
              </a:rPr>
              <a:t>Duoc</a:t>
            </a:r>
            <a:endParaRPr kumimoji="0" lang="es-CL" b="0" i="0" u="none" strike="noStrike" kern="1200" cap="none" spc="0" normalizeH="0" noProof="0" dirty="0" smtClean="0">
              <a:ln>
                <a:noFill/>
              </a:ln>
              <a:solidFill>
                <a:srgbClr val="C00000"/>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s-CL" b="0" i="0" u="none" strike="noStrike" kern="1200" cap="none" spc="0" normalizeH="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s-CL"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5 Marcador de número de diapositiva"/>
          <p:cNvSpPr>
            <a:spLocks noGrp="1"/>
          </p:cNvSpPr>
          <p:nvPr>
            <p:ph type="sldNum" sz="quarter" idx="12"/>
          </p:nvPr>
        </p:nvSpPr>
        <p:spPr/>
        <p:txBody>
          <a:bodyPr/>
          <a:lstStyle/>
          <a:p>
            <a:pPr>
              <a:defRPr/>
            </a:pPr>
            <a:fld id="{77D09560-AED8-414D-B2F0-C019BA05B2CA}" type="slidenum">
              <a:rPr lang="es-ES_tradnl" smtClean="0"/>
              <a:pPr>
                <a:defRPr/>
              </a:pPr>
              <a:t>1</a:t>
            </a:fld>
            <a:endParaRPr lang="es-ES_tradnl" dirty="0"/>
          </a:p>
        </p:txBody>
      </p:sp>
    </p:spTree>
    <p:extLst>
      <p:ext uri="{BB962C8B-B14F-4D97-AF65-F5344CB8AC3E}">
        <p14:creationId xmlns:p14="http://schemas.microsoft.com/office/powerpoint/2010/main" val="704590497"/>
      </p:ext>
    </p:extLst>
  </p:cSld>
  <p:clrMapOvr>
    <a:masterClrMapping/>
  </p:clrMapOvr>
  <p:transition spd="slow">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974" y="2001950"/>
            <a:ext cx="6482629" cy="2010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10</a:t>
            </a:fld>
            <a:endParaRPr lang="es-ES_tradnl" dirty="0"/>
          </a:p>
        </p:txBody>
      </p:sp>
      <p:sp>
        <p:nvSpPr>
          <p:cNvPr id="8" name="Rectangle 3"/>
          <p:cNvSpPr txBox="1">
            <a:spLocks noChangeArrowheads="1"/>
          </p:cNvSpPr>
          <p:nvPr/>
        </p:nvSpPr>
        <p:spPr bwMode="auto">
          <a:xfrm>
            <a:off x="1116704" y="775510"/>
            <a:ext cx="5371181"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b="1" dirty="0" smtClean="0">
                <a:latin typeface="Arial" pitchFamily="34" charset="0"/>
                <a:cs typeface="Arial" pitchFamily="34" charset="0"/>
              </a:rPr>
              <a:t>Mostrar la Salida del Bloque Anónimo</a:t>
            </a:r>
            <a:endParaRPr lang="es-CL" sz="1500" b="1" dirty="0">
              <a:latin typeface="Arial" pitchFamily="34" charset="0"/>
              <a:ea typeface="Arial Unicode MS"/>
              <a:cs typeface="Arial" pitchFamily="34" charset="0"/>
            </a:endParaRPr>
          </a:p>
        </p:txBody>
      </p:sp>
      <p:sp>
        <p:nvSpPr>
          <p:cNvPr id="10" name="Rectangle 19"/>
          <p:cNvSpPr>
            <a:spLocks noChangeArrowheads="1"/>
          </p:cNvSpPr>
          <p:nvPr/>
        </p:nvSpPr>
        <p:spPr bwMode="gray">
          <a:xfrm>
            <a:off x="2300994" y="3398012"/>
            <a:ext cx="6132645" cy="232293"/>
          </a:xfrm>
          <a:prstGeom prst="rect">
            <a:avLst/>
          </a:prstGeom>
          <a:noFill/>
          <a:ln w="22225">
            <a:solidFill>
              <a:srgbClr val="C00021"/>
            </a:solidFill>
            <a:miter lim="800000"/>
            <a:headEnd type="none" w="sm" len="sm"/>
            <a:tailEnd type="none" w="sm" len="sm"/>
          </a:ln>
          <a:effectLst/>
        </p:spPr>
        <p:txBody>
          <a:bodyPr wrap="none" anchor="ctr"/>
          <a:lstStyle/>
          <a:p>
            <a:endParaRPr lang="es-CL" dirty="0"/>
          </a:p>
        </p:txBody>
      </p:sp>
      <p:sp>
        <p:nvSpPr>
          <p:cNvPr id="12" name="Rectangle 3"/>
          <p:cNvSpPr txBox="1">
            <a:spLocks noChangeArrowheads="1"/>
          </p:cNvSpPr>
          <p:nvPr/>
        </p:nvSpPr>
        <p:spPr bwMode="auto">
          <a:xfrm>
            <a:off x="1229330" y="4987131"/>
            <a:ext cx="28733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9</a:t>
            </a:r>
            <a:endParaRPr lang="es-CL" sz="2000" dirty="0">
              <a:solidFill>
                <a:srgbClr val="C00021"/>
              </a:solidFill>
              <a:latin typeface="Arial Black" pitchFamily="34" charset="0"/>
              <a:ea typeface="Arial Unicode MS"/>
              <a:cs typeface="Times New Roman" pitchFamily="18" charset="0"/>
            </a:endParaRPr>
          </a:p>
        </p:txBody>
      </p:sp>
      <p:sp>
        <p:nvSpPr>
          <p:cNvPr id="13" name="Rectangle 3"/>
          <p:cNvSpPr txBox="1">
            <a:spLocks noChangeArrowheads="1"/>
          </p:cNvSpPr>
          <p:nvPr/>
        </p:nvSpPr>
        <p:spPr bwMode="auto">
          <a:xfrm>
            <a:off x="1101800" y="2444750"/>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8</a:t>
            </a:r>
            <a:endParaRPr lang="es-CL" sz="2000" dirty="0">
              <a:solidFill>
                <a:srgbClr val="C00021"/>
              </a:solidFill>
              <a:latin typeface="Arial Black" pitchFamily="34" charset="0"/>
              <a:ea typeface="Arial Unicode MS"/>
              <a:cs typeface="Times New Roman" pitchFamily="18" charset="0"/>
            </a:endParaRPr>
          </a:p>
        </p:txBody>
      </p:sp>
      <p:sp>
        <p:nvSpPr>
          <p:cNvPr id="2" name="1 Rectángulo"/>
          <p:cNvSpPr/>
          <p:nvPr/>
        </p:nvSpPr>
        <p:spPr>
          <a:xfrm>
            <a:off x="1229330" y="1179792"/>
            <a:ext cx="7095273" cy="683264"/>
          </a:xfrm>
          <a:prstGeom prst="rect">
            <a:avLst/>
          </a:prstGeom>
        </p:spPr>
        <p:txBody>
          <a:bodyPr wrap="square">
            <a:spAutoFit/>
          </a:bodyPr>
          <a:lstStyle/>
          <a:p>
            <a:pPr algn="just">
              <a:lnSpc>
                <a:spcPct val="80000"/>
              </a:lnSpc>
              <a:spcBef>
                <a:spcPct val="20000"/>
              </a:spcBef>
            </a:pPr>
            <a:r>
              <a:rPr lang="es-CL" sz="1600" dirty="0"/>
              <a:t>Otra opción es utilizar el comando SET SERVEROUTPUT ON en conjunto con el </a:t>
            </a:r>
            <a:r>
              <a:rPr lang="es-CL" sz="1600" dirty="0" err="1"/>
              <a:t>package</a:t>
            </a:r>
            <a:r>
              <a:rPr lang="es-CL" sz="1600" dirty="0"/>
              <a:t> predefinido de Oracle y su procedimiento: DBMS_OUTPUT.PUT_LINE</a:t>
            </a:r>
            <a:endParaRPr lang="es-CL" sz="1600" dirty="0">
              <a:latin typeface="Times New Roman" pitchFamily="18" charset="0"/>
              <a:ea typeface="Arial Unicode MS"/>
              <a:cs typeface="Times New Roman" pitchFamily="18" charset="0"/>
            </a:endParaRPr>
          </a:p>
        </p:txBody>
      </p:sp>
      <p:sp>
        <p:nvSpPr>
          <p:cNvPr id="14" name="Rectangle 19"/>
          <p:cNvSpPr>
            <a:spLocks noChangeArrowheads="1"/>
          </p:cNvSpPr>
          <p:nvPr/>
        </p:nvSpPr>
        <p:spPr bwMode="gray">
          <a:xfrm>
            <a:off x="2240919" y="2256385"/>
            <a:ext cx="3036539" cy="165100"/>
          </a:xfrm>
          <a:prstGeom prst="rect">
            <a:avLst/>
          </a:prstGeom>
          <a:noFill/>
          <a:ln w="22225">
            <a:solidFill>
              <a:srgbClr val="C00021"/>
            </a:solidFill>
            <a:miter lim="800000"/>
            <a:headEnd type="none" w="sm" len="sm"/>
            <a:tailEnd type="none" w="sm" len="sm"/>
          </a:ln>
          <a:effectLst/>
        </p:spPr>
        <p:txBody>
          <a:bodyPr wrap="none" anchor="ctr"/>
          <a:lstStyle/>
          <a:p>
            <a:endParaRPr lang="es-CL"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031" y="4643364"/>
            <a:ext cx="3847211" cy="132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237117"/>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11</a:t>
            </a:fld>
            <a:endParaRPr lang="es-ES_tradnl" dirty="0"/>
          </a:p>
        </p:txBody>
      </p:sp>
      <p:sp>
        <p:nvSpPr>
          <p:cNvPr id="8" name="Rectangle 3"/>
          <p:cNvSpPr txBox="1">
            <a:spLocks noChangeArrowheads="1"/>
          </p:cNvSpPr>
          <p:nvPr/>
        </p:nvSpPr>
        <p:spPr bwMode="auto">
          <a:xfrm>
            <a:off x="1116704" y="775510"/>
            <a:ext cx="5371181"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b="1" dirty="0" smtClean="0">
                <a:latin typeface="Arial" pitchFamily="34" charset="0"/>
                <a:cs typeface="Arial" pitchFamily="34" charset="0"/>
              </a:rPr>
              <a:t>Guardar la Salida del Bloque Anónimo</a:t>
            </a:r>
            <a:endParaRPr lang="es-CL" sz="1500" b="1" dirty="0">
              <a:latin typeface="Arial" pitchFamily="34" charset="0"/>
              <a:ea typeface="Arial Unicode MS"/>
              <a:cs typeface="Arial" pitchFamily="34" charset="0"/>
            </a:endParaRPr>
          </a:p>
        </p:txBody>
      </p:sp>
      <p:sp>
        <p:nvSpPr>
          <p:cNvPr id="16" name="Rectangle 3"/>
          <p:cNvSpPr txBox="1">
            <a:spLocks noChangeArrowheads="1"/>
          </p:cNvSpPr>
          <p:nvPr/>
        </p:nvSpPr>
        <p:spPr bwMode="auto">
          <a:xfrm>
            <a:off x="1451686" y="2265646"/>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pic>
        <p:nvPicPr>
          <p:cNvPr id="17" name="Picture 2" descr="C:\Users\user\Documents\DonationCoder\ScreenshotCaptor\Screenshots\Screenshot - 28-02-2014 , 14_25_15.png"/>
          <p:cNvPicPr>
            <a:picLocks noChangeAspect="1" noChangeArrowheads="1"/>
          </p:cNvPicPr>
          <p:nvPr/>
        </p:nvPicPr>
        <p:blipFill>
          <a:blip r:embed="rId2" cstate="print"/>
          <a:srcRect/>
          <a:stretch>
            <a:fillRect/>
          </a:stretch>
        </p:blipFill>
        <p:spPr bwMode="auto">
          <a:xfrm>
            <a:off x="1819014" y="1569493"/>
            <a:ext cx="5998559" cy="4585645"/>
          </a:xfrm>
          <a:prstGeom prst="rect">
            <a:avLst/>
          </a:prstGeom>
          <a:noFill/>
        </p:spPr>
      </p:pic>
    </p:spTree>
    <p:extLst>
      <p:ext uri="{BB962C8B-B14F-4D97-AF65-F5344CB8AC3E}">
        <p14:creationId xmlns:p14="http://schemas.microsoft.com/office/powerpoint/2010/main" val="854773472"/>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12</a:t>
            </a:fld>
            <a:endParaRPr lang="es-ES_tradnl" dirty="0"/>
          </a:p>
        </p:txBody>
      </p:sp>
      <p:sp>
        <p:nvSpPr>
          <p:cNvPr id="8" name="Rectangle 3"/>
          <p:cNvSpPr txBox="1">
            <a:spLocks noChangeArrowheads="1"/>
          </p:cNvSpPr>
          <p:nvPr/>
        </p:nvSpPr>
        <p:spPr bwMode="auto">
          <a:xfrm>
            <a:off x="1116704" y="775510"/>
            <a:ext cx="5371181"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b="1" dirty="0" smtClean="0">
                <a:latin typeface="Arial" pitchFamily="34" charset="0"/>
                <a:cs typeface="Arial" pitchFamily="34" charset="0"/>
              </a:rPr>
              <a:t>Guardar la Salida del Bloque Anónimo</a:t>
            </a:r>
            <a:endParaRPr lang="es-CL" sz="1500" b="1" dirty="0">
              <a:latin typeface="Arial" pitchFamily="34" charset="0"/>
              <a:ea typeface="Arial Unicode MS"/>
              <a:cs typeface="Arial" pitchFamily="34" charset="0"/>
            </a:endParaRPr>
          </a:p>
        </p:txBody>
      </p:sp>
      <p:pic>
        <p:nvPicPr>
          <p:cNvPr id="9" name="Picture 2" descr="C:\Users\user\Documents\DonationCoder\ScreenshotCaptor\Screenshots\Screenshot - 28-02-2014 , 14_27_29.png"/>
          <p:cNvPicPr>
            <a:picLocks noChangeAspect="1" noChangeArrowheads="1"/>
          </p:cNvPicPr>
          <p:nvPr/>
        </p:nvPicPr>
        <p:blipFill>
          <a:blip r:embed="rId2" cstate="print"/>
          <a:srcRect/>
          <a:stretch>
            <a:fillRect/>
          </a:stretch>
        </p:blipFill>
        <p:spPr bwMode="auto">
          <a:xfrm>
            <a:off x="1328543" y="1758851"/>
            <a:ext cx="3489751" cy="2171704"/>
          </a:xfrm>
          <a:prstGeom prst="rect">
            <a:avLst/>
          </a:prstGeom>
          <a:noFill/>
        </p:spPr>
      </p:pic>
      <p:sp>
        <p:nvSpPr>
          <p:cNvPr id="10" name="AutoShape 23"/>
          <p:cNvSpPr>
            <a:spLocks noChangeArrowheads="1"/>
          </p:cNvSpPr>
          <p:nvPr/>
        </p:nvSpPr>
        <p:spPr bwMode="auto">
          <a:xfrm>
            <a:off x="3172405" y="1493777"/>
            <a:ext cx="2088231" cy="346075"/>
          </a:xfrm>
          <a:prstGeom prst="wedgeRectCallout">
            <a:avLst>
              <a:gd name="adj1" fmla="val -115091"/>
              <a:gd name="adj2" fmla="val 102058"/>
            </a:avLst>
          </a:prstGeom>
          <a:solidFill>
            <a:srgbClr val="FFFF99"/>
          </a:solidFill>
          <a:ln w="19050">
            <a:solidFill>
              <a:schemeClr val="tx1"/>
            </a:solidFill>
            <a:miter lim="800000"/>
            <a:headEnd/>
            <a:tailEnd/>
          </a:ln>
          <a:effectLst/>
        </p:spPr>
        <p:txBody>
          <a:bodyPr lIns="91432" tIns="45716" rIns="91432" bIns="45716" anchor="ctr"/>
          <a:lstStyle/>
          <a:p>
            <a:pPr algn="ctr" eaLnBrk="0" hangingPunct="0"/>
            <a:r>
              <a:rPr lang="en-US" sz="1000" b="1" dirty="0" err="1" smtClean="0"/>
              <a:t>Grabar</a:t>
            </a:r>
            <a:r>
              <a:rPr lang="en-US" sz="1000" b="1" dirty="0" smtClean="0"/>
              <a:t> la </a:t>
            </a:r>
            <a:r>
              <a:rPr lang="en-US" sz="1000" b="1" dirty="0" err="1" smtClean="0"/>
              <a:t>salida</a:t>
            </a:r>
            <a:r>
              <a:rPr lang="en-US" sz="1000" b="1" dirty="0" smtClean="0"/>
              <a:t> de DBMS en un </a:t>
            </a:r>
            <a:r>
              <a:rPr lang="en-US" sz="1000" b="1" dirty="0" err="1" smtClean="0"/>
              <a:t>archivo</a:t>
            </a:r>
            <a:endParaRPr lang="en-US" sz="1000" b="1" dirty="0"/>
          </a:p>
        </p:txBody>
      </p:sp>
      <p:pic>
        <p:nvPicPr>
          <p:cNvPr id="12" name="Picture 3" descr="C:\Users\user\Documents\DonationCoder\ScreenshotCaptor\Screenshots\Screenshot - 28-02-2014 , 14_32_50.png"/>
          <p:cNvPicPr>
            <a:picLocks noChangeAspect="1" noChangeArrowheads="1"/>
          </p:cNvPicPr>
          <p:nvPr/>
        </p:nvPicPr>
        <p:blipFill>
          <a:blip r:embed="rId3" cstate="print"/>
          <a:srcRect/>
          <a:stretch>
            <a:fillRect/>
          </a:stretch>
        </p:blipFill>
        <p:spPr bwMode="auto">
          <a:xfrm>
            <a:off x="5689512" y="1844238"/>
            <a:ext cx="3247096" cy="2455650"/>
          </a:xfrm>
          <a:prstGeom prst="rect">
            <a:avLst/>
          </a:prstGeom>
          <a:noFill/>
        </p:spPr>
      </p:pic>
      <p:pic>
        <p:nvPicPr>
          <p:cNvPr id="13" name="Picture 4" descr="C:\Users\user\Documents\DonationCoder\ScreenshotCaptor\Screenshots\Screenshot - 28-02-2014 , 14_34_25.png"/>
          <p:cNvPicPr>
            <a:picLocks noChangeAspect="1" noChangeArrowheads="1"/>
          </p:cNvPicPr>
          <p:nvPr/>
        </p:nvPicPr>
        <p:blipFill>
          <a:blip r:embed="rId4" cstate="print"/>
          <a:srcRect/>
          <a:stretch>
            <a:fillRect/>
          </a:stretch>
        </p:blipFill>
        <p:spPr bwMode="auto">
          <a:xfrm>
            <a:off x="1358005" y="4380886"/>
            <a:ext cx="4003225" cy="1575930"/>
          </a:xfrm>
          <a:prstGeom prst="rect">
            <a:avLst/>
          </a:prstGeom>
          <a:noFill/>
        </p:spPr>
      </p:pic>
      <p:sp>
        <p:nvSpPr>
          <p:cNvPr id="14" name="Rectangle 3"/>
          <p:cNvSpPr txBox="1">
            <a:spLocks noChangeArrowheads="1"/>
          </p:cNvSpPr>
          <p:nvPr/>
        </p:nvSpPr>
        <p:spPr bwMode="auto">
          <a:xfrm>
            <a:off x="5361230" y="1841872"/>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3</a:t>
            </a:r>
            <a:endParaRPr lang="es-CL" sz="2000" dirty="0">
              <a:solidFill>
                <a:srgbClr val="C00021"/>
              </a:solidFill>
              <a:latin typeface="Arial Black" pitchFamily="34" charset="0"/>
              <a:ea typeface="Arial Unicode MS"/>
              <a:cs typeface="Times New Roman" pitchFamily="18" charset="0"/>
            </a:endParaRPr>
          </a:p>
        </p:txBody>
      </p:sp>
      <p:sp>
        <p:nvSpPr>
          <p:cNvPr id="2" name="1 Rectángulo"/>
          <p:cNvSpPr/>
          <p:nvPr/>
        </p:nvSpPr>
        <p:spPr>
          <a:xfrm>
            <a:off x="989989" y="1841872"/>
            <a:ext cx="338554" cy="319318"/>
          </a:xfrm>
          <a:prstGeom prst="rect">
            <a:avLst/>
          </a:prstGeom>
        </p:spPr>
        <p:txBody>
          <a:bodyPr wrap="none">
            <a:spAutoFit/>
          </a:bodyPr>
          <a:lstStyle/>
          <a:p>
            <a:pPr marL="609600" indent="-609600" algn="just">
              <a:lnSpc>
                <a:spcPct val="80000"/>
              </a:lnSpc>
              <a:spcBef>
                <a:spcPct val="20000"/>
              </a:spcBef>
            </a:pPr>
            <a:r>
              <a:rPr lang="es-CL" dirty="0" smtClean="0">
                <a:solidFill>
                  <a:srgbClr val="C00021"/>
                </a:solidFill>
                <a:latin typeface="Arial Black" pitchFamily="34" charset="0"/>
                <a:ea typeface="Arial Unicode MS"/>
                <a:cs typeface="Times New Roman" pitchFamily="18" charset="0"/>
              </a:rPr>
              <a:t>2</a:t>
            </a:r>
            <a:endParaRPr lang="es-CL" dirty="0">
              <a:solidFill>
                <a:srgbClr val="C00021"/>
              </a:solidFill>
              <a:latin typeface="Arial Black" pitchFamily="34" charset="0"/>
              <a:ea typeface="Arial Unicode MS"/>
              <a:cs typeface="Times New Roman" pitchFamily="18" charset="0"/>
            </a:endParaRPr>
          </a:p>
        </p:txBody>
      </p:sp>
      <p:sp>
        <p:nvSpPr>
          <p:cNvPr id="18" name="Rectangle 3"/>
          <p:cNvSpPr txBox="1">
            <a:spLocks noChangeArrowheads="1"/>
          </p:cNvSpPr>
          <p:nvPr/>
        </p:nvSpPr>
        <p:spPr bwMode="auto">
          <a:xfrm>
            <a:off x="973035" y="4541035"/>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4</a:t>
            </a:r>
            <a:endParaRPr lang="es-CL" sz="2000" dirty="0">
              <a:solidFill>
                <a:srgbClr val="C00021"/>
              </a:solidFill>
              <a:latin typeface="Arial Black" pitchFamily="34" charset="0"/>
              <a:ea typeface="Arial Unicode MS"/>
              <a:cs typeface="Times New Roman" pitchFamily="18" charset="0"/>
            </a:endParaRPr>
          </a:p>
        </p:txBody>
      </p:sp>
      <p:sp>
        <p:nvSpPr>
          <p:cNvPr id="3" name="2 Rectángulo"/>
          <p:cNvSpPr/>
          <p:nvPr/>
        </p:nvSpPr>
        <p:spPr>
          <a:xfrm>
            <a:off x="1116704" y="6013162"/>
            <a:ext cx="7274374" cy="584775"/>
          </a:xfrm>
          <a:prstGeom prst="rect">
            <a:avLst/>
          </a:prstGeom>
        </p:spPr>
        <p:txBody>
          <a:bodyPr wrap="square">
            <a:spAutoFit/>
          </a:bodyPr>
          <a:lstStyle/>
          <a:p>
            <a:r>
              <a:rPr lang="es-MX" sz="1600" dirty="0">
                <a:cs typeface="Arial" charset="0"/>
              </a:rPr>
              <a:t>el bloque mostrará el nombre y salario de los empleados que trabajan en el departamento 30.</a:t>
            </a:r>
            <a:endParaRPr lang="es-MX" sz="1600" b="1" dirty="0">
              <a:cs typeface="Arial" charset="0"/>
            </a:endParaRPr>
          </a:p>
        </p:txBody>
      </p:sp>
    </p:spTree>
    <p:extLst>
      <p:ext uri="{BB962C8B-B14F-4D97-AF65-F5344CB8AC3E}">
        <p14:creationId xmlns:p14="http://schemas.microsoft.com/office/powerpoint/2010/main" val="3194338293"/>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71281"/>
            <a:ext cx="7930266" cy="2031325"/>
          </a:xfrm>
          <a:prstGeom prst="rect">
            <a:avLst/>
          </a:prstGeom>
          <a:noFill/>
        </p:spPr>
        <p:txBody>
          <a:bodyPr wrap="square" rtlCol="0">
            <a:spAutoFit/>
          </a:bodyPr>
          <a:lstStyle/>
          <a:p>
            <a:r>
              <a:rPr lang="es-CL" b="1" dirty="0" smtClean="0"/>
              <a:t>Tipos de Bloques</a:t>
            </a:r>
          </a:p>
          <a:p>
            <a:endParaRPr lang="es-CL" sz="1600" b="1" dirty="0" smtClean="0"/>
          </a:p>
          <a:p>
            <a:pPr marL="342900" indent="-342900">
              <a:buFont typeface="+mj-lt"/>
              <a:buAutoNum type="arabicPeriod" startAt="2"/>
            </a:pPr>
            <a:r>
              <a:rPr lang="es-CL" b="1" dirty="0" smtClean="0"/>
              <a:t>Anidado (Sin Nombre)</a:t>
            </a:r>
          </a:p>
          <a:p>
            <a:pPr algn="just"/>
            <a:r>
              <a:rPr lang="es-CL" sz="1600" dirty="0" smtClean="0"/>
              <a:t>	</a:t>
            </a:r>
            <a:r>
              <a:rPr lang="es-CL" dirty="0" smtClean="0"/>
              <a:t>Un bloque  puede estar anidado dentro de otro bloque.</a:t>
            </a:r>
          </a:p>
          <a:p>
            <a:pPr algn="just"/>
            <a:endParaRPr lang="es-CL" dirty="0" smtClean="0"/>
          </a:p>
          <a:p>
            <a:pPr algn="just"/>
            <a:endParaRPr lang="es-CL" dirty="0" smtClean="0"/>
          </a:p>
          <a:p>
            <a:pPr algn="just"/>
            <a:endParaRPr lang="es-CL"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13</a:t>
            </a:fld>
            <a:endParaRPr lang="es-ES_tradnl" dirty="0"/>
          </a:p>
        </p:txBody>
      </p:sp>
      <p:pic>
        <p:nvPicPr>
          <p:cNvPr id="3074" name="Picture 2"/>
          <p:cNvPicPr>
            <a:picLocks noChangeAspect="1" noChangeArrowheads="1"/>
          </p:cNvPicPr>
          <p:nvPr/>
        </p:nvPicPr>
        <p:blipFill>
          <a:blip r:embed="rId2"/>
          <a:srcRect/>
          <a:stretch>
            <a:fillRect/>
          </a:stretch>
        </p:blipFill>
        <p:spPr bwMode="auto">
          <a:xfrm>
            <a:off x="1409474" y="1966460"/>
            <a:ext cx="6471783" cy="3447369"/>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71281"/>
            <a:ext cx="7930266" cy="2523768"/>
          </a:xfrm>
          <a:prstGeom prst="rect">
            <a:avLst/>
          </a:prstGeom>
          <a:noFill/>
        </p:spPr>
        <p:txBody>
          <a:bodyPr wrap="square" rtlCol="0">
            <a:spAutoFit/>
          </a:bodyPr>
          <a:lstStyle/>
          <a:p>
            <a:r>
              <a:rPr lang="es-CL" b="1" dirty="0" smtClean="0"/>
              <a:t>Tipos de Bloques</a:t>
            </a:r>
          </a:p>
          <a:p>
            <a:endParaRPr lang="es-CL" sz="1600" b="1" dirty="0" smtClean="0"/>
          </a:p>
          <a:p>
            <a:pPr marL="342900" indent="-342900">
              <a:buFont typeface="+mj-lt"/>
              <a:buAutoNum type="arabicPeriod" startAt="2"/>
            </a:pPr>
            <a:r>
              <a:rPr lang="es-CL" b="1" dirty="0" smtClean="0"/>
              <a:t>Anidado (Sin Nombre)</a:t>
            </a:r>
          </a:p>
          <a:p>
            <a:pPr marL="342900" indent="-342900"/>
            <a:r>
              <a:rPr lang="es-CL" b="1" dirty="0" smtClean="0"/>
              <a:t> Ejemplo :</a:t>
            </a:r>
          </a:p>
          <a:p>
            <a:pPr algn="just"/>
            <a:r>
              <a:rPr lang="es-CL" sz="1600" dirty="0" smtClean="0"/>
              <a:t>	</a:t>
            </a:r>
            <a:endParaRPr lang="es-CL" dirty="0" smtClean="0"/>
          </a:p>
          <a:p>
            <a:pPr algn="just"/>
            <a:endParaRPr lang="es-CL" dirty="0" smtClean="0"/>
          </a:p>
          <a:p>
            <a:pPr algn="just"/>
            <a:endParaRPr lang="es-CL" dirty="0" smtClean="0"/>
          </a:p>
          <a:p>
            <a:pPr algn="just"/>
            <a:endParaRPr lang="es-CL" dirty="0" smtClean="0"/>
          </a:p>
          <a:p>
            <a:pPr algn="just"/>
            <a:endParaRPr lang="es-CL"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14</a:t>
            </a:fld>
            <a:endParaRPr lang="es-ES_tradnl"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433" y="1833165"/>
            <a:ext cx="4257231" cy="36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errar llave"/>
          <p:cNvSpPr/>
          <p:nvPr/>
        </p:nvSpPr>
        <p:spPr>
          <a:xfrm>
            <a:off x="4907667" y="3455581"/>
            <a:ext cx="599997" cy="13609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0" name="9 Cerrar llave"/>
          <p:cNvSpPr/>
          <p:nvPr/>
        </p:nvSpPr>
        <p:spPr>
          <a:xfrm>
            <a:off x="6362843" y="1852247"/>
            <a:ext cx="599997" cy="36150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9" name="8 CuadroTexto"/>
          <p:cNvSpPr txBox="1"/>
          <p:nvPr/>
        </p:nvSpPr>
        <p:spPr>
          <a:xfrm>
            <a:off x="6962840" y="3475116"/>
            <a:ext cx="1346957" cy="369332"/>
          </a:xfrm>
          <a:prstGeom prst="rect">
            <a:avLst/>
          </a:prstGeom>
          <a:noFill/>
        </p:spPr>
        <p:txBody>
          <a:bodyPr wrap="square" rtlCol="0">
            <a:spAutoFit/>
          </a:bodyPr>
          <a:lstStyle/>
          <a:p>
            <a:r>
              <a:rPr lang="es-CL" dirty="0" smtClean="0"/>
              <a:t>Bloque 1</a:t>
            </a:r>
            <a:endParaRPr lang="es-CL" dirty="0"/>
          </a:p>
        </p:txBody>
      </p:sp>
      <p:sp>
        <p:nvSpPr>
          <p:cNvPr id="12" name="11 CuadroTexto"/>
          <p:cNvSpPr txBox="1"/>
          <p:nvPr/>
        </p:nvSpPr>
        <p:spPr>
          <a:xfrm>
            <a:off x="5344464" y="3966788"/>
            <a:ext cx="1114072" cy="338554"/>
          </a:xfrm>
          <a:prstGeom prst="rect">
            <a:avLst/>
          </a:prstGeom>
          <a:noFill/>
        </p:spPr>
        <p:txBody>
          <a:bodyPr wrap="square" rtlCol="0">
            <a:spAutoFit/>
          </a:bodyPr>
          <a:lstStyle/>
          <a:p>
            <a:r>
              <a:rPr lang="es-CL" sz="1600" dirty="0" smtClean="0"/>
              <a:t>Bloque 2</a:t>
            </a:r>
            <a:endParaRPr lang="es-CL" sz="1600" dirty="0"/>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1097280"/>
            <a:ext cx="7930266" cy="4524315"/>
          </a:xfrm>
          <a:prstGeom prst="rect">
            <a:avLst/>
          </a:prstGeom>
          <a:noFill/>
        </p:spPr>
        <p:txBody>
          <a:bodyPr wrap="square" rtlCol="0">
            <a:spAutoFit/>
          </a:bodyPr>
          <a:lstStyle/>
          <a:p>
            <a:pPr algn="just"/>
            <a:r>
              <a:rPr lang="es-CL" dirty="0" smtClean="0"/>
              <a:t>	El lenguaje PL/SQL (Procedural </a:t>
            </a:r>
            <a:r>
              <a:rPr lang="es-CL" dirty="0" err="1" smtClean="0"/>
              <a:t>language</a:t>
            </a:r>
            <a:r>
              <a:rPr lang="es-CL" dirty="0" smtClean="0"/>
              <a:t>/SQL): Es un lenguaje de programación que utiliza sentencias SQL para manipular datos y sentencias de control de flujo para organizar esta manipulación de datos. Es una ampliación de SQL, con elementos típicos de los lenguajes de programación como los ciclos, control de flujos, uso de excepciones, etc.</a:t>
            </a:r>
          </a:p>
          <a:p>
            <a:pPr algn="just"/>
            <a:endParaRPr lang="es-CL" dirty="0" smtClean="0"/>
          </a:p>
          <a:p>
            <a:pPr algn="just">
              <a:spcAft>
                <a:spcPts val="0"/>
              </a:spcAft>
            </a:pPr>
            <a:r>
              <a:rPr lang="es-CL" dirty="0" smtClean="0"/>
              <a:t>	 PL/SQL p</a:t>
            </a:r>
            <a:r>
              <a:rPr lang="es-MX" dirty="0" smtClean="0"/>
              <a:t>proporciona </a:t>
            </a:r>
            <a:r>
              <a:rPr lang="es-MX" dirty="0"/>
              <a:t>todo lo que está disponible en un lenguaje procedimental </a:t>
            </a:r>
            <a:r>
              <a:rPr lang="es-MX" dirty="0" smtClean="0"/>
              <a:t>como </a:t>
            </a:r>
            <a:r>
              <a:rPr lang="es-MX" dirty="0"/>
              <a:t>son</a:t>
            </a:r>
            <a:r>
              <a:rPr lang="es-MX" dirty="0" smtClean="0"/>
              <a:t>:</a:t>
            </a:r>
            <a:endParaRPr lang="es-MX" dirty="0"/>
          </a:p>
          <a:p>
            <a:pPr lvl="1">
              <a:spcAft>
                <a:spcPts val="0"/>
              </a:spcAft>
              <a:buFontTx/>
              <a:buChar char="•"/>
            </a:pPr>
            <a:r>
              <a:rPr lang="es-MX" dirty="0"/>
              <a:t>  Variables, constantes y tipos.</a:t>
            </a:r>
          </a:p>
          <a:p>
            <a:pPr lvl="1">
              <a:spcAft>
                <a:spcPts val="0"/>
              </a:spcAft>
              <a:buFontTx/>
              <a:buChar char="•"/>
            </a:pPr>
            <a:r>
              <a:rPr lang="es-MX" dirty="0"/>
              <a:t>  Estructuras de control como sentencias condicionales.</a:t>
            </a:r>
          </a:p>
          <a:p>
            <a:pPr lvl="1">
              <a:spcAft>
                <a:spcPts val="0"/>
              </a:spcAft>
              <a:buFontTx/>
              <a:buChar char="•"/>
            </a:pPr>
            <a:r>
              <a:rPr lang="es-MX" dirty="0"/>
              <a:t>  Unidad de programa Reusable que se escribe una vez y ejecutado muchas veces</a:t>
            </a:r>
            <a:r>
              <a:rPr lang="es-MX" dirty="0" smtClean="0"/>
              <a:t>.</a:t>
            </a:r>
          </a:p>
          <a:p>
            <a:pPr lvl="1">
              <a:spcAft>
                <a:spcPts val="0"/>
              </a:spcAft>
            </a:pPr>
            <a:endParaRPr lang="es-ES" dirty="0"/>
          </a:p>
          <a:p>
            <a:pPr>
              <a:spcAft>
                <a:spcPts val="0"/>
              </a:spcAft>
            </a:pPr>
            <a:r>
              <a:rPr lang="es-MX" dirty="0" smtClean="0"/>
              <a:t>Además permite </a:t>
            </a:r>
            <a:r>
              <a:rPr lang="es-MX" dirty="0"/>
              <a:t>construir las unidades de programas de la Base de Datos Oracle como son: </a:t>
            </a:r>
            <a:r>
              <a:rPr lang="es-MX" b="1" dirty="0"/>
              <a:t>Procedimientos, Funciones, </a:t>
            </a:r>
            <a:r>
              <a:rPr lang="es-MX" b="1" dirty="0" err="1"/>
              <a:t>Triggers</a:t>
            </a:r>
            <a:r>
              <a:rPr lang="es-MX" b="1" dirty="0"/>
              <a:t>, </a:t>
            </a:r>
            <a:r>
              <a:rPr lang="es-MX" b="1" dirty="0" err="1"/>
              <a:t>Package</a:t>
            </a:r>
            <a:r>
              <a:rPr lang="es-MX" b="1" dirty="0"/>
              <a:t> </a:t>
            </a:r>
            <a:r>
              <a:rPr lang="es-MX" b="1" smtClean="0"/>
              <a:t>y otros.</a:t>
            </a:r>
            <a:endParaRPr lang="es-MX" sz="1200" dirty="0">
              <a:latin typeface="Arial" pitchFamily="34" charset="0"/>
              <a:cs typeface="Arial" pitchFamily="34" charset="0"/>
            </a:endParaRPr>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379826"/>
            <a:ext cx="7751521" cy="596656"/>
          </a:xfrm>
          <a:prstGeom prst="rect">
            <a:avLst/>
          </a:prstGeom>
        </p:spPr>
        <p:txBody>
          <a:bodyPr>
            <a:normAutofit fontScale="97500"/>
          </a:bodyPr>
          <a:lstStyle/>
          <a:p>
            <a:pPr lvl="0" defTabSz="914400" fontAlgn="auto">
              <a:spcAft>
                <a:spcPts val="0"/>
              </a:spcAft>
              <a:defRPr/>
            </a:pPr>
            <a:r>
              <a:rPr lang="es-CL" sz="3200" b="1" dirty="0" smtClean="0">
                <a:solidFill>
                  <a:schemeClr val="tx2"/>
                </a:solidFill>
                <a:latin typeface="+mj-lt"/>
              </a:rPr>
              <a:t>Introducción a PL/SQL</a:t>
            </a:r>
            <a:endParaRPr kumimoji="0" lang="es-AR" sz="32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a:t>
            </a:fld>
            <a:endParaRPr lang="es-ES_tradnl"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678154"/>
            <a:ext cx="7930266" cy="5078313"/>
          </a:xfrm>
          <a:prstGeom prst="rect">
            <a:avLst/>
          </a:prstGeom>
          <a:noFill/>
        </p:spPr>
        <p:txBody>
          <a:bodyPr wrap="square" rtlCol="0">
            <a:spAutoFit/>
          </a:bodyPr>
          <a:lstStyle/>
          <a:p>
            <a:pPr algn="just"/>
            <a:r>
              <a:rPr lang="es-CL" dirty="0" smtClean="0"/>
              <a:t>	PL/SQL es un lenguaje </a:t>
            </a:r>
            <a:r>
              <a:rPr lang="es-CL" b="1" i="1" dirty="0" smtClean="0"/>
              <a:t>estructurado en bloques</a:t>
            </a:r>
            <a:r>
              <a:rPr lang="es-CL" dirty="0" smtClean="0"/>
              <a:t>, lo que quiere decir que la unidad básica de codificación son bloques lógicos, los que a su vez pueden contener otros sub-bloques dentro de ellos, con las mismas características.</a:t>
            </a:r>
          </a:p>
          <a:p>
            <a:pPr algn="just"/>
            <a:r>
              <a:rPr lang="es-CL" dirty="0" smtClean="0"/>
              <a:t>	Un bloque (o sub-bloque) permite agrupar en forma lógica un grupo de sentencias. De esta manera se pueden efectuar declaraciones de variables que sólo tendrán validez en los bloques donde éstas se definan.</a:t>
            </a:r>
          </a:p>
          <a:p>
            <a:pPr algn="just"/>
            <a:endParaRPr lang="es-CL" dirty="0" smtClean="0"/>
          </a:p>
          <a:p>
            <a:pPr algn="just"/>
            <a:r>
              <a:rPr lang="es-CL" dirty="0" smtClean="0"/>
              <a:t>Un bloque PL/SQL tiene tres partes:</a:t>
            </a:r>
          </a:p>
          <a:p>
            <a:pPr algn="just"/>
            <a:r>
              <a:rPr lang="es-CL" dirty="0" smtClean="0"/>
              <a:t>		</a:t>
            </a:r>
          </a:p>
          <a:p>
            <a:pPr algn="just"/>
            <a:r>
              <a:rPr lang="es-CL" b="1" dirty="0"/>
              <a:t>	</a:t>
            </a:r>
            <a:r>
              <a:rPr lang="es-CL" b="1" dirty="0" smtClean="0"/>
              <a:t>	1. Una sección de </a:t>
            </a:r>
            <a:r>
              <a:rPr lang="es-CL" b="1" i="1" dirty="0" smtClean="0"/>
              <a:t>declaración</a:t>
            </a:r>
          </a:p>
          <a:p>
            <a:pPr algn="just"/>
            <a:endParaRPr lang="es-CL" b="1" dirty="0" smtClean="0"/>
          </a:p>
          <a:p>
            <a:pPr algn="just"/>
            <a:r>
              <a:rPr lang="es-CL" b="1" dirty="0" smtClean="0"/>
              <a:t>		2. Una sección de </a:t>
            </a:r>
            <a:r>
              <a:rPr lang="es-CL" b="1" i="1" dirty="0" smtClean="0"/>
              <a:t>ejecución</a:t>
            </a:r>
          </a:p>
          <a:p>
            <a:pPr algn="just"/>
            <a:endParaRPr lang="es-CL" b="1" dirty="0" smtClean="0"/>
          </a:p>
          <a:p>
            <a:pPr algn="just"/>
            <a:r>
              <a:rPr lang="es-CL" b="1" dirty="0" smtClean="0"/>
              <a:t>		3. Una sección de manejo de </a:t>
            </a:r>
            <a:r>
              <a:rPr lang="es-CL" b="1" i="1" dirty="0" smtClean="0"/>
              <a:t>excepciones</a:t>
            </a:r>
            <a:r>
              <a:rPr lang="es-CL" dirty="0" smtClean="0"/>
              <a:t>.</a:t>
            </a:r>
          </a:p>
          <a:p>
            <a:pPr algn="just"/>
            <a:endParaRPr lang="es-CL" dirty="0" smtClean="0"/>
          </a:p>
          <a:p>
            <a:pPr algn="just"/>
            <a:endParaRPr lang="es-CL" dirty="0" smtClean="0"/>
          </a:p>
          <a:p>
            <a:pPr algn="just"/>
            <a:r>
              <a:rPr lang="es-CL" dirty="0" smtClean="0"/>
              <a:t>El bloque es la unidad mínima de programación en PL/SQL</a:t>
            </a:r>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596656"/>
          </a:xfrm>
          <a:prstGeom prst="rect">
            <a:avLst/>
          </a:prstGeom>
        </p:spPr>
        <p:txBody>
          <a:bodyPr>
            <a:normAutofit fontScale="97500"/>
          </a:bodyPr>
          <a:lstStyle/>
          <a:p>
            <a:pPr defTabSz="914400" fontAlgn="auto">
              <a:spcAft>
                <a:spcPts val="0"/>
              </a:spcAft>
              <a:defRPr/>
            </a:pPr>
            <a:r>
              <a:rPr lang="es-CL" sz="3200" b="1" dirty="0" smtClean="0">
                <a:solidFill>
                  <a:schemeClr val="tx2"/>
                </a:solidFill>
                <a:latin typeface="+mj-lt"/>
              </a:rPr>
              <a:t>1- Estructuras de Bloques</a:t>
            </a:r>
          </a:p>
          <a:p>
            <a:pPr lvl="0" defTabSz="914400" fontAlgn="auto">
              <a:spcAft>
                <a:spcPts val="0"/>
              </a:spcAft>
              <a:defRPr/>
            </a:pPr>
            <a:endParaRPr kumimoji="0" lang="es-AR" sz="32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3</a:t>
            </a:fld>
            <a:endParaRPr lang="es-ES_tradnl"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663640"/>
            <a:ext cx="7930266" cy="6017032"/>
          </a:xfrm>
          <a:prstGeom prst="rect">
            <a:avLst/>
          </a:prstGeom>
          <a:noFill/>
        </p:spPr>
        <p:txBody>
          <a:bodyPr wrap="square" rtlCol="0">
            <a:spAutoFit/>
          </a:bodyPr>
          <a:lstStyle/>
          <a:p>
            <a:pPr marL="0" lvl="1" algn="just"/>
            <a:r>
              <a:rPr lang="es-CL" b="1" dirty="0" smtClean="0"/>
              <a:t>Un bloque puede estar compuesto por tres partes:</a:t>
            </a:r>
          </a:p>
          <a:p>
            <a:pPr algn="just"/>
            <a:endParaRPr lang="es-CL" dirty="0" smtClean="0"/>
          </a:p>
          <a:p>
            <a:pPr marL="342900" indent="-342900" algn="just"/>
            <a:endParaRPr lang="es-CL" b="1" dirty="0" smtClean="0"/>
          </a:p>
          <a:p>
            <a:pPr marL="342900" indent="-342900" algn="just"/>
            <a:endParaRPr lang="es-CL" b="1" dirty="0" smtClean="0"/>
          </a:p>
          <a:p>
            <a:pPr marL="342900" indent="-342900" algn="just"/>
            <a:endParaRPr lang="es-CL" b="1" dirty="0"/>
          </a:p>
          <a:p>
            <a:pPr marL="342900" indent="-342900" algn="just"/>
            <a:endParaRPr lang="es-CL" b="1" dirty="0" smtClean="0"/>
          </a:p>
          <a:p>
            <a:pPr marL="342900" indent="-342900" algn="just"/>
            <a:endParaRPr lang="es-CL" b="1" dirty="0"/>
          </a:p>
          <a:p>
            <a:pPr marL="342900" indent="-342900" algn="just"/>
            <a:endParaRPr lang="es-CL" b="1" dirty="0" smtClean="0"/>
          </a:p>
          <a:p>
            <a:pPr marL="342900" indent="-342900" algn="just">
              <a:spcAft>
                <a:spcPts val="600"/>
              </a:spcAft>
            </a:pPr>
            <a:endParaRPr lang="es-CL" b="1" dirty="0" smtClean="0"/>
          </a:p>
          <a:p>
            <a:pPr marL="342900" indent="-342900" algn="just">
              <a:spcAft>
                <a:spcPts val="600"/>
              </a:spcAft>
            </a:pPr>
            <a:endParaRPr lang="es-CL" b="1" dirty="0"/>
          </a:p>
          <a:p>
            <a:pPr marL="342900" indent="-342900" algn="just">
              <a:spcAft>
                <a:spcPts val="600"/>
              </a:spcAft>
            </a:pPr>
            <a:endParaRPr lang="es-CL" b="1" dirty="0" smtClean="0"/>
          </a:p>
          <a:p>
            <a:pPr marL="342900" indent="-342900" algn="just">
              <a:spcAft>
                <a:spcPts val="600"/>
              </a:spcAft>
            </a:pPr>
            <a:endParaRPr lang="es-CL" b="1" dirty="0"/>
          </a:p>
          <a:p>
            <a:pPr marL="342900" indent="-342900" algn="just">
              <a:spcAft>
                <a:spcPts val="600"/>
              </a:spcAft>
            </a:pPr>
            <a:r>
              <a:rPr lang="es-CL" b="1" dirty="0" smtClean="0"/>
              <a:t>Además:</a:t>
            </a:r>
          </a:p>
          <a:p>
            <a:pPr marL="342900" lvl="1" indent="-342900" algn="just">
              <a:buFont typeface="Wingdings" pitchFamily="2" charset="2"/>
              <a:buChar char="Ø"/>
            </a:pPr>
            <a:r>
              <a:rPr lang="es-CL" dirty="0" smtClean="0"/>
              <a:t>Todo bloque termina donde aparece el comando </a:t>
            </a:r>
            <a:r>
              <a:rPr lang="es-CL" b="1" dirty="0" smtClean="0">
                <a:solidFill>
                  <a:srgbClr val="FF0000"/>
                </a:solidFill>
              </a:rPr>
              <a:t>END.</a:t>
            </a:r>
          </a:p>
          <a:p>
            <a:pPr marL="342900" lvl="1" indent="-342900" algn="just"/>
            <a:endParaRPr lang="es-CL" b="1" dirty="0" smtClean="0">
              <a:solidFill>
                <a:srgbClr val="FF0000"/>
              </a:solidFill>
            </a:endParaRPr>
          </a:p>
          <a:p>
            <a:pPr marL="342900" lvl="1" indent="-342900" algn="just">
              <a:buFont typeface="Wingdings" pitchFamily="2" charset="2"/>
              <a:buChar char="Ø"/>
            </a:pPr>
            <a:r>
              <a:rPr lang="es-CL" dirty="0" smtClean="0"/>
              <a:t>La sección de ejecución es la única obligatoria, las demás son opcionales según las necesidades que se tengan.</a:t>
            </a:r>
          </a:p>
          <a:p>
            <a:pPr marL="0" lvl="1" algn="just"/>
            <a:endParaRPr lang="es-CL" dirty="0" smtClean="0"/>
          </a:p>
          <a:p>
            <a:pPr marL="342900" lvl="1" indent="-342900" algn="just">
              <a:buFont typeface="Wingdings" pitchFamily="2" charset="2"/>
              <a:buChar char="Ø"/>
            </a:pPr>
            <a:r>
              <a:rPr lang="es-CL" dirty="0"/>
              <a:t>Es posible anidar sub-bloques en la sección ejecutable y de excepciones, pero no en la sección de declaraciones</a:t>
            </a:r>
            <a:r>
              <a:rPr lang="es-CL" dirty="0" smtClean="0"/>
              <a:t>.</a:t>
            </a:r>
            <a:endParaRPr lang="es-CL" dirty="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596656"/>
          </a:xfrm>
          <a:prstGeom prst="rect">
            <a:avLst/>
          </a:prstGeom>
        </p:spPr>
        <p:txBody>
          <a:bodyPr>
            <a:normAutofit fontScale="97500"/>
          </a:bodyPr>
          <a:lstStyle/>
          <a:p>
            <a:pPr defTabSz="914400" fontAlgn="auto">
              <a:spcAft>
                <a:spcPts val="0"/>
              </a:spcAft>
              <a:defRPr/>
            </a:pPr>
            <a:r>
              <a:rPr lang="es-CL" sz="3200" b="1" dirty="0" smtClean="0">
                <a:solidFill>
                  <a:schemeClr val="tx2"/>
                </a:solidFill>
                <a:latin typeface="+mj-lt"/>
              </a:rPr>
              <a:t>1- Estructuras de Bloques</a:t>
            </a:r>
          </a:p>
          <a:p>
            <a:pPr lvl="0" defTabSz="914400" fontAlgn="auto">
              <a:spcAft>
                <a:spcPts val="0"/>
              </a:spcAft>
              <a:defRPr/>
            </a:pPr>
            <a:endParaRPr kumimoji="0" lang="es-AR" sz="32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4</a:t>
            </a:fld>
            <a:endParaRPr lang="es-ES_tradnl" dirty="0"/>
          </a:p>
        </p:txBody>
      </p:sp>
      <p:sp>
        <p:nvSpPr>
          <p:cNvPr id="8" name="Text Box 5"/>
          <p:cNvSpPr txBox="1">
            <a:spLocks noChangeArrowheads="1"/>
          </p:cNvSpPr>
          <p:nvPr/>
        </p:nvSpPr>
        <p:spPr bwMode="auto">
          <a:xfrm>
            <a:off x="1440227" y="1297465"/>
            <a:ext cx="5924795" cy="2646878"/>
          </a:xfrm>
          <a:prstGeom prst="rect">
            <a:avLst/>
          </a:prstGeom>
          <a:solidFill>
            <a:srgbClr val="FFC000"/>
          </a:solidFill>
          <a:ln w="22225">
            <a:solidFill>
              <a:schemeClr val="tx1"/>
            </a:solidFill>
            <a:miter lim="800000"/>
            <a:headEnd/>
            <a:tailEnd/>
          </a:ln>
          <a:scene3d>
            <a:camera prst="perspectiveRigh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s-CL" sz="1500" b="1" dirty="0">
                <a:solidFill>
                  <a:srgbClr val="C00000"/>
                </a:solidFill>
                <a:latin typeface="Arial" pitchFamily="34" charset="0"/>
                <a:cs typeface="Arial" pitchFamily="34" charset="0"/>
              </a:rPr>
              <a:t>DECLARE (Opcional)</a:t>
            </a:r>
          </a:p>
          <a:p>
            <a:pPr>
              <a:defRPr/>
            </a:pPr>
            <a:r>
              <a:rPr lang="es-CL" sz="1500" b="1" dirty="0">
                <a:solidFill>
                  <a:srgbClr val="000000"/>
                </a:solidFill>
                <a:latin typeface="Arial" pitchFamily="34" charset="0"/>
                <a:cs typeface="Arial" pitchFamily="34" charset="0"/>
              </a:rPr>
              <a:t>    /* Declaraciones locales de: variables, cursores  y </a:t>
            </a:r>
          </a:p>
          <a:p>
            <a:pPr>
              <a:defRPr/>
            </a:pPr>
            <a:r>
              <a:rPr lang="es-CL" sz="1500" b="1" dirty="0">
                <a:solidFill>
                  <a:srgbClr val="000000"/>
                </a:solidFill>
                <a:latin typeface="Arial" pitchFamily="34" charset="0"/>
                <a:cs typeface="Arial" pitchFamily="34" charset="0"/>
              </a:rPr>
              <a:t>        excepciones definidas por el usuario*/</a:t>
            </a:r>
          </a:p>
          <a:p>
            <a:pPr>
              <a:defRPr/>
            </a:pPr>
            <a:r>
              <a:rPr lang="es-CL" sz="1500" b="1" dirty="0">
                <a:solidFill>
                  <a:srgbClr val="0000FF"/>
                </a:solidFill>
                <a:latin typeface="Arial" pitchFamily="34" charset="0"/>
                <a:cs typeface="Arial" pitchFamily="34" charset="0"/>
              </a:rPr>
              <a:t>BEGIN (Obligatorio)</a:t>
            </a:r>
          </a:p>
          <a:p>
            <a:pPr>
              <a:defRPr/>
            </a:pPr>
            <a:r>
              <a:rPr lang="es-CL" sz="1500" b="1" dirty="0">
                <a:solidFill>
                  <a:srgbClr val="000000"/>
                </a:solidFill>
                <a:latin typeface="Arial" pitchFamily="34" charset="0"/>
                <a:cs typeface="Arial" pitchFamily="34" charset="0"/>
              </a:rPr>
              <a:t>    /* Proceso: conjunto de sentencias ejecutables SQL y   </a:t>
            </a:r>
          </a:p>
          <a:p>
            <a:pPr>
              <a:defRPr/>
            </a:pPr>
            <a:r>
              <a:rPr lang="es-CL" sz="1500" b="1" dirty="0">
                <a:solidFill>
                  <a:srgbClr val="000000"/>
                </a:solidFill>
                <a:latin typeface="Arial" pitchFamily="34" charset="0"/>
                <a:cs typeface="Arial" pitchFamily="34" charset="0"/>
              </a:rPr>
              <a:t>        PL/SQL*/</a:t>
            </a:r>
          </a:p>
          <a:p>
            <a:pPr>
              <a:defRPr/>
            </a:pPr>
            <a:r>
              <a:rPr lang="es-CL" sz="1500" b="1" dirty="0">
                <a:solidFill>
                  <a:srgbClr val="00B050"/>
                </a:solidFill>
                <a:latin typeface="Arial" pitchFamily="34" charset="0"/>
                <a:cs typeface="Arial" pitchFamily="34" charset="0"/>
              </a:rPr>
              <a:t>EXCEPTION (Opcional)</a:t>
            </a:r>
          </a:p>
          <a:p>
            <a:pPr>
              <a:defRPr/>
            </a:pPr>
            <a:r>
              <a:rPr lang="es-CL" sz="1500" b="1" dirty="0">
                <a:solidFill>
                  <a:srgbClr val="000000"/>
                </a:solidFill>
                <a:latin typeface="Arial" pitchFamily="34" charset="0"/>
                <a:cs typeface="Arial" pitchFamily="34" charset="0"/>
              </a:rPr>
              <a:t>   /*Excepciones: acciones a realizar cuando ocurren errores*/</a:t>
            </a:r>
          </a:p>
          <a:p>
            <a:pPr>
              <a:defRPr/>
            </a:pPr>
            <a:r>
              <a:rPr lang="es-CL" sz="1500" b="1" dirty="0">
                <a:solidFill>
                  <a:srgbClr val="993366"/>
                </a:solidFill>
                <a:latin typeface="Arial" pitchFamily="34" charset="0"/>
                <a:cs typeface="Arial" pitchFamily="34" charset="0"/>
              </a:rPr>
              <a:t>END; (Mandatorio)</a:t>
            </a:r>
          </a:p>
          <a:p>
            <a:pPr>
              <a:defRPr/>
            </a:pPr>
            <a:r>
              <a:rPr lang="es-CL" sz="1500" b="1" dirty="0">
                <a:solidFill>
                  <a:srgbClr val="000000"/>
                </a:solidFill>
                <a:latin typeface="Arial" pitchFamily="34" charset="0"/>
                <a:cs typeface="Arial" pitchFamily="34" charset="0"/>
              </a:rPr>
              <a:t>  /* Fin del bloque PL/SQL */</a:t>
            </a:r>
          </a:p>
          <a:p>
            <a:pPr>
              <a:defRPr/>
            </a:pPr>
            <a:endParaRPr lang="en-US" sz="800" dirty="0">
              <a:solidFill>
                <a:srgbClr val="000000"/>
              </a:solidFill>
              <a:latin typeface="Arial Black" pitchFamily="34" charset="0"/>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678154"/>
            <a:ext cx="7930266" cy="5355312"/>
          </a:xfrm>
          <a:prstGeom prst="rect">
            <a:avLst/>
          </a:prstGeom>
          <a:noFill/>
        </p:spPr>
        <p:txBody>
          <a:bodyPr wrap="square" rtlCol="0">
            <a:spAutoFit/>
          </a:bodyPr>
          <a:lstStyle/>
          <a:p>
            <a:r>
              <a:rPr lang="es-CL" sz="2000" b="1" dirty="0" smtClean="0"/>
              <a:t>Existen 3 tipos de bloques</a:t>
            </a:r>
          </a:p>
          <a:p>
            <a:pPr algn="just"/>
            <a:endParaRPr lang="es-CL" dirty="0" smtClean="0"/>
          </a:p>
          <a:p>
            <a:pPr lvl="1"/>
            <a:r>
              <a:rPr lang="es-CL" b="1" dirty="0" smtClean="0"/>
              <a:t>Bloques Anónimos</a:t>
            </a:r>
            <a:r>
              <a:rPr lang="es-CL" dirty="0" smtClean="0"/>
              <a:t>:</a:t>
            </a:r>
          </a:p>
          <a:p>
            <a:pPr marL="711200" lvl="2" indent="276225">
              <a:buFont typeface="Wingdings" pitchFamily="2" charset="2"/>
              <a:buChar char="Ø"/>
            </a:pPr>
            <a:r>
              <a:rPr lang="es-CL" dirty="0" smtClean="0"/>
              <a:t>No tienen un nombre identificatorio</a:t>
            </a:r>
          </a:p>
          <a:p>
            <a:pPr marL="711200" lvl="2" indent="276225">
              <a:buFont typeface="Wingdings" pitchFamily="2" charset="2"/>
              <a:buChar char="Ø"/>
            </a:pPr>
            <a:r>
              <a:rPr lang="es-CL" dirty="0" smtClean="0"/>
              <a:t>No se almacenan en la base de datos</a:t>
            </a:r>
          </a:p>
          <a:p>
            <a:pPr marL="711200" lvl="2" indent="276225">
              <a:buFont typeface="Wingdings" pitchFamily="2" charset="2"/>
              <a:buChar char="Ø"/>
            </a:pPr>
            <a:r>
              <a:rPr lang="es-CL" dirty="0" smtClean="0"/>
              <a:t>Su existencia es mientras dura su ejecución</a:t>
            </a:r>
          </a:p>
          <a:p>
            <a:pPr lvl="2"/>
            <a:endParaRPr lang="es-CL" dirty="0" smtClean="0"/>
          </a:p>
          <a:p>
            <a:pPr lvl="1"/>
            <a:r>
              <a:rPr lang="es-CL" b="1" dirty="0" smtClean="0"/>
              <a:t>Bloques </a:t>
            </a:r>
            <a:r>
              <a:rPr lang="es-CL" b="1" dirty="0"/>
              <a:t> </a:t>
            </a:r>
            <a:r>
              <a:rPr lang="es-CL" b="1" dirty="0" smtClean="0"/>
              <a:t>Anónimos Anidados</a:t>
            </a:r>
            <a:r>
              <a:rPr lang="es-CL" dirty="0" smtClean="0"/>
              <a:t>:</a:t>
            </a:r>
          </a:p>
          <a:p>
            <a:pPr marL="711200" lvl="2" indent="276225">
              <a:buFont typeface="Wingdings" pitchFamily="2" charset="2"/>
              <a:buChar char="Ø"/>
            </a:pPr>
            <a:r>
              <a:rPr lang="es-CL" dirty="0" smtClean="0"/>
              <a:t>No tienen un nombre identificatorio</a:t>
            </a:r>
          </a:p>
          <a:p>
            <a:pPr marL="711200" lvl="2" indent="276225">
              <a:buFont typeface="Wingdings" pitchFamily="2" charset="2"/>
              <a:buChar char="Ø"/>
            </a:pPr>
            <a:r>
              <a:rPr lang="es-CL" dirty="0" smtClean="0"/>
              <a:t>No se almacenan en la base de datos</a:t>
            </a:r>
          </a:p>
          <a:p>
            <a:pPr marL="711200" lvl="2" indent="276225">
              <a:buFont typeface="Wingdings" pitchFamily="2" charset="2"/>
              <a:buChar char="Ø"/>
            </a:pPr>
            <a:r>
              <a:rPr lang="es-CL" dirty="0" smtClean="0"/>
              <a:t>Su existencia es mientras dura su ejecución</a:t>
            </a:r>
          </a:p>
          <a:p>
            <a:pPr lvl="2"/>
            <a:endParaRPr lang="es-CL" dirty="0" smtClean="0"/>
          </a:p>
          <a:p>
            <a:pPr lvl="2"/>
            <a:endParaRPr lang="es-CL" dirty="0" smtClean="0"/>
          </a:p>
          <a:p>
            <a:pPr lvl="1"/>
            <a:r>
              <a:rPr lang="es-CL" b="1" dirty="0" smtClean="0"/>
              <a:t>Subprogramas:</a:t>
            </a:r>
          </a:p>
          <a:p>
            <a:pPr marL="711200" lvl="2" indent="276225">
              <a:buFont typeface="Wingdings" pitchFamily="2" charset="2"/>
              <a:buChar char="Ø"/>
            </a:pPr>
            <a:r>
              <a:rPr lang="es-CL" dirty="0" smtClean="0"/>
              <a:t>Tienen un nombre identificatorio</a:t>
            </a:r>
          </a:p>
          <a:p>
            <a:pPr marL="711200" lvl="2" indent="276225">
              <a:buFont typeface="Wingdings" pitchFamily="2" charset="2"/>
              <a:buChar char="Ø"/>
            </a:pPr>
            <a:r>
              <a:rPr lang="es-CL" dirty="0" smtClean="0"/>
              <a:t>Se almacenan en la base de datos</a:t>
            </a:r>
          </a:p>
          <a:p>
            <a:pPr marL="711200" lvl="2" indent="276225">
              <a:buFont typeface="Wingdings" pitchFamily="2" charset="2"/>
              <a:buChar char="Ø"/>
            </a:pPr>
            <a:r>
              <a:rPr lang="es-CL" dirty="0" smtClean="0"/>
              <a:t>Su existencia es mientras esté registrada en la base de datos</a:t>
            </a:r>
          </a:p>
          <a:p>
            <a:pPr lvl="2"/>
            <a:endParaRPr lang="es-CL" dirty="0" smtClean="0"/>
          </a:p>
          <a:p>
            <a:pPr algn="just"/>
            <a:endParaRPr lang="es-CL"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596656"/>
          </a:xfrm>
          <a:prstGeom prst="rect">
            <a:avLst/>
          </a:prstGeom>
        </p:spPr>
        <p:txBody>
          <a:bodyPr>
            <a:normAutofit fontScale="97500"/>
          </a:bodyPr>
          <a:lstStyle/>
          <a:p>
            <a:pPr defTabSz="914400" fontAlgn="auto">
              <a:spcAft>
                <a:spcPts val="0"/>
              </a:spcAft>
              <a:defRPr/>
            </a:pPr>
            <a:r>
              <a:rPr lang="es-CL" sz="3200" b="1" dirty="0" smtClean="0">
                <a:solidFill>
                  <a:schemeClr val="tx2"/>
                </a:solidFill>
                <a:latin typeface="+mj-lt"/>
              </a:rPr>
              <a:t>1- Estructuras de Bloques</a:t>
            </a:r>
          </a:p>
          <a:p>
            <a:pPr lvl="0" defTabSz="914400" fontAlgn="auto">
              <a:spcAft>
                <a:spcPts val="0"/>
              </a:spcAft>
              <a:defRPr/>
            </a:pPr>
            <a:endParaRPr kumimoji="0" lang="es-AR" sz="32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5</a:t>
            </a:fld>
            <a:endParaRPr lang="es-ES_tradnl" dirty="0"/>
          </a:p>
        </p:txBody>
      </p:sp>
    </p:spTree>
    <p:extLst>
      <p:ext uri="{BB962C8B-B14F-4D97-AF65-F5344CB8AC3E}">
        <p14:creationId xmlns:p14="http://schemas.microsoft.com/office/powerpoint/2010/main" val="3339257133"/>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22488" y="768064"/>
            <a:ext cx="7930266" cy="1569660"/>
          </a:xfrm>
          <a:prstGeom prst="rect">
            <a:avLst/>
          </a:prstGeom>
          <a:noFill/>
        </p:spPr>
        <p:txBody>
          <a:bodyPr wrap="square" rtlCol="0">
            <a:spAutoFit/>
          </a:bodyPr>
          <a:lstStyle/>
          <a:p>
            <a:r>
              <a:rPr lang="es-CL" sz="2000" b="1" dirty="0"/>
              <a:t>T</a:t>
            </a:r>
            <a:r>
              <a:rPr lang="es-CL" sz="2000" b="1" dirty="0" smtClean="0"/>
              <a:t>ipos de bloques</a:t>
            </a:r>
          </a:p>
          <a:p>
            <a:endParaRPr lang="es-CL" sz="2000" b="1" dirty="0"/>
          </a:p>
          <a:p>
            <a:endParaRPr lang="es-CL" sz="2000" b="1" dirty="0" smtClean="0"/>
          </a:p>
          <a:p>
            <a:pPr lvl="2"/>
            <a:endParaRPr lang="es-CL" dirty="0" smtClean="0"/>
          </a:p>
          <a:p>
            <a:pPr algn="just"/>
            <a:endParaRPr lang="es-CL"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557131"/>
          </a:xfrm>
          <a:prstGeom prst="rect">
            <a:avLst/>
          </a:prstGeom>
        </p:spPr>
        <p:txBody>
          <a:bodyPr>
            <a:normAutofit fontScale="97500" lnSpcReduction="10000"/>
          </a:bodyPr>
          <a:lstStyle/>
          <a:p>
            <a:pPr defTabSz="914400" fontAlgn="auto">
              <a:spcAft>
                <a:spcPts val="0"/>
              </a:spcAft>
              <a:defRPr/>
            </a:pPr>
            <a:r>
              <a:rPr lang="es-CL" sz="3200" b="1" dirty="0" smtClean="0">
                <a:solidFill>
                  <a:schemeClr val="tx2"/>
                </a:solidFill>
                <a:latin typeface="+mj-lt"/>
              </a:rPr>
              <a:t>1- Estructuras de Bloques</a:t>
            </a:r>
          </a:p>
          <a:p>
            <a:pPr lvl="0" defTabSz="914400" fontAlgn="auto">
              <a:spcAft>
                <a:spcPts val="0"/>
              </a:spcAft>
              <a:defRPr/>
            </a:pPr>
            <a:endParaRPr kumimoji="0" lang="es-AR" sz="3200" b="1" i="0" u="none" strike="noStrike" kern="1200" cap="none" spc="0" normalizeH="0" baseline="0" noProof="0" dirty="0" smtClean="0">
              <a:ln>
                <a:noFill/>
              </a:ln>
              <a:solidFill>
                <a:schemeClr val="tx2"/>
              </a:solidFill>
              <a:effectLst/>
              <a:uLnTx/>
              <a:uFillTx/>
              <a:latin typeface="+mj-lt"/>
              <a:ea typeface="+mj-ea"/>
              <a:cs typeface="+mj-cs"/>
            </a:endParaRPr>
          </a:p>
          <a:p>
            <a:pPr lvl="0" defTabSz="914400" fontAlgn="auto">
              <a:spcAft>
                <a:spcPts val="0"/>
              </a:spcAft>
              <a:defRPr/>
            </a:pPr>
            <a:endParaRPr kumimoji="0" lang="es-AR" sz="32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6</a:t>
            </a:fld>
            <a:endParaRPr lang="es-ES_tradnl" dirty="0"/>
          </a:p>
        </p:txBody>
      </p:sp>
      <p:sp>
        <p:nvSpPr>
          <p:cNvPr id="8" name="Text Box 5"/>
          <p:cNvSpPr txBox="1">
            <a:spLocks noChangeArrowheads="1"/>
          </p:cNvSpPr>
          <p:nvPr/>
        </p:nvSpPr>
        <p:spPr bwMode="auto">
          <a:xfrm>
            <a:off x="3717034" y="1386496"/>
            <a:ext cx="1784854" cy="186430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000000"/>
                </a:solidFill>
                <a:latin typeface="Arial Black" pitchFamily="34" charset="0"/>
              </a:rPr>
              <a:t>[DECLARE]</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a:t>
            </a:r>
          </a:p>
          <a:p>
            <a:r>
              <a:rPr lang="en-US" sz="1100" b="1" dirty="0">
                <a:solidFill>
                  <a:srgbClr val="000000"/>
                </a:solidFill>
                <a:latin typeface="Arial Black" pitchFamily="34" charset="0"/>
              </a:rPr>
              <a:t>BEGIN</a:t>
            </a:r>
          </a:p>
          <a:p>
            <a:r>
              <a:rPr lang="en-US" sz="1100" b="1" dirty="0">
                <a:solidFill>
                  <a:srgbClr val="000000"/>
                </a:solidFill>
                <a:latin typeface="Arial Black" pitchFamily="34" charset="0"/>
              </a:rPr>
              <a:t>  -- Sentencias</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[EXCEPTION]</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END;</a:t>
            </a:r>
            <a:endParaRPr lang="en-US" sz="1100" b="1" dirty="0">
              <a:latin typeface="Arial Black" pitchFamily="34" charset="0"/>
            </a:endParaRPr>
          </a:p>
        </p:txBody>
      </p:sp>
      <p:sp>
        <p:nvSpPr>
          <p:cNvPr id="9" name="Text Box 5"/>
          <p:cNvSpPr txBox="1">
            <a:spLocks noChangeArrowheads="1"/>
          </p:cNvSpPr>
          <p:nvPr/>
        </p:nvSpPr>
        <p:spPr bwMode="auto">
          <a:xfrm>
            <a:off x="2442400" y="3759983"/>
            <a:ext cx="1998910" cy="200291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C00021"/>
                </a:solidFill>
                <a:latin typeface="Arial Black" pitchFamily="34" charset="0"/>
              </a:rPr>
              <a:t>FUNCTION</a:t>
            </a:r>
            <a:r>
              <a:rPr lang="en-US" sz="1100" b="1" dirty="0">
                <a:solidFill>
                  <a:srgbClr val="000000"/>
                </a:solidFill>
                <a:latin typeface="Arial Black" pitchFamily="34" charset="0"/>
              </a:rPr>
              <a:t> </a:t>
            </a:r>
            <a:r>
              <a:rPr lang="en-US" sz="1100" b="1" i="1" dirty="0">
                <a:solidFill>
                  <a:srgbClr val="000000"/>
                </a:solidFill>
                <a:latin typeface="Arial Black" pitchFamily="34" charset="0"/>
              </a:rPr>
              <a:t>nombre</a:t>
            </a:r>
          </a:p>
          <a:p>
            <a:r>
              <a:rPr lang="en-US" sz="1100" b="1" dirty="0">
                <a:solidFill>
                  <a:srgbClr val="000000"/>
                </a:solidFill>
                <a:latin typeface="Arial Black" pitchFamily="34" charset="0"/>
              </a:rPr>
              <a:t>RETURN </a:t>
            </a:r>
            <a:r>
              <a:rPr lang="en-US" sz="1100" b="1" i="1" dirty="0">
                <a:solidFill>
                  <a:srgbClr val="000000"/>
                </a:solidFill>
                <a:latin typeface="Arial Black" pitchFamily="34" charset="0"/>
              </a:rPr>
              <a:t>tipo_de_dato</a:t>
            </a:r>
          </a:p>
          <a:p>
            <a:r>
              <a:rPr lang="en-US" sz="1100" b="1" dirty="0">
                <a:solidFill>
                  <a:srgbClr val="000000"/>
                </a:solidFill>
                <a:latin typeface="Arial Black" pitchFamily="34" charset="0"/>
              </a:rPr>
              <a:t>IS</a:t>
            </a:r>
          </a:p>
          <a:p>
            <a:r>
              <a:rPr lang="en-US" sz="1100" b="1" dirty="0">
                <a:solidFill>
                  <a:srgbClr val="000000"/>
                </a:solidFill>
                <a:latin typeface="Arial Black" pitchFamily="34" charset="0"/>
              </a:rPr>
              <a:t>……….</a:t>
            </a:r>
          </a:p>
          <a:p>
            <a:r>
              <a:rPr lang="en-US" sz="1100" b="1" dirty="0">
                <a:solidFill>
                  <a:srgbClr val="000000"/>
                </a:solidFill>
                <a:latin typeface="Arial Black" pitchFamily="34" charset="0"/>
              </a:rPr>
              <a:t>BEGIN</a:t>
            </a:r>
          </a:p>
          <a:p>
            <a:r>
              <a:rPr lang="en-US" sz="1100" b="1" dirty="0">
                <a:solidFill>
                  <a:srgbClr val="000000"/>
                </a:solidFill>
                <a:latin typeface="Arial Black" pitchFamily="34" charset="0"/>
              </a:rPr>
              <a:t>  </a:t>
            </a:r>
            <a:r>
              <a:rPr lang="en-US" sz="1100" b="1" dirty="0">
                <a:solidFill>
                  <a:srgbClr val="000000"/>
                </a:solidFill>
              </a:rPr>
              <a:t>--</a:t>
            </a:r>
            <a:r>
              <a:rPr lang="en-US" sz="1100" b="1" dirty="0">
                <a:solidFill>
                  <a:srgbClr val="000000"/>
                </a:solidFill>
                <a:latin typeface="Arial Black" pitchFamily="34" charset="0"/>
              </a:rPr>
              <a:t> Sentencias RETURN valor;</a:t>
            </a:r>
          </a:p>
          <a:p>
            <a:r>
              <a:rPr lang="en-US" sz="1100" b="1" dirty="0">
                <a:solidFill>
                  <a:srgbClr val="000000"/>
                </a:solidFill>
                <a:latin typeface="Arial Black" pitchFamily="34" charset="0"/>
              </a:rPr>
              <a:t>[EXCEPTION]</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END;</a:t>
            </a:r>
          </a:p>
        </p:txBody>
      </p:sp>
      <p:sp>
        <p:nvSpPr>
          <p:cNvPr id="10" name="Text Box 5"/>
          <p:cNvSpPr txBox="1">
            <a:spLocks noChangeArrowheads="1"/>
          </p:cNvSpPr>
          <p:nvPr/>
        </p:nvSpPr>
        <p:spPr bwMode="auto">
          <a:xfrm>
            <a:off x="433643" y="3759983"/>
            <a:ext cx="1928082" cy="200291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C00021"/>
                </a:solidFill>
                <a:latin typeface="Arial Black" pitchFamily="34" charset="0"/>
              </a:rPr>
              <a:t>PROCEDURE</a:t>
            </a:r>
            <a:r>
              <a:rPr lang="en-US" sz="1100" b="1" dirty="0">
                <a:solidFill>
                  <a:srgbClr val="000000"/>
                </a:solidFill>
                <a:latin typeface="Arial Black" pitchFamily="34" charset="0"/>
              </a:rPr>
              <a:t> </a:t>
            </a:r>
            <a:r>
              <a:rPr lang="en-US" sz="1100" b="1" i="1" dirty="0">
                <a:solidFill>
                  <a:srgbClr val="000000"/>
                </a:solidFill>
                <a:latin typeface="Arial Black" pitchFamily="34" charset="0"/>
              </a:rPr>
              <a:t>nombre</a:t>
            </a:r>
          </a:p>
          <a:p>
            <a:r>
              <a:rPr lang="en-US" sz="1100" b="1" dirty="0">
                <a:solidFill>
                  <a:srgbClr val="000000"/>
                </a:solidFill>
                <a:latin typeface="Arial Black" pitchFamily="34" charset="0"/>
              </a:rPr>
              <a:t>IS</a:t>
            </a:r>
          </a:p>
          <a:p>
            <a:r>
              <a:rPr lang="en-US" sz="1100" b="1" dirty="0">
                <a:solidFill>
                  <a:srgbClr val="000000"/>
                </a:solidFill>
                <a:latin typeface="Arial Black" pitchFamily="34" charset="0"/>
              </a:rPr>
              <a:t>………</a:t>
            </a:r>
          </a:p>
          <a:p>
            <a:r>
              <a:rPr lang="en-US" sz="1100" b="1" dirty="0">
                <a:solidFill>
                  <a:srgbClr val="000000"/>
                </a:solidFill>
                <a:latin typeface="Arial Black" pitchFamily="34" charset="0"/>
              </a:rPr>
              <a:t>BEGIN</a:t>
            </a:r>
          </a:p>
          <a:p>
            <a:r>
              <a:rPr lang="en-US" sz="1100" b="1" dirty="0">
                <a:solidFill>
                  <a:srgbClr val="000000"/>
                </a:solidFill>
                <a:latin typeface="Arial Black" pitchFamily="34" charset="0"/>
              </a:rPr>
              <a:t>  </a:t>
            </a:r>
            <a:r>
              <a:rPr lang="en-US" sz="1100" b="1" dirty="0">
                <a:solidFill>
                  <a:srgbClr val="000000"/>
                </a:solidFill>
              </a:rPr>
              <a:t>--</a:t>
            </a:r>
            <a:r>
              <a:rPr lang="en-US" sz="1100" b="1" dirty="0">
                <a:solidFill>
                  <a:srgbClr val="000000"/>
                </a:solidFill>
                <a:latin typeface="Arial Black" pitchFamily="34" charset="0"/>
              </a:rPr>
              <a:t> Sentencias</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[EXCEPTION]</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END;</a:t>
            </a:r>
          </a:p>
        </p:txBody>
      </p:sp>
      <p:sp>
        <p:nvSpPr>
          <p:cNvPr id="11" name="Text Box 5"/>
          <p:cNvSpPr txBox="1">
            <a:spLocks noChangeArrowheads="1"/>
          </p:cNvSpPr>
          <p:nvPr/>
        </p:nvSpPr>
        <p:spPr bwMode="auto">
          <a:xfrm>
            <a:off x="6656711" y="2758036"/>
            <a:ext cx="2176767" cy="113929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C00021"/>
                </a:solidFill>
                <a:latin typeface="Arial Black" pitchFamily="34" charset="0"/>
              </a:rPr>
              <a:t>PACKAGE</a:t>
            </a:r>
            <a:r>
              <a:rPr lang="en-US" sz="1100" b="1" dirty="0">
                <a:solidFill>
                  <a:srgbClr val="000000"/>
                </a:solidFill>
                <a:latin typeface="Arial Black" pitchFamily="34" charset="0"/>
              </a:rPr>
              <a:t> </a:t>
            </a:r>
            <a:r>
              <a:rPr lang="en-US" sz="1100" b="1" i="1" dirty="0">
                <a:solidFill>
                  <a:srgbClr val="000000"/>
                </a:solidFill>
                <a:latin typeface="Arial Black" pitchFamily="34" charset="0"/>
              </a:rPr>
              <a:t>nombre</a:t>
            </a:r>
          </a:p>
          <a:p>
            <a:r>
              <a:rPr lang="en-US" sz="1100" b="1" dirty="0">
                <a:solidFill>
                  <a:srgbClr val="000000"/>
                </a:solidFill>
                <a:latin typeface="Arial Black" pitchFamily="34" charset="0"/>
              </a:rPr>
              <a:t>IS</a:t>
            </a:r>
          </a:p>
          <a:p>
            <a:r>
              <a:rPr lang="en-US" sz="1100" b="1" dirty="0">
                <a:solidFill>
                  <a:srgbClr val="000000"/>
                </a:solidFill>
                <a:latin typeface="Arial Black" pitchFamily="34" charset="0"/>
              </a:rPr>
              <a:t>PROCEDURE </a:t>
            </a:r>
            <a:r>
              <a:rPr lang="en-US" sz="1100" b="1" i="1" dirty="0">
                <a:solidFill>
                  <a:srgbClr val="000000"/>
                </a:solidFill>
                <a:latin typeface="Arial Black" pitchFamily="34" charset="0"/>
              </a:rPr>
              <a:t>……..</a:t>
            </a:r>
          </a:p>
          <a:p>
            <a:r>
              <a:rPr lang="en-US" sz="1100" b="1" dirty="0">
                <a:solidFill>
                  <a:srgbClr val="000000"/>
                </a:solidFill>
                <a:latin typeface="Arial Black" pitchFamily="34" charset="0"/>
              </a:rPr>
              <a:t>FUNCTION</a:t>
            </a:r>
            <a:r>
              <a:rPr lang="en-US" sz="1100" b="1" i="1" dirty="0">
                <a:solidFill>
                  <a:srgbClr val="000000"/>
                </a:solidFill>
                <a:latin typeface="Arial Black" pitchFamily="34" charset="0"/>
              </a:rPr>
              <a:t> ………..</a:t>
            </a:r>
          </a:p>
          <a:p>
            <a:r>
              <a:rPr lang="en-US" sz="1100" b="1" dirty="0">
                <a:solidFill>
                  <a:srgbClr val="000000"/>
                </a:solidFill>
                <a:latin typeface="Arial Black" pitchFamily="34" charset="0"/>
              </a:rPr>
              <a:t>END;</a:t>
            </a:r>
            <a:endParaRPr lang="en-US" sz="1100" b="1" dirty="0">
              <a:latin typeface="Arial Black" pitchFamily="34" charset="0"/>
            </a:endParaRPr>
          </a:p>
        </p:txBody>
      </p:sp>
      <p:sp>
        <p:nvSpPr>
          <p:cNvPr id="12" name="Text Box 5"/>
          <p:cNvSpPr txBox="1">
            <a:spLocks noChangeArrowheads="1"/>
          </p:cNvSpPr>
          <p:nvPr/>
        </p:nvSpPr>
        <p:spPr bwMode="auto">
          <a:xfrm>
            <a:off x="4541075" y="3771685"/>
            <a:ext cx="1998910" cy="202728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C00021"/>
                </a:solidFill>
                <a:latin typeface="Arial Black" pitchFamily="34" charset="0"/>
              </a:rPr>
              <a:t>TRIGGER</a:t>
            </a:r>
            <a:r>
              <a:rPr lang="en-US" sz="1100" b="1" dirty="0">
                <a:latin typeface="Arial Black" pitchFamily="34" charset="0"/>
              </a:rPr>
              <a:t> </a:t>
            </a:r>
            <a:r>
              <a:rPr lang="en-US" sz="1100" b="1" i="1" dirty="0">
                <a:latin typeface="Arial Black" pitchFamily="34" charset="0"/>
              </a:rPr>
              <a:t>nombre</a:t>
            </a:r>
            <a:r>
              <a:rPr lang="en-US" sz="1100" b="1" dirty="0">
                <a:latin typeface="Arial Black" pitchFamily="34" charset="0"/>
              </a:rPr>
              <a:t>  </a:t>
            </a:r>
            <a:r>
              <a:rPr lang="en-US" sz="1100" b="1" i="1" dirty="0">
                <a:latin typeface="Arial Black" pitchFamily="34" charset="0"/>
              </a:rPr>
              <a:t>cuando_se_activa</a:t>
            </a:r>
            <a:r>
              <a:rPr lang="en-US" sz="1100" b="1" dirty="0">
                <a:latin typeface="Arial Black" pitchFamily="34" charset="0"/>
              </a:rPr>
              <a:t> </a:t>
            </a:r>
            <a:r>
              <a:rPr lang="en-US" sz="1100" b="1" i="1" dirty="0">
                <a:latin typeface="Arial Black" pitchFamily="34" charset="0"/>
              </a:rPr>
              <a:t>evento_que_lo_activa</a:t>
            </a:r>
          </a:p>
          <a:p>
            <a:r>
              <a:rPr lang="en-US" sz="1100" b="1" i="1" dirty="0">
                <a:latin typeface="Arial Black" pitchFamily="34" charset="0"/>
              </a:rPr>
              <a:t>……..</a:t>
            </a:r>
          </a:p>
          <a:p>
            <a:r>
              <a:rPr lang="en-US" sz="1100" b="1" dirty="0">
                <a:latin typeface="Arial Black" pitchFamily="34" charset="0"/>
              </a:rPr>
              <a:t>BEGIN</a:t>
            </a:r>
          </a:p>
          <a:p>
            <a:r>
              <a:rPr lang="en-US" sz="1100" b="1" dirty="0">
                <a:latin typeface="Arial Black" pitchFamily="34" charset="0"/>
              </a:rPr>
              <a:t>  </a:t>
            </a:r>
            <a:r>
              <a:rPr lang="en-US" sz="1100" b="1" dirty="0"/>
              <a:t>--</a:t>
            </a:r>
            <a:r>
              <a:rPr lang="en-US" sz="1100" b="1" dirty="0">
                <a:latin typeface="Arial Black" pitchFamily="34" charset="0"/>
              </a:rPr>
              <a:t> Sentencias</a:t>
            </a:r>
          </a:p>
          <a:p>
            <a:endParaRPr lang="en-US" sz="1100" b="1" dirty="0">
              <a:latin typeface="Arial Black" pitchFamily="34" charset="0"/>
            </a:endParaRPr>
          </a:p>
          <a:p>
            <a:r>
              <a:rPr lang="en-US" sz="1100" b="1" dirty="0">
                <a:latin typeface="Arial Black" pitchFamily="34" charset="0"/>
              </a:rPr>
              <a:t>[EXCEPTION]</a:t>
            </a:r>
          </a:p>
          <a:p>
            <a:endParaRPr lang="en-US" sz="1100" b="1" dirty="0">
              <a:latin typeface="Arial Black" pitchFamily="34" charset="0"/>
            </a:endParaRPr>
          </a:p>
          <a:p>
            <a:r>
              <a:rPr lang="en-US" sz="1100" b="1" dirty="0">
                <a:latin typeface="Arial Black" pitchFamily="34" charset="0"/>
              </a:rPr>
              <a:t>END;</a:t>
            </a:r>
          </a:p>
          <a:p>
            <a:endParaRPr lang="en-US" sz="1100" b="1" dirty="0">
              <a:latin typeface="Arial Black" pitchFamily="34" charset="0"/>
            </a:endParaRPr>
          </a:p>
        </p:txBody>
      </p:sp>
      <p:sp>
        <p:nvSpPr>
          <p:cNvPr id="13" name="Text Box 5"/>
          <p:cNvSpPr txBox="1">
            <a:spLocks noChangeArrowheads="1"/>
          </p:cNvSpPr>
          <p:nvPr/>
        </p:nvSpPr>
        <p:spPr bwMode="auto">
          <a:xfrm>
            <a:off x="6675988" y="3925907"/>
            <a:ext cx="2176766" cy="183993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000000"/>
                </a:solidFill>
                <a:latin typeface="Arial Black" pitchFamily="34" charset="0"/>
              </a:rPr>
              <a:t>PACKAGE BODY</a:t>
            </a:r>
            <a:r>
              <a:rPr lang="en-US" sz="1100" b="1" i="1" dirty="0">
                <a:solidFill>
                  <a:srgbClr val="000000"/>
                </a:solidFill>
                <a:latin typeface="Arial Black" pitchFamily="34" charset="0"/>
              </a:rPr>
              <a:t>nombre</a:t>
            </a:r>
          </a:p>
          <a:p>
            <a:r>
              <a:rPr lang="en-US" sz="1100" b="1" dirty="0">
                <a:solidFill>
                  <a:srgbClr val="000000"/>
                </a:solidFill>
                <a:latin typeface="Arial Black" pitchFamily="34" charset="0"/>
              </a:rPr>
              <a:t>IS</a:t>
            </a:r>
          </a:p>
          <a:p>
            <a:r>
              <a:rPr lang="en-US" sz="1100" b="1" dirty="0">
                <a:solidFill>
                  <a:srgbClr val="000000"/>
                </a:solidFill>
                <a:latin typeface="Arial Black" pitchFamily="34" charset="0"/>
              </a:rPr>
              <a:t>PROCEDURE</a:t>
            </a:r>
            <a:r>
              <a:rPr lang="en-US" sz="1100" b="1" i="1" dirty="0">
                <a:solidFill>
                  <a:srgbClr val="000000"/>
                </a:solidFill>
                <a:latin typeface="Arial Black" pitchFamily="34" charset="0"/>
              </a:rPr>
              <a:t> ……. </a:t>
            </a:r>
          </a:p>
          <a:p>
            <a:r>
              <a:rPr lang="en-US" sz="1100" b="1" i="1" dirty="0">
                <a:solidFill>
                  <a:srgbClr val="000000"/>
                </a:solidFill>
                <a:latin typeface="Arial Black" pitchFamily="34" charset="0"/>
              </a:rPr>
              <a:t>…………….………</a:t>
            </a:r>
          </a:p>
          <a:p>
            <a:r>
              <a:rPr lang="en-US" sz="1100" b="1" dirty="0">
                <a:solidFill>
                  <a:srgbClr val="000000"/>
                </a:solidFill>
                <a:latin typeface="Arial Black" pitchFamily="34" charset="0"/>
              </a:rPr>
              <a:t>END;</a:t>
            </a:r>
            <a:endParaRPr lang="en-US" sz="1100" b="1" i="1" dirty="0">
              <a:solidFill>
                <a:srgbClr val="000000"/>
              </a:solidFill>
              <a:latin typeface="Arial Black" pitchFamily="34" charset="0"/>
            </a:endParaRPr>
          </a:p>
          <a:p>
            <a:r>
              <a:rPr lang="en-US" sz="1100" b="1" dirty="0">
                <a:solidFill>
                  <a:srgbClr val="000000"/>
                </a:solidFill>
                <a:latin typeface="Arial Black" pitchFamily="34" charset="0"/>
              </a:rPr>
              <a:t>FUNCTION</a:t>
            </a:r>
            <a:r>
              <a:rPr lang="en-US" sz="1100" b="1" i="1" dirty="0">
                <a:solidFill>
                  <a:srgbClr val="000000"/>
                </a:solidFill>
                <a:latin typeface="Arial Black" pitchFamily="34" charset="0"/>
              </a:rPr>
              <a:t> …….. </a:t>
            </a:r>
          </a:p>
          <a:p>
            <a:r>
              <a:rPr lang="en-US" sz="1100" b="1" i="1" dirty="0">
                <a:solidFill>
                  <a:srgbClr val="000000"/>
                </a:solidFill>
                <a:latin typeface="Arial Black" pitchFamily="34" charset="0"/>
              </a:rPr>
              <a:t>…………………….</a:t>
            </a:r>
          </a:p>
          <a:p>
            <a:r>
              <a:rPr lang="en-US" sz="1100" b="1" dirty="0">
                <a:solidFill>
                  <a:srgbClr val="000000"/>
                </a:solidFill>
                <a:latin typeface="Arial Black" pitchFamily="34" charset="0"/>
              </a:rPr>
              <a:t>END;</a:t>
            </a:r>
            <a:r>
              <a:rPr lang="en-US" sz="1100" b="1" i="1" dirty="0">
                <a:solidFill>
                  <a:srgbClr val="000000"/>
                </a:solidFill>
                <a:latin typeface="Arial Black" pitchFamily="34" charset="0"/>
              </a:rPr>
              <a:t> </a:t>
            </a:r>
          </a:p>
          <a:p>
            <a:r>
              <a:rPr lang="en-US" sz="1100" b="1" dirty="0">
                <a:solidFill>
                  <a:srgbClr val="000000"/>
                </a:solidFill>
                <a:latin typeface="Arial Black" pitchFamily="34" charset="0"/>
              </a:rPr>
              <a:t>END;</a:t>
            </a:r>
            <a:endParaRPr lang="en-US" sz="1100" b="1" dirty="0">
              <a:latin typeface="Arial Black" pitchFamily="34" charset="0"/>
            </a:endParaRPr>
          </a:p>
        </p:txBody>
      </p:sp>
      <p:sp>
        <p:nvSpPr>
          <p:cNvPr id="14" name="Rectangle 3"/>
          <p:cNvSpPr txBox="1">
            <a:spLocks noChangeArrowheads="1"/>
          </p:cNvSpPr>
          <p:nvPr/>
        </p:nvSpPr>
        <p:spPr bwMode="auto">
          <a:xfrm>
            <a:off x="2146300" y="2112963"/>
            <a:ext cx="1439863" cy="407987"/>
          </a:xfrm>
          <a:prstGeom prst="rect">
            <a:avLst/>
          </a:prstGeom>
          <a:noFill/>
          <a:ln w="9525">
            <a:noFill/>
            <a:miter lim="800000"/>
            <a:headEnd/>
            <a:tailEnd/>
          </a:ln>
        </p:spPr>
        <p:txBody>
          <a:bodyPr/>
          <a:lstStyle/>
          <a:p>
            <a:pPr marL="609600" indent="-609600" algn="ctr" defTabSz="457200">
              <a:lnSpc>
                <a:spcPct val="80000"/>
              </a:lnSpc>
              <a:spcBef>
                <a:spcPct val="20000"/>
              </a:spcBef>
              <a:buFont typeface="Arial" charset="0"/>
              <a:buNone/>
            </a:pPr>
            <a:r>
              <a:rPr lang="es-MX" sz="1500" dirty="0">
                <a:latin typeface="Arial Black" pitchFamily="34" charset="0"/>
              </a:rPr>
              <a:t>Bloque</a:t>
            </a:r>
          </a:p>
          <a:p>
            <a:pPr marL="609600" indent="-609600" algn="ctr" defTabSz="457200">
              <a:lnSpc>
                <a:spcPct val="80000"/>
              </a:lnSpc>
              <a:spcBef>
                <a:spcPct val="20000"/>
              </a:spcBef>
              <a:buFont typeface="Arial" charset="0"/>
              <a:buNone/>
            </a:pPr>
            <a:r>
              <a:rPr lang="es-MX" sz="1500" dirty="0">
                <a:latin typeface="Arial Black" pitchFamily="34" charset="0"/>
              </a:rPr>
              <a:t> Anónimo</a:t>
            </a:r>
            <a:endParaRPr lang="es-CL" sz="2000" dirty="0">
              <a:latin typeface="Times New Roman" pitchFamily="18" charset="0"/>
              <a:ea typeface="Arial Unicode MS"/>
              <a:cs typeface="Times New Roman" pitchFamily="18" charset="0"/>
            </a:endParaRPr>
          </a:p>
        </p:txBody>
      </p:sp>
      <p:sp>
        <p:nvSpPr>
          <p:cNvPr id="15" name="Rectangle 3"/>
          <p:cNvSpPr txBox="1">
            <a:spLocks noChangeArrowheads="1"/>
          </p:cNvSpPr>
          <p:nvPr/>
        </p:nvSpPr>
        <p:spPr bwMode="auto">
          <a:xfrm>
            <a:off x="3602038" y="6183313"/>
            <a:ext cx="22653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MX" sz="1500" dirty="0">
                <a:latin typeface="Arial Black" pitchFamily="34" charset="0"/>
              </a:rPr>
              <a:t>SUBPROGRAMAS</a:t>
            </a:r>
            <a:endParaRPr lang="es-CL" sz="2000" dirty="0">
              <a:latin typeface="Times New Roman" pitchFamily="18" charset="0"/>
              <a:ea typeface="Arial Unicode MS"/>
              <a:cs typeface="Times New Roman" pitchFamily="18" charset="0"/>
            </a:endParaRPr>
          </a:p>
        </p:txBody>
      </p:sp>
      <p:sp>
        <p:nvSpPr>
          <p:cNvPr id="16" name="AutoShape 28"/>
          <p:cNvSpPr>
            <a:spLocks/>
          </p:cNvSpPr>
          <p:nvPr/>
        </p:nvSpPr>
        <p:spPr bwMode="auto">
          <a:xfrm rot="5400000" flipV="1">
            <a:off x="4418013" y="1785938"/>
            <a:ext cx="331787" cy="8313737"/>
          </a:xfrm>
          <a:prstGeom prst="rightBrace">
            <a:avLst>
              <a:gd name="adj1" fmla="val 208812"/>
              <a:gd name="adj2" fmla="val 50000"/>
            </a:avLst>
          </a:prstGeom>
          <a:noFill/>
          <a:ln w="69850">
            <a:solidFill>
              <a:srgbClr val="C00021"/>
            </a:solidFill>
            <a:round/>
            <a:headEnd/>
            <a:tailEnd/>
          </a:ln>
          <a:effectLst/>
        </p:spPr>
        <p:txBody>
          <a:bodyPr wrap="none" anchor="ctr"/>
          <a:lstStyle/>
          <a:p>
            <a:endParaRPr lang="es-CL" dirty="0"/>
          </a:p>
        </p:txBody>
      </p:sp>
      <p:sp>
        <p:nvSpPr>
          <p:cNvPr id="17" name="AutoShape 29"/>
          <p:cNvSpPr>
            <a:spLocks/>
          </p:cNvSpPr>
          <p:nvPr/>
        </p:nvSpPr>
        <p:spPr bwMode="auto">
          <a:xfrm rot="10800000">
            <a:off x="3370263" y="1389063"/>
            <a:ext cx="331787" cy="1835150"/>
          </a:xfrm>
          <a:prstGeom prst="rightBrace">
            <a:avLst>
              <a:gd name="adj1" fmla="val 46093"/>
              <a:gd name="adj2" fmla="val 50000"/>
            </a:avLst>
          </a:prstGeom>
          <a:noFill/>
          <a:ln w="69850">
            <a:solidFill>
              <a:srgbClr val="C00021"/>
            </a:solidFill>
            <a:round/>
            <a:headEnd/>
            <a:tailEnd/>
          </a:ln>
          <a:effectLst/>
        </p:spPr>
        <p:txBody>
          <a:bodyPr wrap="none" anchor="ctr"/>
          <a:lstStyle/>
          <a:p>
            <a:endParaRPr lang="es-CL"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1324" y="2561734"/>
            <a:ext cx="3576398" cy="223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7</a:t>
            </a:fld>
            <a:endParaRPr lang="es-ES_tradnl" dirty="0"/>
          </a:p>
        </p:txBody>
      </p:sp>
      <p:sp>
        <p:nvSpPr>
          <p:cNvPr id="8" name="Rectangle 3"/>
          <p:cNvSpPr txBox="1">
            <a:spLocks noChangeArrowheads="1"/>
          </p:cNvSpPr>
          <p:nvPr/>
        </p:nvSpPr>
        <p:spPr bwMode="auto">
          <a:xfrm>
            <a:off x="1116704" y="775510"/>
            <a:ext cx="5371181"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b="1" dirty="0">
                <a:latin typeface="Arial" pitchFamily="34" charset="0"/>
                <a:cs typeface="Arial" pitchFamily="34" charset="0"/>
              </a:rPr>
              <a:t>Creación del </a:t>
            </a:r>
            <a:r>
              <a:rPr lang="es-CL" sz="1500" b="1" dirty="0" smtClean="0">
                <a:latin typeface="Arial" pitchFamily="34" charset="0"/>
                <a:cs typeface="Arial" pitchFamily="34" charset="0"/>
              </a:rPr>
              <a:t>Bloque Anónimo</a:t>
            </a:r>
            <a:endParaRPr lang="es-CL" sz="1500" b="1" dirty="0">
              <a:latin typeface="Arial" pitchFamily="34" charset="0"/>
              <a:ea typeface="Arial Unicode MS"/>
              <a:cs typeface="Arial" pitchFamily="34" charset="0"/>
            </a:endParaRPr>
          </a:p>
        </p:txBody>
      </p:sp>
      <p:sp>
        <p:nvSpPr>
          <p:cNvPr id="2" name="1 Rectángulo"/>
          <p:cNvSpPr/>
          <p:nvPr/>
        </p:nvSpPr>
        <p:spPr>
          <a:xfrm>
            <a:off x="1069822" y="1183497"/>
            <a:ext cx="7496944" cy="584775"/>
          </a:xfrm>
          <a:prstGeom prst="rect">
            <a:avLst/>
          </a:prstGeom>
        </p:spPr>
        <p:txBody>
          <a:bodyPr wrap="square">
            <a:spAutoFit/>
          </a:bodyPr>
          <a:lstStyle/>
          <a:p>
            <a:pPr algn="just"/>
            <a:r>
              <a:rPr lang="es-CL" sz="1600" dirty="0"/>
              <a:t>Siempre comienza con DECLARE o directamente con BEGIN. Es temporal no es guardado en la base de datos.</a:t>
            </a:r>
          </a:p>
        </p:txBody>
      </p:sp>
      <p:sp>
        <p:nvSpPr>
          <p:cNvPr id="9" name="Rectangle 3"/>
          <p:cNvSpPr txBox="1">
            <a:spLocks noChangeArrowheads="1"/>
          </p:cNvSpPr>
          <p:nvPr/>
        </p:nvSpPr>
        <p:spPr bwMode="auto">
          <a:xfrm>
            <a:off x="1378722" y="1916112"/>
            <a:ext cx="259238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dirty="0">
                <a:latin typeface="Arial Black" pitchFamily="34" charset="0"/>
              </a:rPr>
              <a:t>Creación del Bloque</a:t>
            </a:r>
            <a:endParaRPr lang="es-CL" sz="1500" dirty="0">
              <a:latin typeface="Arial Black" pitchFamily="34" charset="0"/>
              <a:ea typeface="Arial Unicode MS"/>
              <a:cs typeface="Times New Roman" pitchFamily="18" charset="0"/>
            </a:endParaRPr>
          </a:p>
        </p:txBody>
      </p:sp>
      <p:sp>
        <p:nvSpPr>
          <p:cNvPr id="11" name="Rectangle 3"/>
          <p:cNvSpPr txBox="1">
            <a:spLocks noChangeArrowheads="1"/>
          </p:cNvSpPr>
          <p:nvPr/>
        </p:nvSpPr>
        <p:spPr bwMode="auto">
          <a:xfrm>
            <a:off x="5543330" y="1925637"/>
            <a:ext cx="259238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dirty="0">
                <a:latin typeface="Arial Black" pitchFamily="34" charset="0"/>
              </a:rPr>
              <a:t>Ejecución del Bloque</a:t>
            </a:r>
            <a:endParaRPr lang="es-CL" sz="1500" dirty="0">
              <a:latin typeface="Arial Black" pitchFamily="34" charset="0"/>
              <a:ea typeface="Arial Unicode MS"/>
              <a:cs typeface="Times New Roman" pitchFamily="18" charset="0"/>
            </a:endParaRPr>
          </a:p>
        </p:txBody>
      </p:sp>
      <p:sp>
        <p:nvSpPr>
          <p:cNvPr id="12" name="Rectangle 18"/>
          <p:cNvSpPr>
            <a:spLocks noChangeArrowheads="1"/>
          </p:cNvSpPr>
          <p:nvPr/>
        </p:nvSpPr>
        <p:spPr bwMode="gray">
          <a:xfrm>
            <a:off x="5553990" y="2632074"/>
            <a:ext cx="198437" cy="238125"/>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sp>
        <p:nvSpPr>
          <p:cNvPr id="13" name="AutoShape 19"/>
          <p:cNvSpPr>
            <a:spLocks noChangeArrowheads="1"/>
          </p:cNvSpPr>
          <p:nvPr/>
        </p:nvSpPr>
        <p:spPr bwMode="auto">
          <a:xfrm>
            <a:off x="7336752" y="2951162"/>
            <a:ext cx="1116013" cy="252412"/>
          </a:xfrm>
          <a:prstGeom prst="wedgeRectCallout">
            <a:avLst>
              <a:gd name="adj1" fmla="val -189324"/>
              <a:gd name="adj2" fmla="val -113634"/>
            </a:avLst>
          </a:prstGeom>
          <a:solidFill>
            <a:srgbClr val="FFFF99"/>
          </a:solidFill>
          <a:ln w="19050">
            <a:solidFill>
              <a:schemeClr val="tx1"/>
            </a:solidFill>
            <a:miter lim="800000"/>
            <a:headEnd/>
            <a:tailEnd/>
          </a:ln>
          <a:effectLst/>
        </p:spPr>
        <p:txBody>
          <a:bodyPr lIns="91432" tIns="45716" rIns="91432" bIns="45716" anchor="ctr"/>
          <a:lstStyle/>
          <a:p>
            <a:pPr algn="ctr" eaLnBrk="0" hangingPunct="0"/>
            <a:r>
              <a:rPr lang="en-US" sz="1000" b="1" dirty="0"/>
              <a:t>Ejecutar Script </a:t>
            </a:r>
          </a:p>
        </p:txBody>
      </p:sp>
      <p:sp>
        <p:nvSpPr>
          <p:cNvPr id="14" name="Rectangle 3"/>
          <p:cNvSpPr txBox="1">
            <a:spLocks noChangeArrowheads="1"/>
          </p:cNvSpPr>
          <p:nvPr/>
        </p:nvSpPr>
        <p:spPr bwMode="auto">
          <a:xfrm>
            <a:off x="5117656" y="1900237"/>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2</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704" y="2442941"/>
            <a:ext cx="3322067"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3"/>
          <p:cNvSpPr txBox="1">
            <a:spLocks noChangeArrowheads="1"/>
          </p:cNvSpPr>
          <p:nvPr/>
        </p:nvSpPr>
        <p:spPr bwMode="auto">
          <a:xfrm>
            <a:off x="1066237" y="1884923"/>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pic>
        <p:nvPicPr>
          <p:cNvPr id="18" name="Picture 20" descr="Screenshot - 28-01-2014 , 11_58_35"/>
          <p:cNvPicPr>
            <a:picLocks noChangeAspect="1" noChangeArrowheads="1"/>
          </p:cNvPicPr>
          <p:nvPr/>
        </p:nvPicPr>
        <p:blipFill>
          <a:blip r:embed="rId3" cstate="print"/>
          <a:srcRect/>
          <a:stretch>
            <a:fillRect/>
          </a:stretch>
        </p:blipFill>
        <p:spPr bwMode="auto">
          <a:xfrm>
            <a:off x="5249935" y="4914851"/>
            <a:ext cx="3381375" cy="1123950"/>
          </a:xfrm>
          <a:prstGeom prst="rect">
            <a:avLst/>
          </a:prstGeom>
          <a:noFill/>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22" y="4732202"/>
            <a:ext cx="3752057" cy="744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8</a:t>
            </a:fld>
            <a:endParaRPr lang="es-ES_tradnl" dirty="0"/>
          </a:p>
        </p:txBody>
      </p:sp>
      <p:sp>
        <p:nvSpPr>
          <p:cNvPr id="8" name="Rectangle 3"/>
          <p:cNvSpPr txBox="1">
            <a:spLocks noChangeArrowheads="1"/>
          </p:cNvSpPr>
          <p:nvPr/>
        </p:nvSpPr>
        <p:spPr bwMode="auto">
          <a:xfrm>
            <a:off x="1116704" y="775510"/>
            <a:ext cx="5371181"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b="1" dirty="0" smtClean="0">
                <a:latin typeface="Arial" pitchFamily="34" charset="0"/>
                <a:cs typeface="Arial" pitchFamily="34" charset="0"/>
              </a:rPr>
              <a:t>Activar la Salida del Bloque Anónimo</a:t>
            </a:r>
            <a:endParaRPr lang="es-CL" sz="1500" b="1" dirty="0">
              <a:latin typeface="Arial" pitchFamily="34" charset="0"/>
              <a:ea typeface="Arial Unicode MS"/>
              <a:cs typeface="Arial" pitchFamily="34" charset="0"/>
            </a:endParaRPr>
          </a:p>
        </p:txBody>
      </p:sp>
      <p:pic>
        <p:nvPicPr>
          <p:cNvPr id="19" name="Picture 9" descr="Screenshot - 28-01-2014 , 12_53_01"/>
          <p:cNvPicPr>
            <a:picLocks noChangeAspect="1" noChangeArrowheads="1"/>
          </p:cNvPicPr>
          <p:nvPr/>
        </p:nvPicPr>
        <p:blipFill>
          <a:blip r:embed="rId2" cstate="print"/>
          <a:srcRect/>
          <a:stretch>
            <a:fillRect/>
          </a:stretch>
        </p:blipFill>
        <p:spPr bwMode="auto">
          <a:xfrm>
            <a:off x="1337961" y="3716338"/>
            <a:ext cx="3744913" cy="1752600"/>
          </a:xfrm>
          <a:prstGeom prst="rect">
            <a:avLst/>
          </a:prstGeom>
          <a:noFill/>
        </p:spPr>
      </p:pic>
      <p:pic>
        <p:nvPicPr>
          <p:cNvPr id="20" name="Picture 10" descr="Screenshot - 28-01-2014 , 12_53_51"/>
          <p:cNvPicPr>
            <a:picLocks noChangeAspect="1" noChangeArrowheads="1"/>
          </p:cNvPicPr>
          <p:nvPr/>
        </p:nvPicPr>
        <p:blipFill>
          <a:blip r:embed="rId3" cstate="print"/>
          <a:srcRect/>
          <a:stretch>
            <a:fillRect/>
          </a:stretch>
        </p:blipFill>
        <p:spPr bwMode="auto">
          <a:xfrm>
            <a:off x="6175717" y="4149725"/>
            <a:ext cx="2888403" cy="1506538"/>
          </a:xfrm>
          <a:prstGeom prst="rect">
            <a:avLst/>
          </a:prstGeom>
          <a:noFill/>
        </p:spPr>
      </p:pic>
      <p:pic>
        <p:nvPicPr>
          <p:cNvPr id="21" name="Picture 11" descr="Screenshot - 28-01-2014 , 12_55_49"/>
          <p:cNvPicPr>
            <a:picLocks noChangeAspect="1" noChangeArrowheads="1"/>
          </p:cNvPicPr>
          <p:nvPr/>
        </p:nvPicPr>
        <p:blipFill>
          <a:blip r:embed="rId4" cstate="print"/>
          <a:srcRect/>
          <a:stretch>
            <a:fillRect/>
          </a:stretch>
        </p:blipFill>
        <p:spPr bwMode="auto">
          <a:xfrm>
            <a:off x="1352029" y="1944688"/>
            <a:ext cx="3959225" cy="1257300"/>
          </a:xfrm>
          <a:prstGeom prst="rect">
            <a:avLst/>
          </a:prstGeom>
          <a:noFill/>
        </p:spPr>
      </p:pic>
      <p:sp>
        <p:nvSpPr>
          <p:cNvPr id="22" name="Rectangle 12"/>
          <p:cNvSpPr>
            <a:spLocks noChangeArrowheads="1"/>
          </p:cNvSpPr>
          <p:nvPr/>
        </p:nvSpPr>
        <p:spPr bwMode="gray">
          <a:xfrm>
            <a:off x="2244204" y="2090738"/>
            <a:ext cx="252413" cy="273050"/>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pic>
        <p:nvPicPr>
          <p:cNvPr id="23" name="Picture 14" descr="Screenshot - 28-01-2014 , 12_59_22"/>
          <p:cNvPicPr>
            <a:picLocks noChangeAspect="1" noChangeArrowheads="1"/>
          </p:cNvPicPr>
          <p:nvPr/>
        </p:nvPicPr>
        <p:blipFill>
          <a:blip r:embed="rId5" cstate="print"/>
          <a:srcRect/>
          <a:stretch>
            <a:fillRect/>
          </a:stretch>
        </p:blipFill>
        <p:spPr bwMode="auto">
          <a:xfrm>
            <a:off x="5972869" y="2060575"/>
            <a:ext cx="2879725" cy="1014413"/>
          </a:xfrm>
          <a:prstGeom prst="rect">
            <a:avLst/>
          </a:prstGeom>
          <a:noFill/>
        </p:spPr>
      </p:pic>
      <p:sp>
        <p:nvSpPr>
          <p:cNvPr id="24" name="Rectangle 15"/>
          <p:cNvSpPr>
            <a:spLocks noChangeArrowheads="1"/>
          </p:cNvSpPr>
          <p:nvPr/>
        </p:nvSpPr>
        <p:spPr bwMode="gray">
          <a:xfrm>
            <a:off x="5978561" y="2501900"/>
            <a:ext cx="1547812" cy="201613"/>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pic>
        <p:nvPicPr>
          <p:cNvPr id="25" name="Picture 16" descr="Screenshot - 28-01-2014 , 13_01_26"/>
          <p:cNvPicPr>
            <a:picLocks noChangeAspect="1" noChangeArrowheads="1"/>
          </p:cNvPicPr>
          <p:nvPr/>
        </p:nvPicPr>
        <p:blipFill>
          <a:blip r:embed="rId6" cstate="print"/>
          <a:srcRect/>
          <a:stretch>
            <a:fillRect/>
          </a:stretch>
        </p:blipFill>
        <p:spPr bwMode="auto">
          <a:xfrm>
            <a:off x="2130124" y="4546600"/>
            <a:ext cx="2808287" cy="1281113"/>
          </a:xfrm>
          <a:prstGeom prst="rect">
            <a:avLst/>
          </a:prstGeom>
          <a:noFill/>
        </p:spPr>
      </p:pic>
      <p:sp>
        <p:nvSpPr>
          <p:cNvPr id="26" name="Rectangle 3"/>
          <p:cNvSpPr txBox="1">
            <a:spLocks noChangeArrowheads="1"/>
          </p:cNvSpPr>
          <p:nvPr/>
        </p:nvSpPr>
        <p:spPr bwMode="auto">
          <a:xfrm>
            <a:off x="924992" y="2157413"/>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sp>
        <p:nvSpPr>
          <p:cNvPr id="27" name="Rectangle 3"/>
          <p:cNvSpPr txBox="1">
            <a:spLocks noChangeArrowheads="1"/>
          </p:cNvSpPr>
          <p:nvPr/>
        </p:nvSpPr>
        <p:spPr bwMode="auto">
          <a:xfrm>
            <a:off x="5583273" y="2155825"/>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2</a:t>
            </a:r>
          </a:p>
        </p:txBody>
      </p:sp>
      <p:sp>
        <p:nvSpPr>
          <p:cNvPr id="28" name="Rectangle 3"/>
          <p:cNvSpPr txBox="1">
            <a:spLocks noChangeArrowheads="1"/>
          </p:cNvSpPr>
          <p:nvPr/>
        </p:nvSpPr>
        <p:spPr bwMode="auto">
          <a:xfrm>
            <a:off x="924991" y="3836987"/>
            <a:ext cx="287337"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3</a:t>
            </a:r>
          </a:p>
        </p:txBody>
      </p:sp>
      <p:sp>
        <p:nvSpPr>
          <p:cNvPr id="29" name="Rectangle 3"/>
          <p:cNvSpPr txBox="1">
            <a:spLocks noChangeArrowheads="1"/>
          </p:cNvSpPr>
          <p:nvPr/>
        </p:nvSpPr>
        <p:spPr bwMode="auto">
          <a:xfrm>
            <a:off x="5621695" y="4244975"/>
            <a:ext cx="287337"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5</a:t>
            </a:r>
          </a:p>
        </p:txBody>
      </p:sp>
      <p:sp>
        <p:nvSpPr>
          <p:cNvPr id="30" name="Rectangle 21"/>
          <p:cNvSpPr>
            <a:spLocks noChangeArrowheads="1"/>
          </p:cNvSpPr>
          <p:nvPr/>
        </p:nvSpPr>
        <p:spPr bwMode="gray">
          <a:xfrm>
            <a:off x="1320499" y="3875088"/>
            <a:ext cx="215900" cy="273050"/>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sp>
        <p:nvSpPr>
          <p:cNvPr id="31" name="Rectangle 3"/>
          <p:cNvSpPr txBox="1">
            <a:spLocks noChangeArrowheads="1"/>
          </p:cNvSpPr>
          <p:nvPr/>
        </p:nvSpPr>
        <p:spPr bwMode="auto">
          <a:xfrm>
            <a:off x="1774524" y="4859338"/>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4</a:t>
            </a:r>
          </a:p>
        </p:txBody>
      </p:sp>
      <p:sp>
        <p:nvSpPr>
          <p:cNvPr id="32" name="AutoShape 23"/>
          <p:cNvSpPr>
            <a:spLocks noChangeArrowheads="1"/>
          </p:cNvSpPr>
          <p:nvPr/>
        </p:nvSpPr>
        <p:spPr bwMode="auto">
          <a:xfrm>
            <a:off x="2989540" y="4063012"/>
            <a:ext cx="2536825" cy="346075"/>
          </a:xfrm>
          <a:prstGeom prst="wedgeRectCallout">
            <a:avLst>
              <a:gd name="adj1" fmla="val -107963"/>
              <a:gd name="adj2" fmla="val -48486"/>
            </a:avLst>
          </a:prstGeom>
          <a:solidFill>
            <a:srgbClr val="FFFF99"/>
          </a:solidFill>
          <a:ln w="19050">
            <a:solidFill>
              <a:schemeClr val="tx1"/>
            </a:solidFill>
            <a:miter lim="800000"/>
            <a:headEnd/>
            <a:tailEnd/>
          </a:ln>
          <a:effectLst/>
        </p:spPr>
        <p:txBody>
          <a:bodyPr lIns="91432" tIns="45716" rIns="91432" bIns="45716" anchor="ctr"/>
          <a:lstStyle/>
          <a:p>
            <a:pPr algn="ctr" eaLnBrk="0" hangingPunct="0"/>
            <a:r>
              <a:rPr lang="en-US" sz="1000" b="1" dirty="0"/>
              <a:t>Activar DBMS_OUTPUT para conexión</a:t>
            </a:r>
          </a:p>
        </p:txBody>
      </p:sp>
      <p:sp>
        <p:nvSpPr>
          <p:cNvPr id="4" name="3 Rectángulo"/>
          <p:cNvSpPr/>
          <p:nvPr/>
        </p:nvSpPr>
        <p:spPr>
          <a:xfrm>
            <a:off x="1116705" y="1159438"/>
            <a:ext cx="4158792" cy="313932"/>
          </a:xfrm>
          <a:prstGeom prst="rect">
            <a:avLst/>
          </a:prstGeom>
        </p:spPr>
        <p:txBody>
          <a:bodyPr wrap="square">
            <a:spAutoFit/>
          </a:bodyPr>
          <a:lstStyle/>
          <a:p>
            <a:pPr algn="just">
              <a:lnSpc>
                <a:spcPct val="80000"/>
              </a:lnSpc>
              <a:spcBef>
                <a:spcPct val="20000"/>
              </a:spcBef>
            </a:pPr>
            <a:r>
              <a:rPr lang="es-CL" dirty="0"/>
              <a:t>Activar la salida en SQL </a:t>
            </a:r>
            <a:r>
              <a:rPr lang="es-CL" dirty="0" err="1"/>
              <a:t>Developer</a:t>
            </a:r>
            <a:r>
              <a:rPr lang="es-CL" dirty="0"/>
              <a:t>. </a:t>
            </a:r>
          </a:p>
        </p:txBody>
      </p:sp>
    </p:spTree>
    <p:extLst>
      <p:ext uri="{BB962C8B-B14F-4D97-AF65-F5344CB8AC3E}">
        <p14:creationId xmlns:p14="http://schemas.microsoft.com/office/powerpoint/2010/main" val="2280346727"/>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974" y="2149435"/>
            <a:ext cx="6166452" cy="229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9</a:t>
            </a:fld>
            <a:endParaRPr lang="es-ES_tradnl" dirty="0"/>
          </a:p>
        </p:txBody>
      </p:sp>
      <p:sp>
        <p:nvSpPr>
          <p:cNvPr id="8" name="Rectangle 3"/>
          <p:cNvSpPr txBox="1">
            <a:spLocks noChangeArrowheads="1"/>
          </p:cNvSpPr>
          <p:nvPr/>
        </p:nvSpPr>
        <p:spPr bwMode="auto">
          <a:xfrm>
            <a:off x="1116704" y="775510"/>
            <a:ext cx="5371181"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b="1" dirty="0" smtClean="0">
                <a:latin typeface="Arial" pitchFamily="34" charset="0"/>
                <a:cs typeface="Arial" pitchFamily="34" charset="0"/>
              </a:rPr>
              <a:t>Mostrar la Salida del Bloque Anónimo</a:t>
            </a:r>
            <a:endParaRPr lang="es-CL" sz="1500" b="1" dirty="0">
              <a:latin typeface="Arial" pitchFamily="34" charset="0"/>
              <a:ea typeface="Arial Unicode MS"/>
              <a:cs typeface="Arial" pitchFamily="34" charset="0"/>
            </a:endParaRPr>
          </a:p>
        </p:txBody>
      </p:sp>
      <p:sp>
        <p:nvSpPr>
          <p:cNvPr id="3" name="2 Rectángulo"/>
          <p:cNvSpPr/>
          <p:nvPr/>
        </p:nvSpPr>
        <p:spPr>
          <a:xfrm>
            <a:off x="1116704" y="1149565"/>
            <a:ext cx="7496944" cy="486287"/>
          </a:xfrm>
          <a:prstGeom prst="rect">
            <a:avLst/>
          </a:prstGeom>
        </p:spPr>
        <p:txBody>
          <a:bodyPr wrap="square">
            <a:spAutoFit/>
          </a:bodyPr>
          <a:lstStyle/>
          <a:p>
            <a:pPr algn="just">
              <a:lnSpc>
                <a:spcPct val="80000"/>
              </a:lnSpc>
              <a:spcBef>
                <a:spcPct val="20000"/>
              </a:spcBef>
            </a:pPr>
            <a:r>
              <a:rPr lang="es-CL" sz="1600" dirty="0"/>
              <a:t>Usar en el bloque PL/SQL el </a:t>
            </a:r>
            <a:r>
              <a:rPr lang="es-CL" sz="1600" dirty="0" err="1"/>
              <a:t>package</a:t>
            </a:r>
            <a:r>
              <a:rPr lang="es-CL" sz="1600" dirty="0"/>
              <a:t> predefinido de Oracle y su procedimiento: </a:t>
            </a:r>
            <a:r>
              <a:rPr lang="en-US" sz="1600" dirty="0"/>
              <a:t>DBMS_OUTPUT.PUT_LINE</a:t>
            </a:r>
            <a:endParaRPr lang="es-CL" sz="1600" dirty="0">
              <a:latin typeface="Times New Roman" pitchFamily="18" charset="0"/>
              <a:ea typeface="Arial Unicode MS"/>
              <a:cs typeface="Times New Roman" pitchFamily="18" charset="0"/>
            </a:endParaRPr>
          </a:p>
        </p:txBody>
      </p:sp>
      <p:sp>
        <p:nvSpPr>
          <p:cNvPr id="10" name="Rectangle 19"/>
          <p:cNvSpPr>
            <a:spLocks noChangeArrowheads="1"/>
          </p:cNvSpPr>
          <p:nvPr/>
        </p:nvSpPr>
        <p:spPr bwMode="gray">
          <a:xfrm>
            <a:off x="2108275" y="4005263"/>
            <a:ext cx="5830888" cy="165100"/>
          </a:xfrm>
          <a:prstGeom prst="rect">
            <a:avLst/>
          </a:prstGeom>
          <a:noFill/>
          <a:ln w="22225">
            <a:solidFill>
              <a:srgbClr val="C00021"/>
            </a:solidFill>
            <a:miter lim="800000"/>
            <a:headEnd type="none" w="sm" len="sm"/>
            <a:tailEnd type="none" w="sm" len="sm"/>
          </a:ln>
          <a:effectLst/>
        </p:spPr>
        <p:txBody>
          <a:bodyPr wrap="none" anchor="ctr"/>
          <a:lstStyle/>
          <a:p>
            <a:endParaRPr lang="es-CL" dirty="0"/>
          </a:p>
        </p:txBody>
      </p:sp>
      <p:sp>
        <p:nvSpPr>
          <p:cNvPr id="12" name="Rectangle 3"/>
          <p:cNvSpPr txBox="1">
            <a:spLocks noChangeArrowheads="1"/>
          </p:cNvSpPr>
          <p:nvPr/>
        </p:nvSpPr>
        <p:spPr bwMode="auto">
          <a:xfrm>
            <a:off x="1101800" y="5326063"/>
            <a:ext cx="28733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7</a:t>
            </a:r>
          </a:p>
        </p:txBody>
      </p:sp>
      <p:sp>
        <p:nvSpPr>
          <p:cNvPr id="13" name="Rectangle 3"/>
          <p:cNvSpPr txBox="1">
            <a:spLocks noChangeArrowheads="1"/>
          </p:cNvSpPr>
          <p:nvPr/>
        </p:nvSpPr>
        <p:spPr bwMode="auto">
          <a:xfrm>
            <a:off x="1101800" y="2444750"/>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6</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974" y="4987131"/>
            <a:ext cx="3834431"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3045782"/>
      </p:ext>
    </p:extLst>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7076</TotalTime>
  <Words>555</Words>
  <Application>Microsoft Office PowerPoint</Application>
  <PresentationFormat>Presentación en pantalla (4:3)</PresentationFormat>
  <Paragraphs>218</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Solsticio</vt:lpstr>
      <vt:lpstr> Unidad II Programación sobre la base de datos PL/SQL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 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 MDD</dc:title>
  <dc:creator>Jeanette Leonelli R.</dc:creator>
  <cp:lastModifiedBy>Jacob Diaz Scanu</cp:lastModifiedBy>
  <cp:revision>1504</cp:revision>
  <dcterms:created xsi:type="dcterms:W3CDTF">2010-10-26T18:30:29Z</dcterms:created>
  <dcterms:modified xsi:type="dcterms:W3CDTF">2016-04-22T17:07:22Z</dcterms:modified>
</cp:coreProperties>
</file>