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2" r:id="rId1"/>
  </p:sldMasterIdLst>
  <p:notesMasterIdLst>
    <p:notesMasterId r:id="rId18"/>
  </p:notesMasterIdLst>
  <p:sldIdLst>
    <p:sldId id="312" r:id="rId2"/>
    <p:sldId id="317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33" r:id="rId11"/>
    <p:sldId id="326" r:id="rId12"/>
    <p:sldId id="327" r:id="rId13"/>
    <p:sldId id="328" r:id="rId14"/>
    <p:sldId id="330" r:id="rId15"/>
    <p:sldId id="331" r:id="rId16"/>
    <p:sldId id="332" r:id="rId17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3190" autoAdjust="0"/>
  </p:normalViewPr>
  <p:slideViewPr>
    <p:cSldViewPr snapToGrid="0" snapToObjects="1">
      <p:cViewPr>
        <p:scale>
          <a:sx n="130" d="100"/>
          <a:sy n="130" d="100"/>
        </p:scale>
        <p:origin x="210" y="2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BCDE3-2245-468A-974C-85995E444034}" type="datetimeFigureOut">
              <a:rPr lang="es-CL" smtClean="0"/>
              <a:pPr/>
              <a:t>16-05-2016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4F09-73E0-410D-8D92-DE5508D70C38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64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8FF1F36-9765-4A9C-BE1C-488A823051F2}" type="datetime1">
              <a:rPr lang="es-ES_tradnl" smtClean="0"/>
              <a:pPr>
                <a:defRPr/>
              </a:pPr>
              <a:t>16/05/2016</a:t>
            </a:fld>
            <a:endParaRPr lang="es-ES_tradnl" dirty="0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D77EB7-9877-4735-9086-CEA66EEC53B2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FC9010-66E0-40FA-88C1-67317EC1F520}" type="datetime1">
              <a:rPr lang="es-ES_tradnl" smtClean="0"/>
              <a:pPr>
                <a:defRPr/>
              </a:pPr>
              <a:t>16/05/2016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E00787-D4EE-4CD5-9175-81BB5764B33E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7E2A8D-A5CD-4FAC-80C9-177C0FAF7EE3}" type="datetime1">
              <a:rPr lang="es-ES_tradnl" smtClean="0"/>
              <a:pPr>
                <a:defRPr/>
              </a:pPr>
              <a:t>16/05/2016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D33A32-CD69-4093-A756-AB40AB05A0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B9650B-031C-43A9-BD16-AB807DC8FF45}" type="datetime1">
              <a:rPr lang="es-ES_tradnl" smtClean="0"/>
              <a:pPr>
                <a:defRPr/>
              </a:pPr>
              <a:t>16/05/2016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3FFAE4-75DD-40FC-8C8A-D78E77AA2A08}" type="datetime1">
              <a:rPr lang="es-ES_tradnl" smtClean="0"/>
              <a:pPr/>
              <a:t>16/05/2016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F8507-C34D-4DC1-B567-89CE6E199678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0F753F-70FA-4468-8549-387C95D4EE2D}" type="datetime1">
              <a:rPr lang="es-ES_tradnl" smtClean="0"/>
              <a:pPr>
                <a:defRPr/>
              </a:pPr>
              <a:t>16/05/2016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3C47F2-F4EA-4889-B7AB-0BDEF995D05C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B7FF0E-3E75-418D-9305-3C66F76F4D65}" type="datetime1">
              <a:rPr lang="es-ES_tradnl" smtClean="0"/>
              <a:pPr>
                <a:defRPr/>
              </a:pPr>
              <a:t>16/05/2016</a:t>
            </a:fld>
            <a:endParaRPr lang="es-ES_tradn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9BA817-6865-44E6-B55E-4CB769DECA80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345ABA-6911-4635-B9EA-7F869E07A662}" type="datetime1">
              <a:rPr lang="es-ES_tradnl" smtClean="0"/>
              <a:pPr>
                <a:defRPr/>
              </a:pPr>
              <a:t>16/05/2016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E644D2-8419-459F-85ED-DEFB94958780}" type="datetime1">
              <a:rPr lang="es-ES_tradnl" smtClean="0"/>
              <a:pPr>
                <a:defRPr/>
              </a:pPr>
              <a:t>16/05/2016</a:t>
            </a:fld>
            <a:endParaRPr lang="es-ES_tradn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DC4F60-6664-4C5D-A818-CE6161D72C5F}" type="datetime1">
              <a:rPr lang="es-ES_tradnl" smtClean="0"/>
              <a:pPr>
                <a:defRPr/>
              </a:pPr>
              <a:t>16/05/2016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4CFF68-A920-4044-AE34-044474665C7D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0BD18FB-1D7F-4CFF-839C-99BE327774CE}" type="datetime1">
              <a:rPr lang="es-ES_tradnl" smtClean="0"/>
              <a:pPr>
                <a:defRPr/>
              </a:pPr>
              <a:t>16/05/2016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208589-2395-4BE9-87D4-F8EBE9710A5B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16/05/2016</a:t>
            </a:fld>
            <a:endParaRPr lang="es-ES_tradnl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946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  <p:sldLayoutId id="2147483791" r:id="rId29"/>
    <p:sldLayoutId id="2147483792" r:id="rId30"/>
    <p:sldLayoutId id="2147483793" r:id="rId31"/>
    <p:sldLayoutId id="2147483794" r:id="rId32"/>
    <p:sldLayoutId id="2147483795" r:id="rId33"/>
    <p:sldLayoutId id="2147483796" r:id="rId34"/>
    <p:sldLayoutId id="2147483797" r:id="rId35"/>
    <p:sldLayoutId id="2147483798" r:id="rId36"/>
    <p:sldLayoutId id="2147483799" r:id="rId37"/>
    <p:sldLayoutId id="2147483800" r:id="rId38"/>
    <p:sldLayoutId id="2147483801" r:id="rId39"/>
    <p:sldLayoutId id="2147483802" r:id="rId40"/>
    <p:sldLayoutId id="2147483803" r:id="rId41"/>
    <p:sldLayoutId id="2147483804" r:id="rId42"/>
    <p:sldLayoutId id="2147483805" r:id="rId43"/>
    <p:sldLayoutId id="2147483806" r:id="rId44"/>
    <p:sldLayoutId id="2147483807" r:id="rId45"/>
    <p:sldLayoutId id="2147483808" r:id="rId46"/>
    <p:sldLayoutId id="2147483809" r:id="rId47"/>
    <p:sldLayoutId id="2147483810" r:id="rId48"/>
    <p:sldLayoutId id="2147483811" r:id="rId49"/>
    <p:sldLayoutId id="2147483812" r:id="rId50"/>
    <p:sldLayoutId id="2147483813" r:id="rId51"/>
    <p:sldLayoutId id="2147483814" r:id="rId52"/>
    <p:sldLayoutId id="2147483815" r:id="rId53"/>
    <p:sldLayoutId id="2147483816" r:id="rId54"/>
    <p:sldLayoutId id="2147483817" r:id="rId55"/>
    <p:sldLayoutId id="2147483818" r:id="rId56"/>
    <p:sldLayoutId id="2147483819" r:id="rId57"/>
    <p:sldLayoutId id="2147483715" r:id="rId5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0187" y="1758455"/>
            <a:ext cx="7498080" cy="24293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CL" sz="4400" u="sng" dirty="0" smtClean="0">
                <a:ea typeface="ＭＳ Ｐゴシック" pitchFamily="34" charset="-128"/>
              </a:rPr>
              <a:t/>
            </a:r>
            <a:br>
              <a:rPr lang="es-CL" sz="4400" u="sng" dirty="0" smtClean="0">
                <a:ea typeface="ＭＳ Ｐゴシック" pitchFamily="34" charset="-128"/>
              </a:rPr>
            </a:br>
            <a:r>
              <a:rPr lang="es-CL" sz="4400" b="1" u="sng" smtClean="0">
                <a:ea typeface="ＭＳ Ｐゴシック" pitchFamily="34" charset="-128"/>
              </a:rPr>
              <a:t>Unidad II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ES" b="1" dirty="0" smtClean="0"/>
              <a:t>Programación sobre la base de datos PL/SQL</a:t>
            </a: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3360225" y="4970915"/>
            <a:ext cx="3159369" cy="88491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lang="es-CL" smtClean="0">
                <a:solidFill>
                  <a:srgbClr val="C00000"/>
                </a:solidFill>
                <a:latin typeface="+mn-lt"/>
                <a:ea typeface="+mn-ea"/>
              </a:rPr>
              <a:t>J</a:t>
            </a:r>
            <a:r>
              <a:rPr lang="es-CL" smtClean="0">
                <a:solidFill>
                  <a:srgbClr val="C00000"/>
                </a:solidFill>
                <a:latin typeface="+mn-lt"/>
                <a:ea typeface="+mn-ea"/>
              </a:rPr>
              <a:t>acobDiaz</a:t>
            </a: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Profesor </a:t>
            </a: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de cátedra Programación de Base de Datos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Sede Puente</a:t>
            </a:r>
            <a:r>
              <a:rPr kumimoji="0" lang="es-CL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Alto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noProof="0" dirty="0" err="1" smtClean="0">
                <a:solidFill>
                  <a:srgbClr val="C00000"/>
                </a:solidFill>
                <a:latin typeface="+mn-lt"/>
                <a:ea typeface="+mn-ea"/>
              </a:rPr>
              <a:t>Duoc</a:t>
            </a: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59049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s-CL" sz="2000" b="1" dirty="0" smtClean="0"/>
              <a:t>Ejemplo Cursor Explicito Usando LOOP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dirty="0" smtClean="0"/>
          </a:p>
          <a:p>
            <a:pPr algn="just"/>
            <a:r>
              <a:rPr lang="es-CL" sz="2000" dirty="0" smtClean="0"/>
              <a:t> 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10</a:t>
            </a:fld>
            <a:endParaRPr lang="es-ES_tradn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955" y="4457700"/>
            <a:ext cx="1681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392498"/>
            <a:ext cx="5300591" cy="429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85510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s-CL" sz="2000" b="1" dirty="0" smtClean="0"/>
              <a:t>Ejemplo Cursor Explicito Usando WHILE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dirty="0" smtClean="0"/>
          </a:p>
          <a:p>
            <a:pPr algn="just"/>
            <a:r>
              <a:rPr lang="es-CL" sz="2000" dirty="0" smtClean="0"/>
              <a:t> 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11</a:t>
            </a:fld>
            <a:endParaRPr lang="es-ES_trad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955" y="4457700"/>
            <a:ext cx="1681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1471313"/>
            <a:ext cx="5681663" cy="504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s-MX" sz="2000" b="1" dirty="0" smtClean="0"/>
              <a:t>Consideraciones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CL" sz="2000" dirty="0" smtClean="0"/>
              <a:t> 	Cuando un cursor está cerrado, no puede retornar registros y en 	general, los atributos tampoco pueden ser utilizados 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CL" sz="2000" dirty="0" smtClean="0"/>
              <a:t>	No se puede cerrar un cursor que ya está cerrado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CL" sz="2000" dirty="0" smtClean="0"/>
              <a:t> 	Es conveniente consultar el resultado de una extracción 	mediante los atributos del cursor (%NOTFOUND, %FOUND)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CL" sz="2000" dirty="0" smtClean="0"/>
              <a:t> 	Al terminar de usar un cursor, es recomendable cerrarlo para 	liberar espacio de memoria y dejarlo disponible para el SGBD</a:t>
            </a: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dirty="0" smtClean="0"/>
          </a:p>
          <a:p>
            <a:pPr algn="just"/>
            <a:r>
              <a:rPr lang="es-CL" sz="2000" dirty="0" smtClean="0"/>
              <a:t> 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12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s-MX" sz="2000" b="1" dirty="0" smtClean="0"/>
              <a:t>Otras Formas de Cursores Explícitos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CL" sz="2000" dirty="0" smtClean="0"/>
              <a:t>  	Se puede utilizar una estructura de ciclo FOR, para recorrer el 	resultado de un cursor.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CL" sz="2000" dirty="0" smtClean="0"/>
              <a:t> 	De la forma anterior, se ejecutan implícitamente las 	instrucciones OPEN, FETCH y CLOSE.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CL" sz="2000" dirty="0" smtClean="0"/>
              <a:t> 	Uno de los puntos en contra respecto a esta modalidad, es que 	el cursor no tiene nombre, y por lo tanto, su resultado no puede 	ser capturado por una aplicación externa a Oracle para el uso 	de sus datos (ej. .NET, Java).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dirty="0" smtClean="0"/>
          </a:p>
          <a:p>
            <a:pPr algn="just"/>
            <a:r>
              <a:rPr lang="es-CL" sz="2000" dirty="0" smtClean="0"/>
              <a:t> 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13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s-CL" sz="2000" b="1" dirty="0" smtClean="0"/>
              <a:t>Ejemplo de </a:t>
            </a:r>
            <a:r>
              <a:rPr lang="es-MX" sz="2000" b="1" dirty="0" smtClean="0"/>
              <a:t>Otras Formas de Cursores Explícitos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2000" dirty="0" smtClean="0"/>
          </a:p>
          <a:p>
            <a:pPr algn="just"/>
            <a:r>
              <a:rPr lang="es-CL" sz="2000" dirty="0" smtClean="0"/>
              <a:t> 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14</a:t>
            </a:fld>
            <a:endParaRPr lang="es-ES_tradnl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1465943"/>
            <a:ext cx="6486525" cy="405458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smtClean="0"/>
              <a:t>Conceptos Claves:</a:t>
            </a:r>
          </a:p>
          <a:p>
            <a:pPr algn="just"/>
            <a:endParaRPr lang="es-MX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dirty="0" smtClean="0"/>
              <a:t> 	 </a:t>
            </a:r>
            <a:r>
              <a:rPr lang="es-CL" sz="2200" dirty="0" smtClean="0"/>
              <a:t>Los cursores de actualización se utilizan para actualizar  	los valores de los datos que son utilizados por el propio 	cursor.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200" dirty="0" smtClean="0"/>
              <a:t> 	Se debe considerar que los registros actualizados son 	bloqueados mientras dura la actualización.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200" dirty="0" smtClean="0"/>
              <a:t> 	En la declaración del cursor se agrega FOR UPDATE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200" dirty="0" smtClean="0"/>
              <a:t> 	En la sentencia </a:t>
            </a:r>
            <a:r>
              <a:rPr lang="es-CL" sz="2200" dirty="0" err="1" smtClean="0"/>
              <a:t>Update</a:t>
            </a:r>
            <a:r>
              <a:rPr lang="es-CL" sz="2200" dirty="0" smtClean="0"/>
              <a:t> se agrega en la condición 	CURRENT OF «</a:t>
            </a:r>
            <a:r>
              <a:rPr lang="es-CL" sz="2200" dirty="0" err="1" smtClean="0"/>
              <a:t>nombre_cursor</a:t>
            </a:r>
            <a:r>
              <a:rPr lang="es-CL" sz="2200" dirty="0" smtClean="0"/>
              <a:t>»</a:t>
            </a:r>
          </a:p>
          <a:p>
            <a:pPr algn="just"/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5- Cursores de Actualización Explícitos</a:t>
            </a:r>
            <a:endParaRPr lang="es-AR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949966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Ejemplos de cursores de actualización</a:t>
            </a:r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5- Cursores de Actualización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16</a:t>
            </a:fld>
            <a:endParaRPr lang="es-ES_tradn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53" y="1600200"/>
            <a:ext cx="6580694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36373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Conceptos Claves:</a:t>
            </a:r>
          </a:p>
          <a:p>
            <a:pPr algn="just"/>
            <a:endParaRPr lang="es-MX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dirty="0" smtClean="0"/>
              <a:t> 	</a:t>
            </a:r>
            <a:r>
              <a:rPr lang="es-CL" sz="2000" dirty="0" smtClean="0"/>
              <a:t>Son utilizados para gestionar los resultados de una sentencia SELECT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En el fondo, un cursor permite gestionar un conjunto de registros, recorriendo dicho conjunto y con acceso a sus datos.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Específicamente: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	</a:t>
            </a:r>
            <a:r>
              <a:rPr lang="es-CL" sz="2000" b="1" dirty="0" smtClean="0"/>
              <a:t>Cursor Implícito</a:t>
            </a:r>
            <a:r>
              <a:rPr lang="es-CL" sz="2000" dirty="0" smtClean="0"/>
              <a:t>: No es necesario declararlo. La operación SELECT INTO es un ejemplo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	</a:t>
            </a:r>
            <a:r>
              <a:rPr lang="es-CL" sz="2000" b="1" dirty="0" smtClean="0"/>
              <a:t>Cursor Explícito</a:t>
            </a:r>
            <a:r>
              <a:rPr lang="es-CL" sz="2000" dirty="0" smtClean="0"/>
              <a:t>: Se necesita declararlo en el código</a:t>
            </a:r>
          </a:p>
          <a:p>
            <a:pPr algn="just"/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812802"/>
            <a:ext cx="7930266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Cursor Implícito</a:t>
            </a:r>
            <a:endParaRPr lang="es-CL" sz="2000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	Un cursor implícito es aquel que devuelve una única fila como dato. La sentencia SELECT – INTO es un ejemplo de cursor implícito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	El cursor implícito debe retornar siempre una fila o registro. Si esa condición no se cumple, se producirá un error (excepción)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	Las excepciones que se pueden producir son: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s-CL" sz="2000" dirty="0" smtClean="0"/>
              <a:t> 	NO DATA FOUND: No se encontró fila o registro que satisfaga el SELECT utilizado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s-CL" sz="2000" dirty="0" smtClean="0"/>
              <a:t> 	TOO MANY ROWS: El SELECT devuelve más de una fila o registro</a:t>
            </a:r>
          </a:p>
          <a:p>
            <a:pPr algn="just"/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2504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812802"/>
            <a:ext cx="7930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/>
              <a:t>Ejemplo : Cursor Implícito</a:t>
            </a:r>
          </a:p>
          <a:p>
            <a:pPr algn="just"/>
            <a:endParaRPr lang="es-MX" sz="2000" dirty="0" smtClean="0"/>
          </a:p>
          <a:p>
            <a:pPr algn="just"/>
            <a:r>
              <a:rPr lang="es-CL" sz="2000" dirty="0" smtClean="0"/>
              <a:t> </a:t>
            </a:r>
          </a:p>
          <a:p>
            <a:pPr algn="just"/>
            <a:endParaRPr lang="es-CL" sz="2000" dirty="0" smtClean="0"/>
          </a:p>
          <a:p>
            <a:pPr algn="just"/>
            <a:endParaRPr lang="es-CL" sz="2000" dirty="0" smtClean="0"/>
          </a:p>
          <a:p>
            <a:pPr algn="just"/>
            <a:r>
              <a:rPr lang="es-CL" sz="2000" dirty="0" smtClean="0"/>
              <a:t>	</a:t>
            </a:r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540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4</a:t>
            </a:fld>
            <a:endParaRPr lang="es-ES_tradn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358" y="1372190"/>
            <a:ext cx="6627585" cy="405615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812802"/>
            <a:ext cx="7930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/>
              <a:t>Ejemplo :  Error de Cursor Implícito</a:t>
            </a:r>
          </a:p>
          <a:p>
            <a:pPr algn="just"/>
            <a:endParaRPr lang="es-MX" sz="2000" dirty="0" smtClean="0"/>
          </a:p>
          <a:p>
            <a:pPr algn="just"/>
            <a:endParaRPr lang="es-MX" sz="2000" dirty="0" smtClean="0"/>
          </a:p>
          <a:p>
            <a:pPr algn="just"/>
            <a:endParaRPr lang="es-MX" sz="2000" dirty="0" smtClean="0"/>
          </a:p>
          <a:p>
            <a:pPr algn="just"/>
            <a:endParaRPr lang="es-MX" sz="2000" dirty="0" smtClean="0"/>
          </a:p>
          <a:p>
            <a:pPr algn="just"/>
            <a:r>
              <a:rPr lang="es-CL" sz="2000" dirty="0" smtClean="0"/>
              <a:t> </a:t>
            </a:r>
          </a:p>
          <a:p>
            <a:pPr algn="just"/>
            <a:endParaRPr lang="es-CL" sz="2000" dirty="0" smtClean="0"/>
          </a:p>
          <a:p>
            <a:pPr algn="just"/>
            <a:endParaRPr lang="es-CL" sz="2000" dirty="0" smtClean="0"/>
          </a:p>
          <a:p>
            <a:pPr algn="just"/>
            <a:r>
              <a:rPr lang="es-CL" sz="2000" dirty="0" smtClean="0"/>
              <a:t>	</a:t>
            </a:r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540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5</a:t>
            </a:fld>
            <a:endParaRPr lang="es-ES_tradnl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4" y="1422400"/>
            <a:ext cx="6322858" cy="265611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4" y="4252686"/>
            <a:ext cx="7930266" cy="1876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7265392" y="1902772"/>
            <a:ext cx="1805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El cursor devuelve más de una fila (TOO MANY ROWS)</a:t>
            </a:r>
            <a:endParaRPr lang="es-C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43428"/>
            <a:ext cx="79302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Cursor Explícito</a:t>
            </a:r>
            <a:endParaRPr lang="es-CL" sz="2000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	Un cursor explícito puede devolver cero o más filas.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	Generalmente, un cursor explícito pasa por las siguientes etapas: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-"/>
            </a:pPr>
            <a:r>
              <a:rPr lang="es-CL" sz="2000" dirty="0" smtClean="0"/>
              <a:t> 	Declaración (</a:t>
            </a:r>
            <a:r>
              <a:rPr lang="es-CL" sz="2000" b="1" dirty="0" smtClean="0"/>
              <a:t>CURSOR</a:t>
            </a:r>
            <a:r>
              <a:rPr lang="es-CL" sz="2000" dirty="0" smtClean="0"/>
              <a:t>)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-"/>
            </a:pPr>
            <a:r>
              <a:rPr lang="es-CL" sz="2000" dirty="0" smtClean="0"/>
              <a:t> 	Apertura (</a:t>
            </a:r>
            <a:r>
              <a:rPr lang="es-CL" sz="2000" b="1" dirty="0" smtClean="0"/>
              <a:t>OPEN</a:t>
            </a:r>
            <a:r>
              <a:rPr lang="es-CL" sz="2000" dirty="0" smtClean="0"/>
              <a:t>)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-"/>
            </a:pPr>
            <a:r>
              <a:rPr lang="es-CL" sz="2000" dirty="0" smtClean="0"/>
              <a:t> 	Extracción (</a:t>
            </a:r>
            <a:r>
              <a:rPr lang="es-CL" sz="2000" b="1" dirty="0" smtClean="0"/>
              <a:t>FETCH</a:t>
            </a:r>
            <a:r>
              <a:rPr lang="es-CL" sz="2000" dirty="0" smtClean="0"/>
              <a:t>)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-"/>
            </a:pPr>
            <a:r>
              <a:rPr lang="es-CL" sz="2000" dirty="0" smtClean="0"/>
              <a:t> 	Cierre (</a:t>
            </a:r>
            <a:r>
              <a:rPr lang="es-CL" sz="2000" b="1" dirty="0" smtClean="0"/>
              <a:t>CLOSE</a:t>
            </a:r>
            <a:r>
              <a:rPr lang="es-CL" sz="2000" dirty="0" smtClean="0"/>
              <a:t>)</a:t>
            </a:r>
          </a:p>
          <a:p>
            <a:pPr algn="just"/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8309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6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s-MX" sz="2000" b="1" dirty="0" smtClean="0"/>
              <a:t>Sintaxis Cursores</a:t>
            </a:r>
            <a:endParaRPr lang="es-CL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 	Para declarar un cursor: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-"/>
            </a:pPr>
            <a:r>
              <a:rPr lang="es-CL" sz="2000" dirty="0" smtClean="0"/>
              <a:t> 	Simple: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s-CL" sz="2000" b="1" dirty="0" smtClean="0">
                <a:solidFill>
                  <a:srgbClr val="FF0000"/>
                </a:solidFill>
              </a:rPr>
              <a:t>	CURSOR</a:t>
            </a:r>
            <a:r>
              <a:rPr lang="es-CL" sz="2000" dirty="0" smtClean="0"/>
              <a:t> &lt;</a:t>
            </a:r>
            <a:r>
              <a:rPr lang="es-CL" sz="2000" dirty="0" err="1" smtClean="0"/>
              <a:t>nombre_cursor</a:t>
            </a:r>
            <a:r>
              <a:rPr lang="es-CL" sz="2000" dirty="0" smtClean="0"/>
              <a:t>&gt; </a:t>
            </a:r>
            <a:r>
              <a:rPr lang="es-CL" sz="2000" b="1" dirty="0" smtClean="0">
                <a:solidFill>
                  <a:srgbClr val="FF0000"/>
                </a:solidFill>
              </a:rPr>
              <a:t>IS</a:t>
            </a:r>
            <a:r>
              <a:rPr lang="es-CL" sz="2000" dirty="0" smtClean="0"/>
              <a:t> &lt;instrucción </a:t>
            </a:r>
            <a:r>
              <a:rPr lang="es-CL" sz="2000" dirty="0" err="1" smtClean="0"/>
              <a:t>select</a:t>
            </a:r>
            <a:r>
              <a:rPr lang="es-CL" sz="2000" dirty="0" smtClean="0"/>
              <a:t>&gt;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-"/>
            </a:pPr>
            <a:r>
              <a:rPr lang="es-CL" sz="2000" dirty="0" smtClean="0"/>
              <a:t> 	Con parámetros: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s-CL" sz="2000" b="1" dirty="0" smtClean="0">
                <a:solidFill>
                  <a:srgbClr val="FF0000"/>
                </a:solidFill>
              </a:rPr>
              <a:t>	CURSOR</a:t>
            </a:r>
            <a:r>
              <a:rPr lang="es-CL" sz="2000" dirty="0" smtClean="0">
                <a:solidFill>
                  <a:srgbClr val="FF0000"/>
                </a:solidFill>
              </a:rPr>
              <a:t> </a:t>
            </a:r>
            <a:r>
              <a:rPr lang="es-CL" sz="2000" dirty="0" smtClean="0"/>
              <a:t>&lt;</a:t>
            </a:r>
            <a:r>
              <a:rPr lang="es-CL" sz="2000" dirty="0" err="1" smtClean="0"/>
              <a:t>nombre_cursor</a:t>
            </a:r>
            <a:r>
              <a:rPr lang="es-CL" sz="2000" dirty="0" smtClean="0"/>
              <a:t>&gt; (param1 tipo1, param2 tipo2, ……, </a:t>
            </a:r>
            <a:r>
              <a:rPr lang="es-CL" sz="2000" dirty="0" err="1" smtClean="0"/>
              <a:t>param</a:t>
            </a:r>
            <a:r>
              <a:rPr lang="es-CL" sz="2000" dirty="0" smtClean="0"/>
              <a:t> n tipo n)  </a:t>
            </a:r>
            <a:r>
              <a:rPr lang="es-CL" sz="2000" b="1" dirty="0" smtClean="0">
                <a:solidFill>
                  <a:srgbClr val="FF0000"/>
                </a:solidFill>
              </a:rPr>
              <a:t>IS</a:t>
            </a:r>
            <a:r>
              <a:rPr lang="es-CL" sz="2000" dirty="0" smtClean="0"/>
              <a:t> &lt;instrucción </a:t>
            </a:r>
            <a:r>
              <a:rPr lang="es-CL" sz="2000" dirty="0" err="1" smtClean="0"/>
              <a:t>select</a:t>
            </a:r>
            <a:r>
              <a:rPr lang="es-CL" sz="2000" dirty="0" smtClean="0"/>
              <a:t>&gt;</a:t>
            </a:r>
          </a:p>
          <a:p>
            <a:pPr>
              <a:spcBef>
                <a:spcPts val="18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	Para abrir un cursor: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-"/>
            </a:pPr>
            <a:r>
              <a:rPr lang="es-CL" sz="2000" dirty="0" smtClean="0"/>
              <a:t> 	Simple: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s-CL" sz="2000" b="1" dirty="0" smtClean="0">
                <a:solidFill>
                  <a:srgbClr val="FF0000"/>
                </a:solidFill>
              </a:rPr>
              <a:t>	OPEN</a:t>
            </a:r>
            <a:r>
              <a:rPr lang="es-CL" sz="2000" dirty="0" smtClean="0"/>
              <a:t> </a:t>
            </a:r>
            <a:r>
              <a:rPr lang="es-CL" sz="2000" dirty="0" err="1" smtClean="0"/>
              <a:t>nombre_cursor</a:t>
            </a:r>
            <a:r>
              <a:rPr lang="es-CL" sz="2000" dirty="0" smtClean="0"/>
              <a:t>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-"/>
            </a:pPr>
            <a:r>
              <a:rPr lang="es-CL" sz="2000" dirty="0" smtClean="0"/>
              <a:t> 	Con parámetros: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s-CL" sz="2000" b="1" dirty="0" smtClean="0">
                <a:solidFill>
                  <a:srgbClr val="FF0000"/>
                </a:solidFill>
              </a:rPr>
              <a:t>	OPEN</a:t>
            </a:r>
            <a:r>
              <a:rPr lang="es-CL" sz="2000" dirty="0" smtClean="0"/>
              <a:t> </a:t>
            </a:r>
            <a:r>
              <a:rPr lang="es-CL" sz="2000" dirty="0" err="1" smtClean="0"/>
              <a:t>nombre_cursor</a:t>
            </a:r>
            <a:r>
              <a:rPr lang="es-CL" sz="2000" dirty="0" smtClean="0"/>
              <a:t> (valor1, valor2, …., valor n);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7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58646" y="769260"/>
            <a:ext cx="79302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s-MX" sz="2000" b="1" dirty="0" smtClean="0"/>
              <a:t>Sintaxis Cursores</a:t>
            </a:r>
            <a:endParaRPr lang="es-CL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 	Para extraer datos de un cursor: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-"/>
            </a:pPr>
            <a:r>
              <a:rPr lang="es-CL" sz="2000" dirty="0" smtClean="0"/>
              <a:t> 	 Con variables 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s-CL" sz="2000" b="1" dirty="0" smtClean="0">
                <a:solidFill>
                  <a:srgbClr val="FF0000"/>
                </a:solidFill>
              </a:rPr>
              <a:t>	FETCH</a:t>
            </a:r>
            <a:r>
              <a:rPr lang="es-CL" sz="2000" b="1" dirty="0" smtClean="0"/>
              <a:t> </a:t>
            </a:r>
            <a:r>
              <a:rPr lang="es-CL" sz="2000" dirty="0" err="1" smtClean="0"/>
              <a:t>nombre_cursor</a:t>
            </a:r>
            <a:r>
              <a:rPr lang="es-CL" sz="2000" dirty="0" smtClean="0"/>
              <a:t> </a:t>
            </a:r>
            <a:r>
              <a:rPr lang="es-CL" sz="2000" b="1" dirty="0" smtClean="0">
                <a:solidFill>
                  <a:srgbClr val="FF0000"/>
                </a:solidFill>
              </a:rPr>
              <a:t>INTO</a:t>
            </a:r>
            <a:r>
              <a:rPr lang="es-CL" sz="2000" dirty="0" smtClean="0"/>
              <a:t> </a:t>
            </a:r>
            <a:r>
              <a:rPr lang="es-CL" sz="2000" dirty="0" err="1" smtClean="0"/>
              <a:t>lista_variables</a:t>
            </a:r>
            <a:r>
              <a:rPr lang="es-CL" sz="2000" dirty="0" smtClean="0"/>
              <a:t>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-"/>
            </a:pPr>
            <a:endParaRPr lang="es-CL" sz="2000" dirty="0" smtClean="0"/>
          </a:p>
          <a:p>
            <a:pPr>
              <a:spcBef>
                <a:spcPts val="18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s-CL" sz="2000" dirty="0" smtClean="0"/>
              <a:t> 	Para cerrar un cursor: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s-CL" sz="2000" b="1" dirty="0" smtClean="0">
                <a:solidFill>
                  <a:srgbClr val="FF0000"/>
                </a:solidFill>
              </a:rPr>
              <a:t>	CLOSE </a:t>
            </a:r>
            <a:r>
              <a:rPr lang="es-CL" sz="2000" dirty="0" err="1" smtClean="0"/>
              <a:t>nombre_cursor</a:t>
            </a:r>
            <a:r>
              <a:rPr lang="es-CL" sz="2000" dirty="0" smtClean="0"/>
              <a:t>;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s-CL" sz="20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8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s-CL" sz="2000" b="1" dirty="0" smtClean="0"/>
              <a:t>Atributos de Cursores</a:t>
            </a:r>
            <a:endParaRPr lang="es-CL" sz="2000" dirty="0" smtClean="0"/>
          </a:p>
          <a:p>
            <a:pPr algn="just"/>
            <a:r>
              <a:rPr lang="es-CL" sz="2000" dirty="0" smtClean="0"/>
              <a:t> Con los atributos de los cursores se permite reconocer el estado de un cursor:</a:t>
            </a:r>
          </a:p>
          <a:p>
            <a:pPr algn="just"/>
            <a:endParaRPr lang="es-CL" sz="2000" dirty="0" smtClean="0"/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CL" sz="2000" b="1" dirty="0" smtClean="0"/>
              <a:t> 	%NOTFOUND</a:t>
            </a:r>
            <a:r>
              <a:rPr lang="es-CL" sz="2000" dirty="0" smtClean="0"/>
              <a:t>: Devuelve verdadero cuando el cursor no retorna 	un registro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CL" sz="2000" b="1" dirty="0" smtClean="0"/>
              <a:t> 	%FOUND</a:t>
            </a:r>
            <a:r>
              <a:rPr lang="es-CL" sz="2000" dirty="0" smtClean="0"/>
              <a:t>: Devuelve verdadero cuando el cursor retorna un 	registro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CL" sz="2000" b="1" dirty="0" smtClean="0"/>
              <a:t>	%ROWCOUNT</a:t>
            </a:r>
            <a:r>
              <a:rPr lang="es-CL" sz="2000" dirty="0" smtClean="0"/>
              <a:t>: Devuelve la cantidad de registros que se ha 	recuperado hasta el momento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s-CL" sz="20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5247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4- Cursores Implícitos y Explícitos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9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8183</TotalTime>
  <Words>217</Words>
  <Application>Microsoft Office PowerPoint</Application>
  <PresentationFormat>Presentación en pantalla (4:3)</PresentationFormat>
  <Paragraphs>179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Solsticio</vt:lpstr>
      <vt:lpstr> Unidad II Programación sobre la base de datos PL/SQL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 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 MDD</dc:title>
  <dc:creator>Jeanette Leonelli R.</dc:creator>
  <cp:lastModifiedBy>Jacob Diaz Scanu</cp:lastModifiedBy>
  <cp:revision>1738</cp:revision>
  <dcterms:created xsi:type="dcterms:W3CDTF">2010-10-26T18:30:29Z</dcterms:created>
  <dcterms:modified xsi:type="dcterms:W3CDTF">2016-05-16T14:54:20Z</dcterms:modified>
</cp:coreProperties>
</file>