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2" r:id="rId1"/>
  </p:sldMasterIdLst>
  <p:notesMasterIdLst>
    <p:notesMasterId r:id="rId12"/>
  </p:notesMasterIdLst>
  <p:sldIdLst>
    <p:sldId id="312" r:id="rId2"/>
    <p:sldId id="317" r:id="rId3"/>
    <p:sldId id="318" r:id="rId4"/>
    <p:sldId id="319" r:id="rId5"/>
    <p:sldId id="321" r:id="rId6"/>
    <p:sldId id="320" r:id="rId7"/>
    <p:sldId id="323" r:id="rId8"/>
    <p:sldId id="325" r:id="rId9"/>
    <p:sldId id="322" r:id="rId10"/>
    <p:sldId id="330" r:id="rId11"/>
  </p:sldIdLst>
  <p:sldSz cx="9144000" cy="6858000" type="screen4x3"/>
  <p:notesSz cx="6858000" cy="9144000"/>
  <p:defaultTextStyle>
    <a:defPPr>
      <a:defRPr lang="es-ES_tradnl"/>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anette"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3190" autoAdjust="0"/>
  </p:normalViewPr>
  <p:slideViewPr>
    <p:cSldViewPr snapToGrid="0" snapToObjects="1">
      <p:cViewPr>
        <p:scale>
          <a:sx n="75" d="100"/>
          <a:sy n="75" d="100"/>
        </p:scale>
        <p:origin x="-123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0BCDE3-2245-468A-974C-85995E444034}" type="datetimeFigureOut">
              <a:rPr lang="es-CL" smtClean="0"/>
              <a:pPr/>
              <a:t>06-06-2016</a:t>
            </a:fld>
            <a:endParaRPr lang="es-CL"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724F09-73E0-410D-8D92-DE5508D70C38}" type="slidenum">
              <a:rPr lang="es-CL" smtClean="0"/>
              <a:pPr/>
              <a:t>‹Nº›</a:t>
            </a:fld>
            <a:endParaRPr lang="es-CL" dirty="0"/>
          </a:p>
        </p:txBody>
      </p:sp>
    </p:spTree>
    <p:extLst>
      <p:ext uri="{BB962C8B-B14F-4D97-AF65-F5344CB8AC3E}">
        <p14:creationId xmlns:p14="http://schemas.microsoft.com/office/powerpoint/2010/main" val="966402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pPr>
              <a:defRPr/>
            </a:pPr>
            <a:fld id="{08FF1F36-9765-4A9C-BE1C-488A823051F2}" type="datetime1">
              <a:rPr lang="es-ES_tradnl" smtClean="0"/>
              <a:pPr>
                <a:defRPr/>
              </a:pPr>
              <a:t>06/06/2016</a:t>
            </a:fld>
            <a:endParaRPr lang="es-ES_tradnl" dirty="0"/>
          </a:p>
        </p:txBody>
      </p:sp>
      <p:sp>
        <p:nvSpPr>
          <p:cNvPr id="20" name="19 Marcador de pie de página"/>
          <p:cNvSpPr>
            <a:spLocks noGrp="1"/>
          </p:cNvSpPr>
          <p:nvPr>
            <p:ph type="ftr" sz="quarter" idx="11"/>
          </p:nvPr>
        </p:nvSpPr>
        <p:spPr/>
        <p:txBody>
          <a:bodyPr/>
          <a:lstStyle>
            <a:extLst/>
          </a:lstStyle>
          <a:p>
            <a:pPr>
              <a:defRPr/>
            </a:pPr>
            <a:endParaRPr lang="es-ES_tradnl" dirty="0"/>
          </a:p>
        </p:txBody>
      </p:sp>
      <p:sp>
        <p:nvSpPr>
          <p:cNvPr id="10" name="9 Marcador de número de diapositiva"/>
          <p:cNvSpPr>
            <a:spLocks noGrp="1"/>
          </p:cNvSpPr>
          <p:nvPr>
            <p:ph type="sldNum" sz="quarter" idx="12"/>
          </p:nvPr>
        </p:nvSpPr>
        <p:spPr/>
        <p:txBody>
          <a:bodyPr/>
          <a:lstStyle>
            <a:extLst/>
          </a:lstStyle>
          <a:p>
            <a:pPr>
              <a:defRPr/>
            </a:pPr>
            <a:fld id="{ACD77EB7-9877-4735-9086-CEA66EEC53B2}" type="slidenum">
              <a:rPr lang="es-ES_tradnl" smtClean="0"/>
              <a:pPr>
                <a:defRPr/>
              </a:pPr>
              <a:t>‹Nº›</a:t>
            </a:fld>
            <a:endParaRPr lang="es-ES_tradnl" dirty="0"/>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fld id="{6AFC9010-66E0-40FA-88C1-67317EC1F520}" type="datetime1">
              <a:rPr lang="es-ES_tradnl" smtClean="0"/>
              <a:pPr>
                <a:defRPr/>
              </a:pPr>
              <a:t>06/06/2016</a:t>
            </a:fld>
            <a:endParaRPr lang="es-ES_tradnl" dirty="0"/>
          </a:p>
        </p:txBody>
      </p:sp>
      <p:sp>
        <p:nvSpPr>
          <p:cNvPr id="5" name="4 Marcador de pie de página"/>
          <p:cNvSpPr>
            <a:spLocks noGrp="1"/>
          </p:cNvSpPr>
          <p:nvPr>
            <p:ph type="ftr" sz="quarter" idx="11"/>
          </p:nvPr>
        </p:nvSpPr>
        <p:spPr/>
        <p:txBody>
          <a:bodyPr/>
          <a:lstStyle>
            <a:extLst/>
          </a:lstStyle>
          <a:p>
            <a:pPr>
              <a:defRPr/>
            </a:pPr>
            <a:endParaRPr lang="es-ES_tradnl" dirty="0"/>
          </a:p>
        </p:txBody>
      </p:sp>
      <p:sp>
        <p:nvSpPr>
          <p:cNvPr id="6" name="5 Marcador de número de diapositiva"/>
          <p:cNvSpPr>
            <a:spLocks noGrp="1"/>
          </p:cNvSpPr>
          <p:nvPr>
            <p:ph type="sldNum" sz="quarter" idx="12"/>
          </p:nvPr>
        </p:nvSpPr>
        <p:spPr/>
        <p:txBody>
          <a:bodyPr/>
          <a:lstStyle>
            <a:extLst/>
          </a:lstStyle>
          <a:p>
            <a:pPr>
              <a:defRPr/>
            </a:pPr>
            <a:fld id="{CCE00787-D4EE-4CD5-9175-81BB5764B33E}" type="slidenum">
              <a:rPr lang="es-ES_tradnl" smtClean="0"/>
              <a:pPr>
                <a:defRPr/>
              </a:pPr>
              <a:t>‹Nº›</a:t>
            </a:fld>
            <a:endParaRPr lang="es-ES_trad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fld id="{817E2A8D-A5CD-4FAC-80C9-177C0FAF7EE3}" type="datetime1">
              <a:rPr lang="es-ES_tradnl" smtClean="0"/>
              <a:pPr>
                <a:defRPr/>
              </a:pPr>
              <a:t>06/06/2016</a:t>
            </a:fld>
            <a:endParaRPr lang="es-ES_tradnl" dirty="0"/>
          </a:p>
        </p:txBody>
      </p:sp>
      <p:sp>
        <p:nvSpPr>
          <p:cNvPr id="5" name="4 Marcador de pie de página"/>
          <p:cNvSpPr>
            <a:spLocks noGrp="1"/>
          </p:cNvSpPr>
          <p:nvPr>
            <p:ph type="ftr" sz="quarter" idx="11"/>
          </p:nvPr>
        </p:nvSpPr>
        <p:spPr/>
        <p:txBody>
          <a:bodyPr/>
          <a:lstStyle>
            <a:extLst/>
          </a:lstStyle>
          <a:p>
            <a:pPr>
              <a:defRPr/>
            </a:pPr>
            <a:endParaRPr lang="es-ES_tradnl" dirty="0"/>
          </a:p>
        </p:txBody>
      </p:sp>
      <p:sp>
        <p:nvSpPr>
          <p:cNvPr id="6" name="5 Marcador de número de diapositiva"/>
          <p:cNvSpPr>
            <a:spLocks noGrp="1"/>
          </p:cNvSpPr>
          <p:nvPr>
            <p:ph type="sldNum" sz="quarter" idx="12"/>
          </p:nvPr>
        </p:nvSpPr>
        <p:spPr/>
        <p:txBody>
          <a:bodyPr/>
          <a:lstStyle>
            <a:extLst/>
          </a:lstStyle>
          <a:p>
            <a:pPr>
              <a:defRPr/>
            </a:pPr>
            <a:fld id="{67D33A32-CD69-4093-A756-AB40AB05A0CA}" type="slidenum">
              <a:rPr lang="es-ES_tradnl" smtClean="0"/>
              <a:pPr>
                <a:defRPr/>
              </a:pPr>
              <a:t>‹Nº›</a:t>
            </a:fld>
            <a:endParaRPr lang="es-ES_tradnl"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fld id="{1DB9650B-031C-43A9-BD16-AB807DC8FF45}" type="datetime1">
              <a:rPr lang="es-ES_tradnl" smtClean="0"/>
              <a:pPr>
                <a:defRPr/>
              </a:pPr>
              <a:t>06/06/2016</a:t>
            </a:fld>
            <a:endParaRPr lang="es-ES_tradnl" dirty="0"/>
          </a:p>
        </p:txBody>
      </p:sp>
      <p:sp>
        <p:nvSpPr>
          <p:cNvPr id="5" name="4 Marcador de pie de página"/>
          <p:cNvSpPr>
            <a:spLocks noGrp="1"/>
          </p:cNvSpPr>
          <p:nvPr>
            <p:ph type="ftr" sz="quarter" idx="11"/>
          </p:nvPr>
        </p:nvSpPr>
        <p:spPr/>
        <p:txBody>
          <a:bodyPr/>
          <a:lstStyle>
            <a:extLst/>
          </a:lstStyle>
          <a:p>
            <a:pPr>
              <a:defRPr/>
            </a:pPr>
            <a:endParaRPr lang="es-ES_tradnl" dirty="0"/>
          </a:p>
        </p:txBody>
      </p:sp>
      <p:sp>
        <p:nvSpPr>
          <p:cNvPr id="6" name="5 Marcador de número de diapositiva"/>
          <p:cNvSpPr>
            <a:spLocks noGrp="1"/>
          </p:cNvSpPr>
          <p:nvPr>
            <p:ph type="sldNum" sz="quarter" idx="12"/>
          </p:nvPr>
        </p:nvSpPr>
        <p:spPr/>
        <p:txBody>
          <a:bodyPr/>
          <a:lstStyle>
            <a:extLst/>
          </a:lstStyle>
          <a:p>
            <a:pPr>
              <a:defRPr/>
            </a:pPr>
            <a:fld id="{27900D3C-C79B-4DAE-9D8F-8A92FC0D68C3}" type="slidenum">
              <a:rPr lang="es-ES_tradnl" smtClean="0"/>
              <a:pPr>
                <a:defRPr/>
              </a:pPr>
              <a:t>‹Nº›</a:t>
            </a:fld>
            <a:endParaRPr lang="es-ES_tradnl"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E53FFAE4-75DD-40FC-8C8A-D78E77AA2A08}" type="datetime1">
              <a:rPr lang="es-ES_tradnl" smtClean="0"/>
              <a:pPr/>
              <a:t>06/06/2016</a:t>
            </a:fld>
            <a:endParaRPr lang="en-US"/>
          </a:p>
        </p:txBody>
      </p:sp>
      <p:sp>
        <p:nvSpPr>
          <p:cNvPr id="5" name="4 Marcador de pie de página"/>
          <p:cNvSpPr>
            <a:spLocks noGrp="1"/>
          </p:cNvSpPr>
          <p:nvPr>
            <p:ph type="ftr" sz="quarter" idx="11"/>
          </p:nvPr>
        </p:nvSpPr>
        <p:spPr/>
        <p:txBody>
          <a:bodyPr/>
          <a:lstStyle>
            <a:extLst/>
          </a:lstStyle>
          <a:p>
            <a:pPr>
              <a:defRPr/>
            </a:pPr>
            <a:endParaRPr lang="es-ES_tradnl" dirty="0"/>
          </a:p>
        </p:txBody>
      </p:sp>
      <p:sp>
        <p:nvSpPr>
          <p:cNvPr id="6" name="5 Marcador de número de diapositiva"/>
          <p:cNvSpPr>
            <a:spLocks noGrp="1"/>
          </p:cNvSpPr>
          <p:nvPr>
            <p:ph type="sldNum" sz="quarter" idx="12"/>
          </p:nvPr>
        </p:nvSpPr>
        <p:spPr/>
        <p:txBody>
          <a:bodyPr/>
          <a:lstStyle>
            <a:extLst/>
          </a:lstStyle>
          <a:p>
            <a:pPr>
              <a:defRPr/>
            </a:pPr>
            <a:fld id="{F90F8507-C34D-4DC1-B567-89CE6E199678}" type="slidenum">
              <a:rPr lang="es-ES_tradnl" smtClean="0"/>
              <a:pPr>
                <a:defRPr/>
              </a:pPr>
              <a:t>‹Nº›</a:t>
            </a:fld>
            <a:endParaRPr lang="es-ES_tradnl" dirty="0"/>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pPr>
              <a:defRPr/>
            </a:pPr>
            <a:fld id="{330F753F-70FA-4468-8549-387C95D4EE2D}" type="datetime1">
              <a:rPr lang="es-ES_tradnl" smtClean="0"/>
              <a:pPr>
                <a:defRPr/>
              </a:pPr>
              <a:t>06/06/2016</a:t>
            </a:fld>
            <a:endParaRPr lang="es-ES_tradnl" dirty="0"/>
          </a:p>
        </p:txBody>
      </p:sp>
      <p:sp>
        <p:nvSpPr>
          <p:cNvPr id="6" name="5 Marcador de pie de página"/>
          <p:cNvSpPr>
            <a:spLocks noGrp="1"/>
          </p:cNvSpPr>
          <p:nvPr>
            <p:ph type="ftr" sz="quarter" idx="11"/>
          </p:nvPr>
        </p:nvSpPr>
        <p:spPr/>
        <p:txBody>
          <a:bodyPr/>
          <a:lstStyle>
            <a:extLst/>
          </a:lstStyle>
          <a:p>
            <a:pPr>
              <a:defRPr/>
            </a:pPr>
            <a:endParaRPr lang="es-ES_tradnl" dirty="0"/>
          </a:p>
        </p:txBody>
      </p:sp>
      <p:sp>
        <p:nvSpPr>
          <p:cNvPr id="7" name="6 Marcador de número de diapositiva"/>
          <p:cNvSpPr>
            <a:spLocks noGrp="1"/>
          </p:cNvSpPr>
          <p:nvPr>
            <p:ph type="sldNum" sz="quarter" idx="12"/>
          </p:nvPr>
        </p:nvSpPr>
        <p:spPr/>
        <p:txBody>
          <a:bodyPr/>
          <a:lstStyle>
            <a:extLst/>
          </a:lstStyle>
          <a:p>
            <a:pPr>
              <a:defRPr/>
            </a:pPr>
            <a:fld id="{053C47F2-F4EA-4889-B7AB-0BDEF995D05C}" type="slidenum">
              <a:rPr lang="es-ES_tradnl" smtClean="0"/>
              <a:pPr>
                <a:defRPr/>
              </a:pPr>
              <a:t>‹Nº›</a:t>
            </a:fld>
            <a:endParaRPr lang="es-ES_tradnl"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pPr>
              <a:defRPr/>
            </a:pPr>
            <a:fld id="{81B7FF0E-3E75-418D-9305-3C66F76F4D65}" type="datetime1">
              <a:rPr lang="es-ES_tradnl" smtClean="0"/>
              <a:pPr>
                <a:defRPr/>
              </a:pPr>
              <a:t>06/06/2016</a:t>
            </a:fld>
            <a:endParaRPr lang="es-ES_tradnl" dirty="0"/>
          </a:p>
        </p:txBody>
      </p:sp>
      <p:sp>
        <p:nvSpPr>
          <p:cNvPr id="8" name="7 Marcador de pie de página"/>
          <p:cNvSpPr>
            <a:spLocks noGrp="1"/>
          </p:cNvSpPr>
          <p:nvPr>
            <p:ph type="ftr" sz="quarter" idx="11"/>
          </p:nvPr>
        </p:nvSpPr>
        <p:spPr/>
        <p:txBody>
          <a:bodyPr/>
          <a:lstStyle>
            <a:extLst/>
          </a:lstStyle>
          <a:p>
            <a:pPr>
              <a:defRPr/>
            </a:pPr>
            <a:endParaRPr lang="es-ES_tradnl" dirty="0"/>
          </a:p>
        </p:txBody>
      </p:sp>
      <p:sp>
        <p:nvSpPr>
          <p:cNvPr id="9" name="8 Marcador de número de diapositiva"/>
          <p:cNvSpPr>
            <a:spLocks noGrp="1"/>
          </p:cNvSpPr>
          <p:nvPr>
            <p:ph type="sldNum" sz="quarter" idx="12"/>
          </p:nvPr>
        </p:nvSpPr>
        <p:spPr/>
        <p:txBody>
          <a:bodyPr/>
          <a:lstStyle>
            <a:extLst/>
          </a:lstStyle>
          <a:p>
            <a:pPr>
              <a:defRPr/>
            </a:pPr>
            <a:fld id="{AC9BA817-6865-44E6-B55E-4CB769DECA80}" type="slidenum">
              <a:rPr lang="es-ES_tradnl" smtClean="0"/>
              <a:pPr>
                <a:defRPr/>
              </a:pPr>
              <a:t>‹Nº›</a:t>
            </a:fld>
            <a:endParaRPr lang="es-ES_tradnl"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pPr>
              <a:defRPr/>
            </a:pPr>
            <a:fld id="{62345ABA-6911-4635-B9EA-7F869E07A662}" type="datetime1">
              <a:rPr lang="es-ES_tradnl" smtClean="0"/>
              <a:pPr>
                <a:defRPr/>
              </a:pPr>
              <a:t>06/06/2016</a:t>
            </a:fld>
            <a:endParaRPr lang="es-ES_tradnl" dirty="0"/>
          </a:p>
        </p:txBody>
      </p:sp>
      <p:sp>
        <p:nvSpPr>
          <p:cNvPr id="4" name="3 Marcador de pie de página"/>
          <p:cNvSpPr>
            <a:spLocks noGrp="1"/>
          </p:cNvSpPr>
          <p:nvPr>
            <p:ph type="ftr" sz="quarter" idx="11"/>
          </p:nvPr>
        </p:nvSpPr>
        <p:spPr/>
        <p:txBody>
          <a:bodyPr/>
          <a:lstStyle>
            <a:extLst/>
          </a:lstStyle>
          <a:p>
            <a:pPr>
              <a:defRPr/>
            </a:pPr>
            <a:endParaRPr lang="es-ES_tradnl" dirty="0"/>
          </a:p>
        </p:txBody>
      </p:sp>
      <p:sp>
        <p:nvSpPr>
          <p:cNvPr id="5" name="4 Marcador de número de diapositiva"/>
          <p:cNvSpPr>
            <a:spLocks noGrp="1"/>
          </p:cNvSpPr>
          <p:nvPr>
            <p:ph type="sldNum" sz="quarter" idx="12"/>
          </p:nvPr>
        </p:nvSpPr>
        <p:spPr/>
        <p:txBody>
          <a:bodyPr/>
          <a:lstStyle>
            <a:extLst/>
          </a:lstStyle>
          <a:p>
            <a:pPr>
              <a:defRPr/>
            </a:pPr>
            <a:fld id="{77D09560-AED8-414D-B2F0-C019BA05B2CA}" type="slidenum">
              <a:rPr lang="es-ES_tradnl" smtClean="0"/>
              <a:pPr>
                <a:defRPr/>
              </a:pPr>
              <a:t>‹Nº›</a:t>
            </a:fld>
            <a:endParaRPr lang="es-ES_trad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pPr>
              <a:defRPr/>
            </a:pPr>
            <a:fld id="{CDE644D2-8419-459F-85ED-DEFB94958780}" type="datetime1">
              <a:rPr lang="es-ES_tradnl" smtClean="0"/>
              <a:pPr>
                <a:defRPr/>
              </a:pPr>
              <a:t>06/06/2016</a:t>
            </a:fld>
            <a:endParaRPr lang="es-ES_tradnl" dirty="0"/>
          </a:p>
        </p:txBody>
      </p:sp>
      <p:sp>
        <p:nvSpPr>
          <p:cNvPr id="3" name="2 Marcador de pie de página"/>
          <p:cNvSpPr>
            <a:spLocks noGrp="1"/>
          </p:cNvSpPr>
          <p:nvPr>
            <p:ph type="ftr" sz="quarter" idx="11"/>
          </p:nvPr>
        </p:nvSpPr>
        <p:spPr/>
        <p:txBody>
          <a:bodyPr/>
          <a:lstStyle>
            <a:extLst/>
          </a:lstStyle>
          <a:p>
            <a:pPr>
              <a:defRPr/>
            </a:pPr>
            <a:endParaRPr lang="es-ES_tradnl" dirty="0"/>
          </a:p>
        </p:txBody>
      </p:sp>
      <p:sp>
        <p:nvSpPr>
          <p:cNvPr id="4" name="3 Marcador de número de diapositiva"/>
          <p:cNvSpPr>
            <a:spLocks noGrp="1"/>
          </p:cNvSpPr>
          <p:nvPr>
            <p:ph type="sldNum" sz="quarter" idx="12"/>
          </p:nvPr>
        </p:nvSpPr>
        <p:spPr/>
        <p:txBody>
          <a:bodyPr/>
          <a:lstStyle>
            <a:extLst/>
          </a:lstStyle>
          <a:p>
            <a:pPr>
              <a:defRPr/>
            </a:pPr>
            <a:fld id="{2F34EB9C-9046-4DB6-BEAE-7719E32E42E6}" type="slidenum">
              <a:rPr lang="es-ES_tradnl" smtClean="0"/>
              <a:pPr>
                <a:defRPr/>
              </a:pPr>
              <a:t>‹Nº›</a:t>
            </a:fld>
            <a:endParaRPr lang="es-ES_tradnl" dirty="0"/>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pPr>
              <a:defRPr/>
            </a:pPr>
            <a:fld id="{36DC4F60-6664-4C5D-A818-CE6161D72C5F}" type="datetime1">
              <a:rPr lang="es-ES_tradnl" smtClean="0"/>
              <a:pPr>
                <a:defRPr/>
              </a:pPr>
              <a:t>06/06/2016</a:t>
            </a:fld>
            <a:endParaRPr lang="es-ES_tradnl" dirty="0"/>
          </a:p>
        </p:txBody>
      </p:sp>
      <p:sp>
        <p:nvSpPr>
          <p:cNvPr id="6" name="5 Marcador de pie de página"/>
          <p:cNvSpPr>
            <a:spLocks noGrp="1"/>
          </p:cNvSpPr>
          <p:nvPr>
            <p:ph type="ftr" sz="quarter" idx="11"/>
          </p:nvPr>
        </p:nvSpPr>
        <p:spPr/>
        <p:txBody>
          <a:bodyPr/>
          <a:lstStyle>
            <a:extLst/>
          </a:lstStyle>
          <a:p>
            <a:pPr>
              <a:defRPr/>
            </a:pPr>
            <a:endParaRPr lang="es-ES_tradnl" dirty="0"/>
          </a:p>
        </p:txBody>
      </p:sp>
      <p:sp>
        <p:nvSpPr>
          <p:cNvPr id="7" name="6 Marcador de número de diapositiva"/>
          <p:cNvSpPr>
            <a:spLocks noGrp="1"/>
          </p:cNvSpPr>
          <p:nvPr>
            <p:ph type="sldNum" sz="quarter" idx="12"/>
          </p:nvPr>
        </p:nvSpPr>
        <p:spPr/>
        <p:txBody>
          <a:bodyPr/>
          <a:lstStyle>
            <a:extLst/>
          </a:lstStyle>
          <a:p>
            <a:pPr>
              <a:defRPr/>
            </a:pPr>
            <a:fld id="{BF4CFF68-A920-4044-AE34-044474665C7D}" type="slidenum">
              <a:rPr lang="es-ES_tradnl" smtClean="0"/>
              <a:pPr>
                <a:defRPr/>
              </a:pPr>
              <a:t>‹Nº›</a:t>
            </a:fld>
            <a:endParaRPr lang="es-ES_tradn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pPr>
              <a:defRPr/>
            </a:pPr>
            <a:fld id="{D0BD18FB-1D7F-4CFF-839C-99BE327774CE}" type="datetime1">
              <a:rPr lang="es-ES_tradnl" smtClean="0"/>
              <a:pPr>
                <a:defRPr/>
              </a:pPr>
              <a:t>06/06/2016</a:t>
            </a:fld>
            <a:endParaRPr lang="es-ES_tradnl" dirty="0"/>
          </a:p>
        </p:txBody>
      </p:sp>
      <p:sp>
        <p:nvSpPr>
          <p:cNvPr id="6" name="5 Marcador de pie de página"/>
          <p:cNvSpPr>
            <a:spLocks noGrp="1"/>
          </p:cNvSpPr>
          <p:nvPr>
            <p:ph type="ftr" sz="quarter" idx="11"/>
          </p:nvPr>
        </p:nvSpPr>
        <p:spPr/>
        <p:txBody>
          <a:bodyPr/>
          <a:lstStyle>
            <a:extLst/>
          </a:lstStyle>
          <a:p>
            <a:pPr>
              <a:defRPr/>
            </a:pPr>
            <a:endParaRPr lang="es-ES_tradnl" dirty="0"/>
          </a:p>
        </p:txBody>
      </p:sp>
      <p:sp>
        <p:nvSpPr>
          <p:cNvPr id="7" name="6 Marcador de número de diapositiva"/>
          <p:cNvSpPr>
            <a:spLocks noGrp="1"/>
          </p:cNvSpPr>
          <p:nvPr>
            <p:ph type="sldNum" sz="quarter" idx="12"/>
          </p:nvPr>
        </p:nvSpPr>
        <p:spPr/>
        <p:txBody>
          <a:bodyPr/>
          <a:lstStyle>
            <a:extLst/>
          </a:lstStyle>
          <a:p>
            <a:pPr>
              <a:defRPr/>
            </a:pPr>
            <a:fld id="{A6208589-2395-4BE9-87D4-F8EBE9710A5B}" type="slidenum">
              <a:rPr lang="es-ES_tradnl" smtClean="0"/>
              <a:pPr>
                <a:defRPr/>
              </a:pPr>
              <a:t>‹Nº›</a:t>
            </a:fld>
            <a:endParaRPr lang="es-ES_tradnl" dirty="0"/>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fld id="{62C6F074-E4F0-4690-8055-273423085222}" type="datetime1">
              <a:rPr lang="es-ES_tradnl" smtClean="0"/>
              <a:pPr>
                <a:defRPr/>
              </a:pPr>
              <a:t>06/06/2016</a:t>
            </a:fld>
            <a:endParaRPr lang="es-ES_tradnl" dirty="0"/>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s-ES_tradnl" dirty="0"/>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27900D3C-C79B-4DAE-9D8F-8A92FC0D68C3}" type="slidenum">
              <a:rPr lang="es-ES_tradnl" smtClean="0"/>
              <a:pPr>
                <a:defRPr/>
              </a:pPr>
              <a:t>‹Nº›</a:t>
            </a:fld>
            <a:endParaRPr lang="es-ES_tradnl" dirty="0"/>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3946" r:id="rId12"/>
    <p:sldLayoutId id="2147483775" r:id="rId13"/>
    <p:sldLayoutId id="214748377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4" r:id="rId22"/>
    <p:sldLayoutId id="2147483785" r:id="rId23"/>
    <p:sldLayoutId id="2147483786" r:id="rId24"/>
    <p:sldLayoutId id="2147483787" r:id="rId25"/>
    <p:sldLayoutId id="2147483788" r:id="rId26"/>
    <p:sldLayoutId id="2147483789" r:id="rId27"/>
    <p:sldLayoutId id="2147483790" r:id="rId28"/>
    <p:sldLayoutId id="2147483791" r:id="rId29"/>
    <p:sldLayoutId id="2147483792" r:id="rId30"/>
    <p:sldLayoutId id="2147483793" r:id="rId31"/>
    <p:sldLayoutId id="2147483794" r:id="rId32"/>
    <p:sldLayoutId id="2147483795" r:id="rId33"/>
    <p:sldLayoutId id="2147483796" r:id="rId34"/>
    <p:sldLayoutId id="2147483797" r:id="rId35"/>
    <p:sldLayoutId id="2147483798" r:id="rId36"/>
    <p:sldLayoutId id="2147483799" r:id="rId37"/>
    <p:sldLayoutId id="2147483800" r:id="rId38"/>
    <p:sldLayoutId id="2147483801" r:id="rId39"/>
    <p:sldLayoutId id="2147483802" r:id="rId40"/>
    <p:sldLayoutId id="2147483803" r:id="rId41"/>
    <p:sldLayoutId id="2147483804" r:id="rId42"/>
    <p:sldLayoutId id="2147483805" r:id="rId43"/>
    <p:sldLayoutId id="2147483806" r:id="rId44"/>
    <p:sldLayoutId id="2147483807" r:id="rId45"/>
    <p:sldLayoutId id="2147483808" r:id="rId46"/>
    <p:sldLayoutId id="2147483809" r:id="rId47"/>
    <p:sldLayoutId id="2147483810" r:id="rId48"/>
    <p:sldLayoutId id="2147483811" r:id="rId49"/>
    <p:sldLayoutId id="2147483812" r:id="rId50"/>
    <p:sldLayoutId id="2147483813" r:id="rId51"/>
    <p:sldLayoutId id="2147483814" r:id="rId52"/>
    <p:sldLayoutId id="2147483815" r:id="rId53"/>
    <p:sldLayoutId id="2147483816" r:id="rId54"/>
    <p:sldLayoutId id="2147483817" r:id="rId55"/>
    <p:sldLayoutId id="2147483818" r:id="rId56"/>
    <p:sldLayoutId id="2147483819" r:id="rId57"/>
    <p:sldLayoutId id="2147483715" r:id="rId58"/>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40187" y="1758455"/>
            <a:ext cx="7498080" cy="2429369"/>
          </a:xfrm>
        </p:spPr>
        <p:txBody>
          <a:bodyPr>
            <a:normAutofit fontScale="90000"/>
          </a:bodyPr>
          <a:lstStyle/>
          <a:p>
            <a:pPr algn="ctr">
              <a:lnSpc>
                <a:spcPct val="150000"/>
              </a:lnSpc>
              <a:spcBef>
                <a:spcPts val="600"/>
              </a:spcBef>
              <a:spcAft>
                <a:spcPts val="1200"/>
              </a:spcAft>
            </a:pPr>
            <a:r>
              <a:rPr lang="es-CL" sz="4400" u="sng" dirty="0" smtClean="0">
                <a:ea typeface="ＭＳ Ｐゴシック" pitchFamily="34" charset="-128"/>
              </a:rPr>
              <a:t/>
            </a:r>
            <a:br>
              <a:rPr lang="es-CL" sz="4400" u="sng" dirty="0" smtClean="0">
                <a:ea typeface="ＭＳ Ｐゴシック" pitchFamily="34" charset="-128"/>
              </a:rPr>
            </a:br>
            <a:r>
              <a:rPr lang="es-CL" sz="4400" b="1" u="sng" smtClean="0">
                <a:ea typeface="ＭＳ Ｐゴシック" pitchFamily="34" charset="-128"/>
              </a:rPr>
              <a:t>Unidad II</a:t>
            </a:r>
            <a:r>
              <a:rPr lang="es-CL" dirty="0" smtClean="0"/>
              <a:t/>
            </a:r>
            <a:br>
              <a:rPr lang="es-CL" dirty="0" smtClean="0"/>
            </a:br>
            <a:r>
              <a:rPr lang="es-ES" b="1" dirty="0" smtClean="0"/>
              <a:t>Programación sobre la base de datos PL/SQL</a:t>
            </a:r>
            <a:r>
              <a:rPr lang="es-CL" dirty="0" smtClean="0"/>
              <a:t/>
            </a:r>
            <a:br>
              <a:rPr lang="es-CL" dirty="0" smtClean="0"/>
            </a:br>
            <a:endParaRPr lang="es-CL" dirty="0"/>
          </a:p>
        </p:txBody>
      </p:sp>
      <p:sp>
        <p:nvSpPr>
          <p:cNvPr id="5" name="2 Subtítulo"/>
          <p:cNvSpPr txBox="1">
            <a:spLocks/>
          </p:cNvSpPr>
          <p:nvPr/>
        </p:nvSpPr>
        <p:spPr>
          <a:xfrm>
            <a:off x="3360225" y="4970915"/>
            <a:ext cx="3159369" cy="884917"/>
          </a:xfrm>
          <a:prstGeom prst="rect">
            <a:avLst/>
          </a:prstGeom>
        </p:spPr>
        <p:txBody>
          <a:bodyPr>
            <a:normAutofit fontScale="55000" lnSpcReduction="2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s-CL" b="0" i="0" u="none" strike="noStrike" kern="1200" cap="none" spc="0" normalizeH="0" baseline="0" noProof="0" dirty="0" smtClean="0">
                <a:ln>
                  <a:noFill/>
                </a:ln>
                <a:solidFill>
                  <a:srgbClr val="C00000"/>
                </a:solidFill>
                <a:effectLst/>
                <a:uLnTx/>
                <a:uFillTx/>
                <a:latin typeface="+mn-lt"/>
                <a:ea typeface="+mn-ea"/>
                <a:cs typeface="+mn-cs"/>
              </a:rPr>
              <a:t>@</a:t>
            </a:r>
            <a:r>
              <a:rPr lang="es-CL" dirty="0" err="1" smtClean="0">
                <a:solidFill>
                  <a:srgbClr val="C00000"/>
                </a:solidFill>
                <a:latin typeface="+mn-lt"/>
                <a:ea typeface="+mn-ea"/>
              </a:rPr>
              <a:t>J</a:t>
            </a:r>
            <a:r>
              <a:rPr lang="es-CL" dirty="0" err="1" smtClean="0">
                <a:solidFill>
                  <a:srgbClr val="C00000"/>
                </a:solidFill>
                <a:latin typeface="+mn-lt"/>
                <a:ea typeface="+mn-ea"/>
              </a:rPr>
              <a:t>acobdiaz</a:t>
            </a:r>
            <a:endParaRPr kumimoji="0" lang="es-CL" b="0" i="0" u="none" strike="noStrike" kern="1200" cap="none" spc="0" normalizeH="0" baseline="0" noProof="0" dirty="0" smtClean="0">
              <a:ln>
                <a:noFill/>
              </a:ln>
              <a:solidFill>
                <a:srgbClr val="C00000"/>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s-CL" dirty="0" smtClean="0">
                <a:solidFill>
                  <a:srgbClr val="C00000"/>
                </a:solidFill>
                <a:latin typeface="+mn-lt"/>
                <a:ea typeface="+mn-ea"/>
              </a:rPr>
              <a:t>Profesor </a:t>
            </a:r>
            <a:r>
              <a:rPr lang="es-CL" dirty="0" smtClean="0">
                <a:solidFill>
                  <a:srgbClr val="C00000"/>
                </a:solidFill>
                <a:latin typeface="+mn-lt"/>
                <a:ea typeface="+mn-ea"/>
              </a:rPr>
              <a:t>de cátedra Programación de Base de Datos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s-CL" b="0" i="0" u="none" strike="noStrike" kern="1200" cap="none" spc="0" normalizeH="0" baseline="0" noProof="0" dirty="0" smtClean="0">
                <a:ln>
                  <a:noFill/>
                </a:ln>
                <a:solidFill>
                  <a:srgbClr val="C00000"/>
                </a:solidFill>
                <a:effectLst/>
                <a:uLnTx/>
                <a:uFillTx/>
                <a:latin typeface="+mn-lt"/>
                <a:ea typeface="+mn-ea"/>
                <a:cs typeface="+mn-cs"/>
              </a:rPr>
              <a:t>Sede Puente</a:t>
            </a:r>
            <a:r>
              <a:rPr kumimoji="0" lang="es-CL" b="0" i="0" u="none" strike="noStrike" kern="1200" cap="none" spc="0" normalizeH="0" noProof="0" dirty="0" smtClean="0">
                <a:ln>
                  <a:noFill/>
                </a:ln>
                <a:solidFill>
                  <a:srgbClr val="C00000"/>
                </a:solidFill>
                <a:effectLst/>
                <a:uLnTx/>
                <a:uFillTx/>
                <a:latin typeface="+mn-lt"/>
                <a:ea typeface="+mn-ea"/>
                <a:cs typeface="+mn-cs"/>
              </a:rPr>
              <a:t> Alto</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s-CL" noProof="0" dirty="0" err="1" smtClean="0">
                <a:solidFill>
                  <a:srgbClr val="C00000"/>
                </a:solidFill>
                <a:latin typeface="+mn-lt"/>
                <a:ea typeface="+mn-ea"/>
              </a:rPr>
              <a:t>Duoc</a:t>
            </a:r>
            <a:endParaRPr kumimoji="0" lang="es-CL" b="0" i="0" u="none" strike="noStrike" kern="1200" cap="none" spc="0" normalizeH="0" noProof="0" dirty="0" smtClean="0">
              <a:ln>
                <a:noFill/>
              </a:ln>
              <a:solidFill>
                <a:srgbClr val="C00000"/>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s-CL" b="0" i="0" u="none" strike="noStrike" kern="1200" cap="none" spc="0" normalizeH="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s-CL"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5 Marcador de número de diapositiva"/>
          <p:cNvSpPr>
            <a:spLocks noGrp="1"/>
          </p:cNvSpPr>
          <p:nvPr>
            <p:ph type="sldNum" sz="quarter" idx="12"/>
          </p:nvPr>
        </p:nvSpPr>
        <p:spPr/>
        <p:txBody>
          <a:bodyPr/>
          <a:lstStyle/>
          <a:p>
            <a:pPr>
              <a:defRPr/>
            </a:pPr>
            <a:fld id="{77D09560-AED8-414D-B2F0-C019BA05B2CA}" type="slidenum">
              <a:rPr lang="es-ES_tradnl" smtClean="0"/>
              <a:pPr>
                <a:defRPr/>
              </a:pPr>
              <a:t>1</a:t>
            </a:fld>
            <a:endParaRPr lang="es-ES_tradnl" dirty="0"/>
          </a:p>
        </p:txBody>
      </p:sp>
    </p:spTree>
    <p:extLst>
      <p:ext uri="{BB962C8B-B14F-4D97-AF65-F5344CB8AC3E}">
        <p14:creationId xmlns:p14="http://schemas.microsoft.com/office/powerpoint/2010/main" val="704590497"/>
      </p:ext>
    </p:extLst>
  </p:cSld>
  <p:clrMapOvr>
    <a:masterClrMapping/>
  </p:clrMapOvr>
  <p:transition spd="slow">
    <p:cover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827316"/>
            <a:ext cx="7930266" cy="5401479"/>
          </a:xfrm>
          <a:prstGeom prst="rect">
            <a:avLst/>
          </a:prstGeom>
          <a:noFill/>
        </p:spPr>
        <p:txBody>
          <a:bodyPr wrap="square" rtlCol="0">
            <a:spAutoFit/>
          </a:bodyPr>
          <a:lstStyle/>
          <a:p>
            <a:pPr algn="just">
              <a:spcAft>
                <a:spcPts val="1200"/>
              </a:spcAft>
            </a:pPr>
            <a:r>
              <a:rPr lang="es-MX" sz="2000" b="1" dirty="0" smtClean="0">
                <a:solidFill>
                  <a:prstClr val="black"/>
                </a:solidFill>
              </a:rPr>
              <a:t>Ejemplo de Procedimiento con parámetros y cursor explicito</a:t>
            </a:r>
          </a:p>
          <a:p>
            <a:pPr algn="just">
              <a:spcAft>
                <a:spcPts val="1200"/>
              </a:spcAft>
            </a:pPr>
            <a:endParaRPr lang="es-MX" sz="2000" b="1" dirty="0" smtClean="0">
              <a:solidFill>
                <a:prstClr val="black"/>
              </a:solidFill>
            </a:endParaRPr>
          </a:p>
          <a:p>
            <a:pPr algn="just">
              <a:spcAft>
                <a:spcPts val="1200"/>
              </a:spcAft>
            </a:pPr>
            <a:endParaRPr lang="es-MX" sz="2000" b="1" dirty="0" smtClean="0">
              <a:solidFill>
                <a:prstClr val="black"/>
              </a:solidFill>
            </a:endParaRPr>
          </a:p>
          <a:p>
            <a:pPr algn="just">
              <a:spcAft>
                <a:spcPts val="1200"/>
              </a:spcAft>
            </a:pPr>
            <a:endParaRPr lang="es-MX" sz="2000" b="1" dirty="0" smtClean="0">
              <a:solidFill>
                <a:prstClr val="black"/>
              </a:solidFill>
            </a:endParaRPr>
          </a:p>
          <a:p>
            <a:pPr algn="just">
              <a:spcAft>
                <a:spcPts val="1200"/>
              </a:spcAft>
            </a:pPr>
            <a:endParaRPr lang="es-MX" sz="2000" b="1" dirty="0" smtClean="0">
              <a:solidFill>
                <a:prstClr val="black"/>
              </a:solidFill>
            </a:endParaRPr>
          </a:p>
          <a:p>
            <a:pPr algn="just">
              <a:spcAft>
                <a:spcPts val="1200"/>
              </a:spcAft>
            </a:pPr>
            <a:endParaRPr lang="es-MX" sz="2000" b="1" dirty="0" smtClean="0">
              <a:solidFill>
                <a:prstClr val="black"/>
              </a:solidFill>
            </a:endParaRPr>
          </a:p>
          <a:p>
            <a:pPr algn="just">
              <a:spcAft>
                <a:spcPts val="1200"/>
              </a:spcAft>
            </a:pPr>
            <a:endParaRPr lang="es-MX" sz="2000" b="1" dirty="0" smtClean="0">
              <a:solidFill>
                <a:prstClr val="black"/>
              </a:solidFill>
            </a:endParaRPr>
          </a:p>
          <a:p>
            <a:pPr algn="just">
              <a:spcAft>
                <a:spcPts val="1200"/>
              </a:spcAft>
            </a:pPr>
            <a:endParaRPr lang="es-MX" sz="2000" b="1" dirty="0" smtClean="0">
              <a:solidFill>
                <a:prstClr val="black"/>
              </a:solidFill>
            </a:endParaRPr>
          </a:p>
          <a:p>
            <a:pPr algn="just">
              <a:spcAft>
                <a:spcPts val="1200"/>
              </a:spcAft>
            </a:pPr>
            <a:endParaRPr lang="es-MX" sz="2000" b="1" dirty="0" smtClean="0">
              <a:solidFill>
                <a:prstClr val="black"/>
              </a:solidFill>
            </a:endParaRPr>
          </a:p>
          <a:p>
            <a:pPr algn="just">
              <a:spcAft>
                <a:spcPts val="1200"/>
              </a:spcAft>
            </a:pPr>
            <a:endParaRPr lang="es-MX" sz="2000" b="1" dirty="0" smtClean="0">
              <a:solidFill>
                <a:prstClr val="black"/>
              </a:solidFill>
            </a:endParaRPr>
          </a:p>
          <a:p>
            <a:pPr algn="just">
              <a:spcAft>
                <a:spcPts val="600"/>
              </a:spcAft>
            </a:pPr>
            <a:endParaRPr lang="es-CL" sz="2000" dirty="0" smtClean="0">
              <a:solidFill>
                <a:prstClr val="black"/>
              </a:solidFill>
            </a:endParaRPr>
          </a:p>
          <a:p>
            <a:pPr algn="just">
              <a:spcAft>
                <a:spcPts val="600"/>
              </a:spcAft>
            </a:pPr>
            <a:endParaRPr lang="es-CL" sz="2000" dirty="0" smtClean="0">
              <a:solidFill>
                <a:prstClr val="black"/>
              </a:solidFill>
            </a:endParaRPr>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rgbClr val="4F271C"/>
                </a:solidFill>
                <a:latin typeface="Calibri" pitchFamily="34" charset="0"/>
              </a:rPr>
              <a:t>PBD</a:t>
            </a:r>
            <a:endParaRPr lang="es-ES" b="1" i="1" dirty="0">
              <a:solidFill>
                <a:srgbClr val="4F271C"/>
              </a:solidFill>
              <a:latin typeface="Calibri" pitchFamily="34" charset="0"/>
            </a:endParaRPr>
          </a:p>
        </p:txBody>
      </p:sp>
      <p:sp>
        <p:nvSpPr>
          <p:cNvPr id="6" name="1 Título"/>
          <p:cNvSpPr txBox="1">
            <a:spLocks/>
          </p:cNvSpPr>
          <p:nvPr/>
        </p:nvSpPr>
        <p:spPr>
          <a:xfrm>
            <a:off x="942534" y="197610"/>
            <a:ext cx="7751521" cy="596656"/>
          </a:xfrm>
          <a:prstGeom prst="rect">
            <a:avLst/>
          </a:prstGeom>
        </p:spPr>
        <p:txBody>
          <a:bodyPr>
            <a:normAutofit fontScale="97500"/>
          </a:bodyPr>
          <a:lstStyle/>
          <a:p>
            <a:pPr defTabSz="914400" fontAlgn="auto">
              <a:spcAft>
                <a:spcPts val="0"/>
              </a:spcAft>
              <a:defRPr/>
            </a:pPr>
            <a:r>
              <a:rPr lang="es-CL" sz="2800" b="1" dirty="0" smtClean="0">
                <a:solidFill>
                  <a:srgbClr val="4F271C"/>
                </a:solidFill>
                <a:latin typeface="Calibri"/>
              </a:rPr>
              <a:t>8- Subprogramas: Procedimientos Almacenados</a:t>
            </a:r>
            <a:endParaRPr lang="es-AR" sz="2800" b="1" dirty="0" smtClean="0">
              <a:solidFill>
                <a:srgbClr val="4F271C"/>
              </a:solidFill>
              <a:latin typeface="Calibri"/>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solidFill>
                  <a:srgbClr val="E7DEC9">
                    <a:shade val="50000"/>
                    <a:satMod val="200000"/>
                  </a:srgbClr>
                </a:solidFill>
              </a:rPr>
              <a:pPr>
                <a:defRPr/>
              </a:pPr>
              <a:t>10</a:t>
            </a:fld>
            <a:endParaRPr lang="es-ES_tradnl" dirty="0">
              <a:solidFill>
                <a:srgbClr val="E7DEC9">
                  <a:shade val="50000"/>
                  <a:satMod val="200000"/>
                </a:srgb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426" y="1413100"/>
            <a:ext cx="6858000" cy="3245985"/>
          </a:xfrm>
          <a:prstGeom prst="rect">
            <a:avLst/>
          </a:prstGeom>
          <a:noFill/>
          <a:ln>
            <a:solidFill>
              <a:schemeClr val="accent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4077" y="5126491"/>
            <a:ext cx="2389186" cy="737281"/>
          </a:xfrm>
          <a:prstGeom prst="rect">
            <a:avLst/>
          </a:prstGeom>
          <a:noFill/>
          <a:ln>
            <a:solidFill>
              <a:schemeClr val="accent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8294" y="5147468"/>
            <a:ext cx="3309706" cy="716304"/>
          </a:xfrm>
          <a:prstGeom prst="rect">
            <a:avLst/>
          </a:prstGeom>
          <a:noFill/>
          <a:ln>
            <a:solidFill>
              <a:schemeClr val="accent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4208045"/>
      </p:ext>
    </p:extLst>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928914"/>
            <a:ext cx="7930266" cy="5524589"/>
          </a:xfrm>
          <a:prstGeom prst="rect">
            <a:avLst/>
          </a:prstGeom>
          <a:noFill/>
        </p:spPr>
        <p:txBody>
          <a:bodyPr wrap="square" rtlCol="0">
            <a:spAutoFit/>
          </a:bodyPr>
          <a:lstStyle/>
          <a:p>
            <a:pPr algn="just">
              <a:spcAft>
                <a:spcPts val="600"/>
              </a:spcAft>
            </a:pPr>
            <a:r>
              <a:rPr lang="es-MX" sz="2000" b="1" dirty="0" smtClean="0"/>
              <a:t>Conceptos Claves:</a:t>
            </a:r>
          </a:p>
          <a:p>
            <a:pPr algn="just">
              <a:spcAft>
                <a:spcPts val="600"/>
              </a:spcAft>
              <a:buFont typeface="Wingdings" pitchFamily="2" charset="2"/>
              <a:buChar char="Ø"/>
            </a:pPr>
            <a:r>
              <a:rPr lang="es-CL" dirty="0" smtClean="0"/>
              <a:t>  </a:t>
            </a:r>
            <a:r>
              <a:rPr lang="es-CL" sz="2000" dirty="0" smtClean="0"/>
              <a:t>Los subprogramas son otro tipo de bloques PL/SQL</a:t>
            </a:r>
          </a:p>
          <a:p>
            <a:pPr algn="just">
              <a:spcAft>
                <a:spcPts val="600"/>
              </a:spcAft>
              <a:buFont typeface="Wingdings" pitchFamily="2" charset="2"/>
              <a:buChar char="Ø"/>
            </a:pPr>
            <a:r>
              <a:rPr lang="es-CL" sz="2000" dirty="0" smtClean="0"/>
              <a:t> Se diferencian de los bloques anónimos porque llevan nombre, se almacenan en la base de datos y algunos pueden usar parámetros.</a:t>
            </a:r>
          </a:p>
          <a:p>
            <a:pPr algn="just">
              <a:spcAft>
                <a:spcPts val="600"/>
              </a:spcAft>
            </a:pPr>
            <a:endParaRPr lang="es-CL" sz="2000" dirty="0" smtClean="0"/>
          </a:p>
          <a:p>
            <a:pPr algn="just">
              <a:spcBef>
                <a:spcPts val="600"/>
              </a:spcBef>
              <a:spcAft>
                <a:spcPts val="1200"/>
              </a:spcAft>
            </a:pPr>
            <a:r>
              <a:rPr lang="es-CL" sz="2000" b="1" dirty="0" smtClean="0"/>
              <a:t>Procedimientos Almacenados</a:t>
            </a:r>
          </a:p>
          <a:p>
            <a:pPr algn="just">
              <a:spcAft>
                <a:spcPts val="600"/>
              </a:spcAft>
              <a:buFont typeface="Wingdings" pitchFamily="2" charset="2"/>
              <a:buChar char="Ø"/>
            </a:pPr>
            <a:r>
              <a:rPr lang="es-CL" sz="2000" dirty="0" smtClean="0"/>
              <a:t> Los procedimientos almacenados son utilizados para que realicen cierta operatoria pero que no devuelven resultados al ser creado, sino que debe ser invocado dicho procedimiento.</a:t>
            </a:r>
          </a:p>
          <a:p>
            <a:pPr>
              <a:spcAft>
                <a:spcPts val="600"/>
              </a:spcAft>
              <a:buFont typeface="Wingdings" pitchFamily="2" charset="2"/>
              <a:buChar char="Ø"/>
            </a:pPr>
            <a:r>
              <a:rPr lang="es-CL" dirty="0" smtClean="0"/>
              <a:t>  </a:t>
            </a:r>
            <a:r>
              <a:rPr lang="es-CL" sz="2000" dirty="0" smtClean="0"/>
              <a:t>Sintaxis:</a:t>
            </a:r>
          </a:p>
          <a:p>
            <a:endParaRPr lang="es-CL" dirty="0" smtClean="0"/>
          </a:p>
          <a:p>
            <a:pPr lvl="1"/>
            <a:r>
              <a:rPr lang="es-CL" b="1" dirty="0" err="1" smtClean="0"/>
              <a:t>Create</a:t>
            </a:r>
            <a:r>
              <a:rPr lang="es-CL" b="1" dirty="0" smtClean="0"/>
              <a:t> [</a:t>
            </a:r>
            <a:r>
              <a:rPr lang="es-CL" b="1" dirty="0" err="1" smtClean="0"/>
              <a:t>or</a:t>
            </a:r>
            <a:r>
              <a:rPr lang="es-CL" b="1" dirty="0" smtClean="0"/>
              <a:t> </a:t>
            </a:r>
            <a:r>
              <a:rPr lang="es-CL" b="1" dirty="0" err="1" smtClean="0"/>
              <a:t>Replace</a:t>
            </a:r>
            <a:r>
              <a:rPr lang="es-CL" b="1" dirty="0" smtClean="0"/>
              <a:t>] </a:t>
            </a:r>
            <a:r>
              <a:rPr lang="es-CL" b="1" dirty="0" err="1" smtClean="0"/>
              <a:t>Procedure</a:t>
            </a:r>
            <a:r>
              <a:rPr lang="es-CL" dirty="0" smtClean="0"/>
              <a:t> «</a:t>
            </a:r>
            <a:r>
              <a:rPr lang="es-CL" dirty="0" err="1" smtClean="0"/>
              <a:t>nombre_proc</a:t>
            </a:r>
            <a:r>
              <a:rPr lang="es-CL" dirty="0" smtClean="0"/>
              <a:t>» [(</a:t>
            </a:r>
            <a:r>
              <a:rPr lang="es-CL" dirty="0" err="1" smtClean="0"/>
              <a:t>lista_parametros</a:t>
            </a:r>
            <a:r>
              <a:rPr lang="es-CL" dirty="0" smtClean="0"/>
              <a:t>)] </a:t>
            </a:r>
          </a:p>
          <a:p>
            <a:pPr lvl="1"/>
            <a:r>
              <a:rPr lang="es-CL" b="1" dirty="0" err="1" smtClean="0"/>
              <a:t>is</a:t>
            </a:r>
            <a:endParaRPr lang="es-CL" b="1" dirty="0" smtClean="0"/>
          </a:p>
          <a:p>
            <a:pPr lvl="1"/>
            <a:r>
              <a:rPr lang="es-CL" dirty="0" smtClean="0"/>
              <a:t>…..</a:t>
            </a:r>
          </a:p>
          <a:p>
            <a:pPr lvl="1"/>
            <a:r>
              <a:rPr lang="es-CL" b="1" dirty="0" err="1" smtClean="0"/>
              <a:t>End</a:t>
            </a:r>
            <a:r>
              <a:rPr lang="es-CL" b="1" dirty="0" smtClean="0"/>
              <a:t> [«</a:t>
            </a:r>
            <a:r>
              <a:rPr lang="es-CL" b="1" dirty="0" err="1" smtClean="0"/>
              <a:t>nombre_proc</a:t>
            </a:r>
            <a:r>
              <a:rPr lang="es-CL" b="1" dirty="0" smtClean="0"/>
              <a:t>»];</a:t>
            </a:r>
          </a:p>
          <a:p>
            <a:pPr algn="just">
              <a:spcAft>
                <a:spcPts val="600"/>
              </a:spcAft>
            </a:pPr>
            <a:endParaRPr lang="es-CL" sz="2000"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197610"/>
            <a:ext cx="7751521" cy="596656"/>
          </a:xfrm>
          <a:prstGeom prst="rect">
            <a:avLst/>
          </a:prstGeom>
        </p:spPr>
        <p:txBody>
          <a:bodyPr>
            <a:normAutofit fontScale="97500"/>
          </a:bodyPr>
          <a:lstStyle/>
          <a:p>
            <a:pPr lvl="0" defTabSz="914400" fontAlgn="auto">
              <a:spcAft>
                <a:spcPts val="0"/>
              </a:spcAft>
              <a:defRPr/>
            </a:pPr>
            <a:r>
              <a:rPr lang="es-CL" sz="2800" b="1" dirty="0" smtClean="0">
                <a:solidFill>
                  <a:schemeClr val="tx2"/>
                </a:solidFill>
                <a:latin typeface="+mj-lt"/>
              </a:rPr>
              <a:t>8- Subprogramas: Procedimientos Almacenados</a:t>
            </a:r>
            <a:endParaRPr kumimoji="0" lang="es-AR" sz="28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2</a:t>
            </a:fld>
            <a:endParaRPr lang="es-ES_tradnl"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827316"/>
            <a:ext cx="7930266" cy="5401479"/>
          </a:xfrm>
          <a:prstGeom prst="rect">
            <a:avLst/>
          </a:prstGeom>
          <a:noFill/>
        </p:spPr>
        <p:txBody>
          <a:bodyPr wrap="square" rtlCol="0">
            <a:spAutoFit/>
          </a:bodyPr>
          <a:lstStyle/>
          <a:p>
            <a:pPr algn="just">
              <a:spcAft>
                <a:spcPts val="1200"/>
              </a:spcAft>
            </a:pPr>
            <a:r>
              <a:rPr lang="es-MX" sz="2000" b="1" dirty="0" smtClean="0"/>
              <a:t>Consideraciones</a:t>
            </a:r>
          </a:p>
          <a:p>
            <a:pPr algn="just">
              <a:spcAft>
                <a:spcPts val="1200"/>
              </a:spcAft>
              <a:buFont typeface="Wingdings" pitchFamily="2" charset="2"/>
              <a:buChar char="Ø"/>
            </a:pPr>
            <a:r>
              <a:rPr lang="es-CL" sz="2000" dirty="0" smtClean="0"/>
              <a:t> 	Al ocupar «</a:t>
            </a:r>
            <a:r>
              <a:rPr lang="es-CL" sz="2000" dirty="0" err="1" smtClean="0"/>
              <a:t>Or</a:t>
            </a:r>
            <a:r>
              <a:rPr lang="es-CL" sz="2000" dirty="0" smtClean="0"/>
              <a:t> </a:t>
            </a:r>
            <a:r>
              <a:rPr lang="es-CL" sz="2000" dirty="0" err="1" smtClean="0"/>
              <a:t>Replace</a:t>
            </a:r>
            <a:r>
              <a:rPr lang="es-CL" sz="2000" dirty="0" smtClean="0"/>
              <a:t>», en el caso que el procedimiento almacenado ya se encuentre en la BD, éste se reemplazará. En caso contrario, arrojará un error en la compilación.</a:t>
            </a:r>
          </a:p>
          <a:p>
            <a:pPr algn="just">
              <a:spcAft>
                <a:spcPts val="1200"/>
              </a:spcAft>
              <a:buFont typeface="Wingdings" pitchFamily="2" charset="2"/>
              <a:buChar char="Ø"/>
            </a:pPr>
            <a:r>
              <a:rPr lang="es-CL" sz="2000" dirty="0" smtClean="0"/>
              <a:t> 	No es obligatorio agregar el nombre del procedimiento al finalizar su código.</a:t>
            </a:r>
          </a:p>
          <a:p>
            <a:pPr algn="just">
              <a:spcAft>
                <a:spcPts val="1200"/>
              </a:spcAft>
              <a:buFont typeface="Wingdings" pitchFamily="2" charset="2"/>
              <a:buChar char="Ø"/>
            </a:pPr>
            <a:r>
              <a:rPr lang="es-CL" sz="2000" dirty="0" smtClean="0"/>
              <a:t> 	Un procedimiento almacenado posee las mismas secciones que un bloque anónimo (declaraciones, ejecución y excepciones). La diferencia es que la declaración «</a:t>
            </a:r>
            <a:r>
              <a:rPr lang="es-CL" sz="2000" dirty="0" err="1" smtClean="0"/>
              <a:t>Create</a:t>
            </a:r>
            <a:r>
              <a:rPr lang="es-CL" sz="2000" dirty="0" smtClean="0"/>
              <a:t>…</a:t>
            </a:r>
            <a:r>
              <a:rPr lang="es-CL" sz="2000" dirty="0" err="1" smtClean="0"/>
              <a:t>Is</a:t>
            </a:r>
            <a:r>
              <a:rPr lang="es-CL" sz="2000" dirty="0" smtClean="0"/>
              <a:t>» reemplaza a «Declare»</a:t>
            </a:r>
          </a:p>
          <a:p>
            <a:pPr algn="just">
              <a:spcAft>
                <a:spcPts val="1200"/>
              </a:spcAft>
              <a:buFont typeface="Wingdings" pitchFamily="2" charset="2"/>
              <a:buChar char="Ø"/>
            </a:pPr>
            <a:r>
              <a:rPr lang="es-CL" sz="2000" dirty="0" smtClean="0"/>
              <a:t> 	Para eliminar un procedimiento almacenado se usa:</a:t>
            </a:r>
          </a:p>
          <a:p>
            <a:pPr lvl="2" algn="just">
              <a:spcAft>
                <a:spcPts val="1200"/>
              </a:spcAft>
            </a:pPr>
            <a:r>
              <a:rPr lang="es-CL" sz="2000" b="1" dirty="0" err="1" smtClean="0"/>
              <a:t>Drop</a:t>
            </a:r>
            <a:r>
              <a:rPr lang="es-CL" sz="2000" b="1" dirty="0" smtClean="0"/>
              <a:t> </a:t>
            </a:r>
            <a:r>
              <a:rPr lang="es-CL" sz="2000" b="1" dirty="0" err="1" smtClean="0"/>
              <a:t>procedure</a:t>
            </a:r>
            <a:r>
              <a:rPr lang="es-CL" sz="2000" b="1" dirty="0" smtClean="0"/>
              <a:t> </a:t>
            </a:r>
            <a:r>
              <a:rPr lang="es-CL" sz="2000" dirty="0" smtClean="0"/>
              <a:t>«</a:t>
            </a:r>
            <a:r>
              <a:rPr lang="es-CL" sz="2000" dirty="0" err="1" smtClean="0"/>
              <a:t>nombre_procedimiento</a:t>
            </a:r>
            <a:r>
              <a:rPr lang="es-CL" sz="2000" dirty="0" smtClean="0"/>
              <a:t>»</a:t>
            </a:r>
            <a:r>
              <a:rPr lang="es-CL" sz="2000" b="1" dirty="0" smtClean="0"/>
              <a:t>;</a:t>
            </a:r>
          </a:p>
          <a:p>
            <a:pPr algn="just">
              <a:spcAft>
                <a:spcPts val="600"/>
              </a:spcAft>
            </a:pPr>
            <a:endParaRPr lang="es-CL" sz="2000" dirty="0" smtClean="0"/>
          </a:p>
          <a:p>
            <a:pPr algn="just">
              <a:spcAft>
                <a:spcPts val="600"/>
              </a:spcAft>
            </a:pPr>
            <a:endParaRPr lang="es-CL" sz="2000"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197610"/>
            <a:ext cx="7751521" cy="596656"/>
          </a:xfrm>
          <a:prstGeom prst="rect">
            <a:avLst/>
          </a:prstGeom>
        </p:spPr>
        <p:txBody>
          <a:bodyPr>
            <a:normAutofit fontScale="97500"/>
          </a:bodyPr>
          <a:lstStyle/>
          <a:p>
            <a:pPr lvl="0" defTabSz="914400" fontAlgn="auto">
              <a:spcAft>
                <a:spcPts val="0"/>
              </a:spcAft>
              <a:defRPr/>
            </a:pPr>
            <a:r>
              <a:rPr lang="es-CL" sz="2800" b="1" dirty="0" smtClean="0">
                <a:solidFill>
                  <a:schemeClr val="tx2"/>
                </a:solidFill>
                <a:latin typeface="+mj-lt"/>
              </a:rPr>
              <a:t>8- Subprogramas: Procedimientos Almacenados</a:t>
            </a:r>
            <a:endParaRPr kumimoji="0" lang="es-AR" sz="28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3</a:t>
            </a:fld>
            <a:endParaRPr lang="es-ES_tradnl" dirty="0"/>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827316"/>
            <a:ext cx="7930266" cy="5401479"/>
          </a:xfrm>
          <a:prstGeom prst="rect">
            <a:avLst/>
          </a:prstGeom>
          <a:noFill/>
        </p:spPr>
        <p:txBody>
          <a:bodyPr wrap="square" rtlCol="0">
            <a:spAutoFit/>
          </a:bodyPr>
          <a:lstStyle/>
          <a:p>
            <a:pPr algn="just">
              <a:spcAft>
                <a:spcPts val="1200"/>
              </a:spcAft>
            </a:pPr>
            <a:r>
              <a:rPr lang="es-MX" sz="2000" b="1" dirty="0" smtClean="0"/>
              <a:t>Ejemplo de Procedimientos Almacenados</a:t>
            </a:r>
          </a:p>
          <a:p>
            <a:pPr algn="just">
              <a:spcAft>
                <a:spcPts val="1200"/>
              </a:spcAft>
            </a:pPr>
            <a:endParaRPr lang="es-MX" sz="2000" b="1" dirty="0" smtClean="0"/>
          </a:p>
          <a:p>
            <a:pPr algn="just">
              <a:spcAft>
                <a:spcPts val="1200"/>
              </a:spcAft>
            </a:pPr>
            <a:endParaRPr lang="es-MX" sz="2000" b="1" dirty="0" smtClean="0"/>
          </a:p>
          <a:p>
            <a:pPr algn="just">
              <a:spcAft>
                <a:spcPts val="1200"/>
              </a:spcAft>
            </a:pPr>
            <a:endParaRPr lang="es-MX" sz="2000" b="1" dirty="0" smtClean="0"/>
          </a:p>
          <a:p>
            <a:pPr algn="just">
              <a:spcAft>
                <a:spcPts val="1200"/>
              </a:spcAft>
            </a:pPr>
            <a:endParaRPr lang="es-MX" sz="2000" b="1" dirty="0" smtClean="0"/>
          </a:p>
          <a:p>
            <a:pPr algn="just">
              <a:spcAft>
                <a:spcPts val="1200"/>
              </a:spcAft>
            </a:pPr>
            <a:endParaRPr lang="es-MX" sz="2000" b="1" dirty="0" smtClean="0"/>
          </a:p>
          <a:p>
            <a:pPr algn="just">
              <a:spcAft>
                <a:spcPts val="1200"/>
              </a:spcAft>
            </a:pPr>
            <a:endParaRPr lang="es-MX" sz="2000" b="1" dirty="0" smtClean="0"/>
          </a:p>
          <a:p>
            <a:pPr algn="just">
              <a:spcAft>
                <a:spcPts val="1200"/>
              </a:spcAft>
            </a:pPr>
            <a:endParaRPr lang="es-MX" sz="2000" b="1" dirty="0" smtClean="0"/>
          </a:p>
          <a:p>
            <a:pPr algn="just">
              <a:spcAft>
                <a:spcPts val="1200"/>
              </a:spcAft>
            </a:pPr>
            <a:endParaRPr lang="es-MX" sz="2000" b="1" dirty="0" smtClean="0"/>
          </a:p>
          <a:p>
            <a:pPr algn="just">
              <a:spcAft>
                <a:spcPts val="1200"/>
              </a:spcAft>
            </a:pPr>
            <a:endParaRPr lang="es-MX" sz="2000" b="1" dirty="0" smtClean="0"/>
          </a:p>
          <a:p>
            <a:pPr algn="just">
              <a:spcAft>
                <a:spcPts val="600"/>
              </a:spcAft>
            </a:pPr>
            <a:endParaRPr lang="es-CL" sz="2000" dirty="0" smtClean="0"/>
          </a:p>
          <a:p>
            <a:pPr algn="just">
              <a:spcAft>
                <a:spcPts val="600"/>
              </a:spcAft>
            </a:pPr>
            <a:endParaRPr lang="es-CL" sz="2000"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197610"/>
            <a:ext cx="7751521" cy="596656"/>
          </a:xfrm>
          <a:prstGeom prst="rect">
            <a:avLst/>
          </a:prstGeom>
        </p:spPr>
        <p:txBody>
          <a:bodyPr>
            <a:normAutofit fontScale="97500"/>
          </a:bodyPr>
          <a:lstStyle/>
          <a:p>
            <a:pPr lvl="0" defTabSz="914400" fontAlgn="auto">
              <a:spcAft>
                <a:spcPts val="0"/>
              </a:spcAft>
              <a:defRPr/>
            </a:pPr>
            <a:r>
              <a:rPr lang="es-CL" sz="2800" b="1" dirty="0" smtClean="0">
                <a:solidFill>
                  <a:schemeClr val="tx2"/>
                </a:solidFill>
                <a:latin typeface="+mj-lt"/>
              </a:rPr>
              <a:t>8- Subprogramas: Procedimientos Almacenados</a:t>
            </a:r>
            <a:endParaRPr kumimoji="0" lang="es-AR" sz="28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4</a:t>
            </a:fld>
            <a:endParaRPr lang="es-ES_tradnl" dirty="0"/>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5600" y="3063602"/>
            <a:ext cx="219075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Llamada con línea 1 (borde y barra de énfasis)"/>
          <p:cNvSpPr/>
          <p:nvPr/>
        </p:nvSpPr>
        <p:spPr>
          <a:xfrm>
            <a:off x="3171304" y="4941168"/>
            <a:ext cx="1728192" cy="648072"/>
          </a:xfrm>
          <a:prstGeom prst="accentBorderCallout1">
            <a:avLst>
              <a:gd name="adj1" fmla="val 60437"/>
              <a:gd name="adj2" fmla="val 100416"/>
              <a:gd name="adj3" fmla="val 129603"/>
              <a:gd name="adj4" fmla="val 17097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Procedimiento Declarado</a:t>
            </a:r>
            <a:endParaRPr lang="es-CL" dirty="0"/>
          </a:p>
        </p:txBody>
      </p:sp>
      <p:pic>
        <p:nvPicPr>
          <p:cNvPr id="1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2175" y="1844824"/>
            <a:ext cx="454342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827316"/>
            <a:ext cx="7930266" cy="3862596"/>
          </a:xfrm>
          <a:prstGeom prst="rect">
            <a:avLst/>
          </a:prstGeom>
          <a:noFill/>
        </p:spPr>
        <p:txBody>
          <a:bodyPr wrap="square" rtlCol="0">
            <a:spAutoFit/>
          </a:bodyPr>
          <a:lstStyle/>
          <a:p>
            <a:pPr algn="just">
              <a:spcAft>
                <a:spcPts val="1200"/>
              </a:spcAft>
            </a:pPr>
            <a:r>
              <a:rPr lang="es-MX" sz="2000" b="1" dirty="0" smtClean="0"/>
              <a:t>Ejecución de un Procedimiento almacenado</a:t>
            </a:r>
          </a:p>
          <a:p>
            <a:pPr algn="just">
              <a:spcAft>
                <a:spcPts val="1200"/>
              </a:spcAft>
            </a:pPr>
            <a:r>
              <a:rPr lang="es-CL" sz="2000" dirty="0" smtClean="0"/>
              <a:t>Para ejecutar el procedimiento almacenado por código, podemos usar un bloque anónimo </a:t>
            </a:r>
            <a:endParaRPr lang="es-MX" sz="2000" b="1" dirty="0" smtClean="0"/>
          </a:p>
          <a:p>
            <a:pPr algn="just">
              <a:spcAft>
                <a:spcPts val="1200"/>
              </a:spcAft>
            </a:pPr>
            <a:endParaRPr lang="es-MX" sz="2000" b="1" dirty="0" smtClean="0"/>
          </a:p>
          <a:p>
            <a:pPr algn="just">
              <a:spcAft>
                <a:spcPts val="1200"/>
              </a:spcAft>
            </a:pPr>
            <a:endParaRPr lang="es-MX" sz="2000" b="1" dirty="0" smtClean="0"/>
          </a:p>
          <a:p>
            <a:pPr algn="just">
              <a:spcAft>
                <a:spcPts val="1200"/>
              </a:spcAft>
            </a:pPr>
            <a:endParaRPr lang="es-MX" sz="2000" b="1" dirty="0" smtClean="0"/>
          </a:p>
          <a:p>
            <a:pPr algn="just">
              <a:spcAft>
                <a:spcPts val="1200"/>
              </a:spcAft>
            </a:pPr>
            <a:endParaRPr lang="es-MX" sz="2000" b="1" dirty="0" smtClean="0"/>
          </a:p>
          <a:p>
            <a:pPr algn="just">
              <a:spcAft>
                <a:spcPts val="600"/>
              </a:spcAft>
            </a:pPr>
            <a:endParaRPr lang="es-CL" sz="2000" dirty="0" smtClean="0"/>
          </a:p>
          <a:p>
            <a:pPr algn="just">
              <a:spcAft>
                <a:spcPts val="600"/>
              </a:spcAft>
            </a:pPr>
            <a:endParaRPr lang="es-CL" sz="2000"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197610"/>
            <a:ext cx="7751521" cy="596656"/>
          </a:xfrm>
          <a:prstGeom prst="rect">
            <a:avLst/>
          </a:prstGeom>
        </p:spPr>
        <p:txBody>
          <a:bodyPr>
            <a:normAutofit fontScale="97500"/>
          </a:bodyPr>
          <a:lstStyle/>
          <a:p>
            <a:pPr lvl="0" defTabSz="914400" fontAlgn="auto">
              <a:spcAft>
                <a:spcPts val="0"/>
              </a:spcAft>
              <a:defRPr/>
            </a:pPr>
            <a:r>
              <a:rPr lang="es-CL" sz="2800" b="1" dirty="0" smtClean="0">
                <a:solidFill>
                  <a:schemeClr val="tx2"/>
                </a:solidFill>
                <a:latin typeface="+mj-lt"/>
              </a:rPr>
              <a:t>8- Subprogramas: Procedimientos Almacenados</a:t>
            </a:r>
            <a:endParaRPr kumimoji="0" lang="es-AR" sz="28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5</a:t>
            </a:fld>
            <a:endParaRPr lang="es-ES_tradnl" dirty="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0217" y="2184152"/>
            <a:ext cx="4482526" cy="2852305"/>
          </a:xfrm>
          <a:prstGeom prst="rect">
            <a:avLst/>
          </a:prstGeom>
          <a:noFill/>
          <a:ln>
            <a:solidFill>
              <a:schemeClr val="accent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827316"/>
            <a:ext cx="7930266" cy="5401479"/>
          </a:xfrm>
          <a:prstGeom prst="rect">
            <a:avLst/>
          </a:prstGeom>
          <a:noFill/>
        </p:spPr>
        <p:txBody>
          <a:bodyPr wrap="square" rtlCol="0">
            <a:spAutoFit/>
          </a:bodyPr>
          <a:lstStyle/>
          <a:p>
            <a:pPr algn="just">
              <a:spcAft>
                <a:spcPts val="1200"/>
              </a:spcAft>
            </a:pPr>
            <a:r>
              <a:rPr lang="es-MX" sz="2000" b="1" dirty="0" smtClean="0"/>
              <a:t>Ejemplo de Procedimiento almacenado con cursor explicito</a:t>
            </a:r>
          </a:p>
          <a:p>
            <a:pPr algn="just">
              <a:spcAft>
                <a:spcPts val="1200"/>
              </a:spcAft>
            </a:pPr>
            <a:endParaRPr lang="es-MX" sz="2000" b="1" dirty="0" smtClean="0"/>
          </a:p>
          <a:p>
            <a:pPr algn="just">
              <a:spcAft>
                <a:spcPts val="1200"/>
              </a:spcAft>
            </a:pPr>
            <a:endParaRPr lang="es-MX" sz="2000" b="1" dirty="0" smtClean="0"/>
          </a:p>
          <a:p>
            <a:pPr algn="just">
              <a:spcAft>
                <a:spcPts val="1200"/>
              </a:spcAft>
            </a:pPr>
            <a:endParaRPr lang="es-MX" sz="2000" b="1" dirty="0" smtClean="0"/>
          </a:p>
          <a:p>
            <a:pPr algn="just">
              <a:spcAft>
                <a:spcPts val="1200"/>
              </a:spcAft>
            </a:pPr>
            <a:endParaRPr lang="es-MX" sz="2000" b="1" dirty="0" smtClean="0"/>
          </a:p>
          <a:p>
            <a:pPr algn="just">
              <a:spcAft>
                <a:spcPts val="1200"/>
              </a:spcAft>
            </a:pPr>
            <a:endParaRPr lang="es-MX" sz="2000" b="1" dirty="0" smtClean="0"/>
          </a:p>
          <a:p>
            <a:pPr algn="just">
              <a:spcAft>
                <a:spcPts val="1200"/>
              </a:spcAft>
            </a:pPr>
            <a:endParaRPr lang="es-MX" sz="2000" b="1" dirty="0" smtClean="0"/>
          </a:p>
          <a:p>
            <a:pPr algn="just">
              <a:spcAft>
                <a:spcPts val="1200"/>
              </a:spcAft>
            </a:pPr>
            <a:endParaRPr lang="es-MX" sz="2000" b="1" dirty="0" smtClean="0"/>
          </a:p>
          <a:p>
            <a:pPr algn="just">
              <a:spcAft>
                <a:spcPts val="1200"/>
              </a:spcAft>
            </a:pPr>
            <a:endParaRPr lang="es-MX" sz="2000" b="1" dirty="0" smtClean="0"/>
          </a:p>
          <a:p>
            <a:pPr algn="just">
              <a:spcAft>
                <a:spcPts val="1200"/>
              </a:spcAft>
            </a:pPr>
            <a:endParaRPr lang="es-MX" sz="2000" b="1" dirty="0" smtClean="0"/>
          </a:p>
          <a:p>
            <a:pPr algn="just">
              <a:spcAft>
                <a:spcPts val="600"/>
              </a:spcAft>
            </a:pPr>
            <a:endParaRPr lang="es-CL" sz="2000" dirty="0" smtClean="0"/>
          </a:p>
          <a:p>
            <a:pPr algn="just">
              <a:spcAft>
                <a:spcPts val="600"/>
              </a:spcAft>
            </a:pPr>
            <a:endParaRPr lang="es-CL" sz="2000"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197610"/>
            <a:ext cx="7751521" cy="596656"/>
          </a:xfrm>
          <a:prstGeom prst="rect">
            <a:avLst/>
          </a:prstGeom>
        </p:spPr>
        <p:txBody>
          <a:bodyPr>
            <a:normAutofit fontScale="97500"/>
          </a:bodyPr>
          <a:lstStyle/>
          <a:p>
            <a:pPr lvl="0" defTabSz="914400" fontAlgn="auto">
              <a:spcAft>
                <a:spcPts val="0"/>
              </a:spcAft>
              <a:defRPr/>
            </a:pPr>
            <a:r>
              <a:rPr lang="es-CL" sz="2800" b="1" dirty="0" smtClean="0">
                <a:solidFill>
                  <a:schemeClr val="tx2"/>
                </a:solidFill>
                <a:latin typeface="+mj-lt"/>
              </a:rPr>
              <a:t>8- Subprogramas: Procedimientos Almacenados</a:t>
            </a:r>
            <a:endParaRPr kumimoji="0" lang="es-AR" sz="28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6</a:t>
            </a:fld>
            <a:endParaRPr lang="es-ES_tradnl" dirty="0"/>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248" y="1669143"/>
            <a:ext cx="7650807" cy="4223657"/>
          </a:xfrm>
          <a:prstGeom prst="rect">
            <a:avLst/>
          </a:prstGeom>
          <a:noFill/>
          <a:ln>
            <a:solidFill>
              <a:schemeClr val="accent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827316"/>
            <a:ext cx="7930266" cy="5555367"/>
          </a:xfrm>
          <a:prstGeom prst="rect">
            <a:avLst/>
          </a:prstGeom>
          <a:noFill/>
        </p:spPr>
        <p:txBody>
          <a:bodyPr wrap="square" rtlCol="0">
            <a:spAutoFit/>
          </a:bodyPr>
          <a:lstStyle/>
          <a:p>
            <a:pPr algn="just">
              <a:spcAft>
                <a:spcPts val="1200"/>
              </a:spcAft>
            </a:pPr>
            <a:r>
              <a:rPr lang="es-MX" sz="2000" b="1" dirty="0" smtClean="0"/>
              <a:t>Parámetros para procedimientos almacenados</a:t>
            </a:r>
          </a:p>
          <a:p>
            <a:pPr>
              <a:lnSpc>
                <a:spcPct val="150000"/>
              </a:lnSpc>
              <a:spcAft>
                <a:spcPts val="600"/>
              </a:spcAft>
              <a:buFont typeface="Wingdings" pitchFamily="2" charset="2"/>
              <a:buChar char="Ø"/>
            </a:pPr>
            <a:r>
              <a:rPr lang="es-CL" sz="2000" dirty="0" smtClean="0"/>
              <a:t>  Los procedimientos almacenados permiten el uso de parámetros</a:t>
            </a:r>
          </a:p>
          <a:p>
            <a:pPr>
              <a:lnSpc>
                <a:spcPct val="150000"/>
              </a:lnSpc>
              <a:spcAft>
                <a:spcPts val="600"/>
              </a:spcAft>
              <a:buFont typeface="Wingdings" pitchFamily="2" charset="2"/>
              <a:buChar char="Ø"/>
            </a:pPr>
            <a:r>
              <a:rPr lang="es-CL" sz="2000" dirty="0" smtClean="0"/>
              <a:t>  Cada parámetro se separa por una coma (,)</a:t>
            </a:r>
          </a:p>
          <a:p>
            <a:pPr>
              <a:lnSpc>
                <a:spcPct val="150000"/>
              </a:lnSpc>
              <a:spcAft>
                <a:spcPts val="600"/>
              </a:spcAft>
              <a:buFont typeface="Wingdings" pitchFamily="2" charset="2"/>
              <a:buChar char="Ø"/>
            </a:pPr>
            <a:r>
              <a:rPr lang="es-CL" sz="2000" dirty="0" smtClean="0"/>
              <a:t>  Sintaxis:</a:t>
            </a:r>
          </a:p>
          <a:p>
            <a:pPr lvl="1">
              <a:lnSpc>
                <a:spcPct val="150000"/>
              </a:lnSpc>
              <a:spcAft>
                <a:spcPts val="600"/>
              </a:spcAft>
              <a:buFont typeface="Arial" pitchFamily="34" charset="0"/>
              <a:buChar char="•"/>
            </a:pPr>
            <a:r>
              <a:rPr lang="es-CL" sz="2000" dirty="0" smtClean="0"/>
              <a:t> 	«</a:t>
            </a:r>
            <a:r>
              <a:rPr lang="es-CL" sz="2000" dirty="0" err="1" smtClean="0"/>
              <a:t>Nombre_param</a:t>
            </a:r>
            <a:r>
              <a:rPr lang="es-CL" sz="2000" dirty="0" smtClean="0"/>
              <a:t>» |«</a:t>
            </a:r>
            <a:r>
              <a:rPr lang="es-CL" sz="2000" dirty="0" err="1" smtClean="0"/>
              <a:t>tipo_param</a:t>
            </a:r>
            <a:r>
              <a:rPr lang="es-CL" sz="2000" dirty="0" smtClean="0"/>
              <a:t>»| «</a:t>
            </a:r>
            <a:r>
              <a:rPr lang="es-CL" sz="2000" dirty="0" err="1" smtClean="0"/>
              <a:t>tipo_dato</a:t>
            </a:r>
            <a:r>
              <a:rPr lang="es-CL" sz="2000" dirty="0" smtClean="0"/>
              <a:t>» |«opciones»|</a:t>
            </a:r>
          </a:p>
          <a:p>
            <a:pPr lvl="1">
              <a:lnSpc>
                <a:spcPct val="150000"/>
              </a:lnSpc>
              <a:spcAft>
                <a:spcPts val="600"/>
              </a:spcAft>
              <a:buFont typeface="Arial" pitchFamily="34" charset="0"/>
              <a:buChar char="•"/>
            </a:pPr>
            <a:r>
              <a:rPr lang="es-CL" sz="2000" dirty="0" smtClean="0"/>
              <a:t>  	Donde:</a:t>
            </a:r>
          </a:p>
          <a:p>
            <a:pPr lvl="2">
              <a:lnSpc>
                <a:spcPct val="150000"/>
              </a:lnSpc>
              <a:spcAft>
                <a:spcPts val="600"/>
              </a:spcAft>
              <a:buFont typeface="Arial" pitchFamily="34" charset="0"/>
              <a:buChar char="-"/>
            </a:pPr>
            <a:r>
              <a:rPr lang="es-CL" dirty="0" smtClean="0"/>
              <a:t>  </a:t>
            </a:r>
            <a:r>
              <a:rPr lang="es-CL" dirty="0" err="1" smtClean="0"/>
              <a:t>Nombre_param</a:t>
            </a:r>
            <a:r>
              <a:rPr lang="es-CL" dirty="0" smtClean="0"/>
              <a:t>: Nombre dado al parámetro</a:t>
            </a:r>
          </a:p>
          <a:p>
            <a:pPr lvl="2">
              <a:lnSpc>
                <a:spcPct val="150000"/>
              </a:lnSpc>
              <a:spcAft>
                <a:spcPts val="600"/>
              </a:spcAft>
              <a:buFont typeface="Arial" pitchFamily="34" charset="0"/>
              <a:buChar char="-"/>
            </a:pPr>
            <a:r>
              <a:rPr lang="es-CL" dirty="0" smtClean="0"/>
              <a:t>  </a:t>
            </a:r>
            <a:r>
              <a:rPr lang="es-CL" dirty="0" err="1" smtClean="0"/>
              <a:t>Tipo_param</a:t>
            </a:r>
            <a:r>
              <a:rPr lang="es-CL" dirty="0" smtClean="0"/>
              <a:t>: Define el tipo de parámetro</a:t>
            </a:r>
          </a:p>
          <a:p>
            <a:pPr lvl="2">
              <a:lnSpc>
                <a:spcPct val="150000"/>
              </a:lnSpc>
              <a:spcAft>
                <a:spcPts val="600"/>
              </a:spcAft>
              <a:buFont typeface="Arial" pitchFamily="34" charset="0"/>
              <a:buChar char="-"/>
            </a:pPr>
            <a:r>
              <a:rPr lang="es-CL" dirty="0" smtClean="0"/>
              <a:t>  </a:t>
            </a:r>
            <a:r>
              <a:rPr lang="es-CL" dirty="0" err="1" smtClean="0"/>
              <a:t>Tipo_dato</a:t>
            </a:r>
            <a:r>
              <a:rPr lang="es-CL" dirty="0" smtClean="0"/>
              <a:t>: Tipo de dato dado al parámetro</a:t>
            </a:r>
          </a:p>
          <a:p>
            <a:pPr lvl="2">
              <a:lnSpc>
                <a:spcPct val="150000"/>
              </a:lnSpc>
              <a:spcAft>
                <a:spcPts val="600"/>
              </a:spcAft>
              <a:buFont typeface="Arial" pitchFamily="34" charset="0"/>
              <a:buChar char="-"/>
            </a:pPr>
            <a:r>
              <a:rPr lang="es-CL" dirty="0" smtClean="0"/>
              <a:t>  Opciones: Se puede utilizar para dar un valor por defecto al 			       parámetro.</a:t>
            </a:r>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197610"/>
            <a:ext cx="7751521" cy="596656"/>
          </a:xfrm>
          <a:prstGeom prst="rect">
            <a:avLst/>
          </a:prstGeom>
        </p:spPr>
        <p:txBody>
          <a:bodyPr>
            <a:normAutofit fontScale="97500"/>
          </a:bodyPr>
          <a:lstStyle/>
          <a:p>
            <a:pPr lvl="0" defTabSz="914400" fontAlgn="auto">
              <a:spcAft>
                <a:spcPts val="0"/>
              </a:spcAft>
              <a:defRPr/>
            </a:pPr>
            <a:r>
              <a:rPr lang="es-CL" sz="2800" b="1" dirty="0" smtClean="0">
                <a:solidFill>
                  <a:schemeClr val="tx2"/>
                </a:solidFill>
                <a:latin typeface="+mj-lt"/>
              </a:rPr>
              <a:t>8- Subprogramas: Procedimientos Almacenados</a:t>
            </a:r>
            <a:endParaRPr kumimoji="0" lang="es-AR" sz="28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7</a:t>
            </a:fld>
            <a:endParaRPr lang="es-ES_tradnl" dirty="0"/>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827316"/>
            <a:ext cx="7930266" cy="1708160"/>
          </a:xfrm>
          <a:prstGeom prst="rect">
            <a:avLst/>
          </a:prstGeom>
          <a:noFill/>
        </p:spPr>
        <p:txBody>
          <a:bodyPr wrap="square" rtlCol="0">
            <a:spAutoFit/>
          </a:bodyPr>
          <a:lstStyle/>
          <a:p>
            <a:pPr algn="just">
              <a:spcAft>
                <a:spcPts val="1200"/>
              </a:spcAft>
            </a:pPr>
            <a:r>
              <a:rPr lang="es-MX" sz="2000" b="1" dirty="0" smtClean="0"/>
              <a:t>Tipos de Parámetros para procedimientos almacenados</a:t>
            </a:r>
          </a:p>
          <a:p>
            <a:pPr algn="just">
              <a:spcAft>
                <a:spcPts val="1200"/>
              </a:spcAft>
            </a:pPr>
            <a:endParaRPr lang="es-MX" sz="2000" b="1" dirty="0" smtClean="0"/>
          </a:p>
          <a:p>
            <a:pPr algn="just">
              <a:spcAft>
                <a:spcPts val="600"/>
              </a:spcAft>
            </a:pPr>
            <a:endParaRPr lang="es-CL" sz="2000" dirty="0" smtClean="0"/>
          </a:p>
          <a:p>
            <a:pPr algn="just">
              <a:spcAft>
                <a:spcPts val="600"/>
              </a:spcAft>
            </a:pPr>
            <a:endParaRPr lang="es-CL" sz="2000"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197610"/>
            <a:ext cx="7751521" cy="596656"/>
          </a:xfrm>
          <a:prstGeom prst="rect">
            <a:avLst/>
          </a:prstGeom>
        </p:spPr>
        <p:txBody>
          <a:bodyPr>
            <a:normAutofit fontScale="97500"/>
          </a:bodyPr>
          <a:lstStyle/>
          <a:p>
            <a:pPr lvl="0" defTabSz="914400" fontAlgn="auto">
              <a:spcAft>
                <a:spcPts val="0"/>
              </a:spcAft>
              <a:defRPr/>
            </a:pPr>
            <a:r>
              <a:rPr lang="es-CL" sz="2800" b="1" dirty="0" smtClean="0">
                <a:solidFill>
                  <a:schemeClr val="tx2"/>
                </a:solidFill>
                <a:latin typeface="+mj-lt"/>
              </a:rPr>
              <a:t>8- Subprogramas: Procedimientos Almacenados</a:t>
            </a:r>
            <a:endParaRPr kumimoji="0" lang="es-AR" sz="28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8</a:t>
            </a:fld>
            <a:endParaRPr lang="es-ES_tradnl" dirty="0"/>
          </a:p>
        </p:txBody>
      </p:sp>
      <p:sp>
        <p:nvSpPr>
          <p:cNvPr id="8" name="7 Rectángulo"/>
          <p:cNvSpPr/>
          <p:nvPr/>
        </p:nvSpPr>
        <p:spPr>
          <a:xfrm>
            <a:off x="942535" y="1335315"/>
            <a:ext cx="7930266" cy="1785104"/>
          </a:xfrm>
          <a:prstGeom prst="rect">
            <a:avLst/>
          </a:prstGeom>
        </p:spPr>
        <p:txBody>
          <a:bodyPr wrap="square">
            <a:spAutoFit/>
          </a:bodyPr>
          <a:lstStyle/>
          <a:p>
            <a:pPr algn="just">
              <a:spcBef>
                <a:spcPts val="600"/>
              </a:spcBef>
              <a:spcAft>
                <a:spcPts val="600"/>
              </a:spcAft>
            </a:pPr>
            <a:r>
              <a:rPr lang="es-CL" sz="2000" dirty="0" smtClean="0"/>
              <a:t>Los parámetros pueden ser de entrada (IN)	</a:t>
            </a:r>
          </a:p>
          <a:p>
            <a:pPr marL="342900" indent="-342900" algn="just">
              <a:spcBef>
                <a:spcPts val="600"/>
              </a:spcBef>
              <a:spcAft>
                <a:spcPts val="600"/>
              </a:spcAft>
              <a:buFont typeface="Wingdings" panose="05000000000000000000" pitchFamily="2" charset="2"/>
              <a:buChar char="Ø"/>
            </a:pPr>
            <a:r>
              <a:rPr lang="es-CL" sz="2000" dirty="0" smtClean="0"/>
              <a:t>  Parámetros IN: Son aquellos de sólo lectura que se utilizan para ingresar valores al procedimiento. Por defecto, en el caso que no se especifique el tipo de parámetro, éste se asume como de entrada.</a:t>
            </a: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827316"/>
            <a:ext cx="7930266" cy="5201424"/>
          </a:xfrm>
          <a:prstGeom prst="rect">
            <a:avLst/>
          </a:prstGeom>
          <a:noFill/>
        </p:spPr>
        <p:txBody>
          <a:bodyPr wrap="square" rtlCol="0">
            <a:spAutoFit/>
          </a:bodyPr>
          <a:lstStyle/>
          <a:p>
            <a:pPr algn="just">
              <a:spcAft>
                <a:spcPts val="1200"/>
              </a:spcAft>
            </a:pPr>
            <a:r>
              <a:rPr lang="es-MX" sz="2000" b="1" dirty="0" smtClean="0"/>
              <a:t>Ejemplo de uso de parámetros de entrada</a:t>
            </a:r>
          </a:p>
          <a:p>
            <a:pPr algn="just">
              <a:spcAft>
                <a:spcPts val="1200"/>
              </a:spcAft>
              <a:buFont typeface="Arial" pitchFamily="34" charset="0"/>
              <a:buChar char="•"/>
            </a:pPr>
            <a:r>
              <a:rPr lang="es-MX" b="1" dirty="0" smtClean="0"/>
              <a:t> 	</a:t>
            </a:r>
            <a:r>
              <a:rPr lang="es-MX" dirty="0" smtClean="0"/>
              <a:t>Dado el siguiente procedimiento:</a:t>
            </a:r>
          </a:p>
          <a:p>
            <a:pPr algn="just">
              <a:spcAft>
                <a:spcPts val="1200"/>
              </a:spcAft>
            </a:pPr>
            <a:endParaRPr lang="es-MX" b="1" dirty="0" smtClean="0"/>
          </a:p>
          <a:p>
            <a:pPr algn="just">
              <a:spcAft>
                <a:spcPts val="1200"/>
              </a:spcAft>
              <a:buFont typeface="Arial" pitchFamily="34" charset="0"/>
              <a:buChar char="•"/>
            </a:pPr>
            <a:endParaRPr lang="es-MX" b="1" dirty="0" smtClean="0"/>
          </a:p>
          <a:p>
            <a:pPr algn="just">
              <a:spcAft>
                <a:spcPts val="1200"/>
              </a:spcAft>
              <a:buFont typeface="Arial" pitchFamily="34" charset="0"/>
              <a:buChar char="•"/>
            </a:pPr>
            <a:endParaRPr lang="es-MX" b="1" dirty="0" smtClean="0"/>
          </a:p>
          <a:p>
            <a:pPr algn="just">
              <a:spcAft>
                <a:spcPts val="1200"/>
              </a:spcAft>
              <a:buFont typeface="Arial" pitchFamily="34" charset="0"/>
              <a:buChar char="•"/>
            </a:pPr>
            <a:endParaRPr lang="es-MX" b="1" dirty="0" smtClean="0"/>
          </a:p>
          <a:p>
            <a:pPr algn="just">
              <a:spcAft>
                <a:spcPts val="1200"/>
              </a:spcAft>
              <a:buFont typeface="Arial" pitchFamily="34" charset="0"/>
              <a:buChar char="•"/>
            </a:pPr>
            <a:endParaRPr lang="es-MX" b="1" dirty="0" smtClean="0"/>
          </a:p>
          <a:p>
            <a:pPr algn="just">
              <a:spcAft>
                <a:spcPts val="1200"/>
              </a:spcAft>
              <a:buFont typeface="Arial" pitchFamily="34" charset="0"/>
              <a:buChar char="•"/>
            </a:pPr>
            <a:r>
              <a:rPr lang="es-MX" b="1" dirty="0" smtClean="0"/>
              <a:t>   </a:t>
            </a:r>
            <a:r>
              <a:rPr lang="es-MX" dirty="0" smtClean="0"/>
              <a:t>Se puede utilizar de la siguiente forma :</a:t>
            </a:r>
          </a:p>
          <a:p>
            <a:pPr algn="just">
              <a:spcAft>
                <a:spcPts val="1200"/>
              </a:spcAft>
            </a:pPr>
            <a:endParaRPr lang="es-MX" b="1" dirty="0" smtClean="0"/>
          </a:p>
          <a:p>
            <a:pPr algn="just">
              <a:spcAft>
                <a:spcPts val="1200"/>
              </a:spcAft>
            </a:pPr>
            <a:endParaRPr lang="es-MX" b="1" dirty="0" smtClean="0"/>
          </a:p>
          <a:p>
            <a:pPr algn="just">
              <a:spcAft>
                <a:spcPts val="1200"/>
              </a:spcAft>
            </a:pPr>
            <a:endParaRPr lang="es-MX" sz="2000" b="1" dirty="0" smtClean="0"/>
          </a:p>
          <a:p>
            <a:pPr algn="just">
              <a:spcAft>
                <a:spcPts val="1200"/>
              </a:spcAft>
            </a:pPr>
            <a:endParaRPr lang="es-MX" sz="2000" b="1"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197610"/>
            <a:ext cx="7751521" cy="596656"/>
          </a:xfrm>
          <a:prstGeom prst="rect">
            <a:avLst/>
          </a:prstGeom>
        </p:spPr>
        <p:txBody>
          <a:bodyPr>
            <a:normAutofit fontScale="97500"/>
          </a:bodyPr>
          <a:lstStyle/>
          <a:p>
            <a:pPr lvl="0" defTabSz="914400" fontAlgn="auto">
              <a:spcAft>
                <a:spcPts val="0"/>
              </a:spcAft>
              <a:defRPr/>
            </a:pPr>
            <a:r>
              <a:rPr lang="es-CL" sz="2800" b="1" dirty="0" smtClean="0">
                <a:solidFill>
                  <a:schemeClr val="tx2"/>
                </a:solidFill>
                <a:latin typeface="+mj-lt"/>
              </a:rPr>
              <a:t>8- Subprogramas: Procedimientos Almacenados</a:t>
            </a:r>
            <a:endParaRPr kumimoji="0" lang="es-AR" sz="28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9</a:t>
            </a:fld>
            <a:endParaRPr lang="es-ES_tradnl"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254" y="1857829"/>
            <a:ext cx="7462040" cy="1756228"/>
          </a:xfrm>
          <a:prstGeom prst="rect">
            <a:avLst/>
          </a:prstGeom>
          <a:noFill/>
          <a:ln>
            <a:solidFill>
              <a:schemeClr val="accent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254" y="4362450"/>
            <a:ext cx="7302386" cy="1943100"/>
          </a:xfrm>
          <a:prstGeom prst="rect">
            <a:avLst/>
          </a:prstGeom>
          <a:noFill/>
          <a:ln>
            <a:solidFill>
              <a:schemeClr val="accent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8451</TotalTime>
  <Words>255</Words>
  <Application>Microsoft Office PowerPoint</Application>
  <PresentationFormat>Presentación en pantalla (4:3)</PresentationFormat>
  <Paragraphs>112</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Solsticio</vt:lpstr>
      <vt:lpstr> Unidad II Programación sobre la base de datos PL/SQL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duoc uc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Materia MDD</dc:title>
  <dc:creator>Jeanette Leonelli R.</dc:creator>
  <cp:lastModifiedBy>Jacob Diaz Scanu</cp:lastModifiedBy>
  <cp:revision>1808</cp:revision>
  <dcterms:created xsi:type="dcterms:W3CDTF">2010-10-26T18:30:29Z</dcterms:created>
  <dcterms:modified xsi:type="dcterms:W3CDTF">2016-06-06T13:21:36Z</dcterms:modified>
</cp:coreProperties>
</file>