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3"/>
  </p:notesMasterIdLst>
  <p:sldIdLst>
    <p:sldId id="312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6" r:id="rId10"/>
    <p:sldId id="324" r:id="rId11"/>
    <p:sldId id="325" r:id="rId12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3842" autoAdjust="0"/>
  </p:normalViewPr>
  <p:slideViewPr>
    <p:cSldViewPr snapToGrid="0" snapToObjects="1">
      <p:cViewPr>
        <p:scale>
          <a:sx n="67" d="100"/>
          <a:sy n="67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20-06-2016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20/06/2016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noProof="0" dirty="0" smtClean="0">
                <a:solidFill>
                  <a:srgbClr val="C00000"/>
                </a:solidFill>
                <a:latin typeface="+mn-lt"/>
                <a:ea typeface="+mn-ea"/>
              </a:rPr>
              <a:t>Jacob </a:t>
            </a: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Diaz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 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54746"/>
            <a:ext cx="793026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CL" b="1" dirty="0" smtClean="0"/>
              <a:t>Eliminación y desactivación de </a:t>
            </a:r>
            <a:r>
              <a:rPr lang="es-CL" b="1" dirty="0" err="1" smtClean="0"/>
              <a:t>triggers</a:t>
            </a:r>
            <a:r>
              <a:rPr lang="es-CL" b="1" dirty="0" smtClean="0"/>
              <a:t> :</a:t>
            </a:r>
            <a:endParaRPr lang="es-CL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/>
              <a:t>Para eliminar un </a:t>
            </a:r>
            <a:r>
              <a:rPr lang="es-CL" dirty="0" err="1"/>
              <a:t>trigger</a:t>
            </a:r>
            <a:r>
              <a:rPr lang="es-CL" dirty="0"/>
              <a:t> se utiliza: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CL" b="1" dirty="0" smtClean="0"/>
              <a:t>	</a:t>
            </a:r>
            <a:r>
              <a:rPr lang="es-CL" b="1" dirty="0" err="1" smtClean="0"/>
              <a:t>Drop</a:t>
            </a:r>
            <a:r>
              <a:rPr lang="es-CL" b="1" dirty="0" smtClean="0"/>
              <a:t> </a:t>
            </a:r>
            <a:r>
              <a:rPr lang="es-CL" b="1" dirty="0" err="1"/>
              <a:t>trigger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nombre_trigger</a:t>
            </a:r>
            <a:r>
              <a:rPr lang="es-CL" dirty="0"/>
              <a:t>»;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/>
              <a:t>Para desactivar un </a:t>
            </a:r>
            <a:r>
              <a:rPr lang="es-CL" dirty="0" err="1"/>
              <a:t>trigger</a:t>
            </a:r>
            <a:r>
              <a:rPr lang="es-CL" dirty="0"/>
              <a:t> se utiliza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CL" b="1" dirty="0" smtClean="0"/>
              <a:t>	Alter </a:t>
            </a:r>
            <a:r>
              <a:rPr lang="es-CL" b="1" dirty="0" err="1"/>
              <a:t>trigger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nombre_trigger</a:t>
            </a:r>
            <a:r>
              <a:rPr lang="es-CL" dirty="0"/>
              <a:t>» </a:t>
            </a:r>
            <a:r>
              <a:rPr lang="es-CL" b="1" dirty="0" err="1"/>
              <a:t>disable</a:t>
            </a:r>
            <a:r>
              <a:rPr lang="es-CL" dirty="0"/>
              <a:t>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/>
              <a:t>Para activar un </a:t>
            </a:r>
            <a:r>
              <a:rPr lang="es-CL" dirty="0" err="1"/>
              <a:t>trigger</a:t>
            </a:r>
            <a:r>
              <a:rPr lang="es-CL" dirty="0"/>
              <a:t> se utiliza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CL" b="1" dirty="0" smtClean="0"/>
              <a:t>	Alter </a:t>
            </a:r>
            <a:r>
              <a:rPr lang="es-CL" b="1" dirty="0" err="1"/>
              <a:t>trigger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nombre_trigger</a:t>
            </a:r>
            <a:r>
              <a:rPr lang="es-CL" dirty="0"/>
              <a:t>» </a:t>
            </a:r>
            <a:r>
              <a:rPr lang="es-CL" b="1" dirty="0" err="1"/>
              <a:t>enable</a:t>
            </a:r>
            <a:r>
              <a:rPr lang="es-CL" dirty="0"/>
              <a:t>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/>
              <a:t>Para activar todos los </a:t>
            </a:r>
            <a:r>
              <a:rPr lang="es-CL" dirty="0" err="1"/>
              <a:t>trigger</a:t>
            </a:r>
            <a:r>
              <a:rPr lang="es-CL" dirty="0"/>
              <a:t> de una tabla se utiliza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CL" b="1" dirty="0" smtClean="0"/>
              <a:t>	Alter </a:t>
            </a:r>
            <a:r>
              <a:rPr lang="es-CL" b="1" dirty="0" err="1"/>
              <a:t>table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nombre_tabla</a:t>
            </a:r>
            <a:r>
              <a:rPr lang="es-CL" dirty="0"/>
              <a:t>» </a:t>
            </a:r>
            <a:r>
              <a:rPr lang="es-CL" b="1" dirty="0" err="1"/>
              <a:t>enable</a:t>
            </a:r>
            <a:r>
              <a:rPr lang="es-CL" b="1" dirty="0"/>
              <a:t> </a:t>
            </a:r>
            <a:r>
              <a:rPr lang="es-CL" b="1" dirty="0" err="1"/>
              <a:t>all</a:t>
            </a:r>
            <a:r>
              <a:rPr lang="es-CL" b="1" dirty="0"/>
              <a:t> </a:t>
            </a:r>
            <a:r>
              <a:rPr lang="es-CL" b="1" dirty="0" err="1"/>
              <a:t>triggers</a:t>
            </a:r>
            <a:r>
              <a:rPr lang="es-CL" dirty="0"/>
              <a:t>;</a:t>
            </a:r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39554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8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481114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54746"/>
            <a:ext cx="793026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CL" b="1" dirty="0" smtClean="0"/>
              <a:t>Tablas Mutantes</a:t>
            </a:r>
            <a:endParaRPr lang="es-CL" dirty="0"/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/>
              <a:t>Uno de los errores mas comunes que se producen en la ejecución de un </a:t>
            </a:r>
            <a:r>
              <a:rPr lang="es-CL" dirty="0" err="1"/>
              <a:t>trigger</a:t>
            </a:r>
            <a:r>
              <a:rPr lang="es-CL" dirty="0"/>
              <a:t> es el de tabla mutante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/>
              <a:t>Una tabla mutante es aquella que está siendo modificada por una sentencia SQL (</a:t>
            </a:r>
            <a:r>
              <a:rPr lang="es-CL" dirty="0" err="1"/>
              <a:t>insert</a:t>
            </a:r>
            <a:r>
              <a:rPr lang="es-CL" dirty="0"/>
              <a:t>, </a:t>
            </a:r>
            <a:r>
              <a:rPr lang="es-CL" dirty="0" err="1"/>
              <a:t>delete</a:t>
            </a:r>
            <a:r>
              <a:rPr lang="es-CL" dirty="0"/>
              <a:t>, </a:t>
            </a:r>
            <a:r>
              <a:rPr lang="es-CL" dirty="0" err="1"/>
              <a:t>update</a:t>
            </a:r>
            <a:r>
              <a:rPr lang="es-CL" dirty="0"/>
              <a:t>)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/>
              <a:t>Lo anterior implica que dicha tabla no puede ser consultada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/>
              <a:t>La solución general mas recurrente (no siempre se puede aplicar) es realizar una copia de los registros que se modificarán por el </a:t>
            </a:r>
            <a:r>
              <a:rPr lang="es-CL" dirty="0" err="1"/>
              <a:t>trigger</a:t>
            </a:r>
            <a:r>
              <a:rPr lang="es-CL" dirty="0"/>
              <a:t> en una tabla temporal y luego sobre esta tabla temporal realizar las acciones requeridas</a:t>
            </a:r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39554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8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820457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/>
            <a:endParaRPr lang="es-MX" sz="2000" b="1" dirty="0" smtClean="0"/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 smtClean="0"/>
              <a:t> </a:t>
            </a:r>
            <a:r>
              <a:rPr lang="es-CL" sz="2000" dirty="0" smtClean="0"/>
              <a:t>Los </a:t>
            </a:r>
            <a:r>
              <a:rPr lang="es-CL" sz="2000" dirty="0" err="1"/>
              <a:t>triggers</a:t>
            </a:r>
            <a:r>
              <a:rPr lang="es-CL" sz="2000" dirty="0"/>
              <a:t> (disparadores) son bloques asociados a una tabla y que se ejecutan automáticamente cuando ocurre una operación DML (</a:t>
            </a:r>
            <a:r>
              <a:rPr lang="es-CL" sz="2000" dirty="0" err="1"/>
              <a:t>Insert</a:t>
            </a:r>
            <a:r>
              <a:rPr lang="es-CL" sz="2000" dirty="0"/>
              <a:t>, </a:t>
            </a:r>
            <a:r>
              <a:rPr lang="es-CL" sz="2000" dirty="0" err="1"/>
              <a:t>Delete</a:t>
            </a:r>
            <a:r>
              <a:rPr lang="es-CL" sz="2000" dirty="0"/>
              <a:t>, </a:t>
            </a:r>
            <a:r>
              <a:rPr lang="es-CL" sz="2000" dirty="0" err="1"/>
              <a:t>Update</a:t>
            </a:r>
            <a:r>
              <a:rPr lang="es-CL" sz="2000" dirty="0"/>
              <a:t>) sobre esa </a:t>
            </a:r>
            <a:r>
              <a:rPr lang="es-CL" sz="2000" dirty="0" smtClean="0"/>
              <a:t>tabla.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sz="2000" dirty="0" smtClean="0"/>
              <a:t>Un </a:t>
            </a:r>
            <a:r>
              <a:rPr lang="es-CL" sz="2000" dirty="0" err="1"/>
              <a:t>trigger</a:t>
            </a:r>
            <a:r>
              <a:rPr lang="es-CL" sz="2000" dirty="0"/>
              <a:t> no puede llevar el comando </a:t>
            </a:r>
            <a:r>
              <a:rPr lang="es-CL" sz="2000" dirty="0" err="1"/>
              <a:t>Commit</a:t>
            </a:r>
            <a:r>
              <a:rPr lang="es-CL" sz="2000" dirty="0"/>
              <a:t> o </a:t>
            </a:r>
            <a:r>
              <a:rPr lang="es-CL" sz="2000" dirty="0" err="1"/>
              <a:t>Rollback</a:t>
            </a:r>
            <a:r>
              <a:rPr lang="es-CL" sz="2000" dirty="0"/>
              <a:t> 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sz="2000" dirty="0" smtClean="0"/>
              <a:t>Los </a:t>
            </a:r>
            <a:r>
              <a:rPr lang="es-CL" sz="2000" dirty="0" err="1"/>
              <a:t>triggers</a:t>
            </a:r>
            <a:r>
              <a:rPr lang="es-CL" sz="2000" dirty="0"/>
              <a:t> sobre tablas no son los únicos existentes. También existen sobre vistas, o sobre base de datos o </a:t>
            </a:r>
            <a:r>
              <a:rPr lang="es-CL" sz="2000" dirty="0" smtClean="0"/>
              <a:t>esquema.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sz="2000" dirty="0" smtClean="0"/>
              <a:t>Permiten implementar reglas de negocio: como por ejemplo:  cuando el inventario de un producto se encuentra por debajo de lo establecido, se puede generar una orden de compra en forma automática.</a:t>
            </a: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8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Sintaxis:</a:t>
            </a:r>
          </a:p>
          <a:p>
            <a:pPr algn="just"/>
            <a:endParaRPr lang="es-MX" sz="2000" b="1" dirty="0" smtClean="0"/>
          </a:p>
          <a:p>
            <a:pPr lvl="1">
              <a:lnSpc>
                <a:spcPct val="120000"/>
              </a:lnSpc>
            </a:pPr>
            <a:r>
              <a:rPr lang="es-CL" b="1" dirty="0"/>
              <a:t>CREATE [</a:t>
            </a:r>
            <a:r>
              <a:rPr lang="es-CL" dirty="0"/>
              <a:t>OR</a:t>
            </a:r>
            <a:r>
              <a:rPr lang="es-CL" b="1" dirty="0"/>
              <a:t> REPLACE] TRIGGER </a:t>
            </a:r>
            <a:r>
              <a:rPr lang="es-CL" i="1" dirty="0"/>
              <a:t>«</a:t>
            </a:r>
            <a:r>
              <a:rPr lang="es-CL" i="1" dirty="0" err="1"/>
              <a:t>nombre_trigger</a:t>
            </a:r>
            <a:r>
              <a:rPr lang="es-CL" i="1" dirty="0"/>
              <a:t>»</a:t>
            </a:r>
            <a:r>
              <a:rPr lang="es-CL" dirty="0"/>
              <a:t/>
            </a:r>
            <a:br>
              <a:rPr lang="es-CL" dirty="0"/>
            </a:br>
            <a:r>
              <a:rPr lang="es-CL" b="1" dirty="0"/>
              <a:t>{BEFORE|AFTER} </a:t>
            </a:r>
            <a:br>
              <a:rPr lang="es-CL" b="1" dirty="0"/>
            </a:br>
            <a:r>
              <a:rPr lang="es-CL" b="1" dirty="0"/>
              <a:t>{DELETE|INSERT|UPDATE [OF </a:t>
            </a:r>
            <a:r>
              <a:rPr lang="es-CL" dirty="0"/>
              <a:t>col1, col2, ..., </a:t>
            </a:r>
            <a:r>
              <a:rPr lang="es-CL" dirty="0" err="1"/>
              <a:t>colN</a:t>
            </a:r>
            <a:r>
              <a:rPr lang="es-CL" b="1" dirty="0"/>
              <a:t>]</a:t>
            </a:r>
            <a:br>
              <a:rPr lang="es-CL" b="1" dirty="0"/>
            </a:br>
            <a:r>
              <a:rPr lang="es-CL" b="1" dirty="0" smtClean="0"/>
              <a:t>ON </a:t>
            </a:r>
            <a:r>
              <a:rPr lang="es-CL" i="1" dirty="0"/>
              <a:t>«</a:t>
            </a:r>
            <a:r>
              <a:rPr lang="es-CL" i="1" dirty="0" err="1"/>
              <a:t>nombre_tabla</a:t>
            </a:r>
            <a:r>
              <a:rPr lang="es-CL" i="1" dirty="0" smtClean="0"/>
              <a:t>»</a:t>
            </a:r>
            <a:r>
              <a:rPr lang="es-CL" dirty="0"/>
              <a:t/>
            </a:r>
            <a:br>
              <a:rPr lang="es-CL" dirty="0"/>
            </a:br>
            <a:r>
              <a:rPr lang="es-CL" b="1" dirty="0"/>
              <a:t>[FOR EACH ROW </a:t>
            </a:r>
            <a:r>
              <a:rPr lang="es-CL" b="1" dirty="0" smtClean="0"/>
              <a:t> ] [</a:t>
            </a:r>
            <a:r>
              <a:rPr lang="es-CL" b="1" dirty="0"/>
              <a:t>WHEN («</a:t>
            </a:r>
            <a:r>
              <a:rPr lang="es-CL" i="1" dirty="0" err="1"/>
              <a:t>condicion</a:t>
            </a:r>
            <a:r>
              <a:rPr lang="es-CL" i="1" dirty="0" smtClean="0"/>
              <a:t>»</a:t>
            </a:r>
            <a:r>
              <a:rPr lang="es-CL" b="1" dirty="0" smtClean="0"/>
              <a:t>)] ]</a:t>
            </a:r>
            <a:r>
              <a:rPr lang="es-CL" dirty="0"/>
              <a:t/>
            </a:r>
            <a:br>
              <a:rPr lang="es-CL" dirty="0"/>
            </a:br>
            <a:r>
              <a:rPr lang="es-CL" b="1" dirty="0"/>
              <a:t>DECLARE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  …….</a:t>
            </a:r>
            <a:br>
              <a:rPr lang="es-CL" dirty="0"/>
            </a:br>
            <a:r>
              <a:rPr lang="es-CL" b="1" dirty="0"/>
              <a:t>BEGIN</a:t>
            </a:r>
            <a:br>
              <a:rPr lang="es-CL" b="1" dirty="0"/>
            </a:br>
            <a:r>
              <a:rPr lang="es-CL" dirty="0"/>
              <a:t>  ......</a:t>
            </a:r>
            <a:br>
              <a:rPr lang="es-CL" dirty="0"/>
            </a:br>
            <a:r>
              <a:rPr lang="es-CL" dirty="0"/>
              <a:t>[</a:t>
            </a:r>
            <a:r>
              <a:rPr lang="es-CL" b="1" dirty="0"/>
              <a:t>EXCEPTION</a:t>
            </a:r>
            <a:r>
              <a:rPr lang="es-CL" dirty="0"/>
              <a:t>]</a:t>
            </a:r>
          </a:p>
          <a:p>
            <a:pPr lvl="1"/>
            <a:r>
              <a:rPr lang="es-CL" dirty="0"/>
              <a:t>….</a:t>
            </a:r>
            <a:br>
              <a:rPr lang="es-CL" dirty="0"/>
            </a:br>
            <a:r>
              <a:rPr lang="es-CL" dirty="0"/>
              <a:t> </a:t>
            </a:r>
            <a:r>
              <a:rPr lang="es-CL" b="1" dirty="0"/>
              <a:t>END</a:t>
            </a:r>
            <a:r>
              <a:rPr lang="es-CL" dirty="0"/>
              <a:t> «</a:t>
            </a:r>
            <a:r>
              <a:rPr lang="es-CL" i="1" dirty="0" err="1"/>
              <a:t>nombre_trigger</a:t>
            </a:r>
            <a:r>
              <a:rPr lang="es-CL" i="1" dirty="0"/>
              <a:t>»</a:t>
            </a:r>
            <a:r>
              <a:rPr lang="es-CL" dirty="0"/>
              <a:t>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8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20906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12802"/>
            <a:ext cx="7930266" cy="495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Sintaxis:</a:t>
            </a:r>
          </a:p>
          <a:p>
            <a:pPr lvl="1">
              <a:lnSpc>
                <a:spcPct val="120000"/>
              </a:lnSpc>
            </a:pPr>
            <a:r>
              <a:rPr lang="es-CL" u="sng" dirty="0" smtClean="0">
                <a:solidFill>
                  <a:srgbClr val="FF0000"/>
                </a:solidFill>
              </a:rPr>
              <a:t>Donde:</a:t>
            </a:r>
          </a:p>
          <a:p>
            <a:pPr lvl="1">
              <a:lnSpc>
                <a:spcPct val="120000"/>
              </a:lnSpc>
            </a:pPr>
            <a:endParaRPr lang="es-CL" u="sng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s-CL" b="1" dirty="0" smtClean="0"/>
              <a:t>   nombre </a:t>
            </a:r>
            <a:r>
              <a:rPr lang="es-CL" b="1" dirty="0" err="1" smtClean="0"/>
              <a:t>trigger</a:t>
            </a:r>
            <a:r>
              <a:rPr lang="es-CL" b="1" dirty="0" smtClean="0"/>
              <a:t>: </a:t>
            </a:r>
            <a:r>
              <a:rPr lang="es-CL" dirty="0" smtClean="0"/>
              <a:t>Nombre </a:t>
            </a:r>
            <a:r>
              <a:rPr lang="es-CL" dirty="0" err="1" smtClean="0"/>
              <a:t>trigger</a:t>
            </a:r>
            <a:r>
              <a:rPr lang="es-CL" dirty="0" smtClean="0"/>
              <a:t> a ser creado</a:t>
            </a:r>
            <a:endParaRPr lang="es-CL" u="sng" dirty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s-CL" b="1" dirty="0"/>
              <a:t>{BEFORE|AFTER} : </a:t>
            </a:r>
            <a:r>
              <a:rPr lang="es-CL" dirty="0"/>
              <a:t>Indica si el </a:t>
            </a:r>
            <a:r>
              <a:rPr lang="es-CL" dirty="0" err="1"/>
              <a:t>trigger</a:t>
            </a:r>
            <a:r>
              <a:rPr lang="es-CL" dirty="0"/>
              <a:t> se ejecuta antes o después de la sentencia que disparó al </a:t>
            </a:r>
            <a:r>
              <a:rPr lang="es-CL" dirty="0" err="1"/>
              <a:t>trigger</a:t>
            </a:r>
            <a:endParaRPr lang="es-CL" dirty="0"/>
          </a:p>
          <a:p>
            <a:pPr marL="742950" lvl="1" indent="-285750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s-CL" b="1" dirty="0"/>
              <a:t> {DELETE|INSERT|UPDATE [OF </a:t>
            </a:r>
            <a:r>
              <a:rPr lang="es-CL" dirty="0"/>
              <a:t>col1, col2, ..., </a:t>
            </a:r>
            <a:r>
              <a:rPr lang="es-CL" dirty="0" err="1" smtClean="0"/>
              <a:t>colN</a:t>
            </a:r>
            <a:r>
              <a:rPr lang="es-CL" b="1" dirty="0" smtClean="0"/>
              <a:t>]</a:t>
            </a:r>
            <a:r>
              <a:rPr lang="es-CL" b="1" dirty="0"/>
              <a:t> </a:t>
            </a:r>
            <a:r>
              <a:rPr lang="es-CL" b="1" dirty="0" smtClean="0"/>
              <a:t>: </a:t>
            </a:r>
            <a:r>
              <a:rPr lang="es-CL" dirty="0" smtClean="0"/>
              <a:t>Indica </a:t>
            </a:r>
            <a:r>
              <a:rPr lang="es-CL" dirty="0"/>
              <a:t>cual (o cuales) evento está asociado al </a:t>
            </a:r>
            <a:r>
              <a:rPr lang="es-CL" dirty="0" err="1"/>
              <a:t>trigger</a:t>
            </a:r>
            <a:r>
              <a:rPr lang="es-CL" dirty="0"/>
              <a:t>. Opcionalmente, para el caso de actualización  se puede especificar las columnas  cuya modificación dispara al </a:t>
            </a:r>
            <a:r>
              <a:rPr lang="es-CL" dirty="0" err="1" smtClean="0"/>
              <a:t>trigger</a:t>
            </a:r>
            <a:r>
              <a:rPr lang="es-CL" dirty="0" smtClean="0"/>
              <a:t>.</a:t>
            </a:r>
            <a:endParaRPr lang="es-CL" dirty="0"/>
          </a:p>
          <a:p>
            <a:pPr marL="742950" lvl="1" indent="-285750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s-CL" b="1" dirty="0" smtClean="0"/>
              <a:t>[</a:t>
            </a:r>
            <a:r>
              <a:rPr lang="es-CL" b="1" dirty="0"/>
              <a:t>FOR EACH ROW [WHEN («</a:t>
            </a:r>
            <a:r>
              <a:rPr lang="es-CL" i="1" dirty="0" err="1"/>
              <a:t>condicion</a:t>
            </a:r>
            <a:r>
              <a:rPr lang="es-CL" i="1" dirty="0" smtClean="0"/>
              <a:t>»</a:t>
            </a:r>
            <a:r>
              <a:rPr lang="es-CL" b="1" dirty="0" smtClean="0"/>
              <a:t>)] ]</a:t>
            </a:r>
            <a:r>
              <a:rPr lang="es-CL" dirty="0" smtClean="0"/>
              <a:t>: </a:t>
            </a:r>
            <a:r>
              <a:rPr lang="es-CL" dirty="0"/>
              <a:t>Indica si el </a:t>
            </a:r>
            <a:r>
              <a:rPr lang="es-CL" dirty="0" err="1"/>
              <a:t>trigger</a:t>
            </a:r>
            <a:r>
              <a:rPr lang="es-CL" dirty="0"/>
              <a:t> se ejecuta a nivel de fila, es decir, por cada registro afectado por el </a:t>
            </a:r>
            <a:r>
              <a:rPr lang="es-CL" dirty="0" err="1"/>
              <a:t>trigger</a:t>
            </a:r>
            <a:r>
              <a:rPr lang="es-CL" dirty="0"/>
              <a:t>. Opcionalmente  se puede agregar una condición para filtrar los registros afectados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8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973569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4277" y="2496457"/>
            <a:ext cx="2066925" cy="38963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42534" y="812802"/>
            <a:ext cx="7930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b="1" dirty="0" smtClean="0"/>
              <a:t>Ejemplo de </a:t>
            </a:r>
            <a:r>
              <a:rPr lang="es-CL" b="1" dirty="0" err="1" smtClean="0"/>
              <a:t>Trigger</a:t>
            </a:r>
            <a:r>
              <a:rPr lang="es-CL" dirty="0" smtClean="0"/>
              <a:t>:</a:t>
            </a:r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8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563888" y="4852398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177546"/>
              <a:gd name="adj4" fmla="val 20574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Trigger</a:t>
            </a:r>
            <a:r>
              <a:rPr lang="es-CL" dirty="0" smtClean="0"/>
              <a:t> Declarado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23" y="1421293"/>
            <a:ext cx="3121573" cy="569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8" y="2621152"/>
            <a:ext cx="4155242" cy="22312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23250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25718"/>
            <a:ext cx="7930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b="1" dirty="0" smtClean="0"/>
              <a:t>Ejemplo de </a:t>
            </a:r>
            <a:r>
              <a:rPr lang="es-CL" b="1" dirty="0" err="1" smtClean="0"/>
              <a:t>Trigger</a:t>
            </a:r>
            <a:r>
              <a:rPr lang="es-CL" dirty="0" smtClean="0"/>
              <a:t>:</a:t>
            </a:r>
          </a:p>
          <a:p>
            <a:pPr algn="just"/>
            <a:endParaRPr lang="es-CL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CL" dirty="0"/>
              <a:t>Para que se ejecute el </a:t>
            </a:r>
            <a:r>
              <a:rPr lang="es-CL" dirty="0" err="1"/>
              <a:t>trigger</a:t>
            </a:r>
            <a:r>
              <a:rPr lang="es-CL" dirty="0"/>
              <a:t>, debemos invocar la sentencia DML asociada (</a:t>
            </a:r>
            <a:r>
              <a:rPr lang="es-CL" dirty="0" err="1"/>
              <a:t>insert</a:t>
            </a:r>
            <a:r>
              <a:rPr lang="es-CL" dirty="0"/>
              <a:t>). Consideremos que dicho </a:t>
            </a:r>
            <a:r>
              <a:rPr lang="es-CL" dirty="0" err="1"/>
              <a:t>trigger</a:t>
            </a:r>
            <a:r>
              <a:rPr lang="es-CL" dirty="0"/>
              <a:t> asigna un identificador cada vez se ingresa un nuevo registro a la tabla </a:t>
            </a:r>
            <a:r>
              <a:rPr lang="es-CL" dirty="0" smtClean="0"/>
              <a:t>venta</a:t>
            </a:r>
          </a:p>
          <a:p>
            <a:pPr algn="just"/>
            <a:endParaRPr lang="es-CL" dirty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CL" dirty="0"/>
              <a:t>Fijarse que en el </a:t>
            </a:r>
            <a:r>
              <a:rPr lang="es-CL" dirty="0" err="1"/>
              <a:t>insert</a:t>
            </a:r>
            <a:r>
              <a:rPr lang="es-CL" dirty="0"/>
              <a:t> no se asignó valor al campo </a:t>
            </a:r>
            <a:r>
              <a:rPr lang="es-CL" dirty="0" smtClean="0"/>
              <a:t>«</a:t>
            </a:r>
            <a:r>
              <a:rPr lang="es-CL" dirty="0" err="1" smtClean="0"/>
              <a:t>numero_id</a:t>
            </a:r>
            <a:r>
              <a:rPr lang="es-CL" dirty="0"/>
              <a:t>». Sin embargo, en la tabla aparece un valor. Eso implica que nuestro </a:t>
            </a:r>
            <a:r>
              <a:rPr lang="es-CL" dirty="0" err="1"/>
              <a:t>trigger</a:t>
            </a:r>
            <a:r>
              <a:rPr lang="es-CL" dirty="0"/>
              <a:t> ha funcionado</a:t>
            </a:r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39554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8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4419" y="2324100"/>
            <a:ext cx="5688794" cy="11536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4047" y="4726509"/>
            <a:ext cx="6129166" cy="16017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98682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25718"/>
            <a:ext cx="79302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b="1" dirty="0" smtClean="0"/>
              <a:t>Variables OLD y NEW:</a:t>
            </a:r>
            <a:endParaRPr lang="es-CL" dirty="0" smtClean="0"/>
          </a:p>
          <a:p>
            <a:pPr algn="just"/>
            <a:endParaRPr lang="es-CL" dirty="0"/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/>
              <a:t>Dentro del ámbito de un </a:t>
            </a:r>
            <a:r>
              <a:rPr lang="es-CL" dirty="0" err="1"/>
              <a:t>trigger</a:t>
            </a:r>
            <a:r>
              <a:rPr lang="es-CL" dirty="0"/>
              <a:t> existen dos </a:t>
            </a:r>
            <a:r>
              <a:rPr lang="es-CL" dirty="0" smtClean="0"/>
              <a:t>variables (OLD , NEW) </a:t>
            </a:r>
            <a:r>
              <a:rPr lang="es-CL" dirty="0"/>
              <a:t>que no es necesario declararlas y ambas son de tipo </a:t>
            </a:r>
            <a:r>
              <a:rPr lang="es-CL" b="1" dirty="0"/>
              <a:t>%</a:t>
            </a:r>
            <a:r>
              <a:rPr lang="es-CL" b="1" dirty="0" smtClean="0"/>
              <a:t>ROWTYPE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 smtClean="0"/>
              <a:t>Dichas </a:t>
            </a:r>
            <a:r>
              <a:rPr lang="es-CL" dirty="0"/>
              <a:t>variables contienen una copia del registro antes (OLD) y después (NEW) de la acción de la sentencia DML asociada (ver ejemplo del </a:t>
            </a:r>
            <a:r>
              <a:rPr lang="es-CL" dirty="0" err="1"/>
              <a:t>trigger</a:t>
            </a:r>
            <a:r>
              <a:rPr lang="es-CL" dirty="0"/>
              <a:t> </a:t>
            </a:r>
            <a:r>
              <a:rPr lang="es-CL" dirty="0" smtClean="0"/>
              <a:t>anterior).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 smtClean="0"/>
              <a:t>Estas </a:t>
            </a:r>
            <a:r>
              <a:rPr lang="es-CL" dirty="0"/>
              <a:t>variables son sólo válidas cuando el </a:t>
            </a:r>
            <a:r>
              <a:rPr lang="es-CL" dirty="0" err="1"/>
              <a:t>trigger</a:t>
            </a:r>
            <a:r>
              <a:rPr lang="es-CL" dirty="0"/>
              <a:t> es a nivel de </a:t>
            </a:r>
            <a:r>
              <a:rPr lang="es-CL" dirty="0" smtClean="0"/>
              <a:t>fila</a:t>
            </a:r>
          </a:p>
          <a:p>
            <a:pPr algn="just">
              <a:spcAft>
                <a:spcPts val="1200"/>
              </a:spcAft>
            </a:pPr>
            <a:endParaRPr lang="es-CL" dirty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39554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8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4" y="3823855"/>
            <a:ext cx="6989015" cy="202540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7861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544756"/>
            <a:ext cx="793026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b="1" dirty="0" smtClean="0"/>
              <a:t>Predicados :</a:t>
            </a:r>
            <a:endParaRPr lang="es-CL" dirty="0"/>
          </a:p>
          <a:p>
            <a:pPr algn="just">
              <a:spcAft>
                <a:spcPts val="600"/>
              </a:spcAft>
            </a:pPr>
            <a:r>
              <a:rPr lang="es-CL" sz="1600" dirty="0"/>
              <a:t>Dentro de un </a:t>
            </a:r>
            <a:r>
              <a:rPr lang="es-CL" sz="1600" dirty="0" err="1"/>
              <a:t>trigger</a:t>
            </a:r>
            <a:r>
              <a:rPr lang="es-CL" sz="1600" dirty="0"/>
              <a:t> se pueden utilizar predicados, que retornan valores booleanos, para identificar </a:t>
            </a:r>
            <a:r>
              <a:rPr lang="es-CL" sz="1600" dirty="0" smtClean="0"/>
              <a:t>varios eventos que están realizando, para utilizarlo se indica el operador </a:t>
            </a:r>
            <a:r>
              <a:rPr lang="es-CL" sz="1600" dirty="0" err="1" smtClean="0"/>
              <a:t>or</a:t>
            </a:r>
            <a:r>
              <a:rPr lang="es-CL" sz="1600" dirty="0" smtClean="0"/>
              <a:t>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1600" b="1" dirty="0" err="1" smtClean="0">
                <a:solidFill>
                  <a:srgbClr val="FF0000"/>
                </a:solidFill>
              </a:rPr>
              <a:t>Inserting</a:t>
            </a:r>
            <a:r>
              <a:rPr lang="es-CL" sz="1600" dirty="0"/>
              <a:t>: Devuelve verdadero si la instrucción que disparó el </a:t>
            </a:r>
            <a:r>
              <a:rPr lang="es-CL" sz="1600" dirty="0" err="1"/>
              <a:t>trigger</a:t>
            </a:r>
            <a:r>
              <a:rPr lang="es-CL" sz="1600" dirty="0"/>
              <a:t> fue un «</a:t>
            </a:r>
            <a:r>
              <a:rPr lang="es-CL" sz="1600" dirty="0" err="1" smtClean="0"/>
              <a:t>Insert</a:t>
            </a:r>
            <a:r>
              <a:rPr lang="es-CL" sz="1600" dirty="0" smtClean="0"/>
              <a:t>»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1600" b="1" dirty="0" err="1" smtClean="0">
                <a:solidFill>
                  <a:srgbClr val="FF0000"/>
                </a:solidFill>
              </a:rPr>
              <a:t>Updating</a:t>
            </a:r>
            <a:r>
              <a:rPr lang="es-CL" sz="1600" b="1" dirty="0">
                <a:solidFill>
                  <a:srgbClr val="FF0000"/>
                </a:solidFill>
              </a:rPr>
              <a:t>:</a:t>
            </a:r>
            <a:r>
              <a:rPr lang="es-CL" sz="1600" dirty="0"/>
              <a:t> Devuelve verdadero si la instrucción que disparó el </a:t>
            </a:r>
            <a:r>
              <a:rPr lang="es-CL" sz="1600" dirty="0" err="1"/>
              <a:t>trigger</a:t>
            </a:r>
            <a:r>
              <a:rPr lang="es-CL" sz="1600" dirty="0"/>
              <a:t> fue un «</a:t>
            </a:r>
            <a:r>
              <a:rPr lang="es-CL" sz="1600" dirty="0" err="1" smtClean="0"/>
              <a:t>Update</a:t>
            </a:r>
            <a:r>
              <a:rPr lang="es-CL" sz="1600" dirty="0" smtClean="0"/>
              <a:t>»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1600" b="1" dirty="0" err="1" smtClean="0">
                <a:solidFill>
                  <a:srgbClr val="FF0000"/>
                </a:solidFill>
              </a:rPr>
              <a:t>Deleting</a:t>
            </a:r>
            <a:r>
              <a:rPr lang="es-CL" sz="1600" b="1" dirty="0">
                <a:solidFill>
                  <a:srgbClr val="FF0000"/>
                </a:solidFill>
              </a:rPr>
              <a:t>: </a:t>
            </a:r>
            <a:r>
              <a:rPr lang="es-CL" sz="1600" dirty="0"/>
              <a:t>Devuelve verdadero si la instrucción que disparó el </a:t>
            </a:r>
            <a:r>
              <a:rPr lang="es-CL" sz="1600" dirty="0" err="1"/>
              <a:t>trigger</a:t>
            </a:r>
            <a:r>
              <a:rPr lang="es-CL" sz="1600" dirty="0"/>
              <a:t> fue un «</a:t>
            </a:r>
            <a:r>
              <a:rPr lang="es-CL" sz="1600" dirty="0" err="1"/>
              <a:t>Delete</a:t>
            </a:r>
            <a:r>
              <a:rPr lang="es-CL" sz="1600" dirty="0"/>
              <a:t>»</a:t>
            </a:r>
          </a:p>
          <a:p>
            <a:pPr algn="just">
              <a:spcAft>
                <a:spcPts val="1200"/>
              </a:spcAft>
            </a:pPr>
            <a:endParaRPr lang="es-CL" dirty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8255564" y="6328291"/>
            <a:ext cx="738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8872"/>
            <a:ext cx="7751521" cy="48588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4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02" y="3621974"/>
            <a:ext cx="5630821" cy="26032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99069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3269" y="544756"/>
            <a:ext cx="793026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b="1" dirty="0" smtClean="0"/>
              <a:t>Ejemplos:</a:t>
            </a:r>
            <a:endParaRPr lang="es-CL" dirty="0" smtClean="0"/>
          </a:p>
          <a:p>
            <a:pPr algn="just">
              <a:spcAft>
                <a:spcPts val="1200"/>
              </a:spcAft>
            </a:pPr>
            <a:r>
              <a:rPr lang="es-CL" sz="1600" dirty="0" smtClean="0"/>
              <a:t>Se tienen las siguientes Tablas:</a:t>
            </a:r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8255564" y="6328291"/>
            <a:ext cx="738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8872"/>
            <a:ext cx="7751521" cy="48588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+mj-lt"/>
              </a:rPr>
              <a:t>11- Subprogramas : </a:t>
            </a:r>
            <a:r>
              <a:rPr lang="es-CL" sz="2400" b="1" dirty="0" err="1" smtClean="0">
                <a:solidFill>
                  <a:schemeClr val="tx2"/>
                </a:solidFill>
                <a:latin typeface="+mj-lt"/>
              </a:rPr>
              <a:t>Triggers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27" y="1373001"/>
            <a:ext cx="2410667" cy="6978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91" y="1235477"/>
            <a:ext cx="2474768" cy="8353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063557" y="2259106"/>
            <a:ext cx="793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El siguiente ejemplo muestra un </a:t>
            </a:r>
            <a:r>
              <a:rPr lang="es-CL" sz="1600" dirty="0" err="1"/>
              <a:t>trigger</a:t>
            </a:r>
            <a:r>
              <a:rPr lang="es-CL" sz="1600" dirty="0"/>
              <a:t> que inserta un registro en la </a:t>
            </a:r>
            <a:r>
              <a:rPr lang="es-CL" sz="1600" dirty="0" smtClean="0"/>
              <a:t>tabla </a:t>
            </a:r>
            <a:r>
              <a:rPr lang="es-CL" sz="1600" dirty="0" err="1" smtClean="0"/>
              <a:t>precios_productos</a:t>
            </a:r>
            <a:r>
              <a:rPr lang="es-CL" sz="1600" dirty="0" smtClean="0"/>
              <a:t> </a:t>
            </a:r>
            <a:r>
              <a:rPr lang="es-CL" sz="1600" dirty="0"/>
              <a:t>cada vez que insertamos un nuevo registro en la tabla productos: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4" y="3088901"/>
            <a:ext cx="3536577" cy="18058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54885" y="5096435"/>
            <a:ext cx="788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El </a:t>
            </a:r>
            <a:r>
              <a:rPr lang="es-CL" sz="1600" b="1" dirty="0" err="1"/>
              <a:t>trigger</a:t>
            </a:r>
            <a:r>
              <a:rPr lang="es-CL" sz="1600" b="1" dirty="0"/>
              <a:t> se ejecutara cuando sobre la tabla productos se ejecute una sentencia </a:t>
            </a:r>
            <a:r>
              <a:rPr lang="es-CL" sz="1600" b="1" dirty="0" smtClean="0"/>
              <a:t>INSERT</a:t>
            </a:r>
            <a:endParaRPr lang="es-CL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4" y="5740703"/>
            <a:ext cx="5476233" cy="2951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23" y="6272097"/>
            <a:ext cx="28289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8193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8273</TotalTime>
  <Words>691</Words>
  <Application>Microsoft Office PowerPoint</Application>
  <PresentationFormat>Presentación en pantalla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cp:lastModifiedBy>JacobDiazS</cp:lastModifiedBy>
  <cp:revision>1820</cp:revision>
  <dcterms:created xsi:type="dcterms:W3CDTF">2010-10-26T18:30:29Z</dcterms:created>
  <dcterms:modified xsi:type="dcterms:W3CDTF">2016-06-20T14:26:17Z</dcterms:modified>
</cp:coreProperties>
</file>