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16"/>
  </p:notesMasterIdLst>
  <p:sldIdLst>
    <p:sldId id="312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6" r:id="rId11"/>
    <p:sldId id="329" r:id="rId12"/>
    <p:sldId id="327" r:id="rId13"/>
    <p:sldId id="328" r:id="rId14"/>
    <p:sldId id="325" r:id="rId15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7087" autoAdjust="0"/>
  </p:normalViewPr>
  <p:slideViewPr>
    <p:cSldViewPr snapToGrid="0" snapToObjects="1">
      <p:cViewPr>
        <p:scale>
          <a:sx n="79" d="100"/>
          <a:sy n="79" d="100"/>
        </p:scale>
        <p:origin x="-11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20-06-2016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4F09-73E0-410D-8D92-DE5508D70C38}" type="slidenum">
              <a:rPr lang="es-CL" smtClean="0"/>
              <a:pPr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5708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4F09-73E0-410D-8D92-DE5508D70C38}" type="slidenum">
              <a:rPr lang="es-CL" smtClean="0"/>
              <a:pPr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8874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4F09-73E0-410D-8D92-DE5508D70C38}" type="slidenum">
              <a:rPr lang="es-CL" smtClean="0"/>
              <a:pPr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8874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4F09-73E0-410D-8D92-DE5508D70C38}" type="slidenum">
              <a:rPr lang="es-CL" smtClean="0"/>
              <a:pPr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8789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4F09-73E0-410D-8D92-DE5508D70C38}" type="slidenum">
              <a:rPr lang="es-CL" smtClean="0"/>
              <a:pPr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485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20/06/2016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20/06/2016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Programación sobre la base de datos PL/SQL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lang="es-CL" dirty="0" err="1" smtClean="0">
                <a:solidFill>
                  <a:srgbClr val="C00000"/>
                </a:solidFill>
                <a:latin typeface="+mn-lt"/>
                <a:ea typeface="+mn-ea"/>
              </a:rPr>
              <a:t>JacobDiaz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Profesor 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2:</a:t>
            </a:r>
          </a:p>
          <a:p>
            <a:pPr algn="just"/>
            <a:endParaRPr lang="es-MX" sz="2000" b="1" dirty="0"/>
          </a:p>
          <a:p>
            <a:pPr algn="just"/>
            <a:endParaRPr lang="es-CL" sz="2000" dirty="0"/>
          </a:p>
          <a:p>
            <a:pPr algn="just">
              <a:spcAft>
                <a:spcPts val="1200"/>
              </a:spcAft>
            </a:pP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487945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4" y="1822606"/>
            <a:ext cx="2287423" cy="9783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805500" y="1469410"/>
            <a:ext cx="239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Especificación del paquete</a:t>
            </a:r>
            <a:endParaRPr lang="es-CL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4855" y="1491193"/>
            <a:ext cx="239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Creación de la tabla</a:t>
            </a:r>
            <a:endParaRPr lang="es-CL" sz="1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184653" y="3084918"/>
            <a:ext cx="2394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Cuerpo del paquete</a:t>
            </a:r>
            <a:endParaRPr lang="es-CL" sz="1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157" y="1805357"/>
            <a:ext cx="5456713" cy="9956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55" y="3442393"/>
            <a:ext cx="5600700" cy="2914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12185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2:</a:t>
            </a:r>
          </a:p>
          <a:p>
            <a:pPr algn="just"/>
            <a:endParaRPr lang="es-MX" sz="2000" b="1" dirty="0"/>
          </a:p>
          <a:p>
            <a:pPr algn="just"/>
            <a:endParaRPr lang="es-CL" sz="2000" dirty="0"/>
          </a:p>
          <a:p>
            <a:pPr algn="just">
              <a:spcAft>
                <a:spcPts val="1200"/>
              </a:spcAft>
            </a:pP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487945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150476" y="1880865"/>
            <a:ext cx="187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Llamada al paquete</a:t>
            </a:r>
            <a:endParaRPr lang="es-CL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09" y="2393128"/>
            <a:ext cx="5230618" cy="14069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50033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29560"/>
            <a:ext cx="79302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/>
              <a:t>Ejemplo 3: Se debe dar solución a la siguiente problemática a través de un </a:t>
            </a:r>
            <a:r>
              <a:rPr lang="es-MX" b="1" dirty="0" err="1" smtClean="0"/>
              <a:t>package</a:t>
            </a:r>
            <a:r>
              <a:rPr lang="es-MX" b="1" dirty="0" smtClean="0"/>
              <a:t>:</a:t>
            </a:r>
          </a:p>
          <a:p>
            <a:pPr lvl="0" algn="just"/>
            <a:endParaRPr lang="es-CL" sz="1600" dirty="0" smtClean="0"/>
          </a:p>
          <a:p>
            <a:pPr lvl="0" algn="just"/>
            <a:r>
              <a:rPr lang="es-CL" sz="1600" dirty="0" smtClean="0"/>
              <a:t>Una </a:t>
            </a:r>
            <a:r>
              <a:rPr lang="es-CL" sz="1600" dirty="0"/>
              <a:t>función que retorne </a:t>
            </a:r>
            <a:r>
              <a:rPr lang="es-CL" sz="1600" dirty="0" smtClean="0"/>
              <a:t>la última fecha de inicio de un proyecto, para un determinado cliente que </a:t>
            </a:r>
            <a:r>
              <a:rPr lang="es-CL" sz="1600" dirty="0"/>
              <a:t>será </a:t>
            </a:r>
            <a:r>
              <a:rPr lang="es-CL" sz="1600" dirty="0" smtClean="0"/>
              <a:t>ingresado </a:t>
            </a:r>
            <a:r>
              <a:rPr lang="es-CL" sz="1600" dirty="0"/>
              <a:t>a través de parámetro. </a:t>
            </a:r>
          </a:p>
          <a:p>
            <a:pPr lvl="0" algn="just"/>
            <a:r>
              <a:rPr lang="es-CL" sz="1600" dirty="0"/>
              <a:t>Un procedimiento almacenado que liste </a:t>
            </a:r>
            <a:r>
              <a:rPr lang="es-CL" sz="1600" dirty="0" smtClean="0"/>
              <a:t>nombre cliente y la fecha de inicio del ultimo proyecto por cliente. </a:t>
            </a:r>
            <a:r>
              <a:rPr lang="es-CL" sz="1600" dirty="0"/>
              <a:t>utilizar la función creada anteriormente. </a:t>
            </a:r>
          </a:p>
          <a:p>
            <a:pPr algn="just"/>
            <a:endParaRPr lang="es-MX" sz="2000" b="1" dirty="0" smtClean="0"/>
          </a:p>
          <a:p>
            <a:pPr algn="just"/>
            <a:r>
              <a:rPr lang="es-MX" sz="1600" b="1" dirty="0" smtClean="0"/>
              <a:t>Se tiene la tabla proyecto: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r>
              <a:rPr lang="es-MX" sz="1600" b="1" dirty="0" smtClean="0"/>
              <a:t>Se crea la especificación del </a:t>
            </a:r>
            <a:r>
              <a:rPr lang="es-MX" sz="1600" b="1" dirty="0" err="1" smtClean="0"/>
              <a:t>package</a:t>
            </a:r>
            <a:r>
              <a:rPr lang="es-MX" sz="1600" b="1" dirty="0" smtClean="0"/>
              <a:t> </a:t>
            </a:r>
            <a:endParaRPr lang="es-MX" sz="1600" b="1" dirty="0"/>
          </a:p>
          <a:p>
            <a:pPr algn="just"/>
            <a:endParaRPr lang="es-CL" sz="2000" dirty="0"/>
          </a:p>
          <a:p>
            <a:pPr algn="just">
              <a:spcAft>
                <a:spcPts val="1200"/>
              </a:spcAft>
            </a:pP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487945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12</a:t>
            </a:fld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93" y="3154454"/>
            <a:ext cx="5878907" cy="11889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296" y="5155625"/>
            <a:ext cx="4086954" cy="9379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44247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601964"/>
            <a:ext cx="79302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 smtClean="0"/>
              <a:t>Cuerpo del </a:t>
            </a:r>
            <a:r>
              <a:rPr lang="es-MX" sz="1600" b="1" dirty="0" err="1" smtClean="0"/>
              <a:t>package</a:t>
            </a:r>
            <a:endParaRPr lang="es-MX" sz="1600" b="1" dirty="0" smtClean="0"/>
          </a:p>
          <a:p>
            <a:pPr algn="just"/>
            <a:endParaRPr lang="es-MX" sz="1600" b="1" dirty="0"/>
          </a:p>
          <a:p>
            <a:pPr algn="just"/>
            <a:endParaRPr lang="es-MX" sz="1600" b="1" dirty="0"/>
          </a:p>
          <a:p>
            <a:pPr algn="just"/>
            <a:endParaRPr lang="es-CL" sz="2000" dirty="0"/>
          </a:p>
          <a:p>
            <a:pPr algn="just">
              <a:spcAft>
                <a:spcPts val="1200"/>
              </a:spcAft>
            </a:pP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487945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83306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13</a:t>
            </a:fld>
            <a:endParaRPr lang="es-ES_tradn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48" y="978742"/>
            <a:ext cx="4567237" cy="261937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605337" y="601964"/>
            <a:ext cx="2088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Bloque llamada del procedimiento</a:t>
            </a:r>
            <a:endParaRPr lang="es-CL" sz="16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623078" y="3064427"/>
            <a:ext cx="2088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smtClean="0"/>
              <a:t>Resultado</a:t>
            </a:r>
            <a:endParaRPr lang="es-CL" sz="1600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415" y="3462656"/>
            <a:ext cx="1800225" cy="7143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352" y="1280553"/>
            <a:ext cx="1538288" cy="66856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493" y="3672236"/>
            <a:ext cx="46577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175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56344"/>
            <a:ext cx="7930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Eliminación de un </a:t>
            </a:r>
            <a:r>
              <a:rPr lang="es-MX" sz="2000" b="1" dirty="0" err="1" smtClean="0"/>
              <a:t>Package</a:t>
            </a:r>
            <a:r>
              <a:rPr lang="es-MX" sz="2000" b="1" dirty="0" smtClean="0"/>
              <a:t>:</a:t>
            </a:r>
          </a:p>
          <a:p>
            <a:pPr algn="just"/>
            <a:endParaRPr lang="es-MX" sz="2000" b="1" dirty="0"/>
          </a:p>
          <a:p>
            <a:r>
              <a:rPr lang="es-CL" b="1" u="sng" dirty="0" err="1"/>
              <a:t>Sintáxis</a:t>
            </a:r>
            <a:r>
              <a:rPr lang="es-CL" b="1" u="sng" dirty="0" smtClean="0"/>
              <a:t>:</a:t>
            </a:r>
          </a:p>
          <a:p>
            <a:endParaRPr lang="es-CL" b="1" u="sng" dirty="0"/>
          </a:p>
          <a:p>
            <a:pPr lvl="1"/>
            <a:r>
              <a:rPr lang="es-CL" b="1" dirty="0" err="1"/>
              <a:t>Drop</a:t>
            </a:r>
            <a:r>
              <a:rPr lang="es-CL" b="1" dirty="0"/>
              <a:t> </a:t>
            </a:r>
            <a:r>
              <a:rPr lang="es-CL" b="1" dirty="0" err="1"/>
              <a:t>package</a:t>
            </a:r>
            <a:r>
              <a:rPr lang="es-CL" b="1" dirty="0"/>
              <a:t> </a:t>
            </a:r>
            <a:r>
              <a:rPr lang="es-CL" dirty="0"/>
              <a:t>«</a:t>
            </a:r>
            <a:r>
              <a:rPr lang="es-CL" dirty="0" err="1"/>
              <a:t>nombre_package</a:t>
            </a:r>
            <a:r>
              <a:rPr lang="es-CL" dirty="0" smtClean="0"/>
              <a:t>»</a:t>
            </a:r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487945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948361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Conceptos Claves:</a:t>
            </a:r>
          </a:p>
          <a:p>
            <a:pPr algn="just"/>
            <a:endParaRPr lang="es-MX" sz="2000" b="1" dirty="0" smtClean="0"/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dirty="0" smtClean="0"/>
              <a:t> </a:t>
            </a:r>
            <a:r>
              <a:rPr lang="es-CL" sz="2000" dirty="0"/>
              <a:t>Un </a:t>
            </a:r>
            <a:r>
              <a:rPr lang="es-CL" sz="2000" dirty="0" err="1"/>
              <a:t>package</a:t>
            </a:r>
            <a:r>
              <a:rPr lang="es-CL" sz="2000" dirty="0"/>
              <a:t> (paquete) es una estructura que agrupa objetos compilados (procedimientos, funciones, variables, etc.) en la base de datos. </a:t>
            </a:r>
          </a:p>
          <a:p>
            <a:pPr marL="342900" indent="-34290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s-CL" sz="2000" dirty="0"/>
              <a:t>Generalmente se utiliza para agrupar objetos del mismo proceso de negocio o cuyos objetivos estén relacionados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Partes de un </a:t>
            </a:r>
            <a:r>
              <a:rPr lang="es-MX" sz="2000" b="1" dirty="0" err="1" smtClean="0"/>
              <a:t>Package</a:t>
            </a:r>
            <a:r>
              <a:rPr lang="es-MX" sz="2000" b="1" dirty="0" smtClean="0"/>
              <a:t>:</a:t>
            </a:r>
            <a:endParaRPr lang="es-MX" sz="2000" b="1" dirty="0"/>
          </a:p>
          <a:p>
            <a:pPr algn="just">
              <a:spcBef>
                <a:spcPts val="1200"/>
              </a:spcBef>
            </a:pPr>
            <a:r>
              <a:rPr lang="es-CL" sz="2000" dirty="0" smtClean="0"/>
              <a:t>Un </a:t>
            </a:r>
            <a:r>
              <a:rPr lang="es-CL" sz="2000" dirty="0" err="1"/>
              <a:t>package</a:t>
            </a:r>
            <a:r>
              <a:rPr lang="es-CL" sz="2000" dirty="0"/>
              <a:t> tiene dos partes</a:t>
            </a:r>
            <a:r>
              <a:rPr lang="es-CL" sz="2000" dirty="0" smtClean="0"/>
              <a:t>:</a:t>
            </a:r>
          </a:p>
          <a:p>
            <a:pPr algn="just"/>
            <a:endParaRPr lang="es-CL" sz="2000" dirty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s-CL" sz="2000" b="1" dirty="0"/>
              <a:t>Especificación</a:t>
            </a:r>
            <a:r>
              <a:rPr lang="es-CL" sz="2000" dirty="0"/>
              <a:t>: Se declaran los objetos (procedimientos, funciones, variables, etc.) que son de uso público. Sólo es declaración, no contiene código. </a:t>
            </a:r>
            <a:endParaRPr lang="es-CL" sz="2000" dirty="0" smtClean="0"/>
          </a:p>
          <a:p>
            <a:pPr lvl="1" algn="just"/>
            <a:endParaRPr lang="es-CL" sz="2000" dirty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s-CL" sz="2000" b="1" dirty="0"/>
              <a:t>Cuerpo:</a:t>
            </a:r>
            <a:r>
              <a:rPr lang="es-CL" sz="2000" dirty="0"/>
              <a:t> Contiene el código de los objetos declarados en la especificación. También se declaran y contienen los objetos (procedimientos, funciones, variables, etc.) que son de uso privado</a:t>
            </a:r>
          </a:p>
          <a:p>
            <a:pPr algn="just">
              <a:spcAft>
                <a:spcPts val="1200"/>
              </a:spcAft>
            </a:pP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920562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Especificación de un </a:t>
            </a:r>
            <a:r>
              <a:rPr lang="es-MX" sz="2000" b="1" dirty="0" err="1" smtClean="0"/>
              <a:t>Package</a:t>
            </a:r>
            <a:r>
              <a:rPr lang="es-MX" sz="2000" b="1" dirty="0" smtClean="0"/>
              <a:t>: </a:t>
            </a:r>
            <a:r>
              <a:rPr lang="es-MX" sz="2000" dirty="0" smtClean="0"/>
              <a:t>La especificación del </a:t>
            </a:r>
            <a:r>
              <a:rPr lang="es-MX" sz="2000" dirty="0" err="1" smtClean="0"/>
              <a:t>package</a:t>
            </a:r>
            <a:r>
              <a:rPr lang="es-MX" sz="2000" dirty="0" smtClean="0"/>
              <a:t> contiene la declaración de los elementos públicos del </a:t>
            </a:r>
            <a:r>
              <a:rPr lang="es-MX" sz="2000" dirty="0" err="1" smtClean="0"/>
              <a:t>package</a:t>
            </a:r>
            <a:endParaRPr lang="es-MX" sz="2000" dirty="0" smtClean="0"/>
          </a:p>
          <a:p>
            <a:pPr algn="just"/>
            <a:endParaRPr lang="es-MX" sz="2000" b="1" dirty="0"/>
          </a:p>
          <a:p>
            <a:pPr marL="0" indent="0">
              <a:buNone/>
            </a:pPr>
            <a:r>
              <a:rPr lang="es-CL" sz="2000" b="1" dirty="0"/>
              <a:t>CREATE</a:t>
            </a:r>
            <a:r>
              <a:rPr lang="es-CL" sz="2000" dirty="0"/>
              <a:t> [OR </a:t>
            </a:r>
            <a:r>
              <a:rPr lang="es-CL" sz="2000" b="1" dirty="0"/>
              <a:t>REPLACE</a:t>
            </a:r>
            <a:r>
              <a:rPr lang="es-CL" sz="2000" dirty="0"/>
              <a:t>] </a:t>
            </a:r>
            <a:r>
              <a:rPr lang="es-CL" sz="2000" b="1" dirty="0"/>
              <a:t>PACKAGE</a:t>
            </a:r>
            <a:r>
              <a:rPr lang="es-CL" sz="2000" dirty="0"/>
              <a:t> «</a:t>
            </a:r>
            <a:r>
              <a:rPr lang="es-CL" sz="2000" dirty="0" err="1"/>
              <a:t>nombre_package</a:t>
            </a:r>
            <a:r>
              <a:rPr lang="es-CL" sz="2000" dirty="0"/>
              <a:t>» </a:t>
            </a:r>
            <a:endParaRPr lang="es-CL" sz="2000" dirty="0" smtClean="0"/>
          </a:p>
          <a:p>
            <a:pPr marL="0" indent="0">
              <a:buNone/>
            </a:pPr>
            <a:r>
              <a:rPr lang="es-CL" sz="2000" b="1" dirty="0"/>
              <a:t> </a:t>
            </a:r>
            <a:r>
              <a:rPr lang="es-CL" sz="2000" b="1" dirty="0" smtClean="0"/>
              <a:t>IS</a:t>
            </a:r>
            <a:r>
              <a:rPr lang="es-CL" sz="2000" dirty="0"/>
              <a:t/>
            </a:r>
            <a:br>
              <a:rPr lang="es-CL" sz="2000" dirty="0"/>
            </a:br>
            <a:r>
              <a:rPr lang="es-CL" sz="2000" dirty="0"/>
              <a:t>   </a:t>
            </a:r>
            <a:r>
              <a:rPr lang="es-CL" sz="2000"/>
              <a:t/>
            </a:r>
            <a:br>
              <a:rPr lang="es-CL" sz="2000"/>
            </a:br>
            <a:r>
              <a:rPr lang="es-CL" sz="2000" dirty="0"/>
              <a:t/>
            </a:r>
            <a:br>
              <a:rPr lang="es-CL" sz="2000" dirty="0"/>
            </a:br>
            <a:r>
              <a:rPr lang="es-CL" sz="2000" dirty="0"/>
              <a:t>  -- Declaraciones de </a:t>
            </a:r>
            <a:r>
              <a:rPr lang="es-CL" sz="2000" dirty="0" smtClean="0"/>
              <a:t>cursores</a:t>
            </a:r>
          </a:p>
          <a:p>
            <a:pPr marL="0" indent="0">
              <a:buNone/>
            </a:pPr>
            <a:r>
              <a:rPr lang="es-CL" sz="2000" dirty="0" smtClean="0"/>
              <a:t>  -- Declaración de excepciones</a:t>
            </a:r>
            <a:endParaRPr lang="es-CL" sz="2000" dirty="0"/>
          </a:p>
          <a:p>
            <a:pPr marL="0" indent="0">
              <a:buNone/>
            </a:pPr>
            <a:r>
              <a:rPr lang="es-CL" sz="2000" dirty="0"/>
              <a:t>  -- Declaraciones de funciones</a:t>
            </a:r>
            <a:br>
              <a:rPr lang="es-CL" sz="2000" dirty="0"/>
            </a:br>
            <a:r>
              <a:rPr lang="es-CL" sz="2000" dirty="0"/>
              <a:t>  -- Declaraciones de procedimientos</a:t>
            </a:r>
            <a:br>
              <a:rPr lang="es-CL" sz="2000" dirty="0"/>
            </a:br>
            <a:r>
              <a:rPr lang="es-CL" sz="2000" dirty="0"/>
              <a:t/>
            </a:r>
            <a:br>
              <a:rPr lang="es-CL" sz="2000" dirty="0"/>
            </a:br>
            <a:r>
              <a:rPr lang="es-CL" sz="2000" dirty="0"/>
              <a:t> </a:t>
            </a:r>
            <a:r>
              <a:rPr lang="es-CL" sz="2000" b="1" dirty="0"/>
              <a:t>END</a:t>
            </a:r>
            <a:r>
              <a:rPr lang="es-CL" sz="2000" dirty="0"/>
              <a:t>  «</a:t>
            </a:r>
            <a:r>
              <a:rPr lang="es-CL" sz="2000" dirty="0" err="1"/>
              <a:t>nombre_package</a:t>
            </a:r>
            <a:r>
              <a:rPr lang="es-CL" sz="2000" dirty="0"/>
              <a:t>»; </a:t>
            </a:r>
            <a:endParaRPr lang="es-CL" sz="2000" b="1" dirty="0"/>
          </a:p>
          <a:p>
            <a:pPr algn="just"/>
            <a:endParaRPr lang="es-CL" sz="2000" dirty="0"/>
          </a:p>
          <a:p>
            <a:pPr algn="just">
              <a:spcAft>
                <a:spcPts val="1200"/>
              </a:spcAft>
            </a:pP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195140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356" y="3137582"/>
            <a:ext cx="2095500" cy="292938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42534" y="972456"/>
            <a:ext cx="7930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:</a:t>
            </a:r>
          </a:p>
          <a:p>
            <a:pPr algn="just"/>
            <a:endParaRPr lang="es-MX" sz="2000" b="1" dirty="0"/>
          </a:p>
          <a:p>
            <a:pPr algn="just"/>
            <a:endParaRPr lang="es-CL" sz="2000" dirty="0"/>
          </a:p>
          <a:p>
            <a:pPr algn="just">
              <a:spcAft>
                <a:spcPts val="1200"/>
              </a:spcAft>
            </a:pP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487945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4288464" y="4497978"/>
            <a:ext cx="1728192" cy="648072"/>
          </a:xfrm>
          <a:prstGeom prst="accentBorderCallout1">
            <a:avLst>
              <a:gd name="adj1" fmla="val 60437"/>
              <a:gd name="adj2" fmla="val 100416"/>
              <a:gd name="adj3" fmla="val 129603"/>
              <a:gd name="adj4" fmla="val 1709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Especificación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8801" y="1538657"/>
            <a:ext cx="5719943" cy="22640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463066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972456"/>
            <a:ext cx="79302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Cuerpo de un </a:t>
            </a:r>
            <a:r>
              <a:rPr lang="es-MX" sz="2000" b="1" dirty="0" err="1" smtClean="0"/>
              <a:t>Package</a:t>
            </a:r>
            <a:r>
              <a:rPr lang="es-MX" sz="2000" b="1" dirty="0" smtClean="0"/>
              <a:t>: </a:t>
            </a:r>
            <a:r>
              <a:rPr lang="es-MX" sz="2000" dirty="0" smtClean="0"/>
              <a:t>No puede ser creado si no existe la especificación , por esto la especificación debe ser creado primero.</a:t>
            </a:r>
          </a:p>
          <a:p>
            <a:pPr algn="just"/>
            <a:endParaRPr lang="es-MX" sz="2000" b="1" dirty="0"/>
          </a:p>
          <a:p>
            <a:pPr marL="0" indent="0">
              <a:buNone/>
            </a:pPr>
            <a:r>
              <a:rPr lang="es-CL" sz="2000" b="1" dirty="0"/>
              <a:t>CREATE</a:t>
            </a:r>
            <a:r>
              <a:rPr lang="es-CL" sz="2000" dirty="0"/>
              <a:t> [OR </a:t>
            </a:r>
            <a:r>
              <a:rPr lang="es-CL" sz="2000" b="1" dirty="0"/>
              <a:t>REPLACE</a:t>
            </a:r>
            <a:r>
              <a:rPr lang="es-CL" sz="2000" dirty="0"/>
              <a:t>] </a:t>
            </a:r>
            <a:r>
              <a:rPr lang="es-CL" sz="2000" b="1" dirty="0"/>
              <a:t>PACKAGE</a:t>
            </a:r>
            <a:r>
              <a:rPr lang="es-CL" sz="2000" dirty="0"/>
              <a:t> </a:t>
            </a:r>
            <a:r>
              <a:rPr lang="es-CL" sz="2000" b="1" dirty="0"/>
              <a:t>BODY </a:t>
            </a:r>
            <a:r>
              <a:rPr lang="es-CL" sz="2000" dirty="0"/>
              <a:t>«</a:t>
            </a:r>
            <a:r>
              <a:rPr lang="es-CL" sz="2000" dirty="0" err="1"/>
              <a:t>nombre_package</a:t>
            </a:r>
            <a:r>
              <a:rPr lang="es-CL" sz="2000" dirty="0"/>
              <a:t>» </a:t>
            </a:r>
            <a:r>
              <a:rPr lang="es-CL" sz="2000" b="1" dirty="0"/>
              <a:t>IS</a:t>
            </a:r>
            <a:r>
              <a:rPr lang="es-CL" sz="2000" dirty="0"/>
              <a:t/>
            </a:r>
            <a:br>
              <a:rPr lang="es-CL" sz="2000" dirty="0"/>
            </a:br>
            <a:r>
              <a:rPr lang="es-CL" sz="2000" dirty="0"/>
              <a:t>   </a:t>
            </a:r>
            <a:br>
              <a:rPr lang="es-CL" sz="2000" dirty="0"/>
            </a:br>
            <a:r>
              <a:rPr lang="es-CL" sz="2000" dirty="0"/>
              <a:t>  -- Declaraciones de tipos </a:t>
            </a:r>
            <a:br>
              <a:rPr lang="es-CL" sz="2000" dirty="0"/>
            </a:br>
            <a:r>
              <a:rPr lang="es-CL" sz="2000" dirty="0"/>
              <a:t>  -- Declaraciones de variables y constantes </a:t>
            </a:r>
            <a:br>
              <a:rPr lang="es-CL" sz="2000" dirty="0"/>
            </a:br>
            <a:r>
              <a:rPr lang="es-CL" sz="2000" dirty="0"/>
              <a:t>  -- Declaraciones de </a:t>
            </a:r>
            <a:r>
              <a:rPr lang="es-CL" sz="2000" dirty="0" smtClean="0"/>
              <a:t>cursores</a:t>
            </a:r>
            <a:endParaRPr lang="es-CL" sz="2000" dirty="0"/>
          </a:p>
          <a:p>
            <a:pPr marL="0" indent="0">
              <a:buNone/>
            </a:pPr>
            <a:r>
              <a:rPr lang="es-CL" sz="2000" dirty="0"/>
              <a:t>  -- Codificación de funciones </a:t>
            </a:r>
            <a:br>
              <a:rPr lang="es-CL" sz="2000" dirty="0"/>
            </a:br>
            <a:r>
              <a:rPr lang="es-CL" sz="2000" dirty="0"/>
              <a:t>  -- Codificación de procedimientos </a:t>
            </a:r>
            <a:br>
              <a:rPr lang="es-CL" sz="2000" dirty="0"/>
            </a:br>
            <a:r>
              <a:rPr lang="es-CL" sz="2000" dirty="0"/>
              <a:t/>
            </a:r>
            <a:br>
              <a:rPr lang="es-CL" sz="2000" dirty="0"/>
            </a:br>
            <a:r>
              <a:rPr lang="es-CL" sz="2000" dirty="0"/>
              <a:t> </a:t>
            </a:r>
            <a:r>
              <a:rPr lang="es-CL" sz="2000" b="1" dirty="0"/>
              <a:t>END</a:t>
            </a:r>
            <a:r>
              <a:rPr lang="es-CL" sz="2000" dirty="0"/>
              <a:t>  «</a:t>
            </a:r>
            <a:r>
              <a:rPr lang="es-CL" sz="2000" dirty="0" err="1"/>
              <a:t>nombre_package</a:t>
            </a:r>
            <a:r>
              <a:rPr lang="es-CL" sz="2000" dirty="0"/>
              <a:t>»; </a:t>
            </a:r>
            <a:endParaRPr lang="es-CL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CL" sz="2000" dirty="0"/>
          </a:p>
          <a:p>
            <a:pPr algn="just">
              <a:spcAft>
                <a:spcPts val="1200"/>
              </a:spcAft>
            </a:pP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487945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5800751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2703623"/>
            <a:ext cx="2212848" cy="3248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1364" y="1146627"/>
            <a:ext cx="5402885" cy="5413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42534" y="740232"/>
            <a:ext cx="79302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de Cuerpo:</a:t>
            </a:r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CL" sz="2000" dirty="0"/>
          </a:p>
          <a:p>
            <a:pPr algn="just">
              <a:spcAft>
                <a:spcPts val="1200"/>
              </a:spcAft>
            </a:pP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487945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2504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  <p:sp>
        <p:nvSpPr>
          <p:cNvPr id="10" name="9 Llamada con línea 1 (borde y barra de énfasis)"/>
          <p:cNvSpPr/>
          <p:nvPr/>
        </p:nvSpPr>
        <p:spPr>
          <a:xfrm>
            <a:off x="4617228" y="4032801"/>
            <a:ext cx="1728192" cy="648072"/>
          </a:xfrm>
          <a:prstGeom prst="accentBorderCallout1">
            <a:avLst>
              <a:gd name="adj1" fmla="val 60437"/>
              <a:gd name="adj2" fmla="val 100416"/>
              <a:gd name="adj3" fmla="val 129603"/>
              <a:gd name="adj4" fmla="val 1709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Cuerpo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322483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56344"/>
            <a:ext cx="79302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de uso de </a:t>
            </a:r>
            <a:r>
              <a:rPr lang="es-MX" sz="2000" b="1" dirty="0" err="1" smtClean="0"/>
              <a:t>Package</a:t>
            </a:r>
            <a:r>
              <a:rPr lang="es-MX" sz="2000" b="1" dirty="0" smtClean="0"/>
              <a:t>:</a:t>
            </a:r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r>
              <a:rPr lang="es-CL" sz="2000" dirty="0" smtClean="0"/>
              <a:t>Considere </a:t>
            </a:r>
            <a:r>
              <a:rPr lang="es-CL" sz="2000" dirty="0"/>
              <a:t>que la función «</a:t>
            </a:r>
            <a:r>
              <a:rPr lang="es-CL" sz="2000" dirty="0" err="1"/>
              <a:t>retorna_cantidad</a:t>
            </a:r>
            <a:r>
              <a:rPr lang="es-CL" sz="2000" dirty="0"/>
              <a:t> » puede ser invocada desde el bloque porque es pública (constructor público). </a:t>
            </a:r>
            <a:endParaRPr lang="es-CL" sz="2000" dirty="0" smtClean="0"/>
          </a:p>
          <a:p>
            <a:pPr algn="just"/>
            <a:r>
              <a:rPr lang="es-CL" sz="2000" dirty="0" smtClean="0"/>
              <a:t>En </a:t>
            </a:r>
            <a:r>
              <a:rPr lang="es-CL" sz="2000" dirty="0"/>
              <a:t>cambio, el procedimiento «</a:t>
            </a:r>
            <a:r>
              <a:rPr lang="es-CL" sz="2000" dirty="0" err="1"/>
              <a:t>retorna_fecha</a:t>
            </a:r>
            <a:r>
              <a:rPr lang="es-CL" sz="2000" dirty="0"/>
              <a:t>» es privado (constructor privado), por lo cual no es visible desde el bloque. La consecuencia se muestra en el siguiente </a:t>
            </a:r>
            <a:r>
              <a:rPr lang="es-CL" sz="2000" dirty="0" smtClean="0"/>
              <a:t>ejemplo</a:t>
            </a:r>
            <a:endParaRPr lang="es-CL" sz="2000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487945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648" y="1386379"/>
            <a:ext cx="6952593" cy="28387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1103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856344"/>
            <a:ext cx="79302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Ejemplo de uso de un bloque privado: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487945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10- Subprogramas : Packages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959" y="1371600"/>
            <a:ext cx="6101254" cy="4933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39825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8202</TotalTime>
  <Words>436</Words>
  <Application>Microsoft Office PowerPoint</Application>
  <PresentationFormat>Presentación en pantalla (4:3)</PresentationFormat>
  <Paragraphs>145</Paragraphs>
  <Slides>14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Solsticio</vt:lpstr>
      <vt:lpstr> Unidad II Programación sobre la base de datos PL/SQL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Jeanette Leonelli R.</dc:creator>
  <cp:lastModifiedBy>JacobDiazS</cp:lastModifiedBy>
  <cp:revision>1850</cp:revision>
  <dcterms:created xsi:type="dcterms:W3CDTF">2010-10-26T18:30:29Z</dcterms:created>
  <dcterms:modified xsi:type="dcterms:W3CDTF">2016-06-20T14:25:39Z</dcterms:modified>
</cp:coreProperties>
</file>