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2" r:id="rId1"/>
  </p:sldMasterIdLst>
  <p:notesMasterIdLst>
    <p:notesMasterId r:id="rId7"/>
  </p:notesMasterIdLst>
  <p:sldIdLst>
    <p:sldId id="312" r:id="rId2"/>
    <p:sldId id="317" r:id="rId3"/>
    <p:sldId id="318" r:id="rId4"/>
    <p:sldId id="321" r:id="rId5"/>
    <p:sldId id="319" r:id="rId6"/>
  </p:sldIdLst>
  <p:sldSz cx="9144000" cy="6858000" type="screen4x3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ett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3190" autoAdjust="0"/>
  </p:normalViewPr>
  <p:slideViewPr>
    <p:cSldViewPr snapToGrid="0" snapToObjects="1">
      <p:cViewPr>
        <p:scale>
          <a:sx n="75" d="100"/>
          <a:sy n="75" d="100"/>
        </p:scale>
        <p:origin x="-12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BCDE3-2245-468A-974C-85995E444034}" type="datetimeFigureOut">
              <a:rPr lang="es-CL" smtClean="0"/>
              <a:pPr/>
              <a:t>06-06-2016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24F09-73E0-410D-8D92-DE5508D70C38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6640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8FF1F36-9765-4A9C-BE1C-488A823051F2}" type="datetime1">
              <a:rPr lang="es-ES_tradnl" smtClean="0"/>
              <a:pPr>
                <a:defRPr/>
              </a:pPr>
              <a:t>06/06/2016</a:t>
            </a:fld>
            <a:endParaRPr lang="es-ES_tradnl" dirty="0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D77EB7-9877-4735-9086-CEA66EEC53B2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AFC9010-66E0-40FA-88C1-67317EC1F520}" type="datetime1">
              <a:rPr lang="es-ES_tradnl" smtClean="0"/>
              <a:pPr>
                <a:defRPr/>
              </a:pPr>
              <a:t>06/06/2016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CE00787-D4EE-4CD5-9175-81BB5764B33E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7E2A8D-A5CD-4FAC-80C9-177C0FAF7EE3}" type="datetime1">
              <a:rPr lang="es-ES_tradnl" smtClean="0"/>
              <a:pPr>
                <a:defRPr/>
              </a:pPr>
              <a:t>06/06/2016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D33A32-CD69-4093-A756-AB40AB05A0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DB9650B-031C-43A9-BD16-AB807DC8FF45}" type="datetime1">
              <a:rPr lang="es-ES_tradnl" smtClean="0"/>
              <a:pPr>
                <a:defRPr/>
              </a:pPr>
              <a:t>06/06/2016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3FFAE4-75DD-40FC-8C8A-D78E77AA2A08}" type="datetime1">
              <a:rPr lang="es-ES_tradnl" smtClean="0"/>
              <a:pPr/>
              <a:t>06/06/2016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0F8507-C34D-4DC1-B567-89CE6E199678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30F753F-70FA-4468-8549-387C95D4EE2D}" type="datetime1">
              <a:rPr lang="es-ES_tradnl" smtClean="0"/>
              <a:pPr>
                <a:defRPr/>
              </a:pPr>
              <a:t>06/06/2016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3C47F2-F4EA-4889-B7AB-0BDEF995D05C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B7FF0E-3E75-418D-9305-3C66F76F4D65}" type="datetime1">
              <a:rPr lang="es-ES_tradnl" smtClean="0"/>
              <a:pPr>
                <a:defRPr/>
              </a:pPr>
              <a:t>06/06/2016</a:t>
            </a:fld>
            <a:endParaRPr lang="es-ES_tradnl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9BA817-6865-44E6-B55E-4CB769DECA80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2345ABA-6911-4635-B9EA-7F869E07A662}" type="datetime1">
              <a:rPr lang="es-ES_tradnl" smtClean="0"/>
              <a:pPr>
                <a:defRPr/>
              </a:pPr>
              <a:t>06/06/2016</a:t>
            </a:fld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DE644D2-8419-459F-85ED-DEFB94958780}" type="datetime1">
              <a:rPr lang="es-ES_tradnl" smtClean="0"/>
              <a:pPr>
                <a:defRPr/>
              </a:pPr>
              <a:t>06/06/2016</a:t>
            </a:fld>
            <a:endParaRPr lang="es-ES_tradnl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6DC4F60-6664-4C5D-A818-CE6161D72C5F}" type="datetime1">
              <a:rPr lang="es-ES_tradnl" smtClean="0"/>
              <a:pPr>
                <a:defRPr/>
              </a:pPr>
              <a:t>06/06/2016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F4CFF68-A920-4044-AE34-044474665C7D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0BD18FB-1D7F-4CFF-839C-99BE327774CE}" type="datetime1">
              <a:rPr lang="es-ES_tradnl" smtClean="0"/>
              <a:pPr>
                <a:defRPr/>
              </a:pPr>
              <a:t>06/06/2016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6208589-2395-4BE9-87D4-F8EBE9710A5B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06/06/2016</a:t>
            </a:fld>
            <a:endParaRPr lang="es-ES_tradnl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3946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4" r:id="rId22"/>
    <p:sldLayoutId id="2147483785" r:id="rId23"/>
    <p:sldLayoutId id="2147483786" r:id="rId24"/>
    <p:sldLayoutId id="2147483787" r:id="rId25"/>
    <p:sldLayoutId id="2147483788" r:id="rId26"/>
    <p:sldLayoutId id="2147483789" r:id="rId27"/>
    <p:sldLayoutId id="2147483790" r:id="rId28"/>
    <p:sldLayoutId id="2147483791" r:id="rId29"/>
    <p:sldLayoutId id="2147483792" r:id="rId30"/>
    <p:sldLayoutId id="2147483793" r:id="rId31"/>
    <p:sldLayoutId id="2147483794" r:id="rId32"/>
    <p:sldLayoutId id="2147483795" r:id="rId33"/>
    <p:sldLayoutId id="2147483796" r:id="rId34"/>
    <p:sldLayoutId id="2147483797" r:id="rId35"/>
    <p:sldLayoutId id="2147483798" r:id="rId36"/>
    <p:sldLayoutId id="2147483799" r:id="rId37"/>
    <p:sldLayoutId id="2147483800" r:id="rId38"/>
    <p:sldLayoutId id="2147483801" r:id="rId39"/>
    <p:sldLayoutId id="2147483802" r:id="rId40"/>
    <p:sldLayoutId id="2147483803" r:id="rId41"/>
    <p:sldLayoutId id="2147483804" r:id="rId42"/>
    <p:sldLayoutId id="2147483805" r:id="rId43"/>
    <p:sldLayoutId id="2147483806" r:id="rId44"/>
    <p:sldLayoutId id="2147483807" r:id="rId45"/>
    <p:sldLayoutId id="2147483808" r:id="rId46"/>
    <p:sldLayoutId id="2147483809" r:id="rId47"/>
    <p:sldLayoutId id="2147483810" r:id="rId48"/>
    <p:sldLayoutId id="2147483811" r:id="rId49"/>
    <p:sldLayoutId id="2147483812" r:id="rId50"/>
    <p:sldLayoutId id="2147483813" r:id="rId51"/>
    <p:sldLayoutId id="2147483814" r:id="rId52"/>
    <p:sldLayoutId id="2147483815" r:id="rId53"/>
    <p:sldLayoutId id="2147483816" r:id="rId54"/>
    <p:sldLayoutId id="2147483817" r:id="rId55"/>
    <p:sldLayoutId id="2147483818" r:id="rId56"/>
    <p:sldLayoutId id="2147483819" r:id="rId57"/>
    <p:sldLayoutId id="2147483715" r:id="rId58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0187" y="1758455"/>
            <a:ext cx="7498080" cy="242936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CL" sz="4400" u="sng" dirty="0" smtClean="0">
                <a:ea typeface="ＭＳ Ｐゴシック" pitchFamily="34" charset="-128"/>
              </a:rPr>
              <a:t/>
            </a:r>
            <a:br>
              <a:rPr lang="es-CL" sz="4400" u="sng" dirty="0" smtClean="0">
                <a:ea typeface="ＭＳ Ｐゴシック" pitchFamily="34" charset="-128"/>
              </a:rPr>
            </a:br>
            <a:r>
              <a:rPr lang="es-CL" sz="4400" b="1" u="sng" dirty="0" smtClean="0">
                <a:ea typeface="ＭＳ Ｐゴシック" pitchFamily="34" charset="-128"/>
              </a:rPr>
              <a:t>Unidad II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ES" b="1" dirty="0" smtClean="0"/>
              <a:t>Programación sobre la base de datos PL/SQL</a:t>
            </a:r>
            <a:r>
              <a:rPr lang="es-CL" dirty="0" smtClean="0"/>
              <a:t/>
            </a:r>
            <a:br>
              <a:rPr lang="es-CL" dirty="0" smtClean="0"/>
            </a:br>
            <a:endParaRPr lang="es-CL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3360225" y="4970915"/>
            <a:ext cx="3159369" cy="884917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CL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lang="es-CL" dirty="0" err="1" smtClean="0">
                <a:solidFill>
                  <a:srgbClr val="C00000"/>
                </a:solidFill>
                <a:latin typeface="+mn-lt"/>
                <a:ea typeface="+mn-ea"/>
              </a:rPr>
              <a:t>J</a:t>
            </a:r>
            <a:r>
              <a:rPr lang="es-CL" dirty="0" err="1" smtClean="0">
                <a:solidFill>
                  <a:srgbClr val="C00000"/>
                </a:solidFill>
                <a:latin typeface="+mn-lt"/>
                <a:ea typeface="+mn-ea"/>
              </a:rPr>
              <a:t>acobdiaz</a:t>
            </a:r>
            <a:endParaRPr kumimoji="0" lang="es-CL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CL" dirty="0" smtClean="0">
                <a:solidFill>
                  <a:srgbClr val="C00000"/>
                </a:solidFill>
                <a:latin typeface="+mn-lt"/>
                <a:ea typeface="+mn-ea"/>
              </a:rPr>
              <a:t>Profesor </a:t>
            </a:r>
            <a:r>
              <a:rPr lang="es-CL" dirty="0" smtClean="0">
                <a:solidFill>
                  <a:srgbClr val="C00000"/>
                </a:solidFill>
                <a:latin typeface="+mn-lt"/>
                <a:ea typeface="+mn-ea"/>
              </a:rPr>
              <a:t>de cátedra Programación de Base de Datos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CL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Sede Puente</a:t>
            </a:r>
            <a:r>
              <a:rPr kumimoji="0" lang="es-CL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Alto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CL" noProof="0" dirty="0" err="1" smtClean="0">
                <a:solidFill>
                  <a:srgbClr val="C00000"/>
                </a:solidFill>
                <a:latin typeface="+mn-lt"/>
                <a:ea typeface="+mn-ea"/>
              </a:rPr>
              <a:t>Duoc</a:t>
            </a:r>
            <a:endParaRPr kumimoji="0" lang="es-CL" b="0" i="0" u="none" strike="noStrike" kern="120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CL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CL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459049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83774"/>
            <a:ext cx="7930266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MX" sz="2000" b="1" dirty="0" smtClean="0"/>
              <a:t>Conceptos Claves: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s-CL" dirty="0" smtClean="0"/>
              <a:t>  </a:t>
            </a:r>
            <a:r>
              <a:rPr lang="es-CL" sz="2000" dirty="0" smtClean="0"/>
              <a:t>Los subprogramas son otro tipo de bloques PL/SQL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Se diferencian de los bloques anónimos porque llevan nombre, se almacenan en la base de datos y algunos pueden usar parámetros.</a:t>
            </a:r>
          </a:p>
          <a:p>
            <a:pPr algn="just">
              <a:spcAft>
                <a:spcPts val="600"/>
              </a:spcAft>
            </a:pPr>
            <a:endParaRPr lang="es-CL" sz="2000" dirty="0" smtClean="0"/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s-CL" sz="2000" b="1" dirty="0" smtClean="0"/>
              <a:t>Funciones Almacenadas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A diferencia de los procedimientos almacenados, las funciones son utilizadas para que realicen cierta operatoria y que devuelvan el resultado al que invocó dicha función</a:t>
            </a:r>
          </a:p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Sintaxis:</a:t>
            </a:r>
          </a:p>
          <a:p>
            <a:pPr lvl="1">
              <a:spcAft>
                <a:spcPts val="600"/>
              </a:spcAft>
            </a:pPr>
            <a:r>
              <a:rPr lang="es-CL" b="1" dirty="0" err="1" smtClean="0"/>
              <a:t>Create</a:t>
            </a:r>
            <a:r>
              <a:rPr lang="es-CL" b="1" dirty="0" smtClean="0"/>
              <a:t> [</a:t>
            </a:r>
            <a:r>
              <a:rPr lang="es-CL" b="1" dirty="0" err="1" smtClean="0"/>
              <a:t>or</a:t>
            </a:r>
            <a:r>
              <a:rPr lang="es-CL" b="1" dirty="0" smtClean="0"/>
              <a:t> </a:t>
            </a:r>
            <a:r>
              <a:rPr lang="es-CL" b="1" dirty="0" err="1" smtClean="0"/>
              <a:t>Replace</a:t>
            </a:r>
            <a:r>
              <a:rPr lang="es-CL" b="1" dirty="0" smtClean="0"/>
              <a:t>] </a:t>
            </a:r>
            <a:r>
              <a:rPr lang="es-CL" b="1" dirty="0" err="1" smtClean="0"/>
              <a:t>Function</a:t>
            </a:r>
            <a:r>
              <a:rPr lang="es-CL" b="1" dirty="0" smtClean="0"/>
              <a:t> </a:t>
            </a:r>
            <a:r>
              <a:rPr lang="es-CL" dirty="0" smtClean="0"/>
              <a:t>«</a:t>
            </a:r>
            <a:r>
              <a:rPr lang="es-CL" dirty="0" err="1" smtClean="0"/>
              <a:t>nombre_función</a:t>
            </a:r>
            <a:r>
              <a:rPr lang="es-CL" dirty="0" smtClean="0"/>
              <a:t>» [(</a:t>
            </a:r>
            <a:r>
              <a:rPr lang="es-CL" dirty="0" err="1" smtClean="0"/>
              <a:t>lista_parametros</a:t>
            </a:r>
            <a:r>
              <a:rPr lang="es-CL" dirty="0" smtClean="0"/>
              <a:t>)] </a:t>
            </a:r>
            <a:r>
              <a:rPr lang="es-CL" b="1" dirty="0" err="1" smtClean="0"/>
              <a:t>Return</a:t>
            </a:r>
            <a:r>
              <a:rPr lang="es-CL" dirty="0" smtClean="0"/>
              <a:t> «</a:t>
            </a:r>
            <a:r>
              <a:rPr lang="es-CL" dirty="0" err="1" smtClean="0"/>
              <a:t>tipo_dato</a:t>
            </a:r>
            <a:r>
              <a:rPr lang="es-CL" dirty="0" smtClean="0"/>
              <a:t>» </a:t>
            </a:r>
          </a:p>
          <a:p>
            <a:pPr lvl="1">
              <a:spcAft>
                <a:spcPts val="600"/>
              </a:spcAft>
            </a:pPr>
            <a:r>
              <a:rPr lang="es-CL" b="1" dirty="0" err="1" smtClean="0"/>
              <a:t>is</a:t>
            </a:r>
            <a:endParaRPr lang="es-CL" b="1" dirty="0" smtClean="0"/>
          </a:p>
          <a:p>
            <a:pPr lvl="1">
              <a:spcAft>
                <a:spcPts val="600"/>
              </a:spcAft>
            </a:pPr>
            <a:r>
              <a:rPr lang="es-CL" dirty="0" smtClean="0"/>
              <a:t>…..</a:t>
            </a:r>
          </a:p>
          <a:p>
            <a:pPr lvl="1">
              <a:spcAft>
                <a:spcPts val="600"/>
              </a:spcAft>
            </a:pPr>
            <a:r>
              <a:rPr lang="es-CL" dirty="0" smtClean="0"/>
              <a:t> 	</a:t>
            </a:r>
            <a:r>
              <a:rPr lang="es-CL" b="1" dirty="0" err="1" smtClean="0"/>
              <a:t>Return</a:t>
            </a:r>
            <a:r>
              <a:rPr lang="es-CL" dirty="0" smtClean="0"/>
              <a:t> |»valor»|;</a:t>
            </a:r>
          </a:p>
          <a:p>
            <a:pPr lvl="1">
              <a:spcAft>
                <a:spcPts val="600"/>
              </a:spcAft>
            </a:pPr>
            <a:r>
              <a:rPr lang="es-CL" b="1" dirty="0" err="1" smtClean="0"/>
              <a:t>End</a:t>
            </a:r>
            <a:r>
              <a:rPr lang="es-CL" b="1" dirty="0" smtClean="0"/>
              <a:t> [«</a:t>
            </a:r>
            <a:r>
              <a:rPr lang="es-CL" b="1" dirty="0" err="1" smtClean="0"/>
              <a:t>nombre_función</a:t>
            </a:r>
            <a:r>
              <a:rPr lang="es-CL" b="1" dirty="0" smtClean="0"/>
              <a:t>»];</a:t>
            </a:r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9- Subprogramas: Funciones Almacenadas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2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83774"/>
            <a:ext cx="793026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MX" sz="2000" b="1" dirty="0" smtClean="0"/>
              <a:t>Consideraciones: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Las consideraciones son las mismas que para los   	procedimientos almacenados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Las reglas de parámetros de los procedimientos almacenados    	también se aplican a las funciones. La excepción viene dada 	porque sólo pueden ser de entrada (IN)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s-CL" sz="2000" dirty="0" smtClean="0"/>
              <a:t> 	Para eliminar una función se usa: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s-CL" sz="2000" b="1" dirty="0" err="1" smtClean="0"/>
              <a:t>Drop</a:t>
            </a:r>
            <a:r>
              <a:rPr lang="es-CL" sz="2000" b="1" dirty="0" smtClean="0"/>
              <a:t> </a:t>
            </a:r>
            <a:r>
              <a:rPr lang="es-CL" sz="2000" b="1" dirty="0" err="1" smtClean="0"/>
              <a:t>function</a:t>
            </a:r>
            <a:r>
              <a:rPr lang="es-CL" sz="2000" b="1" dirty="0" smtClean="0"/>
              <a:t> </a:t>
            </a:r>
            <a:r>
              <a:rPr lang="es-CL" sz="2000" dirty="0" smtClean="0"/>
              <a:t>«</a:t>
            </a:r>
            <a:r>
              <a:rPr lang="es-CL" sz="2000" dirty="0" err="1" smtClean="0"/>
              <a:t>nombre_función</a:t>
            </a:r>
            <a:r>
              <a:rPr lang="es-CL" sz="2000" dirty="0" smtClean="0"/>
              <a:t>»</a:t>
            </a:r>
            <a:r>
              <a:rPr lang="es-CL" sz="2000" b="1" dirty="0" smtClean="0"/>
              <a:t>;</a:t>
            </a:r>
          </a:p>
          <a:p>
            <a:pPr algn="just">
              <a:spcAft>
                <a:spcPts val="600"/>
              </a:spcAft>
            </a:pPr>
            <a:endParaRPr lang="es-CL" sz="20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9- Subprogramas: Funciones Almacenadas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3</a:t>
            </a:fld>
            <a:endParaRPr lang="es-ES_tradn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83774"/>
            <a:ext cx="79302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MX" sz="2000" b="1" dirty="0" smtClean="0"/>
              <a:t>Ejemplo Función:</a:t>
            </a:r>
          </a:p>
          <a:p>
            <a:pPr algn="just">
              <a:spcAft>
                <a:spcPts val="600"/>
              </a:spcAft>
            </a:pPr>
            <a:endParaRPr lang="es-MX" sz="2000" b="1" dirty="0" smtClean="0"/>
          </a:p>
          <a:p>
            <a:pPr algn="just">
              <a:spcAft>
                <a:spcPts val="600"/>
              </a:spcAft>
            </a:pPr>
            <a:endParaRPr lang="es-MX" sz="2000" b="1" dirty="0" smtClean="0"/>
          </a:p>
          <a:p>
            <a:pPr algn="just">
              <a:spcAft>
                <a:spcPts val="600"/>
              </a:spcAft>
            </a:pPr>
            <a:endParaRPr lang="es-MX" sz="2000" b="1" dirty="0" smtClean="0"/>
          </a:p>
          <a:p>
            <a:pPr algn="just">
              <a:spcAft>
                <a:spcPts val="600"/>
              </a:spcAft>
            </a:pPr>
            <a:endParaRPr lang="es-MX" sz="2000" b="1" dirty="0" smtClean="0"/>
          </a:p>
          <a:p>
            <a:pPr algn="just">
              <a:spcAft>
                <a:spcPts val="600"/>
              </a:spcAft>
            </a:pPr>
            <a:endParaRPr lang="es-MX" sz="2000" b="1" dirty="0" smtClean="0"/>
          </a:p>
          <a:p>
            <a:pPr algn="just">
              <a:spcAft>
                <a:spcPts val="600"/>
              </a:spcAft>
            </a:pPr>
            <a:endParaRPr lang="es-MX" sz="2000" b="1" dirty="0" smtClean="0"/>
          </a:p>
          <a:p>
            <a:pPr algn="just">
              <a:spcAft>
                <a:spcPts val="600"/>
              </a:spcAft>
            </a:pPr>
            <a:endParaRPr lang="es-CL" sz="2000" dirty="0" smtClean="0"/>
          </a:p>
          <a:p>
            <a:pPr algn="just">
              <a:spcAft>
                <a:spcPts val="600"/>
              </a:spcAft>
            </a:pPr>
            <a:r>
              <a:rPr lang="es-CL" sz="2000" dirty="0" smtClean="0"/>
              <a:t>Ejecución de la Función</a:t>
            </a:r>
          </a:p>
          <a:p>
            <a:pPr algn="just">
              <a:spcAft>
                <a:spcPts val="600"/>
              </a:spcAft>
            </a:pPr>
            <a:endParaRPr lang="es-CL" sz="2000" dirty="0" smtClean="0"/>
          </a:p>
          <a:p>
            <a:pPr algn="just">
              <a:spcAft>
                <a:spcPts val="600"/>
              </a:spcAft>
            </a:pPr>
            <a:endParaRPr lang="es-CL" sz="20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9- Subprogramas: Funciones Almacenadas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4</a:t>
            </a:fld>
            <a:endParaRPr lang="es-ES_trad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16" y="1442585"/>
            <a:ext cx="6183969" cy="193924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16" y="4351473"/>
            <a:ext cx="4443253" cy="135923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92" y="6023202"/>
            <a:ext cx="4340168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357" y="2059707"/>
            <a:ext cx="12858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Llamada con línea 1 (borde y barra de énfasis)"/>
          <p:cNvSpPr/>
          <p:nvPr/>
        </p:nvSpPr>
        <p:spPr>
          <a:xfrm>
            <a:off x="7004036" y="3811632"/>
            <a:ext cx="1609612" cy="539841"/>
          </a:xfrm>
          <a:prstGeom prst="accentBorderCallout1">
            <a:avLst>
              <a:gd name="adj1" fmla="val 60437"/>
              <a:gd name="adj2" fmla="val 100416"/>
              <a:gd name="adj3" fmla="val -211632"/>
              <a:gd name="adj4" fmla="val 9241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Función Declarada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68209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42534" y="783774"/>
            <a:ext cx="79302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MX" sz="2000" b="1" dirty="0" smtClean="0"/>
              <a:t>Ejemplo de Función con parámetros:</a:t>
            </a:r>
          </a:p>
          <a:p>
            <a:pPr algn="just">
              <a:spcAft>
                <a:spcPts val="600"/>
              </a:spcAft>
            </a:pPr>
            <a:endParaRPr lang="es-MX" sz="2000" b="1" dirty="0" smtClean="0"/>
          </a:p>
          <a:p>
            <a:pPr algn="just">
              <a:spcAft>
                <a:spcPts val="600"/>
              </a:spcAft>
            </a:pPr>
            <a:endParaRPr lang="es-MX" sz="2000" b="1" dirty="0" smtClean="0"/>
          </a:p>
          <a:p>
            <a:pPr algn="just">
              <a:spcAft>
                <a:spcPts val="600"/>
              </a:spcAft>
            </a:pPr>
            <a:endParaRPr lang="es-MX" sz="2000" b="1" dirty="0" smtClean="0"/>
          </a:p>
          <a:p>
            <a:pPr algn="just">
              <a:spcAft>
                <a:spcPts val="600"/>
              </a:spcAft>
            </a:pPr>
            <a:endParaRPr lang="es-MX" sz="2000" b="1" dirty="0" smtClean="0"/>
          </a:p>
          <a:p>
            <a:pPr algn="just">
              <a:spcAft>
                <a:spcPts val="600"/>
              </a:spcAft>
            </a:pPr>
            <a:endParaRPr lang="es-MX" sz="2000" b="1" dirty="0" smtClean="0"/>
          </a:p>
          <a:p>
            <a:pPr algn="just">
              <a:spcAft>
                <a:spcPts val="600"/>
              </a:spcAft>
            </a:pPr>
            <a:endParaRPr lang="es-MX" sz="2000" b="1" dirty="0" smtClean="0"/>
          </a:p>
          <a:p>
            <a:pPr algn="just">
              <a:spcAft>
                <a:spcPts val="600"/>
              </a:spcAft>
            </a:pPr>
            <a:endParaRPr lang="es-CL" sz="2000" dirty="0" smtClean="0"/>
          </a:p>
          <a:p>
            <a:pPr algn="just">
              <a:spcAft>
                <a:spcPts val="600"/>
              </a:spcAft>
            </a:pPr>
            <a:endParaRPr lang="es-CL" sz="2000" dirty="0" smtClean="0"/>
          </a:p>
        </p:txBody>
      </p:sp>
      <p:sp>
        <p:nvSpPr>
          <p:cNvPr id="5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PBD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197610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es-CL" sz="2800" b="1" dirty="0" smtClean="0">
                <a:solidFill>
                  <a:schemeClr val="tx2"/>
                </a:solidFill>
                <a:latin typeface="+mj-lt"/>
              </a:rPr>
              <a:t>9- Subprogramas: Funciones Almacenadas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5</a:t>
            </a:fld>
            <a:endParaRPr lang="es-ES_tradnl" dirty="0"/>
          </a:p>
        </p:txBody>
      </p:sp>
      <p:sp>
        <p:nvSpPr>
          <p:cNvPr id="9" name="8 Llamada con línea 1 (borde y barra de énfasis)"/>
          <p:cNvSpPr/>
          <p:nvPr/>
        </p:nvSpPr>
        <p:spPr>
          <a:xfrm>
            <a:off x="6109618" y="5432513"/>
            <a:ext cx="1728192" cy="648072"/>
          </a:xfrm>
          <a:prstGeom prst="accentBorderCallout1">
            <a:avLst>
              <a:gd name="adj1" fmla="val 60437"/>
              <a:gd name="adj2" fmla="val 100416"/>
              <a:gd name="adj3" fmla="val -122048"/>
              <a:gd name="adj4" fmla="val 11004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Función Declarada</a:t>
            </a:r>
            <a:endParaRPr lang="es-C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90" y="1365703"/>
            <a:ext cx="6024324" cy="195806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623" y="3571086"/>
            <a:ext cx="1423432" cy="105897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5818929"/>
            <a:ext cx="2957064" cy="69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8" y="3957711"/>
            <a:ext cx="4606203" cy="134858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io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8022</TotalTime>
  <Words>102</Words>
  <Application>Microsoft Office PowerPoint</Application>
  <PresentationFormat>Presentación en pantalla 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Solsticio</vt:lpstr>
      <vt:lpstr> Unidad II Programación sobre la base de datos PL/SQL 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 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 MDD</dc:title>
  <dc:creator>Jeanette Leonelli R.</dc:creator>
  <cp:lastModifiedBy>Jacob Diaz Scanu</cp:lastModifiedBy>
  <cp:revision>1819</cp:revision>
  <dcterms:created xsi:type="dcterms:W3CDTF">2010-10-26T18:30:29Z</dcterms:created>
  <dcterms:modified xsi:type="dcterms:W3CDTF">2016-06-06T13:22:19Z</dcterms:modified>
</cp:coreProperties>
</file>