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3"/>
  </p:notesMasterIdLst>
  <p:sldIdLst>
    <p:sldId id="260" r:id="rId2"/>
    <p:sldId id="259" r:id="rId3"/>
    <p:sldId id="258" r:id="rId4"/>
    <p:sldId id="372" r:id="rId5"/>
    <p:sldId id="386" r:id="rId6"/>
    <p:sldId id="374" r:id="rId7"/>
    <p:sldId id="325" r:id="rId8"/>
    <p:sldId id="375" r:id="rId9"/>
    <p:sldId id="387" r:id="rId10"/>
    <p:sldId id="376" r:id="rId11"/>
    <p:sldId id="378" r:id="rId12"/>
    <p:sldId id="326" r:id="rId13"/>
    <p:sldId id="380" r:id="rId14"/>
    <p:sldId id="327" r:id="rId15"/>
    <p:sldId id="361" r:id="rId16"/>
    <p:sldId id="381" r:id="rId17"/>
    <p:sldId id="382" r:id="rId18"/>
    <p:sldId id="383" r:id="rId19"/>
    <p:sldId id="385" r:id="rId20"/>
    <p:sldId id="388" r:id="rId21"/>
    <p:sldId id="389" r:id="rId22"/>
    <p:sldId id="390" r:id="rId23"/>
    <p:sldId id="392" r:id="rId24"/>
    <p:sldId id="391" r:id="rId25"/>
    <p:sldId id="393" r:id="rId26"/>
    <p:sldId id="394" r:id="rId27"/>
    <p:sldId id="395" r:id="rId28"/>
    <p:sldId id="396" r:id="rId29"/>
    <p:sldId id="397" r:id="rId30"/>
    <p:sldId id="384" r:id="rId31"/>
    <p:sldId id="369" r:id="rId32"/>
  </p:sldIdLst>
  <p:sldSz cx="9144000" cy="6858000" type="screen4x3"/>
  <p:notesSz cx="6858000" cy="9144000"/>
  <p:defaultTextStyle>
    <a:defPPr>
      <a:defRPr lang="es-CL"/>
    </a:defPPr>
    <a:lvl1pPr algn="l" rtl="0" fontAlgn="base">
      <a:spcBef>
        <a:spcPct val="0"/>
      </a:spcBef>
      <a:spcAft>
        <a:spcPct val="0"/>
      </a:spcAft>
      <a:defRPr sz="1500" kern="1200">
        <a:solidFill>
          <a:schemeClr val="tx1"/>
        </a:solidFill>
        <a:latin typeface="Arial" charset="0"/>
        <a:ea typeface="+mn-ea"/>
        <a:cs typeface="Arial" charset="0"/>
      </a:defRPr>
    </a:lvl1pPr>
    <a:lvl2pPr marL="457200" algn="l" rtl="0" fontAlgn="base">
      <a:spcBef>
        <a:spcPct val="0"/>
      </a:spcBef>
      <a:spcAft>
        <a:spcPct val="0"/>
      </a:spcAft>
      <a:defRPr sz="1500" kern="1200">
        <a:solidFill>
          <a:schemeClr val="tx1"/>
        </a:solidFill>
        <a:latin typeface="Arial" charset="0"/>
        <a:ea typeface="+mn-ea"/>
        <a:cs typeface="Arial" charset="0"/>
      </a:defRPr>
    </a:lvl2pPr>
    <a:lvl3pPr marL="914400" algn="l" rtl="0" fontAlgn="base">
      <a:spcBef>
        <a:spcPct val="0"/>
      </a:spcBef>
      <a:spcAft>
        <a:spcPct val="0"/>
      </a:spcAft>
      <a:defRPr sz="1500" kern="1200">
        <a:solidFill>
          <a:schemeClr val="tx1"/>
        </a:solidFill>
        <a:latin typeface="Arial" charset="0"/>
        <a:ea typeface="+mn-ea"/>
        <a:cs typeface="Arial" charset="0"/>
      </a:defRPr>
    </a:lvl3pPr>
    <a:lvl4pPr marL="1371600" algn="l" rtl="0" fontAlgn="base">
      <a:spcBef>
        <a:spcPct val="0"/>
      </a:spcBef>
      <a:spcAft>
        <a:spcPct val="0"/>
      </a:spcAft>
      <a:defRPr sz="1500" kern="1200">
        <a:solidFill>
          <a:schemeClr val="tx1"/>
        </a:solidFill>
        <a:latin typeface="Arial" charset="0"/>
        <a:ea typeface="+mn-ea"/>
        <a:cs typeface="Arial" charset="0"/>
      </a:defRPr>
    </a:lvl4pPr>
    <a:lvl5pPr marL="1828800" algn="l"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0033"/>
    <a:srgbClr val="AF3B0D"/>
    <a:srgbClr val="0000FF"/>
    <a:srgbClr val="008000"/>
    <a:srgbClr val="003300"/>
    <a:srgbClr val="064F70"/>
    <a:srgbClr val="600000"/>
    <a:srgbClr val="FF9225"/>
    <a:srgbClr val="660066"/>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6452" autoAdjust="0"/>
  </p:normalViewPr>
  <p:slideViewPr>
    <p:cSldViewPr>
      <p:cViewPr>
        <p:scale>
          <a:sx n="90" d="100"/>
          <a:sy n="90" d="100"/>
        </p:scale>
        <p:origin x="-816" y="19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7D91A7A-DF32-4295-9636-BCFCCEC8762F}" type="datetimeFigureOut">
              <a:rPr lang="es-CL"/>
              <a:pPr>
                <a:defRPr/>
              </a:pPr>
              <a:t>29-03-2014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245A5F4-D342-415C-ABD6-FE76AFB0D8A0}" type="slidenum">
              <a:rPr lang="es-CL"/>
              <a:pPr>
                <a:defRPr/>
              </a:pPr>
              <a:t>‹Nº›</a:t>
            </a:fld>
            <a:endParaRPr 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dirty="0"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8C9C0C-2B7E-4890-9238-086B6EEA3E15}" type="slidenum">
              <a:rPr lang="es-CL">
                <a:cs typeface="Arial" charset="0"/>
              </a:rPr>
              <a:pPr fontAlgn="base">
                <a:spcBef>
                  <a:spcPct val="0"/>
                </a:spcBef>
                <a:spcAft>
                  <a:spcPct val="0"/>
                </a:spcAft>
                <a:defRPr/>
              </a:pPr>
              <a:t>1</a:t>
            </a:fld>
            <a:endParaRPr lang="es-CL" dirty="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584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Tipos de Variables</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En el ejemplo, se muestra los siguientes tipos de datos:</a:t>
            </a:r>
          </a:p>
          <a:p>
            <a:pPr>
              <a:buFontTx/>
              <a:buChar char="•"/>
            </a:pPr>
            <a:r>
              <a:rPr lang="es-ES" sz="1200" b="1" dirty="0" smtClean="0">
                <a:latin typeface="Arial" pitchFamily="34" charset="0"/>
                <a:cs typeface="Arial" pitchFamily="34" charset="0"/>
              </a:rPr>
              <a:t>  TRUE</a:t>
            </a:r>
            <a:r>
              <a:rPr lang="es-ES" sz="1200" dirty="0" smtClean="0">
                <a:latin typeface="Arial" pitchFamily="34" charset="0"/>
                <a:cs typeface="Arial" pitchFamily="34" charset="0"/>
              </a:rPr>
              <a:t> representa un valor booleano.</a:t>
            </a:r>
          </a:p>
          <a:p>
            <a:pPr>
              <a:buFontTx/>
              <a:buChar char="•"/>
            </a:pPr>
            <a:r>
              <a:rPr lang="es-ES" sz="1200" b="1" dirty="0" smtClean="0">
                <a:latin typeface="Arial" pitchFamily="34" charset="0"/>
                <a:cs typeface="Arial" pitchFamily="34" charset="0"/>
              </a:rPr>
              <a:t>  25-ENE-09</a:t>
            </a:r>
            <a:r>
              <a:rPr lang="es-ES" sz="1200" dirty="0" smtClean="0">
                <a:latin typeface="Arial" pitchFamily="34" charset="0"/>
                <a:cs typeface="Arial" pitchFamily="34" charset="0"/>
              </a:rPr>
              <a:t> representa una fecha.</a:t>
            </a:r>
          </a:p>
          <a:p>
            <a:pPr>
              <a:buFontTx/>
              <a:buChar char="•"/>
            </a:pPr>
            <a:r>
              <a:rPr lang="es-ES" sz="1200" b="1" dirty="0" smtClean="0">
                <a:latin typeface="Arial" pitchFamily="34" charset="0"/>
                <a:cs typeface="Arial" pitchFamily="34" charset="0"/>
              </a:rPr>
              <a:t>  La imagen</a:t>
            </a:r>
            <a:r>
              <a:rPr lang="es-ES" sz="1200" dirty="0" smtClean="0">
                <a:latin typeface="Arial" pitchFamily="34" charset="0"/>
                <a:cs typeface="Arial" pitchFamily="34" charset="0"/>
              </a:rPr>
              <a:t> representa un BLOB.</a:t>
            </a:r>
          </a:p>
          <a:p>
            <a:pPr>
              <a:buFontTx/>
              <a:buChar char="•"/>
            </a:pPr>
            <a:r>
              <a:rPr lang="es-ES" sz="1200" b="1" dirty="0" smtClean="0">
                <a:latin typeface="Arial" pitchFamily="34" charset="0"/>
                <a:cs typeface="Arial" pitchFamily="34" charset="0"/>
              </a:rPr>
              <a:t>  El texto del cuento de Blancanieves</a:t>
            </a:r>
            <a:r>
              <a:rPr lang="es-ES" sz="1200" dirty="0" smtClean="0">
                <a:latin typeface="Arial" pitchFamily="34" charset="0"/>
                <a:cs typeface="Arial" pitchFamily="34" charset="0"/>
              </a:rPr>
              <a:t> puede representar un tipo de dato VARCHAR2 o CLOB.</a:t>
            </a:r>
          </a:p>
          <a:p>
            <a:pPr>
              <a:buFontTx/>
              <a:buChar char="•"/>
            </a:pPr>
            <a:r>
              <a:rPr lang="es-ES" sz="1200" b="1" dirty="0" smtClean="0">
                <a:latin typeface="Arial" pitchFamily="34" charset="0"/>
                <a:cs typeface="Arial" pitchFamily="34" charset="0"/>
              </a:rPr>
              <a:t>  256120.08</a:t>
            </a:r>
            <a:r>
              <a:rPr lang="es-ES" sz="1200" dirty="0" smtClean="0">
                <a:latin typeface="Arial" pitchFamily="34" charset="0"/>
                <a:cs typeface="Arial" pitchFamily="34" charset="0"/>
              </a:rPr>
              <a:t> representa un tipo de datos NUMBER con precisión y escala.</a:t>
            </a:r>
          </a:p>
          <a:p>
            <a:pPr>
              <a:buFontTx/>
              <a:buChar char="•"/>
            </a:pPr>
            <a:r>
              <a:rPr lang="es-ES" sz="1200" b="1" dirty="0" smtClean="0">
                <a:latin typeface="Arial" pitchFamily="34" charset="0"/>
                <a:cs typeface="Arial" pitchFamily="34" charset="0"/>
              </a:rPr>
              <a:t>  El cinta de película</a:t>
            </a:r>
            <a:r>
              <a:rPr lang="es-ES" sz="1200" dirty="0" smtClean="0">
                <a:latin typeface="Arial" pitchFamily="34" charset="0"/>
                <a:cs typeface="Arial" pitchFamily="34" charset="0"/>
              </a:rPr>
              <a:t> representa un BFILE.</a:t>
            </a:r>
          </a:p>
          <a:p>
            <a:pPr>
              <a:buFontTx/>
              <a:buChar char="•"/>
            </a:pPr>
            <a:r>
              <a:rPr lang="es-ES" sz="1200" b="1" dirty="0" smtClean="0">
                <a:latin typeface="Arial" pitchFamily="34" charset="0"/>
                <a:cs typeface="Arial" pitchFamily="34" charset="0"/>
              </a:rPr>
              <a:t>  El nombre de la ciudad de Atlanta</a:t>
            </a:r>
            <a:r>
              <a:rPr lang="es-ES" sz="1200" dirty="0" smtClean="0">
                <a:latin typeface="Arial" pitchFamily="34" charset="0"/>
                <a:cs typeface="Arial" pitchFamily="34" charset="0"/>
              </a:rPr>
              <a:t> representa un tipo de datos VARCHAR2.</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43FB8E1-2160-41D3-A8F0-65DED01EE94A}" type="slidenum">
              <a:rPr lang="es-CL" sz="1200">
                <a:latin typeface="+mn-lt"/>
                <a:cs typeface="+mn-cs"/>
              </a:rPr>
              <a:pPr algn="r" fontAlgn="auto">
                <a:spcBef>
                  <a:spcPts val="0"/>
                </a:spcBef>
                <a:spcAft>
                  <a:spcPts val="0"/>
                </a:spcAft>
                <a:defRPr/>
              </a:pPr>
              <a:t>11</a:t>
            </a:fld>
            <a:endParaRPr lang="es-CL" sz="1200" dirty="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Tipos de Datos Escalares</a:t>
            </a:r>
          </a:p>
          <a:p>
            <a:r>
              <a:rPr lang="es-ES" sz="1200" dirty="0" smtClean="0">
                <a:latin typeface="Arial" pitchFamily="34" charset="0"/>
                <a:cs typeface="Arial" pitchFamily="34" charset="0"/>
              </a:rPr>
              <a:t>PL/SQL proporciona una variedad de tipos de datos predefinidos. Por ejemplo, se puede elegir desde un tipo de dato entero, punto flotante, caracter, booleano, fecha, colección, y LOB. A continuación, se describirán los tipos básicos que se utilizan con frecuencia en los programas de PL/SQL.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Un tipo de datos escalar posee un valor único y no tiene componentes internos. Los tipos de datos escalares se pueden clasificar en cuatro categorías: número, caracter, fecha y booleanos. Los tipos de datos de caracteres y número tienen subtipos que asocian un tipo base. Por ejemplo, INTEGER y POSITIVE son subtipos del tipo base NUMBER.</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86E7AF7-7700-4D5B-87BD-6482BC173730}" type="slidenum">
              <a:rPr lang="es-CL" sz="1200">
                <a:latin typeface="+mn-lt"/>
                <a:cs typeface="+mn-cs"/>
              </a:rPr>
              <a:pPr algn="r" fontAlgn="auto">
                <a:spcBef>
                  <a:spcPts val="0"/>
                </a:spcBef>
                <a:spcAft>
                  <a:spcPts val="0"/>
                </a:spcAft>
                <a:defRPr/>
              </a:pPr>
              <a:t>12</a:t>
            </a:fld>
            <a:endParaRPr lang="es-CL" sz="1200" dirty="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9395"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s-MX" sz="1200" b="1" dirty="0" smtClean="0">
                <a:latin typeface="Arial" pitchFamily="34" charset="0"/>
                <a:cs typeface="Arial" pitchFamily="34" charset="0"/>
              </a:rPr>
              <a:t>Tipos de Datos Escalares</a:t>
            </a:r>
            <a:endParaRPr lang="es-MX" sz="1200" dirty="0" smtClean="0">
              <a:latin typeface="Arial" pitchFamily="34" charset="0"/>
              <a:cs typeface="Arial" pitchFamily="34" charset="0"/>
            </a:endParaRPr>
          </a:p>
          <a:p>
            <a:pPr>
              <a:lnSpc>
                <a:spcPct val="80000"/>
              </a:lnSpc>
              <a:buFontTx/>
              <a:buChar char="-"/>
            </a:pPr>
            <a:r>
              <a:rPr lang="es-MX" sz="1200" b="1" dirty="0" smtClean="0">
                <a:latin typeface="Arial" pitchFamily="34" charset="0"/>
                <a:cs typeface="Arial" pitchFamily="34" charset="0"/>
              </a:rPr>
              <a:t>  CHAR [(largo_máximo)]:</a:t>
            </a:r>
            <a:r>
              <a:rPr lang="es-MX" sz="1200" dirty="0" smtClean="0">
                <a:latin typeface="Arial" pitchFamily="34" charset="0"/>
                <a:cs typeface="Arial" pitchFamily="34" charset="0"/>
              </a:rPr>
              <a:t> Tipo base  para datos caracter de largo fijo hasta 32.767 bytes. Si no se especifica un valor máximo, el largo por defecto 1. </a:t>
            </a:r>
          </a:p>
          <a:p>
            <a:pPr>
              <a:lnSpc>
                <a:spcPct val="80000"/>
              </a:lnSpc>
              <a:buFontTx/>
              <a:buChar char="-"/>
            </a:pPr>
            <a:r>
              <a:rPr lang="es-MX" sz="1200" b="1" dirty="0" smtClean="0">
                <a:latin typeface="Arial" pitchFamily="34" charset="0"/>
                <a:cs typeface="Arial" pitchFamily="34" charset="0"/>
              </a:rPr>
              <a:t>  VARCHAR2(largo_máximo):</a:t>
            </a:r>
            <a:r>
              <a:rPr lang="es-MX" sz="1200" dirty="0" smtClean="0">
                <a:latin typeface="Arial" pitchFamily="34" charset="0"/>
                <a:cs typeface="Arial" pitchFamily="34" charset="0"/>
              </a:rPr>
              <a:t> Tipo base para datos caracter de largo variable hasta 32.767 bytes. No existe un tamaño por defecto para este tipo.</a:t>
            </a:r>
            <a:endParaRPr lang="es-ES" sz="1200" dirty="0" smtClean="0">
              <a:latin typeface="Arial" pitchFamily="34" charset="0"/>
              <a:cs typeface="Arial" pitchFamily="34" charset="0"/>
            </a:endParaRPr>
          </a:p>
          <a:p>
            <a:pPr>
              <a:lnSpc>
                <a:spcPct val="80000"/>
              </a:lnSpc>
              <a:buFontTx/>
              <a:buChar char="-"/>
            </a:pPr>
            <a:r>
              <a:rPr lang="es-ES" sz="1200" b="1" dirty="0" smtClean="0">
                <a:solidFill>
                  <a:srgbClr val="0000CC"/>
                </a:solidFill>
                <a:latin typeface="Arial" pitchFamily="34" charset="0"/>
                <a:cs typeface="Arial" pitchFamily="34" charset="0"/>
              </a:rPr>
              <a:t>  NUMBER[(presición,escala)]:</a:t>
            </a:r>
            <a:r>
              <a:rPr lang="es-ES" sz="1200" dirty="0" smtClean="0">
                <a:solidFill>
                  <a:srgbClr val="0000CC"/>
                </a:solidFill>
                <a:latin typeface="Arial" pitchFamily="34" charset="0"/>
                <a:cs typeface="Arial" pitchFamily="34" charset="0"/>
              </a:rPr>
              <a:t> </a:t>
            </a:r>
            <a:r>
              <a:rPr lang="es-MX" sz="1200" dirty="0" smtClean="0">
                <a:latin typeface="Arial" pitchFamily="34" charset="0"/>
                <a:cs typeface="Arial" pitchFamily="34" charset="0"/>
              </a:rPr>
              <a:t>Número de precisión p dígitos (total de dígitos) y escala s (del total de dígitos cuántos son decimales). La precisión de p va entre 1 y 38. La escala puede tener un rango de -84 a 127 y puede ser omitido, con lo cual se considerará que su valor por defecto es 0. El valor por defecto de p es 38.</a:t>
            </a:r>
          </a:p>
          <a:p>
            <a:pPr>
              <a:lnSpc>
                <a:spcPct val="80000"/>
              </a:lnSpc>
              <a:buFontTx/>
              <a:buChar char="-"/>
            </a:pPr>
            <a:r>
              <a:rPr lang="es-MX" sz="1200" b="1" dirty="0" smtClean="0">
                <a:latin typeface="Arial" pitchFamily="34" charset="0"/>
                <a:cs typeface="Arial" pitchFamily="34" charset="0"/>
              </a:rPr>
              <a:t>  BINARY_INTEGER:</a:t>
            </a:r>
            <a:r>
              <a:rPr lang="es-MX" sz="1200" dirty="0" smtClean="0">
                <a:latin typeface="Arial" pitchFamily="34" charset="0"/>
                <a:cs typeface="Arial" pitchFamily="34" charset="0"/>
              </a:rPr>
              <a:t> Tipo base  para enteros entre -2.147.483.647 y 2.147.483.647.</a:t>
            </a:r>
          </a:p>
          <a:p>
            <a:pPr>
              <a:lnSpc>
                <a:spcPct val="80000"/>
              </a:lnSpc>
              <a:buFontTx/>
              <a:buChar char="-"/>
            </a:pPr>
            <a:r>
              <a:rPr lang="es-MX" sz="1200" b="1" dirty="0" smtClean="0">
                <a:latin typeface="Arial" pitchFamily="34" charset="0"/>
                <a:cs typeface="Arial" pitchFamily="34" charset="0"/>
              </a:rPr>
              <a:t>  PLS_INTEGER:</a:t>
            </a:r>
            <a:r>
              <a:rPr lang="es-MX" sz="1200" dirty="0" smtClean="0">
                <a:latin typeface="Arial" pitchFamily="34" charset="0"/>
                <a:cs typeface="Arial" pitchFamily="34" charset="0"/>
              </a:rPr>
              <a:t> Tipo base para números enteros entre -2.147.483.647 y 2.147.483.647. Necesitan menos almacenamiento y son más rápidos que los BINARY_INTEGER. Las operaciones aritméticas sobre valores PLS_INTEGER y BINARY_INTEGER son más rápidas que sobre valores NUMBER.</a:t>
            </a:r>
          </a:p>
          <a:p>
            <a:pPr>
              <a:lnSpc>
                <a:spcPct val="80000"/>
              </a:lnSpc>
              <a:buFontTx/>
              <a:buChar char="-"/>
            </a:pPr>
            <a:r>
              <a:rPr lang="es-ES" sz="1200" b="1" dirty="0" smtClean="0">
                <a:solidFill>
                  <a:srgbClr val="0000CC"/>
                </a:solidFill>
                <a:latin typeface="Arial" pitchFamily="34" charset="0"/>
                <a:cs typeface="Arial" pitchFamily="34" charset="0"/>
              </a:rPr>
              <a:t>  BINARY_FLOAT:</a:t>
            </a:r>
            <a:r>
              <a:rPr lang="es-ES" sz="1200" dirty="0" smtClean="0">
                <a:solidFill>
                  <a:srgbClr val="0000CC"/>
                </a:solidFill>
                <a:latin typeface="Arial" pitchFamily="34" charset="0"/>
                <a:cs typeface="Arial" pitchFamily="34" charset="0"/>
              </a:rPr>
              <a:t> </a:t>
            </a:r>
            <a:r>
              <a:rPr lang="es-ES" sz="1200" dirty="0" smtClean="0">
                <a:latin typeface="Arial" pitchFamily="34" charset="0"/>
                <a:cs typeface="Arial" pitchFamily="34" charset="0"/>
              </a:rPr>
              <a:t>Representa el número de punto flotante en formato IEEE 754. Requiere 5 bytes para almacenar el valor.</a:t>
            </a:r>
          </a:p>
          <a:p>
            <a:pPr>
              <a:lnSpc>
                <a:spcPct val="80000"/>
              </a:lnSpc>
              <a:buFontTx/>
              <a:buChar char="-"/>
            </a:pPr>
            <a:r>
              <a:rPr lang="es-ES" sz="1200" b="1" dirty="0" smtClean="0">
                <a:solidFill>
                  <a:srgbClr val="0000CC"/>
                </a:solidFill>
                <a:latin typeface="Arial" pitchFamily="34" charset="0"/>
                <a:cs typeface="Arial" pitchFamily="34" charset="0"/>
              </a:rPr>
              <a:t>  BINARY_DOUBLE:</a:t>
            </a:r>
            <a:r>
              <a:rPr lang="es-ES" sz="1200" dirty="0" smtClean="0">
                <a:solidFill>
                  <a:srgbClr val="0000CC"/>
                </a:solidFill>
                <a:latin typeface="Arial" pitchFamily="34" charset="0"/>
                <a:cs typeface="Arial" pitchFamily="34" charset="0"/>
              </a:rPr>
              <a:t> </a:t>
            </a:r>
            <a:r>
              <a:rPr lang="es-ES" sz="1200" dirty="0" smtClean="0">
                <a:latin typeface="Arial" pitchFamily="34" charset="0"/>
                <a:cs typeface="Arial" pitchFamily="34" charset="0"/>
              </a:rPr>
              <a:t>Representa el número de punto flotante en formato IEEE 754. Se requiere 9 bytes para almacenar el valor.</a:t>
            </a:r>
          </a:p>
          <a:p>
            <a:pPr>
              <a:lnSpc>
                <a:spcPct val="80000"/>
              </a:lnSpc>
              <a:buFontTx/>
              <a:buChar char="-"/>
            </a:pPr>
            <a:r>
              <a:rPr lang="es-MX" sz="1200" b="1" dirty="0" smtClean="0">
                <a:latin typeface="Arial" pitchFamily="34" charset="0"/>
                <a:cs typeface="Arial" pitchFamily="34" charset="0"/>
              </a:rPr>
              <a:t>  DATE:</a:t>
            </a:r>
            <a:r>
              <a:rPr lang="es-MX" sz="1200" dirty="0" smtClean="0">
                <a:latin typeface="Arial" pitchFamily="34" charset="0"/>
                <a:cs typeface="Arial" pitchFamily="34" charset="0"/>
              </a:rPr>
              <a:t> Tipo base  fecha y hora. Date incluye la hora del día en segundos. El rango de fechas está entre 4712 A.C y 9999 D.C.</a:t>
            </a:r>
          </a:p>
          <a:p>
            <a:pPr>
              <a:lnSpc>
                <a:spcPct val="80000"/>
              </a:lnSpc>
              <a:buFontTx/>
              <a:buChar char="-"/>
            </a:pPr>
            <a:r>
              <a:rPr lang="es-MX" sz="1200" b="1" dirty="0" smtClean="0">
                <a:latin typeface="Arial" pitchFamily="34" charset="0"/>
                <a:cs typeface="Arial" pitchFamily="34" charset="0"/>
              </a:rPr>
              <a:t>  TIMESTAMP [(precisión)]: </a:t>
            </a:r>
            <a:r>
              <a:rPr lang="es-MX" sz="1200" dirty="0" smtClean="0">
                <a:latin typeface="Arial" pitchFamily="34" charset="0"/>
                <a:cs typeface="Arial" pitchFamily="34" charset="0"/>
              </a:rPr>
              <a:t>Este tipo de dato es una extensión de DATE, almacena año, mes, día, hora, minuto, segundo y fracción de segundo. La precisión indica el número de dígitos para la fracción de segundos. El rango es de 0 a 9 y el valor por defecto es 6.</a:t>
            </a:r>
            <a:endParaRPr lang="es-ES" sz="1200" dirty="0" smtClean="0">
              <a:latin typeface="Arial" pitchFamily="34" charset="0"/>
              <a:cs typeface="Arial" pitchFamily="34" charset="0"/>
            </a:endParaRPr>
          </a:p>
          <a:p>
            <a:pPr>
              <a:lnSpc>
                <a:spcPct val="80000"/>
              </a:lnSpc>
              <a:buFontTx/>
              <a:buChar char="-"/>
            </a:pPr>
            <a:r>
              <a:rPr lang="es-ES" sz="1200" b="1" dirty="0" smtClean="0">
                <a:solidFill>
                  <a:schemeClr val="folHlink"/>
                </a:solidFill>
                <a:latin typeface="Arial" pitchFamily="34" charset="0"/>
                <a:cs typeface="Arial" pitchFamily="34" charset="0"/>
              </a:rPr>
              <a:t>  TIMESTAMP [(precisión)] WITH TIME ZONE:</a:t>
            </a:r>
            <a:r>
              <a:rPr lang="es-ES" sz="1200" dirty="0" smtClean="0">
                <a:solidFill>
                  <a:schemeClr val="folHlink"/>
                </a:solidFill>
                <a:latin typeface="Arial" pitchFamily="34" charset="0"/>
                <a:cs typeface="Arial" pitchFamily="34" charset="0"/>
              </a:rPr>
              <a:t> </a:t>
            </a:r>
            <a:r>
              <a:rPr lang="es-ES" sz="1200" dirty="0" smtClean="0">
                <a:latin typeface="Arial" pitchFamily="34" charset="0"/>
                <a:cs typeface="Arial" pitchFamily="34" charset="0"/>
              </a:rPr>
              <a:t>Este tipo de dato amplía el tipo de datos TIMESTAMP, incluye un desplazamiento de zona horaria. El desplazamiento de la zona horaria es la diferencia (en horas y minutos) entre la hora local y la hora universal coordinada (UTC), anteriormente conocido como meridiano de Greenwich. En la sintaxis, el parámetro de precisión es opcional y especifica el número de dígitos de la parte fraccionaria del campo de los segundos. Para especificar la precisión se debe utilizar un número entero en el rango de 0-9. El valor predeterminado es 6.</a:t>
            </a:r>
            <a:endParaRPr lang="es-ES" sz="1200" b="1" dirty="0" smtClean="0">
              <a:latin typeface="Arial" pitchFamily="34" charset="0"/>
              <a:cs typeface="Arial" pitchFamily="34" charset="0"/>
            </a:endParaRPr>
          </a:p>
          <a:p>
            <a:pPr eaLnBrk="1" hangingPunct="1">
              <a:lnSpc>
                <a:spcPct val="80000"/>
              </a:lnSpc>
              <a:spcBef>
                <a:spcPct val="0"/>
              </a:spcBef>
              <a:buFontTx/>
              <a:buChar char="-"/>
            </a:pPr>
            <a:r>
              <a:rPr lang="en-US" sz="1200" b="1" dirty="0" smtClean="0">
                <a:solidFill>
                  <a:schemeClr val="folHlink"/>
                </a:solidFill>
                <a:latin typeface="Arial" pitchFamily="34" charset="0"/>
                <a:cs typeface="Arial" pitchFamily="34" charset="0"/>
              </a:rPr>
              <a:t>  TIMESTAMP </a:t>
            </a:r>
            <a:r>
              <a:rPr lang="es-ES" sz="1200" b="1" dirty="0" smtClean="0">
                <a:solidFill>
                  <a:schemeClr val="folHlink"/>
                </a:solidFill>
                <a:latin typeface="Arial" pitchFamily="34" charset="0"/>
                <a:cs typeface="Arial" pitchFamily="34" charset="0"/>
              </a:rPr>
              <a:t>[(precisión)]</a:t>
            </a:r>
            <a:r>
              <a:rPr lang="en-US" sz="1200" b="1" dirty="0" smtClean="0">
                <a:solidFill>
                  <a:schemeClr val="folHlink"/>
                </a:solidFill>
                <a:latin typeface="Arial" pitchFamily="34" charset="0"/>
                <a:cs typeface="Arial" pitchFamily="34" charset="0"/>
              </a:rPr>
              <a:t> WITH LOCAL TIME ZONE: </a:t>
            </a:r>
            <a:r>
              <a:rPr lang="es-ES" sz="1200" dirty="0" smtClean="0">
                <a:latin typeface="Arial" pitchFamily="34" charset="0"/>
                <a:cs typeface="Arial" pitchFamily="34" charset="0"/>
              </a:rPr>
              <a:t>También amplía el tipo de datos TIMESTAMP, incluye un desplazamiento de zona horaria. El desplazamiento de la zona horaria es la diferencia (en horas y minutos) entre la hora local y la hora universal coordinada (UTC), anteriormente conocido como meridiano de Greenwich. En la sintaxis, el parámetro de precisión opcional especifica el número de dígitos de la parte fraccionaria del campo de los segundos. No se puede utilizar una constante simbólica o variable para especificar la precisión, es necesario utilizar un literal entero en el rango de 0-9. El valor predeterminado es 6. </a:t>
            </a:r>
            <a:br>
              <a:rPr lang="es-ES" sz="1200" dirty="0" smtClean="0">
                <a:latin typeface="Arial" pitchFamily="34" charset="0"/>
                <a:cs typeface="Arial" pitchFamily="34" charset="0"/>
              </a:rPr>
            </a:br>
            <a:r>
              <a:rPr lang="es-ES" sz="1200" dirty="0" smtClean="0">
                <a:latin typeface="Arial" pitchFamily="34" charset="0"/>
                <a:cs typeface="Arial" pitchFamily="34" charset="0"/>
              </a:rPr>
              <a:t>Este tipo de datos difiere de TIMESTAMP WITH TIME ZONE en que al insertar un valor en una columna de base de datos, el valor se normaliza con la zona horaria de base de datos, y el desplazamiento de zona horaria no se almacena en la columna. Al recuperar el valor, el servidor Oracle devuelve el valor de su zona horaria sesión local.</a:t>
            </a:r>
          </a:p>
          <a:p>
            <a:pPr eaLnBrk="1" hangingPunct="1">
              <a:lnSpc>
                <a:spcPct val="80000"/>
              </a:lnSpc>
              <a:spcBef>
                <a:spcPct val="0"/>
              </a:spcBef>
              <a:buFontTx/>
              <a:buChar char="-"/>
            </a:pPr>
            <a:r>
              <a:rPr lang="es-ES" sz="1200" b="1" dirty="0" smtClean="0">
                <a:solidFill>
                  <a:schemeClr val="folHlink"/>
                </a:solidFill>
                <a:latin typeface="Arial" pitchFamily="34" charset="0"/>
                <a:cs typeface="Arial" pitchFamily="34" charset="0"/>
              </a:rPr>
              <a:t>  INTERVAL YEAR [(precisión)] TO MONTH: </a:t>
            </a:r>
            <a:r>
              <a:rPr lang="es-ES" sz="1200" dirty="0" smtClean="0">
                <a:solidFill>
                  <a:schemeClr val="folHlink"/>
                </a:solidFill>
                <a:latin typeface="Arial" pitchFamily="34" charset="0"/>
                <a:cs typeface="Arial" pitchFamily="34" charset="0"/>
              </a:rPr>
              <a:t>este tipo de dato se usa </a:t>
            </a:r>
            <a:r>
              <a:rPr lang="es-ES" sz="1200" dirty="0" smtClean="0">
                <a:latin typeface="Arial" pitchFamily="34" charset="0"/>
                <a:cs typeface="Arial" pitchFamily="34" charset="0"/>
              </a:rPr>
              <a:t>para almacenar y manipular los intervalos de años y meses. En la sintaxis, la precisión especifica el número de dígitos en el campo año. No se puede utilizar una constante simbólica o variable para especificar la precisión, es necesario utilizar un literal entero en el rango 0-4. El valor predeterminado es 2.</a:t>
            </a:r>
          </a:p>
          <a:p>
            <a:pPr eaLnBrk="1" hangingPunct="1">
              <a:lnSpc>
                <a:spcPct val="80000"/>
              </a:lnSpc>
              <a:spcBef>
                <a:spcPct val="0"/>
              </a:spcBef>
              <a:buFontTx/>
              <a:buChar char="-"/>
            </a:pPr>
            <a:r>
              <a:rPr lang="es-ES" sz="1200" b="1" dirty="0" smtClean="0">
                <a:solidFill>
                  <a:schemeClr val="folHlink"/>
                </a:solidFill>
                <a:latin typeface="Arial" pitchFamily="34" charset="0"/>
                <a:cs typeface="Arial" pitchFamily="34" charset="0"/>
              </a:rPr>
              <a:t>  INTERVAL DAY [(precisión1)] TO SECOND [(precisión2)]: </a:t>
            </a:r>
            <a:r>
              <a:rPr lang="es-ES" sz="1200" dirty="0" smtClean="0">
                <a:latin typeface="Arial" pitchFamily="34" charset="0"/>
                <a:cs typeface="Arial" pitchFamily="34" charset="0"/>
              </a:rPr>
              <a:t>Se utiliza este tipo de dato para almacenar y manipular los intervalos de días, horas, minutos y segundos. En la sintaxis, precisión1 y precisión2 especifican el número de dígitos en el campo de día y en el campo segundo, respectivamente. En ambos casos, no se puede utilizar una constante simbólica o variable para especificar la precisión, es necesario utilizar un literal entero en el rango de 0-9. Los valores por defecto son 2 y 6, respectivamente.</a:t>
            </a:r>
            <a:endParaRPr lang="en-US" sz="1200" dirty="0" smtClean="0">
              <a:solidFill>
                <a:schemeClr val="folHlink"/>
              </a:solidFill>
              <a:latin typeface="Arial" pitchFamily="34" charset="0"/>
              <a:cs typeface="Arial" pitchFamily="34" charset="0"/>
            </a:endParaRPr>
          </a:p>
          <a:p>
            <a:pPr>
              <a:lnSpc>
                <a:spcPct val="80000"/>
              </a:lnSpc>
              <a:buFontTx/>
              <a:buChar char="-"/>
            </a:pPr>
            <a:r>
              <a:rPr lang="es-ES" sz="1200" b="1" dirty="0" smtClean="0">
                <a:solidFill>
                  <a:srgbClr val="008000"/>
                </a:solidFill>
                <a:latin typeface="Arial" pitchFamily="34" charset="0"/>
                <a:cs typeface="Arial" pitchFamily="34" charset="0"/>
              </a:rPr>
              <a:t>  BOOLEAN: </a:t>
            </a:r>
            <a:r>
              <a:rPr lang="es-MX" sz="1200" dirty="0" smtClean="0">
                <a:latin typeface="Arial" pitchFamily="34" charset="0"/>
                <a:cs typeface="Arial" pitchFamily="34" charset="0"/>
              </a:rPr>
              <a:t>Tipo base que almacena uno de tres posibles valores usados para cálculos lógicos: TRUE, FALSE o NULL.</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C558D93-8B1E-452F-85D3-5F9F2181D353}" type="slidenum">
              <a:rPr lang="es-CL" sz="1200">
                <a:latin typeface="+mn-lt"/>
                <a:cs typeface="+mn-cs"/>
              </a:rPr>
              <a:pPr algn="r" fontAlgn="auto">
                <a:spcBef>
                  <a:spcPts val="0"/>
                </a:spcBef>
                <a:spcAft>
                  <a:spcPts val="0"/>
                </a:spcAft>
                <a:defRPr/>
              </a:pPr>
              <a:t>13</a:t>
            </a:fld>
            <a:endParaRPr lang="es-CL" sz="1200" dirty="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198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Declarando Variables Escalares</a:t>
            </a:r>
          </a:p>
          <a:p>
            <a:r>
              <a:rPr lang="es-MX" sz="1200" dirty="0" smtClean="0">
                <a:latin typeface="Arial" pitchFamily="34" charset="0"/>
                <a:cs typeface="Arial" pitchFamily="34" charset="0"/>
              </a:rPr>
              <a:t>E</a:t>
            </a:r>
            <a:r>
              <a:rPr lang="es-CL" sz="1200" dirty="0" smtClean="0">
                <a:latin typeface="Arial" pitchFamily="34" charset="0"/>
                <a:cs typeface="Arial" pitchFamily="34" charset="0"/>
              </a:rPr>
              <a:t>n el ejemplo, las variables se definen de la siguiente manera:</a:t>
            </a:r>
          </a:p>
          <a:p>
            <a:pPr>
              <a:buFontTx/>
              <a:buChar char="•"/>
            </a:pPr>
            <a:r>
              <a:rPr lang="en-US" sz="1200" b="1" dirty="0" smtClean="0">
                <a:solidFill>
                  <a:srgbClr val="000000"/>
                </a:solidFill>
                <a:latin typeface="Arial" pitchFamily="34" charset="0"/>
                <a:cs typeface="Arial" pitchFamily="34" charset="0"/>
              </a:rPr>
              <a:t>  v_trabajo_emp: </a:t>
            </a:r>
            <a:r>
              <a:rPr lang="es-ES" sz="1200" dirty="0" smtClean="0">
                <a:latin typeface="Arial" pitchFamily="34" charset="0"/>
                <a:cs typeface="Arial" pitchFamily="34" charset="0"/>
              </a:rPr>
              <a:t>Variable para almacenar un puesto de trabajo del empleado.</a:t>
            </a:r>
          </a:p>
          <a:p>
            <a:pPr>
              <a:buFontTx/>
              <a:buChar char="•"/>
            </a:pPr>
            <a:r>
              <a:rPr lang="en-US" sz="1200" b="1" dirty="0" smtClean="0">
                <a:solidFill>
                  <a:srgbClr val="000000"/>
                </a:solidFill>
                <a:latin typeface="Arial" pitchFamily="34" charset="0"/>
                <a:cs typeface="Arial" pitchFamily="34" charset="0"/>
              </a:rPr>
              <a:t>  v_cont_loop:</a:t>
            </a:r>
            <a:r>
              <a:rPr lang="en-US" sz="1200" dirty="0" smtClean="0">
                <a:solidFill>
                  <a:srgbClr val="000000"/>
                </a:solidFill>
                <a:latin typeface="Arial" pitchFamily="34" charset="0"/>
                <a:cs typeface="Arial" pitchFamily="34" charset="0"/>
              </a:rPr>
              <a:t> </a:t>
            </a:r>
            <a:r>
              <a:rPr lang="es-ES" sz="1200" dirty="0" smtClean="0">
                <a:latin typeface="Arial" pitchFamily="34" charset="0"/>
                <a:cs typeface="Arial" pitchFamily="34" charset="0"/>
              </a:rPr>
              <a:t>Variable para contar las iteraciones de un bucle o loop; inicializado a 0.</a:t>
            </a:r>
          </a:p>
          <a:p>
            <a:pPr>
              <a:buFontTx/>
              <a:buChar char="•"/>
            </a:pPr>
            <a:r>
              <a:rPr lang="en-US" sz="1200" b="1" dirty="0" smtClean="0">
                <a:solidFill>
                  <a:srgbClr val="000000"/>
                </a:solidFill>
                <a:latin typeface="Arial" pitchFamily="34" charset="0"/>
                <a:cs typeface="Arial" pitchFamily="34" charset="0"/>
              </a:rPr>
              <a:t>  v_dept_total_sal:</a:t>
            </a:r>
            <a:r>
              <a:rPr lang="en-US" sz="1200" dirty="0" smtClean="0">
                <a:solidFill>
                  <a:srgbClr val="000000"/>
                </a:solidFill>
                <a:latin typeface="Arial" pitchFamily="34" charset="0"/>
                <a:cs typeface="Arial" pitchFamily="34" charset="0"/>
              </a:rPr>
              <a:t> </a:t>
            </a:r>
            <a:r>
              <a:rPr lang="es-ES" sz="1200" dirty="0" smtClean="0">
                <a:latin typeface="Arial" pitchFamily="34" charset="0"/>
                <a:cs typeface="Arial" pitchFamily="34" charset="0"/>
              </a:rPr>
              <a:t>Variable para acumular el salario total de un departamento; inicializada con valor 0 (cero).</a:t>
            </a:r>
          </a:p>
          <a:p>
            <a:pPr>
              <a:buFontTx/>
              <a:buChar char="•"/>
            </a:pPr>
            <a:r>
              <a:rPr lang="en-US" sz="1200" b="1" dirty="0" smtClean="0">
                <a:solidFill>
                  <a:srgbClr val="000000"/>
                </a:solidFill>
                <a:latin typeface="Arial" pitchFamily="34" charset="0"/>
                <a:cs typeface="Arial" pitchFamily="34" charset="0"/>
              </a:rPr>
              <a:t>  v_fecha_orden:</a:t>
            </a:r>
            <a:r>
              <a:rPr lang="en-US" sz="1200" dirty="0" smtClean="0">
                <a:solidFill>
                  <a:srgbClr val="000000"/>
                </a:solidFill>
                <a:latin typeface="Arial" pitchFamily="34" charset="0"/>
                <a:cs typeface="Arial" pitchFamily="34" charset="0"/>
              </a:rPr>
              <a:t> </a:t>
            </a:r>
            <a:r>
              <a:rPr lang="es-ES" sz="1200" dirty="0" smtClean="0">
                <a:latin typeface="Arial" pitchFamily="34" charset="0"/>
                <a:cs typeface="Arial" pitchFamily="34" charset="0"/>
              </a:rPr>
              <a:t>Variable para almacenar la fecha de envío de la orden; inicializada a una semana más de la fecha actual.</a:t>
            </a:r>
          </a:p>
          <a:p>
            <a:pPr>
              <a:buFontTx/>
              <a:buChar char="•"/>
            </a:pPr>
            <a:r>
              <a:rPr lang="en-US" sz="1200" b="1" dirty="0" smtClean="0">
                <a:solidFill>
                  <a:srgbClr val="000000"/>
                </a:solidFill>
                <a:latin typeface="Arial" pitchFamily="34" charset="0"/>
                <a:cs typeface="Arial" pitchFamily="34" charset="0"/>
              </a:rPr>
              <a:t>  c_porc_impto:</a:t>
            </a:r>
            <a:r>
              <a:rPr lang="en-US" sz="1200" dirty="0" smtClean="0">
                <a:solidFill>
                  <a:srgbClr val="000000"/>
                </a:solidFill>
                <a:latin typeface="Arial" pitchFamily="34" charset="0"/>
                <a:cs typeface="Arial" pitchFamily="34" charset="0"/>
              </a:rPr>
              <a:t> </a:t>
            </a:r>
            <a:r>
              <a:rPr lang="es-ES" sz="1200" dirty="0" smtClean="0">
                <a:latin typeface="Arial" pitchFamily="34" charset="0"/>
                <a:cs typeface="Arial" pitchFamily="34" charset="0"/>
              </a:rPr>
              <a:t>Constante para el porcentaje de impuesto (que no cambia nunca durante todo el bloque PL/SQL); se establece con valor 8,25.</a:t>
            </a:r>
          </a:p>
          <a:p>
            <a:pPr>
              <a:buFontTx/>
              <a:buChar char="•"/>
            </a:pPr>
            <a:r>
              <a:rPr lang="en-US" sz="1200" b="1" dirty="0" smtClean="0">
                <a:solidFill>
                  <a:srgbClr val="000000"/>
                </a:solidFill>
                <a:latin typeface="Arial" pitchFamily="34" charset="0"/>
                <a:cs typeface="Arial" pitchFamily="34" charset="0"/>
              </a:rPr>
              <a:t>  v_valido:</a:t>
            </a:r>
            <a:r>
              <a:rPr lang="en-US" sz="1200" dirty="0" smtClean="0">
                <a:solidFill>
                  <a:srgbClr val="000000"/>
                </a:solidFill>
                <a:latin typeface="Arial" pitchFamily="34" charset="0"/>
                <a:cs typeface="Arial" pitchFamily="34" charset="0"/>
              </a:rPr>
              <a:t> </a:t>
            </a:r>
            <a:r>
              <a:rPr lang="es-ES" sz="1200" dirty="0" smtClean="0">
                <a:latin typeface="Arial" pitchFamily="34" charset="0"/>
                <a:cs typeface="Arial" pitchFamily="34" charset="0"/>
              </a:rPr>
              <a:t>Flag para indicar si un dato es válido o inválido; inicializado en TRUE</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B3CA1BF-DB9B-450F-BEF0-D51E25A4B334}" type="slidenum">
              <a:rPr lang="es-CL" sz="1200">
                <a:latin typeface="+mn-lt"/>
                <a:cs typeface="+mn-cs"/>
              </a:rPr>
              <a:pPr algn="r" fontAlgn="auto">
                <a:spcBef>
                  <a:spcPts val="0"/>
                </a:spcBef>
                <a:spcAft>
                  <a:spcPts val="0"/>
                </a:spcAft>
                <a:defRPr/>
              </a:pPr>
              <a:t>14</a:t>
            </a:fld>
            <a:endParaRPr lang="es-CL" sz="1200" dirty="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6082"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s-MX" sz="1200" b="1" dirty="0" smtClean="0">
                <a:latin typeface="Arial" pitchFamily="34" charset="0"/>
                <a:cs typeface="Arial" pitchFamily="34" charset="0"/>
              </a:rPr>
              <a:t>Declarando Variables con Atributo %TYPE</a:t>
            </a:r>
          </a:p>
          <a:p>
            <a:pPr>
              <a:lnSpc>
                <a:spcPct val="80000"/>
              </a:lnSpc>
            </a:pPr>
            <a:r>
              <a:rPr lang="es-MX" sz="1200" dirty="0" smtClean="0">
                <a:latin typeface="Arial" pitchFamily="34" charset="0"/>
                <a:cs typeface="Arial" pitchFamily="34" charset="0"/>
              </a:rPr>
              <a:t>Generalmente las variables PL/SQL son declaradas para guardar y manipular datos almacenados en la Base de Datos. Cuando se declaran variables PL/SQL para guardar valores de columnas, se debe asegurar que la variable es del tipo de dato y largo correcto. Si esto no es así un error PL/SQL ocurrirá durante la ejecución. Se puede </a:t>
            </a:r>
            <a:r>
              <a:rPr lang="es-MX" sz="1200" b="1" dirty="0" smtClean="0">
                <a:latin typeface="Arial" pitchFamily="34" charset="0"/>
                <a:cs typeface="Arial" pitchFamily="34" charset="0"/>
              </a:rPr>
              <a:t>usar el atributo %TYPE</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para declarar una variable según otra variable declarada</a:t>
            </a:r>
            <a:r>
              <a:rPr lang="es-MX" sz="1200" dirty="0" smtClean="0">
                <a:latin typeface="Arial" pitchFamily="34" charset="0"/>
                <a:cs typeface="Arial" pitchFamily="34" charset="0"/>
              </a:rPr>
              <a:t> previamente o </a:t>
            </a:r>
            <a:r>
              <a:rPr lang="es-MX" sz="1200" b="1" dirty="0" smtClean="0">
                <a:latin typeface="Arial" pitchFamily="34" charset="0"/>
                <a:cs typeface="Arial" pitchFamily="34" charset="0"/>
              </a:rPr>
              <a:t>según una columna de una tabla de la Base de Datos.</a:t>
            </a:r>
            <a:r>
              <a:rPr lang="es-MX" sz="1200" dirty="0" smtClean="0">
                <a:latin typeface="Arial" pitchFamily="34" charset="0"/>
                <a:cs typeface="Arial" pitchFamily="34" charset="0"/>
              </a:rPr>
              <a:t> </a:t>
            </a:r>
          </a:p>
          <a:p>
            <a:pPr>
              <a:lnSpc>
                <a:spcPct val="80000"/>
              </a:lnSpc>
            </a:pPr>
            <a:r>
              <a:rPr lang="es-MX" sz="1200" dirty="0" smtClean="0">
                <a:latin typeface="Arial" pitchFamily="34" charset="0"/>
                <a:cs typeface="Arial" pitchFamily="34" charset="0"/>
              </a:rPr>
              <a:t>El atributo </a:t>
            </a:r>
            <a:r>
              <a:rPr lang="es-MX" sz="1200" b="1" dirty="0" smtClean="0">
                <a:latin typeface="Arial" pitchFamily="34" charset="0"/>
                <a:cs typeface="Arial" pitchFamily="34" charset="0"/>
              </a:rPr>
              <a:t>%TYPE es usado con frecuencia cuando el valor almacenado en la variable será obtenido desde una tabla</a:t>
            </a:r>
            <a:r>
              <a:rPr lang="es-MX" sz="1200" dirty="0" smtClean="0">
                <a:latin typeface="Arial" pitchFamily="34" charset="0"/>
                <a:cs typeface="Arial" pitchFamily="34" charset="0"/>
              </a:rPr>
              <a:t> en la Base de Datos. Cuando se usa el atributo %TYPE para declarar una variable se </a:t>
            </a:r>
            <a:r>
              <a:rPr lang="es-MX" sz="1200" b="1" dirty="0" smtClean="0">
                <a:latin typeface="Arial" pitchFamily="34" charset="0"/>
                <a:cs typeface="Arial" pitchFamily="34" charset="0"/>
              </a:rPr>
              <a:t>debe usar como prefijo el nombre de la tabla y columna de la tablas de la Base de Datos a la que se hace referencia</a:t>
            </a:r>
            <a:r>
              <a:rPr lang="es-MX" sz="1200" dirty="0" smtClean="0">
                <a:latin typeface="Arial" pitchFamily="34" charset="0"/>
                <a:cs typeface="Arial" pitchFamily="34" charset="0"/>
              </a:rPr>
              <a:t>. Si se hace referencia a una variable declarada previamente, </a:t>
            </a:r>
            <a:r>
              <a:rPr lang="es-MX" sz="1200" b="1" dirty="0" smtClean="0">
                <a:latin typeface="Arial" pitchFamily="34" charset="0"/>
                <a:cs typeface="Arial" pitchFamily="34" charset="0"/>
              </a:rPr>
              <a:t>el prefijo es el nombre de la variable.</a:t>
            </a:r>
            <a:endParaRPr lang="es-MX" sz="1200" dirty="0" smtClean="0">
              <a:latin typeface="Arial" pitchFamily="34" charset="0"/>
              <a:cs typeface="Arial" pitchFamily="34" charset="0"/>
            </a:endParaRPr>
          </a:p>
          <a:p>
            <a:pPr>
              <a:lnSpc>
                <a:spcPct val="80000"/>
              </a:lnSpc>
            </a:pPr>
            <a:r>
              <a:rPr lang="es-MX" sz="1200" b="1" dirty="0" smtClean="0">
                <a:latin typeface="Arial" pitchFamily="34" charset="0"/>
                <a:cs typeface="Arial" pitchFamily="34" charset="0"/>
              </a:rPr>
              <a:t>En la Sintaxis:</a:t>
            </a:r>
          </a:p>
          <a:p>
            <a:pPr>
              <a:lnSpc>
                <a:spcPct val="80000"/>
              </a:lnSpc>
              <a:buFontTx/>
              <a:buChar char="•"/>
            </a:pPr>
            <a:r>
              <a:rPr lang="es-MX" sz="1200" b="1" i="1" dirty="0" smtClean="0">
                <a:latin typeface="Arial" pitchFamily="34" charset="0"/>
                <a:cs typeface="Arial" pitchFamily="34" charset="0"/>
              </a:rPr>
              <a:t>  identificador</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de la variable para almacenar los datos.</a:t>
            </a:r>
          </a:p>
          <a:p>
            <a:pPr>
              <a:lnSpc>
                <a:spcPct val="80000"/>
              </a:lnSpc>
              <a:buFontTx/>
              <a:buChar char="•"/>
            </a:pPr>
            <a:r>
              <a:rPr lang="es-MX" sz="1200" b="1" i="1" dirty="0" smtClean="0">
                <a:latin typeface="Arial" pitchFamily="34" charset="0"/>
                <a:cs typeface="Arial" pitchFamily="34" charset="0"/>
              </a:rPr>
              <a:t>  </a:t>
            </a:r>
            <a:r>
              <a:rPr lang="es-MX" sz="1200" b="1" i="1" dirty="0" err="1" smtClean="0">
                <a:latin typeface="Arial" pitchFamily="34" charset="0"/>
                <a:cs typeface="Arial" pitchFamily="34" charset="0"/>
              </a:rPr>
              <a:t>tabla.nombre_columna</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hace referencia al tipo de dato de la columna en la tabla sobre la cual la variable está basada.</a:t>
            </a:r>
          </a:p>
          <a:p>
            <a:pPr>
              <a:lnSpc>
                <a:spcPct val="80000"/>
              </a:lnSpc>
              <a:buFontTx/>
              <a:buChar char="•"/>
            </a:pPr>
            <a:r>
              <a:rPr lang="es-MX" sz="1200" b="1" i="1" dirty="0" smtClean="0">
                <a:latin typeface="Arial" pitchFamily="34" charset="0"/>
                <a:cs typeface="Arial" pitchFamily="34" charset="0"/>
              </a:rPr>
              <a:t>  variable</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hace referencia a la variable sobre la cual la nueva variable que se define está basada.</a:t>
            </a:r>
          </a:p>
          <a:p>
            <a:pPr>
              <a:lnSpc>
                <a:spcPct val="80000"/>
              </a:lnSpc>
            </a:pPr>
            <a:r>
              <a:rPr lang="es-MX" sz="1200" dirty="0" smtClean="0">
                <a:latin typeface="Arial" pitchFamily="34" charset="0"/>
                <a:cs typeface="Arial" pitchFamily="34" charset="0"/>
              </a:rPr>
              <a:t>En el ejemplo, </a:t>
            </a:r>
            <a:r>
              <a:rPr lang="es-MX" sz="1200" b="1" dirty="0" smtClean="0">
                <a:latin typeface="Arial" pitchFamily="34" charset="0"/>
                <a:cs typeface="Arial" pitchFamily="34" charset="0"/>
              </a:rPr>
              <a:t>l</a:t>
            </a:r>
            <a:r>
              <a:rPr lang="es-ES" sz="1200" b="1" dirty="0" smtClean="0">
                <a:latin typeface="Arial" pitchFamily="34" charset="0"/>
                <a:cs typeface="Arial" pitchFamily="34" charset="0"/>
              </a:rPr>
              <a:t>a variable </a:t>
            </a:r>
            <a:r>
              <a:rPr lang="en-US" sz="1200" b="1" dirty="0" err="1" smtClean="0">
                <a:solidFill>
                  <a:srgbClr val="008000"/>
                </a:solidFill>
                <a:latin typeface="Arial" pitchFamily="34" charset="0"/>
                <a:cs typeface="Arial" pitchFamily="34" charset="0"/>
              </a:rPr>
              <a:t>v_emp_apellido</a:t>
            </a:r>
            <a:r>
              <a:rPr lang="es-ES" sz="1200" b="1" dirty="0" smtClean="0">
                <a:latin typeface="Arial" pitchFamily="34" charset="0"/>
                <a:cs typeface="Arial" pitchFamily="34" charset="0"/>
              </a:rPr>
              <a:t> se define con el mismo tipo de datos que la columna last_name de la tabla employees</a:t>
            </a:r>
            <a:r>
              <a:rPr lang="es-ES" sz="1200" dirty="0" smtClean="0">
                <a:latin typeface="Arial" pitchFamily="34" charset="0"/>
                <a:cs typeface="Arial" pitchFamily="34" charset="0"/>
              </a:rPr>
              <a:t>. El atributo % TYPE proporciona el tipo de dato la columna de la tabla a la cual se está haciendo referencia. </a:t>
            </a:r>
            <a:r>
              <a:rPr lang="es-ES" sz="1200" b="1" dirty="0" smtClean="0">
                <a:latin typeface="Arial" pitchFamily="34" charset="0"/>
                <a:cs typeface="Arial" pitchFamily="34" charset="0"/>
              </a:rPr>
              <a:t>La variable </a:t>
            </a:r>
            <a:r>
              <a:rPr lang="es-ES" sz="1200" b="1" dirty="0" err="1" smtClean="0">
                <a:latin typeface="Arial" pitchFamily="34" charset="0"/>
                <a:cs typeface="Arial" pitchFamily="34" charset="0"/>
              </a:rPr>
              <a:t>v_min_balance</a:t>
            </a:r>
            <a:r>
              <a:rPr lang="es-ES" sz="1200" b="1" dirty="0" smtClean="0">
                <a:latin typeface="Arial" pitchFamily="34" charset="0"/>
                <a:cs typeface="Arial" pitchFamily="34" charset="0"/>
              </a:rPr>
              <a:t> se define para ser del mismo tipo de dato de la variable de </a:t>
            </a:r>
            <a:r>
              <a:rPr lang="es-ES" sz="1200" b="1" dirty="0" err="1" smtClean="0">
                <a:latin typeface="Arial" pitchFamily="34" charset="0"/>
                <a:cs typeface="Arial" pitchFamily="34" charset="0"/>
              </a:rPr>
              <a:t>v_balance</a:t>
            </a:r>
            <a:r>
              <a:rPr lang="es-ES" sz="1200" dirty="0" smtClean="0">
                <a:latin typeface="Arial" pitchFamily="34" charset="0"/>
                <a:cs typeface="Arial" pitchFamily="34" charset="0"/>
              </a:rPr>
              <a:t>. El atributo % TYPE también proporciona el tipo de dato de una variable ya definida.  </a:t>
            </a:r>
            <a:br>
              <a:rPr lang="es-ES" sz="1200" dirty="0" smtClean="0">
                <a:latin typeface="Arial" pitchFamily="34" charset="0"/>
                <a:cs typeface="Arial" pitchFamily="34" charset="0"/>
              </a:rPr>
            </a:br>
            <a:r>
              <a:rPr lang="es-ES" sz="1200" dirty="0" smtClean="0">
                <a:latin typeface="Arial" pitchFamily="34" charset="0"/>
                <a:cs typeface="Arial" pitchFamily="34" charset="0"/>
              </a:rPr>
              <a:t>La restricción </a:t>
            </a:r>
            <a:r>
              <a:rPr lang="es-ES" sz="1200" b="1" dirty="0" smtClean="0">
                <a:latin typeface="Arial" pitchFamily="34" charset="0"/>
                <a:cs typeface="Arial" pitchFamily="34" charset="0"/>
              </a:rPr>
              <a:t>NOT NULL de la columna de la tabla a la cual se hace referencia no se aplica a las variables que se declaran utilizando % TYPE</a:t>
            </a:r>
            <a:r>
              <a:rPr lang="es-ES" sz="1200" dirty="0" smtClean="0">
                <a:latin typeface="Arial" pitchFamily="34" charset="0"/>
                <a:cs typeface="Arial" pitchFamily="34" charset="0"/>
              </a:rPr>
              <a:t>. Por lo tanto, si se declara una variable utilizando el atributo % TYPE que utiliza una columna de una tabla definida como NOT NULL </a:t>
            </a:r>
            <a:r>
              <a:rPr lang="es-ES" sz="1200" b="1" dirty="0" smtClean="0">
                <a:latin typeface="Arial" pitchFamily="34" charset="0"/>
                <a:cs typeface="Arial" pitchFamily="34" charset="0"/>
              </a:rPr>
              <a:t>se le puede asignar el valor NULL a la variable</a:t>
            </a:r>
            <a:r>
              <a:rPr lang="es-ES" sz="1200" dirty="0" smtClean="0">
                <a:latin typeface="Arial" pitchFamily="34" charset="0"/>
                <a:cs typeface="Arial" pitchFamily="34" charset="0"/>
              </a:rPr>
              <a:t>.</a:t>
            </a:r>
            <a:endParaRPr lang="es-MX" sz="1200" dirty="0" smtClean="0">
              <a:latin typeface="Arial" pitchFamily="34" charset="0"/>
              <a:cs typeface="Arial" pitchFamily="34" charset="0"/>
            </a:endParaRPr>
          </a:p>
          <a:p>
            <a:pPr>
              <a:lnSpc>
                <a:spcPct val="80000"/>
              </a:lnSpc>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027CF02-0CB5-4BED-A97C-E3774C78E8D1}"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1443"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Ventajas del Atributo %TYPE</a:t>
            </a:r>
          </a:p>
          <a:p>
            <a:pPr>
              <a:buFontTx/>
              <a:buChar char="•"/>
            </a:pPr>
            <a:r>
              <a:rPr lang="es-MX" sz="1200" dirty="0" smtClean="0">
                <a:latin typeface="Arial" pitchFamily="34" charset="0"/>
                <a:cs typeface="Arial" pitchFamily="34" charset="0"/>
              </a:rPr>
              <a:t>  Se pueden </a:t>
            </a:r>
            <a:r>
              <a:rPr lang="es-MX" sz="1200" b="1" dirty="0" smtClean="0">
                <a:latin typeface="Arial" pitchFamily="34" charset="0"/>
                <a:cs typeface="Arial" pitchFamily="34" charset="0"/>
              </a:rPr>
              <a:t>evitar errores causados por tipo de datos erróneo</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o por el largo incorrecto.</a:t>
            </a:r>
          </a:p>
          <a:p>
            <a:pPr>
              <a:buFontTx/>
              <a:buChar char="•"/>
            </a:pPr>
            <a:r>
              <a:rPr lang="es-MX" sz="1200" dirty="0" smtClean="0">
                <a:latin typeface="Arial" pitchFamily="34" charset="0"/>
                <a:cs typeface="Arial" pitchFamily="34" charset="0"/>
              </a:rPr>
              <a:t>  Se </a:t>
            </a:r>
            <a:r>
              <a:rPr lang="es-ES" sz="1200" dirty="0" smtClean="0">
                <a:latin typeface="Arial" pitchFamily="34" charset="0"/>
                <a:cs typeface="Arial" pitchFamily="34" charset="0"/>
              </a:rPr>
              <a:t>puede</a:t>
            </a:r>
            <a:r>
              <a:rPr lang="es-ES" sz="1200" b="1" dirty="0" smtClean="0">
                <a:latin typeface="Arial" pitchFamily="34" charset="0"/>
                <a:cs typeface="Arial" pitchFamily="34" charset="0"/>
              </a:rPr>
              <a:t> evitar codificar en duro el tipo de datos de una variable. Esto significa que no se n</a:t>
            </a:r>
            <a:r>
              <a:rPr lang="es-MX" sz="1200" b="1" dirty="0" err="1" smtClean="0">
                <a:latin typeface="Arial" pitchFamily="34" charset="0"/>
                <a:cs typeface="Arial" pitchFamily="34" charset="0"/>
              </a:rPr>
              <a:t>ecesita</a:t>
            </a:r>
            <a:r>
              <a:rPr lang="es-MX" sz="1200" b="1" dirty="0" smtClean="0">
                <a:latin typeface="Arial" pitchFamily="34" charset="0"/>
                <a:cs typeface="Arial" pitchFamily="34" charset="0"/>
              </a:rPr>
              <a:t> modificar la declaración de la variable si la definición de la columna cambia</a:t>
            </a:r>
            <a:r>
              <a:rPr lang="es-MX" sz="1200" dirty="0" smtClean="0">
                <a:latin typeface="Arial" pitchFamily="34" charset="0"/>
                <a:cs typeface="Arial" pitchFamily="34" charset="0"/>
              </a:rPr>
              <a:t>. Si se tiene alguna variable para una tabla en particular sin usar el atributo %TYPE el bloque PL/SQL arrojará un error si la columna para la cual la variable fue declarada se ha modificado. </a:t>
            </a:r>
          </a:p>
          <a:p>
            <a:pPr>
              <a:buFontTx/>
              <a:buChar char="•"/>
            </a:pPr>
            <a:r>
              <a:rPr lang="es-MX" sz="1200" dirty="0" smtClean="0">
                <a:latin typeface="Arial" pitchFamily="34" charset="0"/>
                <a:cs typeface="Arial" pitchFamily="34" charset="0"/>
              </a:rPr>
              <a:t>  Cuando se utiliza el atributo %TYPE, </a:t>
            </a:r>
            <a:r>
              <a:rPr lang="es-MX" sz="1200" b="1" dirty="0" smtClean="0">
                <a:latin typeface="Arial" pitchFamily="34" charset="0"/>
                <a:cs typeface="Arial" pitchFamily="34" charset="0"/>
              </a:rPr>
              <a:t>PL/SQL determina el tipo y tamaño de la variable cuando el bloque es compilado</a:t>
            </a:r>
            <a:r>
              <a:rPr lang="es-MX" sz="1200" dirty="0" smtClean="0">
                <a:latin typeface="Arial" pitchFamily="34" charset="0"/>
                <a:cs typeface="Arial" pitchFamily="34" charset="0"/>
              </a:rPr>
              <a:t>.</a:t>
            </a:r>
          </a:p>
          <a:p>
            <a:pPr algn="just" eaLnBrk="1" hangingPunct="1">
              <a:spcBef>
                <a:spcPct val="20000"/>
              </a:spcBef>
              <a:buClr>
                <a:schemeClr val="accent2"/>
              </a:buClr>
              <a:buSzPct val="130000"/>
              <a:buFont typeface="Wingdings" pitchFamily="2" charset="2"/>
              <a:buChar char="§"/>
            </a:pPr>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8712A10-73F6-4B7B-9659-61EEB2F72D89}" type="slidenum">
              <a:rPr lang="es-CL" sz="1200">
                <a:latin typeface="+mn-lt"/>
                <a:cs typeface="+mn-cs"/>
              </a:rPr>
              <a:pPr algn="r" fontAlgn="auto">
                <a:spcBef>
                  <a:spcPts val="0"/>
                </a:spcBef>
                <a:spcAft>
                  <a:spcPts val="0"/>
                </a:spcAft>
                <a:defRPr/>
              </a:pPr>
              <a:t>16</a:t>
            </a:fld>
            <a:endParaRPr lang="es-CL" sz="120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Variables </a:t>
            </a:r>
            <a:r>
              <a:rPr lang="es-MX" sz="1200" b="1" dirty="0" err="1" smtClean="0">
                <a:latin typeface="Arial" pitchFamily="34" charset="0"/>
                <a:cs typeface="Arial" pitchFamily="34" charset="0"/>
              </a:rPr>
              <a:t>Bind</a:t>
            </a:r>
            <a:endParaRPr lang="es-MX" sz="1200" dirty="0" smtClean="0">
              <a:latin typeface="Arial" pitchFamily="34" charset="0"/>
              <a:cs typeface="Arial" pitchFamily="34" charset="0"/>
            </a:endParaRPr>
          </a:p>
          <a:p>
            <a:pPr>
              <a:lnSpc>
                <a:spcPct val="90000"/>
              </a:lnSpc>
            </a:pPr>
            <a:r>
              <a:rPr lang="es-ES" sz="1200" dirty="0" smtClean="0">
                <a:latin typeface="Arial" pitchFamily="34" charset="0"/>
                <a:cs typeface="Arial" pitchFamily="34" charset="0"/>
              </a:rPr>
              <a:t>Son variables que se crean en un entorno de host. Por esta razón, a veces se llaman variables Host. </a:t>
            </a:r>
          </a:p>
          <a:p>
            <a:pPr>
              <a:lnSpc>
                <a:spcPct val="90000"/>
              </a:lnSpc>
            </a:pPr>
            <a:r>
              <a:rPr lang="es-ES" sz="1200" b="1" dirty="0" smtClean="0">
                <a:latin typeface="Arial" pitchFamily="34" charset="0"/>
                <a:cs typeface="Arial" pitchFamily="34" charset="0"/>
              </a:rPr>
              <a:t>Se crean en el ambiente donde se está trabajando</a:t>
            </a:r>
            <a:r>
              <a:rPr lang="es-ES" sz="1200" dirty="0" smtClean="0">
                <a:latin typeface="Arial" pitchFamily="34" charset="0"/>
                <a:cs typeface="Arial" pitchFamily="34" charset="0"/>
              </a:rPr>
              <a:t> y no en la sección declarativa de un bloque PL/SQL. Las variables declaradas en un bloque PL/SQL sólo están disponibles al ejecutar el bloque. Después de ejecutar el bloque, la memoria utilizada por la variable se libera. Sin embargo, </a:t>
            </a:r>
            <a:r>
              <a:rPr lang="es-ES" sz="1200" b="1" dirty="0" smtClean="0">
                <a:latin typeface="Arial" pitchFamily="34" charset="0"/>
                <a:cs typeface="Arial" pitchFamily="34" charset="0"/>
              </a:rPr>
              <a:t>las variables Bind son accesibles incluso después de ejecutar el bloque</a:t>
            </a:r>
            <a:r>
              <a:rPr lang="es-ES" sz="1200" dirty="0" smtClean="0">
                <a:latin typeface="Arial" pitchFamily="34" charset="0"/>
                <a:cs typeface="Arial" pitchFamily="34" charset="0"/>
              </a:rPr>
              <a:t>. Por lo tanto, cuando se crean, las variables Bind se pueden utilizar y manipular por múltiples subprogramas. </a:t>
            </a:r>
            <a:r>
              <a:rPr lang="es-ES" sz="1200" b="1" dirty="0" smtClean="0">
                <a:latin typeface="Arial" pitchFamily="34" charset="0"/>
                <a:cs typeface="Arial" pitchFamily="34" charset="0"/>
              </a:rPr>
              <a:t>Pueden ser utilizados en sentencias SQL y bloques PL/SQL como cualquier otra variable</a:t>
            </a:r>
            <a:r>
              <a:rPr lang="es-ES" sz="1200" dirty="0" smtClean="0">
                <a:latin typeface="Arial" pitchFamily="34" charset="0"/>
                <a:cs typeface="Arial" pitchFamily="34" charset="0"/>
              </a:rPr>
              <a:t>. Estas variables se pueden pasar como valores en tiempo de ejecución dentro o fuera de subprogramas PL/SQL.</a:t>
            </a:r>
            <a:br>
              <a:rPr lang="es-ES" sz="1200" dirty="0" smtClean="0">
                <a:latin typeface="Arial" pitchFamily="34" charset="0"/>
                <a:cs typeface="Arial" pitchFamily="34" charset="0"/>
              </a:rPr>
            </a:br>
            <a:r>
              <a:rPr lang="es-ES" sz="1200" dirty="0" smtClean="0">
                <a:latin typeface="Arial" pitchFamily="34" charset="0"/>
                <a:cs typeface="Arial" pitchFamily="34" charset="0"/>
              </a:rPr>
              <a:t>Para crear una variable Bind  en SQL Developer, se debe utilizar el comando VARIABLE. Para imprimir su resultado se debe utilizar el comando PRINT. Para mostrar el resultado de todas las variables </a:t>
            </a:r>
            <a:r>
              <a:rPr lang="es-ES" sz="1200" dirty="0" err="1" smtClean="0">
                <a:latin typeface="Arial" pitchFamily="34" charset="0"/>
                <a:cs typeface="Arial" pitchFamily="34" charset="0"/>
              </a:rPr>
              <a:t>Binf</a:t>
            </a:r>
            <a:r>
              <a:rPr lang="es-ES" sz="1200" dirty="0" smtClean="0">
                <a:latin typeface="Arial" pitchFamily="34" charset="0"/>
                <a:cs typeface="Arial" pitchFamily="34" charset="0"/>
              </a:rPr>
              <a:t> definidas se debe usar el comando PRINT sin indicar un nombre de variable.</a:t>
            </a:r>
          </a:p>
          <a:p>
            <a:pPr>
              <a:lnSpc>
                <a:spcPct val="90000"/>
              </a:lnSpc>
            </a:pPr>
            <a:r>
              <a:rPr lang="es-ES" sz="1200" dirty="0" smtClean="0">
                <a:latin typeface="Arial" pitchFamily="34" charset="0"/>
                <a:cs typeface="Arial" pitchFamily="34" charset="0"/>
              </a:rPr>
              <a:t>Si se define una variable Bind de tipo numérico, no puede especificar la precisión y escala. Sin embargo, se puede especificar el tamaño si se define una variable Bind de tipo carácter.</a:t>
            </a:r>
            <a:endParaRPr lang="es-CL" sz="1200" dirty="0" smtClean="0">
              <a:latin typeface="Arial" pitchFamily="34" charset="0"/>
              <a:cs typeface="Arial" pitchFamily="34" charset="0"/>
            </a:endParaRPr>
          </a:p>
          <a:p>
            <a:pPr>
              <a:lnSpc>
                <a:spcPct val="90000"/>
              </a:lnSpc>
            </a:pPr>
            <a:r>
              <a:rPr lang="es-CL" sz="1200" dirty="0" smtClean="0">
                <a:latin typeface="Arial" pitchFamily="34" charset="0"/>
                <a:cs typeface="Arial" pitchFamily="34" charset="0"/>
              </a:rPr>
              <a:t>En el ejemplo, se define la variable Bind </a:t>
            </a:r>
            <a:r>
              <a:rPr lang="es-CL" sz="1200" dirty="0" err="1" smtClean="0">
                <a:latin typeface="Arial" pitchFamily="34" charset="0"/>
                <a:cs typeface="Arial" pitchFamily="34" charset="0"/>
              </a:rPr>
              <a:t>b_resultado</a:t>
            </a:r>
            <a:r>
              <a:rPr lang="es-CL" sz="1200" dirty="0" smtClean="0">
                <a:latin typeface="Arial" pitchFamily="34" charset="0"/>
                <a:cs typeface="Arial" pitchFamily="34" charset="0"/>
              </a:rPr>
              <a:t> en la cual se almacena el resultado de la expresión de la sentencia Select. </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4C65371-D281-46BB-99DE-B54C1F3C6EE2}" type="slidenum">
              <a:rPr lang="es-CL" sz="1200">
                <a:latin typeface="+mn-lt"/>
                <a:cs typeface="+mn-cs"/>
              </a:rPr>
              <a:pPr algn="r" fontAlgn="auto">
                <a:spcBef>
                  <a:spcPts val="0"/>
                </a:spcBef>
                <a:spcAft>
                  <a:spcPts val="0"/>
                </a:spcAft>
                <a:defRPr/>
              </a:pPr>
              <a:t>17</a:t>
            </a:fld>
            <a:endParaRPr lang="es-CL"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Variables </a:t>
            </a:r>
            <a:r>
              <a:rPr lang="es-MX" sz="1200" b="1" dirty="0" err="1" smtClean="0">
                <a:latin typeface="Arial" pitchFamily="34" charset="0"/>
                <a:cs typeface="Arial" pitchFamily="34" charset="0"/>
              </a:rPr>
              <a:t>Bind</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En el ejemplo, se define la variable Bind </a:t>
            </a:r>
            <a:r>
              <a:rPr lang="es-ES" sz="1200" dirty="0" err="1" smtClean="0">
                <a:latin typeface="Arial" pitchFamily="34" charset="0"/>
                <a:cs typeface="Arial" pitchFamily="34" charset="0"/>
              </a:rPr>
              <a:t>b_emp_salario</a:t>
            </a:r>
            <a:r>
              <a:rPr lang="es-ES" sz="1200" dirty="0" smtClean="0">
                <a:latin typeface="Arial" pitchFamily="34" charset="0"/>
                <a:cs typeface="Arial" pitchFamily="34" charset="0"/>
              </a:rPr>
              <a:t> la que es usada en el bloque </a:t>
            </a:r>
            <a:r>
              <a:rPr lang="es-ES" sz="1200" dirty="0" err="1" smtClean="0">
                <a:latin typeface="Arial" pitchFamily="34" charset="0"/>
                <a:cs typeface="Arial" pitchFamily="34" charset="0"/>
              </a:rPr>
              <a:t>Pl</a:t>
            </a:r>
            <a:r>
              <a:rPr lang="es-ES" sz="1200" dirty="0" smtClean="0">
                <a:latin typeface="Arial" pitchFamily="34" charset="0"/>
                <a:cs typeface="Arial" pitchFamily="34" charset="0"/>
              </a:rPr>
              <a:t>/SQL para almacenar el salario del empleado 178. Al imprimir el valor de la variable </a:t>
            </a:r>
            <a:r>
              <a:rPr lang="es-ES" sz="1200" dirty="0" err="1" smtClean="0">
                <a:latin typeface="Arial" pitchFamily="34" charset="0"/>
                <a:cs typeface="Arial" pitchFamily="34" charset="0"/>
              </a:rPr>
              <a:t>b_emp_salario</a:t>
            </a:r>
            <a:r>
              <a:rPr lang="es-ES" sz="1200" dirty="0" smtClean="0">
                <a:latin typeface="Arial" pitchFamily="34" charset="0"/>
                <a:cs typeface="Arial" pitchFamily="34" charset="0"/>
              </a:rPr>
              <a:t> se muestra el valor 7000. Posteriormente esta misma variable se usa en la sentencia Select que muestra el primer nombre y apellido de los empleados que poseen un salario igual al valor de la variable Bind </a:t>
            </a:r>
            <a:r>
              <a:rPr lang="es-ES" sz="1200" dirty="0" err="1" smtClean="0">
                <a:latin typeface="Arial" pitchFamily="34" charset="0"/>
                <a:cs typeface="Arial" pitchFamily="34" charset="0"/>
              </a:rPr>
              <a:t>b_emo_salario</a:t>
            </a:r>
            <a:r>
              <a:rPr lang="es-ES" sz="1200" dirty="0" smtClean="0">
                <a:latin typeface="Arial" pitchFamily="34" charset="0"/>
                <a:cs typeface="Arial" pitchFamily="34" charset="0"/>
              </a:rPr>
              <a:t>. Es decir, la sentencia Select muestra a los empleados que poseen un salario igual a 7000.</a:t>
            </a:r>
            <a:br>
              <a:rPr lang="es-ES" sz="1200" dirty="0" smtClean="0">
                <a:latin typeface="Arial" pitchFamily="34" charset="0"/>
                <a:cs typeface="Arial" pitchFamily="34" charset="0"/>
              </a:rPr>
            </a:b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C56B8A-B6F8-4469-AAC9-C67A067777C6}" type="slidenum">
              <a:rPr lang="es-CL" sz="1200">
                <a:latin typeface="+mn-lt"/>
                <a:cs typeface="+mn-cs"/>
              </a:rPr>
              <a:pPr algn="r" fontAlgn="auto">
                <a:spcBef>
                  <a:spcPts val="0"/>
                </a:spcBef>
                <a:spcAft>
                  <a:spcPts val="0"/>
                </a:spcAft>
                <a:defRPr/>
              </a:pPr>
              <a:t>18</a:t>
            </a:fld>
            <a:endParaRPr lang="es-CL" sz="120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9635"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Variables Tipos de Datos Compuestos</a:t>
            </a:r>
            <a:endParaRPr lang="es-MX" dirty="0" smtClean="0">
              <a:latin typeface="Arial" pitchFamily="34" charset="0"/>
              <a:cs typeface="Arial" pitchFamily="34" charset="0"/>
            </a:endParaRPr>
          </a:p>
          <a:p>
            <a:r>
              <a:rPr lang="es-MX" dirty="0" smtClean="0">
                <a:latin typeface="Arial" pitchFamily="34" charset="0"/>
                <a:cs typeface="Arial" pitchFamily="34" charset="0"/>
              </a:rPr>
              <a:t>Un tipo de dato Compuesto tiene componentes internos (campos) que pueden ser manipulados individualmente. Los tipos de datos compuestos (también conocidos como colecciones) son de TABLE, RECORD, NESTED TABLE y VARRAY. Se debe usar tipo dato RECORD para tratar datos relacionados, pero diferentes, como una unidad lógica. Usar tipo de dato TABLE para referenciar y manipular un grupo de datos como un solo objeto.</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4FDC566-E5D5-497A-A1D2-9D8DCD822473}" type="slidenum">
              <a:rPr lang="es-CL" sz="1200">
                <a:latin typeface="+mn-lt"/>
                <a:cs typeface="+mn-cs"/>
              </a:rPr>
              <a:pPr algn="r" fontAlgn="auto">
                <a:spcBef>
                  <a:spcPts val="0"/>
                </a:spcBef>
                <a:spcAft>
                  <a:spcPts val="0"/>
                </a:spcAft>
                <a:defRPr/>
              </a:pPr>
              <a:t>19</a:t>
            </a:fld>
            <a:endParaRPr lang="es-CL" sz="120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Creación de un Registro PL/SQL</a:t>
            </a:r>
            <a:endParaRPr lang="es-MX" sz="1200" b="0" dirty="0" smtClean="0">
              <a:latin typeface="Arial" pitchFamily="34" charset="0"/>
              <a:cs typeface="Arial" pitchFamily="34" charset="0"/>
            </a:endParaRPr>
          </a:p>
          <a:p>
            <a:r>
              <a:rPr lang="es-MX" sz="1200" dirty="0" smtClean="0">
                <a:latin typeface="Arial" pitchFamily="34" charset="0"/>
                <a:cs typeface="Arial" pitchFamily="34" charset="0"/>
              </a:rPr>
              <a:t>Como estos no son tipos de datos predefinidos como son para las variables escalares, primero de debe definir el tipo registro y después declarar un identificador usando el tipo definido. Por lo</a:t>
            </a:r>
            <a:r>
              <a:rPr lang="es-MX" sz="1200" baseline="0" dirty="0" smtClean="0">
                <a:latin typeface="Arial" pitchFamily="34" charset="0"/>
                <a:cs typeface="Arial" pitchFamily="34" charset="0"/>
              </a:rPr>
              <a:t> tanto, p</a:t>
            </a:r>
            <a:r>
              <a:rPr lang="es-MX" sz="1200" dirty="0" smtClean="0">
                <a:latin typeface="Arial" pitchFamily="34" charset="0"/>
                <a:cs typeface="Arial" pitchFamily="34" charset="0"/>
              </a:rPr>
              <a:t>ara poder trabajar con un Registro PL/SQL se deben efectuar dos pasos:</a:t>
            </a:r>
          </a:p>
          <a:p>
            <a:pPr>
              <a:buFont typeface="Arial" pitchFamily="34" charset="0"/>
              <a:buChar char="•"/>
            </a:pPr>
            <a:r>
              <a:rPr lang="es-MX" sz="1200" dirty="0" smtClean="0">
                <a:latin typeface="Arial" pitchFamily="34" charset="0"/>
                <a:cs typeface="Arial" pitchFamily="34" charset="0"/>
              </a:rPr>
              <a:t>  Definir el Tipo Registro en la sección declarativa de un bloque PL/SQL. </a:t>
            </a:r>
          </a:p>
          <a:p>
            <a:pPr>
              <a:buFont typeface="Arial" pitchFamily="34" charset="0"/>
              <a:buChar char="•"/>
            </a:pPr>
            <a:r>
              <a:rPr lang="es-MX" sz="1200" dirty="0" smtClean="0">
                <a:latin typeface="Arial" pitchFamily="34" charset="0"/>
                <a:cs typeface="Arial" pitchFamily="34" charset="0"/>
              </a:rPr>
              <a:t>  Declarar una variable del Tipo Registro definido.</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la</a:t>
            </a:r>
            <a:r>
              <a:rPr lang="es-MX" sz="1200" baseline="0" dirty="0" smtClean="0">
                <a:latin typeface="Arial" pitchFamily="34" charset="0"/>
                <a:cs typeface="Arial" pitchFamily="34" charset="0"/>
              </a:rPr>
              <a:t> s</a:t>
            </a:r>
            <a:r>
              <a:rPr lang="es-MX" sz="1200" dirty="0" smtClean="0">
                <a:latin typeface="Arial" pitchFamily="34" charset="0"/>
                <a:cs typeface="Arial" pitchFamily="34" charset="0"/>
              </a:rPr>
              <a:t>intaxis para definir el Tipo Registro:</a:t>
            </a:r>
          </a:p>
          <a:p>
            <a:pPr>
              <a:buFont typeface="Arial" pitchFamily="34" charset="0"/>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nombre_tipo</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del tipo registro PL/SQL (RECORD), este identificador es usado para declarar registros.</a:t>
            </a:r>
          </a:p>
          <a:p>
            <a:pPr>
              <a:buFont typeface="Arial" pitchFamily="34" charset="0"/>
              <a:buChar char="•"/>
            </a:pPr>
            <a:r>
              <a:rPr lang="es-MX" sz="1200" dirty="0" smtClean="0">
                <a:latin typeface="Arial" pitchFamily="34" charset="0"/>
                <a:cs typeface="Arial" pitchFamily="34" charset="0"/>
              </a:rPr>
              <a:t>  </a:t>
            </a:r>
            <a:r>
              <a:rPr lang="es-MX" sz="1200" b="1" i="1" dirty="0" smtClean="0">
                <a:latin typeface="Arial" pitchFamily="34" charset="0"/>
                <a:cs typeface="Arial" pitchFamily="34" charset="0"/>
              </a:rPr>
              <a:t>de</a:t>
            </a:r>
            <a:r>
              <a:rPr lang="en-US" sz="1200" b="1" i="1" dirty="0" err="1" smtClean="0">
                <a:latin typeface="Arial" pitchFamily="34" charset="0"/>
                <a:cs typeface="Arial" pitchFamily="34" charset="0"/>
              </a:rPr>
              <a:t>claración_campo</a:t>
            </a:r>
            <a:r>
              <a:rPr lang="en-US" sz="1200" b="1" i="1" dirty="0" smtClean="0">
                <a:latin typeface="Arial" pitchFamily="34" charset="0"/>
                <a:cs typeface="Arial" pitchFamily="34" charset="0"/>
              </a:rPr>
              <a:t> </a:t>
            </a:r>
            <a:r>
              <a:rPr lang="en-US" sz="1200" b="1" dirty="0" smtClean="0">
                <a:latin typeface="Arial" pitchFamily="34" charset="0"/>
                <a:cs typeface="Arial" pitchFamily="34" charset="0"/>
              </a:rPr>
              <a:t>:</a:t>
            </a:r>
          </a:p>
          <a:p>
            <a:pPr lvl="1">
              <a:buFont typeface="Arial" pitchFamily="34" charset="0"/>
              <a:buChar char="•"/>
            </a:pPr>
            <a:r>
              <a:rPr lang="en-US" sz="1200" b="1" dirty="0" smtClean="0">
                <a:latin typeface="Arial" pitchFamily="34" charset="0"/>
                <a:cs typeface="Arial" pitchFamily="34" charset="0"/>
              </a:rPr>
              <a:t>  </a:t>
            </a:r>
            <a:r>
              <a:rPr lang="en-US" sz="1200" b="1" i="1" dirty="0" smtClean="0">
                <a:latin typeface="Arial" pitchFamily="34" charset="0"/>
                <a:cs typeface="Arial" pitchFamily="34" charset="0"/>
              </a:rPr>
              <a:t>nom</a:t>
            </a:r>
            <a:r>
              <a:rPr lang="es-MX" sz="1200" b="1" i="1" dirty="0" err="1" smtClean="0">
                <a:latin typeface="Arial" pitchFamily="34" charset="0"/>
                <a:cs typeface="Arial" pitchFamily="34" charset="0"/>
              </a:rPr>
              <a:t>bre_campo</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del o los campos en el registro.</a:t>
            </a:r>
          </a:p>
          <a:p>
            <a:pPr lvl="1">
              <a:buFont typeface="Arial" pitchFamily="34" charset="0"/>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tipo_campo</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tipo de dato del campo (cualquier tipo de dato PL/SQL excepto REF CURSOR. Se puede usar el atributo  %TYPE y  %ROWTYPE). Se puede usar NOT NULL y</a:t>
            </a:r>
            <a:r>
              <a:rPr lang="es-MX" sz="1200" baseline="0" dirty="0" smtClean="0">
                <a:latin typeface="Arial" pitchFamily="34" charset="0"/>
                <a:cs typeface="Arial" pitchFamily="34" charset="0"/>
              </a:rPr>
              <a:t> DEFAULT.</a:t>
            </a:r>
            <a:endParaRPr lang="es-MX" sz="1200" dirty="0" smtClean="0">
              <a:latin typeface="Arial" pitchFamily="34" charset="0"/>
              <a:cs typeface="Arial" pitchFamily="34" charset="0"/>
            </a:endParaRPr>
          </a:p>
          <a:p>
            <a:pPr lvl="1">
              <a:buFont typeface="Arial" pitchFamily="34" charset="0"/>
              <a:buChar char="•"/>
            </a:pPr>
            <a:r>
              <a:rPr lang="es-MX" sz="1200" dirty="0" smtClean="0">
                <a:latin typeface="Arial" pitchFamily="34" charset="0"/>
                <a:cs typeface="Arial" pitchFamily="34" charset="0"/>
              </a:rPr>
              <a:t>  </a:t>
            </a:r>
            <a:r>
              <a:rPr lang="es-MX" sz="1200" b="1" dirty="0" err="1" smtClean="0">
                <a:latin typeface="Arial" pitchFamily="34" charset="0"/>
                <a:cs typeface="Arial" pitchFamily="34" charset="0"/>
              </a:rPr>
              <a:t>ex</a:t>
            </a:r>
            <a:r>
              <a:rPr lang="es-MX" sz="1200" b="1" i="1" dirty="0" err="1" smtClean="0">
                <a:latin typeface="Arial" pitchFamily="34" charset="0"/>
                <a:cs typeface="Arial" pitchFamily="34" charset="0"/>
              </a:rPr>
              <a:t>pr</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valor inicial.</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a:t>
            </a:r>
            <a:r>
              <a:rPr lang="es-MX" sz="1200" baseline="0" dirty="0" smtClean="0">
                <a:latin typeface="Arial" pitchFamily="34" charset="0"/>
                <a:cs typeface="Arial" pitchFamily="34" charset="0"/>
              </a:rPr>
              <a:t> la sintaxis para declarar una variable del Tipo de Registro definido:</a:t>
            </a:r>
          </a:p>
          <a:p>
            <a:pPr>
              <a:buFont typeface="Arial" pitchFamily="34" charset="0"/>
              <a:buChar char="•"/>
            </a:pPr>
            <a:r>
              <a:rPr lang="es-MX" sz="1200" b="1" i="1" dirty="0" smtClean="0">
                <a:latin typeface="Arial" pitchFamily="34" charset="0"/>
                <a:cs typeface="Arial" pitchFamily="34" charset="0"/>
              </a:rPr>
              <a:t>  identificador</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de la variable a la que se asociará el tipo registro PL/SQL.</a:t>
            </a:r>
          </a:p>
          <a:p>
            <a:pPr>
              <a:buFont typeface="Arial" pitchFamily="34" charset="0"/>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nombre_tipo</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tipo registro PL/SQL definido anteriormente</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C56B8A-B6F8-4469-AAC9-C67A067777C6}" type="slidenum">
              <a:rPr lang="es-CL" sz="1200">
                <a:latin typeface="+mn-lt"/>
                <a:cs typeface="+mn-cs"/>
              </a:rPr>
              <a:pPr algn="r" fontAlgn="auto">
                <a:spcBef>
                  <a:spcPts val="0"/>
                </a:spcBef>
                <a:spcAft>
                  <a:spcPts val="0"/>
                </a:spcAft>
                <a:defRPr/>
              </a:pPr>
              <a:t>20</a:t>
            </a:fld>
            <a:endParaRPr lang="es-CL"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dirty="0" smtClean="0"/>
          </a:p>
        </p:txBody>
      </p:sp>
      <p:sp>
        <p:nvSpPr>
          <p:cNvPr id="4" name="3 Marcador de número de diapositiva"/>
          <p:cNvSpPr>
            <a:spLocks noGrp="1"/>
          </p:cNvSpPr>
          <p:nvPr>
            <p:ph type="sldNum" sz="quarter" idx="5"/>
          </p:nvPr>
        </p:nvSpPr>
        <p:spPr/>
        <p:txBody>
          <a:bodyPr/>
          <a:lstStyle/>
          <a:p>
            <a:pPr>
              <a:defRPr/>
            </a:pPr>
            <a:fld id="{2D5954DB-E74C-42ED-859D-4893A200E852}" type="slidenum">
              <a:rPr lang="es-CL" smtClean="0"/>
              <a:pPr>
                <a:defRPr/>
              </a:pPr>
              <a:t>2</a:t>
            </a:fld>
            <a:endParaRPr lang="es-CL"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Creación de un Registro PL/SQL</a:t>
            </a:r>
            <a:endParaRPr lang="es-MX" sz="1200" b="0" dirty="0" smtClean="0">
              <a:latin typeface="Arial" pitchFamily="34" charset="0"/>
              <a:cs typeface="Arial" pitchFamily="34"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s-CL" sz="1200" dirty="0" smtClean="0">
                <a:latin typeface="Arial" pitchFamily="34" charset="0"/>
                <a:cs typeface="Arial" pitchFamily="34" charset="0"/>
              </a:rPr>
              <a:t>En el primer ejemplo, </a:t>
            </a:r>
            <a:r>
              <a:rPr lang="es-MX" sz="1200" dirty="0" smtClean="0">
                <a:latin typeface="Arial" pitchFamily="34" charset="0"/>
                <a:cs typeface="Arial" pitchFamily="34" charset="0"/>
              </a:rPr>
              <a:t>se define un tipo Registro PL/SQL </a:t>
            </a:r>
            <a:r>
              <a:rPr lang="es-MX" sz="1200" b="1" dirty="0" err="1" smtClean="0">
                <a:latin typeface="Arial" pitchFamily="34" charset="0"/>
                <a:cs typeface="Arial" pitchFamily="34" charset="0"/>
              </a:rPr>
              <a:t>tipo_registro_empleado</a:t>
            </a:r>
            <a:r>
              <a:rPr lang="es-MX" sz="1200" dirty="0" smtClean="0">
                <a:latin typeface="Arial" pitchFamily="34" charset="0"/>
                <a:cs typeface="Arial" pitchFamily="34" charset="0"/>
              </a:rPr>
              <a:t> con los campos last_name, job_id y salary. Posteriormente se define la variable </a:t>
            </a:r>
            <a:r>
              <a:rPr lang="es-MX" sz="1200" b="1" dirty="0" err="1" smtClean="0">
                <a:latin typeface="Arial" pitchFamily="34" charset="0"/>
                <a:cs typeface="Arial" pitchFamily="34" charset="0"/>
              </a:rPr>
              <a:t>registro_empleado</a:t>
            </a:r>
            <a:r>
              <a:rPr lang="es-MX" sz="1200" dirty="0" smtClean="0">
                <a:latin typeface="Arial" pitchFamily="34" charset="0"/>
                <a:cs typeface="Arial" pitchFamily="34" charset="0"/>
              </a:rPr>
              <a:t> a la que se le asocia el tipo Registro PL/SQL definido anteriormente.  </a:t>
            </a:r>
            <a:endParaRPr lang="es-MX" sz="1200" b="1" dirty="0" smtClean="0">
              <a:latin typeface="Arial" pitchFamily="34" charset="0"/>
              <a:cs typeface="Arial" pitchFamily="34"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s-MX" sz="1200" dirty="0" smtClean="0">
                <a:latin typeface="Arial" pitchFamily="34" charset="0"/>
                <a:cs typeface="Arial" pitchFamily="34" charset="0"/>
              </a:rPr>
              <a:t>En</a:t>
            </a:r>
            <a:r>
              <a:rPr lang="es-MX" sz="1200" baseline="0" dirty="0" smtClean="0">
                <a:latin typeface="Arial" pitchFamily="34" charset="0"/>
                <a:cs typeface="Arial" pitchFamily="34" charset="0"/>
              </a:rPr>
              <a:t> el segundo ejemplo, </a:t>
            </a:r>
            <a:r>
              <a:rPr lang="es-MX" sz="1200" dirty="0" smtClean="0">
                <a:latin typeface="Arial" pitchFamily="34" charset="0"/>
                <a:cs typeface="Arial" pitchFamily="34" charset="0"/>
              </a:rPr>
              <a:t>se define el tipo Registro PL/SQL </a:t>
            </a:r>
            <a:r>
              <a:rPr lang="es-MX" sz="1200" b="1" dirty="0" err="1" smtClean="0">
                <a:latin typeface="Arial" pitchFamily="34" charset="0"/>
                <a:cs typeface="Arial" pitchFamily="34" charset="0"/>
              </a:rPr>
              <a:t>tipo_reg_empleado</a:t>
            </a:r>
            <a:r>
              <a:rPr lang="es-MX" sz="1200" dirty="0" smtClean="0">
                <a:latin typeface="Arial" pitchFamily="34" charset="0"/>
                <a:cs typeface="Arial" pitchFamily="34" charset="0"/>
              </a:rPr>
              <a:t> con los campos </a:t>
            </a:r>
            <a:r>
              <a:rPr lang="es-MX" sz="1200" dirty="0" err="1" smtClean="0">
                <a:latin typeface="Arial" pitchFamily="34" charset="0"/>
                <a:cs typeface="Arial" pitchFamily="34" charset="0"/>
              </a:rPr>
              <a:t>id_emp</a:t>
            </a:r>
            <a:r>
              <a:rPr lang="es-MX" sz="1200" dirty="0" smtClean="0">
                <a:latin typeface="Arial" pitchFamily="34" charset="0"/>
                <a:cs typeface="Arial" pitchFamily="34" charset="0"/>
              </a:rPr>
              <a:t> no nulo con valor por defecto de 100, </a:t>
            </a:r>
            <a:r>
              <a:rPr lang="es-MX" sz="1200" dirty="0" err="1" smtClean="0">
                <a:latin typeface="Arial" pitchFamily="34" charset="0"/>
                <a:cs typeface="Arial" pitchFamily="34" charset="0"/>
              </a:rPr>
              <a:t>apell_emp</a:t>
            </a:r>
            <a:r>
              <a:rPr lang="es-MX" sz="1200" dirty="0" smtClean="0">
                <a:latin typeface="Arial" pitchFamily="34" charset="0"/>
                <a:cs typeface="Arial" pitchFamily="34" charset="0"/>
              </a:rPr>
              <a:t> y </a:t>
            </a:r>
            <a:r>
              <a:rPr lang="es-MX" sz="1200" dirty="0" err="1" smtClean="0">
                <a:latin typeface="Arial" pitchFamily="34" charset="0"/>
                <a:cs typeface="Arial" pitchFamily="34" charset="0"/>
              </a:rPr>
              <a:t>job_emp</a:t>
            </a:r>
            <a:r>
              <a:rPr lang="es-MX" sz="1200" dirty="0" smtClean="0">
                <a:latin typeface="Arial" pitchFamily="34" charset="0"/>
                <a:cs typeface="Arial" pitchFamily="34" charset="0"/>
              </a:rPr>
              <a:t> en los que se utiliza el atributo %TYPE para definir sus tipos de datos que en este caso corresponden a las columnas last_name y job_id de tabla employees respectivamente. Posteriormente se define la variable </a:t>
            </a:r>
            <a:r>
              <a:rPr lang="es-MX" sz="1200" b="1" dirty="0" err="1" smtClean="0">
                <a:latin typeface="Arial" pitchFamily="34" charset="0"/>
                <a:cs typeface="Arial" pitchFamily="34" charset="0"/>
              </a:rPr>
              <a:t>reg_empleado</a:t>
            </a:r>
            <a:r>
              <a:rPr lang="es-MX" sz="1200" dirty="0" smtClean="0">
                <a:latin typeface="Arial" pitchFamily="34" charset="0"/>
                <a:cs typeface="Arial" pitchFamily="34" charset="0"/>
              </a:rPr>
              <a:t> a la que se le asocia el tipo Registro PL/SQL definido anteriormente.  </a:t>
            </a:r>
          </a:p>
          <a:p>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C56B8A-B6F8-4469-AAC9-C67A067777C6}" type="slidenum">
              <a:rPr lang="es-CL" sz="1200">
                <a:latin typeface="+mn-lt"/>
                <a:cs typeface="+mn-cs"/>
              </a:rPr>
              <a:pPr algn="r" fontAlgn="auto">
                <a:spcBef>
                  <a:spcPts val="0"/>
                </a:spcBef>
                <a:spcAft>
                  <a:spcPts val="0"/>
                </a:spcAft>
                <a:defRPr/>
              </a:pPr>
              <a:t>21</a:t>
            </a:fld>
            <a:endParaRPr lang="es-CL" sz="1200">
              <a:latin typeface="+mn-lt"/>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Creación de un Registro PL/SQL</a:t>
            </a:r>
            <a:endParaRPr lang="es-MX" sz="1200" b="0" dirty="0" smtClean="0">
              <a:latin typeface="Arial" pitchFamily="34" charset="0"/>
              <a:cs typeface="Arial" pitchFamily="34" charset="0"/>
            </a:endParaRPr>
          </a:p>
          <a:p>
            <a:pPr marL="609600" indent="-609600" algn="just" eaLnBrk="0" hangingPunct="0">
              <a:spcBef>
                <a:spcPct val="20000"/>
              </a:spcBef>
              <a:buClr>
                <a:schemeClr val="accent2"/>
              </a:buClr>
              <a:buSzPct val="130000"/>
              <a:buFont typeface="Wingdings" pitchFamily="2" charset="2"/>
              <a:buNone/>
            </a:pPr>
            <a:r>
              <a:rPr lang="es-MX" dirty="0" smtClean="0">
                <a:latin typeface="Arial" pitchFamily="34" charset="0"/>
                <a:cs typeface="Arial" pitchFamily="34" charset="0"/>
              </a:rPr>
              <a:t>Los campos en el registro deben ser </a:t>
            </a:r>
            <a:r>
              <a:rPr lang="es-MX" dirty="0" err="1" smtClean="0">
                <a:latin typeface="Arial" pitchFamily="34" charset="0"/>
                <a:cs typeface="Arial" pitchFamily="34" charset="0"/>
              </a:rPr>
              <a:t>accesados</a:t>
            </a:r>
            <a:r>
              <a:rPr lang="es-MX" dirty="0" smtClean="0">
                <a:latin typeface="Arial" pitchFamily="34" charset="0"/>
                <a:cs typeface="Arial" pitchFamily="34" charset="0"/>
              </a:rPr>
              <a:t> por su nombre. Para referenciar o inicializar un campo individual.</a:t>
            </a:r>
          </a:p>
          <a:p>
            <a:pPr marL="609600" indent="-609600" algn="just" eaLnBrk="0" hangingPunct="0">
              <a:spcBef>
                <a:spcPct val="20000"/>
              </a:spcBef>
              <a:buClr>
                <a:schemeClr val="accent2"/>
              </a:buClr>
              <a:buSzPct val="130000"/>
              <a:buFont typeface="Wingdings" pitchFamily="2" charset="2"/>
              <a:buNone/>
            </a:pPr>
            <a:r>
              <a:rPr lang="es-MX" dirty="0" smtClean="0">
                <a:latin typeface="Arial" pitchFamily="34" charset="0"/>
                <a:cs typeface="Arial" pitchFamily="34" charset="0"/>
              </a:rPr>
              <a:t>En</a:t>
            </a:r>
            <a:r>
              <a:rPr lang="es-MX" baseline="0" dirty="0" smtClean="0">
                <a:latin typeface="Arial" pitchFamily="34" charset="0"/>
                <a:cs typeface="Arial" pitchFamily="34" charset="0"/>
              </a:rPr>
              <a:t> el primer ejemplo, </a:t>
            </a:r>
            <a:r>
              <a:rPr lang="es-MX" sz="1200" dirty="0" smtClean="0">
                <a:latin typeface="Arial" pitchFamily="34" charset="0"/>
                <a:cs typeface="Arial" pitchFamily="34" charset="0"/>
              </a:rPr>
              <a:t>se hace referencia al campo</a:t>
            </a:r>
            <a:r>
              <a:rPr lang="es-MX" sz="1200" b="1" dirty="0" smtClean="0">
                <a:latin typeface="Arial" pitchFamily="34" charset="0"/>
                <a:cs typeface="Arial" pitchFamily="34" charset="0"/>
              </a:rPr>
              <a:t> job_id</a:t>
            </a:r>
            <a:r>
              <a:rPr lang="es-MX" sz="1200" dirty="0" smtClean="0">
                <a:latin typeface="Arial" pitchFamily="34" charset="0"/>
                <a:cs typeface="Arial" pitchFamily="34" charset="0"/>
              </a:rPr>
              <a:t> del </a:t>
            </a:r>
            <a:r>
              <a:rPr lang="es-MX" sz="1200" b="1" dirty="0" err="1" smtClean="0">
                <a:latin typeface="Arial" pitchFamily="34" charset="0"/>
                <a:cs typeface="Arial" pitchFamily="34" charset="0"/>
              </a:rPr>
              <a:t>registro_empleado</a:t>
            </a:r>
            <a:r>
              <a:rPr lang="es-MX" sz="1200" b="0" dirty="0" smtClean="0">
                <a:latin typeface="Arial" pitchFamily="34" charset="0"/>
                <a:cs typeface="Arial" pitchFamily="34" charset="0"/>
              </a:rPr>
              <a:t>.</a:t>
            </a:r>
          </a:p>
          <a:p>
            <a:pPr marL="609600" indent="-609600" algn="just" eaLnBrk="0" hangingPunct="0">
              <a:spcBef>
                <a:spcPct val="20000"/>
              </a:spcBef>
              <a:buClr>
                <a:schemeClr val="accent2"/>
              </a:buClr>
              <a:buSzPct val="130000"/>
              <a:buFont typeface="Wingdings" pitchFamily="2" charset="2"/>
              <a:buNone/>
            </a:pPr>
            <a:r>
              <a:rPr lang="es-MX" sz="1200" b="0" dirty="0" smtClean="0">
                <a:latin typeface="Arial" pitchFamily="34" charset="0"/>
                <a:cs typeface="Arial" pitchFamily="34" charset="0"/>
              </a:rPr>
              <a:t>En</a:t>
            </a:r>
            <a:r>
              <a:rPr lang="es-MX" sz="1200" b="0" baseline="0" dirty="0" smtClean="0">
                <a:latin typeface="Arial" pitchFamily="34" charset="0"/>
                <a:cs typeface="Arial" pitchFamily="34" charset="0"/>
              </a:rPr>
              <a:t> el segundo ejemplo, </a:t>
            </a:r>
            <a:r>
              <a:rPr lang="es-MX" sz="1200" dirty="0" smtClean="0">
                <a:latin typeface="Arial" pitchFamily="34" charset="0"/>
                <a:cs typeface="Arial" pitchFamily="34" charset="0"/>
              </a:rPr>
              <a:t>se asigna al valor ST_CLERK al campo </a:t>
            </a:r>
            <a:r>
              <a:rPr lang="es-MX" sz="1200" b="1" dirty="0" smtClean="0">
                <a:latin typeface="Arial" pitchFamily="34" charset="0"/>
                <a:cs typeface="Arial" pitchFamily="34" charset="0"/>
              </a:rPr>
              <a:t>job_id</a:t>
            </a:r>
            <a:r>
              <a:rPr lang="es-MX" sz="1200" dirty="0" smtClean="0">
                <a:latin typeface="Arial" pitchFamily="34" charset="0"/>
                <a:cs typeface="Arial" pitchFamily="34" charset="0"/>
              </a:rPr>
              <a:t> del registro </a:t>
            </a:r>
            <a:r>
              <a:rPr lang="es-MX" sz="1200" b="1" dirty="0" err="1" smtClean="0">
                <a:latin typeface="Arial" pitchFamily="34" charset="0"/>
                <a:cs typeface="Arial" pitchFamily="34" charset="0"/>
              </a:rPr>
              <a:t>registro_empleado</a:t>
            </a:r>
            <a:r>
              <a:rPr lang="es-MX" sz="1200" b="1" dirty="0" smtClean="0">
                <a:latin typeface="Arial" pitchFamily="34" charset="0"/>
                <a:cs typeface="Arial" pitchFamily="34" charset="0"/>
              </a:rPr>
              <a:t>.</a:t>
            </a:r>
            <a:endParaRPr lang="es-MX" dirty="0" smtClean="0">
              <a:latin typeface="Arial" pitchFamily="34" charset="0"/>
              <a:cs typeface="Arial" pitchFamily="34" charset="0"/>
            </a:endParaRPr>
          </a:p>
          <a:p>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C56B8A-B6F8-4469-AAC9-C67A067777C6}" type="slidenum">
              <a:rPr lang="es-CL" sz="1200">
                <a:latin typeface="+mn-lt"/>
                <a:cs typeface="+mn-cs"/>
              </a:rPr>
              <a:pPr algn="r" fontAlgn="auto">
                <a:spcBef>
                  <a:spcPts val="0"/>
                </a:spcBef>
                <a:spcAft>
                  <a:spcPts val="0"/>
                </a:spcAft>
                <a:defRPr/>
              </a:pPr>
              <a:t>22</a:t>
            </a:fld>
            <a:endParaRPr lang="es-CL" sz="1200">
              <a:latin typeface="+mn-lt"/>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1443"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Registros usando Atributo %ROWTYPE</a:t>
            </a:r>
          </a:p>
          <a:p>
            <a:pPr>
              <a:buFont typeface="Arial" pitchFamily="34" charset="0"/>
              <a:buChar char="•"/>
            </a:pPr>
            <a:r>
              <a:rPr lang="es-MX" sz="1200" b="1" dirty="0" smtClean="0">
                <a:latin typeface="Arial" pitchFamily="34" charset="0"/>
                <a:cs typeface="Arial" pitchFamily="34" charset="0"/>
              </a:rPr>
              <a:t>  </a:t>
            </a:r>
            <a:r>
              <a:rPr lang="es-MX" sz="1200" dirty="0" smtClean="0">
                <a:latin typeface="Arial" pitchFamily="34" charset="0"/>
                <a:cs typeface="Arial" pitchFamily="34" charset="0"/>
              </a:rPr>
              <a:t>El atributo %ROWTYPE es usado para declarar un registro que almacena una fila completa de un tabla o vista.</a:t>
            </a:r>
          </a:p>
          <a:p>
            <a:pPr>
              <a:buFont typeface="Arial" pitchFamily="34" charset="0"/>
              <a:buChar char="•"/>
            </a:pPr>
            <a:r>
              <a:rPr lang="es-MX" sz="1200" dirty="0" smtClean="0">
                <a:latin typeface="Arial" pitchFamily="34" charset="0"/>
                <a:cs typeface="Arial" pitchFamily="34" charset="0"/>
              </a:rPr>
              <a:t>  Declara una variable de acuerdo a una colección de columnas de una tabla o columna de Base de Datos.</a:t>
            </a:r>
          </a:p>
          <a:p>
            <a:pPr>
              <a:buFont typeface="Arial" pitchFamily="34" charset="0"/>
              <a:buChar char="•"/>
            </a:pPr>
            <a:r>
              <a:rPr lang="es-MX" sz="1200" dirty="0" smtClean="0">
                <a:latin typeface="Arial" pitchFamily="34" charset="0"/>
                <a:cs typeface="Arial" pitchFamily="34" charset="0"/>
              </a:rPr>
              <a:t>  Los campos en el registro toman los nombres y tipos de dato desde las columnas de la tabla o vista al la que se referencia.</a:t>
            </a:r>
          </a:p>
          <a:p>
            <a:pPr>
              <a:buFont typeface="Arial" pitchFamily="34" charset="0"/>
              <a:buChar char="•"/>
            </a:pPr>
            <a:r>
              <a:rPr lang="es-MX" sz="1200" dirty="0" smtClean="0">
                <a:latin typeface="Arial" pitchFamily="34" charset="0"/>
                <a:cs typeface="Arial" pitchFamily="34" charset="0"/>
              </a:rPr>
              <a:t>  Es precedido con el nombre de la tabla o vista de la Base de Datos.</a:t>
            </a:r>
          </a:p>
          <a:p>
            <a:pPr>
              <a:buFont typeface="Arial" pitchFamily="34" charset="0"/>
              <a:buChar char="•"/>
            </a:pPr>
            <a:r>
              <a:rPr lang="es-MX" sz="1200" dirty="0" smtClean="0">
                <a:latin typeface="Arial" pitchFamily="34" charset="0"/>
                <a:cs typeface="Arial" pitchFamily="34" charset="0"/>
              </a:rPr>
              <a:t>  El registro también almacena una fila completa obtenidas desde un cursor o variable cursor.</a:t>
            </a:r>
          </a:p>
          <a:p>
            <a:pPr algn="just" eaLnBrk="1" hangingPunct="1">
              <a:spcBef>
                <a:spcPct val="20000"/>
              </a:spcBef>
              <a:buClr>
                <a:schemeClr val="accent2"/>
              </a:buClr>
              <a:buSzPct val="130000"/>
              <a:buFont typeface="Wingdings" pitchFamily="2" charset="2"/>
              <a:buChar char="§"/>
            </a:pPr>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8712A10-73F6-4B7B-9659-61EEB2F72D89}" type="slidenum">
              <a:rPr lang="es-CL" sz="1200">
                <a:latin typeface="+mn-lt"/>
                <a:cs typeface="+mn-cs"/>
              </a:rPr>
              <a:pPr algn="r" fontAlgn="auto">
                <a:spcBef>
                  <a:spcPts val="0"/>
                </a:spcBef>
                <a:spcAft>
                  <a:spcPts val="0"/>
                </a:spcAft>
                <a:defRPr/>
              </a:pPr>
              <a:t>23</a:t>
            </a:fld>
            <a:endParaRPr lang="es-CL" sz="1200">
              <a:latin typeface="+mn-lt"/>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Registros usando Atributo %ROWTYPE</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la</a:t>
            </a:r>
            <a:r>
              <a:rPr lang="es-MX" sz="1200" baseline="0" dirty="0" smtClean="0">
                <a:latin typeface="Arial" pitchFamily="34" charset="0"/>
                <a:cs typeface="Arial" pitchFamily="34" charset="0"/>
              </a:rPr>
              <a:t> s</a:t>
            </a:r>
            <a:r>
              <a:rPr lang="es-MX" sz="1200" dirty="0" smtClean="0">
                <a:latin typeface="Arial" pitchFamily="34" charset="0"/>
                <a:cs typeface="Arial" pitchFamily="34" charset="0"/>
              </a:rPr>
              <a:t>intaxis para definir el Tipo Registro:</a:t>
            </a:r>
          </a:p>
          <a:p>
            <a:pPr>
              <a:buFont typeface="Arial" pitchFamily="34" charset="0"/>
              <a:buChar char="•"/>
            </a:pPr>
            <a:r>
              <a:rPr lang="es-MX" sz="1200" dirty="0" smtClean="0">
                <a:latin typeface="Arial" pitchFamily="34" charset="0"/>
                <a:cs typeface="Arial" pitchFamily="34" charset="0"/>
              </a:rPr>
              <a:t>  </a:t>
            </a:r>
            <a:r>
              <a:rPr lang="es-MX" sz="1200" b="1" i="1" dirty="0" smtClean="0">
                <a:latin typeface="Arial" pitchFamily="34" charset="0"/>
                <a:cs typeface="Arial" pitchFamily="34" charset="0"/>
              </a:rPr>
              <a:t>identificador</a:t>
            </a:r>
            <a:r>
              <a:rPr lang="es-MX" sz="1200" b="1" dirty="0" smtClean="0">
                <a:latin typeface="Arial" pitchFamily="34" charset="0"/>
                <a:cs typeface="Arial" pitchFamily="34" charset="0"/>
              </a:rPr>
              <a:t>: </a:t>
            </a:r>
            <a:r>
              <a:rPr lang="es-MX" sz="1200" dirty="0" smtClean="0">
                <a:latin typeface="Arial" pitchFamily="34" charset="0"/>
                <a:cs typeface="Arial" pitchFamily="34" charset="0"/>
              </a:rPr>
              <a:t>es el nombre escogido para el registro.</a:t>
            </a:r>
          </a:p>
          <a:p>
            <a:pPr>
              <a:buFont typeface="Arial" pitchFamily="34" charset="0"/>
              <a:buChar char="•"/>
            </a:pPr>
            <a:r>
              <a:rPr lang="es-MX" sz="1200" dirty="0" smtClean="0">
                <a:latin typeface="Arial" pitchFamily="34" charset="0"/>
                <a:cs typeface="Arial" pitchFamily="34" charset="0"/>
              </a:rPr>
              <a:t>  </a:t>
            </a:r>
            <a:r>
              <a:rPr lang="es-MX" sz="1200" b="1" i="1" dirty="0" smtClean="0">
                <a:latin typeface="Arial" pitchFamily="34" charset="0"/>
                <a:cs typeface="Arial" pitchFamily="34" charset="0"/>
              </a:rPr>
              <a:t>referencia</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de la tabla, vista, cursor o variable cursor sobre el cual registro está basado. La tabla o vista debe existir para que esta referencia sea valida.</a:t>
            </a:r>
          </a:p>
          <a:p>
            <a:pPr>
              <a:buFont typeface="Arial" pitchFamily="34" charset="0"/>
              <a:buNone/>
            </a:pPr>
            <a:endParaRPr lang="es-CL" sz="1200" dirty="0" smtClean="0">
              <a:latin typeface="Arial" pitchFamily="34" charset="0"/>
              <a:cs typeface="Arial" pitchFamily="34" charset="0"/>
            </a:endParaRPr>
          </a:p>
          <a:p>
            <a:pPr marL="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s-MX" sz="1200" dirty="0" smtClean="0">
                <a:latin typeface="Arial" pitchFamily="34" charset="0"/>
                <a:cs typeface="Arial" pitchFamily="34" charset="0"/>
              </a:rPr>
              <a:t>En el ejemplo, se declara la variable </a:t>
            </a:r>
            <a:r>
              <a:rPr lang="es-MX" sz="1200" dirty="0" err="1" smtClean="0">
                <a:latin typeface="Arial" pitchFamily="34" charset="0"/>
                <a:cs typeface="Arial" pitchFamily="34" charset="0"/>
              </a:rPr>
              <a:t>registro_emp</a:t>
            </a:r>
            <a:r>
              <a:rPr lang="es-MX" sz="1200" dirty="0" smtClean="0">
                <a:latin typeface="Arial" pitchFamily="34" charset="0"/>
                <a:cs typeface="Arial" pitchFamily="34" charset="0"/>
              </a:rPr>
              <a:t> que será un registró cuyos campos serán todas las columnas (nombres y tipos de datos) de la tabla employees. Si posteriormente se quiere referenciar algunos de los campos del registro se debe hacer mención al </a:t>
            </a:r>
            <a:r>
              <a:rPr lang="es-MX" sz="1200" dirty="0" err="1" smtClean="0">
                <a:latin typeface="Arial" pitchFamily="34" charset="0"/>
                <a:cs typeface="Arial" pitchFamily="34" charset="0"/>
              </a:rPr>
              <a:t>registro.campo</a:t>
            </a:r>
            <a:r>
              <a:rPr lang="es-MX" sz="1200" dirty="0" smtClean="0">
                <a:latin typeface="Arial" pitchFamily="34" charset="0"/>
                <a:cs typeface="Arial" pitchFamily="34" charset="0"/>
              </a:rPr>
              <a:t>. En este caso se está haciendo referencia al salario. </a:t>
            </a:r>
          </a:p>
          <a:p>
            <a:pPr>
              <a:buFont typeface="Arial" pitchFamily="34" charset="0"/>
              <a:buNone/>
            </a:pPr>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C56B8A-B6F8-4469-AAC9-C67A067777C6}" type="slidenum">
              <a:rPr lang="es-CL" sz="1200">
                <a:latin typeface="+mn-lt"/>
                <a:cs typeface="+mn-cs"/>
              </a:rPr>
              <a:pPr algn="r" fontAlgn="auto">
                <a:spcBef>
                  <a:spcPts val="0"/>
                </a:spcBef>
                <a:spcAft>
                  <a:spcPts val="0"/>
                </a:spcAft>
                <a:defRPr/>
              </a:pPr>
              <a:t>24</a:t>
            </a:fld>
            <a:endParaRPr lang="es-CL" sz="1200">
              <a:latin typeface="+mn-lt"/>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Registros usando Atributo %ROWTYPE</a:t>
            </a:r>
          </a:p>
          <a:p>
            <a:pPr marL="609600" indent="-609600" algn="just" eaLnBrk="0" hangingPunct="0">
              <a:spcBef>
                <a:spcPct val="20000"/>
              </a:spcBef>
              <a:buClr>
                <a:schemeClr val="accent2"/>
              </a:buClr>
              <a:buSzPct val="130000"/>
              <a:buFont typeface="Wingdings" pitchFamily="2" charset="2"/>
              <a:buNone/>
            </a:pPr>
            <a:r>
              <a:rPr lang="es-MX" sz="1200" dirty="0" smtClean="0"/>
              <a:t>En el bloque del ejemplo, se declara la variable </a:t>
            </a:r>
            <a:r>
              <a:rPr lang="es-MX" sz="1200" dirty="0" err="1" smtClean="0"/>
              <a:t>reg_emp</a:t>
            </a:r>
            <a:r>
              <a:rPr lang="es-MX" sz="1200" dirty="0" smtClean="0"/>
              <a:t> que es un registro cuyos campos son todas las columnas (nombres y tipos de datos) de la tabla </a:t>
            </a:r>
          </a:p>
          <a:p>
            <a:pPr marL="609600" indent="-609600" algn="just" eaLnBrk="0" hangingPunct="0">
              <a:spcBef>
                <a:spcPct val="20000"/>
              </a:spcBef>
              <a:buClr>
                <a:schemeClr val="accent2"/>
              </a:buClr>
              <a:buSzPct val="130000"/>
              <a:buFont typeface="Wingdings" pitchFamily="2" charset="2"/>
              <a:buNone/>
            </a:pPr>
            <a:r>
              <a:rPr lang="es-MX" sz="1200" dirty="0" smtClean="0"/>
              <a:t>employees. Este registro es utilizado para almacenar la fila completa del empleado 124. Los valores almacenados en los campos del registro son utilizados</a:t>
            </a:r>
          </a:p>
          <a:p>
            <a:pPr marL="609600" indent="-609600" algn="just" eaLnBrk="0" hangingPunct="0">
              <a:spcBef>
                <a:spcPct val="20000"/>
              </a:spcBef>
              <a:buClr>
                <a:schemeClr val="accent2"/>
              </a:buClr>
              <a:buSzPct val="130000"/>
              <a:buFont typeface="Wingdings" pitchFamily="2" charset="2"/>
              <a:buNone/>
            </a:pPr>
            <a:r>
              <a:rPr lang="es-MX" sz="1200" dirty="0" smtClean="0"/>
              <a:t>para insertar una nueva fila en la tabla </a:t>
            </a:r>
            <a:r>
              <a:rPr lang="es-MX" sz="1200" dirty="0" err="1" smtClean="0"/>
              <a:t>empleados_retirados</a:t>
            </a:r>
            <a:r>
              <a:rPr lang="es-MX" sz="1200" dirty="0" smtClean="0"/>
              <a:t> (creada con anterioridad). En este ejemplo</a:t>
            </a:r>
            <a:r>
              <a:rPr lang="es-MX" sz="1200" baseline="0" dirty="0" smtClean="0"/>
              <a:t> existen dos opciones para insertar lo valores</a:t>
            </a:r>
          </a:p>
          <a:p>
            <a:pPr marL="609600" indent="-609600" algn="just" eaLnBrk="0" hangingPunct="0">
              <a:spcBef>
                <a:spcPct val="20000"/>
              </a:spcBef>
              <a:buClr>
                <a:schemeClr val="accent2"/>
              </a:buClr>
              <a:buSzPct val="130000"/>
              <a:buFont typeface="Wingdings" pitchFamily="2" charset="2"/>
              <a:buNone/>
            </a:pPr>
            <a:r>
              <a:rPr lang="es-MX" sz="1200" baseline="0" dirty="0" smtClean="0"/>
              <a:t>almacenados en el registro. La primera es referenciar cada </a:t>
            </a:r>
            <a:r>
              <a:rPr lang="es-MX" sz="1200" dirty="0" smtClean="0"/>
              <a:t>campo del registro en forma explícita</a:t>
            </a:r>
            <a:r>
              <a:rPr lang="es-MX" sz="1200" baseline="0" dirty="0" smtClean="0"/>
              <a:t>  y la segunda es </a:t>
            </a:r>
            <a:r>
              <a:rPr lang="es-MX" sz="1200" dirty="0" smtClean="0"/>
              <a:t>utilizar el registro completo.</a:t>
            </a:r>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C56B8A-B6F8-4469-AAC9-C67A067777C6}" type="slidenum">
              <a:rPr lang="es-CL" sz="1200">
                <a:latin typeface="+mn-lt"/>
                <a:cs typeface="+mn-cs"/>
              </a:rPr>
              <a:pPr algn="r" fontAlgn="auto">
                <a:spcBef>
                  <a:spcPts val="0"/>
                </a:spcBef>
                <a:spcAft>
                  <a:spcPts val="0"/>
                </a:spcAft>
                <a:defRPr/>
              </a:pPr>
              <a:t>25</a:t>
            </a:fld>
            <a:endParaRPr lang="es-CL" sz="1200">
              <a:latin typeface="+mn-lt"/>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1443" name="2 Marcador de notas"/>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20000"/>
              </a:spcBef>
              <a:buClr>
                <a:schemeClr val="accent2"/>
              </a:buClr>
              <a:buSzPct val="130000"/>
              <a:buFont typeface="Wingdings" pitchFamily="2" charset="2"/>
              <a:buNone/>
            </a:pPr>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8712A10-73F6-4B7B-9659-61EEB2F72D89}" type="slidenum">
              <a:rPr lang="es-CL" sz="1200">
                <a:latin typeface="+mn-lt"/>
                <a:cs typeface="+mn-cs"/>
              </a:rPr>
              <a:pPr algn="r" fontAlgn="auto">
                <a:spcBef>
                  <a:spcPts val="0"/>
                </a:spcBef>
                <a:spcAft>
                  <a:spcPts val="0"/>
                </a:spcAft>
                <a:defRPr/>
              </a:pPr>
              <a:t>26</a:t>
            </a:fld>
            <a:endParaRPr lang="es-CL" sz="1200">
              <a:latin typeface="+mn-lt"/>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Creación</a:t>
            </a:r>
            <a:r>
              <a:rPr lang="es-MX" sz="1200" b="1" baseline="0" dirty="0" smtClean="0">
                <a:latin typeface="Arial" pitchFamily="34" charset="0"/>
                <a:cs typeface="Arial" pitchFamily="34" charset="0"/>
              </a:rPr>
              <a:t> de Tablas INDEX BY</a:t>
            </a:r>
          </a:p>
          <a:p>
            <a:r>
              <a:rPr lang="es-MX" sz="1200" dirty="0" smtClean="0">
                <a:latin typeface="Arial" pitchFamily="34" charset="0"/>
                <a:cs typeface="Arial" pitchFamily="34" charset="0"/>
              </a:rPr>
              <a:t>Son tipos de datos compuestos (colecciones) definidas por el usuario. Usan </a:t>
            </a:r>
            <a:r>
              <a:rPr lang="es-ES" sz="1200" dirty="0" smtClean="0">
                <a:latin typeface="Arial" pitchFamily="34" charset="0"/>
                <a:cs typeface="Arial" pitchFamily="34" charset="0"/>
              </a:rPr>
              <a:t>una clave primaria para proveer un acceso a las filas similar a como se leen los valores de un arreglo.</a:t>
            </a:r>
          </a:p>
          <a:p>
            <a:pPr marL="609600" indent="-609600" algn="just" eaLnBrk="0" hangingPunct="0">
              <a:spcBef>
                <a:spcPct val="20000"/>
              </a:spcBef>
              <a:buClr>
                <a:schemeClr val="accent2"/>
              </a:buClr>
              <a:buSzPct val="130000"/>
              <a:buFont typeface="Wingdings" pitchFamily="2" charset="2"/>
              <a:buNone/>
            </a:pPr>
            <a:r>
              <a:rPr lang="es-CL" sz="1200" dirty="0" smtClean="0">
                <a:latin typeface="Arial" pitchFamily="34" charset="0"/>
                <a:cs typeface="Arial" pitchFamily="34" charset="0"/>
              </a:rPr>
              <a:t>Son </a:t>
            </a:r>
            <a:r>
              <a:rPr lang="es-MX" sz="1200" dirty="0" smtClean="0">
                <a:latin typeface="Arial" pitchFamily="34" charset="0"/>
                <a:cs typeface="Arial" pitchFamily="34" charset="0"/>
              </a:rPr>
              <a:t>estructuras PL/SQL que </a:t>
            </a:r>
            <a:r>
              <a:rPr lang="es-ES" sz="1200" dirty="0" smtClean="0">
                <a:latin typeface="Arial" pitchFamily="34" charset="0"/>
                <a:cs typeface="Arial" pitchFamily="34" charset="0"/>
              </a:rPr>
              <a:t>pueden tener una columna para almacenar un valor  y un identificador único para esa columna de datos</a:t>
            </a:r>
            <a:r>
              <a:rPr lang="es-MX" sz="1200" dirty="0" smtClean="0">
                <a:latin typeface="Arial" pitchFamily="34" charset="0"/>
                <a:cs typeface="Arial" pitchFamily="34" charset="0"/>
              </a:rPr>
              <a:t>:</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La clave primaria</a:t>
            </a:r>
            <a:r>
              <a:rPr lang="es-MX" sz="1200" dirty="0" smtClean="0">
                <a:latin typeface="Arial" pitchFamily="34" charset="0"/>
                <a:cs typeface="Arial" pitchFamily="34" charset="0"/>
              </a:rPr>
              <a:t> de tipo BINARY_INTEGER, PLS_INTEGER. También puede ser del tipo VARCHAR2 (o subtipos) que cumple la función de índice ó identificador para la columna de datos.</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Una </a:t>
            </a:r>
            <a:r>
              <a:rPr lang="es-ES" sz="1200" b="1" dirty="0" smtClean="0">
                <a:latin typeface="Arial" pitchFamily="34" charset="0"/>
                <a:cs typeface="Arial" pitchFamily="34" charset="0"/>
              </a:rPr>
              <a:t>columna de datos</a:t>
            </a:r>
            <a:r>
              <a:rPr lang="es-ES" sz="1200" dirty="0" smtClean="0">
                <a:latin typeface="Arial" pitchFamily="34" charset="0"/>
                <a:cs typeface="Arial" pitchFamily="34" charset="0"/>
              </a:rPr>
              <a:t> escalares o records, la cual almacena los elementos de la tabla INDEX BY.</a:t>
            </a:r>
          </a:p>
          <a:p>
            <a:pPr marL="609600" indent="-609600" algn="just" eaLnBrk="0" hangingPunct="0">
              <a:spcBef>
                <a:spcPct val="20000"/>
              </a:spcBef>
              <a:buClr>
                <a:schemeClr val="accent2"/>
              </a:buClr>
              <a:buSzPct val="130000"/>
              <a:buFont typeface="Wingdings" pitchFamily="2" charset="2"/>
              <a:buNone/>
            </a:pPr>
            <a:r>
              <a:rPr lang="es-ES" sz="1200" dirty="0" smtClean="0">
                <a:latin typeface="Arial" pitchFamily="34" charset="0"/>
                <a:cs typeface="Arial" pitchFamily="34" charset="0"/>
              </a:rPr>
              <a:t>Al igual que el tamaño de una tabla de base de datos, el tamaño de una tala INDEX BY no tiene restricciones. Es decir, el número de filas en una tabla</a:t>
            </a:r>
          </a:p>
          <a:p>
            <a:pPr marL="609600" indent="-609600" algn="just" eaLnBrk="0" hangingPunct="0">
              <a:spcBef>
                <a:spcPct val="20000"/>
              </a:spcBef>
              <a:buClr>
                <a:schemeClr val="accent2"/>
              </a:buClr>
              <a:buSzPct val="130000"/>
              <a:buFont typeface="Wingdings" pitchFamily="2" charset="2"/>
              <a:buNone/>
            </a:pPr>
            <a:r>
              <a:rPr lang="es-ES" sz="1200" dirty="0" smtClean="0">
                <a:latin typeface="Arial" pitchFamily="34" charset="0"/>
                <a:cs typeface="Arial" pitchFamily="34" charset="0"/>
              </a:rPr>
              <a:t>INDEX BY puede aumentar de forma dinámica, de modo que la tabla crece a medida que se agregan nuevas filas. </a:t>
            </a:r>
            <a:r>
              <a:rPr lang="es-CL" sz="1200" dirty="0" smtClean="0">
                <a:latin typeface="Arial" pitchFamily="34" charset="0"/>
                <a:cs typeface="Arial" pitchFamily="34" charset="0"/>
              </a:rPr>
              <a:t>Sin </a:t>
            </a:r>
            <a:r>
              <a:rPr lang="es-ES" sz="1200" dirty="0" smtClean="0">
                <a:latin typeface="Arial" pitchFamily="34" charset="0"/>
                <a:cs typeface="Arial" pitchFamily="34" charset="0"/>
              </a:rPr>
              <a:t>embargo, la clave primaria está </a:t>
            </a:r>
          </a:p>
          <a:p>
            <a:pPr marL="609600" indent="-609600" algn="just" eaLnBrk="0" hangingPunct="0">
              <a:spcBef>
                <a:spcPct val="20000"/>
              </a:spcBef>
              <a:buClr>
                <a:schemeClr val="accent2"/>
              </a:buClr>
              <a:buSzPct val="130000"/>
              <a:buFont typeface="Wingdings" pitchFamily="2" charset="2"/>
              <a:buNone/>
            </a:pPr>
            <a:r>
              <a:rPr lang="es-ES" sz="1200" dirty="0" smtClean="0">
                <a:latin typeface="Arial" pitchFamily="34" charset="0"/>
                <a:cs typeface="Arial" pitchFamily="34" charset="0"/>
              </a:rPr>
              <a:t>restringido al valor máximo que un PLS_INTEGER puede contener.</a:t>
            </a:r>
          </a:p>
          <a:p>
            <a:pPr marL="609600" indent="-609600" algn="just" eaLnBrk="0" hangingPunct="0">
              <a:spcBef>
                <a:spcPct val="20000"/>
              </a:spcBef>
              <a:buClr>
                <a:schemeClr val="accent2"/>
              </a:buClr>
              <a:buSzPct val="130000"/>
              <a:buFont typeface="Wingdings" pitchFamily="2" charset="2"/>
              <a:buNone/>
            </a:pPr>
            <a:r>
              <a:rPr lang="es-CL" sz="1200" dirty="0" smtClean="0">
                <a:latin typeface="Arial" pitchFamily="34" charset="0"/>
                <a:cs typeface="Arial" pitchFamily="34" charset="0"/>
              </a:rPr>
              <a:t>Los e</a:t>
            </a:r>
            <a:r>
              <a:rPr lang="es-MX" sz="1200" dirty="0" err="1" smtClean="0">
                <a:latin typeface="Arial" pitchFamily="34" charset="0"/>
                <a:cs typeface="Arial" pitchFamily="34" charset="0"/>
              </a:rPr>
              <a:t>lementos</a:t>
            </a:r>
            <a:r>
              <a:rPr lang="es-MX" sz="1200" dirty="0" smtClean="0">
                <a:latin typeface="Arial" pitchFamily="34" charset="0"/>
                <a:cs typeface="Arial" pitchFamily="34" charset="0"/>
              </a:rPr>
              <a:t> que se encuentran en la tabla no guardan ningún orden en particular, no se almacenen de manera contigua en memoria. </a:t>
            </a:r>
            <a:r>
              <a:rPr lang="es-CL" sz="1200" dirty="0" smtClean="0">
                <a:latin typeface="Arial" pitchFamily="34" charset="0"/>
                <a:cs typeface="Arial" pitchFamily="34" charset="0"/>
              </a:rPr>
              <a:t>No</a:t>
            </a:r>
            <a:r>
              <a:rPr lang="es-MX" sz="1200" dirty="0" smtClean="0">
                <a:latin typeface="Arial" pitchFamily="34" charset="0"/>
                <a:cs typeface="Arial" pitchFamily="34" charset="0"/>
              </a:rPr>
              <a:t> son pobladas </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automáticamente cuando se declaran. Esto se debe programar en el bloque PL/SQL.</a:t>
            </a:r>
          </a:p>
          <a:p>
            <a:pPr marL="609600" indent="-60960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Para poder trabajar con una tabla INDEX BY se deben efectuar dos pasos:</a:t>
            </a:r>
          </a:p>
          <a:p>
            <a:pPr>
              <a:buFont typeface="Arial" pitchFamily="34" charset="0"/>
              <a:buChar char="•"/>
            </a:pPr>
            <a:r>
              <a:rPr lang="es-MX" sz="1200" dirty="0" smtClean="0">
                <a:latin typeface="Arial" pitchFamily="34" charset="0"/>
                <a:cs typeface="Arial" pitchFamily="34" charset="0"/>
              </a:rPr>
              <a:t>  Declarar un tipo de dato TABLE. </a:t>
            </a:r>
          </a:p>
          <a:p>
            <a:pPr>
              <a:buFont typeface="Arial" pitchFamily="34" charset="0"/>
              <a:buChar char="•"/>
            </a:pPr>
            <a:r>
              <a:rPr lang="es-MX" sz="1200" dirty="0" smtClean="0">
                <a:latin typeface="Arial" pitchFamily="34" charset="0"/>
                <a:cs typeface="Arial" pitchFamily="34" charset="0"/>
              </a:rPr>
              <a:t>  Declarar </a:t>
            </a:r>
            <a:r>
              <a:rPr lang="es-ES" sz="1200" dirty="0" smtClean="0">
                <a:latin typeface="Arial" pitchFamily="34" charset="0"/>
                <a:cs typeface="Arial" pitchFamily="34" charset="0"/>
              </a:rPr>
              <a:t>una variable de ese tipo de dato</a:t>
            </a:r>
            <a:r>
              <a:rPr lang="es-MX" sz="1200" dirty="0" smtClean="0">
                <a:latin typeface="Arial" pitchFamily="34" charset="0"/>
                <a:cs typeface="Arial" pitchFamily="34" charset="0"/>
              </a:rPr>
              <a:t>.</a:t>
            </a:r>
          </a:p>
          <a:p>
            <a:pPr marL="609600" indent="-609600" algn="just" eaLnBrk="0" hangingPunct="0">
              <a:spcBef>
                <a:spcPct val="20000"/>
              </a:spcBef>
              <a:buClr>
                <a:schemeClr val="accent2"/>
              </a:buClr>
              <a:buSzPct val="130000"/>
              <a:buFont typeface="Wingdings" pitchFamily="2" charset="2"/>
              <a:buNone/>
            </a:pPr>
            <a:r>
              <a:rPr lang="es-MX" sz="1200" b="1" dirty="0" smtClean="0">
                <a:latin typeface="Arial" pitchFamily="34" charset="0"/>
                <a:cs typeface="Arial" pitchFamily="34" charset="0"/>
              </a:rPr>
              <a:t>Sintaxis para declarar un tipo de dato TABLE:</a:t>
            </a:r>
          </a:p>
          <a:p>
            <a:pPr>
              <a:buFont typeface="Arial" pitchFamily="34" charset="0"/>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nombre_tipo</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del tipo es el nombre del tipo TABLE.</a:t>
            </a:r>
          </a:p>
          <a:p>
            <a:pPr>
              <a:buFont typeface="Arial" pitchFamily="34" charset="0"/>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tipo_columna</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tipo de dato escalar o compuesto como VARCHAR2, DATE, NUMBER o %TYPE (se puede usar el atributo %TYPE para proporcionar el tipo de dato columna).</a:t>
            </a:r>
            <a:endParaRPr lang="en-US" sz="1200" b="1" dirty="0" smtClean="0">
              <a:latin typeface="Arial" pitchFamily="34" charset="0"/>
              <a:cs typeface="Arial" pitchFamily="34" charset="0"/>
            </a:endParaRPr>
          </a:p>
          <a:p>
            <a:pPr marL="609600" marR="0"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MX" sz="1200" b="1" dirty="0" smtClean="0">
                <a:latin typeface="Arial" pitchFamily="34" charset="0"/>
                <a:cs typeface="Arial" pitchFamily="34" charset="0"/>
              </a:rPr>
              <a:t>Sintaxis para declarar una variable del tipo TABLE definido:</a:t>
            </a:r>
          </a:p>
          <a:p>
            <a:pPr marL="609600" marR="0" lvl="1"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MX" sz="1200" dirty="0" smtClean="0">
                <a:latin typeface="Arial" pitchFamily="34" charset="0"/>
                <a:cs typeface="Arial" pitchFamily="34" charset="0"/>
              </a:rPr>
              <a:t>Estos no son tipos de datos predefinidos (para registros PL/SQL) como son para las variables escalares. Por eso se debe crear primero el tipo registro y</a:t>
            </a:r>
          </a:p>
          <a:p>
            <a:pPr marL="609600" marR="0" lvl="1" indent="-609600" algn="just" defTabSz="914400" rtl="0" eaLnBrk="0" fontAlgn="base" latinLnBrk="0" hangingPunct="0">
              <a:lnSpc>
                <a:spcPct val="100000"/>
              </a:lnSpc>
              <a:spcBef>
                <a:spcPct val="20000"/>
              </a:spcBef>
              <a:spcAft>
                <a:spcPct val="0"/>
              </a:spcAft>
              <a:buClr>
                <a:schemeClr val="accent2"/>
              </a:buClr>
              <a:buSzPct val="130000"/>
              <a:buFont typeface="Wingdings" pitchFamily="2" charset="2"/>
              <a:buNone/>
              <a:tabLst/>
              <a:defRPr/>
            </a:pPr>
            <a:r>
              <a:rPr lang="es-MX" sz="1200" dirty="0" smtClean="0">
                <a:latin typeface="Arial" pitchFamily="34" charset="0"/>
                <a:cs typeface="Arial" pitchFamily="34" charset="0"/>
              </a:rPr>
              <a:t>entonces declarar un identificador usando el tipo.</a:t>
            </a:r>
          </a:p>
          <a:p>
            <a:pPr>
              <a:buFont typeface="Arial" pitchFamily="34" charset="0"/>
              <a:buChar char="•"/>
            </a:pPr>
            <a:r>
              <a:rPr lang="es-MX" sz="1200" dirty="0" smtClean="0">
                <a:latin typeface="Arial" pitchFamily="34" charset="0"/>
                <a:cs typeface="Arial" pitchFamily="34" charset="0"/>
              </a:rPr>
              <a:t>  </a:t>
            </a:r>
            <a:r>
              <a:rPr lang="es-MX" sz="1200" b="1" i="1" dirty="0" smtClean="0">
                <a:latin typeface="Arial" pitchFamily="34" charset="0"/>
                <a:cs typeface="Arial" pitchFamily="34" charset="0"/>
              </a:rPr>
              <a:t>identificador</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de la variable a la que se asociará el tipo Tabla PL/SQL.</a:t>
            </a:r>
          </a:p>
          <a:p>
            <a:pPr>
              <a:buFont typeface="Arial" pitchFamily="34" charset="0"/>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nombre_tipo</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tipo tabla PL/SQL (TABLE) definido anteriormente</a:t>
            </a:r>
            <a:endParaRPr lang="en-US" sz="1200" b="1" dirty="0" smtClean="0">
              <a:latin typeface="Arial" pitchFamily="34" charset="0"/>
              <a:cs typeface="Arial" pitchFamily="34" charset="0"/>
            </a:endParaRPr>
          </a:p>
          <a:p>
            <a:pPr>
              <a:buFont typeface="Arial" pitchFamily="34" charset="0"/>
              <a:buNone/>
            </a:pPr>
            <a:endParaRPr lang="es-ES" sz="1600" dirty="0" smtClean="0"/>
          </a:p>
          <a:p>
            <a:pPr>
              <a:buFont typeface="Arial" pitchFamily="34" charset="0"/>
              <a:buNone/>
            </a:pPr>
            <a:endParaRPr lang="es-ES" sz="1600" dirty="0" smtClean="0"/>
          </a:p>
          <a:p>
            <a:endParaRPr lang="es-MX" sz="1200" b="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C56B8A-B6F8-4469-AAC9-C67A067777C6}" type="slidenum">
              <a:rPr lang="es-CL" sz="1200">
                <a:latin typeface="+mn-lt"/>
                <a:cs typeface="+mn-cs"/>
              </a:rPr>
              <a:pPr algn="r" fontAlgn="auto">
                <a:spcBef>
                  <a:spcPts val="0"/>
                </a:spcBef>
                <a:spcAft>
                  <a:spcPts val="0"/>
                </a:spcAft>
                <a:defRPr/>
              </a:pPr>
              <a:t>27</a:t>
            </a:fld>
            <a:endParaRPr lang="es-CL" sz="1200">
              <a:latin typeface="+mn-lt"/>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Creación</a:t>
            </a:r>
            <a:r>
              <a:rPr lang="es-MX" sz="1200" b="1" baseline="0" dirty="0" smtClean="0">
                <a:latin typeface="Arial" pitchFamily="34" charset="0"/>
                <a:cs typeface="Arial" pitchFamily="34" charset="0"/>
              </a:rPr>
              <a:t> de Tablas INDEX BY</a:t>
            </a:r>
          </a:p>
          <a:p>
            <a:pPr marL="0" marR="0" indent="0" algn="l" defTabSz="914400" rtl="0" eaLnBrk="0" fontAlgn="base" latinLnBrk="0" hangingPunct="0">
              <a:lnSpc>
                <a:spcPct val="100000"/>
              </a:lnSpc>
              <a:spcBef>
                <a:spcPct val="30000"/>
              </a:spcBef>
              <a:spcAft>
                <a:spcPct val="0"/>
              </a:spcAft>
              <a:buClrTx/>
              <a:buSzTx/>
              <a:buFontTx/>
              <a:buNone/>
              <a:tabLst/>
              <a:defRPr/>
            </a:pPr>
            <a:r>
              <a:rPr lang="es-MX" sz="1200" b="0" baseline="0" dirty="0" smtClean="0">
                <a:latin typeface="Arial" pitchFamily="34" charset="0"/>
                <a:cs typeface="Arial" pitchFamily="34" charset="0"/>
              </a:rPr>
              <a:t>En el primer ejemplo, </a:t>
            </a:r>
            <a:r>
              <a:rPr lang="es-MX" sz="1200" dirty="0" smtClean="0"/>
              <a:t>se declara un tipo Tabla </a:t>
            </a:r>
            <a:r>
              <a:rPr lang="en-US" sz="1200" b="1" dirty="0" err="1" smtClean="0">
                <a:solidFill>
                  <a:srgbClr val="000000"/>
                </a:solidFill>
              </a:rPr>
              <a:t>ename_tabla_type</a:t>
            </a:r>
            <a:r>
              <a:rPr lang="es-MX" sz="1200" dirty="0" smtClean="0"/>
              <a:t> para almacenar el apellido de los empleados. Posteriormente se define la variable </a:t>
            </a:r>
            <a:r>
              <a:rPr lang="en-US" sz="1200" b="1" dirty="0" err="1" smtClean="0">
                <a:solidFill>
                  <a:srgbClr val="000000"/>
                </a:solidFill>
              </a:rPr>
              <a:t>v_ename_tabla</a:t>
            </a:r>
            <a:r>
              <a:rPr lang="es-MX" sz="1200" dirty="0" smtClean="0"/>
              <a:t> a la que se le asocia el tipo Tabla PL/SQL definido anteriormente.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s-MX"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MX" sz="1200" dirty="0" smtClean="0"/>
              <a:t>En la</a:t>
            </a:r>
            <a:r>
              <a:rPr lang="es-MX" sz="1200" baseline="0" dirty="0" smtClean="0"/>
              <a:t> sintaxis para hacer referencia a elementos de la Tabla INDEX BY:</a:t>
            </a:r>
            <a:endParaRPr lang="es-MX"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MX" sz="1200" dirty="0" smtClean="0"/>
              <a:t>  </a:t>
            </a:r>
            <a:r>
              <a:rPr lang="en-US" sz="1600" b="1" i="1" dirty="0" err="1" smtClean="0"/>
              <a:t>índice</a:t>
            </a:r>
            <a:r>
              <a:rPr lang="en-US" sz="1600" b="1" i="1" dirty="0" smtClean="0"/>
              <a:t> </a:t>
            </a:r>
            <a:r>
              <a:rPr lang="en-US" sz="1600" b="1" dirty="0" smtClean="0"/>
              <a:t>:</a:t>
            </a:r>
            <a:r>
              <a:rPr lang="en-US" sz="1600" dirty="0" smtClean="0"/>
              <a:t> pertenece al </a:t>
            </a:r>
            <a:r>
              <a:rPr lang="en-US" sz="1600" dirty="0" err="1" smtClean="0"/>
              <a:t>tipo</a:t>
            </a:r>
            <a:r>
              <a:rPr lang="en-US" sz="1600" dirty="0" smtClean="0"/>
              <a:t>  </a:t>
            </a:r>
            <a:r>
              <a:rPr lang="es-ES" sz="1600" dirty="0" smtClean="0"/>
              <a:t>PLS_INTEGER que representa la fila de la tabla INDEX BY que se desea referenciar. </a:t>
            </a:r>
            <a:endParaRPr lang="en-US" sz="16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s-MX" sz="1200" b="0" baseline="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C56B8A-B6F8-4469-AAC9-C67A067777C6}" type="slidenum">
              <a:rPr lang="es-CL" sz="1200">
                <a:latin typeface="+mn-lt"/>
                <a:cs typeface="+mn-cs"/>
              </a:rPr>
              <a:pPr algn="r" fontAlgn="auto">
                <a:spcBef>
                  <a:spcPts val="0"/>
                </a:spcBef>
                <a:spcAft>
                  <a:spcPts val="0"/>
                </a:spcAft>
                <a:defRPr/>
              </a:pPr>
              <a:t>28</a:t>
            </a:fld>
            <a:endParaRPr lang="es-CL" sz="1200">
              <a:latin typeface="+mn-lt"/>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Referencia a Elementos de la Tabla</a:t>
            </a:r>
            <a:r>
              <a:rPr lang="es-MX" sz="1200" b="1" baseline="0" dirty="0" smtClean="0">
                <a:latin typeface="Arial" pitchFamily="34" charset="0"/>
                <a:cs typeface="Arial" pitchFamily="34" charset="0"/>
              </a:rPr>
              <a:t> INDEX BY</a:t>
            </a:r>
          </a:p>
          <a:p>
            <a:r>
              <a:rPr lang="es-MX" sz="1200" b="0" baseline="0" dirty="0" smtClean="0">
                <a:latin typeface="Arial" pitchFamily="34" charset="0"/>
                <a:cs typeface="Arial" pitchFamily="34" charset="0"/>
              </a:rPr>
              <a:t>En el ejemplo, primero se crea la tabla </a:t>
            </a:r>
            <a:r>
              <a:rPr lang="es-MX" sz="1200" b="1" baseline="0" dirty="0" err="1" smtClean="0">
                <a:latin typeface="Arial" pitchFamily="34" charset="0"/>
                <a:cs typeface="Arial" pitchFamily="34" charset="0"/>
              </a:rPr>
              <a:t>datos_tabla</a:t>
            </a:r>
            <a:r>
              <a:rPr lang="es-MX" sz="1200" b="1" baseline="0" dirty="0" smtClean="0">
                <a:latin typeface="Arial" pitchFamily="34" charset="0"/>
                <a:cs typeface="Arial" pitchFamily="34" charset="0"/>
              </a:rPr>
              <a:t> .</a:t>
            </a:r>
            <a:r>
              <a:rPr lang="es-MX" sz="1200" b="0" baseline="0" dirty="0" smtClean="0">
                <a:latin typeface="Arial" pitchFamily="34" charset="0"/>
                <a:cs typeface="Arial" pitchFamily="34" charset="0"/>
              </a:rPr>
              <a:t> Posteriormente, </a:t>
            </a:r>
            <a:r>
              <a:rPr lang="es-MX" sz="1200" b="1" baseline="0" dirty="0" smtClean="0">
                <a:latin typeface="Arial" pitchFamily="34" charset="0"/>
                <a:cs typeface="Arial" pitchFamily="34" charset="0"/>
              </a:rPr>
              <a:t> </a:t>
            </a:r>
            <a:r>
              <a:rPr lang="es-MX" sz="1200" dirty="0" smtClean="0">
                <a:latin typeface="Arial" pitchFamily="34" charset="0"/>
                <a:cs typeface="Arial" pitchFamily="34" charset="0"/>
              </a:rPr>
              <a:t>en el bloque PL/SQL se crean dos tablas INDEX</a:t>
            </a:r>
            <a:r>
              <a:rPr lang="es-MX" sz="1200" baseline="0" dirty="0" smtClean="0">
                <a:latin typeface="Arial" pitchFamily="34" charset="0"/>
                <a:cs typeface="Arial" pitchFamily="34" charset="0"/>
              </a:rPr>
              <a:t> BY </a:t>
            </a:r>
            <a:r>
              <a:rPr lang="en-US" sz="1200" b="1" dirty="0" err="1" smtClean="0">
                <a:solidFill>
                  <a:srgbClr val="990033"/>
                </a:solidFill>
                <a:latin typeface="Arial" pitchFamily="34" charset="0"/>
                <a:cs typeface="Arial" pitchFamily="34" charset="0"/>
              </a:rPr>
              <a:t>ename_tabla_type</a:t>
            </a:r>
            <a:r>
              <a:rPr lang="en-US" sz="1200" b="1" dirty="0" smtClean="0">
                <a:solidFill>
                  <a:srgbClr val="990033"/>
                </a:solidFill>
                <a:latin typeface="Arial" pitchFamily="34" charset="0"/>
                <a:cs typeface="Arial" pitchFamily="34" charset="0"/>
              </a:rPr>
              <a:t> y </a:t>
            </a:r>
            <a:r>
              <a:rPr lang="en-US" sz="1200" b="1" dirty="0" err="1" smtClean="0">
                <a:solidFill>
                  <a:srgbClr val="0000CC"/>
                </a:solidFill>
                <a:latin typeface="Arial" pitchFamily="34" charset="0"/>
                <a:cs typeface="Arial" pitchFamily="34" charset="0"/>
              </a:rPr>
              <a:t>hiredate_tabla_type</a:t>
            </a:r>
            <a:r>
              <a:rPr lang="en-US" sz="1200" b="1" dirty="0" smtClean="0">
                <a:solidFill>
                  <a:srgbClr val="0000CC"/>
                </a:solidFill>
                <a:latin typeface="Arial" pitchFamily="34" charset="0"/>
                <a:cs typeface="Arial" pitchFamily="34" charset="0"/>
              </a:rPr>
              <a:t> . </a:t>
            </a:r>
            <a:r>
              <a:rPr lang="en-US" sz="1200" b="0" dirty="0" smtClean="0">
                <a:solidFill>
                  <a:srgbClr val="0000CC"/>
                </a:solidFill>
                <a:latin typeface="Arial" pitchFamily="34" charset="0"/>
                <a:cs typeface="Arial" pitchFamily="34" charset="0"/>
              </a:rPr>
              <a:t>En la </a:t>
            </a:r>
            <a:r>
              <a:rPr lang="es-MX" sz="1200" dirty="0" smtClean="0">
                <a:latin typeface="Arial" pitchFamily="34" charset="0"/>
                <a:cs typeface="Arial" pitchFamily="34" charset="0"/>
              </a:rPr>
              <a:t>primera fila de la tabla </a:t>
            </a:r>
            <a:r>
              <a:rPr lang="es-MX" sz="1200" baseline="0" dirty="0" smtClean="0">
                <a:latin typeface="Arial" pitchFamily="34" charset="0"/>
                <a:cs typeface="Arial" pitchFamily="34" charset="0"/>
              </a:rPr>
              <a:t>BY </a:t>
            </a:r>
            <a:r>
              <a:rPr lang="en-US" sz="1200" b="1" dirty="0" err="1" smtClean="0">
                <a:solidFill>
                  <a:srgbClr val="990033"/>
                </a:solidFill>
                <a:latin typeface="Arial" pitchFamily="34" charset="0"/>
                <a:cs typeface="Arial" pitchFamily="34" charset="0"/>
              </a:rPr>
              <a:t>ename_tabla_type</a:t>
            </a:r>
            <a:r>
              <a:rPr lang="en-US" sz="1200" b="1" dirty="0" smtClean="0">
                <a:solidFill>
                  <a:srgbClr val="990033"/>
                </a:solidFill>
                <a:latin typeface="Arial" pitchFamily="34" charset="0"/>
                <a:cs typeface="Arial" pitchFamily="34" charset="0"/>
              </a:rPr>
              <a:t>  </a:t>
            </a:r>
            <a:r>
              <a:rPr lang="es-MX" sz="1200" dirty="0" smtClean="0">
                <a:latin typeface="Arial" pitchFamily="34" charset="0"/>
                <a:cs typeface="Arial" pitchFamily="34" charset="0"/>
              </a:rPr>
              <a:t>tendrá el valor CAMERON y en la fila 8 de la tabla  </a:t>
            </a:r>
            <a:r>
              <a:rPr lang="en-US" sz="1200" b="1" dirty="0" err="1" smtClean="0">
                <a:solidFill>
                  <a:srgbClr val="0000CC"/>
                </a:solidFill>
                <a:latin typeface="Arial" pitchFamily="34" charset="0"/>
                <a:cs typeface="Arial" pitchFamily="34" charset="0"/>
              </a:rPr>
              <a:t>hiredate_tabla_type</a:t>
            </a:r>
            <a:r>
              <a:rPr lang="en-US" sz="1200" b="1" dirty="0" smtClean="0">
                <a:solidFill>
                  <a:srgbClr val="0000CC"/>
                </a:solidFill>
                <a:latin typeface="Arial" pitchFamily="34" charset="0"/>
                <a:cs typeface="Arial" pitchFamily="34" charset="0"/>
              </a:rPr>
              <a:t> </a:t>
            </a:r>
            <a:r>
              <a:rPr lang="en-US" sz="1200" b="0" dirty="0" err="1" smtClean="0">
                <a:solidFill>
                  <a:srgbClr val="0000CC"/>
                </a:solidFill>
                <a:latin typeface="Arial" pitchFamily="34" charset="0"/>
                <a:cs typeface="Arial" pitchFamily="34" charset="0"/>
              </a:rPr>
              <a:t>tendrá</a:t>
            </a:r>
            <a:r>
              <a:rPr lang="en-US" sz="1200" b="0" dirty="0" smtClean="0">
                <a:solidFill>
                  <a:srgbClr val="0000CC"/>
                </a:solidFill>
                <a:latin typeface="Arial" pitchFamily="34" charset="0"/>
                <a:cs typeface="Arial" pitchFamily="34" charset="0"/>
              </a:rPr>
              <a:t> la </a:t>
            </a:r>
            <a:r>
              <a:rPr lang="en-US" sz="1200" b="0" dirty="0" err="1" smtClean="0">
                <a:solidFill>
                  <a:srgbClr val="0000CC"/>
                </a:solidFill>
                <a:latin typeface="Arial" pitchFamily="34" charset="0"/>
                <a:cs typeface="Arial" pitchFamily="34" charset="0"/>
              </a:rPr>
              <a:t>fecha</a:t>
            </a:r>
            <a:r>
              <a:rPr lang="en-US" sz="1200" b="0" dirty="0" smtClean="0">
                <a:solidFill>
                  <a:srgbClr val="0000CC"/>
                </a:solidFill>
                <a:latin typeface="Arial" pitchFamily="34" charset="0"/>
                <a:cs typeface="Arial" pitchFamily="34" charset="0"/>
              </a:rPr>
              <a:t> actual </a:t>
            </a:r>
            <a:r>
              <a:rPr lang="en-US" sz="1200" b="0" dirty="0" err="1" smtClean="0">
                <a:solidFill>
                  <a:srgbClr val="0000CC"/>
                </a:solidFill>
                <a:latin typeface="Arial" pitchFamily="34" charset="0"/>
                <a:cs typeface="Arial" pitchFamily="34" charset="0"/>
              </a:rPr>
              <a:t>aumentada</a:t>
            </a:r>
            <a:r>
              <a:rPr lang="en-US" sz="1200" b="0" dirty="0" smtClean="0">
                <a:solidFill>
                  <a:srgbClr val="0000CC"/>
                </a:solidFill>
                <a:latin typeface="Arial" pitchFamily="34" charset="0"/>
                <a:cs typeface="Arial" pitchFamily="34" charset="0"/>
              </a:rPr>
              <a:t> en 7 </a:t>
            </a:r>
            <a:r>
              <a:rPr lang="en-US" sz="1200" b="0" dirty="0" err="1" smtClean="0">
                <a:solidFill>
                  <a:srgbClr val="0000CC"/>
                </a:solidFill>
                <a:latin typeface="Arial" pitchFamily="34" charset="0"/>
                <a:cs typeface="Arial" pitchFamily="34" charset="0"/>
              </a:rPr>
              <a:t>días</a:t>
            </a:r>
            <a:r>
              <a:rPr lang="en-US" sz="1200" b="0" dirty="0" smtClean="0">
                <a:solidFill>
                  <a:srgbClr val="0000CC"/>
                </a:solidFill>
                <a:latin typeface="Arial" pitchFamily="34" charset="0"/>
                <a:cs typeface="Arial" pitchFamily="34" charset="0"/>
              </a:rPr>
              <a:t> (el </a:t>
            </a:r>
            <a:r>
              <a:rPr lang="en-US" sz="1200" b="0" dirty="0" err="1" smtClean="0">
                <a:solidFill>
                  <a:srgbClr val="0000CC"/>
                </a:solidFill>
                <a:latin typeface="Arial" pitchFamily="34" charset="0"/>
                <a:cs typeface="Arial" pitchFamily="34" charset="0"/>
              </a:rPr>
              <a:t>ejemplo</a:t>
            </a:r>
            <a:r>
              <a:rPr lang="en-US" sz="1200" b="0" dirty="0" smtClean="0">
                <a:solidFill>
                  <a:srgbClr val="0000CC"/>
                </a:solidFill>
                <a:latin typeface="Arial" pitchFamily="34" charset="0"/>
                <a:cs typeface="Arial" pitchFamily="34" charset="0"/>
              </a:rPr>
              <a:t> se </a:t>
            </a:r>
            <a:r>
              <a:rPr lang="en-US" sz="1200" b="0" dirty="0" err="1" smtClean="0">
                <a:solidFill>
                  <a:srgbClr val="0000CC"/>
                </a:solidFill>
                <a:latin typeface="Arial" pitchFamily="34" charset="0"/>
                <a:cs typeface="Arial" pitchFamily="34" charset="0"/>
              </a:rPr>
              <a:t>ejecutó</a:t>
            </a:r>
            <a:r>
              <a:rPr lang="en-US" sz="1200" b="0" dirty="0" smtClean="0">
                <a:solidFill>
                  <a:srgbClr val="0000CC"/>
                </a:solidFill>
                <a:latin typeface="Arial" pitchFamily="34" charset="0"/>
                <a:cs typeface="Arial" pitchFamily="34" charset="0"/>
              </a:rPr>
              <a:t> el 11/02/2014)</a:t>
            </a:r>
            <a:r>
              <a:rPr lang="es-MX" sz="1200" b="0" dirty="0" smtClean="0">
                <a:latin typeface="Arial" pitchFamily="34" charset="0"/>
                <a:cs typeface="Arial" pitchFamily="34" charset="0"/>
              </a:rPr>
              <a:t>. </a:t>
            </a:r>
            <a:r>
              <a:rPr lang="es-MX" sz="1200" dirty="0" smtClean="0">
                <a:latin typeface="Arial" pitchFamily="34" charset="0"/>
                <a:cs typeface="Arial" pitchFamily="34" charset="0"/>
              </a:rPr>
              <a:t>Posteriormente se insertar en la tabla </a:t>
            </a:r>
            <a:r>
              <a:rPr lang="es-MX" sz="1200" dirty="0" err="1" smtClean="0">
                <a:latin typeface="Arial" pitchFamily="34" charset="0"/>
                <a:cs typeface="Arial" pitchFamily="34" charset="0"/>
              </a:rPr>
              <a:t>datos_tabla</a:t>
            </a:r>
            <a:r>
              <a:rPr lang="es-MX" sz="1200" dirty="0" smtClean="0">
                <a:latin typeface="Arial" pitchFamily="34" charset="0"/>
                <a:cs typeface="Arial" pitchFamily="34" charset="0"/>
              </a:rPr>
              <a:t> los valores almacenados</a:t>
            </a:r>
            <a:r>
              <a:rPr lang="es-MX" sz="1200" baseline="0" dirty="0" smtClean="0">
                <a:latin typeface="Arial" pitchFamily="34" charset="0"/>
                <a:cs typeface="Arial" pitchFamily="34" charset="0"/>
              </a:rPr>
              <a:t> en ambas tablas INDEX BY.</a:t>
            </a:r>
          </a:p>
          <a:p>
            <a:endParaRPr lang="es-MX" sz="1200" baseline="0" dirty="0" smtClean="0">
              <a:latin typeface="Arial" pitchFamily="34" charset="0"/>
              <a:cs typeface="Arial" pitchFamily="34" charset="0"/>
            </a:endParaRPr>
          </a:p>
          <a:p>
            <a:r>
              <a:rPr lang="es-MX" sz="1200" baseline="0" dirty="0" smtClean="0">
                <a:latin typeface="Arial" pitchFamily="34" charset="0"/>
                <a:cs typeface="Arial" pitchFamily="34" charset="0"/>
              </a:rPr>
              <a:t>Los métodos para manejar una Tabla INDEX BY son:</a:t>
            </a:r>
          </a:p>
          <a:p>
            <a:pPr>
              <a:buFont typeface="Arial" pitchFamily="34" charset="0"/>
              <a:buChar char="•"/>
            </a:pPr>
            <a:r>
              <a:rPr lang="es-MX" sz="1200" baseline="0" dirty="0" smtClean="0">
                <a:latin typeface="Arial" pitchFamily="34" charset="0"/>
                <a:cs typeface="Arial" pitchFamily="34" charset="0"/>
              </a:rPr>
              <a:t>  </a:t>
            </a:r>
            <a:r>
              <a:rPr lang="es-ES" sz="1200" b="1" i="0" u="none" strike="noStrike" kern="1200" baseline="0" dirty="0" smtClean="0">
                <a:solidFill>
                  <a:schemeClr val="tx1"/>
                </a:solidFill>
                <a:latin typeface="Arial" pitchFamily="34" charset="0"/>
                <a:ea typeface="+mn-ea"/>
                <a:cs typeface="Arial" pitchFamily="34" charset="0"/>
              </a:rPr>
              <a:t>EXISTS(n) : </a:t>
            </a:r>
            <a:r>
              <a:rPr lang="es-ES" sz="1200" b="0" i="0" u="none" strike="noStrike" kern="1200" baseline="0" dirty="0" smtClean="0">
                <a:solidFill>
                  <a:schemeClr val="tx1"/>
                </a:solidFill>
                <a:latin typeface="Arial" pitchFamily="34" charset="0"/>
                <a:ea typeface="+mn-ea"/>
                <a:cs typeface="Arial" pitchFamily="34" charset="0"/>
              </a:rPr>
              <a:t>Devuelve TRUE si el elemento de la posición n en la tabla existe.</a:t>
            </a:r>
          </a:p>
          <a:p>
            <a:pPr>
              <a:buFont typeface="Arial" pitchFamily="34" charset="0"/>
              <a:buChar char="•"/>
            </a:pPr>
            <a:r>
              <a:rPr lang="es-ES" sz="1200" b="0" i="0" u="none" strike="noStrike" kern="1200" baseline="0" dirty="0" smtClean="0">
                <a:solidFill>
                  <a:schemeClr val="tx1"/>
                </a:solidFill>
                <a:latin typeface="Arial" pitchFamily="34" charset="0"/>
                <a:ea typeface="+mn-ea"/>
                <a:cs typeface="Arial" pitchFamily="34" charset="0"/>
              </a:rPr>
              <a:t>  </a:t>
            </a:r>
            <a:r>
              <a:rPr lang="es-ES" sz="1200" b="1" i="0" u="none" strike="noStrike" kern="1200" baseline="0" dirty="0" smtClean="0">
                <a:solidFill>
                  <a:schemeClr val="tx1"/>
                </a:solidFill>
                <a:latin typeface="Arial" pitchFamily="34" charset="0"/>
                <a:ea typeface="+mn-ea"/>
                <a:cs typeface="Arial" pitchFamily="34" charset="0"/>
              </a:rPr>
              <a:t>COUNT: </a:t>
            </a:r>
            <a:r>
              <a:rPr lang="es-ES" sz="1200" b="0" i="0" u="none" strike="noStrike" kern="1200" baseline="0" dirty="0" smtClean="0">
                <a:solidFill>
                  <a:schemeClr val="tx1"/>
                </a:solidFill>
                <a:latin typeface="Arial" pitchFamily="34" charset="0"/>
                <a:ea typeface="+mn-ea"/>
                <a:cs typeface="Arial" pitchFamily="34" charset="0"/>
              </a:rPr>
              <a:t>Retorna el número de elementos que una tabla PL/SQL actualmente contiene.</a:t>
            </a:r>
          </a:p>
          <a:p>
            <a:pPr>
              <a:buFont typeface="Arial" pitchFamily="34" charset="0"/>
              <a:buChar char="•"/>
            </a:pPr>
            <a:r>
              <a:rPr lang="es-ES" sz="1200" b="0" i="0" u="none" strike="noStrike" kern="1200" baseline="0" dirty="0" smtClean="0">
                <a:solidFill>
                  <a:schemeClr val="tx1"/>
                </a:solidFill>
                <a:latin typeface="Arial" pitchFamily="34" charset="0"/>
                <a:ea typeface="+mn-ea"/>
                <a:cs typeface="Arial" pitchFamily="34" charset="0"/>
              </a:rPr>
              <a:t>  </a:t>
            </a:r>
            <a:r>
              <a:rPr lang="es-ES" sz="1200" b="1" i="0" u="none" strike="noStrike" kern="1200" baseline="0" dirty="0" smtClean="0">
                <a:solidFill>
                  <a:schemeClr val="tx1"/>
                </a:solidFill>
                <a:latin typeface="Arial" pitchFamily="34" charset="0"/>
                <a:ea typeface="+mn-ea"/>
                <a:cs typeface="Arial" pitchFamily="34" charset="0"/>
              </a:rPr>
              <a:t>FIRST y LAST: </a:t>
            </a:r>
            <a:r>
              <a:rPr lang="es-ES" sz="1200" b="0" i="0" u="none" strike="noStrike" kern="1200" baseline="0" dirty="0" smtClean="0">
                <a:solidFill>
                  <a:schemeClr val="tx1"/>
                </a:solidFill>
                <a:latin typeface="Arial" pitchFamily="34" charset="0"/>
                <a:ea typeface="+mn-ea"/>
                <a:cs typeface="Arial" pitchFamily="34" charset="0"/>
              </a:rPr>
              <a:t>Devuelve el primer y último (el más pequeño y más grande) índice en una tabla PL/SQL. Devuelve NULL si la tabla está vacía.</a:t>
            </a:r>
          </a:p>
          <a:p>
            <a:pPr>
              <a:buFont typeface="Arial" pitchFamily="34" charset="0"/>
              <a:buChar char="•"/>
            </a:pPr>
            <a:r>
              <a:rPr lang="es-ES" sz="1200" b="0" i="0" u="none" strike="noStrike" kern="1200" baseline="0" dirty="0" smtClean="0">
                <a:solidFill>
                  <a:schemeClr val="tx1"/>
                </a:solidFill>
                <a:latin typeface="Arial" pitchFamily="34" charset="0"/>
                <a:ea typeface="+mn-ea"/>
                <a:cs typeface="Arial" pitchFamily="34" charset="0"/>
              </a:rPr>
              <a:t>  </a:t>
            </a:r>
            <a:r>
              <a:rPr lang="es-ES" sz="1200" b="1" i="0" u="none" strike="noStrike" kern="1200" baseline="0" dirty="0" smtClean="0">
                <a:solidFill>
                  <a:schemeClr val="tx1"/>
                </a:solidFill>
                <a:latin typeface="Arial" pitchFamily="34" charset="0"/>
                <a:ea typeface="+mn-ea"/>
                <a:cs typeface="Arial" pitchFamily="34" charset="0"/>
              </a:rPr>
              <a:t>PRIOR(n): </a:t>
            </a:r>
            <a:r>
              <a:rPr lang="es-ES" sz="1200" b="0" i="0" u="none" strike="noStrike" kern="1200" baseline="0" dirty="0" smtClean="0">
                <a:solidFill>
                  <a:schemeClr val="tx1"/>
                </a:solidFill>
                <a:latin typeface="Arial" pitchFamily="34" charset="0"/>
                <a:ea typeface="+mn-ea"/>
                <a:cs typeface="Arial" pitchFamily="34" charset="0"/>
              </a:rPr>
              <a:t>Devuelve el número del índice que precede al índice n en una tabla PL/SQL.</a:t>
            </a:r>
          </a:p>
          <a:p>
            <a:pPr>
              <a:buFont typeface="Arial" pitchFamily="34" charset="0"/>
              <a:buChar char="•"/>
            </a:pPr>
            <a:r>
              <a:rPr lang="es-ES" sz="1200" b="0" i="0" u="none" strike="noStrike" kern="1200" baseline="0" dirty="0" smtClean="0">
                <a:solidFill>
                  <a:schemeClr val="tx1"/>
                </a:solidFill>
                <a:latin typeface="Arial" pitchFamily="34" charset="0"/>
                <a:ea typeface="+mn-ea"/>
                <a:cs typeface="Arial" pitchFamily="34" charset="0"/>
              </a:rPr>
              <a:t>  </a:t>
            </a:r>
            <a:r>
              <a:rPr lang="es-ES" sz="1200" b="1" i="0" u="none" strike="noStrike" kern="1200" baseline="0" dirty="0" smtClean="0">
                <a:solidFill>
                  <a:schemeClr val="tx1"/>
                </a:solidFill>
                <a:latin typeface="Arial" pitchFamily="34" charset="0"/>
                <a:ea typeface="+mn-ea"/>
                <a:cs typeface="Arial" pitchFamily="34" charset="0"/>
              </a:rPr>
              <a:t>NEXT(n): </a:t>
            </a:r>
            <a:r>
              <a:rPr lang="es-ES" sz="1200" b="0" i="0" u="none" strike="noStrike" kern="1200" baseline="0" dirty="0" smtClean="0">
                <a:solidFill>
                  <a:schemeClr val="tx1"/>
                </a:solidFill>
                <a:latin typeface="Arial" pitchFamily="34" charset="0"/>
                <a:ea typeface="+mn-ea"/>
                <a:cs typeface="Arial" pitchFamily="34" charset="0"/>
              </a:rPr>
              <a:t>Devuelve el número del índice que sigue al índice n en una tabla PL/SQL.</a:t>
            </a:r>
          </a:p>
          <a:p>
            <a:pPr>
              <a:buFont typeface="Arial" pitchFamily="34" charset="0"/>
              <a:buChar char="•"/>
            </a:pPr>
            <a:r>
              <a:rPr lang="es-ES" sz="1200" b="0" i="0" u="none" strike="noStrike" kern="1200" baseline="0" dirty="0" smtClean="0">
                <a:solidFill>
                  <a:schemeClr val="tx1"/>
                </a:solidFill>
                <a:latin typeface="Arial" pitchFamily="34" charset="0"/>
                <a:ea typeface="+mn-ea"/>
                <a:cs typeface="Arial" pitchFamily="34" charset="0"/>
              </a:rPr>
              <a:t>  </a:t>
            </a:r>
            <a:r>
              <a:rPr lang="es-ES" sz="1200" b="1" i="0" u="none" strike="noStrike" kern="1200" baseline="0" dirty="0" smtClean="0">
                <a:solidFill>
                  <a:schemeClr val="tx1"/>
                </a:solidFill>
                <a:latin typeface="Arial" pitchFamily="34" charset="0"/>
                <a:ea typeface="+mn-ea"/>
                <a:cs typeface="Arial" pitchFamily="34" charset="0"/>
              </a:rPr>
              <a:t>DELETE: </a:t>
            </a:r>
            <a:r>
              <a:rPr lang="es-ES" sz="1200" b="0" i="0" u="none" strike="noStrike" kern="1200" baseline="0" dirty="0" smtClean="0">
                <a:solidFill>
                  <a:schemeClr val="tx1"/>
                </a:solidFill>
                <a:latin typeface="Arial" pitchFamily="34" charset="0"/>
                <a:ea typeface="+mn-ea"/>
                <a:cs typeface="Arial" pitchFamily="34" charset="0"/>
              </a:rPr>
              <a:t>DELETE remueve todos los elementos de una tabla PL/SQL.</a:t>
            </a:r>
            <a:endParaRPr lang="es-CL" sz="1200" b="0" i="0" u="none" strike="noStrike" kern="1200" dirty="0" smtClean="0">
              <a:solidFill>
                <a:schemeClr val="tx1"/>
              </a:solidFill>
              <a:latin typeface="Arial" pitchFamily="34" charset="0"/>
              <a:ea typeface="+mn-ea"/>
              <a:cs typeface="Arial" pitchFamily="34" charset="0"/>
            </a:endParaRPr>
          </a:p>
          <a:p>
            <a:pPr rtl="0" eaLnBrk="0" fontAlgn="base" latinLnBrk="0" hangingPunct="0"/>
            <a:r>
              <a:rPr lang="es-ES" sz="1200" b="0" i="0" u="none" strike="noStrike" kern="1200" baseline="0" dirty="0" smtClean="0">
                <a:solidFill>
                  <a:schemeClr val="tx1"/>
                </a:solidFill>
                <a:latin typeface="Arial" pitchFamily="34" charset="0"/>
                <a:ea typeface="+mn-ea"/>
                <a:cs typeface="Arial" pitchFamily="34" charset="0"/>
              </a:rPr>
              <a:t>                 DELETE(n) remueve n elementos de una tabla PL/SQL.</a:t>
            </a:r>
            <a:endParaRPr lang="es-CL" sz="1200" b="0" i="0" u="none" strike="noStrike" kern="1200" dirty="0" smtClean="0">
              <a:solidFill>
                <a:schemeClr val="tx1"/>
              </a:solidFill>
              <a:latin typeface="Arial" pitchFamily="34" charset="0"/>
              <a:ea typeface="+mn-ea"/>
              <a:cs typeface="Arial" pitchFamily="34" charset="0"/>
            </a:endParaRPr>
          </a:p>
          <a:p>
            <a:pPr rtl="0" eaLnBrk="0" fontAlgn="base" latinLnBrk="0" hangingPunct="0"/>
            <a:r>
              <a:rPr lang="es-ES" sz="1200" b="0" i="0" u="none" strike="noStrike" kern="1200" baseline="0" dirty="0" smtClean="0">
                <a:solidFill>
                  <a:schemeClr val="tx1"/>
                </a:solidFill>
                <a:latin typeface="Arial" pitchFamily="34" charset="0"/>
                <a:ea typeface="+mn-ea"/>
                <a:cs typeface="Arial" pitchFamily="34" charset="0"/>
              </a:rPr>
              <a:t>                 DELETE (m,n) remueve todos los elementos en un rango m …n de una tabla PL/SQL.</a:t>
            </a:r>
            <a:endParaRPr lang="es-CL" sz="1200" b="0" i="0" u="none" strike="noStrike" kern="1200" dirty="0" smtClean="0">
              <a:solidFill>
                <a:schemeClr val="tx1"/>
              </a:solidFill>
              <a:latin typeface="Arial" pitchFamily="34" charset="0"/>
              <a:ea typeface="+mn-ea"/>
              <a:cs typeface="Arial" pitchFamily="34" charset="0"/>
            </a:endParaRPr>
          </a:p>
          <a:p>
            <a:endParaRPr lang="en-US"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C56B8A-B6F8-4469-AAC9-C67A067777C6}" type="slidenum">
              <a:rPr lang="es-CL" sz="1200">
                <a:latin typeface="+mn-lt"/>
                <a:cs typeface="+mn-cs"/>
              </a:rPr>
              <a:pPr algn="r" fontAlgn="auto">
                <a:spcBef>
                  <a:spcPts val="0"/>
                </a:spcBef>
                <a:spcAft>
                  <a:spcPts val="0"/>
                </a:spcAft>
                <a:defRPr/>
              </a:pPr>
              <a:t>29</a:t>
            </a:fld>
            <a:endParaRPr lang="es-CL" sz="1200">
              <a:latin typeface="+mn-lt"/>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758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Variables Tipos de Datos LOB</a:t>
            </a:r>
            <a:endParaRPr lang="es-MX" sz="1200" dirty="0" smtClean="0">
              <a:latin typeface="Arial" pitchFamily="34" charset="0"/>
              <a:cs typeface="Arial" pitchFamily="34" charset="0"/>
            </a:endParaRPr>
          </a:p>
          <a:p>
            <a:r>
              <a:rPr lang="es-MX" sz="1200" b="1" dirty="0" err="1" smtClean="0">
                <a:latin typeface="Arial" pitchFamily="34" charset="0"/>
                <a:cs typeface="Arial" pitchFamily="34" charset="0"/>
              </a:rPr>
              <a:t>Lobs</a:t>
            </a:r>
            <a:r>
              <a:rPr lang="es-MX" sz="1200" b="1" dirty="0" smtClean="0">
                <a:latin typeface="Arial" pitchFamily="34" charset="0"/>
                <a:cs typeface="Arial" pitchFamily="34" charset="0"/>
              </a:rPr>
              <a:t> (largo objetos) </a:t>
            </a:r>
            <a:r>
              <a:rPr lang="es-MX" sz="1200" dirty="0" smtClean="0">
                <a:latin typeface="Arial" pitchFamily="34" charset="0"/>
                <a:cs typeface="Arial" pitchFamily="34" charset="0"/>
              </a:rPr>
              <a:t>es el medio para almacenar cantidad de datos  grande. Se pueden almacenar bloques de datos (como imágenes de gráficos, videos y formatos de música) por sobre los 4GB:</a:t>
            </a:r>
          </a:p>
          <a:p>
            <a:pPr>
              <a:buFontTx/>
              <a:buChar char="•"/>
            </a:pPr>
            <a:r>
              <a:rPr lang="es-MX" sz="1200" b="1" dirty="0" smtClean="0">
                <a:latin typeface="Arial" pitchFamily="34" charset="0"/>
                <a:cs typeface="Arial" pitchFamily="34" charset="0"/>
              </a:rPr>
              <a:t>  CLOB</a:t>
            </a:r>
            <a:r>
              <a:rPr lang="es-MX" sz="1200" dirty="0" smtClean="0">
                <a:latin typeface="Arial" pitchFamily="34" charset="0"/>
                <a:cs typeface="Arial" pitchFamily="34" charset="0"/>
              </a:rPr>
              <a:t> (caracter largo objeto): Usado para almacenar grandes bloques de datos caracteres en la Base de Datos.</a:t>
            </a:r>
          </a:p>
          <a:p>
            <a:pPr>
              <a:buFontTx/>
              <a:buChar char="•"/>
            </a:pPr>
            <a:r>
              <a:rPr lang="es-MX" sz="1200" b="1" dirty="0" smtClean="0">
                <a:latin typeface="Arial" pitchFamily="34" charset="0"/>
                <a:cs typeface="Arial" pitchFamily="34" charset="0"/>
              </a:rPr>
              <a:t>  BLOB</a:t>
            </a:r>
            <a:r>
              <a:rPr lang="es-MX" sz="1200" dirty="0" smtClean="0">
                <a:latin typeface="Arial" pitchFamily="34" charset="0"/>
                <a:cs typeface="Arial" pitchFamily="34" charset="0"/>
              </a:rPr>
              <a:t> (binar largo objeto): Almacena objetos de estructuras binarias en la Base de Datos. La Base de Datos no interpreta el dato. Las aplicaciones externas que usa este dato debe interpretar el dato.</a:t>
            </a:r>
          </a:p>
          <a:p>
            <a:pPr>
              <a:buFontTx/>
              <a:buChar char="•"/>
            </a:pPr>
            <a:r>
              <a:rPr lang="es-MX" sz="1200" b="1" dirty="0" smtClean="0">
                <a:latin typeface="Arial" pitchFamily="34" charset="0"/>
                <a:cs typeface="Arial" pitchFamily="34" charset="0"/>
              </a:rPr>
              <a:t>  BFILE</a:t>
            </a:r>
            <a:r>
              <a:rPr lang="es-MX" sz="1200" dirty="0" smtClean="0">
                <a:latin typeface="Arial" pitchFamily="34" charset="0"/>
                <a:cs typeface="Arial" pitchFamily="34" charset="0"/>
              </a:rPr>
              <a:t> (binar fila): Almacena archivos binarios grandes. A diferencia de otros Lobas, BFILES no están almacenados en la Base de Datos, ellos están fuera de la Base de Datos. Sólo un puntero para el BFILE es almacenado en la Base de Datos.</a:t>
            </a:r>
          </a:p>
          <a:p>
            <a:pPr>
              <a:buFontTx/>
              <a:buChar char="•"/>
            </a:pPr>
            <a:r>
              <a:rPr lang="es-MX" sz="1200" b="1" dirty="0" smtClean="0">
                <a:latin typeface="Arial" pitchFamily="34" charset="0"/>
                <a:cs typeface="Arial" pitchFamily="34" charset="0"/>
              </a:rPr>
              <a:t>  NCLOB</a:t>
            </a:r>
            <a:r>
              <a:rPr lang="es-MX" sz="1200" dirty="0" smtClean="0">
                <a:latin typeface="Arial" pitchFamily="34" charset="0"/>
                <a:cs typeface="Arial" pitchFamily="34" charset="0"/>
              </a:rPr>
              <a:t> (nacional lenguaje caracter largo objeto): Es usado para almacenar bloques de datos que tienen que ver con lenguaje.</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4058943-0A9B-4B6E-9526-4BDB64D0ECB4}" type="slidenum">
              <a:rPr lang="es-CL" sz="1200">
                <a:latin typeface="+mn-lt"/>
                <a:cs typeface="+mn-cs"/>
              </a:rPr>
              <a:pPr algn="r" fontAlgn="auto">
                <a:spcBef>
                  <a:spcPts val="0"/>
                </a:spcBef>
                <a:spcAft>
                  <a:spcPts val="0"/>
                </a:spcAft>
                <a:defRPr/>
              </a:pPr>
              <a:t>30</a:t>
            </a:fld>
            <a:endParaRPr lang="es-CL" sz="120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Uso de Variables</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Con PL / SQL, puede declarar variables y luego usarlos </a:t>
            </a:r>
            <a:r>
              <a:rPr lang="es-MX" sz="1200" dirty="0" smtClean="0">
                <a:latin typeface="Arial" pitchFamily="34" charset="0"/>
                <a:cs typeface="Arial" pitchFamily="34" charset="0"/>
              </a:rPr>
              <a:t>usadas en las sentencias SQL y sentencias procedurales del bloque PL/SQL</a:t>
            </a:r>
            <a:r>
              <a:rPr lang="es-ES" sz="1200" dirty="0" smtClean="0">
                <a:latin typeface="Arial" pitchFamily="34" charset="0"/>
                <a:cs typeface="Arial" pitchFamily="34" charset="0"/>
              </a:rPr>
              <a:t>. </a:t>
            </a:r>
            <a:br>
              <a:rPr lang="es-ES" sz="1200" dirty="0" smtClean="0">
                <a:latin typeface="Arial" pitchFamily="34" charset="0"/>
                <a:cs typeface="Arial" pitchFamily="34" charset="0"/>
              </a:rPr>
            </a:br>
            <a:r>
              <a:rPr lang="es-ES" sz="1200" dirty="0" smtClean="0">
                <a:latin typeface="Arial" pitchFamily="34" charset="0"/>
                <a:cs typeface="Arial" pitchFamily="34" charset="0"/>
              </a:rPr>
              <a:t>Las variables se utilizan principalmente para el almacenamiento de datos y la manipulación de los valores almacenados. En la declaración de PL / SQL del ejemplo, la sentencia recupera el first_name y department_id de la tabla EMPLOYEES. Si se tiene que manipular el first_name o department_id entonces se debe almacenar el valor recuperado. Las variables se utilizan para almacenar temporalmente el valor y poder utilizarlos para el procesamiento y la manipulación de los datos. Las variables pueden almacenar cualquier objeto PL / SQL, tales como variables, tipos, cursores y subprogramas. </a:t>
            </a:r>
            <a:br>
              <a:rPr lang="es-ES" sz="1200" dirty="0" smtClean="0">
                <a:latin typeface="Arial" pitchFamily="34" charset="0"/>
                <a:cs typeface="Arial" pitchFamily="34" charset="0"/>
              </a:rPr>
            </a:br>
            <a:r>
              <a:rPr lang="es-ES" sz="1200" dirty="0" smtClean="0">
                <a:latin typeface="Arial" pitchFamily="34" charset="0"/>
                <a:cs typeface="Arial" pitchFamily="34" charset="0"/>
              </a:rPr>
              <a:t>La reutilización es otra ventaja de la declaración de variables. Después de que se declaran las variables, se pueden utilizar varias veces en una aplicación haciendo referencia a ellas varias veces en diferentes declaraciones.</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067DF36-FF02-436E-AD1F-E0422A655255}" type="slidenum">
              <a:rPr lang="es-CL" sz="1200">
                <a:latin typeface="+mn-lt"/>
                <a:cs typeface="+mn-cs"/>
              </a:rPr>
              <a:pPr algn="r" fontAlgn="auto">
                <a:spcBef>
                  <a:spcPts val="0"/>
                </a:spcBef>
                <a:spcAft>
                  <a:spcPts val="0"/>
                </a:spcAft>
                <a:defRPr/>
              </a:pPr>
              <a:t>4</a:t>
            </a:fld>
            <a:endParaRPr lang="es-CL" sz="1200" dirty="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93AEDAD-7BF6-4B8D-A935-7CAE15C0098E}" type="slidenum">
              <a:rPr lang="es-CL" sz="1200">
                <a:latin typeface="+mn-lt"/>
                <a:cs typeface="+mn-cs"/>
              </a:rPr>
              <a:pPr algn="r" fontAlgn="auto">
                <a:spcBef>
                  <a:spcPts val="0"/>
                </a:spcBef>
                <a:spcAft>
                  <a:spcPts val="0"/>
                </a:spcAft>
                <a:defRPr/>
              </a:pPr>
              <a:t>5</a:t>
            </a:fld>
            <a:endParaRPr lang="es-CL" sz="1200" dirty="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Manejo de Variables en PL/SQL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Se pueden utilizar las variables de las siguientes maneras.</a:t>
            </a:r>
          </a:p>
          <a:p>
            <a:pPr>
              <a:buFontTx/>
              <a:buChar char="•"/>
            </a:pPr>
            <a:r>
              <a:rPr lang="es-ES" sz="1200" b="1" dirty="0" smtClean="0">
                <a:latin typeface="Arial" pitchFamily="34" charset="0"/>
                <a:cs typeface="Arial" pitchFamily="34" charset="0"/>
              </a:rPr>
              <a:t>  Declararlas e inicializarlas en la sección de declaración</a:t>
            </a:r>
            <a:r>
              <a:rPr lang="es-ES" sz="1200" dirty="0" smtClean="0">
                <a:latin typeface="Arial" pitchFamily="34" charset="0"/>
                <a:cs typeface="Arial" pitchFamily="34" charset="0"/>
              </a:rPr>
              <a:t>: se pueden declarar variables en la sección declarativa de cualquier bloque PL / SQL o subprograma. Las declaraciones de variables permiten asignar espacio de almacenamiento para un valor y se debe especificar su tipo de datos y el nombre de la ubicación de almacenamiento para que pueda hacer referencia a ella. En las declaraciones también se puede asignar un valor inicial e utilizar la restricción NOT NULL en la variable. Se debe declarar una variable antes de hacer referencia a ella en otras secciones del bloque PL/SQL.</a:t>
            </a:r>
          </a:p>
          <a:p>
            <a:pPr>
              <a:buFontTx/>
              <a:buChar char="•"/>
            </a:pPr>
            <a:r>
              <a:rPr lang="es-CL" sz="1200" b="1" dirty="0" smtClean="0">
                <a:latin typeface="Arial" pitchFamily="34" charset="0"/>
                <a:cs typeface="Arial" pitchFamily="34" charset="0"/>
              </a:rPr>
              <a:t>  Usarlas </a:t>
            </a:r>
            <a:r>
              <a:rPr lang="es-ES" sz="1200" b="1" dirty="0" smtClean="0">
                <a:latin typeface="Arial" pitchFamily="34" charset="0"/>
                <a:cs typeface="Arial" pitchFamily="34" charset="0"/>
              </a:rPr>
              <a:t>y asignarles nuevos valores en la sección ejecutable:</a:t>
            </a:r>
            <a:r>
              <a:rPr lang="es-ES" sz="1200" dirty="0" smtClean="0">
                <a:latin typeface="Arial" pitchFamily="34" charset="0"/>
                <a:cs typeface="Arial" pitchFamily="34" charset="0"/>
              </a:rPr>
              <a:t> en la sección ejecutable del bloque PL/SQL, el valor actual de la variable puede ser sustituido por un nuevo valor.</a:t>
            </a:r>
          </a:p>
          <a:p>
            <a:pPr>
              <a:buFontTx/>
              <a:buChar char="•"/>
            </a:pPr>
            <a:r>
              <a:rPr lang="es-ES" sz="1200" b="1" dirty="0" smtClean="0">
                <a:latin typeface="Arial" pitchFamily="34" charset="0"/>
                <a:cs typeface="Arial" pitchFamily="34" charset="0"/>
              </a:rPr>
              <a:t>  Usarlas como parámetros a subprogramas PL/SQL:</a:t>
            </a:r>
            <a:r>
              <a:rPr lang="es-ES" sz="1200" dirty="0" smtClean="0">
                <a:latin typeface="Arial" pitchFamily="34" charset="0"/>
                <a:cs typeface="Arial" pitchFamily="34" charset="0"/>
              </a:rPr>
              <a:t> los subprogramas pueden recibir parámetros. Se pueden pasar variables como parámetros a subprogramas.</a:t>
            </a:r>
          </a:p>
          <a:p>
            <a:pPr>
              <a:buFontTx/>
              <a:buChar char="•"/>
            </a:pPr>
            <a:r>
              <a:rPr lang="es-ES" sz="1200" b="1" dirty="0" smtClean="0">
                <a:latin typeface="Arial" pitchFamily="34" charset="0"/>
                <a:cs typeface="Arial" pitchFamily="34" charset="0"/>
              </a:rPr>
              <a:t>  Usarlas para almacenar la salida de un subprograma PL/SQL:</a:t>
            </a:r>
            <a:r>
              <a:rPr lang="es-ES" sz="1200" dirty="0" smtClean="0">
                <a:latin typeface="Arial" pitchFamily="34" charset="0"/>
                <a:cs typeface="Arial" pitchFamily="34" charset="0"/>
              </a:rPr>
              <a:t> las variables pueden ser usadas para almacenar el valor retornado por una función.</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FD619D-98E0-47AF-8901-CD07B26BE973}" type="slidenum">
              <a:rPr lang="es-CL" sz="1200">
                <a:latin typeface="+mn-lt"/>
                <a:cs typeface="+mn-cs"/>
              </a:rPr>
              <a:pPr algn="r" fontAlgn="auto">
                <a:spcBef>
                  <a:spcPts val="0"/>
                </a:spcBef>
                <a:spcAft>
                  <a:spcPts val="0"/>
                </a:spcAft>
                <a:defRPr/>
              </a:pPr>
              <a:t>6</a:t>
            </a:fld>
            <a:endParaRPr lang="es-CL" sz="1200" dirty="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Declarar e Inicializar Variables PL/SQL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Se deben declarar todos los identificadores de variables PL/SQL en la sección de declaración antes de hacer referencia de ellas en el bloque PL/SQL. Existe la opción de asignar un valor inicial a una variable (como se muestra en el ejemplo). No es necesario asignar un valor a una variable cuando se declara. Si se hace referencia otras variables en una declaración, se deben haber declarado con anterioridad.</a:t>
            </a:r>
          </a:p>
          <a:p>
            <a:r>
              <a:rPr lang="es-CL" sz="1200" dirty="0" smtClean="0">
                <a:latin typeface="Arial" pitchFamily="34" charset="0"/>
                <a:cs typeface="Arial" pitchFamily="34" charset="0"/>
              </a:rPr>
              <a:t>En la Sintaxis:</a:t>
            </a:r>
          </a:p>
          <a:p>
            <a:pPr>
              <a:buFontTx/>
              <a:buChar char="•"/>
            </a:pPr>
            <a:r>
              <a:rPr lang="es-MX" sz="1200" b="1" i="1" dirty="0" smtClean="0">
                <a:latin typeface="Arial" pitchFamily="34" charset="0"/>
                <a:cs typeface="Arial" pitchFamily="34" charset="0"/>
              </a:rPr>
              <a:t>  identificador</a:t>
            </a:r>
            <a:r>
              <a:rPr lang="es-MX" sz="1200" dirty="0" smtClean="0">
                <a:latin typeface="Arial" pitchFamily="34" charset="0"/>
                <a:cs typeface="Arial" pitchFamily="34" charset="0"/>
              </a:rPr>
              <a:t>: es el nombre de la variable.</a:t>
            </a:r>
          </a:p>
          <a:p>
            <a:pPr>
              <a:buFontTx/>
              <a:buChar char="•"/>
            </a:pPr>
            <a:r>
              <a:rPr lang="es-MX" sz="1200" b="1" dirty="0" smtClean="0">
                <a:latin typeface="Arial" pitchFamily="34" charset="0"/>
                <a:cs typeface="Arial" pitchFamily="34" charset="0"/>
              </a:rPr>
              <a:t>  CONSTANT:</a:t>
            </a:r>
            <a:r>
              <a:rPr lang="es-MX" sz="1200" dirty="0" smtClean="0">
                <a:latin typeface="Arial" pitchFamily="34" charset="0"/>
                <a:cs typeface="Arial" pitchFamily="34" charset="0"/>
              </a:rPr>
              <a:t> indica que el valor de la variable no puede ser modificado. Las variables constantes deben ser inicializadas.</a:t>
            </a:r>
          </a:p>
          <a:p>
            <a:pPr>
              <a:buFontTx/>
              <a:buChar char="•"/>
            </a:pPr>
            <a:r>
              <a:rPr lang="es-MX" sz="1200" b="1" i="1" dirty="0" smtClean="0">
                <a:latin typeface="Arial" pitchFamily="34" charset="0"/>
                <a:cs typeface="Arial" pitchFamily="34" charset="0"/>
              </a:rPr>
              <a:t>  tipo_dato</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indica que la variable es del tipo escalar, compuesto o del tipo LOB.</a:t>
            </a:r>
          </a:p>
          <a:p>
            <a:pPr>
              <a:buFontTx/>
              <a:buChar char="•"/>
            </a:pPr>
            <a:r>
              <a:rPr lang="es-MX" sz="1200" b="1" dirty="0" smtClean="0">
                <a:latin typeface="Arial" pitchFamily="34" charset="0"/>
                <a:cs typeface="Arial" pitchFamily="34" charset="0"/>
              </a:rPr>
              <a:t>  NOT NULL:</a:t>
            </a:r>
            <a:r>
              <a:rPr lang="es-MX" sz="1200" dirty="0" smtClean="0">
                <a:latin typeface="Arial" pitchFamily="34" charset="0"/>
                <a:cs typeface="Arial" pitchFamily="34" charset="0"/>
              </a:rPr>
              <a:t> indica que la variable debe contener un valor. Una variable NOT NULL debe ser inicializada con algún valor.</a:t>
            </a:r>
          </a:p>
          <a:p>
            <a:pPr>
              <a:buFontTx/>
              <a:buChar char="•"/>
            </a:pPr>
            <a:r>
              <a:rPr lang="es-MX" sz="1200" b="1" i="1" dirty="0" smtClean="0">
                <a:latin typeface="Arial" pitchFamily="34" charset="0"/>
                <a:cs typeface="Arial" pitchFamily="34" charset="0"/>
              </a:rPr>
              <a:t>  expr</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cualquier expresión PL/SQL que puede ser una expresión literal, otra variable ó incluso una expresión que utiliza una función.</a:t>
            </a:r>
          </a:p>
          <a:p>
            <a:r>
              <a:rPr lang="es-MX" sz="1200" dirty="0" smtClean="0">
                <a:latin typeface="Arial" pitchFamily="34" charset="0"/>
                <a:cs typeface="Arial" pitchFamily="34" charset="0"/>
              </a:rPr>
              <a:t>El bloque del ejemplo muestra para la variable </a:t>
            </a:r>
            <a:r>
              <a:rPr lang="es-MX" sz="1200" b="1" dirty="0" smtClean="0">
                <a:latin typeface="Arial" pitchFamily="34" charset="0"/>
                <a:cs typeface="Arial" pitchFamily="34" charset="0"/>
              </a:rPr>
              <a:t>v_comm</a:t>
            </a:r>
            <a:r>
              <a:rPr lang="es-MX" sz="1200" dirty="0" smtClean="0">
                <a:latin typeface="Arial" pitchFamily="34" charset="0"/>
                <a:cs typeface="Arial" pitchFamily="34" charset="0"/>
              </a:rPr>
              <a:t> dos valores, el asignado inicialmente en la sección de Declaración de variables (</a:t>
            </a:r>
            <a:r>
              <a:rPr lang="es-MX" sz="1200" b="1" dirty="0" smtClean="0">
                <a:latin typeface="Arial" pitchFamily="34" charset="0"/>
                <a:cs typeface="Arial" pitchFamily="34" charset="0"/>
              </a:rPr>
              <a:t>200</a:t>
            </a:r>
            <a:r>
              <a:rPr lang="es-MX" sz="1200" dirty="0" smtClean="0">
                <a:latin typeface="Arial" pitchFamily="34" charset="0"/>
                <a:cs typeface="Arial" pitchFamily="34" charset="0"/>
              </a:rPr>
              <a:t>) y el nuevo valor asignado en la sección de Ejecución (</a:t>
            </a:r>
            <a:r>
              <a:rPr lang="es-MX" sz="1200" b="1" dirty="0" smtClean="0">
                <a:latin typeface="Arial" pitchFamily="34" charset="0"/>
                <a:cs typeface="Arial" pitchFamily="34" charset="0"/>
              </a:rPr>
              <a:t>50</a:t>
            </a:r>
            <a:r>
              <a:rPr lang="es-MX" sz="1200" dirty="0" smtClean="0">
                <a:latin typeface="Arial" pitchFamily="34" charset="0"/>
                <a:cs typeface="Arial" pitchFamily="34" charset="0"/>
              </a:rPr>
              <a:t>). Para la variable </a:t>
            </a:r>
            <a:r>
              <a:rPr lang="es-MX" sz="1200" b="1" dirty="0" smtClean="0">
                <a:latin typeface="Arial" pitchFamily="34" charset="0"/>
                <a:cs typeface="Arial" pitchFamily="34" charset="0"/>
              </a:rPr>
              <a:t>c_comm</a:t>
            </a:r>
            <a:r>
              <a:rPr lang="es-MX" sz="1200" dirty="0" smtClean="0">
                <a:latin typeface="Arial" pitchFamily="34" charset="0"/>
                <a:cs typeface="Arial" pitchFamily="34" charset="0"/>
              </a:rPr>
              <a:t> muestra el valor asignado inicialmente (</a:t>
            </a:r>
            <a:r>
              <a:rPr lang="es-MX" sz="1200" b="1" dirty="0" smtClean="0">
                <a:latin typeface="Arial" pitchFamily="34" charset="0"/>
                <a:cs typeface="Arial" pitchFamily="34" charset="0"/>
              </a:rPr>
              <a:t>1400</a:t>
            </a:r>
            <a:r>
              <a:rPr lang="es-MX" sz="1200" dirty="0" smtClean="0">
                <a:latin typeface="Arial" pitchFamily="34" charset="0"/>
                <a:cs typeface="Arial" pitchFamily="34" charset="0"/>
              </a:rPr>
              <a:t>) y el que no se puede modificar ya que </a:t>
            </a:r>
            <a:r>
              <a:rPr lang="es-MX" sz="1200" b="1" dirty="0" smtClean="0">
                <a:latin typeface="Arial" pitchFamily="34" charset="0"/>
                <a:cs typeface="Arial" pitchFamily="34" charset="0"/>
              </a:rPr>
              <a:t>se definió como constante</a:t>
            </a:r>
            <a:r>
              <a:rPr lang="es-MX" sz="1200" dirty="0" smtClean="0">
                <a:latin typeface="Arial" pitchFamily="34" charset="0"/>
                <a:cs typeface="Arial" pitchFamily="34" charset="0"/>
              </a:rPr>
              <a:t>.</a:t>
            </a:r>
            <a:endParaRPr lang="es-ES" sz="1200" dirty="0" smtClean="0">
              <a:latin typeface="Arial" pitchFamily="34" charset="0"/>
              <a:cs typeface="Arial" pitchFamily="34" charset="0"/>
            </a:endParaRPr>
          </a:p>
          <a:p>
            <a:endParaRPr lang="es-MX" sz="1200" dirty="0" smtClean="0">
              <a:latin typeface="Arial" pitchFamily="34" charset="0"/>
              <a:cs typeface="Arial" pitchFamily="34" charset="0"/>
            </a:endParaRPr>
          </a:p>
        </p:txBody>
      </p:sp>
      <p:sp>
        <p:nvSpPr>
          <p:cNvPr id="4" name="3 Marcador de número de diapositiva"/>
          <p:cNvSpPr>
            <a:spLocks noGrp="1"/>
          </p:cNvSpPr>
          <p:nvPr>
            <p:ph type="sldNum" sz="quarter" idx="5"/>
          </p:nvPr>
        </p:nvSpPr>
        <p:spPr/>
        <p:txBody>
          <a:bodyPr/>
          <a:lstStyle/>
          <a:p>
            <a:pPr>
              <a:defRPr/>
            </a:pPr>
            <a:fld id="{76E60E33-AEEF-4A97-ABB8-95B75CBAF95E}" type="slidenum">
              <a:rPr lang="es-CL" smtClean="0"/>
              <a:pPr>
                <a:defRPr/>
              </a:pPr>
              <a:t>7</a:t>
            </a:fld>
            <a:endParaRPr lang="es-CL"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Declarar e Inicializar Variables PL/SQL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En el primer ejemplo, el</a:t>
            </a:r>
            <a:r>
              <a:rPr lang="es-MX" sz="1200" dirty="0" smtClean="0">
                <a:latin typeface="Arial" pitchFamily="34" charset="0"/>
                <a:cs typeface="Arial" pitchFamily="34" charset="0"/>
              </a:rPr>
              <a:t> bloque inicialmente sólo muestra el mensaje </a:t>
            </a:r>
            <a:r>
              <a:rPr lang="es-MX" sz="1200" b="1" dirty="0" smtClean="0">
                <a:latin typeface="Arial" pitchFamily="34" charset="0"/>
                <a:cs typeface="Arial" pitchFamily="34" charset="0"/>
              </a:rPr>
              <a:t>Mi nombre es</a:t>
            </a:r>
            <a:r>
              <a:rPr lang="es-MX" sz="1200" dirty="0" smtClean="0">
                <a:latin typeface="Arial" pitchFamily="34" charset="0"/>
                <a:cs typeface="Arial" pitchFamily="34" charset="0"/>
              </a:rPr>
              <a:t> ya que la variable </a:t>
            </a:r>
            <a:r>
              <a:rPr lang="es-MX" sz="1200" b="1" dirty="0" smtClean="0">
                <a:latin typeface="Arial" pitchFamily="34" charset="0"/>
                <a:cs typeface="Arial" pitchFamily="34" charset="0"/>
              </a:rPr>
              <a:t>v_Minombre</a:t>
            </a:r>
            <a:r>
              <a:rPr lang="es-MX" sz="1200" dirty="0" smtClean="0">
                <a:latin typeface="Arial" pitchFamily="34" charset="0"/>
                <a:cs typeface="Arial" pitchFamily="34" charset="0"/>
              </a:rPr>
              <a:t> no fue inicializada con valor en la sección de Declaración de variables (posee valor NULL). La segunda vez, además de mostrar el mensaje </a:t>
            </a:r>
            <a:r>
              <a:rPr lang="es-MX" sz="1200" b="1" dirty="0" smtClean="0">
                <a:latin typeface="Arial" pitchFamily="34" charset="0"/>
                <a:cs typeface="Arial" pitchFamily="34" charset="0"/>
              </a:rPr>
              <a:t>Mi nombre es</a:t>
            </a:r>
            <a:r>
              <a:rPr lang="es-MX" sz="1200" dirty="0" smtClean="0">
                <a:latin typeface="Arial" pitchFamily="34" charset="0"/>
                <a:cs typeface="Arial" pitchFamily="34" charset="0"/>
              </a:rPr>
              <a:t> muestra el valor asignado a la variable </a:t>
            </a:r>
            <a:r>
              <a:rPr lang="es-MX" sz="1200" b="1" dirty="0" smtClean="0">
                <a:latin typeface="Arial" pitchFamily="34" charset="0"/>
                <a:cs typeface="Arial" pitchFamily="34" charset="0"/>
              </a:rPr>
              <a:t>v_Minombre </a:t>
            </a:r>
            <a:r>
              <a:rPr lang="es-MX" sz="1200" dirty="0" smtClean="0">
                <a:latin typeface="Arial" pitchFamily="34" charset="0"/>
                <a:cs typeface="Arial" pitchFamily="34" charset="0"/>
              </a:rPr>
              <a:t>(</a:t>
            </a:r>
            <a:r>
              <a:rPr lang="es-MX" sz="1200" b="1" dirty="0" smtClean="0">
                <a:latin typeface="Arial" pitchFamily="34" charset="0"/>
                <a:cs typeface="Arial" pitchFamily="34" charset="0"/>
              </a:rPr>
              <a:t>Juan</a:t>
            </a:r>
            <a:r>
              <a:rPr lang="es-MX" sz="1200" dirty="0" smtClean="0">
                <a:latin typeface="Arial" pitchFamily="34" charset="0"/>
                <a:cs typeface="Arial" pitchFamily="34" charset="0"/>
              </a:rPr>
              <a:t>) en la sección de Ejecución.</a:t>
            </a:r>
          </a:p>
          <a:p>
            <a:r>
              <a:rPr lang="es-MX" sz="1200" dirty="0" smtClean="0">
                <a:latin typeface="Arial" pitchFamily="34" charset="0"/>
                <a:cs typeface="Arial" pitchFamily="34" charset="0"/>
              </a:rPr>
              <a:t>El bloque del segundo ejemplo, muestra para la variable </a:t>
            </a:r>
            <a:r>
              <a:rPr lang="es-MX" sz="1200" b="1" dirty="0" smtClean="0">
                <a:latin typeface="Arial" pitchFamily="34" charset="0"/>
                <a:cs typeface="Arial" pitchFamily="34" charset="0"/>
              </a:rPr>
              <a:t>Minombre</a:t>
            </a:r>
            <a:r>
              <a:rPr lang="es-MX" sz="1200" dirty="0" smtClean="0">
                <a:latin typeface="Arial" pitchFamily="34" charset="0"/>
                <a:cs typeface="Arial" pitchFamily="34" charset="0"/>
              </a:rPr>
              <a:t> el valor </a:t>
            </a:r>
            <a:r>
              <a:rPr lang="es-MX" sz="1200" b="1" dirty="0" smtClean="0">
                <a:latin typeface="Arial" pitchFamily="34" charset="0"/>
                <a:cs typeface="Arial" pitchFamily="34" charset="0"/>
              </a:rPr>
              <a:t>Roberto</a:t>
            </a:r>
            <a:r>
              <a:rPr lang="es-MX" sz="1200" dirty="0" smtClean="0">
                <a:latin typeface="Arial" pitchFamily="34" charset="0"/>
                <a:cs typeface="Arial" pitchFamily="34" charset="0"/>
              </a:rPr>
              <a:t>, ya que a pesar de haber sido inicializa en la sección de Declaración de variables con el valor </a:t>
            </a:r>
            <a:r>
              <a:rPr lang="es-MX" sz="1200" b="1" dirty="0" smtClean="0">
                <a:latin typeface="Arial" pitchFamily="34" charset="0"/>
                <a:cs typeface="Arial" pitchFamily="34" charset="0"/>
              </a:rPr>
              <a:t>Juan</a:t>
            </a:r>
            <a:r>
              <a:rPr lang="es-MX" sz="1200" dirty="0" smtClean="0">
                <a:latin typeface="Arial" pitchFamily="34" charset="0"/>
                <a:cs typeface="Arial" pitchFamily="34" charset="0"/>
              </a:rPr>
              <a:t> en la sección de Ejecución antes de mostrar el mensaje se le modifica el valor a </a:t>
            </a:r>
            <a:r>
              <a:rPr lang="es-MX" sz="1200" b="1" dirty="0" smtClean="0">
                <a:latin typeface="Arial" pitchFamily="34" charset="0"/>
                <a:cs typeface="Arial" pitchFamily="34" charset="0"/>
              </a:rPr>
              <a:t>Roberto</a:t>
            </a:r>
            <a:r>
              <a:rPr lang="es-MX" sz="1200" dirty="0" smtClean="0">
                <a:latin typeface="Arial" pitchFamily="34" charset="0"/>
                <a:cs typeface="Arial" pitchFamily="34" charset="0"/>
              </a:rPr>
              <a:t>.</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03B5820-1012-4761-A119-DE4B633E22F5}" type="slidenum">
              <a:rPr lang="es-CL" sz="1200">
                <a:latin typeface="+mn-lt"/>
                <a:cs typeface="+mn-cs"/>
              </a:rPr>
              <a:pPr algn="r" fontAlgn="auto">
                <a:spcBef>
                  <a:spcPts val="0"/>
                </a:spcBef>
                <a:spcAft>
                  <a:spcPts val="0"/>
                </a:spcAft>
                <a:defRPr/>
              </a:pPr>
              <a:t>8</a:t>
            </a:fld>
            <a:endParaRPr lang="es-CL" sz="1200" dirty="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Consideraciones para Declarar e Inicializar Variables PL/SQL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Algunas pautas a seguir cuando se declaran variables PL/SQL son:</a:t>
            </a:r>
          </a:p>
          <a:p>
            <a:pPr>
              <a:buFontTx/>
              <a:buChar char="•"/>
            </a:pPr>
            <a:r>
              <a:rPr lang="es-ES" sz="1200" dirty="0" smtClean="0">
                <a:latin typeface="Arial" pitchFamily="34" charset="0"/>
                <a:cs typeface="Arial" pitchFamily="34" charset="0"/>
              </a:rPr>
              <a:t>  Seguir las  convenciones de nomenclatura para nombres de variables, por ejemplo, para representar una </a:t>
            </a:r>
            <a:r>
              <a:rPr lang="es-ES" sz="1200" b="1" dirty="0" smtClean="0">
                <a:latin typeface="Arial" pitchFamily="34" charset="0"/>
                <a:cs typeface="Arial" pitchFamily="34" charset="0"/>
              </a:rPr>
              <a:t>constante que almacene el nombre</a:t>
            </a:r>
            <a:r>
              <a:rPr lang="es-ES" sz="1200" dirty="0" smtClean="0">
                <a:latin typeface="Arial" pitchFamily="34" charset="0"/>
                <a:cs typeface="Arial" pitchFamily="34" charset="0"/>
              </a:rPr>
              <a:t> </a:t>
            </a:r>
            <a:r>
              <a:rPr lang="es-ES" sz="1200" b="1" dirty="0" smtClean="0">
                <a:latin typeface="Arial" pitchFamily="34" charset="0"/>
                <a:cs typeface="Arial" pitchFamily="34" charset="0"/>
              </a:rPr>
              <a:t>c_nombre.</a:t>
            </a:r>
            <a:r>
              <a:rPr lang="es-ES" sz="1200" dirty="0" smtClean="0">
                <a:latin typeface="Arial" pitchFamily="34" charset="0"/>
                <a:cs typeface="Arial" pitchFamily="34" charset="0"/>
              </a:rPr>
              <a:t> Del mismo modo, para nombrar una </a:t>
            </a:r>
            <a:r>
              <a:rPr lang="es-ES" sz="1200" b="1" dirty="0" smtClean="0">
                <a:latin typeface="Arial" pitchFamily="34" charset="0"/>
                <a:cs typeface="Arial" pitchFamily="34" charset="0"/>
              </a:rPr>
              <a:t>variable que almacene el nombre v_nombre</a:t>
            </a:r>
            <a:r>
              <a:rPr lang="es-ES" sz="1200" dirty="0" smtClean="0">
                <a:latin typeface="Arial" pitchFamily="34" charset="0"/>
                <a:cs typeface="Arial" pitchFamily="34" charset="0"/>
              </a:rPr>
              <a:t>. </a:t>
            </a:r>
          </a:p>
          <a:p>
            <a:pPr>
              <a:buFontTx/>
              <a:buChar char="•"/>
            </a:pPr>
            <a:r>
              <a:rPr lang="es-ES" sz="1200" dirty="0" smtClean="0">
                <a:latin typeface="Arial" pitchFamily="34" charset="0"/>
                <a:cs typeface="Arial" pitchFamily="34" charset="0"/>
              </a:rPr>
              <a:t>  Utilizar identificadores significativas y apropiados para las variables. Por ejemplo, </a:t>
            </a:r>
            <a:r>
              <a:rPr lang="es-ES" sz="1200" b="1" dirty="0" smtClean="0">
                <a:latin typeface="Arial" pitchFamily="34" charset="0"/>
                <a:cs typeface="Arial" pitchFamily="34" charset="0"/>
              </a:rPr>
              <a:t>si se van a almacenar el salario mínimo y máximo como nombre de variables v_salario_min y v_salario_max en lugar de salary1 y salary2</a:t>
            </a:r>
            <a:r>
              <a:rPr lang="es-ES" sz="1200" dirty="0" smtClean="0">
                <a:latin typeface="Arial" pitchFamily="34" charset="0"/>
                <a:cs typeface="Arial" pitchFamily="34" charset="0"/>
              </a:rPr>
              <a:t>.</a:t>
            </a:r>
          </a:p>
          <a:p>
            <a:pPr>
              <a:buFontTx/>
              <a:buChar char="•"/>
            </a:pPr>
            <a:r>
              <a:rPr lang="es-ES" sz="1200" dirty="0" smtClean="0">
                <a:latin typeface="Arial" pitchFamily="34" charset="0"/>
                <a:cs typeface="Arial" pitchFamily="34" charset="0"/>
              </a:rPr>
              <a:t>  Si se utiliza la restricción NOT NULL, se debe asignar un valor cuando se declara la variable.</a:t>
            </a:r>
          </a:p>
          <a:p>
            <a:pPr>
              <a:buFontTx/>
              <a:buChar char="•"/>
            </a:pPr>
            <a:r>
              <a:rPr lang="es-ES" sz="1200" dirty="0" smtClean="0">
                <a:latin typeface="Arial" pitchFamily="34" charset="0"/>
                <a:cs typeface="Arial" pitchFamily="34" charset="0"/>
              </a:rPr>
              <a:t>  En declaraciones de constantes, la palabra clave CONSTANT debe preceder a la especificación del tipo de dato. Una constante se debe inicializar en su declaración, de lo contrario, se obtendrá un error de compilación. Después de inicializar una constante, no puede cambiar su valor. </a:t>
            </a:r>
            <a:r>
              <a:rPr lang="es-ES" sz="1200" b="1" dirty="0" smtClean="0">
                <a:latin typeface="Arial" pitchFamily="34" charset="0"/>
                <a:cs typeface="Arial" pitchFamily="34" charset="0"/>
              </a:rPr>
              <a:t>Ejemplo: c_valor_bono CONSTANT NUMBER(8) := 50000</a:t>
            </a:r>
            <a:r>
              <a:rPr lang="es-ES" sz="1200" dirty="0" smtClean="0">
                <a:latin typeface="Arial" pitchFamily="34" charset="0"/>
                <a:cs typeface="Arial" pitchFamily="34" charset="0"/>
              </a:rPr>
              <a:t>;</a:t>
            </a:r>
          </a:p>
          <a:p>
            <a:pPr>
              <a:buFontTx/>
              <a:buChar char="•"/>
            </a:pPr>
            <a:r>
              <a:rPr lang="es-ES" sz="1200" dirty="0" smtClean="0">
                <a:latin typeface="Arial" pitchFamily="34" charset="0"/>
                <a:cs typeface="Arial" pitchFamily="34" charset="0"/>
              </a:rPr>
              <a:t>  Inicializar las variables de una expresión con el operador de asignación (: =) o con la palabra reservada DEFAULT. Si no se asigna un valor inicial , la variable contendrá NULL por defecto hasta que se le asigne un valor. Para asignar o reasignar un valor a una variable se debe escribir una sentencia de asignación PL/SQL. Es una buena práctica de programación inicializar todas las variables.</a:t>
            </a:r>
          </a:p>
          <a:p>
            <a:pPr>
              <a:buFontTx/>
              <a:buChar char="•"/>
            </a:pPr>
            <a:r>
              <a:rPr lang="es-ES" sz="1200" dirty="0" smtClean="0">
                <a:latin typeface="Arial" pitchFamily="34" charset="0"/>
                <a:cs typeface="Arial" pitchFamily="34" charset="0"/>
              </a:rPr>
              <a:t>  Dos objetos pueden tener el mismo nombre sólo si están definidos en diferentes bloques. Se pueden calificar con etiquetas y utilizarlas.</a:t>
            </a:r>
          </a:p>
          <a:p>
            <a:pPr>
              <a:buFontTx/>
              <a:buChar char="•"/>
            </a:pPr>
            <a:r>
              <a:rPr lang="es-ES" sz="1200" dirty="0" smtClean="0">
                <a:latin typeface="Arial" pitchFamily="34" charset="0"/>
                <a:cs typeface="Arial" pitchFamily="34" charset="0"/>
              </a:rPr>
              <a:t>  Evitar el uso de nombres de columna como identificadores. Si se utilizan las variables PL/SQL en sentencias SQL y tienen el mismo nombre que una columna de tabla, el servidor Oracle asume que es la columna a la que se está haciendo referencia . Aunque la sentencia puede funcionar, esta práctica hace que el código no sea fácil de leer y mantener.</a:t>
            </a:r>
          </a:p>
          <a:p>
            <a:pPr>
              <a:buFontTx/>
              <a:buChar char="•"/>
            </a:pPr>
            <a:r>
              <a:rPr lang="es-ES" sz="1200" dirty="0" smtClean="0">
                <a:latin typeface="Arial" pitchFamily="34" charset="0"/>
                <a:cs typeface="Arial" pitchFamily="34" charset="0"/>
              </a:rPr>
              <a:t>  Utilizar la restricción NOT NULL cuando la variable debe contener un valor . No es posible asignar valores nulos a una variable definida como NOT NULL. La restricción NOT NULL debe ser seguida por una cláusula de inicialización.</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19896C8-70D0-4BB1-9817-D9FCE0883552}" type="slidenum">
              <a:rPr lang="es-CL" sz="1200">
                <a:latin typeface="+mn-lt"/>
                <a:cs typeface="+mn-cs"/>
              </a:rPr>
              <a:pPr algn="r" fontAlgn="auto">
                <a:spcBef>
                  <a:spcPts val="0"/>
                </a:spcBef>
                <a:spcAft>
                  <a:spcPts val="0"/>
                </a:spcAft>
                <a:defRPr/>
              </a:pPr>
              <a:t>9</a:t>
            </a:fld>
            <a:endParaRPr lang="es-CL" sz="1200" dirty="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Tipos de Variables</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Cada variable PL/SQL tiene un tipo de datos, que especifica un formato de almacenamiento, restricciones y un rango de valores válidos. PL/SQL admite cinco categorías: </a:t>
            </a:r>
            <a:r>
              <a:rPr lang="es-ES" sz="1200" b="1" dirty="0" smtClean="0">
                <a:latin typeface="Arial" pitchFamily="34" charset="0"/>
                <a:cs typeface="Arial" pitchFamily="34" charset="0"/>
              </a:rPr>
              <a:t>escalares</a:t>
            </a:r>
            <a:r>
              <a:rPr lang="es-ES" sz="1200" dirty="0" smtClean="0">
                <a:latin typeface="Arial" pitchFamily="34" charset="0"/>
                <a:cs typeface="Arial" pitchFamily="34" charset="0"/>
              </a:rPr>
              <a:t>, </a:t>
            </a:r>
            <a:r>
              <a:rPr lang="es-ES" sz="1200" b="1" dirty="0" smtClean="0">
                <a:latin typeface="Arial" pitchFamily="34" charset="0"/>
                <a:cs typeface="Arial" pitchFamily="34" charset="0"/>
              </a:rPr>
              <a:t>compuesto</a:t>
            </a:r>
            <a:r>
              <a:rPr lang="es-ES" sz="1200" dirty="0" smtClean="0">
                <a:latin typeface="Arial" pitchFamily="34" charset="0"/>
                <a:cs typeface="Arial" pitchFamily="34" charset="0"/>
              </a:rPr>
              <a:t>, </a:t>
            </a:r>
            <a:r>
              <a:rPr lang="es-ES" sz="1200" b="1" dirty="0" smtClean="0">
                <a:latin typeface="Arial" pitchFamily="34" charset="0"/>
                <a:cs typeface="Arial" pitchFamily="34" charset="0"/>
              </a:rPr>
              <a:t>de referencia</a:t>
            </a:r>
            <a:r>
              <a:rPr lang="es-ES" sz="1200" dirty="0" smtClean="0">
                <a:latin typeface="Arial" pitchFamily="34" charset="0"/>
                <a:cs typeface="Arial" pitchFamily="34" charset="0"/>
              </a:rPr>
              <a:t>, de </a:t>
            </a:r>
            <a:r>
              <a:rPr lang="es-ES" sz="1200" b="1" dirty="0" smtClean="0">
                <a:latin typeface="Arial" pitchFamily="34" charset="0"/>
                <a:cs typeface="Arial" pitchFamily="34" charset="0"/>
              </a:rPr>
              <a:t>objetos grandes ( LOB ), </a:t>
            </a:r>
            <a:r>
              <a:rPr lang="es-ES" sz="1200" dirty="0" smtClean="0">
                <a:latin typeface="Arial" pitchFamily="34" charset="0"/>
                <a:cs typeface="Arial" pitchFamily="34" charset="0"/>
              </a:rPr>
              <a:t> </a:t>
            </a:r>
            <a:r>
              <a:rPr lang="es-ES" sz="1200" b="1" dirty="0" smtClean="0">
                <a:latin typeface="Arial" pitchFamily="34" charset="0"/>
                <a:cs typeface="Arial" pitchFamily="34" charset="0"/>
              </a:rPr>
              <a:t>de tipos de datos y objetos que se pueden usar para declarar variables, constantes y punteros</a:t>
            </a:r>
            <a:r>
              <a:rPr lang="es-ES" sz="1200" dirty="0" smtClean="0">
                <a:latin typeface="Arial" pitchFamily="34" charset="0"/>
                <a:cs typeface="Arial" pitchFamily="34" charset="0"/>
              </a:rPr>
              <a:t>:</a:t>
            </a:r>
          </a:p>
          <a:p>
            <a:pPr>
              <a:buFontTx/>
              <a:buChar char="•"/>
            </a:pPr>
            <a:r>
              <a:rPr lang="es-ES" sz="1200" b="1" dirty="0" smtClean="0">
                <a:latin typeface="Arial" pitchFamily="34" charset="0"/>
                <a:cs typeface="Arial" pitchFamily="34" charset="0"/>
              </a:rPr>
              <a:t>  Tipos de datos escalares:</a:t>
            </a:r>
            <a:r>
              <a:rPr lang="es-ES" sz="1200" dirty="0" smtClean="0">
                <a:latin typeface="Arial" pitchFamily="34" charset="0"/>
                <a:cs typeface="Arial" pitchFamily="34" charset="0"/>
              </a:rPr>
              <a:t> los tipos de datos escalares tienen un solo valor. El valor depende del tipo de datos de la variable. PL / SQL también permite variables booleanas.</a:t>
            </a:r>
          </a:p>
          <a:p>
            <a:pPr>
              <a:buFontTx/>
              <a:buChar char="•"/>
            </a:pPr>
            <a:r>
              <a:rPr lang="es-ES" sz="1200" b="1" dirty="0" smtClean="0">
                <a:latin typeface="Arial" pitchFamily="34" charset="0"/>
                <a:cs typeface="Arial" pitchFamily="34" charset="0"/>
              </a:rPr>
              <a:t>  Tipos de datos compuestos:</a:t>
            </a:r>
            <a:r>
              <a:rPr lang="es-ES" sz="1200" dirty="0" smtClean="0">
                <a:latin typeface="Arial" pitchFamily="34" charset="0"/>
                <a:cs typeface="Arial" pitchFamily="34" charset="0"/>
              </a:rPr>
              <a:t> los tipos de datos compuestos contienen elementos internos que son escalar o compuesto. Los Registros y Tablas son ejemplos de tipos de datos compuestos.</a:t>
            </a:r>
          </a:p>
          <a:p>
            <a:pPr>
              <a:buFontTx/>
              <a:buChar char="•"/>
            </a:pPr>
            <a:r>
              <a:rPr lang="es-ES" sz="1200" b="1" dirty="0" smtClean="0">
                <a:latin typeface="Arial" pitchFamily="34" charset="0"/>
                <a:cs typeface="Arial" pitchFamily="34" charset="0"/>
              </a:rPr>
              <a:t>  Tipos de datos de referencia:</a:t>
            </a:r>
            <a:r>
              <a:rPr lang="es-ES" sz="1200" dirty="0" smtClean="0">
                <a:latin typeface="Arial" pitchFamily="34" charset="0"/>
                <a:cs typeface="Arial" pitchFamily="34" charset="0"/>
              </a:rPr>
              <a:t> los tipos de datos de referencia tienen valores llamados punteros que apuntan a un lugar de almacenamiento.</a:t>
            </a:r>
          </a:p>
          <a:p>
            <a:pPr>
              <a:buFontTx/>
              <a:buChar char="•"/>
            </a:pPr>
            <a:r>
              <a:rPr lang="es-ES" sz="1200" b="1" dirty="0" smtClean="0">
                <a:latin typeface="Arial" pitchFamily="34" charset="0"/>
                <a:cs typeface="Arial" pitchFamily="34" charset="0"/>
              </a:rPr>
              <a:t>  Tipos de datos LOB</a:t>
            </a:r>
            <a:r>
              <a:rPr lang="es-ES" sz="1200" dirty="0" smtClean="0">
                <a:latin typeface="Arial" pitchFamily="34" charset="0"/>
                <a:cs typeface="Arial" pitchFamily="34" charset="0"/>
              </a:rPr>
              <a:t>: los tipos de datos LOB tienen valores llamados localizadores que especifican la ubicación de los objetos grandes (como imágenes gráficas ) que se almacenan fuera de la tabla.</a:t>
            </a:r>
          </a:p>
          <a:p>
            <a:pPr>
              <a:buFontTx/>
              <a:buChar char="•"/>
            </a:pPr>
            <a:r>
              <a:rPr lang="es-ES" sz="1200" b="1" dirty="0" smtClean="0">
                <a:latin typeface="Arial" pitchFamily="34" charset="0"/>
                <a:cs typeface="Arial" pitchFamily="34" charset="0"/>
              </a:rPr>
              <a:t>  Variables Bind:</a:t>
            </a:r>
            <a:r>
              <a:rPr lang="es-ES" sz="1200" dirty="0" smtClean="0">
                <a:latin typeface="Arial" pitchFamily="34" charset="0"/>
                <a:cs typeface="Arial" pitchFamily="34" charset="0"/>
              </a:rPr>
              <a:t> son variables de enlace que se declara en el entorno del servidor y se puede utilizar después  para transmitir valores de ejecución.</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D34DDDF-766B-4C6C-A6C3-E82FF9E13F15}" type="slidenum">
              <a:rPr lang="es-CL" sz="1200">
                <a:latin typeface="+mn-lt"/>
                <a:cs typeface="+mn-cs"/>
              </a:rPr>
              <a:pPr algn="r" fontAlgn="auto">
                <a:spcBef>
                  <a:spcPts val="0"/>
                </a:spcBef>
                <a:spcAft>
                  <a:spcPts val="0"/>
                </a:spcAft>
                <a:defRPr/>
              </a:pPr>
              <a:t>10</a:t>
            </a:fld>
            <a:endParaRPr lang="es-CL" sz="1200" dirty="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4EB3D9EB-C43C-4FB1-B123-1BC257D952C9}" type="datetimeFigureOut">
              <a:rPr lang="es-CL"/>
              <a:pPr>
                <a:defRPr/>
              </a:pPr>
              <a:t>29-03-2014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441BB33A-7E6E-45D2-B6DB-0C54CC27DB17}"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5B84BD58-455D-473A-8C40-6F08870B2845}" type="datetimeFigureOut">
              <a:rPr lang="es-CL"/>
              <a:pPr>
                <a:defRPr/>
              </a:pPr>
              <a:t>29-03-2014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4B61292C-47D4-4D26-994E-1425D702A3B9}"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A85AFD0D-D2C4-4AFF-B7ED-7803E0F7D84F}" type="datetimeFigureOut">
              <a:rPr lang="es-CL"/>
              <a:pPr>
                <a:defRPr/>
              </a:pPr>
              <a:t>29-03-2014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139F38BF-388F-46D9-BA81-F7141369ABBC}"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CFA6DA1E-CA89-42B3-AFCE-F8D8CD05130C}" type="datetimeFigureOut">
              <a:rPr lang="es-CL"/>
              <a:pPr>
                <a:defRPr/>
              </a:pPr>
              <a:t>29-03-2014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02DE808A-ED45-441F-A4B2-69F5DAEEE356}"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0AAEC0E7-AE88-4E20-8F10-2CAB9A915DFC}" type="datetimeFigureOut">
              <a:rPr lang="es-CL"/>
              <a:pPr>
                <a:defRPr/>
              </a:pPr>
              <a:t>29-03-2014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03F2B8D1-F159-4609-9C4D-883B2CE9F536}"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3CEAC4BA-CB62-43CD-8C21-78D89B0F674F}"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F8F59551-DDCE-48E5-84FA-D945B70B1E71}" type="datetimeFigureOut">
              <a:rPr lang="es-CL"/>
              <a:pPr>
                <a:defRPr/>
              </a:pPr>
              <a:t>29-03-2014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7DAFE5EE-7B90-4ADB-956F-C60D19CE4B34}"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9ADE369F-1D77-4E83-AF38-8EAEF253598A}" type="datetimeFigureOut">
              <a:rPr lang="es-CL"/>
              <a:pPr>
                <a:defRPr/>
              </a:pPr>
              <a:t>29-03-2014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0BA874C3-C69D-46BD-A22C-CBBC07E9849C}"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C3739186-BD75-4C32-9EB5-8A43689E39AB}" type="datetimeFigureOut">
              <a:rPr lang="es-CL"/>
              <a:pPr>
                <a:defRPr/>
              </a:pPr>
              <a:t>29-03-2014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8D772D2B-76ED-4A93-A2A6-BE5E82C40524}"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B98F1D7B-96D2-4221-93A7-5644EECA32CA}" type="datetimeFigureOut">
              <a:rPr lang="es-CL"/>
              <a:pPr>
                <a:defRPr/>
              </a:pPr>
              <a:t>29-03-2014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023A595A-8632-4DA1-93A0-CD4ACEEAA8A7}"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3E6AEEB9-DB26-4D9D-8B28-236856FD748D}" type="datetimeFigureOut">
              <a:rPr lang="es-CL"/>
              <a:pPr>
                <a:defRPr/>
              </a:pPr>
              <a:t>29-03-2014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EE1AD09C-2302-4555-8FD8-4160476B7926}"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0B566EFA-3FBA-4BBB-9ABE-D0767A6EBEDE}" type="datetimeFigureOut">
              <a:rPr lang="es-CL"/>
              <a:pPr>
                <a:defRPr/>
              </a:pPr>
              <a:t>29-03-2014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8642E7EA-2DD2-4D2E-B991-2D6EF9DE5444}"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39486C86-D013-426A-96CD-406134D22B52}" type="datetimeFigureOut">
              <a:rPr lang="es-CL"/>
              <a:pPr>
                <a:defRPr/>
              </a:pPr>
              <a:t>29-03-2014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21D29C35-9C04-4A0D-AFA4-D66AE28B92D7}"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3" r:id="rId4"/>
    <p:sldLayoutId id="2147483732" r:id="rId5"/>
    <p:sldLayoutId id="2147483737" r:id="rId6"/>
    <p:sldLayoutId id="2147483731" r:id="rId7"/>
    <p:sldLayoutId id="2147483730" r:id="rId8"/>
    <p:sldLayoutId id="2147483729" r:id="rId9"/>
    <p:sldLayoutId id="2147483728" r:id="rId10"/>
    <p:sldLayoutId id="2147483727" r:id="rId11"/>
    <p:sldLayoutId id="2147483726"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dirty="0">
                <a:latin typeface="Calibri" pitchFamily="34" charset="0"/>
              </a:rPr>
              <a:t>PBD3301  PROGRAMACIÓN DE BASE DE DATOS</a:t>
            </a:r>
          </a:p>
        </p:txBody>
      </p:sp>
      <p:sp>
        <p:nvSpPr>
          <p:cNvPr id="15364" name="6 Rectángulo"/>
          <p:cNvSpPr>
            <a:spLocks noChangeArrowheads="1"/>
          </p:cNvSpPr>
          <p:nvPr/>
        </p:nvSpPr>
        <p:spPr bwMode="auto">
          <a:xfrm>
            <a:off x="250825" y="4362450"/>
            <a:ext cx="5513388" cy="579438"/>
          </a:xfrm>
          <a:prstGeom prst="rect">
            <a:avLst/>
          </a:prstGeom>
          <a:noFill/>
          <a:ln w="9525">
            <a:noFill/>
            <a:miter lim="800000"/>
            <a:headEnd/>
            <a:tailEnd/>
          </a:ln>
        </p:spPr>
        <p:txBody>
          <a:bodyPr wrap="none">
            <a:spAutoFit/>
          </a:bodyPr>
          <a:lstStyle/>
          <a:p>
            <a:r>
              <a:rPr lang="es-CL" sz="3200" dirty="0">
                <a:solidFill>
                  <a:schemeClr val="bg1"/>
                </a:solidFill>
                <a:latin typeface="Calibri" pitchFamily="34" charset="0"/>
              </a:rPr>
              <a:t>Declaración de Variables PL/SQL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Bisel"/>
          <p:cNvSpPr/>
          <p:nvPr/>
        </p:nvSpPr>
        <p:spPr>
          <a:xfrm>
            <a:off x="4427538" y="1768922"/>
            <a:ext cx="3886200" cy="1943100"/>
          </a:xfrm>
          <a:prstGeom prst="bevel">
            <a:avLst/>
          </a:prstGeom>
          <a:solidFill>
            <a:srgbClr val="064F70"/>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r>
              <a:rPr lang="es-CL" sz="2000" dirty="0">
                <a:solidFill>
                  <a:srgbClr val="FFFFFF"/>
                </a:solidFill>
                <a:latin typeface="Arial Black" pitchFamily="34" charset="0"/>
                <a:cs typeface="Arial" charset="0"/>
              </a:rPr>
              <a:t>- Escalar</a:t>
            </a:r>
          </a:p>
          <a:p>
            <a:pPr>
              <a:defRPr/>
            </a:pPr>
            <a:r>
              <a:rPr lang="es-CL" sz="2000" dirty="0">
                <a:solidFill>
                  <a:srgbClr val="FFFFFF"/>
                </a:solidFill>
                <a:latin typeface="Arial Black" pitchFamily="34" charset="0"/>
                <a:cs typeface="Arial" charset="0"/>
              </a:rPr>
              <a:t>- Compuesto</a:t>
            </a:r>
          </a:p>
          <a:p>
            <a:pPr>
              <a:defRPr/>
            </a:pPr>
            <a:r>
              <a:rPr lang="es-CL" sz="2000" dirty="0">
                <a:solidFill>
                  <a:srgbClr val="FFFFFF"/>
                </a:solidFill>
                <a:latin typeface="Arial Black" pitchFamily="34" charset="0"/>
                <a:cs typeface="Arial" charset="0"/>
              </a:rPr>
              <a:t>- Referencia</a:t>
            </a:r>
          </a:p>
          <a:p>
            <a:pPr>
              <a:defRPr/>
            </a:pPr>
            <a:r>
              <a:rPr lang="es-CL" sz="2000" dirty="0">
                <a:solidFill>
                  <a:srgbClr val="FFFFFF"/>
                </a:solidFill>
                <a:latin typeface="Arial Black" pitchFamily="34" charset="0"/>
                <a:cs typeface="Arial" charset="0"/>
              </a:rPr>
              <a:t>- Objetos Largos (LOB)</a:t>
            </a:r>
          </a:p>
        </p:txBody>
      </p:sp>
      <p:sp>
        <p:nvSpPr>
          <p:cNvPr id="32770" name="Rectangle 2"/>
          <p:cNvSpPr>
            <a:spLocks noGrp="1" noChangeArrowheads="1"/>
          </p:cNvSpPr>
          <p:nvPr>
            <p:ph type="title" idx="4294967295"/>
          </p:nvPr>
        </p:nvSpPr>
        <p:spPr>
          <a:xfrm>
            <a:off x="900113" y="188913"/>
            <a:ext cx="7793037" cy="1462087"/>
          </a:xfrm>
        </p:spPr>
        <p:txBody>
          <a:bodyPr/>
          <a:lstStyle/>
          <a:p>
            <a:pPr algn="r"/>
            <a:r>
              <a:rPr lang="es-CL" sz="3000" dirty="0" smtClean="0">
                <a:solidFill>
                  <a:srgbClr val="10253F"/>
                </a:solidFill>
                <a:latin typeface="Arial" charset="0"/>
                <a:ea typeface="ＭＳ Ｐゴシック" pitchFamily="34" charset="-128"/>
                <a:cs typeface="Arial" charset="0"/>
              </a:rPr>
              <a:t>Tipos de Variables</a:t>
            </a:r>
            <a:endParaRPr lang="es-ES" sz="3000" dirty="0" smtClean="0">
              <a:solidFill>
                <a:srgbClr val="10253F"/>
              </a:solidFill>
              <a:latin typeface="Arial" charset="0"/>
              <a:ea typeface="ＭＳ Ｐゴシック" pitchFamily="34" charset="-128"/>
              <a:cs typeface="Arial" charset="0"/>
            </a:endParaRPr>
          </a:p>
        </p:txBody>
      </p:sp>
      <p:sp>
        <p:nvSpPr>
          <p:cNvPr id="2" name="8 Abrir llave"/>
          <p:cNvSpPr/>
          <p:nvPr/>
        </p:nvSpPr>
        <p:spPr>
          <a:xfrm>
            <a:off x="3942771" y="1667322"/>
            <a:ext cx="371475" cy="2159000"/>
          </a:xfrm>
          <a:prstGeom prst="leftBrac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CL" dirty="0"/>
          </a:p>
        </p:txBody>
      </p:sp>
      <p:sp>
        <p:nvSpPr>
          <p:cNvPr id="3" name="8 Abrir llave"/>
          <p:cNvSpPr/>
          <p:nvPr/>
        </p:nvSpPr>
        <p:spPr>
          <a:xfrm>
            <a:off x="3987353" y="4327493"/>
            <a:ext cx="371475" cy="900112"/>
          </a:xfrm>
          <a:prstGeom prst="leftBrac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s-CL" dirty="0"/>
          </a:p>
        </p:txBody>
      </p:sp>
      <p:sp>
        <p:nvSpPr>
          <p:cNvPr id="4" name="8 Bisel"/>
          <p:cNvSpPr/>
          <p:nvPr/>
        </p:nvSpPr>
        <p:spPr>
          <a:xfrm>
            <a:off x="819523" y="2315799"/>
            <a:ext cx="3024187" cy="900000"/>
          </a:xfrm>
          <a:prstGeom prst="bevel">
            <a:avLst/>
          </a:prstGeom>
          <a:solidFill>
            <a:srgbClr val="6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s-CL" sz="2000" dirty="0">
                <a:solidFill>
                  <a:srgbClr val="FFFFFF"/>
                </a:solidFill>
                <a:latin typeface="Arial Black" pitchFamily="34" charset="0"/>
                <a:cs typeface="Arial" charset="0"/>
              </a:rPr>
              <a:t>Variables PL/SQL</a:t>
            </a:r>
          </a:p>
        </p:txBody>
      </p:sp>
      <p:sp>
        <p:nvSpPr>
          <p:cNvPr id="5" name="8 Bisel"/>
          <p:cNvSpPr/>
          <p:nvPr/>
        </p:nvSpPr>
        <p:spPr>
          <a:xfrm>
            <a:off x="830156" y="4334653"/>
            <a:ext cx="3024187" cy="900000"/>
          </a:xfrm>
          <a:prstGeom prst="bevel">
            <a:avLst/>
          </a:prstGeom>
          <a:solidFill>
            <a:srgbClr val="6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s-CL" sz="2000" dirty="0">
                <a:solidFill>
                  <a:srgbClr val="FFFFFF"/>
                </a:solidFill>
                <a:latin typeface="Arial Black" pitchFamily="34" charset="0"/>
                <a:cs typeface="Arial" charset="0"/>
              </a:rPr>
              <a:t>Variables No PL/SQL</a:t>
            </a:r>
          </a:p>
        </p:txBody>
      </p:sp>
      <p:sp>
        <p:nvSpPr>
          <p:cNvPr id="6" name="8 Bisel"/>
          <p:cNvSpPr/>
          <p:nvPr/>
        </p:nvSpPr>
        <p:spPr>
          <a:xfrm>
            <a:off x="4438650" y="4388297"/>
            <a:ext cx="3886200" cy="755650"/>
          </a:xfrm>
          <a:prstGeom prst="bevel">
            <a:avLst/>
          </a:prstGeom>
          <a:solidFill>
            <a:srgbClr val="064F70"/>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r>
              <a:rPr lang="es-CL" sz="2000" dirty="0">
                <a:solidFill>
                  <a:srgbClr val="FFFFFF"/>
                </a:solidFill>
                <a:latin typeface="Arial Black" pitchFamily="34" charset="0"/>
                <a:cs typeface="Arial" charset="0"/>
              </a:rPr>
              <a:t>- Variables Bind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900113" y="188913"/>
            <a:ext cx="7793037" cy="1462087"/>
          </a:xfrm>
        </p:spPr>
        <p:txBody>
          <a:bodyPr/>
          <a:lstStyle/>
          <a:p>
            <a:pPr algn="r"/>
            <a:r>
              <a:rPr lang="es-CL" sz="3000" dirty="0" smtClean="0">
                <a:solidFill>
                  <a:srgbClr val="10253F"/>
                </a:solidFill>
                <a:latin typeface="Arial" charset="0"/>
                <a:ea typeface="ＭＳ Ｐゴシック" pitchFamily="34" charset="-128"/>
                <a:cs typeface="Arial" charset="0"/>
              </a:rPr>
              <a:t>Tipos de Variables</a:t>
            </a:r>
            <a:endParaRPr lang="es-ES" sz="3000" dirty="0" smtClean="0">
              <a:solidFill>
                <a:srgbClr val="10253F"/>
              </a:solidFill>
              <a:latin typeface="Arial" charset="0"/>
              <a:ea typeface="ＭＳ Ｐゴシック" pitchFamily="34" charset="-128"/>
              <a:cs typeface="Arial" charset="0"/>
            </a:endParaRPr>
          </a:p>
        </p:txBody>
      </p:sp>
      <p:sp>
        <p:nvSpPr>
          <p:cNvPr id="34818" name="Rectangle 6"/>
          <p:cNvSpPr>
            <a:spLocks noChangeArrowheads="1"/>
          </p:cNvSpPr>
          <p:nvPr/>
        </p:nvSpPr>
        <p:spPr bwMode="auto">
          <a:xfrm>
            <a:off x="782638" y="1935163"/>
            <a:ext cx="2306637" cy="422275"/>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dirty="0">
                <a:solidFill>
                  <a:srgbClr val="008000"/>
                </a:solidFill>
                <a:latin typeface="Arial Black" pitchFamily="34" charset="0"/>
              </a:rPr>
              <a:t>TRUE</a:t>
            </a:r>
            <a:r>
              <a:rPr lang="en-US" sz="1600" b="1" dirty="0">
                <a:solidFill>
                  <a:srgbClr val="6666FF"/>
                </a:solidFill>
              </a:rPr>
              <a:t>  </a:t>
            </a:r>
            <a:r>
              <a:rPr lang="en-US" sz="1600" b="1" dirty="0"/>
              <a:t>(</a:t>
            </a:r>
            <a:r>
              <a:rPr lang="es-MX" sz="1600" b="1" dirty="0"/>
              <a:t>BOOLEANO)</a:t>
            </a:r>
            <a:endParaRPr lang="en-US" sz="1600" b="1" dirty="0"/>
          </a:p>
        </p:txBody>
      </p:sp>
      <p:sp>
        <p:nvSpPr>
          <p:cNvPr id="34819" name="Rectangle 7"/>
          <p:cNvSpPr>
            <a:spLocks noChangeArrowheads="1"/>
          </p:cNvSpPr>
          <p:nvPr/>
        </p:nvSpPr>
        <p:spPr bwMode="auto">
          <a:xfrm>
            <a:off x="6084888" y="1916113"/>
            <a:ext cx="2224087" cy="457200"/>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dirty="0">
                <a:solidFill>
                  <a:schemeClr val="folHlink"/>
                </a:solidFill>
                <a:latin typeface="Arial Black" pitchFamily="34" charset="0"/>
              </a:rPr>
              <a:t>25-ENE-09</a:t>
            </a:r>
            <a:r>
              <a:rPr lang="en-US" sz="2000" b="1" dirty="0">
                <a:solidFill>
                  <a:srgbClr val="339966"/>
                </a:solidFill>
              </a:rPr>
              <a:t> </a:t>
            </a:r>
            <a:r>
              <a:rPr lang="en-US" sz="1600" b="1" dirty="0"/>
              <a:t>(</a:t>
            </a:r>
            <a:r>
              <a:rPr lang="es-MX" sz="1600" b="1" dirty="0"/>
              <a:t>DATE)</a:t>
            </a:r>
            <a:endParaRPr lang="en-US" sz="1600" b="1" dirty="0"/>
          </a:p>
        </p:txBody>
      </p:sp>
      <p:sp>
        <p:nvSpPr>
          <p:cNvPr id="34820" name="Rectangle 8"/>
          <p:cNvSpPr>
            <a:spLocks noChangeArrowheads="1"/>
          </p:cNvSpPr>
          <p:nvPr/>
        </p:nvSpPr>
        <p:spPr bwMode="auto">
          <a:xfrm>
            <a:off x="6103938" y="5564188"/>
            <a:ext cx="2428875" cy="457200"/>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dirty="0">
                <a:solidFill>
                  <a:srgbClr val="800000"/>
                </a:solidFill>
                <a:latin typeface="Arial Black" pitchFamily="34" charset="0"/>
              </a:rPr>
              <a:t>Atlanta</a:t>
            </a:r>
            <a:r>
              <a:rPr lang="en-US" sz="2000" b="1" dirty="0">
                <a:solidFill>
                  <a:srgbClr val="CC99FF"/>
                </a:solidFill>
              </a:rPr>
              <a:t> </a:t>
            </a:r>
            <a:r>
              <a:rPr lang="en-US" sz="1600" b="1" dirty="0"/>
              <a:t>(</a:t>
            </a:r>
            <a:r>
              <a:rPr lang="es-MX" sz="1600" b="1" dirty="0"/>
              <a:t>VARCHAR2)</a:t>
            </a:r>
            <a:endParaRPr lang="en-US" sz="1600" b="1" dirty="0"/>
          </a:p>
        </p:txBody>
      </p:sp>
      <p:sp>
        <p:nvSpPr>
          <p:cNvPr id="34821" name="Rectangle 9"/>
          <p:cNvSpPr>
            <a:spLocks noChangeArrowheads="1"/>
          </p:cNvSpPr>
          <p:nvPr/>
        </p:nvSpPr>
        <p:spPr bwMode="auto">
          <a:xfrm>
            <a:off x="203200" y="5203825"/>
            <a:ext cx="2574925" cy="457200"/>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dirty="0">
                <a:solidFill>
                  <a:schemeClr val="hlink"/>
                </a:solidFill>
                <a:latin typeface="Arial Black" pitchFamily="34" charset="0"/>
              </a:rPr>
              <a:t>256120.08</a:t>
            </a:r>
            <a:r>
              <a:rPr lang="en-US" sz="2000" b="1" dirty="0">
                <a:solidFill>
                  <a:srgbClr val="FF66FF"/>
                </a:solidFill>
              </a:rPr>
              <a:t> </a:t>
            </a:r>
            <a:r>
              <a:rPr lang="en-US" sz="1600" b="1" dirty="0"/>
              <a:t>(</a:t>
            </a:r>
            <a:r>
              <a:rPr lang="es-MX" sz="1600" b="1" dirty="0"/>
              <a:t>NUMBER)</a:t>
            </a:r>
            <a:endParaRPr lang="en-US" sz="1600" b="1" dirty="0"/>
          </a:p>
        </p:txBody>
      </p:sp>
      <p:sp>
        <p:nvSpPr>
          <p:cNvPr id="34822" name="AutoShape 10"/>
          <p:cNvSpPr>
            <a:spLocks noChangeArrowheads="1"/>
          </p:cNvSpPr>
          <p:nvPr/>
        </p:nvSpPr>
        <p:spPr bwMode="blackWhite">
          <a:xfrm>
            <a:off x="3708400" y="3641725"/>
            <a:ext cx="3835400" cy="1371600"/>
          </a:xfrm>
          <a:prstGeom prst="wedgeRoundRectCallout">
            <a:avLst>
              <a:gd name="adj1" fmla="val -39403"/>
              <a:gd name="adj2" fmla="val 109954"/>
              <a:gd name="adj3" fmla="val 16667"/>
            </a:avLst>
          </a:prstGeom>
          <a:solidFill>
            <a:srgbClr val="FFCC99"/>
          </a:solidFill>
          <a:ln w="28575">
            <a:solidFill>
              <a:schemeClr val="tx1"/>
            </a:solidFill>
            <a:miter lim="800000"/>
            <a:headEnd type="none" w="sm" len="sm"/>
            <a:tailEnd type="none" w="sm" len="sm"/>
          </a:ln>
        </p:spPr>
        <p:txBody>
          <a:bodyPr/>
          <a:lstStyle/>
          <a:p>
            <a:pPr algn="ctr" defTabSz="228600"/>
            <a:r>
              <a:rPr lang="es-CL" sz="1300" b="1" u="sng" dirty="0">
                <a:solidFill>
                  <a:srgbClr val="800000"/>
                </a:solidFill>
                <a:latin typeface="Arial Black" pitchFamily="34" charset="0"/>
              </a:rPr>
              <a:t>Blancanieves</a:t>
            </a:r>
            <a:r>
              <a:rPr lang="es-CL" sz="1300" b="1" dirty="0">
                <a:solidFill>
                  <a:srgbClr val="800000"/>
                </a:solidFill>
                <a:latin typeface="Arial Black" pitchFamily="34" charset="0"/>
              </a:rPr>
              <a:t> </a:t>
            </a:r>
          </a:p>
          <a:p>
            <a:pPr defTabSz="228600"/>
            <a:r>
              <a:rPr lang="es-CL" sz="1300" b="1" dirty="0">
                <a:solidFill>
                  <a:srgbClr val="800000"/>
                </a:solidFill>
                <a:latin typeface="Arial Black" pitchFamily="34" charset="0"/>
              </a:rPr>
              <a:t>Hace mucho tiempo, en una tierra muy, muy lejana, vivía una princesa llamada Blancanieves. . .</a:t>
            </a:r>
            <a:endParaRPr lang="en-US" sz="1300" b="1" dirty="0">
              <a:solidFill>
                <a:srgbClr val="800000"/>
              </a:solidFill>
              <a:latin typeface="Arial Black" pitchFamily="34" charset="0"/>
            </a:endParaRPr>
          </a:p>
          <a:p>
            <a:pPr algn="ctr" defTabSz="228600">
              <a:spcBef>
                <a:spcPct val="20000"/>
              </a:spcBef>
              <a:buClr>
                <a:srgbClr val="FF0000"/>
              </a:buClr>
              <a:buFont typeface="Arial" charset="0"/>
              <a:buNone/>
            </a:pPr>
            <a:endParaRPr lang="en-US" sz="1300" b="1" dirty="0">
              <a:latin typeface="Arial Black" pitchFamily="34" charset="0"/>
            </a:endParaRPr>
          </a:p>
        </p:txBody>
      </p:sp>
      <p:pic>
        <p:nvPicPr>
          <p:cNvPr id="34823" name="Picture 12" descr="Concept: Flower, Art"/>
          <p:cNvPicPr>
            <a:picLocks noChangeAspect="1" noChangeArrowheads="1"/>
          </p:cNvPicPr>
          <p:nvPr/>
        </p:nvPicPr>
        <p:blipFill>
          <a:blip r:embed="rId3" cstate="print"/>
          <a:srcRect/>
          <a:stretch>
            <a:fillRect/>
          </a:stretch>
        </p:blipFill>
        <p:spPr bwMode="gray">
          <a:xfrm>
            <a:off x="3487738" y="1597025"/>
            <a:ext cx="1074737" cy="1565275"/>
          </a:xfrm>
          <a:prstGeom prst="rect">
            <a:avLst/>
          </a:prstGeom>
          <a:noFill/>
          <a:ln w="9525">
            <a:noFill/>
            <a:miter lim="800000"/>
            <a:headEnd/>
            <a:tailEnd/>
          </a:ln>
        </p:spPr>
      </p:pic>
      <p:pic>
        <p:nvPicPr>
          <p:cNvPr id="34824" name="Picture 13" descr="film"/>
          <p:cNvPicPr>
            <a:picLocks noChangeAspect="1" noChangeArrowheads="1"/>
          </p:cNvPicPr>
          <p:nvPr/>
        </p:nvPicPr>
        <p:blipFill>
          <a:blip r:embed="rId4" cstate="print"/>
          <a:srcRect/>
          <a:stretch>
            <a:fillRect/>
          </a:stretch>
        </p:blipFill>
        <p:spPr bwMode="gray">
          <a:xfrm>
            <a:off x="630238" y="3141663"/>
            <a:ext cx="1309687" cy="1585912"/>
          </a:xfrm>
          <a:prstGeom prst="rect">
            <a:avLst/>
          </a:prstGeom>
          <a:noFill/>
          <a:ln w="9525">
            <a:noFill/>
            <a:miter lim="800000"/>
            <a:headEnd/>
            <a:tailEnd/>
          </a:ln>
        </p:spPr>
      </p:pic>
      <p:sp>
        <p:nvSpPr>
          <p:cNvPr id="34825" name="Text Box 14"/>
          <p:cNvSpPr txBox="1">
            <a:spLocks noChangeArrowheads="1"/>
          </p:cNvSpPr>
          <p:nvPr/>
        </p:nvSpPr>
        <p:spPr bwMode="auto">
          <a:xfrm>
            <a:off x="4613275" y="1811338"/>
            <a:ext cx="895350" cy="336550"/>
          </a:xfrm>
          <a:prstGeom prst="rect">
            <a:avLst/>
          </a:prstGeom>
          <a:noFill/>
          <a:ln w="9525">
            <a:noFill/>
            <a:miter lim="800000"/>
            <a:headEnd/>
            <a:tailEnd/>
          </a:ln>
        </p:spPr>
        <p:txBody>
          <a:bodyPr wrap="none">
            <a:spAutoFit/>
          </a:bodyPr>
          <a:lstStyle/>
          <a:p>
            <a:r>
              <a:rPr lang="es-MX" sz="1600" b="1" dirty="0"/>
              <a:t>(BLOB)</a:t>
            </a:r>
            <a:endParaRPr lang="es-ES" sz="1600" b="1" dirty="0"/>
          </a:p>
        </p:txBody>
      </p:sp>
      <p:sp>
        <p:nvSpPr>
          <p:cNvPr id="34826" name="Text Box 15"/>
          <p:cNvSpPr txBox="1">
            <a:spLocks noChangeArrowheads="1"/>
          </p:cNvSpPr>
          <p:nvPr/>
        </p:nvSpPr>
        <p:spPr bwMode="auto">
          <a:xfrm>
            <a:off x="7596188" y="4000500"/>
            <a:ext cx="1433512" cy="581025"/>
          </a:xfrm>
          <a:prstGeom prst="rect">
            <a:avLst/>
          </a:prstGeom>
          <a:noFill/>
          <a:ln w="9525">
            <a:noFill/>
            <a:miter lim="800000"/>
            <a:headEnd/>
            <a:tailEnd/>
          </a:ln>
        </p:spPr>
        <p:txBody>
          <a:bodyPr wrap="none" anchor="ctr">
            <a:spAutoFit/>
          </a:bodyPr>
          <a:lstStyle/>
          <a:p>
            <a:pPr algn="ctr"/>
            <a:r>
              <a:rPr lang="es-MX" sz="1600" b="1" dirty="0"/>
              <a:t>(VARCHAR2 </a:t>
            </a:r>
          </a:p>
          <a:p>
            <a:pPr algn="ctr"/>
            <a:r>
              <a:rPr lang="es-MX" sz="1600" b="1" dirty="0"/>
              <a:t>o CLOB)</a:t>
            </a:r>
            <a:endParaRPr lang="es-ES" sz="1600" b="1" dirty="0"/>
          </a:p>
        </p:txBody>
      </p:sp>
      <p:sp>
        <p:nvSpPr>
          <p:cNvPr id="34827" name="Text Box 16"/>
          <p:cNvSpPr txBox="1">
            <a:spLocks noChangeArrowheads="1"/>
          </p:cNvSpPr>
          <p:nvPr/>
        </p:nvSpPr>
        <p:spPr bwMode="auto">
          <a:xfrm>
            <a:off x="2006600" y="3573463"/>
            <a:ext cx="906463" cy="336550"/>
          </a:xfrm>
          <a:prstGeom prst="rect">
            <a:avLst/>
          </a:prstGeom>
          <a:noFill/>
          <a:ln w="9525">
            <a:noFill/>
            <a:miter lim="800000"/>
            <a:headEnd/>
            <a:tailEnd/>
          </a:ln>
        </p:spPr>
        <p:txBody>
          <a:bodyPr wrap="none">
            <a:spAutoFit/>
          </a:bodyPr>
          <a:lstStyle/>
          <a:p>
            <a:r>
              <a:rPr lang="es-MX" sz="1600" b="1" dirty="0"/>
              <a:t>(BFILE)</a:t>
            </a:r>
            <a:endParaRPr lang="es-ES" sz="16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Tipos de Datos Escalares</a:t>
            </a:r>
            <a:endParaRPr lang="es-ES" sz="3000" dirty="0" smtClean="0">
              <a:solidFill>
                <a:srgbClr val="10253F"/>
              </a:solidFill>
              <a:latin typeface="Arial" charset="0"/>
              <a:ea typeface="ＭＳ Ｐゴシック" pitchFamily="34" charset="-128"/>
              <a:cs typeface="Arial" charset="0"/>
            </a:endParaRPr>
          </a:p>
        </p:txBody>
      </p:sp>
      <p:sp>
        <p:nvSpPr>
          <p:cNvPr id="36866" name="Rectangle 3"/>
          <p:cNvSpPr txBox="1">
            <a:spLocks noChangeArrowheads="1"/>
          </p:cNvSpPr>
          <p:nvPr/>
        </p:nvSpPr>
        <p:spPr bwMode="auto">
          <a:xfrm>
            <a:off x="611188" y="165258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t>Tienen un tipo de dato que especifica el formato de almacenamiento y rango válido de valores. </a:t>
            </a:r>
          </a:p>
          <a:p>
            <a:pPr marL="609600" indent="-609600" algn="just" defTabSz="457200">
              <a:lnSpc>
                <a:spcPct val="80000"/>
              </a:lnSpc>
              <a:spcBef>
                <a:spcPct val="20000"/>
              </a:spcBef>
              <a:buFont typeface="Arial" charset="0"/>
              <a:buChar char="•"/>
            </a:pPr>
            <a:r>
              <a:rPr lang="es-CL" sz="1800" dirty="0"/>
              <a:t>Pueden ser clasificados en cuatro categorías: </a:t>
            </a:r>
            <a:r>
              <a:rPr lang="es-CL" sz="1700" dirty="0">
                <a:solidFill>
                  <a:srgbClr val="800000"/>
                </a:solidFill>
                <a:latin typeface="Arial Black" pitchFamily="34" charset="0"/>
              </a:rPr>
              <a:t>Caracter</a:t>
            </a:r>
            <a:r>
              <a:rPr lang="es-CL" sz="1800" dirty="0"/>
              <a:t>, </a:t>
            </a:r>
            <a:r>
              <a:rPr lang="es-CL" sz="1600" dirty="0">
                <a:solidFill>
                  <a:schemeClr val="hlink"/>
                </a:solidFill>
                <a:latin typeface="Arial Black" pitchFamily="34" charset="0"/>
              </a:rPr>
              <a:t>Número</a:t>
            </a:r>
            <a:r>
              <a:rPr lang="es-CL" sz="1800" dirty="0"/>
              <a:t>, </a:t>
            </a:r>
            <a:r>
              <a:rPr lang="es-CL" sz="1600" dirty="0">
                <a:solidFill>
                  <a:schemeClr val="folHlink"/>
                </a:solidFill>
                <a:latin typeface="Arial Black" pitchFamily="34" charset="0"/>
              </a:rPr>
              <a:t>Fecha</a:t>
            </a:r>
            <a:r>
              <a:rPr lang="es-CL" sz="1600" dirty="0">
                <a:latin typeface="Arial Black" pitchFamily="34" charset="0"/>
              </a:rPr>
              <a:t>, </a:t>
            </a:r>
            <a:r>
              <a:rPr lang="es-CL" sz="1800" dirty="0"/>
              <a:t>y </a:t>
            </a:r>
            <a:r>
              <a:rPr lang="es-CL" sz="1600" dirty="0">
                <a:solidFill>
                  <a:srgbClr val="008000"/>
                </a:solidFill>
                <a:latin typeface="Arial Black" pitchFamily="34" charset="0"/>
              </a:rPr>
              <a:t>Booleano</a:t>
            </a:r>
            <a:r>
              <a:rPr lang="es-CL" sz="1800" dirty="0"/>
              <a:t>.</a:t>
            </a: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800" dirty="0">
              <a:latin typeface="Times New Roman" pitchFamily="18" charset="0"/>
              <a:ea typeface="Arial Unicode MS"/>
              <a:cs typeface="Times New Roman" pitchFamily="18" charset="0"/>
            </a:endParaRPr>
          </a:p>
        </p:txBody>
      </p:sp>
      <p:sp>
        <p:nvSpPr>
          <p:cNvPr id="36867" name="Text Box 4"/>
          <p:cNvSpPr txBox="1">
            <a:spLocks noChangeArrowheads="1"/>
          </p:cNvSpPr>
          <p:nvPr/>
        </p:nvSpPr>
        <p:spPr bwMode="auto">
          <a:xfrm>
            <a:off x="2540000" y="3040063"/>
            <a:ext cx="6280150" cy="366712"/>
          </a:xfrm>
          <a:prstGeom prst="rect">
            <a:avLst/>
          </a:prstGeom>
          <a:noFill/>
          <a:ln w="9525">
            <a:noFill/>
            <a:miter lim="800000"/>
            <a:headEnd/>
            <a:tailEnd/>
          </a:ln>
        </p:spPr>
        <p:txBody>
          <a:bodyPr>
            <a:spAutoFit/>
          </a:bodyPr>
          <a:lstStyle/>
          <a:p>
            <a:endParaRPr lang="en-US" sz="1800" dirty="0"/>
          </a:p>
        </p:txBody>
      </p:sp>
      <p:sp>
        <p:nvSpPr>
          <p:cNvPr id="36868" name="Rectangle 6"/>
          <p:cNvSpPr>
            <a:spLocks noChangeArrowheads="1"/>
          </p:cNvSpPr>
          <p:nvPr/>
        </p:nvSpPr>
        <p:spPr bwMode="auto">
          <a:xfrm>
            <a:off x="1638300" y="3294063"/>
            <a:ext cx="882650" cy="422275"/>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dirty="0">
                <a:solidFill>
                  <a:srgbClr val="008000"/>
                </a:solidFill>
                <a:latin typeface="Arial Black" pitchFamily="34" charset="0"/>
              </a:rPr>
              <a:t>TRUE</a:t>
            </a:r>
            <a:endParaRPr lang="en-US" sz="1600" b="1" dirty="0">
              <a:solidFill>
                <a:srgbClr val="008000"/>
              </a:solidFill>
            </a:endParaRPr>
          </a:p>
        </p:txBody>
      </p:sp>
      <p:sp>
        <p:nvSpPr>
          <p:cNvPr id="36869" name="Rectangle 7"/>
          <p:cNvSpPr>
            <a:spLocks noChangeArrowheads="1"/>
          </p:cNvSpPr>
          <p:nvPr/>
        </p:nvSpPr>
        <p:spPr bwMode="auto">
          <a:xfrm>
            <a:off x="6850063" y="3511550"/>
            <a:ext cx="1466850" cy="422275"/>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dirty="0">
                <a:solidFill>
                  <a:schemeClr val="folHlink"/>
                </a:solidFill>
                <a:latin typeface="Arial Black" pitchFamily="34" charset="0"/>
              </a:rPr>
              <a:t>25-ENE-09</a:t>
            </a:r>
            <a:endParaRPr lang="en-US" sz="1600" b="1" dirty="0">
              <a:solidFill>
                <a:schemeClr val="folHlink"/>
              </a:solidFill>
            </a:endParaRPr>
          </a:p>
        </p:txBody>
      </p:sp>
      <p:sp>
        <p:nvSpPr>
          <p:cNvPr id="36870" name="Rectangle 8"/>
          <p:cNvSpPr>
            <a:spLocks noChangeArrowheads="1"/>
          </p:cNvSpPr>
          <p:nvPr/>
        </p:nvSpPr>
        <p:spPr bwMode="auto">
          <a:xfrm>
            <a:off x="6415088" y="5084763"/>
            <a:ext cx="1098550" cy="422275"/>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dirty="0">
                <a:solidFill>
                  <a:srgbClr val="7A0029"/>
                </a:solidFill>
                <a:latin typeface="Arial Black" pitchFamily="34" charset="0"/>
              </a:rPr>
              <a:t>Atlanta</a:t>
            </a:r>
            <a:endParaRPr lang="en-US" sz="1600" b="1" dirty="0">
              <a:solidFill>
                <a:srgbClr val="7A0029"/>
              </a:solidFill>
            </a:endParaRPr>
          </a:p>
        </p:txBody>
      </p:sp>
      <p:sp>
        <p:nvSpPr>
          <p:cNvPr id="36871" name="Rectangle 9"/>
          <p:cNvSpPr>
            <a:spLocks noChangeArrowheads="1"/>
          </p:cNvSpPr>
          <p:nvPr/>
        </p:nvSpPr>
        <p:spPr bwMode="auto">
          <a:xfrm>
            <a:off x="1343025" y="4581525"/>
            <a:ext cx="1479550" cy="422275"/>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dirty="0">
                <a:solidFill>
                  <a:schemeClr val="hlink"/>
                </a:solidFill>
                <a:latin typeface="Arial Black" pitchFamily="34" charset="0"/>
              </a:rPr>
              <a:t>256120.08</a:t>
            </a:r>
            <a:endParaRPr lang="en-US" sz="1600" b="1" dirty="0">
              <a:solidFill>
                <a:schemeClr val="hlink"/>
              </a:solidFill>
            </a:endParaRPr>
          </a:p>
        </p:txBody>
      </p:sp>
      <p:sp>
        <p:nvSpPr>
          <p:cNvPr id="36872" name="AutoShape 10"/>
          <p:cNvSpPr>
            <a:spLocks noChangeArrowheads="1"/>
          </p:cNvSpPr>
          <p:nvPr/>
        </p:nvSpPr>
        <p:spPr bwMode="blackWhite">
          <a:xfrm>
            <a:off x="2897188" y="3429000"/>
            <a:ext cx="3835400" cy="1371600"/>
          </a:xfrm>
          <a:prstGeom prst="wedgeRoundRectCallout">
            <a:avLst>
              <a:gd name="adj1" fmla="val -39403"/>
              <a:gd name="adj2" fmla="val 109954"/>
              <a:gd name="adj3" fmla="val 16667"/>
            </a:avLst>
          </a:prstGeom>
          <a:solidFill>
            <a:srgbClr val="FFCC99"/>
          </a:solidFill>
          <a:ln w="28575">
            <a:solidFill>
              <a:schemeClr val="tx1"/>
            </a:solidFill>
            <a:miter lim="800000"/>
            <a:headEnd type="none" w="sm" len="sm"/>
            <a:tailEnd type="none" w="sm" len="sm"/>
          </a:ln>
        </p:spPr>
        <p:txBody>
          <a:bodyPr/>
          <a:lstStyle/>
          <a:p>
            <a:pPr algn="ctr" defTabSz="228600"/>
            <a:r>
              <a:rPr lang="es-CL" sz="1300" b="1" u="sng" dirty="0">
                <a:solidFill>
                  <a:srgbClr val="800000"/>
                </a:solidFill>
                <a:latin typeface="Arial Black" pitchFamily="34" charset="0"/>
              </a:rPr>
              <a:t>Blancanieves</a:t>
            </a:r>
            <a:r>
              <a:rPr lang="es-CL" sz="1300" b="1" dirty="0">
                <a:solidFill>
                  <a:srgbClr val="800000"/>
                </a:solidFill>
                <a:latin typeface="Arial Black" pitchFamily="34" charset="0"/>
              </a:rPr>
              <a:t> </a:t>
            </a:r>
          </a:p>
          <a:p>
            <a:pPr defTabSz="228600"/>
            <a:r>
              <a:rPr lang="es-CL" sz="1300" b="1" dirty="0">
                <a:solidFill>
                  <a:srgbClr val="800000"/>
                </a:solidFill>
                <a:latin typeface="Arial Black" pitchFamily="34" charset="0"/>
              </a:rPr>
              <a:t>Hace mucho tiempo, en una tierra muy, muy lejana, vivía una princesa llamada Blancanieves. . .</a:t>
            </a:r>
            <a:endParaRPr lang="en-US" sz="1300" b="1" dirty="0">
              <a:solidFill>
                <a:srgbClr val="800000"/>
              </a:solidFill>
              <a:latin typeface="Arial Black" pitchFamily="34" charset="0"/>
            </a:endParaRPr>
          </a:p>
          <a:p>
            <a:pPr algn="ctr" defTabSz="228600">
              <a:spcBef>
                <a:spcPct val="20000"/>
              </a:spcBef>
              <a:buClr>
                <a:srgbClr val="FF0000"/>
              </a:buClr>
              <a:buFont typeface="Arial" charset="0"/>
              <a:buNone/>
            </a:pPr>
            <a:endParaRPr lang="en-US" sz="1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900113" y="188913"/>
            <a:ext cx="7793037" cy="1462087"/>
          </a:xfrm>
        </p:spPr>
        <p:txBody>
          <a:bodyPr/>
          <a:lstStyle/>
          <a:p>
            <a:pPr algn="r"/>
            <a:r>
              <a:rPr lang="es-CL" sz="3000" dirty="0" smtClean="0">
                <a:solidFill>
                  <a:srgbClr val="10253F"/>
                </a:solidFill>
                <a:latin typeface="Arial" charset="0"/>
                <a:ea typeface="ＭＳ Ｐゴシック" pitchFamily="34" charset="-128"/>
                <a:cs typeface="Arial" charset="0"/>
              </a:rPr>
              <a:t>Tipos de Datos Escalares</a:t>
            </a:r>
            <a:endParaRPr lang="es-ES" sz="3000" dirty="0" smtClean="0">
              <a:solidFill>
                <a:srgbClr val="10253F"/>
              </a:solidFill>
              <a:latin typeface="Arial" charset="0"/>
              <a:ea typeface="ＭＳ Ｐゴシック" pitchFamily="34" charset="-128"/>
              <a:cs typeface="Arial" charset="0"/>
            </a:endParaRPr>
          </a:p>
        </p:txBody>
      </p:sp>
      <p:sp>
        <p:nvSpPr>
          <p:cNvPr id="17" name="16 Bisel"/>
          <p:cNvSpPr>
            <a:spLocks noChangeArrowheads="1"/>
          </p:cNvSpPr>
          <p:nvPr/>
        </p:nvSpPr>
        <p:spPr bwMode="auto">
          <a:xfrm>
            <a:off x="141288" y="3224213"/>
            <a:ext cx="2519362" cy="1044575"/>
          </a:xfrm>
          <a:prstGeom prst="bevel">
            <a:avLst>
              <a:gd name="adj" fmla="val 12500"/>
            </a:avLst>
          </a:prstGeom>
          <a:solidFill>
            <a:srgbClr val="AF3B0D"/>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r>
              <a:rPr lang="es-CL" sz="1800" dirty="0">
                <a:solidFill>
                  <a:schemeClr val="bg1"/>
                </a:solidFill>
                <a:latin typeface="Arial Black" pitchFamily="34" charset="0"/>
              </a:rPr>
              <a:t>Tipos Datos Escalares</a:t>
            </a:r>
          </a:p>
        </p:txBody>
      </p:sp>
      <p:sp>
        <p:nvSpPr>
          <p:cNvPr id="58394" name="Text Box 26"/>
          <p:cNvSpPr txBox="1">
            <a:spLocks noChangeArrowheads="1"/>
          </p:cNvSpPr>
          <p:nvPr/>
        </p:nvSpPr>
        <p:spPr bwMode="auto">
          <a:xfrm>
            <a:off x="3981450" y="2474913"/>
            <a:ext cx="184150" cy="320675"/>
          </a:xfrm>
          <a:prstGeom prst="rect">
            <a:avLst/>
          </a:prstGeom>
          <a:noFill/>
          <a:ln w="9525">
            <a:noFill/>
            <a:miter lim="800000"/>
            <a:headEnd/>
            <a:tailEnd/>
          </a:ln>
          <a:effectLst/>
        </p:spPr>
        <p:txBody>
          <a:bodyPr wrap="none">
            <a:spAutoFit/>
          </a:bodyPr>
          <a:lstStyle/>
          <a:p>
            <a:endParaRPr lang="es-ES" dirty="0"/>
          </a:p>
        </p:txBody>
      </p:sp>
      <p:sp>
        <p:nvSpPr>
          <p:cNvPr id="58398" name="Text Box 30"/>
          <p:cNvSpPr txBox="1">
            <a:spLocks noChangeArrowheads="1"/>
          </p:cNvSpPr>
          <p:nvPr/>
        </p:nvSpPr>
        <p:spPr bwMode="auto">
          <a:xfrm>
            <a:off x="3003550" y="2071688"/>
            <a:ext cx="6118225" cy="3313112"/>
          </a:xfrm>
          <a:prstGeom prst="rect">
            <a:avLst/>
          </a:prstGeom>
          <a:solidFill>
            <a:schemeClr val="bg1"/>
          </a:solidFill>
          <a:ln w="9525">
            <a:noFill/>
            <a:miter lim="800000"/>
            <a:headEnd/>
            <a:tailEnd/>
          </a:ln>
          <a:effectLst/>
        </p:spPr>
        <p:txBody>
          <a:bodyPr/>
          <a:lstStyle/>
          <a:p>
            <a:pPr>
              <a:buFontTx/>
              <a:buChar char="-"/>
            </a:pPr>
            <a:r>
              <a:rPr lang="es-CL" dirty="0">
                <a:latin typeface="Arial Black" pitchFamily="34" charset="0"/>
              </a:rPr>
              <a:t> </a:t>
            </a:r>
            <a:r>
              <a:rPr lang="es-CL" b="1" dirty="0">
                <a:solidFill>
                  <a:srgbClr val="800000"/>
                </a:solidFill>
                <a:latin typeface="Arial Black" pitchFamily="34" charset="0"/>
              </a:rPr>
              <a:t>CHAR [(largo_máximo)]</a:t>
            </a:r>
          </a:p>
          <a:p>
            <a:pPr>
              <a:buFontTx/>
              <a:buChar char="-"/>
            </a:pPr>
            <a:r>
              <a:rPr lang="es-CL" b="1" dirty="0">
                <a:latin typeface="Arial Black" pitchFamily="34" charset="0"/>
              </a:rPr>
              <a:t> </a:t>
            </a:r>
            <a:r>
              <a:rPr lang="es-ES" b="1" dirty="0">
                <a:solidFill>
                  <a:srgbClr val="800000"/>
                </a:solidFill>
                <a:latin typeface="Arial Black" pitchFamily="34" charset="0"/>
              </a:rPr>
              <a:t>VARCHAR2(largo_máximo)</a:t>
            </a:r>
          </a:p>
          <a:p>
            <a:pPr>
              <a:buFontTx/>
              <a:buChar char="-"/>
            </a:pPr>
            <a:r>
              <a:rPr lang="es-CL" b="1" dirty="0">
                <a:latin typeface="Arial Black" pitchFamily="34" charset="0"/>
              </a:rPr>
              <a:t> </a:t>
            </a:r>
            <a:r>
              <a:rPr lang="es-ES" b="1" dirty="0">
                <a:solidFill>
                  <a:srgbClr val="0000CC"/>
                </a:solidFill>
                <a:latin typeface="Arial Black" pitchFamily="34" charset="0"/>
              </a:rPr>
              <a:t>NUMBER[(presición,escala)]</a:t>
            </a:r>
          </a:p>
          <a:p>
            <a:pPr>
              <a:buFontTx/>
              <a:buChar char="-"/>
            </a:pPr>
            <a:r>
              <a:rPr lang="es-CL" b="1" dirty="0">
                <a:latin typeface="Arial Black" pitchFamily="34" charset="0"/>
              </a:rPr>
              <a:t> </a:t>
            </a:r>
            <a:r>
              <a:rPr lang="es-ES" b="1" dirty="0">
                <a:solidFill>
                  <a:srgbClr val="0000CC"/>
                </a:solidFill>
                <a:latin typeface="Arial Black" pitchFamily="34" charset="0"/>
              </a:rPr>
              <a:t>BINARY_INTEGER</a:t>
            </a:r>
          </a:p>
          <a:p>
            <a:pPr>
              <a:buFontTx/>
              <a:buChar char="-"/>
            </a:pPr>
            <a:r>
              <a:rPr lang="es-CL" b="1" dirty="0">
                <a:latin typeface="Arial Black" pitchFamily="34" charset="0"/>
              </a:rPr>
              <a:t> </a:t>
            </a:r>
            <a:r>
              <a:rPr lang="es-ES" b="1" dirty="0">
                <a:solidFill>
                  <a:srgbClr val="0000CC"/>
                </a:solidFill>
                <a:latin typeface="Arial Black" pitchFamily="34" charset="0"/>
              </a:rPr>
              <a:t>PLS_INTEGER</a:t>
            </a:r>
          </a:p>
          <a:p>
            <a:pPr>
              <a:buFontTx/>
              <a:buChar char="-"/>
            </a:pPr>
            <a:r>
              <a:rPr lang="es-CL" b="1" dirty="0">
                <a:latin typeface="Arial Black" pitchFamily="34" charset="0"/>
              </a:rPr>
              <a:t> </a:t>
            </a:r>
            <a:r>
              <a:rPr lang="es-ES" b="1" dirty="0">
                <a:solidFill>
                  <a:srgbClr val="0000CC"/>
                </a:solidFill>
                <a:latin typeface="Arial Black" pitchFamily="34" charset="0"/>
              </a:rPr>
              <a:t>BINARY_FLOAT</a:t>
            </a:r>
          </a:p>
          <a:p>
            <a:pPr>
              <a:buFontTx/>
              <a:buChar char="-"/>
            </a:pPr>
            <a:r>
              <a:rPr lang="es-CL" b="1" dirty="0">
                <a:latin typeface="Arial Black" pitchFamily="34" charset="0"/>
              </a:rPr>
              <a:t> </a:t>
            </a:r>
            <a:r>
              <a:rPr lang="es-ES" b="1" dirty="0">
                <a:solidFill>
                  <a:srgbClr val="0000CC"/>
                </a:solidFill>
                <a:latin typeface="Arial Black" pitchFamily="34" charset="0"/>
              </a:rPr>
              <a:t>BINARY_DOUBLE</a:t>
            </a:r>
          </a:p>
          <a:p>
            <a:pPr>
              <a:buFontTx/>
              <a:buChar char="-"/>
            </a:pPr>
            <a:r>
              <a:rPr lang="es-CL" b="1" dirty="0">
                <a:latin typeface="Arial Black" pitchFamily="34" charset="0"/>
              </a:rPr>
              <a:t> </a:t>
            </a:r>
            <a:r>
              <a:rPr lang="es-ES" b="1" dirty="0">
                <a:solidFill>
                  <a:schemeClr val="folHlink"/>
                </a:solidFill>
                <a:latin typeface="Arial Black" pitchFamily="34" charset="0"/>
              </a:rPr>
              <a:t>DATE</a:t>
            </a:r>
          </a:p>
          <a:p>
            <a:pPr>
              <a:buFontTx/>
              <a:buChar char="-"/>
            </a:pPr>
            <a:r>
              <a:rPr lang="es-CL" b="1" dirty="0">
                <a:latin typeface="Arial Black" pitchFamily="34" charset="0"/>
              </a:rPr>
              <a:t> </a:t>
            </a:r>
            <a:r>
              <a:rPr lang="es-ES" b="1" dirty="0">
                <a:solidFill>
                  <a:schemeClr val="folHlink"/>
                </a:solidFill>
                <a:latin typeface="Arial Black" pitchFamily="34" charset="0"/>
              </a:rPr>
              <a:t>TIMESTAMP [(precisión)]</a:t>
            </a:r>
          </a:p>
          <a:p>
            <a:pPr>
              <a:buFontTx/>
              <a:buChar char="-"/>
            </a:pPr>
            <a:r>
              <a:rPr lang="es-CL" b="1" dirty="0">
                <a:latin typeface="Arial Black" pitchFamily="34" charset="0"/>
              </a:rPr>
              <a:t> </a:t>
            </a:r>
            <a:r>
              <a:rPr lang="es-ES" b="1" dirty="0">
                <a:solidFill>
                  <a:schemeClr val="folHlink"/>
                </a:solidFill>
                <a:latin typeface="Arial Black" pitchFamily="34" charset="0"/>
              </a:rPr>
              <a:t>TIMESTAMP [(precisión)] WITH TIME ZONE</a:t>
            </a:r>
          </a:p>
          <a:p>
            <a:pPr>
              <a:buFontTx/>
              <a:buChar char="-"/>
            </a:pPr>
            <a:r>
              <a:rPr lang="es-CL" b="1" dirty="0">
                <a:latin typeface="Arial Black" pitchFamily="34" charset="0"/>
              </a:rPr>
              <a:t> </a:t>
            </a:r>
            <a:r>
              <a:rPr lang="en-US" b="1" dirty="0">
                <a:solidFill>
                  <a:schemeClr val="folHlink"/>
                </a:solidFill>
                <a:latin typeface="Arial Black" pitchFamily="34" charset="0"/>
              </a:rPr>
              <a:t>TIMESTAMP </a:t>
            </a:r>
            <a:r>
              <a:rPr lang="es-ES" b="1" dirty="0">
                <a:solidFill>
                  <a:schemeClr val="folHlink"/>
                </a:solidFill>
                <a:latin typeface="Arial Black" pitchFamily="34" charset="0"/>
              </a:rPr>
              <a:t>[(precisión)]</a:t>
            </a:r>
            <a:r>
              <a:rPr lang="en-US" b="1" dirty="0">
                <a:solidFill>
                  <a:schemeClr val="folHlink"/>
                </a:solidFill>
                <a:latin typeface="Arial Black" pitchFamily="34" charset="0"/>
              </a:rPr>
              <a:t> WITH LOCAL TIME ZONE</a:t>
            </a:r>
          </a:p>
          <a:p>
            <a:pPr>
              <a:buFontTx/>
              <a:buChar char="-"/>
            </a:pPr>
            <a:r>
              <a:rPr lang="es-CL" b="1" dirty="0">
                <a:latin typeface="Arial Black" pitchFamily="34" charset="0"/>
              </a:rPr>
              <a:t> </a:t>
            </a:r>
            <a:r>
              <a:rPr lang="es-ES" b="1" dirty="0">
                <a:solidFill>
                  <a:schemeClr val="folHlink"/>
                </a:solidFill>
                <a:latin typeface="Arial Black" pitchFamily="34" charset="0"/>
              </a:rPr>
              <a:t>INTERVAL YEAR [(precisión)] TO MONTH</a:t>
            </a:r>
          </a:p>
          <a:p>
            <a:pPr>
              <a:buFontTx/>
              <a:buChar char="-"/>
            </a:pPr>
            <a:r>
              <a:rPr lang="es-CL" b="1" dirty="0">
                <a:latin typeface="Arial Black" pitchFamily="34" charset="0"/>
              </a:rPr>
              <a:t> </a:t>
            </a:r>
            <a:r>
              <a:rPr lang="es-ES" b="1" dirty="0">
                <a:solidFill>
                  <a:schemeClr val="folHlink"/>
                </a:solidFill>
                <a:latin typeface="Arial Black" pitchFamily="34" charset="0"/>
              </a:rPr>
              <a:t>INTERVAL DAY [(precisión1)] TO SECOND [(precisión2)] </a:t>
            </a:r>
          </a:p>
          <a:p>
            <a:pPr>
              <a:buFontTx/>
              <a:buChar char="-"/>
            </a:pPr>
            <a:r>
              <a:rPr lang="es-CL" b="1" dirty="0">
                <a:latin typeface="Arial Black" pitchFamily="34" charset="0"/>
              </a:rPr>
              <a:t> </a:t>
            </a:r>
            <a:r>
              <a:rPr lang="es-ES" b="1" dirty="0">
                <a:solidFill>
                  <a:srgbClr val="008000"/>
                </a:solidFill>
                <a:latin typeface="Arial Black" pitchFamily="34" charset="0"/>
              </a:rPr>
              <a:t>BOOLEAN</a:t>
            </a:r>
          </a:p>
        </p:txBody>
      </p:sp>
      <p:sp>
        <p:nvSpPr>
          <p:cNvPr id="2" name="8 Abrir llave"/>
          <p:cNvSpPr>
            <a:spLocks/>
          </p:cNvSpPr>
          <p:nvPr/>
        </p:nvSpPr>
        <p:spPr bwMode="auto">
          <a:xfrm>
            <a:off x="2787650" y="1989138"/>
            <a:ext cx="371475" cy="3527425"/>
          </a:xfrm>
          <a:prstGeom prst="leftBrace">
            <a:avLst>
              <a:gd name="adj1" fmla="val 13628"/>
              <a:gd name="adj2" fmla="val 50000"/>
            </a:avLst>
          </a:prstGeom>
          <a:noFill/>
          <a:ln w="63500" algn="ctr">
            <a:solidFill>
              <a:schemeClr val="tx1"/>
            </a:solidFill>
            <a:round/>
            <a:headEnd/>
            <a:tailEnd/>
          </a:ln>
        </p:spPr>
        <p:txBody>
          <a:bodyPr anchor="ctr"/>
          <a:lstStyle/>
          <a:p>
            <a:pPr algn="ctr">
              <a:defRPr/>
            </a:pPr>
            <a:endParaRPr lang="es-CL" dirty="0">
              <a:latin typeface="+mn-lt"/>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Declaración de Variables Escalares</a:t>
            </a:r>
            <a:endParaRPr lang="es-ES" sz="3000" dirty="0" smtClean="0">
              <a:solidFill>
                <a:srgbClr val="10253F"/>
              </a:solidFill>
              <a:latin typeface="Arial" charset="0"/>
              <a:ea typeface="ＭＳ Ｐゴシック" pitchFamily="34" charset="-128"/>
              <a:cs typeface="Arial" charset="0"/>
            </a:endParaRPr>
          </a:p>
        </p:txBody>
      </p:sp>
      <p:sp>
        <p:nvSpPr>
          <p:cNvPr id="40962" name="Rectangle 3"/>
          <p:cNvSpPr txBox="1">
            <a:spLocks noChangeArrowheads="1"/>
          </p:cNvSpPr>
          <p:nvPr/>
        </p:nvSpPr>
        <p:spPr bwMode="auto">
          <a:xfrm>
            <a:off x="611188" y="1460500"/>
            <a:ext cx="24939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p:txBody>
      </p:sp>
      <p:sp>
        <p:nvSpPr>
          <p:cNvPr id="8" name="Text Box 5"/>
          <p:cNvSpPr txBox="1">
            <a:spLocks noChangeArrowheads="1"/>
          </p:cNvSpPr>
          <p:nvPr/>
        </p:nvSpPr>
        <p:spPr bwMode="auto">
          <a:xfrm>
            <a:off x="932121" y="1878631"/>
            <a:ext cx="7220938" cy="198537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300" dirty="0">
                <a:solidFill>
                  <a:srgbClr val="000000"/>
                </a:solidFill>
                <a:latin typeface="Arial Black" pitchFamily="34" charset="0"/>
              </a:rPr>
              <a:t>DECLARE</a:t>
            </a:r>
          </a:p>
          <a:p>
            <a:r>
              <a:rPr lang="en-US" sz="1300" dirty="0">
                <a:solidFill>
                  <a:srgbClr val="000000"/>
                </a:solidFill>
                <a:latin typeface="Arial Black" pitchFamily="34" charset="0"/>
              </a:rPr>
              <a:t>  v_trabajo_emp      VARCHAR2(9);</a:t>
            </a:r>
          </a:p>
          <a:p>
            <a:r>
              <a:rPr lang="en-US" sz="1300" dirty="0">
                <a:solidFill>
                  <a:srgbClr val="000000"/>
                </a:solidFill>
                <a:latin typeface="Arial Black" pitchFamily="34" charset="0"/>
              </a:rPr>
              <a:t>  v_cont_loop          BINARY_INTEGER := 0;</a:t>
            </a:r>
          </a:p>
          <a:p>
            <a:r>
              <a:rPr lang="en-US" sz="1300" dirty="0">
                <a:solidFill>
                  <a:srgbClr val="000000"/>
                </a:solidFill>
                <a:latin typeface="Arial Black" pitchFamily="34" charset="0"/>
              </a:rPr>
              <a:t>  v_dept_total_sal   NUMBER(9,2) := 0;</a:t>
            </a:r>
          </a:p>
          <a:p>
            <a:r>
              <a:rPr lang="en-US" sz="1300" dirty="0">
                <a:solidFill>
                  <a:srgbClr val="000000"/>
                </a:solidFill>
                <a:latin typeface="Arial Black" pitchFamily="34" charset="0"/>
              </a:rPr>
              <a:t>  v_fecha_orden      DATE := SYSDATE + 7;</a:t>
            </a:r>
          </a:p>
          <a:p>
            <a:r>
              <a:rPr lang="en-US" sz="1300" dirty="0">
                <a:solidFill>
                  <a:srgbClr val="000000"/>
                </a:solidFill>
                <a:latin typeface="Arial Black" pitchFamily="34" charset="0"/>
              </a:rPr>
              <a:t>  c_porc_impto        CONSTANT NUMBER(3,2) := 8.25;</a:t>
            </a:r>
          </a:p>
          <a:p>
            <a:r>
              <a:rPr lang="en-US" sz="1300" dirty="0">
                <a:solidFill>
                  <a:srgbClr val="000000"/>
                </a:solidFill>
                <a:latin typeface="Arial Black" pitchFamily="34" charset="0"/>
              </a:rPr>
              <a:t>  v_valido	               BOOLEAN NOT NULL := TRUE;</a:t>
            </a:r>
          </a:p>
          <a:p>
            <a:r>
              <a:rPr lang="en-US" sz="1300" dirty="0">
                <a:solidFill>
                  <a:srgbClr val="000000"/>
                </a:solidFill>
                <a:latin typeface="Arial Black" pitchFamily="34" charset="0"/>
              </a:rPr>
              <a:t>  ……... </a:t>
            </a:r>
          </a:p>
          <a:p>
            <a:endParaRPr lang="en-US" sz="800" dirty="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395288" y="188913"/>
            <a:ext cx="8280400" cy="1462087"/>
          </a:xfrm>
        </p:spPr>
        <p:txBody>
          <a:bodyPr/>
          <a:lstStyle/>
          <a:p>
            <a:pPr algn="r"/>
            <a:r>
              <a:rPr lang="es-CL" sz="3000" dirty="0" smtClean="0">
                <a:solidFill>
                  <a:srgbClr val="10253F"/>
                </a:solidFill>
                <a:latin typeface="Arial" charset="0"/>
                <a:ea typeface="ＭＳ Ｐゴシック" pitchFamily="34" charset="-128"/>
                <a:cs typeface="Arial" charset="0"/>
              </a:rPr>
              <a:t>Declaración de Variables con Atributo %TYPE</a:t>
            </a:r>
            <a:endParaRPr lang="es-ES" sz="3000" dirty="0" smtClean="0">
              <a:solidFill>
                <a:srgbClr val="10253F"/>
              </a:solidFill>
              <a:latin typeface="Arial" charset="0"/>
              <a:ea typeface="ＭＳ Ｐゴシック" pitchFamily="34" charset="-128"/>
              <a:cs typeface="Arial" charset="0"/>
            </a:endParaRPr>
          </a:p>
        </p:txBody>
      </p:sp>
      <p:sp>
        <p:nvSpPr>
          <p:cNvPr id="45058" name="Rectangle 3"/>
          <p:cNvSpPr txBox="1">
            <a:spLocks noChangeArrowheads="1"/>
          </p:cNvSpPr>
          <p:nvPr/>
        </p:nvSpPr>
        <p:spPr bwMode="auto">
          <a:xfrm>
            <a:off x="611188" y="1460500"/>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t>Se utiliza para declarar una variable de acuerdo a la definición de la columna de una tabla de la base de datos o de otra variable declarada.</a:t>
            </a:r>
            <a:endParaRPr lang="es-MX" sz="1600" dirty="0">
              <a:latin typeface="Times New Roman" pitchFamily="18" charset="0"/>
            </a:endParaRPr>
          </a:p>
          <a:p>
            <a:pPr marL="609600" indent="-609600" algn="just" defTabSz="457200">
              <a:lnSpc>
                <a:spcPct val="80000"/>
              </a:lnSpc>
              <a:spcBef>
                <a:spcPct val="20000"/>
              </a:spcBef>
              <a:buFont typeface="Arial" charset="0"/>
              <a:buChar char="•"/>
            </a:pPr>
            <a:r>
              <a:rPr lang="es-MX" sz="1800" dirty="0"/>
              <a:t>Debe tener como prefijo el </a:t>
            </a:r>
            <a:r>
              <a:rPr lang="es-CL" sz="1800" dirty="0"/>
              <a:t>nombre de tabla y columna de la base de datos o el nombre de la variable declarada.</a:t>
            </a:r>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r>
              <a:rPr lang="es-CL" sz="1800" dirty="0"/>
              <a:t>Sintaxis:</a:t>
            </a:r>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r>
              <a:rPr lang="es-CL" sz="1800" dirty="0"/>
              <a:t>Ejemplo:</a:t>
            </a:r>
            <a:endParaRPr lang="es-CL" sz="2800" dirty="0">
              <a:latin typeface="Times New Roman" pitchFamily="18" charset="0"/>
              <a:ea typeface="Arial Unicode MS"/>
              <a:cs typeface="Times New Roman" pitchFamily="18" charset="0"/>
            </a:endParaRPr>
          </a:p>
        </p:txBody>
      </p:sp>
      <p:sp>
        <p:nvSpPr>
          <p:cNvPr id="11" name="Text Box 5"/>
          <p:cNvSpPr txBox="1">
            <a:spLocks noChangeArrowheads="1"/>
          </p:cNvSpPr>
          <p:nvPr/>
        </p:nvSpPr>
        <p:spPr bwMode="auto">
          <a:xfrm>
            <a:off x="1290936" y="3241552"/>
            <a:ext cx="6624734" cy="76944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n-US" sz="800" b="1" dirty="0"/>
          </a:p>
          <a:p>
            <a:r>
              <a:rPr lang="en-US" sz="1400" b="1" i="1" dirty="0">
                <a:solidFill>
                  <a:srgbClr val="000000"/>
                </a:solidFill>
                <a:latin typeface="Arial" pitchFamily="34" charset="0"/>
                <a:cs typeface="Arial" pitchFamily="34" charset="0"/>
              </a:rPr>
              <a:t>identificador    tabla.nombre_columna%TYPE;</a:t>
            </a:r>
          </a:p>
          <a:p>
            <a:r>
              <a:rPr lang="en-US" sz="1400" b="1" i="1" dirty="0">
                <a:solidFill>
                  <a:srgbClr val="000000"/>
                </a:solidFill>
                <a:latin typeface="Arial" pitchFamily="34" charset="0"/>
                <a:cs typeface="Arial" pitchFamily="34" charset="0"/>
              </a:rPr>
              <a:t>Identifcador     variable%TYPE</a:t>
            </a:r>
            <a:r>
              <a:rPr lang="en-US" sz="1400" b="1" i="1" dirty="0" smtClean="0">
                <a:solidFill>
                  <a:srgbClr val="000000"/>
                </a:solidFill>
                <a:latin typeface="Arial" pitchFamily="34" charset="0"/>
                <a:cs typeface="Arial" pitchFamily="34" charset="0"/>
              </a:rPr>
              <a:t>;</a:t>
            </a:r>
          </a:p>
          <a:p>
            <a:endParaRPr lang="en-US" sz="800" b="1" dirty="0">
              <a:latin typeface="Arial" pitchFamily="34" charset="0"/>
              <a:cs typeface="Arial" pitchFamily="34" charset="0"/>
            </a:endParaRPr>
          </a:p>
        </p:txBody>
      </p:sp>
      <p:sp>
        <p:nvSpPr>
          <p:cNvPr id="8" name="Text Box 5"/>
          <p:cNvSpPr txBox="1">
            <a:spLocks noChangeArrowheads="1"/>
          </p:cNvSpPr>
          <p:nvPr/>
        </p:nvSpPr>
        <p:spPr bwMode="auto">
          <a:xfrm>
            <a:off x="1288353" y="4648682"/>
            <a:ext cx="6647298" cy="132769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300" dirty="0">
                <a:solidFill>
                  <a:srgbClr val="000000"/>
                </a:solidFill>
                <a:latin typeface="Arial Black" pitchFamily="34" charset="0"/>
              </a:rPr>
              <a:t>DECLARE</a:t>
            </a:r>
          </a:p>
          <a:p>
            <a:r>
              <a:rPr lang="en-US" sz="1300" dirty="0">
                <a:solidFill>
                  <a:srgbClr val="000000"/>
                </a:solidFill>
                <a:latin typeface="Arial Black" pitchFamily="34" charset="0"/>
              </a:rPr>
              <a:t> </a:t>
            </a:r>
            <a:r>
              <a:rPr lang="en-US" sz="1300" dirty="0" err="1">
                <a:solidFill>
                  <a:srgbClr val="008000"/>
                </a:solidFill>
                <a:latin typeface="Arial Black" pitchFamily="34" charset="0"/>
              </a:rPr>
              <a:t>v_emp_apellido</a:t>
            </a:r>
            <a:r>
              <a:rPr lang="en-US" sz="1300" dirty="0">
                <a:solidFill>
                  <a:srgbClr val="B8003D"/>
                </a:solidFill>
                <a:latin typeface="Arial Black" pitchFamily="34" charset="0"/>
              </a:rPr>
              <a:t>   </a:t>
            </a:r>
            <a:r>
              <a:rPr lang="en-US" sz="1300" dirty="0" err="1">
                <a:solidFill>
                  <a:srgbClr val="990033"/>
                </a:solidFill>
                <a:latin typeface="Arial Black" pitchFamily="34" charset="0"/>
              </a:rPr>
              <a:t>employees.last_name%TYPE</a:t>
            </a:r>
            <a:r>
              <a:rPr lang="en-US" sz="1300" dirty="0">
                <a:solidFill>
                  <a:srgbClr val="000000"/>
                </a:solidFill>
                <a:latin typeface="Arial Black" pitchFamily="34" charset="0"/>
              </a:rPr>
              <a:t>; </a:t>
            </a:r>
            <a:endParaRPr lang="en-US" sz="1300" dirty="0">
              <a:solidFill>
                <a:srgbClr val="990033"/>
              </a:solidFill>
              <a:latin typeface="Arial Black" pitchFamily="34" charset="0"/>
            </a:endParaRPr>
          </a:p>
          <a:p>
            <a:r>
              <a:rPr lang="en-US" sz="1300" dirty="0">
                <a:solidFill>
                  <a:srgbClr val="000000"/>
                </a:solidFill>
                <a:latin typeface="Arial Black" pitchFamily="34" charset="0"/>
              </a:rPr>
              <a:t> </a:t>
            </a:r>
            <a:r>
              <a:rPr lang="en-US" sz="1300" dirty="0" err="1">
                <a:solidFill>
                  <a:schemeClr val="hlink"/>
                </a:solidFill>
                <a:latin typeface="Arial Black" pitchFamily="34" charset="0"/>
              </a:rPr>
              <a:t>v_balance</a:t>
            </a:r>
            <a:r>
              <a:rPr lang="en-US" sz="1300" dirty="0">
                <a:solidFill>
                  <a:srgbClr val="000000"/>
                </a:solidFill>
                <a:latin typeface="Arial Black" pitchFamily="34" charset="0"/>
              </a:rPr>
              <a:t>            NUMBER(7,2);</a:t>
            </a:r>
          </a:p>
          <a:p>
            <a:r>
              <a:rPr lang="en-US" sz="1300" dirty="0">
                <a:solidFill>
                  <a:srgbClr val="000000"/>
                </a:solidFill>
                <a:latin typeface="Arial Black" pitchFamily="34" charset="0"/>
              </a:rPr>
              <a:t> </a:t>
            </a:r>
            <a:r>
              <a:rPr lang="en-US" sz="1300" dirty="0" err="1">
                <a:solidFill>
                  <a:srgbClr val="660066"/>
                </a:solidFill>
                <a:latin typeface="Arial Black" pitchFamily="34" charset="0"/>
              </a:rPr>
              <a:t>v_min_balance</a:t>
            </a:r>
            <a:r>
              <a:rPr lang="en-US" sz="1300" dirty="0">
                <a:solidFill>
                  <a:srgbClr val="000000"/>
                </a:solidFill>
                <a:latin typeface="Arial Black" pitchFamily="34" charset="0"/>
              </a:rPr>
              <a:t>    </a:t>
            </a:r>
            <a:r>
              <a:rPr lang="en-US" sz="1300" dirty="0" err="1">
                <a:solidFill>
                  <a:schemeClr val="hlink"/>
                </a:solidFill>
                <a:latin typeface="Arial Black" pitchFamily="34" charset="0"/>
              </a:rPr>
              <a:t>v_balance</a:t>
            </a:r>
            <a:r>
              <a:rPr lang="en-US" sz="1300" dirty="0" err="1">
                <a:solidFill>
                  <a:srgbClr val="990033"/>
                </a:solidFill>
                <a:latin typeface="Arial Black" pitchFamily="34" charset="0"/>
              </a:rPr>
              <a:t>%TYPE</a:t>
            </a:r>
            <a:r>
              <a:rPr lang="en-US" sz="1300" dirty="0">
                <a:solidFill>
                  <a:srgbClr val="000000"/>
                </a:solidFill>
                <a:latin typeface="Arial Black" pitchFamily="34" charset="0"/>
              </a:rPr>
              <a:t> := 1000;</a:t>
            </a:r>
          </a:p>
          <a:p>
            <a:r>
              <a:rPr lang="en-US" sz="1300" dirty="0">
                <a:solidFill>
                  <a:srgbClr val="000000"/>
                </a:solidFill>
                <a:latin typeface="Arial Black" pitchFamily="34"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Ventajas del Atributo %TYPE</a:t>
            </a:r>
            <a:endParaRPr lang="es-ES" sz="3000" smtClean="0">
              <a:solidFill>
                <a:srgbClr val="10253F"/>
              </a:solidFill>
              <a:latin typeface="Arial" charset="0"/>
              <a:ea typeface="ＭＳ Ｐゴシック" pitchFamily="34" charset="-128"/>
              <a:cs typeface="Arial" charset="0"/>
            </a:endParaRPr>
          </a:p>
        </p:txBody>
      </p:sp>
      <p:sp>
        <p:nvSpPr>
          <p:cNvPr id="10" name="9 Bisel"/>
          <p:cNvSpPr>
            <a:spLocks noChangeArrowheads="1"/>
          </p:cNvSpPr>
          <p:nvPr/>
        </p:nvSpPr>
        <p:spPr bwMode="auto">
          <a:xfrm>
            <a:off x="1547664" y="1774007"/>
            <a:ext cx="5544000"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Evitar errores causados por tipo de datos erróneo o por el largo incorrecto.</a:t>
            </a:r>
            <a:endParaRPr lang="es-CL" sz="1700" b="1" dirty="0">
              <a:solidFill>
                <a:srgbClr val="FFFFFF"/>
              </a:solidFill>
            </a:endParaRPr>
          </a:p>
        </p:txBody>
      </p:sp>
      <p:sp>
        <p:nvSpPr>
          <p:cNvPr id="11" name="12 Bisel"/>
          <p:cNvSpPr>
            <a:spLocks noChangeArrowheads="1"/>
          </p:cNvSpPr>
          <p:nvPr/>
        </p:nvSpPr>
        <p:spPr bwMode="auto">
          <a:xfrm>
            <a:off x="1548280" y="3214167"/>
            <a:ext cx="5544000"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No se necesita modificar la declaración de la variable si la definición de la columna cambia.</a:t>
            </a:r>
            <a:endParaRPr lang="es-CL" sz="1700" b="1" dirty="0">
              <a:solidFill>
                <a:srgbClr val="FFFFFF"/>
              </a:solidFill>
            </a:endParaRPr>
          </a:p>
        </p:txBody>
      </p:sp>
      <p:sp>
        <p:nvSpPr>
          <p:cNvPr id="12" name="12 Bisel"/>
          <p:cNvSpPr>
            <a:spLocks noChangeArrowheads="1"/>
          </p:cNvSpPr>
          <p:nvPr/>
        </p:nvSpPr>
        <p:spPr bwMode="auto">
          <a:xfrm>
            <a:off x="1548280" y="4726335"/>
            <a:ext cx="5544000"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PL/SQL determina el tipo y tamaño de la variable cuando el bloque es compilado.</a:t>
            </a:r>
            <a:endParaRPr lang="es-CL" sz="1700" b="1" dirty="0">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11188" y="188913"/>
            <a:ext cx="8064500" cy="1462087"/>
          </a:xfrm>
        </p:spPr>
        <p:txBody>
          <a:bodyPr/>
          <a:lstStyle/>
          <a:p>
            <a:pPr algn="r"/>
            <a:r>
              <a:rPr lang="es-CL" sz="3000" dirty="0" smtClean="0">
                <a:solidFill>
                  <a:srgbClr val="10253F"/>
                </a:solidFill>
                <a:latin typeface="Arial" charset="0"/>
                <a:ea typeface="ＭＳ Ｐゴシック" pitchFamily="34" charset="-128"/>
                <a:cs typeface="Arial" charset="0"/>
              </a:rPr>
              <a:t>Variables Bind</a:t>
            </a:r>
            <a:endParaRPr lang="es-ES" sz="3000" dirty="0" smtClean="0">
              <a:solidFill>
                <a:srgbClr val="10253F"/>
              </a:solidFill>
              <a:latin typeface="Arial" charset="0"/>
              <a:ea typeface="ＭＳ Ｐゴシック" pitchFamily="34" charset="-128"/>
              <a:cs typeface="Arial" charset="0"/>
            </a:endParaRPr>
          </a:p>
        </p:txBody>
      </p:sp>
      <p:sp>
        <p:nvSpPr>
          <p:cNvPr id="62481" name="Rectangle 3"/>
          <p:cNvSpPr txBox="1">
            <a:spLocks noChangeArrowheads="1"/>
          </p:cNvSpPr>
          <p:nvPr/>
        </p:nvSpPr>
        <p:spPr bwMode="auto">
          <a:xfrm>
            <a:off x="611188" y="1260475"/>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000" dirty="0" smtClean="0"/>
          </a:p>
          <a:p>
            <a:pPr marL="609600" indent="-609600" algn="just" defTabSz="457200">
              <a:lnSpc>
                <a:spcPct val="80000"/>
              </a:lnSpc>
              <a:spcBef>
                <a:spcPct val="20000"/>
              </a:spcBef>
              <a:buFont typeface="Arial" charset="0"/>
              <a:buChar char="•"/>
            </a:pPr>
            <a:endParaRPr lang="es-CL" sz="1400" dirty="0"/>
          </a:p>
          <a:p>
            <a:pPr marL="609600" indent="-609600" algn="just" defTabSz="457200">
              <a:lnSpc>
                <a:spcPct val="80000"/>
              </a:lnSpc>
              <a:spcBef>
                <a:spcPct val="20000"/>
              </a:spcBef>
              <a:buFont typeface="Arial" charset="0"/>
              <a:buChar char="•"/>
            </a:pPr>
            <a:r>
              <a:rPr lang="es-CL" sz="1800" dirty="0" smtClean="0"/>
              <a:t>Ejemplo</a:t>
            </a:r>
            <a:r>
              <a:rPr lang="es-CL" sz="1800" dirty="0"/>
              <a:t>:</a:t>
            </a:r>
            <a:endParaRPr lang="es-CL" sz="2800" dirty="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179300" y="4130237"/>
            <a:ext cx="6398299" cy="1692771"/>
          </a:xfrm>
          <a:prstGeom prst="rect">
            <a:avLst/>
          </a:prstGeom>
          <a:solidFill>
            <a:srgbClr val="FFC000"/>
          </a:solidFill>
          <a:ln w="12700">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dirty="0">
                <a:solidFill>
                  <a:srgbClr val="990033"/>
                </a:solidFill>
                <a:latin typeface="Arial Black" pitchFamily="34" charset="0"/>
              </a:rPr>
              <a:t>VARIABLE </a:t>
            </a:r>
            <a:r>
              <a:rPr lang="en-US" sz="1200" dirty="0" err="1">
                <a:solidFill>
                  <a:srgbClr val="990033"/>
                </a:solidFill>
                <a:latin typeface="Arial Black" pitchFamily="34" charset="0"/>
              </a:rPr>
              <a:t>b_resultado</a:t>
            </a:r>
            <a:r>
              <a:rPr lang="en-US" sz="1200" dirty="0">
                <a:solidFill>
                  <a:srgbClr val="990033"/>
                </a:solidFill>
                <a:latin typeface="Arial Black" pitchFamily="34" charset="0"/>
              </a:rPr>
              <a:t> NUMBER</a:t>
            </a:r>
          </a:p>
          <a:p>
            <a:r>
              <a:rPr lang="en-US" sz="1200" dirty="0">
                <a:solidFill>
                  <a:srgbClr val="000000"/>
                </a:solidFill>
                <a:latin typeface="Arial Black" pitchFamily="34" charset="0"/>
              </a:rPr>
              <a:t>BEGIN</a:t>
            </a:r>
          </a:p>
          <a:p>
            <a:r>
              <a:rPr lang="en-US" sz="1200" dirty="0">
                <a:solidFill>
                  <a:srgbClr val="000000"/>
                </a:solidFill>
                <a:latin typeface="Arial Black" pitchFamily="34" charset="0"/>
              </a:rPr>
              <a:t>  SELECT (SALARY*12) + NVL(COMMISSION_PCT,0) </a:t>
            </a:r>
          </a:p>
          <a:p>
            <a:r>
              <a:rPr lang="en-US" sz="1200" dirty="0">
                <a:solidFill>
                  <a:srgbClr val="000000"/>
                </a:solidFill>
                <a:latin typeface="Arial Black" pitchFamily="34" charset="0"/>
              </a:rPr>
              <a:t>       INTO </a:t>
            </a:r>
            <a:r>
              <a:rPr lang="en-US" sz="1200" dirty="0">
                <a:solidFill>
                  <a:srgbClr val="990033"/>
                </a:solidFill>
                <a:latin typeface="Arial Black" pitchFamily="34" charset="0"/>
              </a:rPr>
              <a:t>:</a:t>
            </a:r>
            <a:r>
              <a:rPr lang="en-US" sz="1200" dirty="0" err="1">
                <a:solidFill>
                  <a:srgbClr val="990033"/>
                </a:solidFill>
                <a:latin typeface="Arial Black" pitchFamily="34" charset="0"/>
              </a:rPr>
              <a:t>b_resultado</a:t>
            </a:r>
            <a:endParaRPr lang="en-US" sz="1200" dirty="0">
              <a:solidFill>
                <a:srgbClr val="990033"/>
              </a:solidFill>
              <a:latin typeface="Arial Black" pitchFamily="34" charset="0"/>
            </a:endParaRPr>
          </a:p>
          <a:p>
            <a:r>
              <a:rPr lang="en-US" sz="1200" dirty="0">
                <a:solidFill>
                  <a:srgbClr val="000000"/>
                </a:solidFill>
                <a:latin typeface="Arial Black" pitchFamily="34" charset="0"/>
              </a:rPr>
              <a:t>      FROM employees WHERE employee_id = 144;</a:t>
            </a:r>
          </a:p>
          <a:p>
            <a:r>
              <a:rPr lang="en-US" sz="1200" dirty="0">
                <a:solidFill>
                  <a:srgbClr val="000000"/>
                </a:solidFill>
                <a:latin typeface="Arial Black" pitchFamily="34" charset="0"/>
              </a:rPr>
              <a:t>END;</a:t>
            </a:r>
          </a:p>
          <a:p>
            <a:r>
              <a:rPr lang="en-US" sz="1200" dirty="0">
                <a:solidFill>
                  <a:srgbClr val="000000"/>
                </a:solidFill>
                <a:latin typeface="Arial Black" pitchFamily="34" charset="0"/>
              </a:rPr>
              <a:t>/</a:t>
            </a:r>
          </a:p>
          <a:p>
            <a:r>
              <a:rPr lang="en-US" sz="1200" dirty="0">
                <a:solidFill>
                  <a:srgbClr val="990033"/>
                </a:solidFill>
                <a:latin typeface="Arial Black" pitchFamily="34" charset="0"/>
              </a:rPr>
              <a:t>PRINT </a:t>
            </a:r>
            <a:r>
              <a:rPr lang="en-US" sz="1200" dirty="0" err="1">
                <a:solidFill>
                  <a:srgbClr val="990033"/>
                </a:solidFill>
                <a:latin typeface="Arial Black" pitchFamily="34" charset="0"/>
              </a:rPr>
              <a:t>b_resultado</a:t>
            </a:r>
            <a:endParaRPr lang="en-US" sz="1200" dirty="0">
              <a:solidFill>
                <a:srgbClr val="990033"/>
              </a:solidFill>
              <a:latin typeface="Arial Black" pitchFamily="34" charset="0"/>
            </a:endParaRPr>
          </a:p>
        </p:txBody>
      </p:sp>
      <p:pic>
        <p:nvPicPr>
          <p:cNvPr id="62485" name="Picture 21" descr="Screenshot - 30-01-2014 , 15_18_48"/>
          <p:cNvPicPr>
            <a:picLocks noChangeAspect="1" noChangeArrowheads="1"/>
          </p:cNvPicPr>
          <p:nvPr/>
        </p:nvPicPr>
        <p:blipFill>
          <a:blip r:embed="rId3" cstate="print"/>
          <a:srcRect/>
          <a:stretch>
            <a:fillRect/>
          </a:stretch>
        </p:blipFill>
        <p:spPr bwMode="auto">
          <a:xfrm>
            <a:off x="7829550" y="4464703"/>
            <a:ext cx="990600" cy="523875"/>
          </a:xfrm>
          <a:prstGeom prst="rect">
            <a:avLst/>
          </a:prstGeom>
          <a:noFill/>
          <a:ln w="12700">
            <a:noFill/>
          </a:ln>
        </p:spPr>
      </p:pic>
      <p:sp>
        <p:nvSpPr>
          <p:cNvPr id="9" name="12 Bisel"/>
          <p:cNvSpPr>
            <a:spLocks noChangeArrowheads="1"/>
          </p:cNvSpPr>
          <p:nvPr/>
        </p:nvSpPr>
        <p:spPr bwMode="auto">
          <a:xfrm>
            <a:off x="1224352" y="1408891"/>
            <a:ext cx="6516000" cy="1980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r>
              <a:rPr lang="es-CL" sz="1700" b="1" dirty="0" smtClean="0">
                <a:solidFill>
                  <a:srgbClr val="FFFFFF"/>
                </a:solidFill>
                <a:latin typeface="Arial" pitchFamily="34" charset="0"/>
                <a:cs typeface="Arial" pitchFamily="34" charset="0"/>
              </a:rPr>
              <a:t>- Creadas en el medio ambiente de trabajo.</a:t>
            </a:r>
          </a:p>
          <a:p>
            <a:r>
              <a:rPr lang="es-CL" sz="1700" b="1" dirty="0" smtClean="0">
                <a:solidFill>
                  <a:srgbClr val="FFFFFF"/>
                </a:solidFill>
                <a:latin typeface="Arial" pitchFamily="34" charset="0"/>
                <a:cs typeface="Arial" pitchFamily="34" charset="0"/>
              </a:rPr>
              <a:t>- Llamadas también variables Host .</a:t>
            </a:r>
          </a:p>
          <a:p>
            <a:r>
              <a:rPr lang="es-CL" sz="1700" b="1" dirty="0" smtClean="0">
                <a:solidFill>
                  <a:srgbClr val="FFFFFF"/>
                </a:solidFill>
                <a:latin typeface="Arial" pitchFamily="34" charset="0"/>
                <a:cs typeface="Arial" pitchFamily="34" charset="0"/>
              </a:rPr>
              <a:t>- Se crean con la palabra clave VARIABLE.</a:t>
            </a:r>
          </a:p>
          <a:p>
            <a:r>
              <a:rPr lang="es-CL" sz="1700" b="1" dirty="0" smtClean="0">
                <a:solidFill>
                  <a:srgbClr val="FFFFFF"/>
                </a:solidFill>
                <a:latin typeface="Arial" pitchFamily="34" charset="0"/>
                <a:cs typeface="Arial" pitchFamily="34" charset="0"/>
              </a:rPr>
              <a:t>- Se utiliza en sentencias SQL y bloques PL/SQL.</a:t>
            </a:r>
          </a:p>
          <a:p>
            <a:r>
              <a:rPr lang="es-CL" sz="1700" b="1" dirty="0" smtClean="0">
                <a:solidFill>
                  <a:srgbClr val="FFFFFF"/>
                </a:solidFill>
                <a:latin typeface="Arial" pitchFamily="34" charset="0"/>
                <a:cs typeface="Arial" pitchFamily="34" charset="0"/>
              </a:rPr>
              <a:t>- Son referenciadas anteponiendo dos puntos.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611188" y="188913"/>
            <a:ext cx="8064500" cy="1462087"/>
          </a:xfrm>
        </p:spPr>
        <p:txBody>
          <a:bodyPr/>
          <a:lstStyle/>
          <a:p>
            <a:pPr algn="r"/>
            <a:r>
              <a:rPr lang="es-CL" sz="3000" dirty="0" smtClean="0">
                <a:solidFill>
                  <a:srgbClr val="10253F"/>
                </a:solidFill>
                <a:latin typeface="Arial" charset="0"/>
                <a:ea typeface="ＭＳ Ｐゴシック" pitchFamily="34" charset="-128"/>
                <a:cs typeface="Arial" charset="0"/>
              </a:rPr>
              <a:t>Variables Bind</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260475"/>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t>Ejemplo:</a:t>
            </a:r>
            <a:endParaRPr lang="es-CL" sz="280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144696" y="1603938"/>
            <a:ext cx="6470792" cy="2724695"/>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a:solidFill>
                  <a:srgbClr val="990033"/>
                </a:solidFill>
                <a:latin typeface="Arial Black" pitchFamily="34" charset="0"/>
              </a:rPr>
              <a:t>VARIABLE b_emp_salario NUMBER</a:t>
            </a:r>
          </a:p>
          <a:p>
            <a:r>
              <a:rPr lang="en-US" sz="1200">
                <a:latin typeface="Arial Black" pitchFamily="34" charset="0"/>
              </a:rPr>
              <a:t>BEGIN</a:t>
            </a:r>
          </a:p>
          <a:p>
            <a:r>
              <a:rPr lang="en-US" sz="1200">
                <a:latin typeface="Arial Black" pitchFamily="34" charset="0"/>
              </a:rPr>
              <a:t>   SELECT salary  </a:t>
            </a:r>
          </a:p>
          <a:p>
            <a:r>
              <a:rPr lang="en-US" sz="1200">
                <a:latin typeface="Arial Black" pitchFamily="34" charset="0"/>
              </a:rPr>
              <a:t>        INTO </a:t>
            </a:r>
            <a:r>
              <a:rPr lang="en-US" sz="1200">
                <a:solidFill>
                  <a:srgbClr val="990033"/>
                </a:solidFill>
                <a:latin typeface="Arial Black" pitchFamily="34" charset="0"/>
              </a:rPr>
              <a:t>:b_emp_salario</a:t>
            </a:r>
            <a:r>
              <a:rPr lang="en-US" sz="1200">
                <a:latin typeface="Arial Black" pitchFamily="34" charset="0"/>
              </a:rPr>
              <a:t> </a:t>
            </a:r>
          </a:p>
          <a:p>
            <a:r>
              <a:rPr lang="en-US" sz="1200">
                <a:latin typeface="Arial Black" pitchFamily="34" charset="0"/>
              </a:rPr>
              <a:t>      FROM  employees </a:t>
            </a:r>
          </a:p>
          <a:p>
            <a:r>
              <a:rPr lang="en-US" sz="1200">
                <a:latin typeface="Arial Black" pitchFamily="34" charset="0"/>
              </a:rPr>
              <a:t>    WHERE employee_id = 178;  </a:t>
            </a:r>
          </a:p>
          <a:p>
            <a:r>
              <a:rPr lang="en-US" sz="1200">
                <a:latin typeface="Arial Black" pitchFamily="34" charset="0"/>
              </a:rPr>
              <a:t>END;</a:t>
            </a:r>
          </a:p>
          <a:p>
            <a:r>
              <a:rPr lang="en-US" sz="1200">
                <a:latin typeface="Arial Black" pitchFamily="34" charset="0"/>
              </a:rPr>
              <a:t>/</a:t>
            </a:r>
          </a:p>
          <a:p>
            <a:r>
              <a:rPr lang="en-US" sz="1200">
                <a:latin typeface="Arial Black" pitchFamily="34" charset="0"/>
              </a:rPr>
              <a:t>PRINT </a:t>
            </a:r>
            <a:r>
              <a:rPr lang="en-US" sz="1200">
                <a:solidFill>
                  <a:srgbClr val="990033"/>
                </a:solidFill>
                <a:latin typeface="Arial Black" pitchFamily="34" charset="0"/>
              </a:rPr>
              <a:t>b_emp_salario</a:t>
            </a:r>
          </a:p>
          <a:p>
            <a:endParaRPr lang="en-US" sz="1200">
              <a:solidFill>
                <a:srgbClr val="990033"/>
              </a:solidFill>
              <a:latin typeface="Arial Black" pitchFamily="34" charset="0"/>
            </a:endParaRPr>
          </a:p>
          <a:p>
            <a:r>
              <a:rPr lang="en-US" sz="1200">
                <a:latin typeface="Arial Black" pitchFamily="34" charset="0"/>
              </a:rPr>
              <a:t>SELECT first_name, last_name </a:t>
            </a:r>
          </a:p>
          <a:p>
            <a:r>
              <a:rPr lang="en-US" sz="1200">
                <a:latin typeface="Arial Black" pitchFamily="34" charset="0"/>
              </a:rPr>
              <a:t>   FROM employees </a:t>
            </a:r>
          </a:p>
          <a:p>
            <a:r>
              <a:rPr lang="en-US" sz="1200">
                <a:latin typeface="Arial Black" pitchFamily="34" charset="0"/>
              </a:rPr>
              <a:t> WHERE salary = </a:t>
            </a:r>
            <a:r>
              <a:rPr lang="en-US" sz="1200">
                <a:solidFill>
                  <a:srgbClr val="990033"/>
                </a:solidFill>
                <a:latin typeface="Arial Black" pitchFamily="34" charset="0"/>
              </a:rPr>
              <a:t>:b_emp_salario</a:t>
            </a:r>
            <a:r>
              <a:rPr lang="en-US" sz="1200">
                <a:latin typeface="Arial Black" pitchFamily="34" charset="0"/>
              </a:rPr>
              <a:t>;</a:t>
            </a:r>
          </a:p>
        </p:txBody>
      </p:sp>
      <p:pic>
        <p:nvPicPr>
          <p:cNvPr id="64530" name="Picture 18" descr="Screenshot - 30-01-2014 , 15_31_59"/>
          <p:cNvPicPr>
            <a:picLocks noChangeAspect="1" noChangeArrowheads="1"/>
          </p:cNvPicPr>
          <p:nvPr/>
        </p:nvPicPr>
        <p:blipFill>
          <a:blip r:embed="rId3" cstate="print"/>
          <a:srcRect/>
          <a:stretch>
            <a:fillRect/>
          </a:stretch>
        </p:blipFill>
        <p:spPr bwMode="auto">
          <a:xfrm>
            <a:off x="2555875" y="4508500"/>
            <a:ext cx="3533775" cy="15525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2"/>
          <p:cNvSpPr>
            <a:spLocks noGrp="1" noChangeArrowheads="1"/>
          </p:cNvSpPr>
          <p:nvPr>
            <p:ph type="title" idx="4294967295"/>
          </p:nvPr>
        </p:nvSpPr>
        <p:spPr>
          <a:xfrm>
            <a:off x="611188" y="188913"/>
            <a:ext cx="8064500" cy="1462087"/>
          </a:xfrm>
        </p:spPr>
        <p:txBody>
          <a:bodyPr/>
          <a:lstStyle/>
          <a:p>
            <a:pPr algn="r"/>
            <a:r>
              <a:rPr lang="es-CL" sz="3000" dirty="0" smtClean="0">
                <a:solidFill>
                  <a:srgbClr val="10253F"/>
                </a:solidFill>
                <a:latin typeface="Arial" charset="0"/>
                <a:ea typeface="ＭＳ Ｐゴシック" pitchFamily="34" charset="-128"/>
                <a:cs typeface="Arial" charset="0"/>
              </a:rPr>
              <a:t>Variables Tipos de Datos Compuestos</a:t>
            </a:r>
            <a:endParaRPr lang="es-ES" sz="3000" dirty="0" smtClean="0">
              <a:solidFill>
                <a:srgbClr val="10253F"/>
              </a:solidFill>
              <a:latin typeface="Arial" charset="0"/>
              <a:ea typeface="ＭＳ Ｐゴシック" pitchFamily="34" charset="-128"/>
              <a:cs typeface="Arial" charset="0"/>
            </a:endParaRPr>
          </a:p>
        </p:txBody>
      </p:sp>
      <p:sp>
        <p:nvSpPr>
          <p:cNvPr id="68630" name="Text Box 4"/>
          <p:cNvSpPr txBox="1">
            <a:spLocks noChangeArrowheads="1"/>
          </p:cNvSpPr>
          <p:nvPr/>
        </p:nvSpPr>
        <p:spPr bwMode="auto">
          <a:xfrm>
            <a:off x="2092325" y="2030413"/>
            <a:ext cx="6280150" cy="366712"/>
          </a:xfrm>
          <a:prstGeom prst="rect">
            <a:avLst/>
          </a:prstGeom>
          <a:noFill/>
          <a:ln w="9525">
            <a:noFill/>
            <a:miter lim="800000"/>
            <a:headEnd/>
            <a:tailEnd/>
          </a:ln>
        </p:spPr>
        <p:txBody>
          <a:bodyPr>
            <a:spAutoFit/>
          </a:bodyPr>
          <a:lstStyle/>
          <a:p>
            <a:endParaRPr lang="en-US" sz="1800"/>
          </a:p>
        </p:txBody>
      </p:sp>
      <p:sp>
        <p:nvSpPr>
          <p:cNvPr id="68631" name="Rectangle 6"/>
          <p:cNvSpPr>
            <a:spLocks noChangeArrowheads="1"/>
          </p:cNvSpPr>
          <p:nvPr/>
        </p:nvSpPr>
        <p:spPr bwMode="auto">
          <a:xfrm>
            <a:off x="1279525" y="1909763"/>
            <a:ext cx="5889625" cy="1323975"/>
          </a:xfrm>
          <a:prstGeom prst="rect">
            <a:avLst/>
          </a:prstGeom>
          <a:noFill/>
          <a:ln w="34925">
            <a:solidFill>
              <a:schemeClr val="tx1"/>
            </a:solidFill>
            <a:miter lim="800000"/>
            <a:headEnd/>
            <a:tailEnd/>
          </a:ln>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68632" name="Rectangle 7"/>
          <p:cNvSpPr>
            <a:spLocks noChangeArrowheads="1"/>
          </p:cNvSpPr>
          <p:nvPr/>
        </p:nvSpPr>
        <p:spPr bwMode="auto">
          <a:xfrm>
            <a:off x="4787900" y="3695700"/>
            <a:ext cx="1809750" cy="1209675"/>
          </a:xfrm>
          <a:prstGeom prst="rect">
            <a:avLst/>
          </a:prstGeom>
          <a:noFill/>
          <a:ln w="9525">
            <a:noFill/>
            <a:miter lim="800000"/>
            <a:headEnd/>
            <a:tailEnd/>
          </a:ln>
        </p:spPr>
        <p:txBody>
          <a:bodyPr lIns="92075" tIns="46038" rIns="92075" bIns="46038">
            <a:spAutoFit/>
          </a:bodyPr>
          <a:lstStyle/>
          <a:p>
            <a:pPr eaLnBrk="0" hangingPunct="0">
              <a:lnSpc>
                <a:spcPct val="120000"/>
              </a:lnSpc>
              <a:spcBef>
                <a:spcPct val="60000"/>
              </a:spcBef>
            </a:pPr>
            <a:r>
              <a:rPr lang="en-US" sz="1600" b="1">
                <a:latin typeface="Times New Roman" pitchFamily="18" charset="0"/>
              </a:rPr>
              <a:t> </a:t>
            </a:r>
            <a:r>
              <a:rPr lang="en-US" b="1"/>
              <a:t>1	5000</a:t>
            </a:r>
            <a:br>
              <a:rPr lang="en-US" b="1"/>
            </a:br>
            <a:r>
              <a:rPr lang="en-US" b="1"/>
              <a:t> 2	2345</a:t>
            </a:r>
            <a:br>
              <a:rPr lang="en-US" b="1"/>
            </a:br>
            <a:r>
              <a:rPr lang="en-US" b="1"/>
              <a:t> 3	12</a:t>
            </a:r>
            <a:br>
              <a:rPr lang="en-US" b="1"/>
            </a:br>
            <a:r>
              <a:rPr lang="en-US" b="1"/>
              <a:t> 4	3456</a:t>
            </a:r>
          </a:p>
        </p:txBody>
      </p:sp>
      <p:sp>
        <p:nvSpPr>
          <p:cNvPr id="68633" name="Rectangle 8"/>
          <p:cNvSpPr>
            <a:spLocks noChangeArrowheads="1"/>
          </p:cNvSpPr>
          <p:nvPr/>
        </p:nvSpPr>
        <p:spPr bwMode="auto">
          <a:xfrm>
            <a:off x="1398588" y="3738563"/>
            <a:ext cx="2728912" cy="1281112"/>
          </a:xfrm>
          <a:prstGeom prst="rect">
            <a:avLst/>
          </a:prstGeom>
          <a:noFill/>
          <a:ln w="9525">
            <a:noFill/>
            <a:miter lim="800000"/>
            <a:headEnd/>
            <a:tailEnd/>
          </a:ln>
        </p:spPr>
        <p:txBody>
          <a:bodyPr lIns="92075" tIns="46038" rIns="92075" bIns="46038">
            <a:spAutoFit/>
          </a:bodyPr>
          <a:lstStyle/>
          <a:p>
            <a:pPr eaLnBrk="0" hangingPunct="0">
              <a:lnSpc>
                <a:spcPct val="120000"/>
              </a:lnSpc>
              <a:spcBef>
                <a:spcPct val="60000"/>
              </a:spcBef>
            </a:pPr>
            <a:r>
              <a:rPr lang="en-US" sz="2000" b="1">
                <a:latin typeface="Courier New" pitchFamily="49" charset="0"/>
              </a:rPr>
              <a:t> </a:t>
            </a:r>
            <a:r>
              <a:rPr lang="en-US" b="1"/>
              <a:t>1	SMITH</a:t>
            </a:r>
            <a:br>
              <a:rPr lang="en-US" b="1"/>
            </a:br>
            <a:r>
              <a:rPr lang="en-US" b="1"/>
              <a:t>   2	JONES</a:t>
            </a:r>
            <a:br>
              <a:rPr lang="en-US" b="1"/>
            </a:br>
            <a:r>
              <a:rPr lang="en-US" b="1"/>
              <a:t>   3	NANCY</a:t>
            </a:r>
            <a:br>
              <a:rPr lang="en-US" b="1"/>
            </a:br>
            <a:r>
              <a:rPr lang="en-US" b="1"/>
              <a:t>   4	TIM</a:t>
            </a:r>
          </a:p>
        </p:txBody>
      </p:sp>
      <p:sp>
        <p:nvSpPr>
          <p:cNvPr id="68634" name="Rectangle 9"/>
          <p:cNvSpPr>
            <a:spLocks noChangeArrowheads="1"/>
          </p:cNvSpPr>
          <p:nvPr/>
        </p:nvSpPr>
        <p:spPr bwMode="auto">
          <a:xfrm>
            <a:off x="1177925" y="3259138"/>
            <a:ext cx="2876550" cy="422275"/>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a:t>Estructura Tabla PL/SQL</a:t>
            </a:r>
            <a:endParaRPr lang="en-US" sz="1800" b="1">
              <a:solidFill>
                <a:srgbClr val="FFCC00"/>
              </a:solidFill>
            </a:endParaRPr>
          </a:p>
        </p:txBody>
      </p:sp>
      <p:sp>
        <p:nvSpPr>
          <p:cNvPr id="68635" name="Rectangle 10"/>
          <p:cNvSpPr>
            <a:spLocks noChangeArrowheads="1"/>
          </p:cNvSpPr>
          <p:nvPr/>
        </p:nvSpPr>
        <p:spPr bwMode="auto">
          <a:xfrm>
            <a:off x="4502150" y="3271838"/>
            <a:ext cx="2876550" cy="422275"/>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800" b="1"/>
              <a:t>Estructura Tabla PL/SQL</a:t>
            </a:r>
            <a:endParaRPr lang="en-US" sz="1800" b="1">
              <a:solidFill>
                <a:srgbClr val="FFCC00"/>
              </a:solidFill>
            </a:endParaRPr>
          </a:p>
        </p:txBody>
      </p:sp>
      <p:sp>
        <p:nvSpPr>
          <p:cNvPr id="68636" name="Rectangle 11"/>
          <p:cNvSpPr>
            <a:spLocks noChangeArrowheads="1"/>
          </p:cNvSpPr>
          <p:nvPr/>
        </p:nvSpPr>
        <p:spPr bwMode="auto">
          <a:xfrm>
            <a:off x="1985963" y="5635625"/>
            <a:ext cx="1563687" cy="385763"/>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b="1"/>
              <a:t>PLS_INTEGER</a:t>
            </a:r>
            <a:r>
              <a:rPr lang="en-US" sz="1600" b="1"/>
              <a:t> </a:t>
            </a:r>
          </a:p>
        </p:txBody>
      </p:sp>
      <p:sp>
        <p:nvSpPr>
          <p:cNvPr id="68637" name="Rectangle 12"/>
          <p:cNvSpPr>
            <a:spLocks noChangeArrowheads="1"/>
          </p:cNvSpPr>
          <p:nvPr/>
        </p:nvSpPr>
        <p:spPr bwMode="auto">
          <a:xfrm>
            <a:off x="2808288" y="5276850"/>
            <a:ext cx="2012950" cy="422275"/>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b="1"/>
              <a:t>VARCHAR2</a:t>
            </a:r>
            <a:r>
              <a:rPr lang="en-US" sz="1800" b="1">
                <a:solidFill>
                  <a:srgbClr val="FFCC00"/>
                </a:solidFill>
              </a:rPr>
              <a:t>	</a:t>
            </a:r>
          </a:p>
        </p:txBody>
      </p:sp>
      <p:sp>
        <p:nvSpPr>
          <p:cNvPr id="68638" name="Rectangle 13"/>
          <p:cNvSpPr>
            <a:spLocks noChangeArrowheads="1"/>
          </p:cNvSpPr>
          <p:nvPr/>
        </p:nvSpPr>
        <p:spPr bwMode="auto">
          <a:xfrm>
            <a:off x="5359400" y="5634038"/>
            <a:ext cx="1558925" cy="366712"/>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b="1"/>
              <a:t>PLS_INTEGER </a:t>
            </a:r>
          </a:p>
        </p:txBody>
      </p:sp>
      <p:sp>
        <p:nvSpPr>
          <p:cNvPr id="68639" name="Rectangle 14"/>
          <p:cNvSpPr>
            <a:spLocks noChangeArrowheads="1"/>
          </p:cNvSpPr>
          <p:nvPr/>
        </p:nvSpPr>
        <p:spPr bwMode="auto">
          <a:xfrm>
            <a:off x="6294438" y="5278438"/>
            <a:ext cx="1098550" cy="385762"/>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b="1"/>
              <a:t>NUMBER</a:t>
            </a:r>
            <a:r>
              <a:rPr lang="en-US" sz="1600" b="1">
                <a:solidFill>
                  <a:srgbClr val="FFCC00"/>
                </a:solidFill>
                <a:latin typeface="Times New Roman" pitchFamily="18" charset="0"/>
              </a:rPr>
              <a:t>	</a:t>
            </a:r>
          </a:p>
        </p:txBody>
      </p:sp>
      <p:sp>
        <p:nvSpPr>
          <p:cNvPr id="68640" name="Rectangle 15"/>
          <p:cNvSpPr>
            <a:spLocks noChangeArrowheads="1"/>
          </p:cNvSpPr>
          <p:nvPr/>
        </p:nvSpPr>
        <p:spPr bwMode="auto">
          <a:xfrm>
            <a:off x="4695825" y="3667125"/>
            <a:ext cx="2473325" cy="1425575"/>
          </a:xfrm>
          <a:prstGeom prst="rect">
            <a:avLst/>
          </a:prstGeom>
          <a:noFill/>
          <a:ln w="31750">
            <a:solidFill>
              <a:schemeClr val="tx1"/>
            </a:solidFill>
            <a:miter lim="800000"/>
            <a:headEnd/>
            <a:tailEnd/>
          </a:ln>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68641" name="Freeform 16"/>
          <p:cNvSpPr>
            <a:spLocks/>
          </p:cNvSpPr>
          <p:nvPr/>
        </p:nvSpPr>
        <p:spPr bwMode="auto">
          <a:xfrm>
            <a:off x="2593975" y="5070475"/>
            <a:ext cx="265113" cy="452438"/>
          </a:xfrm>
          <a:custGeom>
            <a:avLst/>
            <a:gdLst>
              <a:gd name="T0" fmla="*/ 0 w 167"/>
              <a:gd name="T1" fmla="*/ 0 h 285"/>
              <a:gd name="T2" fmla="*/ 0 w 167"/>
              <a:gd name="T3" fmla="*/ 2147483647 h 285"/>
              <a:gd name="T4" fmla="*/ 2147483647 w 167"/>
              <a:gd name="T5" fmla="*/ 2147483647 h 285"/>
              <a:gd name="T6" fmla="*/ 0 60000 65536"/>
              <a:gd name="T7" fmla="*/ 0 60000 65536"/>
              <a:gd name="T8" fmla="*/ 0 60000 65536"/>
              <a:gd name="T9" fmla="*/ 0 w 167"/>
              <a:gd name="T10" fmla="*/ 0 h 285"/>
              <a:gd name="T11" fmla="*/ 167 w 167"/>
              <a:gd name="T12" fmla="*/ 285 h 285"/>
            </a:gdLst>
            <a:ahLst/>
            <a:cxnLst>
              <a:cxn ang="T6">
                <a:pos x="T0" y="T1"/>
              </a:cxn>
              <a:cxn ang="T7">
                <a:pos x="T2" y="T3"/>
              </a:cxn>
              <a:cxn ang="T8">
                <a:pos x="T4" y="T5"/>
              </a:cxn>
            </a:cxnLst>
            <a:rect l="T9" t="T10" r="T11" b="T12"/>
            <a:pathLst>
              <a:path w="167" h="285">
                <a:moveTo>
                  <a:pt x="0" y="0"/>
                </a:moveTo>
                <a:lnTo>
                  <a:pt x="0" y="284"/>
                </a:lnTo>
                <a:lnTo>
                  <a:pt x="166" y="284"/>
                </a:lnTo>
              </a:path>
            </a:pathLst>
          </a:custGeom>
          <a:noFill/>
          <a:ln w="28575" cap="rnd">
            <a:solidFill>
              <a:schemeClr val="tx1"/>
            </a:solidFill>
            <a:round/>
            <a:headEnd type="triangle" w="sm" len="sm"/>
            <a:tailEnd type="none" w="sm" len="sm"/>
          </a:ln>
        </p:spPr>
        <p:txBody>
          <a:bodyPr/>
          <a:lstStyle/>
          <a:p>
            <a:endParaRPr lang="es-CL"/>
          </a:p>
        </p:txBody>
      </p:sp>
      <p:sp>
        <p:nvSpPr>
          <p:cNvPr id="68642" name="Freeform 17"/>
          <p:cNvSpPr>
            <a:spLocks/>
          </p:cNvSpPr>
          <p:nvPr/>
        </p:nvSpPr>
        <p:spPr bwMode="auto">
          <a:xfrm>
            <a:off x="6022975" y="5070475"/>
            <a:ext cx="265113" cy="452438"/>
          </a:xfrm>
          <a:custGeom>
            <a:avLst/>
            <a:gdLst>
              <a:gd name="T0" fmla="*/ 0 w 167"/>
              <a:gd name="T1" fmla="*/ 0 h 285"/>
              <a:gd name="T2" fmla="*/ 0 w 167"/>
              <a:gd name="T3" fmla="*/ 2147483647 h 285"/>
              <a:gd name="T4" fmla="*/ 2147483647 w 167"/>
              <a:gd name="T5" fmla="*/ 2147483647 h 285"/>
              <a:gd name="T6" fmla="*/ 0 60000 65536"/>
              <a:gd name="T7" fmla="*/ 0 60000 65536"/>
              <a:gd name="T8" fmla="*/ 0 60000 65536"/>
              <a:gd name="T9" fmla="*/ 0 w 167"/>
              <a:gd name="T10" fmla="*/ 0 h 285"/>
              <a:gd name="T11" fmla="*/ 167 w 167"/>
              <a:gd name="T12" fmla="*/ 285 h 285"/>
            </a:gdLst>
            <a:ahLst/>
            <a:cxnLst>
              <a:cxn ang="T6">
                <a:pos x="T0" y="T1"/>
              </a:cxn>
              <a:cxn ang="T7">
                <a:pos x="T2" y="T3"/>
              </a:cxn>
              <a:cxn ang="T8">
                <a:pos x="T4" y="T5"/>
              </a:cxn>
            </a:cxnLst>
            <a:rect l="T9" t="T10" r="T11" b="T12"/>
            <a:pathLst>
              <a:path w="167" h="285">
                <a:moveTo>
                  <a:pt x="0" y="0"/>
                </a:moveTo>
                <a:lnTo>
                  <a:pt x="0" y="284"/>
                </a:lnTo>
                <a:lnTo>
                  <a:pt x="166" y="284"/>
                </a:lnTo>
              </a:path>
            </a:pathLst>
          </a:custGeom>
          <a:noFill/>
          <a:ln w="28575" cap="rnd">
            <a:solidFill>
              <a:schemeClr val="tx1"/>
            </a:solidFill>
            <a:round/>
            <a:headEnd type="triangle" w="sm" len="sm"/>
            <a:tailEnd type="none" w="sm" len="sm"/>
          </a:ln>
        </p:spPr>
        <p:txBody>
          <a:bodyPr/>
          <a:lstStyle/>
          <a:p>
            <a:endParaRPr lang="es-CL"/>
          </a:p>
        </p:txBody>
      </p:sp>
      <p:sp>
        <p:nvSpPr>
          <p:cNvPr id="68643" name="Freeform 18"/>
          <p:cNvSpPr>
            <a:spLocks/>
          </p:cNvSpPr>
          <p:nvPr/>
        </p:nvSpPr>
        <p:spPr bwMode="auto">
          <a:xfrm>
            <a:off x="1727200" y="5070475"/>
            <a:ext cx="279400" cy="782638"/>
          </a:xfrm>
          <a:custGeom>
            <a:avLst/>
            <a:gdLst>
              <a:gd name="T0" fmla="*/ 0 w 176"/>
              <a:gd name="T1" fmla="*/ 0 h 493"/>
              <a:gd name="T2" fmla="*/ 0 w 176"/>
              <a:gd name="T3" fmla="*/ 2147483647 h 493"/>
              <a:gd name="T4" fmla="*/ 2147483647 w 176"/>
              <a:gd name="T5" fmla="*/ 2147483647 h 493"/>
              <a:gd name="T6" fmla="*/ 0 60000 65536"/>
              <a:gd name="T7" fmla="*/ 0 60000 65536"/>
              <a:gd name="T8" fmla="*/ 0 60000 65536"/>
              <a:gd name="T9" fmla="*/ 0 w 176"/>
              <a:gd name="T10" fmla="*/ 0 h 493"/>
              <a:gd name="T11" fmla="*/ 176 w 176"/>
              <a:gd name="T12" fmla="*/ 493 h 493"/>
            </a:gdLst>
            <a:ahLst/>
            <a:cxnLst>
              <a:cxn ang="T6">
                <a:pos x="T0" y="T1"/>
              </a:cxn>
              <a:cxn ang="T7">
                <a:pos x="T2" y="T3"/>
              </a:cxn>
              <a:cxn ang="T8">
                <a:pos x="T4" y="T5"/>
              </a:cxn>
            </a:cxnLst>
            <a:rect l="T9" t="T10" r="T11" b="T12"/>
            <a:pathLst>
              <a:path w="176" h="493">
                <a:moveTo>
                  <a:pt x="0" y="0"/>
                </a:moveTo>
                <a:lnTo>
                  <a:pt x="0" y="492"/>
                </a:lnTo>
                <a:lnTo>
                  <a:pt x="175" y="492"/>
                </a:lnTo>
              </a:path>
            </a:pathLst>
          </a:custGeom>
          <a:noFill/>
          <a:ln w="28575" cap="rnd">
            <a:solidFill>
              <a:schemeClr val="tx1"/>
            </a:solidFill>
            <a:round/>
            <a:headEnd type="triangle" w="sm" len="sm"/>
            <a:tailEnd type="none" w="sm" len="sm"/>
          </a:ln>
        </p:spPr>
        <p:txBody>
          <a:bodyPr/>
          <a:lstStyle/>
          <a:p>
            <a:endParaRPr lang="es-CL"/>
          </a:p>
        </p:txBody>
      </p:sp>
      <p:sp>
        <p:nvSpPr>
          <p:cNvPr id="68644" name="Freeform 19"/>
          <p:cNvSpPr>
            <a:spLocks/>
          </p:cNvSpPr>
          <p:nvPr/>
        </p:nvSpPr>
        <p:spPr bwMode="auto">
          <a:xfrm>
            <a:off x="5145088" y="5070475"/>
            <a:ext cx="252412" cy="782638"/>
          </a:xfrm>
          <a:custGeom>
            <a:avLst/>
            <a:gdLst>
              <a:gd name="T0" fmla="*/ 0 w 159"/>
              <a:gd name="T1" fmla="*/ 0 h 493"/>
              <a:gd name="T2" fmla="*/ 0 w 159"/>
              <a:gd name="T3" fmla="*/ 2147483647 h 493"/>
              <a:gd name="T4" fmla="*/ 2147483647 w 159"/>
              <a:gd name="T5" fmla="*/ 2147483647 h 493"/>
              <a:gd name="T6" fmla="*/ 0 60000 65536"/>
              <a:gd name="T7" fmla="*/ 0 60000 65536"/>
              <a:gd name="T8" fmla="*/ 0 60000 65536"/>
              <a:gd name="T9" fmla="*/ 0 w 159"/>
              <a:gd name="T10" fmla="*/ 0 h 493"/>
              <a:gd name="T11" fmla="*/ 159 w 159"/>
              <a:gd name="T12" fmla="*/ 493 h 493"/>
            </a:gdLst>
            <a:ahLst/>
            <a:cxnLst>
              <a:cxn ang="T6">
                <a:pos x="T0" y="T1"/>
              </a:cxn>
              <a:cxn ang="T7">
                <a:pos x="T2" y="T3"/>
              </a:cxn>
              <a:cxn ang="T8">
                <a:pos x="T4" y="T5"/>
              </a:cxn>
            </a:cxnLst>
            <a:rect l="T9" t="T10" r="T11" b="T12"/>
            <a:pathLst>
              <a:path w="159" h="493">
                <a:moveTo>
                  <a:pt x="0" y="0"/>
                </a:moveTo>
                <a:lnTo>
                  <a:pt x="0" y="492"/>
                </a:lnTo>
                <a:lnTo>
                  <a:pt x="158" y="492"/>
                </a:lnTo>
              </a:path>
            </a:pathLst>
          </a:custGeom>
          <a:noFill/>
          <a:ln w="28575" cap="rnd">
            <a:solidFill>
              <a:schemeClr val="tx1"/>
            </a:solidFill>
            <a:round/>
            <a:headEnd type="triangle" w="sm" len="sm"/>
            <a:tailEnd type="none" w="sm" len="sm"/>
          </a:ln>
        </p:spPr>
        <p:txBody>
          <a:bodyPr/>
          <a:lstStyle/>
          <a:p>
            <a:endParaRPr lang="es-CL"/>
          </a:p>
        </p:txBody>
      </p:sp>
      <p:sp>
        <p:nvSpPr>
          <p:cNvPr id="68645" name="Rectangle 20"/>
          <p:cNvSpPr>
            <a:spLocks noChangeArrowheads="1"/>
          </p:cNvSpPr>
          <p:nvPr/>
        </p:nvSpPr>
        <p:spPr bwMode="auto">
          <a:xfrm>
            <a:off x="1287463" y="3643313"/>
            <a:ext cx="3233737" cy="1463675"/>
          </a:xfrm>
          <a:prstGeom prst="rect">
            <a:avLst/>
          </a:prstGeom>
          <a:noFill/>
          <a:ln w="31750">
            <a:solidFill>
              <a:schemeClr val="tx1"/>
            </a:solidFill>
            <a:miter lim="800000"/>
            <a:headEnd/>
            <a:tailEnd/>
          </a:ln>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68646" name="Rectangle 21"/>
          <p:cNvSpPr>
            <a:spLocks noChangeArrowheads="1"/>
          </p:cNvSpPr>
          <p:nvPr/>
        </p:nvSpPr>
        <p:spPr bwMode="auto">
          <a:xfrm>
            <a:off x="1416050" y="2416175"/>
            <a:ext cx="3968750" cy="385763"/>
          </a:xfrm>
          <a:prstGeom prst="rect">
            <a:avLst/>
          </a:prstGeom>
          <a:noFill/>
          <a:ln w="9525">
            <a:noFill/>
            <a:miter lim="800000"/>
            <a:headEnd/>
            <a:tailEnd/>
          </a:ln>
        </p:spPr>
        <p:txBody>
          <a:bodyPr lIns="92075" tIns="46038" rIns="92075" bIns="46038">
            <a:spAutoFit/>
          </a:bodyPr>
          <a:lstStyle/>
          <a:p>
            <a:pPr algn="ctr" eaLnBrk="0" hangingPunct="0">
              <a:lnSpc>
                <a:spcPct val="120000"/>
              </a:lnSpc>
              <a:spcBef>
                <a:spcPct val="60000"/>
              </a:spcBef>
            </a:pPr>
            <a:r>
              <a:rPr lang="en-US" b="1"/>
              <a:t>TRUE	   23-DEC-98	ATLANTA</a:t>
            </a:r>
            <a:r>
              <a:rPr lang="en-US" sz="1600" b="1">
                <a:latin typeface="Times New Roman" pitchFamily="18" charset="0"/>
              </a:rPr>
              <a:t> </a:t>
            </a:r>
          </a:p>
        </p:txBody>
      </p:sp>
      <p:pic>
        <p:nvPicPr>
          <p:cNvPr id="68647" name="Picture 22" descr="Concept: Flower, Art"/>
          <p:cNvPicPr>
            <a:picLocks noChangeAspect="1" noChangeArrowheads="1"/>
          </p:cNvPicPr>
          <p:nvPr/>
        </p:nvPicPr>
        <p:blipFill>
          <a:blip r:embed="rId3" cstate="print"/>
          <a:srcRect/>
          <a:stretch>
            <a:fillRect/>
          </a:stretch>
        </p:blipFill>
        <p:spPr bwMode="gray">
          <a:xfrm>
            <a:off x="5780088" y="1912938"/>
            <a:ext cx="1090612" cy="1295400"/>
          </a:xfrm>
          <a:prstGeom prst="rect">
            <a:avLst/>
          </a:prstGeom>
          <a:noFill/>
          <a:ln w="9525">
            <a:noFill/>
            <a:miter lim="800000"/>
            <a:headEnd/>
            <a:tailEnd/>
          </a:ln>
        </p:spPr>
      </p:pic>
      <p:sp>
        <p:nvSpPr>
          <p:cNvPr id="68648" name="Line 23"/>
          <p:cNvSpPr>
            <a:spLocks noChangeShapeType="1"/>
          </p:cNvSpPr>
          <p:nvPr/>
        </p:nvSpPr>
        <p:spPr bwMode="auto">
          <a:xfrm>
            <a:off x="5407025" y="1917700"/>
            <a:ext cx="7938" cy="1316038"/>
          </a:xfrm>
          <a:prstGeom prst="line">
            <a:avLst/>
          </a:prstGeom>
          <a:noFill/>
          <a:ln w="31750">
            <a:solidFill>
              <a:schemeClr val="tx1"/>
            </a:solidFill>
            <a:round/>
            <a:headEnd type="none" w="sm" len="sm"/>
            <a:tailEnd type="none" w="sm" len="sm"/>
          </a:ln>
        </p:spPr>
        <p:txBody>
          <a:bodyPr/>
          <a:lstStyle/>
          <a:p>
            <a:endParaRPr lang="es-CL"/>
          </a:p>
        </p:txBody>
      </p:sp>
      <p:sp>
        <p:nvSpPr>
          <p:cNvPr id="68649" name="Line 24"/>
          <p:cNvSpPr>
            <a:spLocks noChangeShapeType="1"/>
          </p:cNvSpPr>
          <p:nvPr/>
        </p:nvSpPr>
        <p:spPr bwMode="auto">
          <a:xfrm>
            <a:off x="5486400" y="3665538"/>
            <a:ext cx="0" cy="1441450"/>
          </a:xfrm>
          <a:prstGeom prst="line">
            <a:avLst/>
          </a:prstGeom>
          <a:noFill/>
          <a:ln w="31750">
            <a:solidFill>
              <a:schemeClr val="tx1"/>
            </a:solidFill>
            <a:round/>
            <a:headEnd type="none" w="sm" len="sm"/>
            <a:tailEnd type="none" w="sm" len="sm"/>
          </a:ln>
        </p:spPr>
        <p:txBody>
          <a:bodyPr/>
          <a:lstStyle/>
          <a:p>
            <a:endParaRPr lang="es-CL"/>
          </a:p>
        </p:txBody>
      </p:sp>
      <p:sp>
        <p:nvSpPr>
          <p:cNvPr id="68650" name="Line 25"/>
          <p:cNvSpPr>
            <a:spLocks noChangeShapeType="1"/>
          </p:cNvSpPr>
          <p:nvPr/>
        </p:nvSpPr>
        <p:spPr bwMode="auto">
          <a:xfrm flipH="1">
            <a:off x="2174875" y="3654425"/>
            <a:ext cx="0" cy="1441450"/>
          </a:xfrm>
          <a:prstGeom prst="line">
            <a:avLst/>
          </a:prstGeom>
          <a:noFill/>
          <a:ln w="31750">
            <a:solidFill>
              <a:schemeClr val="tx1"/>
            </a:solidFill>
            <a:round/>
            <a:headEnd type="none" w="sm" len="sm"/>
            <a:tailEnd type="none" w="sm" len="sm"/>
          </a:ln>
        </p:spPr>
        <p:txBody>
          <a:bodyPr/>
          <a:lstStyle/>
          <a:p>
            <a:endParaRPr lang="es-CL"/>
          </a:p>
        </p:txBody>
      </p:sp>
      <p:sp>
        <p:nvSpPr>
          <p:cNvPr id="68651" name="Line 26"/>
          <p:cNvSpPr>
            <a:spLocks noChangeShapeType="1"/>
          </p:cNvSpPr>
          <p:nvPr/>
        </p:nvSpPr>
        <p:spPr bwMode="auto">
          <a:xfrm>
            <a:off x="4119563" y="1927225"/>
            <a:ext cx="0" cy="1295400"/>
          </a:xfrm>
          <a:prstGeom prst="line">
            <a:avLst/>
          </a:prstGeom>
          <a:noFill/>
          <a:ln w="31750">
            <a:solidFill>
              <a:schemeClr val="tx1"/>
            </a:solidFill>
            <a:round/>
            <a:headEnd type="none" w="sm" len="sm"/>
            <a:tailEnd type="none" w="sm" len="sm"/>
          </a:ln>
        </p:spPr>
        <p:txBody>
          <a:bodyPr/>
          <a:lstStyle/>
          <a:p>
            <a:endParaRPr lang="es-CL"/>
          </a:p>
        </p:txBody>
      </p:sp>
      <p:sp>
        <p:nvSpPr>
          <p:cNvPr id="68652" name="Line 27"/>
          <p:cNvSpPr>
            <a:spLocks noChangeShapeType="1"/>
          </p:cNvSpPr>
          <p:nvPr/>
        </p:nvSpPr>
        <p:spPr bwMode="auto">
          <a:xfrm flipH="1">
            <a:off x="2390775" y="1917700"/>
            <a:ext cx="6350" cy="1316038"/>
          </a:xfrm>
          <a:prstGeom prst="line">
            <a:avLst/>
          </a:prstGeom>
          <a:noFill/>
          <a:ln w="31750">
            <a:solidFill>
              <a:schemeClr val="tx1"/>
            </a:solidFill>
            <a:round/>
            <a:headEnd type="none" w="sm" len="sm"/>
            <a:tailEnd type="none" w="sm" len="sm"/>
          </a:ln>
        </p:spPr>
        <p:txBody>
          <a:bodyPr/>
          <a:lstStyle/>
          <a:p>
            <a:endParaRPr lang="es-CL"/>
          </a:p>
        </p:txBody>
      </p:sp>
      <p:sp>
        <p:nvSpPr>
          <p:cNvPr id="68653" name="Rectangle 28"/>
          <p:cNvSpPr>
            <a:spLocks noChangeArrowheads="1"/>
          </p:cNvSpPr>
          <p:nvPr/>
        </p:nvSpPr>
        <p:spPr bwMode="auto">
          <a:xfrm>
            <a:off x="1958975" y="1506538"/>
            <a:ext cx="3455988" cy="360362"/>
          </a:xfrm>
          <a:prstGeom prst="rect">
            <a:avLst/>
          </a:prstGeom>
          <a:noFill/>
          <a:ln w="9525">
            <a:noFill/>
            <a:miter lim="800000"/>
            <a:headEnd/>
            <a:tailEnd/>
          </a:ln>
        </p:spPr>
        <p:txBody>
          <a:bodyPr/>
          <a:lstStyle/>
          <a:p>
            <a:pPr marL="342900" indent="-342900" algn="ctr" eaLnBrk="0" hangingPunct="0">
              <a:lnSpc>
                <a:spcPct val="120000"/>
              </a:lnSpc>
              <a:spcBef>
                <a:spcPct val="60000"/>
              </a:spcBef>
            </a:pPr>
            <a:r>
              <a:rPr lang="en-US" sz="1800" b="1"/>
              <a:t>Estructura Registro PL/SQL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Marcador de texto"/>
          <p:cNvSpPr>
            <a:spLocks noGrp="1"/>
          </p:cNvSpPr>
          <p:nvPr>
            <p:ph type="body" idx="1"/>
          </p:nvPr>
        </p:nvSpPr>
        <p:spPr>
          <a:xfrm>
            <a:off x="168275" y="-179388"/>
            <a:ext cx="8745538" cy="3944938"/>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Aprendizaje N°1</a:t>
            </a:r>
          </a:p>
          <a:p>
            <a:pPr algn="ctr" eaLnBrk="1" hangingPunct="1"/>
            <a:r>
              <a:rPr lang="es-CL" sz="2800" dirty="0" smtClean="0">
                <a:ea typeface="ＭＳ Ｐゴシック" pitchFamily="34" charset="-128"/>
              </a:rPr>
              <a:t>Construyendo Bloques PL/SQL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Construye unidades de programación, según sintaxis, restricciones del lenguaje, requisitos de la lógica de negocios y de información.</a:t>
            </a:r>
          </a:p>
          <a:p>
            <a:pPr algn="ctr" eaLnBrk="1" hangingPunct="1"/>
            <a:r>
              <a:rPr lang="es-CL" b="1" dirty="0" smtClean="0">
                <a:solidFill>
                  <a:schemeClr val="bg1"/>
                </a:solidFill>
                <a:ea typeface="ＭＳ Ｐゴシック" pitchFamily="34" charset="-128"/>
              </a:rPr>
              <a:t>Utiliza recursos del lenguaje según su sintaxis, restricciones, requisitos de la lógica de negocios y de información.</a:t>
            </a:r>
          </a:p>
        </p:txBody>
      </p:sp>
      <p:pic>
        <p:nvPicPr>
          <p:cNvPr id="23" name="Picture 2" descr="https://encrypted-tbn0.gstatic.com/images?q=tbn:ANd9GcRXmFeJZ1mptYOB5dLaYdWJwxXPMGcv4MWW6-o125TUtpntv58myA"/>
          <p:cNvPicPr>
            <a:picLocks noChangeAspect="1" noChangeArrowheads="1"/>
          </p:cNvPicPr>
          <p:nvPr/>
        </p:nvPicPr>
        <p:blipFill>
          <a:blip r:embed="rId3" cstate="print"/>
          <a:srcRect/>
          <a:stretch>
            <a:fillRect/>
          </a:stretch>
        </p:blipFill>
        <p:spPr bwMode="auto">
          <a:xfrm>
            <a:off x="1691680" y="4551652"/>
            <a:ext cx="1584176" cy="1584176"/>
          </a:xfrm>
          <a:prstGeom prst="rect">
            <a:avLst/>
          </a:prstGeom>
          <a:noFill/>
        </p:spPr>
      </p:pic>
      <p:sp>
        <p:nvSpPr>
          <p:cNvPr id="24" name="AutoShape 7"/>
          <p:cNvSpPr>
            <a:spLocks noChangeArrowheads="1"/>
          </p:cNvSpPr>
          <p:nvPr/>
        </p:nvSpPr>
        <p:spPr bwMode="auto">
          <a:xfrm>
            <a:off x="2850860" y="3933056"/>
            <a:ext cx="4716000" cy="1018746"/>
          </a:xfrm>
          <a:prstGeom prst="wedgeRectCallout">
            <a:avLst>
              <a:gd name="adj1" fmla="val -46676"/>
              <a:gd name="adj2" fmla="val 78750"/>
            </a:avLst>
          </a:prstGeom>
          <a:solidFill>
            <a:srgbClr val="FFC000"/>
          </a:solidFill>
          <a:ln w="25400">
            <a:solidFill>
              <a:schemeClr val="tx1"/>
            </a:solidFill>
            <a:miter lim="800000"/>
            <a:headEnd/>
            <a:tailEnd/>
          </a:ln>
        </p:spPr>
        <p:txBody>
          <a:bodyPr/>
          <a:lstStyle/>
          <a:p>
            <a:pPr>
              <a:defRPr/>
            </a:pPr>
            <a:endParaRPr lang="en-US" sz="400" b="1" dirty="0" smtClean="0">
              <a:latin typeface="Arial Black" pitchFamily="34" charset="0"/>
              <a:cs typeface="Arial" pitchFamily="34" charset="0"/>
            </a:endParaRPr>
          </a:p>
          <a:p>
            <a:pPr>
              <a:defRPr/>
            </a:pPr>
            <a:r>
              <a:rPr lang="en-US" sz="1200" dirty="0" smtClean="0">
                <a:solidFill>
                  <a:srgbClr val="000000"/>
                </a:solidFill>
                <a:latin typeface="Arial Black" pitchFamily="34" charset="0"/>
              </a:rPr>
              <a:t>SELECT department_id, MAX(salary)</a:t>
            </a:r>
          </a:p>
          <a:p>
            <a:pPr>
              <a:defRPr/>
            </a:pPr>
            <a:r>
              <a:rPr lang="en-US" sz="1200" dirty="0" smtClean="0">
                <a:solidFill>
                  <a:srgbClr val="000000"/>
                </a:solidFill>
                <a:latin typeface="Arial Black" pitchFamily="34" charset="0"/>
              </a:rPr>
              <a:t>INTO      </a:t>
            </a:r>
            <a:r>
              <a:rPr lang="en-US" sz="1200" dirty="0" smtClean="0">
                <a:solidFill>
                  <a:srgbClr val="C00000"/>
                </a:solidFill>
                <a:latin typeface="Arial Black" pitchFamily="34" charset="0"/>
              </a:rPr>
              <a:t>v_depto</a:t>
            </a:r>
            <a:r>
              <a:rPr lang="en-US" sz="1200" dirty="0" smtClean="0">
                <a:solidFill>
                  <a:srgbClr val="000000"/>
                </a:solidFill>
                <a:latin typeface="Arial Black" pitchFamily="34" charset="0"/>
              </a:rPr>
              <a:t>,  </a:t>
            </a:r>
            <a:r>
              <a:rPr lang="en-US" sz="1200" dirty="0" smtClean="0">
                <a:solidFill>
                  <a:srgbClr val="0000FF"/>
                </a:solidFill>
                <a:latin typeface="Arial Black" pitchFamily="34" charset="0"/>
              </a:rPr>
              <a:t>v_max_salario</a:t>
            </a:r>
          </a:p>
          <a:p>
            <a:pPr>
              <a:defRPr/>
            </a:pPr>
            <a:r>
              <a:rPr lang="en-US" sz="1200" dirty="0" smtClean="0">
                <a:solidFill>
                  <a:srgbClr val="000000"/>
                </a:solidFill>
                <a:latin typeface="Arial Black" pitchFamily="34" charset="0"/>
              </a:rPr>
              <a:t>FROM employees</a:t>
            </a:r>
          </a:p>
          <a:p>
            <a:pPr>
              <a:defRPr/>
            </a:pPr>
            <a:r>
              <a:rPr lang="en-US" sz="1200" dirty="0" smtClean="0">
                <a:solidFill>
                  <a:srgbClr val="000000"/>
                </a:solidFill>
                <a:latin typeface="Arial Black" pitchFamily="34" charset="0"/>
              </a:rPr>
              <a:t>GROUP BY department_id;</a:t>
            </a:r>
            <a:endParaRPr lang="en-US" sz="400" b="1" dirty="0">
              <a:latin typeface="Arial Black"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611188" y="188913"/>
            <a:ext cx="8064500"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un Registros PL/SQL</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436836"/>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Para trabajar con un Registro PL/SQL se debe:</a:t>
            </a:r>
          </a:p>
          <a:p>
            <a:pPr marL="1066800" lvl="1" indent="-609600" algn="just" defTabSz="457200">
              <a:lnSpc>
                <a:spcPct val="80000"/>
              </a:lnSpc>
              <a:spcBef>
                <a:spcPct val="20000"/>
              </a:spcBef>
              <a:buFont typeface="Arial" charset="0"/>
              <a:buChar char="•"/>
            </a:pPr>
            <a:r>
              <a:rPr lang="es-CL" sz="1800" dirty="0" smtClean="0"/>
              <a:t>Definir el Tipo Registro en la sección declarativa de un bloque PL/SQL. </a:t>
            </a:r>
          </a:p>
          <a:p>
            <a:pPr marL="1066800" lvl="1" indent="-609600" algn="just" defTabSz="457200">
              <a:lnSpc>
                <a:spcPct val="80000"/>
              </a:lnSpc>
              <a:spcBef>
                <a:spcPct val="20000"/>
              </a:spcBef>
              <a:buFont typeface="Arial" charset="0"/>
              <a:buChar char="•"/>
            </a:pPr>
            <a:r>
              <a:rPr lang="es-CL" sz="1800" dirty="0" smtClean="0"/>
              <a:t>Declarar una variable del Tipo Registro definido.</a:t>
            </a:r>
          </a:p>
          <a:p>
            <a:pPr marL="1066800" lvl="1" indent="-609600" algn="just" defTabSz="457200">
              <a:lnSpc>
                <a:spcPct val="80000"/>
              </a:lnSpc>
              <a:spcBef>
                <a:spcPct val="20000"/>
              </a:spcBef>
            </a:pPr>
            <a:endParaRPr lang="es-CL" sz="1800" dirty="0">
              <a:latin typeface="Times New Roman" pitchFamily="18" charset="0"/>
              <a:ea typeface="Arial Unicode MS"/>
              <a:cs typeface="Times New Roman" pitchFamily="18" charset="0"/>
            </a:endParaRPr>
          </a:p>
          <a:p>
            <a:pPr marL="1066800" lvl="1"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p:txBody>
      </p:sp>
      <p:sp>
        <p:nvSpPr>
          <p:cNvPr id="6" name="Oval 22"/>
          <p:cNvSpPr>
            <a:spLocks noChangeArrowheads="1"/>
          </p:cNvSpPr>
          <p:nvPr/>
        </p:nvSpPr>
        <p:spPr bwMode="blackWhite">
          <a:xfrm>
            <a:off x="8571118" y="1679542"/>
            <a:ext cx="350838" cy="339725"/>
          </a:xfrm>
          <a:prstGeom prst="ellipse">
            <a:avLst/>
          </a:prstGeom>
          <a:solidFill>
            <a:srgbClr val="FF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600" b="1"/>
              <a:t>1</a:t>
            </a:r>
          </a:p>
        </p:txBody>
      </p:sp>
      <p:sp>
        <p:nvSpPr>
          <p:cNvPr id="7" name="Oval 23"/>
          <p:cNvSpPr>
            <a:spLocks noChangeArrowheads="1"/>
          </p:cNvSpPr>
          <p:nvPr/>
        </p:nvSpPr>
        <p:spPr bwMode="blackWhite">
          <a:xfrm>
            <a:off x="6662655" y="2140471"/>
            <a:ext cx="349250" cy="352425"/>
          </a:xfrm>
          <a:prstGeom prst="ellipse">
            <a:avLst/>
          </a:prstGeom>
          <a:solidFill>
            <a:srgbClr val="FF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600" b="1"/>
              <a:t>2</a:t>
            </a:r>
          </a:p>
        </p:txBody>
      </p:sp>
      <p:sp>
        <p:nvSpPr>
          <p:cNvPr id="9" name="Rectangle 3"/>
          <p:cNvSpPr txBox="1">
            <a:spLocks noChangeArrowheads="1"/>
          </p:cNvSpPr>
          <p:nvPr/>
        </p:nvSpPr>
        <p:spPr bwMode="auto">
          <a:xfrm>
            <a:off x="611386" y="2804988"/>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Sintaxis para definir el Tipo Registro:</a:t>
            </a:r>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r>
              <a:rPr lang="es-CL" sz="1800" dirty="0" smtClean="0"/>
              <a:t>Sintaxis para </a:t>
            </a:r>
            <a:r>
              <a:rPr lang="es-MX" sz="1800" dirty="0" smtClean="0"/>
              <a:t>declarar una variable del Tipo Registro definido:</a:t>
            </a:r>
          </a:p>
          <a:p>
            <a:pPr marL="609600" indent="-609600" algn="just" defTabSz="457200">
              <a:lnSpc>
                <a:spcPct val="80000"/>
              </a:lnSpc>
              <a:spcBef>
                <a:spcPct val="20000"/>
              </a:spcBef>
              <a:buFont typeface="Arial" charset="0"/>
              <a:buChar char="•"/>
            </a:pPr>
            <a:endParaRPr lang="es-CL" sz="1800" dirty="0" smtClean="0"/>
          </a:p>
          <a:p>
            <a:pPr marL="1066800" lvl="1" indent="-609600" algn="just" defTabSz="457200">
              <a:lnSpc>
                <a:spcPct val="80000"/>
              </a:lnSpc>
              <a:spcBef>
                <a:spcPct val="20000"/>
              </a:spcBef>
            </a:pPr>
            <a:endParaRPr lang="es-CL" sz="1800" dirty="0" smtClean="0">
              <a:latin typeface="Times New Roman" pitchFamily="18" charset="0"/>
              <a:ea typeface="Arial Unicode MS"/>
              <a:cs typeface="Times New Roman" pitchFamily="18" charset="0"/>
            </a:endParaRPr>
          </a:p>
        </p:txBody>
      </p:sp>
      <p:sp>
        <p:nvSpPr>
          <p:cNvPr id="11" name="Text Box 5"/>
          <p:cNvSpPr txBox="1">
            <a:spLocks noChangeArrowheads="1"/>
          </p:cNvSpPr>
          <p:nvPr/>
        </p:nvSpPr>
        <p:spPr bwMode="auto">
          <a:xfrm>
            <a:off x="1147515" y="4758604"/>
            <a:ext cx="6470792" cy="55399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s-CL" sz="1400" b="1" i="1" dirty="0" smtClean="0">
                <a:latin typeface="Arial" pitchFamily="34" charset="0"/>
                <a:cs typeface="Arial" pitchFamily="34" charset="0"/>
              </a:rPr>
              <a:t>identificador</a:t>
            </a:r>
            <a:r>
              <a:rPr lang="es-CL" sz="1400" b="1" dirty="0" smtClean="0">
                <a:latin typeface="Arial" pitchFamily="34" charset="0"/>
                <a:cs typeface="Arial" pitchFamily="34" charset="0"/>
              </a:rPr>
              <a:t>	</a:t>
            </a:r>
            <a:r>
              <a:rPr lang="es-CL" sz="1400" b="1" i="1" dirty="0" err="1" smtClean="0">
                <a:latin typeface="Arial" pitchFamily="34" charset="0"/>
                <a:cs typeface="Arial" pitchFamily="34" charset="0"/>
              </a:rPr>
              <a:t>nombre_tipo</a:t>
            </a:r>
            <a:r>
              <a:rPr lang="es-CL" sz="1400" b="1" dirty="0" smtClean="0">
                <a:latin typeface="Arial" pitchFamily="34" charset="0"/>
                <a:cs typeface="Arial" pitchFamily="34" charset="0"/>
              </a:rPr>
              <a:t>;</a:t>
            </a:r>
          </a:p>
          <a:p>
            <a:endParaRPr lang="es-CL" sz="800" dirty="0" smtClean="0">
              <a:latin typeface="Arial Black" pitchFamily="34" charset="0"/>
            </a:endParaRPr>
          </a:p>
        </p:txBody>
      </p:sp>
      <p:sp>
        <p:nvSpPr>
          <p:cNvPr id="8" name="Text Box 5"/>
          <p:cNvSpPr txBox="1">
            <a:spLocks noChangeArrowheads="1"/>
          </p:cNvSpPr>
          <p:nvPr/>
        </p:nvSpPr>
        <p:spPr bwMode="auto">
          <a:xfrm>
            <a:off x="1144696" y="3153162"/>
            <a:ext cx="6470792" cy="76944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s-CL" sz="1400" b="1" dirty="0" smtClean="0">
                <a:latin typeface="Arial" pitchFamily="34" charset="0"/>
                <a:cs typeface="Arial" pitchFamily="34" charset="0"/>
              </a:rPr>
              <a:t>TYPE </a:t>
            </a:r>
            <a:r>
              <a:rPr lang="es-CL" sz="1400" b="1" i="1" dirty="0" err="1" smtClean="0">
                <a:latin typeface="Arial" pitchFamily="34" charset="0"/>
                <a:cs typeface="Arial" pitchFamily="34" charset="0"/>
              </a:rPr>
              <a:t>nombre_tipo</a:t>
            </a:r>
            <a:r>
              <a:rPr lang="es-CL" sz="1400" b="1" dirty="0" smtClean="0">
                <a:latin typeface="Arial" pitchFamily="34" charset="0"/>
                <a:cs typeface="Arial" pitchFamily="34" charset="0"/>
              </a:rPr>
              <a:t> IS RECORD</a:t>
            </a:r>
          </a:p>
          <a:p>
            <a:r>
              <a:rPr lang="es-CL" sz="1400" b="1" dirty="0" smtClean="0">
                <a:latin typeface="Arial" pitchFamily="34" charset="0"/>
                <a:cs typeface="Arial" pitchFamily="34" charset="0"/>
              </a:rPr>
              <a:t>     (</a:t>
            </a:r>
            <a:r>
              <a:rPr lang="es-CL" sz="1400" b="1" i="1" dirty="0" err="1" smtClean="0">
                <a:latin typeface="Arial" pitchFamily="34" charset="0"/>
                <a:cs typeface="Arial" pitchFamily="34" charset="0"/>
              </a:rPr>
              <a:t>declaración_campo</a:t>
            </a:r>
            <a:r>
              <a:rPr lang="es-CL" sz="1400" b="1" dirty="0" smtClean="0">
                <a:latin typeface="Arial" pitchFamily="34" charset="0"/>
                <a:cs typeface="Arial" pitchFamily="34" charset="0"/>
              </a:rPr>
              <a:t> [, </a:t>
            </a:r>
            <a:r>
              <a:rPr lang="es-CL" sz="1400" b="1" i="1" dirty="0" err="1" smtClean="0">
                <a:latin typeface="Arial" pitchFamily="34" charset="0"/>
                <a:cs typeface="Arial" pitchFamily="34" charset="0"/>
              </a:rPr>
              <a:t>declaración_campo</a:t>
            </a:r>
            <a:r>
              <a:rPr lang="es-CL" sz="1400" b="1" dirty="0" smtClean="0">
                <a:latin typeface="Arial" pitchFamily="34" charset="0"/>
                <a:cs typeface="Arial" pitchFamily="34" charset="0"/>
              </a:rPr>
              <a:t>]…);</a:t>
            </a:r>
          </a:p>
          <a:p>
            <a:endParaRPr lang="es-CL" sz="800" dirty="0" smtClean="0">
              <a:latin typeface="Arial Black" pitchFamily="34" charset="0"/>
            </a:endParaRPr>
          </a:p>
        </p:txBody>
      </p:sp>
      <p:sp>
        <p:nvSpPr>
          <p:cNvPr id="12" name="Oval 22"/>
          <p:cNvSpPr>
            <a:spLocks noChangeArrowheads="1"/>
          </p:cNvSpPr>
          <p:nvPr/>
        </p:nvSpPr>
        <p:spPr bwMode="blackWhite">
          <a:xfrm>
            <a:off x="692770" y="3356992"/>
            <a:ext cx="350838" cy="339725"/>
          </a:xfrm>
          <a:prstGeom prst="ellipse">
            <a:avLst/>
          </a:prstGeom>
          <a:solidFill>
            <a:srgbClr val="FF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600" b="1"/>
              <a:t>1</a:t>
            </a:r>
          </a:p>
        </p:txBody>
      </p:sp>
      <p:sp>
        <p:nvSpPr>
          <p:cNvPr id="13" name="Oval 22"/>
          <p:cNvSpPr>
            <a:spLocks noChangeArrowheads="1"/>
          </p:cNvSpPr>
          <p:nvPr/>
        </p:nvSpPr>
        <p:spPr bwMode="blackWhite">
          <a:xfrm>
            <a:off x="694201" y="4868209"/>
            <a:ext cx="350838" cy="339725"/>
          </a:xfrm>
          <a:prstGeom prst="ellipse">
            <a:avLst/>
          </a:prstGeom>
          <a:solidFill>
            <a:srgbClr val="FF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600" b="1" dirty="0" smtClean="0"/>
              <a:t>2</a:t>
            </a:r>
            <a:endParaRPr lang="en-US" sz="16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611188" y="188913"/>
            <a:ext cx="8064500"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un Registros PL/SQL</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436836"/>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Ejemplo:</a:t>
            </a: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smtClean="0">
                <a:latin typeface="Arial" pitchFamily="34" charset="0"/>
                <a:ea typeface="Arial Unicode MS"/>
                <a:cs typeface="Arial" pitchFamily="34" charset="0"/>
              </a:rPr>
              <a:t>Ejemplo:</a:t>
            </a:r>
          </a:p>
        </p:txBody>
      </p:sp>
      <p:sp>
        <p:nvSpPr>
          <p:cNvPr id="8" name="Text Box 5"/>
          <p:cNvSpPr txBox="1">
            <a:spLocks noChangeArrowheads="1"/>
          </p:cNvSpPr>
          <p:nvPr/>
        </p:nvSpPr>
        <p:spPr bwMode="auto">
          <a:xfrm>
            <a:off x="1144696" y="1772816"/>
            <a:ext cx="6470792" cy="16312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b="1" dirty="0" smtClean="0">
                <a:solidFill>
                  <a:srgbClr val="000000"/>
                </a:solidFill>
                <a:latin typeface="Arial Black" pitchFamily="34" charset="0"/>
              </a:rPr>
              <a:t>DECLARE</a:t>
            </a:r>
            <a:endParaRPr lang="en-US" sz="1200" b="1" i="1" dirty="0" smtClean="0">
              <a:solidFill>
                <a:srgbClr val="000000"/>
              </a:solidFill>
              <a:latin typeface="Arial Black" pitchFamily="34" charset="0"/>
            </a:endParaRPr>
          </a:p>
          <a:p>
            <a:r>
              <a:rPr lang="en-US" sz="1200" b="1" dirty="0" smtClean="0">
                <a:solidFill>
                  <a:srgbClr val="000000"/>
                </a:solidFill>
                <a:latin typeface="Arial Black" pitchFamily="34" charset="0"/>
              </a:rPr>
              <a:t>  </a:t>
            </a:r>
            <a:r>
              <a:rPr lang="en-US" sz="1200" b="1" dirty="0" smtClean="0">
                <a:latin typeface="Arial Black" pitchFamily="34" charset="0"/>
              </a:rPr>
              <a:t>TYPE </a:t>
            </a:r>
            <a:r>
              <a:rPr lang="en-US" sz="1200" b="1" dirty="0" err="1" smtClean="0">
                <a:latin typeface="Arial Black" pitchFamily="34" charset="0"/>
              </a:rPr>
              <a:t>tipo_registro_empleado</a:t>
            </a:r>
            <a:r>
              <a:rPr lang="en-US" sz="1200" b="1" dirty="0" smtClean="0">
                <a:latin typeface="Arial Black" pitchFamily="34" charset="0"/>
              </a:rPr>
              <a:t> IS RECORD</a:t>
            </a:r>
          </a:p>
          <a:p>
            <a:r>
              <a:rPr lang="en-US" sz="1200" b="1" dirty="0" smtClean="0">
                <a:solidFill>
                  <a:srgbClr val="000000"/>
                </a:solidFill>
                <a:latin typeface="Arial Black" pitchFamily="34" charset="0"/>
              </a:rPr>
              <a:t>    (last_name   VARCHAR2(25),</a:t>
            </a:r>
          </a:p>
          <a:p>
            <a:r>
              <a:rPr lang="en-US" sz="1200" b="1" dirty="0" smtClean="0">
                <a:solidFill>
                  <a:srgbClr val="000000"/>
                </a:solidFill>
                <a:latin typeface="Arial Black" pitchFamily="34" charset="0"/>
              </a:rPr>
              <a:t>     job_id          VARCHAR2(10),</a:t>
            </a:r>
          </a:p>
          <a:p>
            <a:r>
              <a:rPr lang="en-US" sz="1200" b="1" dirty="0" smtClean="0">
                <a:solidFill>
                  <a:srgbClr val="000000"/>
                </a:solidFill>
                <a:latin typeface="Arial Black" pitchFamily="34" charset="0"/>
              </a:rPr>
              <a:t>     salary           NUMBER(8,2));</a:t>
            </a:r>
          </a:p>
          <a:p>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registro_empleado</a:t>
            </a:r>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tipo_registro_empleado</a:t>
            </a:r>
            <a:r>
              <a:rPr lang="en-US" sz="1200" b="1" dirty="0" smtClean="0">
                <a:solidFill>
                  <a:srgbClr val="000000"/>
                </a:solidFill>
                <a:latin typeface="Arial Black" pitchFamily="34" charset="0"/>
              </a:rPr>
              <a:t>;</a:t>
            </a:r>
          </a:p>
          <a:p>
            <a:r>
              <a:rPr lang="en-US" sz="1200" b="1" dirty="0" smtClean="0">
                <a:solidFill>
                  <a:srgbClr val="000000"/>
                </a:solidFill>
                <a:latin typeface="Arial Black" pitchFamily="34" charset="0"/>
              </a:rPr>
              <a:t>...</a:t>
            </a:r>
          </a:p>
          <a:p>
            <a:endParaRPr lang="es-CL" sz="800" dirty="0" smtClean="0">
              <a:latin typeface="Arial Black" pitchFamily="34" charset="0"/>
            </a:endParaRPr>
          </a:p>
        </p:txBody>
      </p:sp>
      <p:sp>
        <p:nvSpPr>
          <p:cNvPr id="10" name="Text Box 5"/>
          <p:cNvSpPr txBox="1">
            <a:spLocks noChangeArrowheads="1"/>
          </p:cNvSpPr>
          <p:nvPr/>
        </p:nvSpPr>
        <p:spPr bwMode="auto">
          <a:xfrm>
            <a:off x="1155020" y="3958024"/>
            <a:ext cx="6470792" cy="16312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b="1" dirty="0" smtClean="0">
                <a:solidFill>
                  <a:srgbClr val="000000"/>
                </a:solidFill>
                <a:latin typeface="Arial Black" pitchFamily="34" charset="0"/>
              </a:rPr>
              <a:t>DECLARE</a:t>
            </a:r>
          </a:p>
          <a:p>
            <a:r>
              <a:rPr lang="en-US" sz="1200" b="1" dirty="0" smtClean="0">
                <a:solidFill>
                  <a:srgbClr val="000000"/>
                </a:solidFill>
                <a:latin typeface="Arial Black" pitchFamily="34" charset="0"/>
              </a:rPr>
              <a:t> TYPE </a:t>
            </a:r>
            <a:r>
              <a:rPr lang="en-US" sz="1200" b="1" dirty="0" err="1" smtClean="0">
                <a:solidFill>
                  <a:srgbClr val="000000"/>
                </a:solidFill>
                <a:latin typeface="Arial Black" pitchFamily="34" charset="0"/>
              </a:rPr>
              <a:t>tipo_reg_empleado</a:t>
            </a:r>
            <a:r>
              <a:rPr lang="en-US" sz="1200" b="1" dirty="0" smtClean="0">
                <a:solidFill>
                  <a:srgbClr val="000000"/>
                </a:solidFill>
                <a:latin typeface="Arial Black" pitchFamily="34" charset="0"/>
              </a:rPr>
              <a:t> IS RECORD</a:t>
            </a:r>
          </a:p>
          <a:p>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id_emp</a:t>
            </a:r>
            <a:r>
              <a:rPr lang="en-US" sz="1200" b="1" dirty="0" smtClean="0">
                <a:solidFill>
                  <a:srgbClr val="000000"/>
                </a:solidFill>
                <a:latin typeface="Arial Black" pitchFamily="34" charset="0"/>
              </a:rPr>
              <a:t>           NUMBER(6) NOT NULL := 100,</a:t>
            </a:r>
          </a:p>
          <a:p>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apell_emp</a:t>
            </a:r>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employees.last_name%TYPE</a:t>
            </a:r>
            <a:r>
              <a:rPr lang="en-US" sz="1200" b="1" dirty="0" smtClean="0">
                <a:solidFill>
                  <a:srgbClr val="000000"/>
                </a:solidFill>
                <a:latin typeface="Arial Black" pitchFamily="34" charset="0"/>
              </a:rPr>
              <a:t>,</a:t>
            </a:r>
          </a:p>
          <a:p>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job_emp</a:t>
            </a:r>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employees.job_id%TYPE</a:t>
            </a:r>
            <a:r>
              <a:rPr lang="en-US" sz="1200" b="1" dirty="0" smtClean="0">
                <a:solidFill>
                  <a:srgbClr val="000000"/>
                </a:solidFill>
                <a:latin typeface="Arial Black" pitchFamily="34" charset="0"/>
              </a:rPr>
              <a:t>);</a:t>
            </a:r>
          </a:p>
          <a:p>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reg_empleado</a:t>
            </a:r>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tipo_reg_empleado</a:t>
            </a:r>
            <a:r>
              <a:rPr lang="en-US" sz="1200" b="1" dirty="0" smtClean="0">
                <a:solidFill>
                  <a:srgbClr val="000000"/>
                </a:solidFill>
                <a:latin typeface="Arial Black" pitchFamily="34" charset="0"/>
              </a:rPr>
              <a:t>;</a:t>
            </a:r>
          </a:p>
          <a:p>
            <a:r>
              <a:rPr lang="en-US" sz="1200" b="1" dirty="0" smtClean="0">
                <a:solidFill>
                  <a:srgbClr val="000000"/>
                </a:solidFill>
                <a:latin typeface="Arial Black" pitchFamily="34" charset="0"/>
              </a:rPr>
              <a:t>...</a:t>
            </a:r>
          </a:p>
          <a:p>
            <a:endParaRPr lang="es-CL" sz="800" dirty="0" smtClean="0">
              <a:latin typeface="Arial Black"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611188" y="188913"/>
            <a:ext cx="8064500"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un Registros PL/SQL</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436836"/>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Los campos del registros se deben </a:t>
            </a:r>
            <a:r>
              <a:rPr lang="es-CL" sz="1800" dirty="0" err="1" smtClean="0"/>
              <a:t>accesar</a:t>
            </a:r>
            <a:r>
              <a:rPr lang="es-CL" sz="1800" dirty="0" smtClean="0"/>
              <a:t> por su nombre.</a:t>
            </a:r>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r>
              <a:rPr lang="es-CL" sz="1800" dirty="0" smtClean="0"/>
              <a:t>Ejemplo:</a:t>
            </a:r>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r>
              <a:rPr lang="es-CL" sz="1800" dirty="0" smtClean="0"/>
              <a:t>Ejemplo:</a:t>
            </a: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a:p>
            <a:pPr marL="609600" indent="-609600" algn="just" defTabSz="457200">
              <a:lnSpc>
                <a:spcPct val="80000"/>
              </a:lnSpc>
              <a:spcBef>
                <a:spcPct val="20000"/>
              </a:spcBef>
            </a:pPr>
            <a:endParaRPr lang="es-CL" sz="1800" dirty="0" smtClean="0">
              <a:latin typeface="Arial" pitchFamily="34" charset="0"/>
              <a:ea typeface="Arial Unicode MS"/>
              <a:cs typeface="Arial" pitchFamily="34" charset="0"/>
            </a:endParaRPr>
          </a:p>
        </p:txBody>
      </p:sp>
      <p:sp>
        <p:nvSpPr>
          <p:cNvPr id="8" name="Text Box 5"/>
          <p:cNvSpPr txBox="1">
            <a:spLocks noChangeArrowheads="1"/>
          </p:cNvSpPr>
          <p:nvPr/>
        </p:nvSpPr>
        <p:spPr bwMode="auto">
          <a:xfrm>
            <a:off x="1144696" y="3140968"/>
            <a:ext cx="6470792"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b="1" dirty="0" err="1" smtClean="0">
                <a:solidFill>
                  <a:srgbClr val="000000"/>
                </a:solidFill>
                <a:latin typeface="Arial Black" pitchFamily="34" charset="0"/>
              </a:rPr>
              <a:t>registro_empleado.job_id</a:t>
            </a:r>
            <a:endParaRPr lang="en-US" sz="1200" b="1" dirty="0" smtClean="0">
              <a:solidFill>
                <a:srgbClr val="000000"/>
              </a:solidFill>
              <a:latin typeface="Arial Black" pitchFamily="34" charset="0"/>
            </a:endParaRPr>
          </a:p>
          <a:p>
            <a:endParaRPr lang="es-CL" sz="800" dirty="0" smtClean="0">
              <a:latin typeface="Arial Black" pitchFamily="34" charset="0"/>
            </a:endParaRPr>
          </a:p>
        </p:txBody>
      </p:sp>
      <p:sp>
        <p:nvSpPr>
          <p:cNvPr id="6" name="Text Box 5"/>
          <p:cNvSpPr txBox="1">
            <a:spLocks noChangeArrowheads="1"/>
          </p:cNvSpPr>
          <p:nvPr/>
        </p:nvSpPr>
        <p:spPr bwMode="auto">
          <a:xfrm>
            <a:off x="1147515" y="1772816"/>
            <a:ext cx="6470792" cy="55399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400" b="1" i="1" dirty="0" err="1" smtClean="0">
                <a:solidFill>
                  <a:srgbClr val="000000"/>
                </a:solidFill>
                <a:latin typeface="Arial" pitchFamily="34" charset="0"/>
                <a:cs typeface="Arial" pitchFamily="34" charset="0"/>
              </a:rPr>
              <a:t>nombre_registro</a:t>
            </a:r>
            <a:r>
              <a:rPr lang="en-US" sz="1400" b="1" dirty="0" err="1" smtClean="0">
                <a:solidFill>
                  <a:srgbClr val="000000"/>
                </a:solidFill>
                <a:latin typeface="Arial" pitchFamily="34" charset="0"/>
                <a:cs typeface="Arial" pitchFamily="34" charset="0"/>
              </a:rPr>
              <a:t>.</a:t>
            </a:r>
            <a:r>
              <a:rPr lang="en-US" sz="1400" b="1" i="1" dirty="0" err="1" smtClean="0">
                <a:solidFill>
                  <a:srgbClr val="000000"/>
                </a:solidFill>
                <a:latin typeface="Arial" pitchFamily="34" charset="0"/>
                <a:cs typeface="Arial" pitchFamily="34" charset="0"/>
              </a:rPr>
              <a:t>nombre_campo</a:t>
            </a:r>
            <a:endParaRPr lang="en-US" sz="1400" b="1" i="1" dirty="0" smtClean="0">
              <a:solidFill>
                <a:srgbClr val="000000"/>
              </a:solidFill>
              <a:latin typeface="Arial" pitchFamily="34" charset="0"/>
              <a:cs typeface="Arial" pitchFamily="34" charset="0"/>
            </a:endParaRPr>
          </a:p>
          <a:p>
            <a:endParaRPr lang="es-CL" sz="800" dirty="0" smtClean="0">
              <a:latin typeface="Arial Black" pitchFamily="34" charset="0"/>
            </a:endParaRPr>
          </a:p>
        </p:txBody>
      </p:sp>
      <p:sp>
        <p:nvSpPr>
          <p:cNvPr id="9" name="Text Box 5"/>
          <p:cNvSpPr txBox="1">
            <a:spLocks noChangeArrowheads="1"/>
          </p:cNvSpPr>
          <p:nvPr/>
        </p:nvSpPr>
        <p:spPr bwMode="auto">
          <a:xfrm>
            <a:off x="1144387" y="4500589"/>
            <a:ext cx="6470792"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b="1" dirty="0" err="1" smtClean="0">
                <a:solidFill>
                  <a:srgbClr val="000000"/>
                </a:solidFill>
                <a:latin typeface="Arial Black" pitchFamily="34" charset="0"/>
              </a:rPr>
              <a:t>registro_empleado.job_id</a:t>
            </a:r>
            <a:r>
              <a:rPr lang="en-US" sz="1200" b="1" dirty="0" smtClean="0">
                <a:solidFill>
                  <a:srgbClr val="000000"/>
                </a:solidFill>
                <a:latin typeface="Arial Black" pitchFamily="34" charset="0"/>
              </a:rPr>
              <a:t> := 'ST_CLERK';</a:t>
            </a:r>
          </a:p>
          <a:p>
            <a:endParaRPr lang="es-CL" sz="800" dirty="0" smtClean="0">
              <a:latin typeface="Arial Black"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Registros usando Atributo %ROWTYPE </a:t>
            </a:r>
            <a:endParaRPr lang="es-ES" sz="3000" dirty="0" smtClean="0">
              <a:solidFill>
                <a:srgbClr val="10253F"/>
              </a:solidFill>
              <a:latin typeface="Arial" charset="0"/>
              <a:ea typeface="ＭＳ Ｐゴシック" pitchFamily="34" charset="-128"/>
              <a:cs typeface="Arial" charset="0"/>
            </a:endParaRPr>
          </a:p>
        </p:txBody>
      </p:sp>
      <p:sp>
        <p:nvSpPr>
          <p:cNvPr id="10" name="9 Bisel"/>
          <p:cNvSpPr>
            <a:spLocks noChangeArrowheads="1"/>
          </p:cNvSpPr>
          <p:nvPr/>
        </p:nvSpPr>
        <p:spPr bwMode="auto">
          <a:xfrm>
            <a:off x="1547664" y="1774007"/>
            <a:ext cx="5544000"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Es usado para declarar un registro que almacena una fila completa de un tabla o vista.</a:t>
            </a:r>
          </a:p>
        </p:txBody>
      </p:sp>
      <p:sp>
        <p:nvSpPr>
          <p:cNvPr id="11" name="12 Bisel"/>
          <p:cNvSpPr>
            <a:spLocks noChangeArrowheads="1"/>
          </p:cNvSpPr>
          <p:nvPr/>
        </p:nvSpPr>
        <p:spPr bwMode="auto">
          <a:xfrm>
            <a:off x="1548280" y="3214167"/>
            <a:ext cx="5544000"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Declara una variable de acuerdo a una colección de columnas de una tabla o columna de Base de Datos.</a:t>
            </a:r>
            <a:endParaRPr lang="es-CL" sz="1700" b="1" dirty="0">
              <a:solidFill>
                <a:srgbClr val="FFFFFF"/>
              </a:solidFill>
            </a:endParaRPr>
          </a:p>
        </p:txBody>
      </p:sp>
      <p:sp>
        <p:nvSpPr>
          <p:cNvPr id="12" name="12 Bisel"/>
          <p:cNvSpPr>
            <a:spLocks noChangeArrowheads="1"/>
          </p:cNvSpPr>
          <p:nvPr/>
        </p:nvSpPr>
        <p:spPr bwMode="auto">
          <a:xfrm>
            <a:off x="1548280" y="4726335"/>
            <a:ext cx="5544000"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Los campos en el registro toman los nombres y tipos de dato desde las columnas de la tabla o vista al la que se referencia.</a:t>
            </a:r>
            <a:endParaRPr lang="es-CL" sz="1700" b="1" dirty="0">
              <a:solidFill>
                <a:srgbClr val="FFFF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259632" y="188913"/>
            <a:ext cx="7416056" cy="1462087"/>
          </a:xfrm>
        </p:spPr>
        <p:txBody>
          <a:bodyPr/>
          <a:lstStyle/>
          <a:p>
            <a:pPr algn="r"/>
            <a:r>
              <a:rPr lang="es-CL" sz="3000" dirty="0" smtClean="0">
                <a:solidFill>
                  <a:srgbClr val="10253F"/>
                </a:solidFill>
                <a:latin typeface="Arial" charset="0"/>
                <a:ea typeface="ＭＳ Ｐゴシック" pitchFamily="34" charset="-128"/>
                <a:cs typeface="Arial" charset="0"/>
              </a:rPr>
              <a:t>Registros usando Atributo %ROWTYPE </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580852"/>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Sintaxis:</a:t>
            </a:r>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r>
              <a:rPr lang="es-CL" sz="1800" dirty="0" smtClean="0"/>
              <a:t>Ejemplo:</a:t>
            </a:r>
          </a:p>
        </p:txBody>
      </p:sp>
      <p:sp>
        <p:nvSpPr>
          <p:cNvPr id="8" name="Text Box 5"/>
          <p:cNvSpPr txBox="1">
            <a:spLocks noChangeArrowheads="1"/>
          </p:cNvSpPr>
          <p:nvPr/>
        </p:nvSpPr>
        <p:spPr bwMode="auto">
          <a:xfrm>
            <a:off x="1144696" y="1867471"/>
            <a:ext cx="6470792" cy="76944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s-CL" sz="1400" b="1" dirty="0" smtClean="0">
                <a:latin typeface="Arial" pitchFamily="34" charset="0"/>
                <a:cs typeface="Arial" pitchFamily="34" charset="0"/>
              </a:rPr>
              <a:t>DECLARE</a:t>
            </a:r>
            <a:br>
              <a:rPr lang="es-CL" sz="1400" b="1" dirty="0" smtClean="0">
                <a:latin typeface="Arial" pitchFamily="34" charset="0"/>
                <a:cs typeface="Arial" pitchFamily="34" charset="0"/>
              </a:rPr>
            </a:br>
            <a:r>
              <a:rPr lang="es-CL" sz="1400" b="1" dirty="0" smtClean="0">
                <a:latin typeface="Arial" pitchFamily="34" charset="0"/>
                <a:cs typeface="Arial" pitchFamily="34" charset="0"/>
              </a:rPr>
              <a:t>   </a:t>
            </a:r>
            <a:r>
              <a:rPr lang="es-CL" sz="1400" b="1" i="1" dirty="0" smtClean="0">
                <a:latin typeface="Arial" pitchFamily="34" charset="0"/>
                <a:cs typeface="Arial" pitchFamily="34" charset="0"/>
              </a:rPr>
              <a:t>identificador</a:t>
            </a:r>
            <a:r>
              <a:rPr lang="es-CL" sz="1400" b="1" dirty="0" smtClean="0">
                <a:latin typeface="Arial" pitchFamily="34" charset="0"/>
                <a:cs typeface="Arial" pitchFamily="34" charset="0"/>
              </a:rPr>
              <a:t>	 </a:t>
            </a:r>
            <a:r>
              <a:rPr lang="es-CL" sz="1400" b="1" i="1" dirty="0" err="1" smtClean="0">
                <a:latin typeface="Arial" pitchFamily="34" charset="0"/>
                <a:cs typeface="Arial" pitchFamily="34" charset="0"/>
              </a:rPr>
              <a:t>referencia</a:t>
            </a:r>
            <a:r>
              <a:rPr lang="es-CL" sz="1400" b="1" dirty="0" err="1" smtClean="0">
                <a:latin typeface="Arial" pitchFamily="34" charset="0"/>
                <a:cs typeface="Arial" pitchFamily="34" charset="0"/>
              </a:rPr>
              <a:t>%ROWTYPE</a:t>
            </a:r>
            <a:r>
              <a:rPr lang="es-CL" sz="1400" b="1" dirty="0" smtClean="0">
                <a:latin typeface="Arial" pitchFamily="34" charset="0"/>
                <a:cs typeface="Arial" pitchFamily="34" charset="0"/>
              </a:rPr>
              <a:t>;</a:t>
            </a:r>
          </a:p>
          <a:p>
            <a:endParaRPr lang="es-CL" sz="800" dirty="0" smtClean="0">
              <a:latin typeface="Arial Black" pitchFamily="34" charset="0"/>
            </a:endParaRPr>
          </a:p>
        </p:txBody>
      </p:sp>
      <p:sp>
        <p:nvSpPr>
          <p:cNvPr id="10" name="Text Box 5"/>
          <p:cNvSpPr txBox="1">
            <a:spLocks noChangeArrowheads="1"/>
          </p:cNvSpPr>
          <p:nvPr/>
        </p:nvSpPr>
        <p:spPr bwMode="auto">
          <a:xfrm>
            <a:off x="1147515" y="3307631"/>
            <a:ext cx="6470792" cy="70788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s-CL" sz="1200" b="1" dirty="0" smtClean="0">
                <a:latin typeface="Arial Black" pitchFamily="34" charset="0"/>
                <a:cs typeface="Arial" pitchFamily="34" charset="0"/>
              </a:rPr>
              <a:t>DECLARE</a:t>
            </a:r>
            <a:br>
              <a:rPr lang="es-CL" sz="1200" b="1" dirty="0" smtClean="0">
                <a:latin typeface="Arial Black" pitchFamily="34" charset="0"/>
                <a:cs typeface="Arial" pitchFamily="34" charset="0"/>
              </a:rPr>
            </a:br>
            <a:r>
              <a:rPr lang="es-CL" sz="1200" b="1" dirty="0" smtClean="0">
                <a:latin typeface="Arial Black" pitchFamily="34" charset="0"/>
                <a:cs typeface="Arial" pitchFamily="34" charset="0"/>
              </a:rPr>
              <a:t>   </a:t>
            </a:r>
            <a:r>
              <a:rPr lang="es-CL" sz="1200" b="1" dirty="0" err="1" smtClean="0">
                <a:latin typeface="Arial Black" pitchFamily="34" charset="0"/>
                <a:cs typeface="Arial" pitchFamily="34" charset="0"/>
              </a:rPr>
              <a:t>registro_emp</a:t>
            </a:r>
            <a:r>
              <a:rPr lang="es-CL" sz="1200" b="1" dirty="0" smtClean="0">
                <a:latin typeface="Arial Black" pitchFamily="34" charset="0"/>
                <a:cs typeface="Arial" pitchFamily="34" charset="0"/>
              </a:rPr>
              <a:t>	 </a:t>
            </a:r>
            <a:r>
              <a:rPr lang="es-CL" sz="1200" b="1" dirty="0" err="1" smtClean="0">
                <a:latin typeface="Arial Black" pitchFamily="34" charset="0"/>
                <a:cs typeface="Arial" pitchFamily="34" charset="0"/>
              </a:rPr>
              <a:t>employees%ROWTYPE</a:t>
            </a:r>
            <a:r>
              <a:rPr lang="es-CL" sz="1200" b="1" dirty="0" smtClean="0">
                <a:latin typeface="Arial Black" pitchFamily="34" charset="0"/>
                <a:cs typeface="Arial" pitchFamily="34" charset="0"/>
              </a:rPr>
              <a:t>;</a:t>
            </a:r>
          </a:p>
          <a:p>
            <a:endParaRPr lang="es-CL" sz="800" dirty="0" smtClean="0">
              <a:latin typeface="Arial Black" pitchFamily="34" charset="0"/>
            </a:endParaRPr>
          </a:p>
        </p:txBody>
      </p:sp>
      <p:sp>
        <p:nvSpPr>
          <p:cNvPr id="12" name="Text Box 5"/>
          <p:cNvSpPr txBox="1">
            <a:spLocks noChangeArrowheads="1"/>
          </p:cNvSpPr>
          <p:nvPr/>
        </p:nvSpPr>
        <p:spPr bwMode="auto">
          <a:xfrm>
            <a:off x="1136882" y="4161274"/>
            <a:ext cx="6470792"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s-CL" sz="1200" b="1" dirty="0" smtClean="0">
                <a:latin typeface="Arial Black" pitchFamily="34" charset="0"/>
                <a:cs typeface="Arial" pitchFamily="34" charset="0"/>
              </a:rPr>
              <a:t>BEGIN</a:t>
            </a:r>
            <a:br>
              <a:rPr lang="es-CL" sz="1200" b="1" dirty="0" smtClean="0">
                <a:latin typeface="Arial Black" pitchFamily="34" charset="0"/>
                <a:cs typeface="Arial" pitchFamily="34" charset="0"/>
              </a:rPr>
            </a:br>
            <a:r>
              <a:rPr lang="es-CL" sz="1200" b="1" dirty="0" smtClean="0">
                <a:latin typeface="Arial Black" pitchFamily="34" charset="0"/>
                <a:cs typeface="Arial" pitchFamily="34" charset="0"/>
              </a:rPr>
              <a:t>   </a:t>
            </a:r>
            <a:r>
              <a:rPr lang="es-CL" sz="1200" b="1" dirty="0" err="1" smtClean="0">
                <a:latin typeface="Arial Black" pitchFamily="34" charset="0"/>
                <a:cs typeface="Arial" pitchFamily="34" charset="0"/>
              </a:rPr>
              <a:t>registro_emp.salary</a:t>
            </a:r>
            <a:r>
              <a:rPr lang="es-CL" sz="1200" b="1" dirty="0" smtClean="0">
                <a:latin typeface="Arial Black" pitchFamily="34" charset="0"/>
                <a:cs typeface="Arial" pitchFamily="34" charset="0"/>
              </a:rPr>
              <a:t>:=10000;</a:t>
            </a:r>
          </a:p>
          <a:p>
            <a:r>
              <a:rPr lang="es-CL" sz="1200" b="1" dirty="0" smtClean="0">
                <a:latin typeface="Arial Black" pitchFamily="34" charset="0"/>
                <a:cs typeface="Arial" pitchFamily="34" charset="0"/>
              </a:rPr>
              <a:t>...</a:t>
            </a:r>
          </a:p>
          <a:p>
            <a:endParaRPr lang="es-CL" sz="800" dirty="0" smtClean="0">
              <a:latin typeface="Arial Black"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259632" y="188913"/>
            <a:ext cx="7416056" cy="1462087"/>
          </a:xfrm>
        </p:spPr>
        <p:txBody>
          <a:bodyPr/>
          <a:lstStyle/>
          <a:p>
            <a:pPr algn="r"/>
            <a:r>
              <a:rPr lang="es-CL" sz="3000" dirty="0" smtClean="0">
                <a:solidFill>
                  <a:srgbClr val="10253F"/>
                </a:solidFill>
                <a:latin typeface="Arial" charset="0"/>
                <a:ea typeface="ＭＳ Ｐゴシック" pitchFamily="34" charset="-128"/>
                <a:cs typeface="Arial" charset="0"/>
              </a:rPr>
              <a:t>Registros usando Atributo %ROWTYPE </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580852"/>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Ejemplo:</a:t>
            </a:r>
          </a:p>
        </p:txBody>
      </p:sp>
      <p:sp>
        <p:nvSpPr>
          <p:cNvPr id="10" name="Text Box 5"/>
          <p:cNvSpPr txBox="1">
            <a:spLocks noChangeArrowheads="1"/>
          </p:cNvSpPr>
          <p:nvPr/>
        </p:nvSpPr>
        <p:spPr bwMode="auto">
          <a:xfrm>
            <a:off x="1147514" y="1916832"/>
            <a:ext cx="7024886" cy="70788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smtClean="0">
                <a:latin typeface="Arial Black" pitchFamily="34" charset="0"/>
              </a:rPr>
              <a:t>CREATE TABLE </a:t>
            </a:r>
            <a:r>
              <a:rPr lang="en-US" sz="1200" b="1" dirty="0" err="1" smtClean="0">
                <a:latin typeface="Arial Black" pitchFamily="34" charset="0"/>
              </a:rPr>
              <a:t>empleados_retirados</a:t>
            </a:r>
            <a:r>
              <a:rPr lang="en-US" sz="1200" b="1" dirty="0" smtClean="0">
                <a:latin typeface="Arial Black" pitchFamily="34" charset="0"/>
              </a:rPr>
              <a:t> AS SELECT * FROM employees;</a:t>
            </a:r>
          </a:p>
          <a:p>
            <a:r>
              <a:rPr lang="en-US" sz="1200" b="1" dirty="0" smtClean="0">
                <a:latin typeface="Arial Black" pitchFamily="34" charset="0"/>
              </a:rPr>
              <a:t>TRUNCATE TABLE </a:t>
            </a:r>
            <a:r>
              <a:rPr lang="en-US" sz="1200" b="1" dirty="0" err="1" smtClean="0">
                <a:latin typeface="Arial Black" pitchFamily="34" charset="0"/>
              </a:rPr>
              <a:t>empleados_retirados</a:t>
            </a:r>
            <a:r>
              <a:rPr lang="en-US" sz="1200" b="1" dirty="0" smtClean="0">
                <a:latin typeface="Arial Black" pitchFamily="34" charset="0"/>
              </a:rPr>
              <a:t>;</a:t>
            </a:r>
          </a:p>
          <a:p>
            <a:endParaRPr lang="es-CL" sz="800" dirty="0" smtClean="0">
              <a:latin typeface="Arial Black" pitchFamily="34" charset="0"/>
            </a:endParaRPr>
          </a:p>
        </p:txBody>
      </p:sp>
      <p:sp>
        <p:nvSpPr>
          <p:cNvPr id="12" name="Text Box 5"/>
          <p:cNvSpPr txBox="1">
            <a:spLocks noChangeArrowheads="1"/>
          </p:cNvSpPr>
          <p:nvPr/>
        </p:nvSpPr>
        <p:spPr bwMode="auto">
          <a:xfrm>
            <a:off x="1136882" y="2708920"/>
            <a:ext cx="7035518" cy="3477875"/>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smtClean="0">
                <a:latin typeface="Arial Black" pitchFamily="34" charset="0"/>
              </a:rPr>
              <a:t>DECLARE</a:t>
            </a:r>
          </a:p>
          <a:p>
            <a:r>
              <a:rPr lang="en-US" sz="1200" b="1" dirty="0" smtClean="0">
                <a:latin typeface="Arial Black" pitchFamily="34" charset="0"/>
              </a:rPr>
              <a:t>  </a:t>
            </a:r>
            <a:r>
              <a:rPr lang="en-US" sz="1200" b="1" dirty="0" err="1" smtClean="0">
                <a:solidFill>
                  <a:srgbClr val="990033"/>
                </a:solidFill>
                <a:latin typeface="Arial Black" pitchFamily="34" charset="0"/>
              </a:rPr>
              <a:t>reg_emp</a:t>
            </a:r>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employees%ROWTYPE</a:t>
            </a:r>
            <a:r>
              <a:rPr lang="en-US" sz="1200" b="1" dirty="0" smtClean="0">
                <a:latin typeface="Arial Black" pitchFamily="34" charset="0"/>
              </a:rPr>
              <a:t>; </a:t>
            </a:r>
          </a:p>
          <a:p>
            <a:r>
              <a:rPr lang="en-US" sz="1200" b="1" dirty="0" smtClean="0">
                <a:latin typeface="Arial Black" pitchFamily="34" charset="0"/>
              </a:rPr>
              <a:t> BEGIN</a:t>
            </a:r>
            <a:br>
              <a:rPr lang="en-US" sz="1200" b="1" dirty="0" smtClean="0">
                <a:latin typeface="Arial Black" pitchFamily="34" charset="0"/>
              </a:rPr>
            </a:br>
            <a:r>
              <a:rPr lang="en-US" sz="1200" b="1" dirty="0" smtClean="0">
                <a:latin typeface="Arial Black" pitchFamily="34" charset="0"/>
              </a:rPr>
              <a:t>       SELECT * INTO </a:t>
            </a:r>
            <a:r>
              <a:rPr lang="en-US" sz="1200" b="1" dirty="0" err="1" smtClean="0">
                <a:solidFill>
                  <a:srgbClr val="990033"/>
                </a:solidFill>
                <a:latin typeface="Arial Black" pitchFamily="34" charset="0"/>
              </a:rPr>
              <a:t>reg_emp</a:t>
            </a:r>
            <a:endParaRPr lang="en-US" sz="1200" b="1" dirty="0" smtClean="0">
              <a:solidFill>
                <a:srgbClr val="990033"/>
              </a:solidFill>
              <a:latin typeface="Arial Black" pitchFamily="34" charset="0"/>
            </a:endParaRPr>
          </a:p>
          <a:p>
            <a:r>
              <a:rPr lang="en-US" sz="1200" b="1" dirty="0" smtClean="0">
                <a:latin typeface="Arial Black" pitchFamily="34" charset="0"/>
              </a:rPr>
              <a:t>          FROM employees</a:t>
            </a:r>
            <a:br>
              <a:rPr lang="en-US" sz="1200" b="1" dirty="0" smtClean="0">
                <a:latin typeface="Arial Black" pitchFamily="34" charset="0"/>
              </a:rPr>
            </a:br>
            <a:r>
              <a:rPr lang="en-US" sz="1200" b="1" dirty="0" smtClean="0">
                <a:latin typeface="Arial Black" pitchFamily="34" charset="0"/>
              </a:rPr>
              <a:t>       WHERE employee_id = 124;</a:t>
            </a:r>
          </a:p>
          <a:p>
            <a:r>
              <a:rPr lang="en-US" sz="1200" b="1" dirty="0" smtClean="0">
                <a:latin typeface="Arial Black" pitchFamily="34" charset="0"/>
              </a:rPr>
              <a:t>/* Se </a:t>
            </a:r>
            <a:r>
              <a:rPr lang="en-US" sz="1200" b="1" dirty="0" err="1" smtClean="0">
                <a:latin typeface="Arial Black" pitchFamily="34" charset="0"/>
              </a:rPr>
              <a:t>hace</a:t>
            </a:r>
            <a:r>
              <a:rPr lang="en-US" sz="1200" b="1" dirty="0" smtClean="0">
                <a:latin typeface="Arial Black" pitchFamily="34" charset="0"/>
              </a:rPr>
              <a:t> </a:t>
            </a:r>
            <a:r>
              <a:rPr lang="en-US" sz="1200" b="1" dirty="0" err="1" smtClean="0">
                <a:latin typeface="Arial Black" pitchFamily="34" charset="0"/>
              </a:rPr>
              <a:t>referencia</a:t>
            </a:r>
            <a:r>
              <a:rPr lang="en-US" sz="1200" b="1" dirty="0" smtClean="0">
                <a:latin typeface="Arial Black" pitchFamily="34" charset="0"/>
              </a:rPr>
              <a:t> en forma </a:t>
            </a:r>
            <a:r>
              <a:rPr lang="en-US" sz="1200" b="1" dirty="0" err="1" smtClean="0">
                <a:latin typeface="Arial Black" pitchFamily="34" charset="0"/>
              </a:rPr>
              <a:t>explícita</a:t>
            </a:r>
            <a:r>
              <a:rPr lang="en-US" sz="1200" b="1" dirty="0" smtClean="0">
                <a:latin typeface="Arial Black" pitchFamily="34" charset="0"/>
              </a:rPr>
              <a:t> </a:t>
            </a:r>
            <a:r>
              <a:rPr lang="en-US" sz="1200" b="1" dirty="0" err="1" smtClean="0">
                <a:latin typeface="Arial Black" pitchFamily="34" charset="0"/>
              </a:rPr>
              <a:t>cada</a:t>
            </a:r>
            <a:r>
              <a:rPr lang="en-US" sz="1200" b="1" dirty="0" smtClean="0">
                <a:latin typeface="Arial Black" pitchFamily="34" charset="0"/>
              </a:rPr>
              <a:t> campo del </a:t>
            </a:r>
            <a:r>
              <a:rPr lang="en-US" sz="1200" b="1" dirty="0" err="1" smtClean="0">
                <a:latin typeface="Arial Black" pitchFamily="34" charset="0"/>
              </a:rPr>
              <a:t>registro</a:t>
            </a:r>
            <a:r>
              <a:rPr lang="en-US" sz="1200" b="1" dirty="0" smtClean="0">
                <a:latin typeface="Arial Black" pitchFamily="34" charset="0"/>
              </a:rPr>
              <a:t> </a:t>
            </a:r>
            <a:r>
              <a:rPr lang="en-US" sz="1200" b="1" dirty="0" err="1" smtClean="0">
                <a:latin typeface="Arial Black" pitchFamily="34" charset="0"/>
              </a:rPr>
              <a:t>para</a:t>
            </a:r>
            <a:r>
              <a:rPr lang="en-US" sz="1200" b="1" dirty="0" smtClean="0">
                <a:latin typeface="Arial Black" pitchFamily="34" charset="0"/>
              </a:rPr>
              <a:t> </a:t>
            </a:r>
            <a:r>
              <a:rPr lang="en-US" sz="1200" b="1" dirty="0" err="1" smtClean="0">
                <a:latin typeface="Arial Black" pitchFamily="34" charset="0"/>
              </a:rPr>
              <a:t>insertar</a:t>
            </a:r>
            <a:r>
              <a:rPr lang="en-US" sz="1200" b="1" dirty="0" smtClean="0">
                <a:latin typeface="Arial Black" pitchFamily="34" charset="0"/>
              </a:rPr>
              <a:t> </a:t>
            </a:r>
            <a:r>
              <a:rPr lang="en-US" sz="1200" b="1" dirty="0" err="1" smtClean="0">
                <a:latin typeface="Arial Black" pitchFamily="34" charset="0"/>
              </a:rPr>
              <a:t>sus</a:t>
            </a:r>
            <a:r>
              <a:rPr lang="en-US" sz="1200" b="1" dirty="0" smtClean="0">
                <a:latin typeface="Arial Black" pitchFamily="34" charset="0"/>
              </a:rPr>
              <a:t> </a:t>
            </a:r>
            <a:r>
              <a:rPr lang="en-US" sz="1200" b="1" dirty="0" err="1" smtClean="0">
                <a:latin typeface="Arial Black" pitchFamily="34" charset="0"/>
              </a:rPr>
              <a:t>valores</a:t>
            </a:r>
            <a:r>
              <a:rPr lang="en-US" sz="1200" b="1" dirty="0" smtClean="0">
                <a:latin typeface="Arial Black" pitchFamily="34" charset="0"/>
              </a:rPr>
              <a:t> en la </a:t>
            </a:r>
            <a:r>
              <a:rPr lang="en-US" sz="1200" b="1" dirty="0" err="1" smtClean="0">
                <a:latin typeface="Arial Black" pitchFamily="34" charset="0"/>
              </a:rPr>
              <a:t>tabla</a:t>
            </a:r>
            <a:r>
              <a:rPr lang="en-US" sz="1200" b="1" dirty="0" smtClean="0">
                <a:latin typeface="Arial Black" pitchFamily="34" charset="0"/>
              </a:rPr>
              <a:t> */</a:t>
            </a:r>
            <a:br>
              <a:rPr lang="en-US" sz="1200" b="1" dirty="0" smtClean="0">
                <a:latin typeface="Arial Black" pitchFamily="34" charset="0"/>
              </a:rPr>
            </a:br>
            <a:r>
              <a:rPr lang="en-US" sz="1200" b="1" dirty="0" smtClean="0">
                <a:solidFill>
                  <a:srgbClr val="990033"/>
                </a:solidFill>
                <a:latin typeface="Arial Black" pitchFamily="34" charset="0"/>
              </a:rPr>
              <a:t>       INSERT INTO </a:t>
            </a:r>
            <a:r>
              <a:rPr lang="en-US" sz="1200" b="1" dirty="0" err="1" smtClean="0">
                <a:solidFill>
                  <a:srgbClr val="990033"/>
                </a:solidFill>
                <a:latin typeface="Arial Black" pitchFamily="34" charset="0"/>
              </a:rPr>
              <a:t>empleados_retirados</a:t>
            </a:r>
            <a:endParaRPr lang="en-US" sz="1200" b="1" dirty="0" smtClean="0">
              <a:solidFill>
                <a:srgbClr val="990033"/>
              </a:solidFill>
              <a:latin typeface="Arial Black" pitchFamily="34" charset="0"/>
            </a:endParaRPr>
          </a:p>
          <a:p>
            <a:r>
              <a:rPr lang="en-US" sz="1200" b="1" dirty="0" smtClean="0">
                <a:solidFill>
                  <a:srgbClr val="990033"/>
                </a:solidFill>
                <a:latin typeface="Arial Black" pitchFamily="34" charset="0"/>
              </a:rPr>
              <a:t>       VALUES (</a:t>
            </a:r>
            <a:r>
              <a:rPr lang="en-US" sz="1200" b="1" dirty="0" err="1" smtClean="0">
                <a:solidFill>
                  <a:srgbClr val="990033"/>
                </a:solidFill>
                <a:latin typeface="Arial Black" pitchFamily="34" charset="0"/>
              </a:rPr>
              <a:t>reg_emp.employee_id</a:t>
            </a:r>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reg_emp.first_name</a:t>
            </a:r>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reg_emp.last_name</a:t>
            </a:r>
            <a:r>
              <a:rPr lang="en-US" sz="1200" b="1" dirty="0" smtClean="0">
                <a:solidFill>
                  <a:srgbClr val="990033"/>
                </a:solidFill>
                <a:latin typeface="Arial Black" pitchFamily="34" charset="0"/>
              </a:rPr>
              <a:t>,</a:t>
            </a:r>
          </a:p>
          <a:p>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reg_emp.email</a:t>
            </a:r>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reg_emp.phone_number</a:t>
            </a:r>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reg_emp.hire_date</a:t>
            </a:r>
            <a:r>
              <a:rPr lang="en-US" sz="1200" b="1" dirty="0" smtClean="0">
                <a:solidFill>
                  <a:srgbClr val="990033"/>
                </a:solidFill>
                <a:latin typeface="Arial Black" pitchFamily="34" charset="0"/>
              </a:rPr>
              <a:t>, </a:t>
            </a:r>
          </a:p>
          <a:p>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reg_emp.job_id</a:t>
            </a:r>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reg_emp.salary</a:t>
            </a:r>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reg_emp.commission_pct</a:t>
            </a:r>
            <a:r>
              <a:rPr lang="en-US" sz="1200" b="1" dirty="0" smtClean="0">
                <a:solidFill>
                  <a:srgbClr val="990033"/>
                </a:solidFill>
                <a:latin typeface="Arial Black" pitchFamily="34" charset="0"/>
              </a:rPr>
              <a:t>, </a:t>
            </a:r>
          </a:p>
          <a:p>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reg_emp.manager_id</a:t>
            </a:r>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reg_emp.department_id</a:t>
            </a:r>
            <a:r>
              <a:rPr lang="en-US" sz="1200" b="1" dirty="0" smtClean="0">
                <a:latin typeface="Arial Black" pitchFamily="34" charset="0"/>
              </a:rPr>
              <a:t>);</a:t>
            </a:r>
          </a:p>
          <a:p>
            <a:r>
              <a:rPr lang="en-US" sz="1200" b="1" dirty="0" smtClean="0">
                <a:latin typeface="Arial Black" pitchFamily="34" charset="0"/>
              </a:rPr>
              <a:t>/* </a:t>
            </a:r>
            <a:r>
              <a:rPr lang="en-US" sz="1200" b="1" dirty="0" err="1" smtClean="0">
                <a:latin typeface="Arial Black" pitchFamily="34" charset="0"/>
              </a:rPr>
              <a:t>Otra</a:t>
            </a:r>
            <a:r>
              <a:rPr lang="en-US" sz="1200" b="1" dirty="0" smtClean="0">
                <a:latin typeface="Arial Black" pitchFamily="34" charset="0"/>
              </a:rPr>
              <a:t> </a:t>
            </a:r>
            <a:r>
              <a:rPr lang="en-US" sz="1200" b="1" dirty="0" err="1" smtClean="0">
                <a:latin typeface="Arial Black" pitchFamily="34" charset="0"/>
              </a:rPr>
              <a:t>opción</a:t>
            </a:r>
            <a:r>
              <a:rPr lang="en-US" sz="1200" b="1" dirty="0" smtClean="0">
                <a:latin typeface="Arial Black" pitchFamily="34" charset="0"/>
              </a:rPr>
              <a:t> </a:t>
            </a:r>
            <a:r>
              <a:rPr lang="en-US" sz="1200" b="1" dirty="0" err="1" smtClean="0">
                <a:latin typeface="Arial Black" pitchFamily="34" charset="0"/>
              </a:rPr>
              <a:t>para</a:t>
            </a:r>
            <a:r>
              <a:rPr lang="en-US" sz="1200" b="1" dirty="0" smtClean="0">
                <a:latin typeface="Arial Black" pitchFamily="34" charset="0"/>
              </a:rPr>
              <a:t> </a:t>
            </a:r>
            <a:r>
              <a:rPr lang="en-US" sz="1200" b="1" dirty="0" err="1" smtClean="0">
                <a:latin typeface="Arial Black" pitchFamily="34" charset="0"/>
              </a:rPr>
              <a:t>insertar</a:t>
            </a:r>
            <a:r>
              <a:rPr lang="en-US" sz="1200" b="1" dirty="0" smtClean="0">
                <a:latin typeface="Arial Black" pitchFamily="34" charset="0"/>
              </a:rPr>
              <a:t> es </a:t>
            </a:r>
            <a:r>
              <a:rPr lang="en-US" sz="1200" b="1" dirty="0" err="1" smtClean="0">
                <a:latin typeface="Arial Black" pitchFamily="34" charset="0"/>
              </a:rPr>
              <a:t>usando</a:t>
            </a:r>
            <a:r>
              <a:rPr lang="en-US" sz="1200" b="1" dirty="0" smtClean="0">
                <a:latin typeface="Arial Black" pitchFamily="34" charset="0"/>
              </a:rPr>
              <a:t> el </a:t>
            </a:r>
            <a:r>
              <a:rPr lang="en-US" sz="1200" b="1" dirty="0" err="1" smtClean="0">
                <a:latin typeface="Arial Black" pitchFamily="34" charset="0"/>
              </a:rPr>
              <a:t>registro</a:t>
            </a:r>
            <a:r>
              <a:rPr lang="en-US" sz="1200" b="1" dirty="0" smtClean="0">
                <a:latin typeface="Arial Black" pitchFamily="34" charset="0"/>
              </a:rPr>
              <a:t> </a:t>
            </a:r>
            <a:r>
              <a:rPr lang="en-US" sz="1200" b="1" dirty="0" err="1" smtClean="0">
                <a:latin typeface="Arial Black" pitchFamily="34" charset="0"/>
              </a:rPr>
              <a:t>completo</a:t>
            </a:r>
            <a:r>
              <a:rPr lang="en-US" sz="1200" b="1" dirty="0" smtClean="0">
                <a:latin typeface="Arial Black" pitchFamily="34" charset="0"/>
              </a:rPr>
              <a:t> </a:t>
            </a:r>
            <a:r>
              <a:rPr lang="en-US" sz="1200" b="1" dirty="0" err="1" smtClean="0">
                <a:latin typeface="Arial Black" pitchFamily="34" charset="0"/>
              </a:rPr>
              <a:t>como</a:t>
            </a:r>
            <a:r>
              <a:rPr lang="en-US" sz="1200" b="1" dirty="0" smtClean="0">
                <a:latin typeface="Arial Black" pitchFamily="34" charset="0"/>
              </a:rPr>
              <a:t> se </a:t>
            </a:r>
            <a:r>
              <a:rPr lang="en-US" sz="1200" b="1" dirty="0" err="1" smtClean="0">
                <a:latin typeface="Arial Black" pitchFamily="34" charset="0"/>
              </a:rPr>
              <a:t>muestra</a:t>
            </a:r>
            <a:r>
              <a:rPr lang="en-US" sz="1200" b="1" dirty="0" smtClean="0">
                <a:latin typeface="Arial Black" pitchFamily="34" charset="0"/>
              </a:rPr>
              <a:t> a </a:t>
            </a:r>
            <a:r>
              <a:rPr lang="en-US" sz="1200" b="1" dirty="0" err="1" smtClean="0">
                <a:latin typeface="Arial Black" pitchFamily="34" charset="0"/>
              </a:rPr>
              <a:t>continuación</a:t>
            </a:r>
            <a:r>
              <a:rPr lang="en-US" sz="1200" b="1" dirty="0" smtClean="0">
                <a:latin typeface="Arial Black" pitchFamily="34" charset="0"/>
              </a:rPr>
              <a:t> */</a:t>
            </a:r>
          </a:p>
          <a:p>
            <a:r>
              <a:rPr lang="en-US" sz="1200" b="1" dirty="0" smtClean="0">
                <a:solidFill>
                  <a:srgbClr val="AF3B0D"/>
                </a:solidFill>
                <a:latin typeface="Arial Black" pitchFamily="34" charset="0"/>
              </a:rPr>
              <a:t>       </a:t>
            </a:r>
            <a:r>
              <a:rPr lang="en-US" sz="1200" b="1" dirty="0" smtClean="0">
                <a:solidFill>
                  <a:srgbClr val="0000CC"/>
                </a:solidFill>
                <a:latin typeface="Arial Black" pitchFamily="34" charset="0"/>
              </a:rPr>
              <a:t>INSERT INTO </a:t>
            </a:r>
            <a:r>
              <a:rPr lang="en-US" sz="1200" b="1" dirty="0" err="1" smtClean="0">
                <a:solidFill>
                  <a:srgbClr val="0000CC"/>
                </a:solidFill>
                <a:latin typeface="Arial Black" pitchFamily="34" charset="0"/>
              </a:rPr>
              <a:t>empleados_retirados</a:t>
            </a:r>
            <a:r>
              <a:rPr lang="en-US" sz="1200" b="1" dirty="0" smtClean="0">
                <a:solidFill>
                  <a:srgbClr val="0000CC"/>
                </a:solidFill>
                <a:latin typeface="Arial Black" pitchFamily="34" charset="0"/>
              </a:rPr>
              <a:t> VALUES </a:t>
            </a:r>
            <a:r>
              <a:rPr lang="en-US" sz="1200" b="1" dirty="0" err="1" smtClean="0">
                <a:solidFill>
                  <a:srgbClr val="0000CC"/>
                </a:solidFill>
                <a:latin typeface="Arial Black" pitchFamily="34" charset="0"/>
              </a:rPr>
              <a:t>reg_emp</a:t>
            </a:r>
            <a:r>
              <a:rPr lang="en-US" sz="1200" b="1" dirty="0" smtClean="0">
                <a:latin typeface="Arial Black" pitchFamily="34" charset="0"/>
              </a:rPr>
              <a:t>;</a:t>
            </a:r>
          </a:p>
          <a:p>
            <a:r>
              <a:rPr lang="en-US" sz="1200" b="1" dirty="0" smtClean="0">
                <a:latin typeface="Arial Black" pitchFamily="34" charset="0"/>
              </a:rPr>
              <a:t>END;</a:t>
            </a:r>
          </a:p>
          <a:p>
            <a:endParaRPr lang="es-CL" sz="800" dirty="0" smtClean="0">
              <a:latin typeface="Arial Black"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Ventajas de usar Atributo %ROWTYPE </a:t>
            </a:r>
            <a:endParaRPr lang="es-ES" sz="3000" dirty="0" smtClean="0">
              <a:solidFill>
                <a:srgbClr val="10253F"/>
              </a:solidFill>
              <a:latin typeface="Arial" charset="0"/>
              <a:ea typeface="ＭＳ Ｐゴシック" pitchFamily="34" charset="-128"/>
              <a:cs typeface="Arial" charset="0"/>
            </a:endParaRPr>
          </a:p>
        </p:txBody>
      </p:sp>
      <p:sp>
        <p:nvSpPr>
          <p:cNvPr id="10" name="9 Bisel"/>
          <p:cNvSpPr>
            <a:spLocks noChangeArrowheads="1"/>
          </p:cNvSpPr>
          <p:nvPr/>
        </p:nvSpPr>
        <p:spPr bwMode="auto">
          <a:xfrm>
            <a:off x="107504" y="1869703"/>
            <a:ext cx="4392000" cy="1476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El número y tipo de datos de las columnas de la Base de Datos no necesitan ser conocidas.</a:t>
            </a:r>
          </a:p>
        </p:txBody>
      </p:sp>
      <p:sp>
        <p:nvSpPr>
          <p:cNvPr id="11" name="12 Bisel"/>
          <p:cNvSpPr>
            <a:spLocks noChangeArrowheads="1"/>
          </p:cNvSpPr>
          <p:nvPr/>
        </p:nvSpPr>
        <p:spPr bwMode="auto">
          <a:xfrm>
            <a:off x="4612597" y="1879146"/>
            <a:ext cx="4392000" cy="1476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El número y tipo de datos de las columnas de la tabla referenciada se pueden modificar en tiempo de ejecución del bloque PL/SQL.</a:t>
            </a:r>
            <a:endParaRPr lang="es-CL" sz="1700" b="1" dirty="0">
              <a:solidFill>
                <a:srgbClr val="FFFFFF"/>
              </a:solidFill>
            </a:endParaRPr>
          </a:p>
        </p:txBody>
      </p:sp>
      <p:sp>
        <p:nvSpPr>
          <p:cNvPr id="12" name="12 Bisel"/>
          <p:cNvSpPr>
            <a:spLocks noChangeArrowheads="1"/>
          </p:cNvSpPr>
          <p:nvPr/>
        </p:nvSpPr>
        <p:spPr bwMode="auto">
          <a:xfrm>
            <a:off x="107504" y="3825208"/>
            <a:ext cx="4392000" cy="14760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El atributo es útil cuando se recupera una fila con la sentencia SELECT *.</a:t>
            </a:r>
          </a:p>
        </p:txBody>
      </p:sp>
      <p:sp>
        <p:nvSpPr>
          <p:cNvPr id="6" name="5 Bisel"/>
          <p:cNvSpPr>
            <a:spLocks noChangeArrowheads="1"/>
          </p:cNvSpPr>
          <p:nvPr/>
        </p:nvSpPr>
        <p:spPr bwMode="auto">
          <a:xfrm>
            <a:off x="4612597" y="3833418"/>
            <a:ext cx="4392000" cy="1476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Simplifica las mantenciones.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611188" y="188913"/>
            <a:ext cx="8064500"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Tablas INDEX BY</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436836"/>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Son estructuras PL/SQL que pueden tener una columna para almacenar un valor y un identificador único para esa columna de datos.</a:t>
            </a:r>
          </a:p>
          <a:p>
            <a:pPr marL="609600" indent="-609600" algn="just" defTabSz="457200">
              <a:lnSpc>
                <a:spcPct val="80000"/>
              </a:lnSpc>
              <a:spcBef>
                <a:spcPct val="20000"/>
              </a:spcBef>
              <a:buFont typeface="Arial" charset="0"/>
              <a:buChar char="•"/>
            </a:pPr>
            <a:r>
              <a:rPr lang="es-CL" sz="1800" dirty="0" smtClean="0"/>
              <a:t>Para </a:t>
            </a:r>
            <a:r>
              <a:rPr lang="es-MX" sz="1800" dirty="0" smtClean="0"/>
              <a:t>trabajar con una tabla INDEX BY se debe:</a:t>
            </a:r>
            <a:endParaRPr lang="es-CL" sz="1800" dirty="0" smtClean="0"/>
          </a:p>
          <a:p>
            <a:pPr marL="1066800" lvl="1" indent="-609600" algn="just" defTabSz="457200">
              <a:lnSpc>
                <a:spcPct val="80000"/>
              </a:lnSpc>
              <a:spcBef>
                <a:spcPct val="20000"/>
              </a:spcBef>
              <a:buFont typeface="Arial" charset="0"/>
              <a:buChar char="•"/>
            </a:pPr>
            <a:r>
              <a:rPr lang="es-MX" sz="1800" dirty="0" smtClean="0"/>
              <a:t>Declarar un tipo de dato TABLE</a:t>
            </a:r>
            <a:r>
              <a:rPr lang="es-CL" sz="1800" dirty="0" smtClean="0"/>
              <a:t> .</a:t>
            </a:r>
          </a:p>
          <a:p>
            <a:pPr marL="1066800" lvl="1" indent="-609600" algn="just" defTabSz="457200">
              <a:lnSpc>
                <a:spcPct val="80000"/>
              </a:lnSpc>
              <a:spcBef>
                <a:spcPct val="20000"/>
              </a:spcBef>
              <a:buFont typeface="Arial" charset="0"/>
              <a:buChar char="•"/>
            </a:pPr>
            <a:r>
              <a:rPr lang="es-MX" sz="1800" dirty="0" smtClean="0"/>
              <a:t>Declarar </a:t>
            </a:r>
            <a:r>
              <a:rPr lang="es-ES" sz="1800" dirty="0" smtClean="0"/>
              <a:t>una variable de ese tipo de dato</a:t>
            </a:r>
            <a:r>
              <a:rPr lang="es-CL" sz="1800" dirty="0" smtClean="0"/>
              <a:t>.</a:t>
            </a:r>
          </a:p>
          <a:p>
            <a:pPr marL="1066800" lvl="1" indent="-609600" algn="just" defTabSz="457200">
              <a:lnSpc>
                <a:spcPct val="80000"/>
              </a:lnSpc>
              <a:spcBef>
                <a:spcPct val="20000"/>
              </a:spcBef>
            </a:pPr>
            <a:endParaRPr lang="es-CL" sz="1800" dirty="0">
              <a:latin typeface="Times New Roman" pitchFamily="18" charset="0"/>
              <a:ea typeface="Arial Unicode MS"/>
              <a:cs typeface="Times New Roman" pitchFamily="18" charset="0"/>
            </a:endParaRPr>
          </a:p>
          <a:p>
            <a:pPr marL="1066800" lvl="1"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p:txBody>
      </p:sp>
      <p:sp>
        <p:nvSpPr>
          <p:cNvPr id="6" name="Oval 22"/>
          <p:cNvSpPr>
            <a:spLocks noChangeArrowheads="1"/>
          </p:cNvSpPr>
          <p:nvPr/>
        </p:nvSpPr>
        <p:spPr bwMode="blackWhite">
          <a:xfrm>
            <a:off x="5148064" y="2369195"/>
            <a:ext cx="350838" cy="339725"/>
          </a:xfrm>
          <a:prstGeom prst="ellipse">
            <a:avLst/>
          </a:prstGeom>
          <a:solidFill>
            <a:srgbClr val="FF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600" b="1"/>
              <a:t>1</a:t>
            </a:r>
          </a:p>
        </p:txBody>
      </p:sp>
      <p:sp>
        <p:nvSpPr>
          <p:cNvPr id="7" name="Oval 23"/>
          <p:cNvSpPr>
            <a:spLocks noChangeArrowheads="1"/>
          </p:cNvSpPr>
          <p:nvPr/>
        </p:nvSpPr>
        <p:spPr bwMode="blackWhite">
          <a:xfrm>
            <a:off x="6062902" y="2644527"/>
            <a:ext cx="349250" cy="352425"/>
          </a:xfrm>
          <a:prstGeom prst="ellipse">
            <a:avLst/>
          </a:prstGeom>
          <a:solidFill>
            <a:srgbClr val="FF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600" b="1"/>
              <a:t>2</a:t>
            </a:r>
          </a:p>
        </p:txBody>
      </p:sp>
      <p:sp>
        <p:nvSpPr>
          <p:cNvPr id="9" name="Rectangle 3"/>
          <p:cNvSpPr txBox="1">
            <a:spLocks noChangeArrowheads="1"/>
          </p:cNvSpPr>
          <p:nvPr/>
        </p:nvSpPr>
        <p:spPr bwMode="auto">
          <a:xfrm>
            <a:off x="611386" y="3212976"/>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Sintaxis para d</a:t>
            </a:r>
            <a:r>
              <a:rPr lang="es-MX" sz="1800" dirty="0" err="1" smtClean="0"/>
              <a:t>eclarar</a:t>
            </a:r>
            <a:r>
              <a:rPr lang="es-MX" sz="1800" dirty="0" smtClean="0"/>
              <a:t> un tipo de dato TABLE</a:t>
            </a:r>
            <a:r>
              <a:rPr lang="es-CL" sz="1800" dirty="0" smtClean="0"/>
              <a:t> :</a:t>
            </a:r>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200" dirty="0" smtClean="0"/>
          </a:p>
          <a:p>
            <a:pPr marL="609600" indent="-609600" algn="just" defTabSz="457200">
              <a:lnSpc>
                <a:spcPct val="80000"/>
              </a:lnSpc>
              <a:spcBef>
                <a:spcPct val="20000"/>
              </a:spcBef>
              <a:buFont typeface="Arial" charset="0"/>
              <a:buChar char="•"/>
            </a:pPr>
            <a:r>
              <a:rPr lang="es-CL" sz="1800" dirty="0" smtClean="0"/>
              <a:t>Sintaxis para </a:t>
            </a:r>
            <a:r>
              <a:rPr lang="es-MX" sz="1800" dirty="0" smtClean="0"/>
              <a:t>declarar una variable del tipo TABLE definido:</a:t>
            </a:r>
          </a:p>
          <a:p>
            <a:pPr marL="609600" indent="-609600" algn="just" defTabSz="457200">
              <a:lnSpc>
                <a:spcPct val="80000"/>
              </a:lnSpc>
              <a:spcBef>
                <a:spcPct val="20000"/>
              </a:spcBef>
              <a:buFont typeface="Arial" charset="0"/>
              <a:buChar char="•"/>
            </a:pPr>
            <a:endParaRPr lang="es-CL" sz="1800" dirty="0" smtClean="0"/>
          </a:p>
          <a:p>
            <a:pPr marL="1066800" lvl="1" indent="-609600" algn="just" defTabSz="457200">
              <a:lnSpc>
                <a:spcPct val="80000"/>
              </a:lnSpc>
              <a:spcBef>
                <a:spcPct val="20000"/>
              </a:spcBef>
            </a:pPr>
            <a:endParaRPr lang="es-CL" sz="1800" dirty="0" smtClean="0">
              <a:latin typeface="Times New Roman" pitchFamily="18" charset="0"/>
              <a:ea typeface="Arial Unicode MS"/>
              <a:cs typeface="Times New Roman" pitchFamily="18" charset="0"/>
            </a:endParaRPr>
          </a:p>
        </p:txBody>
      </p:sp>
      <p:sp>
        <p:nvSpPr>
          <p:cNvPr id="11" name="Text Box 5"/>
          <p:cNvSpPr txBox="1">
            <a:spLocks noChangeArrowheads="1"/>
          </p:cNvSpPr>
          <p:nvPr/>
        </p:nvSpPr>
        <p:spPr bwMode="auto">
          <a:xfrm>
            <a:off x="1147515" y="5599873"/>
            <a:ext cx="6470792" cy="55399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s-CL" sz="1400" b="1" i="1" dirty="0" smtClean="0">
                <a:latin typeface="Arial" pitchFamily="34" charset="0"/>
                <a:cs typeface="Arial" pitchFamily="34" charset="0"/>
              </a:rPr>
              <a:t>identificador</a:t>
            </a:r>
            <a:r>
              <a:rPr lang="es-CL" sz="1400" b="1" dirty="0" smtClean="0">
                <a:latin typeface="Arial" pitchFamily="34" charset="0"/>
                <a:cs typeface="Arial" pitchFamily="34" charset="0"/>
              </a:rPr>
              <a:t>	</a:t>
            </a:r>
            <a:r>
              <a:rPr lang="es-CL" sz="1400" b="1" i="1" dirty="0" err="1" smtClean="0">
                <a:latin typeface="Arial" pitchFamily="34" charset="0"/>
                <a:cs typeface="Arial" pitchFamily="34" charset="0"/>
              </a:rPr>
              <a:t>nombre_tipo</a:t>
            </a:r>
            <a:r>
              <a:rPr lang="es-CL" sz="1400" b="1" dirty="0" smtClean="0">
                <a:latin typeface="Arial" pitchFamily="34" charset="0"/>
                <a:cs typeface="Arial" pitchFamily="34" charset="0"/>
              </a:rPr>
              <a:t>;</a:t>
            </a:r>
          </a:p>
          <a:p>
            <a:endParaRPr lang="es-CL" sz="800" dirty="0" smtClean="0">
              <a:latin typeface="Arial Black" pitchFamily="34" charset="0"/>
            </a:endParaRPr>
          </a:p>
        </p:txBody>
      </p:sp>
      <p:sp>
        <p:nvSpPr>
          <p:cNvPr id="8" name="Text Box 5"/>
          <p:cNvSpPr txBox="1">
            <a:spLocks noChangeArrowheads="1"/>
          </p:cNvSpPr>
          <p:nvPr/>
        </p:nvSpPr>
        <p:spPr bwMode="auto">
          <a:xfrm>
            <a:off x="1144696" y="3573016"/>
            <a:ext cx="6595656" cy="141577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400" b="1" dirty="0" smtClean="0">
                <a:solidFill>
                  <a:srgbClr val="000000"/>
                </a:solidFill>
              </a:rPr>
              <a:t>TYPE </a:t>
            </a:r>
            <a:r>
              <a:rPr lang="en-US" sz="1400" b="1" i="1" dirty="0" err="1" smtClean="0">
                <a:solidFill>
                  <a:srgbClr val="000000"/>
                </a:solidFill>
              </a:rPr>
              <a:t>nombre_tipo</a:t>
            </a:r>
            <a:r>
              <a:rPr lang="en-US" sz="1400" b="1" dirty="0" smtClean="0">
                <a:solidFill>
                  <a:srgbClr val="000000"/>
                </a:solidFill>
              </a:rPr>
              <a:t> IS TABLE OF </a:t>
            </a:r>
          </a:p>
          <a:p>
            <a:r>
              <a:rPr lang="en-US" sz="1400" b="1" dirty="0" smtClean="0">
                <a:solidFill>
                  <a:srgbClr val="000000"/>
                </a:solidFill>
              </a:rPr>
              <a:t>     {</a:t>
            </a:r>
            <a:r>
              <a:rPr lang="en-US" sz="1400" b="1" dirty="0" err="1" smtClean="0">
                <a:solidFill>
                  <a:srgbClr val="000000"/>
                </a:solidFill>
              </a:rPr>
              <a:t>tipo_columna</a:t>
            </a:r>
            <a:r>
              <a:rPr lang="en-US" sz="1400" b="1" dirty="0" smtClean="0">
                <a:solidFill>
                  <a:srgbClr val="000000"/>
                </a:solidFill>
              </a:rPr>
              <a:t> | variable%TYPE</a:t>
            </a:r>
          </a:p>
          <a:p>
            <a:r>
              <a:rPr lang="en-US" sz="1400" b="1" dirty="0" smtClean="0">
                <a:solidFill>
                  <a:srgbClr val="000000"/>
                </a:solidFill>
              </a:rPr>
              <a:t>     | </a:t>
            </a:r>
            <a:r>
              <a:rPr lang="en-US" sz="1400" b="1" dirty="0" err="1" smtClean="0">
                <a:solidFill>
                  <a:srgbClr val="000000"/>
                </a:solidFill>
              </a:rPr>
              <a:t>tabla.columna%TYPE</a:t>
            </a:r>
            <a:r>
              <a:rPr lang="en-US" sz="1400" b="1" dirty="0" smtClean="0">
                <a:solidFill>
                  <a:srgbClr val="000000"/>
                </a:solidFill>
              </a:rPr>
              <a:t>} [NOT NULL] </a:t>
            </a:r>
          </a:p>
          <a:p>
            <a:r>
              <a:rPr lang="en-US" sz="1400" b="1" dirty="0" smtClean="0">
                <a:solidFill>
                  <a:srgbClr val="000000"/>
                </a:solidFill>
              </a:rPr>
              <a:t>     | </a:t>
            </a:r>
            <a:r>
              <a:rPr lang="en-US" sz="1400" b="1" dirty="0" err="1" smtClean="0">
                <a:solidFill>
                  <a:srgbClr val="000000"/>
                </a:solidFill>
              </a:rPr>
              <a:t>tabla%ROWTYPE</a:t>
            </a:r>
            <a:r>
              <a:rPr lang="en-US" sz="1400" b="1" dirty="0" smtClean="0">
                <a:solidFill>
                  <a:srgbClr val="000000"/>
                </a:solidFill>
              </a:rPr>
              <a:t>  </a:t>
            </a:r>
          </a:p>
          <a:p>
            <a:r>
              <a:rPr lang="en-US" sz="1400" b="1" dirty="0" smtClean="0">
                <a:solidFill>
                  <a:srgbClr val="000000"/>
                </a:solidFill>
              </a:rPr>
              <a:t>     [INDEX BY PLS_INTEGER | BINARY_INTEGER | VARCHAR2(&lt;</a:t>
            </a:r>
            <a:r>
              <a:rPr lang="en-US" sz="1400" b="1" i="1" dirty="0" err="1" smtClean="0">
                <a:solidFill>
                  <a:srgbClr val="000000"/>
                </a:solidFill>
              </a:rPr>
              <a:t>tamaño</a:t>
            </a:r>
            <a:r>
              <a:rPr lang="en-US" sz="1400" b="1" dirty="0" smtClean="0">
                <a:solidFill>
                  <a:srgbClr val="000000"/>
                </a:solidFill>
              </a:rPr>
              <a:t>&gt;)];</a:t>
            </a:r>
          </a:p>
          <a:p>
            <a:endParaRPr lang="es-CL" sz="800" dirty="0" smtClean="0">
              <a:latin typeface="Arial Black" pitchFamily="34" charset="0"/>
            </a:endParaRPr>
          </a:p>
        </p:txBody>
      </p:sp>
      <p:sp>
        <p:nvSpPr>
          <p:cNvPr id="10" name="Oval 22"/>
          <p:cNvSpPr>
            <a:spLocks noChangeArrowheads="1"/>
          </p:cNvSpPr>
          <p:nvPr/>
        </p:nvSpPr>
        <p:spPr bwMode="blackWhite">
          <a:xfrm>
            <a:off x="692770" y="4025379"/>
            <a:ext cx="350838" cy="339725"/>
          </a:xfrm>
          <a:prstGeom prst="ellipse">
            <a:avLst/>
          </a:prstGeom>
          <a:solidFill>
            <a:srgbClr val="FFCC00"/>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600" b="1"/>
              <a:t>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611188" y="188913"/>
            <a:ext cx="8064500"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Tablas INDEX BY</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436836"/>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Ejemplo:</a:t>
            </a:r>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r>
              <a:rPr lang="es-CL" sz="1800" dirty="0" smtClean="0"/>
              <a:t>Sintaxis para referenciar elementos de la Tabla INDEX BY:</a:t>
            </a:r>
          </a:p>
          <a:p>
            <a:pPr marL="1066800" lvl="1" indent="-609600" algn="just" defTabSz="457200">
              <a:lnSpc>
                <a:spcPct val="80000"/>
              </a:lnSpc>
              <a:spcBef>
                <a:spcPct val="20000"/>
              </a:spcBef>
            </a:pPr>
            <a:endParaRPr lang="es-CL" sz="1800" dirty="0">
              <a:latin typeface="Times New Roman" pitchFamily="18" charset="0"/>
              <a:ea typeface="Arial Unicode MS"/>
              <a:cs typeface="Times New Roman" pitchFamily="18" charset="0"/>
            </a:endParaRPr>
          </a:p>
          <a:p>
            <a:pPr marL="1066800" lvl="1" indent="-609600" algn="just" defTabSz="457200">
              <a:lnSpc>
                <a:spcPct val="80000"/>
              </a:lnSpc>
              <a:spcBef>
                <a:spcPct val="20000"/>
              </a:spcBef>
              <a:buFont typeface="Arial" charset="0"/>
              <a:buChar char="•"/>
            </a:pPr>
            <a:endParaRPr lang="es-CL" sz="1800" dirty="0" smtClean="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144696" y="1772816"/>
            <a:ext cx="6595656" cy="144655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smtClean="0">
                <a:solidFill>
                  <a:srgbClr val="000000"/>
                </a:solidFill>
                <a:latin typeface="Arial Black" pitchFamily="34" charset="0"/>
              </a:rPr>
              <a:t>DECLARE</a:t>
            </a:r>
            <a:endParaRPr lang="en-US" sz="1200" b="1" i="1" dirty="0" smtClean="0">
              <a:solidFill>
                <a:srgbClr val="000000"/>
              </a:solidFill>
              <a:latin typeface="Arial Black" pitchFamily="34" charset="0"/>
            </a:endParaRPr>
          </a:p>
          <a:p>
            <a:r>
              <a:rPr lang="en-US" sz="1200" b="1" dirty="0" smtClean="0">
                <a:solidFill>
                  <a:srgbClr val="990033"/>
                </a:solidFill>
                <a:latin typeface="Arial Black" pitchFamily="34" charset="0"/>
              </a:rPr>
              <a:t>TYPE </a:t>
            </a:r>
            <a:r>
              <a:rPr lang="en-US" sz="1200" b="1" dirty="0" err="1" smtClean="0">
                <a:solidFill>
                  <a:srgbClr val="990033"/>
                </a:solidFill>
                <a:latin typeface="Arial Black" pitchFamily="34" charset="0"/>
              </a:rPr>
              <a:t>ename_tabla_type</a:t>
            </a:r>
            <a:r>
              <a:rPr lang="en-US" sz="1200" b="1" i="1" dirty="0" smtClean="0">
                <a:solidFill>
                  <a:srgbClr val="990033"/>
                </a:solidFill>
                <a:latin typeface="Arial Black" pitchFamily="34" charset="0"/>
              </a:rPr>
              <a:t> </a:t>
            </a:r>
            <a:r>
              <a:rPr lang="en-US" sz="1200" b="1" dirty="0" smtClean="0">
                <a:solidFill>
                  <a:srgbClr val="990033"/>
                </a:solidFill>
                <a:latin typeface="Arial Black" pitchFamily="34" charset="0"/>
              </a:rPr>
              <a:t>IS TABLE</a:t>
            </a:r>
            <a:r>
              <a:rPr lang="en-US" sz="1200" b="1" dirty="0" smtClean="0">
                <a:solidFill>
                  <a:srgbClr val="000000"/>
                </a:solidFill>
                <a:latin typeface="Arial Black" pitchFamily="34" charset="0"/>
              </a:rPr>
              <a:t> OF </a:t>
            </a:r>
          </a:p>
          <a:p>
            <a:r>
              <a:rPr lang="en-US" sz="1200" b="1" dirty="0" smtClean="0">
                <a:solidFill>
                  <a:srgbClr val="000000"/>
                </a:solidFill>
                <a:latin typeface="Arial Black" pitchFamily="34" charset="0"/>
              </a:rPr>
              <a:t> </a:t>
            </a:r>
            <a:r>
              <a:rPr lang="en-US" sz="1200" b="1" dirty="0" err="1" smtClean="0">
                <a:solidFill>
                  <a:srgbClr val="000000"/>
                </a:solidFill>
                <a:latin typeface="Arial Black" pitchFamily="34" charset="0"/>
              </a:rPr>
              <a:t>employees.last_name%TYPE</a:t>
            </a:r>
            <a:endParaRPr lang="en-US" sz="1200" b="1" dirty="0" smtClean="0">
              <a:solidFill>
                <a:srgbClr val="000000"/>
              </a:solidFill>
              <a:latin typeface="Arial Black" pitchFamily="34" charset="0"/>
            </a:endParaRPr>
          </a:p>
          <a:p>
            <a:r>
              <a:rPr lang="en-US" sz="1200" b="1" dirty="0" smtClean="0">
                <a:solidFill>
                  <a:srgbClr val="000000"/>
                </a:solidFill>
                <a:latin typeface="Arial Black" pitchFamily="34" charset="0"/>
              </a:rPr>
              <a:t> INDEX BY PLS_INTEGER;</a:t>
            </a:r>
            <a:br>
              <a:rPr lang="en-US" sz="1200" b="1" dirty="0" smtClean="0">
                <a:solidFill>
                  <a:srgbClr val="000000"/>
                </a:solidFill>
                <a:latin typeface="Arial Black" pitchFamily="34" charset="0"/>
              </a:rPr>
            </a:br>
            <a:r>
              <a:rPr lang="en-US" sz="1200" b="1" dirty="0" smtClean="0">
                <a:solidFill>
                  <a:srgbClr val="000000"/>
                </a:solidFill>
                <a:latin typeface="Arial Black" pitchFamily="34" charset="0"/>
              </a:rPr>
              <a:t> ... </a:t>
            </a:r>
          </a:p>
          <a:p>
            <a:r>
              <a:rPr lang="en-US" sz="1200" b="1" dirty="0" err="1" smtClean="0">
                <a:solidFill>
                  <a:srgbClr val="990033"/>
                </a:solidFill>
                <a:latin typeface="Arial Black" pitchFamily="34" charset="0"/>
              </a:rPr>
              <a:t>v_ename_tabla</a:t>
            </a:r>
            <a:r>
              <a:rPr lang="en-US" sz="1200" b="1" dirty="0" smtClean="0">
                <a:solidFill>
                  <a:srgbClr val="990033"/>
                </a:solidFill>
                <a:latin typeface="Arial Black" pitchFamily="34" charset="0"/>
              </a:rPr>
              <a:t>   </a:t>
            </a:r>
            <a:r>
              <a:rPr lang="en-US" sz="1200" b="1" dirty="0" err="1" smtClean="0">
                <a:solidFill>
                  <a:srgbClr val="990033"/>
                </a:solidFill>
                <a:latin typeface="Arial Black" pitchFamily="34" charset="0"/>
              </a:rPr>
              <a:t>ename_tabla_type</a:t>
            </a:r>
            <a:r>
              <a:rPr lang="en-US" sz="1200" b="1" dirty="0" smtClean="0">
                <a:solidFill>
                  <a:srgbClr val="000000"/>
                </a:solidFill>
                <a:latin typeface="Arial Black" pitchFamily="34" charset="0"/>
              </a:rPr>
              <a:t>;</a:t>
            </a:r>
          </a:p>
          <a:p>
            <a:endParaRPr lang="es-CL" sz="800" dirty="0" smtClean="0">
              <a:latin typeface="Arial Black" pitchFamily="34" charset="0"/>
            </a:endParaRPr>
          </a:p>
        </p:txBody>
      </p:sp>
      <p:sp>
        <p:nvSpPr>
          <p:cNvPr id="12" name="Text Box 5"/>
          <p:cNvSpPr txBox="1">
            <a:spLocks noChangeArrowheads="1"/>
          </p:cNvSpPr>
          <p:nvPr/>
        </p:nvSpPr>
        <p:spPr bwMode="auto">
          <a:xfrm>
            <a:off x="1144696" y="4232382"/>
            <a:ext cx="6595656" cy="56477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eaLnBrk="0" hangingPunct="0">
              <a:lnSpc>
                <a:spcPct val="65000"/>
              </a:lnSpc>
              <a:spcBef>
                <a:spcPct val="40000"/>
              </a:spcBef>
            </a:pPr>
            <a:r>
              <a:rPr lang="en-US" sz="1400" b="1" dirty="0" err="1" smtClean="0">
                <a:solidFill>
                  <a:srgbClr val="000000"/>
                </a:solidFill>
              </a:rPr>
              <a:t>nombre_tabla_INDEX_BY</a:t>
            </a:r>
            <a:r>
              <a:rPr lang="en-US" sz="1400" b="1" i="1" dirty="0" smtClean="0">
                <a:solidFill>
                  <a:srgbClr val="000000"/>
                </a:solidFill>
              </a:rPr>
              <a:t>(</a:t>
            </a:r>
            <a:r>
              <a:rPr lang="en-US" sz="1400" b="1" i="1" dirty="0" err="1" smtClean="0">
                <a:solidFill>
                  <a:srgbClr val="000000"/>
                </a:solidFill>
              </a:rPr>
              <a:t>índice</a:t>
            </a:r>
            <a:r>
              <a:rPr lang="en-US" sz="1400" b="1" i="1" dirty="0" smtClean="0">
                <a:solidFill>
                  <a:srgbClr val="000000"/>
                </a:solidFill>
              </a:rPr>
              <a:t>)</a:t>
            </a:r>
          </a:p>
          <a:p>
            <a:endParaRPr lang="es-CL" sz="800" dirty="0" smtClean="0">
              <a:latin typeface="Arial Black"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323528" y="188913"/>
            <a:ext cx="8352160" cy="1462087"/>
          </a:xfrm>
        </p:spPr>
        <p:txBody>
          <a:bodyPr/>
          <a:lstStyle/>
          <a:p>
            <a:pPr algn="r"/>
            <a:r>
              <a:rPr lang="es-CL" sz="3000" dirty="0" smtClean="0">
                <a:solidFill>
                  <a:srgbClr val="10253F"/>
                </a:solidFill>
                <a:latin typeface="Arial" charset="0"/>
                <a:ea typeface="ＭＳ Ｐゴシック" pitchFamily="34" charset="-128"/>
                <a:cs typeface="Arial" charset="0"/>
              </a:rPr>
              <a:t>Referencia a Elementos de la Tabla INDEX BY</a:t>
            </a:r>
            <a:endParaRPr lang="es-ES" sz="3000" dirty="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436836"/>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Ejemplo:</a:t>
            </a:r>
            <a:endParaRPr lang="es-CL" sz="1800" dirty="0" smtClean="0">
              <a:latin typeface="Times New Roman" pitchFamily="18" charset="0"/>
              <a:ea typeface="Arial Unicode MS"/>
              <a:cs typeface="Times New Roman" pitchFamily="18" charset="0"/>
            </a:endParaRPr>
          </a:p>
        </p:txBody>
      </p:sp>
      <p:sp>
        <p:nvSpPr>
          <p:cNvPr id="8" name="Text Box 5"/>
          <p:cNvSpPr txBox="1">
            <a:spLocks noChangeArrowheads="1"/>
          </p:cNvSpPr>
          <p:nvPr/>
        </p:nvSpPr>
        <p:spPr bwMode="auto">
          <a:xfrm>
            <a:off x="1000680" y="2809379"/>
            <a:ext cx="6595656" cy="292387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smtClean="0">
                <a:latin typeface="Arial Black" pitchFamily="34" charset="0"/>
              </a:rPr>
              <a:t>DECLARE</a:t>
            </a:r>
          </a:p>
          <a:p>
            <a:r>
              <a:rPr lang="en-US" sz="1200" b="1" dirty="0" smtClean="0">
                <a:latin typeface="Arial Black" pitchFamily="34" charset="0"/>
              </a:rPr>
              <a:t>  </a:t>
            </a:r>
            <a:r>
              <a:rPr lang="en-US" sz="1200" b="1" dirty="0" smtClean="0">
                <a:solidFill>
                  <a:srgbClr val="990033"/>
                </a:solidFill>
                <a:latin typeface="Arial Black" pitchFamily="34" charset="0"/>
              </a:rPr>
              <a:t>TYPE </a:t>
            </a:r>
            <a:r>
              <a:rPr lang="en-US" sz="1200" b="1" dirty="0" err="1" smtClean="0">
                <a:solidFill>
                  <a:srgbClr val="990033"/>
                </a:solidFill>
                <a:latin typeface="Arial Black" pitchFamily="34" charset="0"/>
              </a:rPr>
              <a:t>ename_tabla_type</a:t>
            </a:r>
            <a:r>
              <a:rPr lang="en-US" sz="1200" b="1" dirty="0" smtClean="0">
                <a:solidFill>
                  <a:srgbClr val="990033"/>
                </a:solidFill>
                <a:latin typeface="Arial Black" pitchFamily="34" charset="0"/>
              </a:rPr>
              <a:t> IS TABLE</a:t>
            </a:r>
            <a:r>
              <a:rPr lang="en-US" sz="1200" b="1" dirty="0" smtClean="0">
                <a:latin typeface="Arial Black" pitchFamily="34" charset="0"/>
              </a:rPr>
              <a:t> OF</a:t>
            </a:r>
          </a:p>
          <a:p>
            <a:r>
              <a:rPr lang="en-US" sz="1200" b="1" dirty="0" smtClean="0">
                <a:latin typeface="Arial Black" pitchFamily="34" charset="0"/>
              </a:rPr>
              <a:t>    </a:t>
            </a:r>
            <a:r>
              <a:rPr lang="en-US" sz="1200" b="1" dirty="0" err="1" smtClean="0">
                <a:latin typeface="Arial Black" pitchFamily="34" charset="0"/>
              </a:rPr>
              <a:t>employees.last_name%TYPE</a:t>
            </a:r>
            <a:r>
              <a:rPr lang="en-US" sz="1200" b="1" dirty="0" smtClean="0">
                <a:latin typeface="Arial Black" pitchFamily="34" charset="0"/>
              </a:rPr>
              <a:t> </a:t>
            </a:r>
          </a:p>
          <a:p>
            <a:r>
              <a:rPr lang="en-US" sz="1200" b="1" dirty="0" smtClean="0">
                <a:latin typeface="Arial Black" pitchFamily="34" charset="0"/>
              </a:rPr>
              <a:t>    INDEX BY PLS_INTEGER;</a:t>
            </a:r>
          </a:p>
          <a:p>
            <a:r>
              <a:rPr lang="en-US" sz="1200" b="1" dirty="0" smtClean="0">
                <a:latin typeface="Arial Black" pitchFamily="34" charset="0"/>
              </a:rPr>
              <a:t>  </a:t>
            </a:r>
            <a:r>
              <a:rPr lang="en-US" sz="1200" b="1" dirty="0" smtClean="0">
                <a:solidFill>
                  <a:srgbClr val="0000CC"/>
                </a:solidFill>
                <a:latin typeface="Arial Black" pitchFamily="34" charset="0"/>
              </a:rPr>
              <a:t>TYPE </a:t>
            </a:r>
            <a:r>
              <a:rPr lang="en-US" sz="1200" b="1" dirty="0" err="1" smtClean="0">
                <a:solidFill>
                  <a:srgbClr val="0000CC"/>
                </a:solidFill>
                <a:latin typeface="Arial Black" pitchFamily="34" charset="0"/>
              </a:rPr>
              <a:t>hiredate_tabla_type</a:t>
            </a:r>
            <a:r>
              <a:rPr lang="en-US" sz="1200" b="1" dirty="0" smtClean="0">
                <a:solidFill>
                  <a:srgbClr val="0000CC"/>
                </a:solidFill>
                <a:latin typeface="Arial Black" pitchFamily="34" charset="0"/>
              </a:rPr>
              <a:t> IS TABLE </a:t>
            </a:r>
            <a:r>
              <a:rPr lang="en-US" sz="1200" b="1" dirty="0" smtClean="0">
                <a:latin typeface="Arial Black" pitchFamily="34" charset="0"/>
              </a:rPr>
              <a:t>OF DATE</a:t>
            </a:r>
          </a:p>
          <a:p>
            <a:r>
              <a:rPr lang="en-US" sz="1200" b="1" dirty="0" smtClean="0">
                <a:latin typeface="Arial Black" pitchFamily="34" charset="0"/>
              </a:rPr>
              <a:t>    INDEX BY PLS_INTEGER;</a:t>
            </a:r>
          </a:p>
          <a:p>
            <a:r>
              <a:rPr lang="en-US" sz="1200" b="1" dirty="0" smtClean="0">
                <a:latin typeface="Arial Black" pitchFamily="34" charset="0"/>
              </a:rPr>
              <a:t>  </a:t>
            </a:r>
            <a:r>
              <a:rPr lang="en-US" sz="1200" b="1" dirty="0" err="1" smtClean="0">
                <a:solidFill>
                  <a:srgbClr val="AF3B0D"/>
                </a:solidFill>
                <a:latin typeface="Arial Black" pitchFamily="34" charset="0"/>
              </a:rPr>
              <a:t>ename_tabla</a:t>
            </a:r>
            <a:r>
              <a:rPr lang="en-US" sz="1200" b="1" dirty="0" smtClean="0">
                <a:solidFill>
                  <a:srgbClr val="AF3B0D"/>
                </a:solidFill>
                <a:latin typeface="Arial Black" pitchFamily="34" charset="0"/>
              </a:rPr>
              <a:t>       </a:t>
            </a:r>
            <a:r>
              <a:rPr lang="en-US" sz="1200" b="1" dirty="0" err="1" smtClean="0">
                <a:solidFill>
                  <a:srgbClr val="AF3B0D"/>
                </a:solidFill>
                <a:latin typeface="Arial Black" pitchFamily="34" charset="0"/>
              </a:rPr>
              <a:t>ename_tabla_type</a:t>
            </a:r>
            <a:r>
              <a:rPr lang="en-US" sz="1200" b="1" dirty="0" smtClean="0">
                <a:latin typeface="Arial Black" pitchFamily="34" charset="0"/>
              </a:rPr>
              <a:t>; </a:t>
            </a:r>
          </a:p>
          <a:p>
            <a:r>
              <a:rPr lang="en-US" sz="1200" b="1" dirty="0" smtClean="0">
                <a:latin typeface="Arial Black" pitchFamily="34" charset="0"/>
              </a:rPr>
              <a:t>  </a:t>
            </a:r>
            <a:r>
              <a:rPr lang="en-US" sz="1200" b="1" dirty="0" err="1" smtClean="0">
                <a:solidFill>
                  <a:srgbClr val="0000CC"/>
                </a:solidFill>
                <a:latin typeface="Arial Black" pitchFamily="34" charset="0"/>
              </a:rPr>
              <a:t>hiredate_tabla</a:t>
            </a:r>
            <a:r>
              <a:rPr lang="en-US" sz="1200" b="1" dirty="0" smtClean="0">
                <a:solidFill>
                  <a:srgbClr val="0000CC"/>
                </a:solidFill>
                <a:latin typeface="Arial Black" pitchFamily="34" charset="0"/>
              </a:rPr>
              <a:t>    </a:t>
            </a:r>
            <a:r>
              <a:rPr lang="en-US" sz="1200" b="1" dirty="0" err="1" smtClean="0">
                <a:solidFill>
                  <a:srgbClr val="0000CC"/>
                </a:solidFill>
                <a:latin typeface="Arial Black" pitchFamily="34" charset="0"/>
              </a:rPr>
              <a:t>hiredate_tabla_type</a:t>
            </a:r>
            <a:r>
              <a:rPr lang="en-US" sz="1200" b="1" dirty="0" smtClean="0">
                <a:latin typeface="Arial Black" pitchFamily="34" charset="0"/>
              </a:rPr>
              <a:t>;</a:t>
            </a:r>
          </a:p>
          <a:p>
            <a:r>
              <a:rPr lang="en-US" sz="1200" b="1" dirty="0" smtClean="0">
                <a:latin typeface="Arial Black" pitchFamily="34" charset="0"/>
              </a:rPr>
              <a:t>BEGIN</a:t>
            </a:r>
          </a:p>
          <a:p>
            <a:r>
              <a:rPr lang="en-US" sz="1200" b="1" dirty="0" smtClean="0">
                <a:latin typeface="Arial Black" pitchFamily="34" charset="0"/>
              </a:rPr>
              <a:t>  </a:t>
            </a:r>
            <a:r>
              <a:rPr lang="en-US" sz="1200" b="1" dirty="0" err="1" smtClean="0">
                <a:solidFill>
                  <a:srgbClr val="990033"/>
                </a:solidFill>
                <a:latin typeface="Arial Black" pitchFamily="34" charset="0"/>
              </a:rPr>
              <a:t>ename_tabla</a:t>
            </a:r>
            <a:r>
              <a:rPr lang="en-US" sz="1200" b="1" dirty="0" smtClean="0">
                <a:solidFill>
                  <a:srgbClr val="990033"/>
                </a:solidFill>
                <a:latin typeface="Arial Black" pitchFamily="34" charset="0"/>
              </a:rPr>
              <a:t>(1) := 'CAMERON'</a:t>
            </a:r>
            <a:r>
              <a:rPr lang="en-US" sz="1200" b="1" dirty="0" smtClean="0">
                <a:latin typeface="Arial Black" pitchFamily="34" charset="0"/>
              </a:rPr>
              <a:t>;</a:t>
            </a:r>
          </a:p>
          <a:p>
            <a:r>
              <a:rPr lang="en-US" sz="1200" b="1" dirty="0" smtClean="0">
                <a:latin typeface="Arial Black" pitchFamily="34" charset="0"/>
              </a:rPr>
              <a:t>  </a:t>
            </a:r>
            <a:r>
              <a:rPr lang="en-US" sz="1200" b="1" dirty="0" err="1" smtClean="0">
                <a:solidFill>
                  <a:srgbClr val="0000CC"/>
                </a:solidFill>
                <a:latin typeface="Arial Black" pitchFamily="34" charset="0"/>
              </a:rPr>
              <a:t>hiredate_tabla</a:t>
            </a:r>
            <a:r>
              <a:rPr lang="en-US" sz="1200" b="1" dirty="0" smtClean="0">
                <a:solidFill>
                  <a:srgbClr val="0000CC"/>
                </a:solidFill>
                <a:latin typeface="Arial Black" pitchFamily="34" charset="0"/>
              </a:rPr>
              <a:t>(8) := SYSDATE + 7</a:t>
            </a:r>
            <a:r>
              <a:rPr lang="en-US" sz="1200" b="1" dirty="0" smtClean="0">
                <a:latin typeface="Arial Black" pitchFamily="34" charset="0"/>
              </a:rPr>
              <a:t>;</a:t>
            </a:r>
          </a:p>
          <a:p>
            <a:r>
              <a:rPr lang="en-US" sz="1200" b="1" dirty="0" smtClean="0">
                <a:latin typeface="Arial Black" pitchFamily="34" charset="0"/>
              </a:rPr>
              <a:t>   INSERT INTO </a:t>
            </a:r>
            <a:r>
              <a:rPr lang="en-US" sz="1200" b="1" dirty="0" err="1" smtClean="0">
                <a:latin typeface="Arial Black" pitchFamily="34" charset="0"/>
              </a:rPr>
              <a:t>datos_tabla</a:t>
            </a:r>
            <a:endParaRPr lang="en-US" sz="1200" b="1" dirty="0" smtClean="0">
              <a:latin typeface="Arial Black" pitchFamily="34" charset="0"/>
            </a:endParaRPr>
          </a:p>
          <a:p>
            <a:r>
              <a:rPr lang="en-US" sz="1200" b="1" dirty="0" smtClean="0">
                <a:latin typeface="Arial Black" pitchFamily="34" charset="0"/>
              </a:rPr>
              <a:t>  VALUES(</a:t>
            </a:r>
            <a:r>
              <a:rPr lang="en-US" sz="1200" b="1" dirty="0" err="1" smtClean="0">
                <a:solidFill>
                  <a:srgbClr val="990033"/>
                </a:solidFill>
                <a:latin typeface="Arial Black" pitchFamily="34" charset="0"/>
              </a:rPr>
              <a:t>ename_tabla</a:t>
            </a:r>
            <a:r>
              <a:rPr lang="en-US" sz="1200" b="1" dirty="0" smtClean="0">
                <a:solidFill>
                  <a:srgbClr val="990033"/>
                </a:solidFill>
                <a:latin typeface="Arial Black" pitchFamily="34" charset="0"/>
              </a:rPr>
              <a:t>(1)</a:t>
            </a:r>
            <a:r>
              <a:rPr lang="en-US" sz="1200" b="1" dirty="0" smtClean="0">
                <a:latin typeface="Arial Black" pitchFamily="34" charset="0"/>
              </a:rPr>
              <a:t>, </a:t>
            </a:r>
            <a:r>
              <a:rPr lang="en-US" sz="1200" b="1" dirty="0" err="1" smtClean="0">
                <a:solidFill>
                  <a:srgbClr val="0000CC"/>
                </a:solidFill>
                <a:latin typeface="Arial Black" pitchFamily="34" charset="0"/>
              </a:rPr>
              <a:t>hiredate_tabla</a:t>
            </a:r>
            <a:r>
              <a:rPr lang="en-US" sz="1200" b="1" dirty="0" smtClean="0">
                <a:solidFill>
                  <a:srgbClr val="0000CC"/>
                </a:solidFill>
                <a:latin typeface="Arial Black" pitchFamily="34" charset="0"/>
              </a:rPr>
              <a:t>(8)</a:t>
            </a:r>
            <a:r>
              <a:rPr lang="en-US" sz="1200" b="1" dirty="0" smtClean="0">
                <a:latin typeface="Arial Black" pitchFamily="34" charset="0"/>
              </a:rPr>
              <a:t>);</a:t>
            </a:r>
          </a:p>
          <a:p>
            <a:r>
              <a:rPr lang="en-US" sz="1200" b="1" dirty="0" smtClean="0">
                <a:latin typeface="Arial Black" pitchFamily="34" charset="0"/>
              </a:rPr>
              <a:t>END; </a:t>
            </a:r>
          </a:p>
          <a:p>
            <a:endParaRPr lang="es-CL" sz="800" dirty="0" smtClean="0">
              <a:latin typeface="Arial Black" pitchFamily="34" charset="0"/>
            </a:endParaRPr>
          </a:p>
        </p:txBody>
      </p:sp>
      <p:pic>
        <p:nvPicPr>
          <p:cNvPr id="1027" name="Picture 3" descr="C:\Users\user\Documents\DonationCoder\ScreenshotCaptor\Screenshots\Screenshot - 11-03-2014 , 19_33_12.png"/>
          <p:cNvPicPr>
            <a:picLocks noChangeAspect="1" noChangeArrowheads="1"/>
          </p:cNvPicPr>
          <p:nvPr/>
        </p:nvPicPr>
        <p:blipFill>
          <a:blip r:embed="rId3" cstate="print"/>
          <a:srcRect/>
          <a:stretch>
            <a:fillRect/>
          </a:stretch>
        </p:blipFill>
        <p:spPr bwMode="auto">
          <a:xfrm>
            <a:off x="3275855" y="5899745"/>
            <a:ext cx="1747135" cy="481583"/>
          </a:xfrm>
          <a:prstGeom prst="rect">
            <a:avLst/>
          </a:prstGeom>
          <a:noFill/>
        </p:spPr>
      </p:pic>
      <p:sp>
        <p:nvSpPr>
          <p:cNvPr id="9" name="Text Box 5"/>
          <p:cNvSpPr txBox="1">
            <a:spLocks noChangeArrowheads="1"/>
          </p:cNvSpPr>
          <p:nvPr/>
        </p:nvSpPr>
        <p:spPr bwMode="auto">
          <a:xfrm>
            <a:off x="992866" y="1772816"/>
            <a:ext cx="6595656"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s-CL" sz="1200" b="1" dirty="0" smtClean="0">
                <a:latin typeface="Arial Black" pitchFamily="34" charset="0"/>
              </a:rPr>
              <a:t>CREATE TABLE </a:t>
            </a:r>
            <a:r>
              <a:rPr lang="es-CL" sz="1200" b="1" dirty="0" err="1" smtClean="0">
                <a:latin typeface="Arial Black" pitchFamily="34" charset="0"/>
              </a:rPr>
              <a:t>datos_tabla</a:t>
            </a:r>
            <a:r>
              <a:rPr lang="es-CL" sz="1200" b="1" dirty="0" smtClean="0">
                <a:latin typeface="Arial Black" pitchFamily="34" charset="0"/>
              </a:rPr>
              <a:t> </a:t>
            </a:r>
          </a:p>
          <a:p>
            <a:r>
              <a:rPr lang="es-CL" sz="1200" b="1" dirty="0" smtClean="0">
                <a:latin typeface="Arial Black" pitchFamily="34" charset="0"/>
              </a:rPr>
              <a:t>(nombre  VARCHAR2(25),</a:t>
            </a:r>
          </a:p>
          <a:p>
            <a:r>
              <a:rPr lang="es-CL" sz="1200" b="1" dirty="0" smtClean="0">
                <a:latin typeface="Arial Black" pitchFamily="34" charset="0"/>
              </a:rPr>
              <a:t> fecha   DATE);</a:t>
            </a:r>
          </a:p>
          <a:p>
            <a:endParaRPr lang="es-CL" sz="800" dirty="0" smtClean="0">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Objetivos de la Clase</a:t>
            </a:r>
            <a:endParaRPr lang="es-ES" sz="3000" dirty="0" smtClean="0">
              <a:latin typeface="Arial" pitchFamily="34" charset="0"/>
              <a:cs typeface="Arial" pitchFamily="34" charset="0"/>
            </a:endParaRPr>
          </a:p>
        </p:txBody>
      </p:sp>
      <p:sp>
        <p:nvSpPr>
          <p:cNvPr id="19458"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a:ea typeface="ＭＳ Ｐゴシック" pitchFamily="34" charset="-128"/>
              </a:rPr>
              <a:t>Identificar las variables válidas y no válidas.</a:t>
            </a:r>
          </a:p>
          <a:p>
            <a:pPr marL="609600" indent="-609600" algn="just" defTabSz="457200">
              <a:spcBef>
                <a:spcPct val="20000"/>
              </a:spcBef>
              <a:buFont typeface="Arial" charset="0"/>
              <a:buChar char="•"/>
            </a:pPr>
            <a:r>
              <a:rPr lang="es-CL" sz="1800" dirty="0">
                <a:ea typeface="ＭＳ Ｐゴシック" pitchFamily="34" charset="-128"/>
              </a:rPr>
              <a:t>Describir los usos de las variables.</a:t>
            </a:r>
          </a:p>
          <a:p>
            <a:pPr marL="609600" indent="-609600" algn="just" defTabSz="457200">
              <a:spcBef>
                <a:spcPct val="20000"/>
              </a:spcBef>
              <a:buFont typeface="Arial" charset="0"/>
              <a:buChar char="•"/>
            </a:pPr>
            <a:r>
              <a:rPr lang="es-CL" sz="1800" dirty="0">
                <a:ea typeface="ＭＳ Ｐゴシック" pitchFamily="34" charset="-128"/>
              </a:rPr>
              <a:t>Declarar e inicializar variables.</a:t>
            </a:r>
          </a:p>
          <a:p>
            <a:pPr marL="609600" indent="-609600" algn="just" defTabSz="457200">
              <a:spcBef>
                <a:spcPct val="20000"/>
              </a:spcBef>
              <a:buFont typeface="Arial" charset="0"/>
              <a:buChar char="•"/>
            </a:pPr>
            <a:r>
              <a:rPr lang="es-CL" sz="1800" dirty="0">
                <a:ea typeface="ＭＳ Ｐゴシック" pitchFamily="34" charset="-128"/>
              </a:rPr>
              <a:t>Describir los distintos tipos de datos Escalares</a:t>
            </a:r>
          </a:p>
          <a:p>
            <a:pPr marL="609600" indent="-609600" algn="just" defTabSz="457200">
              <a:spcBef>
                <a:spcPct val="20000"/>
              </a:spcBef>
              <a:buFont typeface="Arial" charset="0"/>
              <a:buChar char="•"/>
            </a:pPr>
            <a:r>
              <a:rPr lang="es-CL" sz="1800" dirty="0">
                <a:ea typeface="ＭＳ Ｐゴシック" pitchFamily="34" charset="-128"/>
              </a:rPr>
              <a:t>Describir los beneficios de usar el atributo% TYPE para definir variables.</a:t>
            </a:r>
          </a:p>
          <a:p>
            <a:pPr marL="609600" indent="-609600" algn="just" defTabSz="457200">
              <a:spcBef>
                <a:spcPct val="20000"/>
              </a:spcBef>
              <a:buFont typeface="Arial" charset="0"/>
              <a:buChar char="•"/>
            </a:pPr>
            <a:r>
              <a:rPr lang="es-CL" sz="1800" dirty="0">
                <a:ea typeface="ＭＳ Ｐゴシック" pitchFamily="34" charset="-128"/>
              </a:rPr>
              <a:t>Describir las características de los tipos de los tipos de datos Compuestos.</a:t>
            </a:r>
          </a:p>
          <a:p>
            <a:pPr marL="609600" indent="-609600" algn="just" defTabSz="457200">
              <a:spcBef>
                <a:spcPct val="20000"/>
              </a:spcBef>
              <a:buFont typeface="Arial" charset="0"/>
              <a:buChar char="•"/>
            </a:pPr>
            <a:r>
              <a:rPr lang="es-CL" sz="1800" dirty="0">
                <a:ea typeface="ＭＳ Ｐゴシック" pitchFamily="34" charset="-128"/>
              </a:rPr>
              <a:t>Describir las características de los tipos de datos LOB.</a:t>
            </a:r>
          </a:p>
        </p:txBody>
      </p:sp>
      <p:pic>
        <p:nvPicPr>
          <p:cNvPr id="19459" name="Picture 7" descr="http://www.bodegasexpress.com/images/dudas.jpg">
            <a:hlinkClick r:id="rId2"/>
          </p:cNvPr>
          <p:cNvPicPr>
            <a:picLocks noChangeAspect="1" noChangeArrowheads="1"/>
          </p:cNvPicPr>
          <p:nvPr/>
        </p:nvPicPr>
        <p:blipFill>
          <a:blip r:embed="rId3" cstate="print"/>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91" name="Group 29"/>
          <p:cNvGrpSpPr>
            <a:grpSpLocks/>
          </p:cNvGrpSpPr>
          <p:nvPr/>
        </p:nvGrpSpPr>
        <p:grpSpPr bwMode="auto">
          <a:xfrm>
            <a:off x="1160463" y="2509838"/>
            <a:ext cx="3352800" cy="3230562"/>
            <a:chOff x="672" y="1056"/>
            <a:chExt cx="2736" cy="2637"/>
          </a:xfrm>
        </p:grpSpPr>
        <p:sp>
          <p:nvSpPr>
            <p:cNvPr id="66592" name="Rectangle 30"/>
            <p:cNvSpPr>
              <a:spLocks noChangeArrowheads="1"/>
            </p:cNvSpPr>
            <p:nvPr/>
          </p:nvSpPr>
          <p:spPr bwMode="gray">
            <a:xfrm>
              <a:off x="672" y="1488"/>
              <a:ext cx="2736" cy="1824"/>
            </a:xfrm>
            <a:prstGeom prst="rect">
              <a:avLst/>
            </a:prstGeom>
            <a:solidFill>
              <a:srgbClr val="99CC00"/>
            </a:solidFill>
            <a:ln w="3175">
              <a:solidFill>
                <a:srgbClr val="99CC00"/>
              </a:solidFill>
              <a:miter lim="800000"/>
              <a:headEnd/>
              <a:tailEnd/>
            </a:ln>
          </p:spPr>
          <p:txBody>
            <a:bodyPr wrap="none" anchor="ctr"/>
            <a:lstStyle/>
            <a:p>
              <a:endParaRPr lang="en-US" sz="1800"/>
            </a:p>
          </p:txBody>
        </p:sp>
        <p:sp>
          <p:nvSpPr>
            <p:cNvPr id="66593" name="Oval 31"/>
            <p:cNvSpPr>
              <a:spLocks noChangeArrowheads="1"/>
            </p:cNvSpPr>
            <p:nvPr/>
          </p:nvSpPr>
          <p:spPr bwMode="gray">
            <a:xfrm>
              <a:off x="672" y="1056"/>
              <a:ext cx="2736" cy="813"/>
            </a:xfrm>
            <a:prstGeom prst="ellipse">
              <a:avLst/>
            </a:prstGeom>
            <a:solidFill>
              <a:srgbClr val="BBE0E3"/>
            </a:solidFill>
            <a:ln w="3175">
              <a:solidFill>
                <a:srgbClr val="99CC00"/>
              </a:solidFill>
              <a:round/>
              <a:headEnd/>
              <a:tailEnd/>
            </a:ln>
          </p:spPr>
          <p:txBody>
            <a:bodyPr wrap="none" anchor="ctr"/>
            <a:lstStyle/>
            <a:p>
              <a:endParaRPr lang="en-US" sz="1800"/>
            </a:p>
          </p:txBody>
        </p:sp>
        <p:sp>
          <p:nvSpPr>
            <p:cNvPr id="66594" name="Oval 32"/>
            <p:cNvSpPr>
              <a:spLocks noChangeArrowheads="1"/>
            </p:cNvSpPr>
            <p:nvPr/>
          </p:nvSpPr>
          <p:spPr bwMode="gray">
            <a:xfrm>
              <a:off x="672" y="2880"/>
              <a:ext cx="2736" cy="813"/>
            </a:xfrm>
            <a:prstGeom prst="ellipse">
              <a:avLst/>
            </a:prstGeom>
            <a:solidFill>
              <a:srgbClr val="99CC00"/>
            </a:solidFill>
            <a:ln w="3175">
              <a:solidFill>
                <a:srgbClr val="99CC00"/>
              </a:solidFill>
              <a:round/>
              <a:headEnd/>
              <a:tailEnd/>
            </a:ln>
          </p:spPr>
          <p:txBody>
            <a:bodyPr wrap="none" anchor="ctr"/>
            <a:lstStyle/>
            <a:p>
              <a:endParaRPr lang="en-US" sz="1800"/>
            </a:p>
          </p:txBody>
        </p:sp>
      </p:grpSp>
      <p:sp>
        <p:nvSpPr>
          <p:cNvPr id="66562" name="Rectangle 2"/>
          <p:cNvSpPr>
            <a:spLocks noGrp="1" noChangeArrowheads="1"/>
          </p:cNvSpPr>
          <p:nvPr>
            <p:ph type="title" idx="4294967295"/>
          </p:nvPr>
        </p:nvSpPr>
        <p:spPr>
          <a:xfrm>
            <a:off x="611188" y="188913"/>
            <a:ext cx="8064500" cy="1462087"/>
          </a:xfrm>
        </p:spPr>
        <p:txBody>
          <a:bodyPr/>
          <a:lstStyle/>
          <a:p>
            <a:pPr algn="r"/>
            <a:r>
              <a:rPr lang="es-CL" sz="3000" smtClean="0">
                <a:solidFill>
                  <a:srgbClr val="10253F"/>
                </a:solidFill>
                <a:latin typeface="Arial" charset="0"/>
                <a:ea typeface="ＭＳ Ｐゴシック" pitchFamily="34" charset="-128"/>
                <a:cs typeface="Arial" charset="0"/>
              </a:rPr>
              <a:t>Variables Tipos de Datos LOB</a:t>
            </a:r>
            <a:endParaRPr lang="es-ES" sz="3000" smtClean="0">
              <a:solidFill>
                <a:srgbClr val="10253F"/>
              </a:solidFill>
              <a:latin typeface="Arial" charset="0"/>
              <a:ea typeface="ＭＳ Ｐゴシック" pitchFamily="34" charset="-128"/>
              <a:cs typeface="Arial" charset="0"/>
            </a:endParaRPr>
          </a:p>
        </p:txBody>
      </p:sp>
      <p:sp>
        <p:nvSpPr>
          <p:cNvPr id="66568" name="Text Box 4"/>
          <p:cNvSpPr txBox="1">
            <a:spLocks noChangeArrowheads="1"/>
          </p:cNvSpPr>
          <p:nvPr/>
        </p:nvSpPr>
        <p:spPr bwMode="auto">
          <a:xfrm>
            <a:off x="1974850" y="2200275"/>
            <a:ext cx="6280150" cy="366713"/>
          </a:xfrm>
          <a:prstGeom prst="rect">
            <a:avLst/>
          </a:prstGeom>
          <a:noFill/>
          <a:ln w="9525">
            <a:noFill/>
            <a:miter lim="800000"/>
            <a:headEnd/>
            <a:tailEnd/>
          </a:ln>
        </p:spPr>
        <p:txBody>
          <a:bodyPr>
            <a:spAutoFit/>
          </a:bodyPr>
          <a:lstStyle/>
          <a:p>
            <a:endParaRPr lang="en-US" sz="1800"/>
          </a:p>
        </p:txBody>
      </p:sp>
      <p:sp>
        <p:nvSpPr>
          <p:cNvPr id="66573" name="Rectangle 33"/>
          <p:cNvSpPr>
            <a:spLocks noChangeArrowheads="1"/>
          </p:cNvSpPr>
          <p:nvPr/>
        </p:nvSpPr>
        <p:spPr bwMode="auto">
          <a:xfrm>
            <a:off x="6315075" y="1673225"/>
            <a:ext cx="1204913" cy="539750"/>
          </a:xfrm>
          <a:prstGeom prst="rect">
            <a:avLst/>
          </a:prstGeom>
          <a:noFill/>
          <a:ln w="9525">
            <a:noFill/>
            <a:miter lim="800000"/>
            <a:headEnd/>
            <a:tailEnd/>
          </a:ln>
        </p:spPr>
        <p:txBody>
          <a:bodyPr lIns="82550" tIns="41275" rIns="82550" bIns="41275">
            <a:spAutoFit/>
          </a:bodyPr>
          <a:lstStyle/>
          <a:p>
            <a:pPr algn="ctr" defTabSz="822325" eaLnBrk="0" hangingPunct="0"/>
            <a:r>
              <a:rPr lang="en-US" b="1">
                <a:latin typeface="Arial Black" pitchFamily="34" charset="0"/>
              </a:rPr>
              <a:t>Libro</a:t>
            </a:r>
          </a:p>
          <a:p>
            <a:pPr algn="ctr" defTabSz="822325" eaLnBrk="0" hangingPunct="0"/>
            <a:r>
              <a:rPr lang="en-US" b="1">
                <a:latin typeface="Arial Black" pitchFamily="34" charset="0"/>
              </a:rPr>
              <a:t>(CLOB</a:t>
            </a:r>
            <a:r>
              <a:rPr lang="en-US" b="1"/>
              <a:t>)</a:t>
            </a:r>
          </a:p>
        </p:txBody>
      </p:sp>
      <p:sp>
        <p:nvSpPr>
          <p:cNvPr id="66574" name="Rectangle 34"/>
          <p:cNvSpPr>
            <a:spLocks noChangeArrowheads="1"/>
          </p:cNvSpPr>
          <p:nvPr/>
        </p:nvSpPr>
        <p:spPr bwMode="auto">
          <a:xfrm>
            <a:off x="6315075" y="2968625"/>
            <a:ext cx="1204913" cy="539750"/>
          </a:xfrm>
          <a:prstGeom prst="rect">
            <a:avLst/>
          </a:prstGeom>
          <a:noFill/>
          <a:ln w="9525">
            <a:noFill/>
            <a:miter lim="800000"/>
            <a:headEnd/>
            <a:tailEnd/>
          </a:ln>
        </p:spPr>
        <p:txBody>
          <a:bodyPr lIns="82550" tIns="41275" rIns="82550" bIns="41275">
            <a:spAutoFit/>
          </a:bodyPr>
          <a:lstStyle/>
          <a:p>
            <a:pPr algn="ctr" defTabSz="822325" eaLnBrk="0" hangingPunct="0"/>
            <a:r>
              <a:rPr lang="en-US" b="1">
                <a:latin typeface="Arial Black" pitchFamily="34" charset="0"/>
              </a:rPr>
              <a:t>Foto</a:t>
            </a:r>
          </a:p>
          <a:p>
            <a:pPr algn="ctr" defTabSz="822325" eaLnBrk="0" hangingPunct="0"/>
            <a:r>
              <a:rPr lang="en-US" b="1">
                <a:latin typeface="Arial Black" pitchFamily="34" charset="0"/>
              </a:rPr>
              <a:t>(BLOB)</a:t>
            </a:r>
          </a:p>
        </p:txBody>
      </p:sp>
      <p:sp>
        <p:nvSpPr>
          <p:cNvPr id="66575" name="Rectangle 35"/>
          <p:cNvSpPr>
            <a:spLocks noChangeArrowheads="1"/>
          </p:cNvSpPr>
          <p:nvPr/>
        </p:nvSpPr>
        <p:spPr bwMode="auto">
          <a:xfrm>
            <a:off x="6203950" y="4111625"/>
            <a:ext cx="1398588" cy="539750"/>
          </a:xfrm>
          <a:prstGeom prst="rect">
            <a:avLst/>
          </a:prstGeom>
          <a:noFill/>
          <a:ln w="9525">
            <a:noFill/>
            <a:miter lim="800000"/>
            <a:headEnd/>
            <a:tailEnd/>
          </a:ln>
        </p:spPr>
        <p:txBody>
          <a:bodyPr lIns="82550" tIns="41275" rIns="82550" bIns="41275">
            <a:spAutoFit/>
          </a:bodyPr>
          <a:lstStyle/>
          <a:p>
            <a:pPr algn="ctr" defTabSz="822325" eaLnBrk="0" hangingPunct="0"/>
            <a:r>
              <a:rPr lang="en-US" b="1">
                <a:latin typeface="Arial Black" pitchFamily="34" charset="0"/>
              </a:rPr>
              <a:t>Película</a:t>
            </a:r>
          </a:p>
          <a:p>
            <a:pPr algn="ctr" defTabSz="822325" eaLnBrk="0" hangingPunct="0"/>
            <a:r>
              <a:rPr lang="en-US" b="1">
                <a:latin typeface="Arial Black" pitchFamily="34" charset="0"/>
              </a:rPr>
              <a:t>(BFILE</a:t>
            </a:r>
            <a:r>
              <a:rPr lang="en-US" b="1"/>
              <a:t>)</a:t>
            </a:r>
          </a:p>
        </p:txBody>
      </p:sp>
      <p:sp>
        <p:nvSpPr>
          <p:cNvPr id="66576" name="Rectangle 36"/>
          <p:cNvSpPr>
            <a:spLocks noChangeArrowheads="1"/>
          </p:cNvSpPr>
          <p:nvPr/>
        </p:nvSpPr>
        <p:spPr bwMode="auto">
          <a:xfrm>
            <a:off x="6203950" y="5410200"/>
            <a:ext cx="1398588" cy="311150"/>
          </a:xfrm>
          <a:prstGeom prst="rect">
            <a:avLst/>
          </a:prstGeom>
          <a:noFill/>
          <a:ln w="9525">
            <a:noFill/>
            <a:miter lim="800000"/>
            <a:headEnd/>
            <a:tailEnd/>
          </a:ln>
        </p:spPr>
        <p:txBody>
          <a:bodyPr lIns="82550" tIns="41275" rIns="82550" bIns="41275">
            <a:spAutoFit/>
          </a:bodyPr>
          <a:lstStyle/>
          <a:p>
            <a:pPr algn="ctr" defTabSz="822325" eaLnBrk="0" hangingPunct="0"/>
            <a:r>
              <a:rPr lang="en-US" b="1">
                <a:latin typeface="Arial Black" pitchFamily="34" charset="0"/>
              </a:rPr>
              <a:t>NCLOB</a:t>
            </a:r>
          </a:p>
        </p:txBody>
      </p:sp>
      <p:pic>
        <p:nvPicPr>
          <p:cNvPr id="66577" name="Picture 37" descr="book"/>
          <p:cNvPicPr>
            <a:picLocks noChangeAspect="1" noChangeArrowheads="1"/>
          </p:cNvPicPr>
          <p:nvPr/>
        </p:nvPicPr>
        <p:blipFill>
          <a:blip r:embed="rId3" cstate="print"/>
          <a:srcRect/>
          <a:stretch>
            <a:fillRect/>
          </a:stretch>
        </p:blipFill>
        <p:spPr bwMode="gray">
          <a:xfrm>
            <a:off x="5141913" y="1708150"/>
            <a:ext cx="1235075" cy="733425"/>
          </a:xfrm>
          <a:prstGeom prst="rect">
            <a:avLst/>
          </a:prstGeom>
          <a:noFill/>
          <a:ln w="9525">
            <a:noFill/>
            <a:miter lim="800000"/>
            <a:headEnd/>
            <a:tailEnd/>
          </a:ln>
        </p:spPr>
      </p:pic>
      <p:pic>
        <p:nvPicPr>
          <p:cNvPr id="66578" name="Picture 38" descr="car"/>
          <p:cNvPicPr>
            <a:picLocks noChangeAspect="1" noChangeArrowheads="1"/>
          </p:cNvPicPr>
          <p:nvPr/>
        </p:nvPicPr>
        <p:blipFill>
          <a:blip r:embed="rId4" cstate="print"/>
          <a:srcRect/>
          <a:stretch>
            <a:fillRect/>
          </a:stretch>
        </p:blipFill>
        <p:spPr bwMode="gray">
          <a:xfrm>
            <a:off x="5097463" y="2930525"/>
            <a:ext cx="1284287" cy="806450"/>
          </a:xfrm>
          <a:prstGeom prst="rect">
            <a:avLst/>
          </a:prstGeom>
          <a:noFill/>
          <a:ln w="9525">
            <a:noFill/>
            <a:miter lim="800000"/>
            <a:headEnd/>
            <a:tailEnd/>
          </a:ln>
        </p:spPr>
      </p:pic>
      <p:pic>
        <p:nvPicPr>
          <p:cNvPr id="66579" name="Picture 39" descr="film"/>
          <p:cNvPicPr>
            <a:picLocks noChangeAspect="1" noChangeArrowheads="1"/>
          </p:cNvPicPr>
          <p:nvPr/>
        </p:nvPicPr>
        <p:blipFill>
          <a:blip r:embed="rId5" cstate="print"/>
          <a:srcRect/>
          <a:stretch>
            <a:fillRect/>
          </a:stretch>
        </p:blipFill>
        <p:spPr bwMode="gray">
          <a:xfrm>
            <a:off x="5322888" y="3813175"/>
            <a:ext cx="960437" cy="1162050"/>
          </a:xfrm>
          <a:prstGeom prst="rect">
            <a:avLst/>
          </a:prstGeom>
          <a:noFill/>
          <a:ln w="9525">
            <a:noFill/>
            <a:miter lim="800000"/>
            <a:headEnd/>
            <a:tailEnd/>
          </a:ln>
        </p:spPr>
      </p:pic>
      <p:pic>
        <p:nvPicPr>
          <p:cNvPr id="66580" name="Picture 40" descr="table"/>
          <p:cNvPicPr>
            <a:picLocks noChangeAspect="1" noChangeArrowheads="1"/>
          </p:cNvPicPr>
          <p:nvPr/>
        </p:nvPicPr>
        <p:blipFill>
          <a:blip r:embed="rId6" cstate="print"/>
          <a:srcRect/>
          <a:stretch>
            <a:fillRect/>
          </a:stretch>
        </p:blipFill>
        <p:spPr bwMode="auto">
          <a:xfrm>
            <a:off x="1768475" y="2289175"/>
            <a:ext cx="2513013" cy="3386138"/>
          </a:xfrm>
          <a:prstGeom prst="rect">
            <a:avLst/>
          </a:prstGeom>
          <a:noFill/>
          <a:ln w="9525">
            <a:noFill/>
            <a:miter lim="800000"/>
            <a:headEnd/>
            <a:tailEnd/>
          </a:ln>
        </p:spPr>
      </p:pic>
      <p:sp>
        <p:nvSpPr>
          <p:cNvPr id="66581" name="Line 41"/>
          <p:cNvSpPr>
            <a:spLocks noChangeShapeType="1"/>
          </p:cNvSpPr>
          <p:nvPr/>
        </p:nvSpPr>
        <p:spPr bwMode="auto">
          <a:xfrm>
            <a:off x="3502025" y="3355975"/>
            <a:ext cx="1579563" cy="0"/>
          </a:xfrm>
          <a:prstGeom prst="line">
            <a:avLst/>
          </a:prstGeom>
          <a:noFill/>
          <a:ln w="53975">
            <a:solidFill>
              <a:schemeClr val="tx1"/>
            </a:solidFill>
            <a:round/>
            <a:headEnd type="none" w="sm" len="sm"/>
            <a:tailEnd type="triangle" w="sm" len="sm"/>
          </a:ln>
        </p:spPr>
        <p:txBody>
          <a:bodyPr/>
          <a:lstStyle/>
          <a:p>
            <a:endParaRPr lang="es-CL"/>
          </a:p>
        </p:txBody>
      </p:sp>
      <p:sp>
        <p:nvSpPr>
          <p:cNvPr id="66582" name="Line 42"/>
          <p:cNvSpPr>
            <a:spLocks noChangeShapeType="1"/>
          </p:cNvSpPr>
          <p:nvPr/>
        </p:nvSpPr>
        <p:spPr bwMode="auto">
          <a:xfrm>
            <a:off x="3502025" y="4194175"/>
            <a:ext cx="1579563" cy="0"/>
          </a:xfrm>
          <a:prstGeom prst="line">
            <a:avLst/>
          </a:prstGeom>
          <a:noFill/>
          <a:ln w="53975">
            <a:solidFill>
              <a:schemeClr val="tx1"/>
            </a:solidFill>
            <a:round/>
            <a:headEnd type="none" w="sm" len="sm"/>
            <a:tailEnd type="triangle" w="sm" len="sm"/>
          </a:ln>
        </p:spPr>
        <p:txBody>
          <a:bodyPr/>
          <a:lstStyle/>
          <a:p>
            <a:endParaRPr lang="es-CL"/>
          </a:p>
        </p:txBody>
      </p:sp>
      <p:sp>
        <p:nvSpPr>
          <p:cNvPr id="66583" name="Freeform 43"/>
          <p:cNvSpPr>
            <a:spLocks/>
          </p:cNvSpPr>
          <p:nvPr/>
        </p:nvSpPr>
        <p:spPr bwMode="auto">
          <a:xfrm>
            <a:off x="3502025" y="2144713"/>
            <a:ext cx="1554163" cy="969962"/>
          </a:xfrm>
          <a:custGeom>
            <a:avLst/>
            <a:gdLst>
              <a:gd name="T0" fmla="*/ 0 w 1432"/>
              <a:gd name="T1" fmla="*/ 2147483647 h 474"/>
              <a:gd name="T2" fmla="*/ 0 w 1432"/>
              <a:gd name="T3" fmla="*/ 0 h 474"/>
              <a:gd name="T4" fmla="*/ 2147483647 w 1432"/>
              <a:gd name="T5" fmla="*/ 0 h 474"/>
              <a:gd name="T6" fmla="*/ 0 60000 65536"/>
              <a:gd name="T7" fmla="*/ 0 60000 65536"/>
              <a:gd name="T8" fmla="*/ 0 60000 65536"/>
              <a:gd name="T9" fmla="*/ 0 w 1432"/>
              <a:gd name="T10" fmla="*/ 0 h 474"/>
              <a:gd name="T11" fmla="*/ 1432 w 1432"/>
              <a:gd name="T12" fmla="*/ 474 h 474"/>
            </a:gdLst>
            <a:ahLst/>
            <a:cxnLst>
              <a:cxn ang="T6">
                <a:pos x="T0" y="T1"/>
              </a:cxn>
              <a:cxn ang="T7">
                <a:pos x="T2" y="T3"/>
              </a:cxn>
              <a:cxn ang="T8">
                <a:pos x="T4" y="T5"/>
              </a:cxn>
            </a:cxnLst>
            <a:rect l="T9" t="T10" r="T11" b="T12"/>
            <a:pathLst>
              <a:path w="1432" h="474">
                <a:moveTo>
                  <a:pt x="0" y="473"/>
                </a:moveTo>
                <a:lnTo>
                  <a:pt x="0" y="0"/>
                </a:lnTo>
                <a:lnTo>
                  <a:pt x="1431" y="0"/>
                </a:lnTo>
              </a:path>
            </a:pathLst>
          </a:custGeom>
          <a:noFill/>
          <a:ln w="53975" cap="rnd">
            <a:solidFill>
              <a:schemeClr val="tx1"/>
            </a:solidFill>
            <a:round/>
            <a:headEnd type="none" w="sm" len="sm"/>
            <a:tailEnd type="triangle" w="sm" len="sm"/>
          </a:ln>
        </p:spPr>
        <p:txBody>
          <a:bodyPr/>
          <a:lstStyle/>
          <a:p>
            <a:endParaRPr lang="es-CL"/>
          </a:p>
        </p:txBody>
      </p:sp>
      <p:sp>
        <p:nvSpPr>
          <p:cNvPr id="66584" name="Freeform 44"/>
          <p:cNvSpPr>
            <a:spLocks/>
          </p:cNvSpPr>
          <p:nvPr/>
        </p:nvSpPr>
        <p:spPr bwMode="auto">
          <a:xfrm>
            <a:off x="3502025" y="4422775"/>
            <a:ext cx="1503363" cy="1211263"/>
          </a:xfrm>
          <a:custGeom>
            <a:avLst/>
            <a:gdLst>
              <a:gd name="T0" fmla="*/ 0 w 1432"/>
              <a:gd name="T1" fmla="*/ 0 h 406"/>
              <a:gd name="T2" fmla="*/ 0 w 1432"/>
              <a:gd name="T3" fmla="*/ 2147483647 h 406"/>
              <a:gd name="T4" fmla="*/ 2147483647 w 1432"/>
              <a:gd name="T5" fmla="*/ 2147483647 h 406"/>
              <a:gd name="T6" fmla="*/ 0 60000 65536"/>
              <a:gd name="T7" fmla="*/ 0 60000 65536"/>
              <a:gd name="T8" fmla="*/ 0 60000 65536"/>
              <a:gd name="T9" fmla="*/ 0 w 1432"/>
              <a:gd name="T10" fmla="*/ 0 h 406"/>
              <a:gd name="T11" fmla="*/ 1432 w 1432"/>
              <a:gd name="T12" fmla="*/ 406 h 406"/>
            </a:gdLst>
            <a:ahLst/>
            <a:cxnLst>
              <a:cxn ang="T6">
                <a:pos x="T0" y="T1"/>
              </a:cxn>
              <a:cxn ang="T7">
                <a:pos x="T2" y="T3"/>
              </a:cxn>
              <a:cxn ang="T8">
                <a:pos x="T4" y="T5"/>
              </a:cxn>
            </a:cxnLst>
            <a:rect l="T9" t="T10" r="T11" b="T12"/>
            <a:pathLst>
              <a:path w="1432" h="406">
                <a:moveTo>
                  <a:pt x="0" y="0"/>
                </a:moveTo>
                <a:lnTo>
                  <a:pt x="0" y="405"/>
                </a:lnTo>
                <a:lnTo>
                  <a:pt x="1431" y="405"/>
                </a:lnTo>
              </a:path>
            </a:pathLst>
          </a:custGeom>
          <a:noFill/>
          <a:ln w="53975" cap="rnd">
            <a:solidFill>
              <a:schemeClr val="tx1"/>
            </a:solidFill>
            <a:round/>
            <a:headEnd type="none" w="sm" len="sm"/>
            <a:tailEnd type="triangle" w="sm" len="sm"/>
          </a:ln>
        </p:spPr>
        <p:txBody>
          <a:bodyPr/>
          <a:lstStyle/>
          <a:p>
            <a:endParaRPr lang="es-CL"/>
          </a:p>
        </p:txBody>
      </p:sp>
      <p:pic>
        <p:nvPicPr>
          <p:cNvPr id="66585" name="Picture 46" descr="chichar"/>
          <p:cNvPicPr>
            <a:picLocks noChangeAspect="1" noChangeArrowheads="1"/>
          </p:cNvPicPr>
          <p:nvPr/>
        </p:nvPicPr>
        <p:blipFill>
          <a:blip r:embed="rId7" cstate="print"/>
          <a:srcRect/>
          <a:stretch>
            <a:fillRect/>
          </a:stretch>
        </p:blipFill>
        <p:spPr bwMode="gray">
          <a:xfrm>
            <a:off x="5038725" y="5178425"/>
            <a:ext cx="779463" cy="914400"/>
          </a:xfrm>
          <a:prstGeom prst="rect">
            <a:avLst/>
          </a:prstGeom>
          <a:noFill/>
          <a:ln w="9525">
            <a:noFill/>
            <a:miter lim="800000"/>
            <a:headEnd/>
            <a:tailEnd/>
          </a:ln>
        </p:spPr>
      </p:pic>
      <p:pic>
        <p:nvPicPr>
          <p:cNvPr id="66586" name="Picture 47" descr="thaichar"/>
          <p:cNvPicPr>
            <a:picLocks noChangeAspect="1" noChangeArrowheads="1"/>
          </p:cNvPicPr>
          <p:nvPr/>
        </p:nvPicPr>
        <p:blipFill>
          <a:blip r:embed="rId8" cstate="print"/>
          <a:srcRect/>
          <a:stretch>
            <a:fillRect/>
          </a:stretch>
        </p:blipFill>
        <p:spPr bwMode="gray">
          <a:xfrm>
            <a:off x="5800725" y="5178425"/>
            <a:ext cx="611188"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Resumen de la Clase</a:t>
            </a:r>
            <a:endParaRPr lang="es-ES" sz="3000" dirty="0" smtClean="0">
              <a:latin typeface="Arial" pitchFamily="34" charset="0"/>
              <a:cs typeface="Arial" pitchFamily="34" charset="0"/>
            </a:endParaRPr>
          </a:p>
        </p:txBody>
      </p:sp>
      <p:sp>
        <p:nvSpPr>
          <p:cNvPr id="49154" name="Rectangle 3"/>
          <p:cNvSpPr txBox="1">
            <a:spLocks noChangeArrowheads="1"/>
          </p:cNvSpPr>
          <p:nvPr/>
        </p:nvSpPr>
        <p:spPr bwMode="auto">
          <a:xfrm>
            <a:off x="395288" y="1423988"/>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a:ea typeface="ＭＳ Ｐゴシック" pitchFamily="34" charset="-128"/>
              </a:rPr>
              <a:t>Se definieron las variables válidas y no válidas.</a:t>
            </a:r>
          </a:p>
          <a:p>
            <a:pPr marL="609600" indent="-609600" algn="just" defTabSz="457200">
              <a:spcBef>
                <a:spcPct val="20000"/>
              </a:spcBef>
              <a:buFont typeface="Arial" charset="0"/>
              <a:buChar char="•"/>
            </a:pPr>
            <a:r>
              <a:rPr lang="es-CL" sz="1800">
                <a:ea typeface="ＭＳ Ｐゴシック" pitchFamily="34" charset="-128"/>
              </a:rPr>
              <a:t>Se describieron los usos de las variables.</a:t>
            </a:r>
          </a:p>
          <a:p>
            <a:pPr marL="609600" indent="-609600" algn="just" defTabSz="457200">
              <a:spcBef>
                <a:spcPct val="20000"/>
              </a:spcBef>
              <a:buFont typeface="Arial" charset="0"/>
              <a:buChar char="•"/>
            </a:pPr>
            <a:r>
              <a:rPr lang="es-CL" sz="1800">
                <a:ea typeface="ＭＳ Ｐゴシック" pitchFamily="34" charset="-128"/>
              </a:rPr>
              <a:t>Se explicó cómo declarar e inicializar variables.</a:t>
            </a:r>
          </a:p>
          <a:p>
            <a:pPr marL="609600" indent="-609600" algn="just" defTabSz="457200">
              <a:spcBef>
                <a:spcPct val="20000"/>
              </a:spcBef>
              <a:buFont typeface="Arial" charset="0"/>
              <a:buChar char="•"/>
            </a:pPr>
            <a:r>
              <a:rPr lang="es-CL" sz="1800">
                <a:ea typeface="ＭＳ Ｐゴシック" pitchFamily="34" charset="-128"/>
              </a:rPr>
              <a:t>Se describieron los distintos tipos de datos Escalares</a:t>
            </a:r>
          </a:p>
          <a:p>
            <a:pPr marL="609600" indent="-609600" algn="just" defTabSz="457200">
              <a:spcBef>
                <a:spcPct val="20000"/>
              </a:spcBef>
              <a:buFont typeface="Arial" charset="0"/>
              <a:buChar char="•"/>
            </a:pPr>
            <a:r>
              <a:rPr lang="es-CL" sz="1800">
                <a:ea typeface="ＭＳ Ｐゴシック" pitchFamily="34" charset="-128"/>
              </a:rPr>
              <a:t>Se describieron los beneficios de usar el atributo% TYPE para declarar variables.</a:t>
            </a:r>
          </a:p>
          <a:p>
            <a:pPr marL="609600" indent="-609600" algn="just" defTabSz="457200">
              <a:spcBef>
                <a:spcPct val="20000"/>
              </a:spcBef>
              <a:buFont typeface="Arial" charset="0"/>
              <a:buChar char="•"/>
            </a:pPr>
            <a:r>
              <a:rPr lang="es-CL" sz="1800">
                <a:ea typeface="ＭＳ Ｐゴシック" pitchFamily="34" charset="-128"/>
              </a:rPr>
              <a:t>Se describieron las características de los tipos de los tipos de datos Compuestos.</a:t>
            </a:r>
          </a:p>
          <a:p>
            <a:pPr marL="609600" indent="-609600" algn="just" defTabSz="457200">
              <a:spcBef>
                <a:spcPct val="20000"/>
              </a:spcBef>
              <a:buFont typeface="Arial" charset="0"/>
              <a:buChar char="•"/>
            </a:pPr>
            <a:r>
              <a:rPr lang="es-CL" sz="1800">
                <a:ea typeface="ＭＳ Ｐゴシック" pitchFamily="34" charset="-128"/>
              </a:rPr>
              <a:t>Se describieron las características de los tipos de datos LOB.</a:t>
            </a:r>
          </a:p>
        </p:txBody>
      </p:sp>
      <p:pic>
        <p:nvPicPr>
          <p:cNvPr id="49155" name="Picture 2" descr="http://1.bp.blogspot.com/_RqJDNYG54ms/Sw8Xel4RxEI/AAAAAAAAAAM/YsM0M1Y291A/s320/20080616-20080614-Trab%2520cooperativo.jpg">
            <a:hlinkClick r:id="rId2"/>
          </p:cNvPr>
          <p:cNvPicPr>
            <a:picLocks noChangeAspect="1" noChangeArrowheads="1"/>
          </p:cNvPicPr>
          <p:nvPr/>
        </p:nvPicPr>
        <p:blipFill>
          <a:blip r:embed="rId3" cstate="print"/>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Uso de Variables</a:t>
            </a:r>
            <a:endParaRPr lang="es-ES" sz="3000" dirty="0" smtClean="0">
              <a:solidFill>
                <a:srgbClr val="10253F"/>
              </a:solidFill>
              <a:latin typeface="Arial" charset="0"/>
              <a:ea typeface="ＭＳ Ｐゴシック" pitchFamily="34" charset="-128"/>
              <a:cs typeface="Arial" charset="0"/>
            </a:endParaRPr>
          </a:p>
        </p:txBody>
      </p:sp>
      <p:sp>
        <p:nvSpPr>
          <p:cNvPr id="20482" name="Rectangle 12"/>
          <p:cNvSpPr>
            <a:spLocks noChangeArrowheads="1"/>
          </p:cNvSpPr>
          <p:nvPr/>
        </p:nvSpPr>
        <p:spPr bwMode="blackWhite">
          <a:xfrm>
            <a:off x="2543175" y="3232150"/>
            <a:ext cx="2679700" cy="1947863"/>
          </a:xfrm>
          <a:prstGeom prst="rect">
            <a:avLst/>
          </a:prstGeom>
          <a:solidFill>
            <a:srgbClr val="FAAE48"/>
          </a:solidFill>
          <a:ln w="28575">
            <a:solidFill>
              <a:srgbClr val="000000"/>
            </a:solidFill>
            <a:miter lim="800000"/>
            <a:headEnd type="none" w="sm" len="sm"/>
            <a:tailEnd type="none" w="sm" len="sm"/>
          </a:ln>
        </p:spPr>
        <p:txBody>
          <a:bodyPr wrap="none" anchor="ctr"/>
          <a:lstStyle/>
          <a:p>
            <a:pPr defTabSz="228600">
              <a:spcBef>
                <a:spcPct val="20000"/>
              </a:spcBef>
              <a:buClr>
                <a:srgbClr val="FF0000"/>
              </a:buClr>
              <a:buFont typeface="Arial" charset="0"/>
              <a:buNone/>
            </a:pPr>
            <a:r>
              <a:rPr lang="en-US" sz="1300" b="1" dirty="0">
                <a:solidFill>
                  <a:srgbClr val="000000"/>
                </a:solidFill>
                <a:latin typeface="Arial Black" pitchFamily="34" charset="0"/>
              </a:rPr>
              <a:t>SELECT </a:t>
            </a:r>
          </a:p>
          <a:p>
            <a:pPr defTabSz="228600">
              <a:spcBef>
                <a:spcPct val="20000"/>
              </a:spcBef>
              <a:buClr>
                <a:srgbClr val="FF0000"/>
              </a:buClr>
              <a:buFont typeface="Arial" charset="0"/>
              <a:buNone/>
            </a:pPr>
            <a:r>
              <a:rPr lang="en-US" sz="1300" b="1" dirty="0">
                <a:solidFill>
                  <a:srgbClr val="000000"/>
                </a:solidFill>
                <a:latin typeface="Arial Black" pitchFamily="34" charset="0"/>
              </a:rPr>
              <a:t>           </a:t>
            </a:r>
            <a:r>
              <a:rPr lang="en-US" sz="1300" b="1" dirty="0">
                <a:solidFill>
                  <a:schemeClr val="hlink"/>
                </a:solidFill>
                <a:latin typeface="Arial Black" pitchFamily="34" charset="0"/>
              </a:rPr>
              <a:t> </a:t>
            </a:r>
            <a:r>
              <a:rPr lang="en-US" sz="1300" b="1" dirty="0">
                <a:solidFill>
                  <a:srgbClr val="CC0000"/>
                </a:solidFill>
                <a:latin typeface="Arial Black" pitchFamily="34" charset="0"/>
              </a:rPr>
              <a:t>first_name</a:t>
            </a:r>
            <a:r>
              <a:rPr lang="en-US" sz="1300" b="1" dirty="0">
                <a:solidFill>
                  <a:srgbClr val="000000"/>
                </a:solidFill>
                <a:latin typeface="Arial Black" pitchFamily="34" charset="0"/>
              </a:rPr>
              <a:t>,              </a:t>
            </a:r>
            <a:br>
              <a:rPr lang="en-US" sz="1300" b="1" dirty="0">
                <a:solidFill>
                  <a:srgbClr val="000000"/>
                </a:solidFill>
                <a:latin typeface="Arial Black" pitchFamily="34" charset="0"/>
              </a:rPr>
            </a:br>
            <a:r>
              <a:rPr lang="en-US" sz="1300" b="1" dirty="0">
                <a:solidFill>
                  <a:srgbClr val="000000"/>
                </a:solidFill>
                <a:latin typeface="Arial Black" pitchFamily="34" charset="0"/>
              </a:rPr>
              <a:t>            </a:t>
            </a:r>
            <a:r>
              <a:rPr lang="en-US" sz="1300" b="1" dirty="0">
                <a:solidFill>
                  <a:schemeClr val="hlink"/>
                </a:solidFill>
                <a:latin typeface="Arial Black" pitchFamily="34" charset="0"/>
              </a:rPr>
              <a:t>department_id</a:t>
            </a:r>
            <a:r>
              <a:rPr lang="en-US" sz="1300" b="1" dirty="0">
                <a:solidFill>
                  <a:srgbClr val="000000"/>
                </a:solidFill>
                <a:latin typeface="Arial Black" pitchFamily="34" charset="0"/>
              </a:rPr>
              <a:t> </a:t>
            </a:r>
            <a:br>
              <a:rPr lang="en-US" sz="1300" b="1" dirty="0">
                <a:solidFill>
                  <a:srgbClr val="000000"/>
                </a:solidFill>
                <a:latin typeface="Arial Black" pitchFamily="34" charset="0"/>
              </a:rPr>
            </a:br>
            <a:r>
              <a:rPr lang="en-US" sz="1300" b="1" dirty="0">
                <a:solidFill>
                  <a:srgbClr val="000000"/>
                </a:solidFill>
                <a:latin typeface="Arial Black" pitchFamily="34" charset="0"/>
              </a:rPr>
              <a:t>INTO </a:t>
            </a:r>
            <a:br>
              <a:rPr lang="en-US" sz="1300" b="1" dirty="0">
                <a:solidFill>
                  <a:srgbClr val="000000"/>
                </a:solidFill>
                <a:latin typeface="Arial Black" pitchFamily="34" charset="0"/>
              </a:rPr>
            </a:br>
            <a:r>
              <a:rPr lang="en-US" sz="1300" b="1" dirty="0">
                <a:solidFill>
                  <a:srgbClr val="000000"/>
                </a:solidFill>
                <a:latin typeface="Arial Black" pitchFamily="34" charset="0"/>
              </a:rPr>
              <a:t>            </a:t>
            </a:r>
            <a:r>
              <a:rPr lang="en-US" sz="1300" b="1" dirty="0">
                <a:solidFill>
                  <a:srgbClr val="008000"/>
                </a:solidFill>
                <a:latin typeface="Arial Black" pitchFamily="34" charset="0"/>
              </a:rPr>
              <a:t>emp_fname</a:t>
            </a:r>
            <a:r>
              <a:rPr lang="en-US" sz="1300" b="1" dirty="0">
                <a:solidFill>
                  <a:srgbClr val="000000"/>
                </a:solidFill>
                <a:latin typeface="Arial Black" pitchFamily="34" charset="0"/>
              </a:rPr>
              <a:t>,</a:t>
            </a:r>
            <a:br>
              <a:rPr lang="en-US" sz="1300" b="1" dirty="0">
                <a:solidFill>
                  <a:srgbClr val="000000"/>
                </a:solidFill>
                <a:latin typeface="Arial Black" pitchFamily="34" charset="0"/>
              </a:rPr>
            </a:br>
            <a:r>
              <a:rPr lang="en-US" sz="1300" b="1" dirty="0">
                <a:solidFill>
                  <a:srgbClr val="000000"/>
                </a:solidFill>
                <a:latin typeface="Arial Black" pitchFamily="34" charset="0"/>
              </a:rPr>
              <a:t>            </a:t>
            </a:r>
            <a:r>
              <a:rPr lang="en-US" sz="1300" b="1" dirty="0">
                <a:solidFill>
                  <a:schemeClr val="folHlink"/>
                </a:solidFill>
                <a:latin typeface="Arial Black" pitchFamily="34" charset="0"/>
              </a:rPr>
              <a:t>emp_deptno</a:t>
            </a:r>
            <a:r>
              <a:rPr lang="en-US" sz="1300" b="1" dirty="0">
                <a:solidFill>
                  <a:srgbClr val="000000"/>
                </a:solidFill>
                <a:latin typeface="Arial Black" pitchFamily="34" charset="0"/>
              </a:rPr>
              <a:t/>
            </a:r>
            <a:br>
              <a:rPr lang="en-US" sz="1300" b="1" dirty="0">
                <a:solidFill>
                  <a:srgbClr val="000000"/>
                </a:solidFill>
                <a:latin typeface="Arial Black" pitchFamily="34" charset="0"/>
              </a:rPr>
            </a:br>
            <a:r>
              <a:rPr lang="en-US" sz="1300" b="1" dirty="0">
                <a:solidFill>
                  <a:srgbClr val="000000"/>
                </a:solidFill>
                <a:latin typeface="Arial Black" pitchFamily="34" charset="0"/>
              </a:rPr>
              <a:t>FROM employees</a:t>
            </a:r>
          </a:p>
          <a:p>
            <a:pPr defTabSz="228600">
              <a:spcBef>
                <a:spcPct val="20000"/>
              </a:spcBef>
              <a:buClr>
                <a:srgbClr val="FF0000"/>
              </a:buClr>
              <a:buFont typeface="Arial" charset="0"/>
              <a:buNone/>
            </a:pPr>
            <a:r>
              <a:rPr lang="en-US" sz="1300" b="1" dirty="0">
                <a:solidFill>
                  <a:srgbClr val="000000"/>
                </a:solidFill>
                <a:latin typeface="Arial Black" pitchFamily="34" charset="0"/>
              </a:rPr>
              <a:t>WHERE employee_id = 200;</a:t>
            </a:r>
          </a:p>
        </p:txBody>
      </p:sp>
      <p:sp>
        <p:nvSpPr>
          <p:cNvPr id="20483" name="Text Box 13"/>
          <p:cNvSpPr txBox="1">
            <a:spLocks noChangeArrowheads="1"/>
          </p:cNvSpPr>
          <p:nvPr/>
        </p:nvSpPr>
        <p:spPr bwMode="auto">
          <a:xfrm>
            <a:off x="6907213" y="3141663"/>
            <a:ext cx="1412875" cy="290512"/>
          </a:xfrm>
          <a:prstGeom prst="rect">
            <a:avLst/>
          </a:prstGeom>
          <a:noFill/>
          <a:ln w="28575">
            <a:noFill/>
            <a:miter lim="800000"/>
            <a:headEnd type="none" w="sm" len="sm"/>
            <a:tailEnd type="none" w="sm" len="sm"/>
          </a:ln>
        </p:spPr>
        <p:txBody>
          <a:bodyPr>
            <a:spAutoFit/>
          </a:bodyPr>
          <a:lstStyle/>
          <a:p>
            <a:pPr algn="ctr" defTabSz="228600">
              <a:spcBef>
                <a:spcPct val="20000"/>
              </a:spcBef>
              <a:buClr>
                <a:srgbClr val="FF0000"/>
              </a:buClr>
              <a:buFont typeface="Arial" charset="0"/>
              <a:buNone/>
            </a:pPr>
            <a:r>
              <a:rPr lang="en-US" sz="1300" b="1" dirty="0">
                <a:solidFill>
                  <a:srgbClr val="008000"/>
                </a:solidFill>
                <a:latin typeface="Arial Black" pitchFamily="34" charset="0"/>
              </a:rPr>
              <a:t>emp_fname</a:t>
            </a:r>
            <a:endParaRPr lang="en-US" sz="1300" b="1" dirty="0">
              <a:solidFill>
                <a:srgbClr val="008000"/>
              </a:solidFill>
              <a:latin typeface="Arial Black" pitchFamily="34" charset="0"/>
            </a:endParaRPr>
          </a:p>
        </p:txBody>
      </p:sp>
      <p:sp>
        <p:nvSpPr>
          <p:cNvPr id="20484" name="Text Box 14"/>
          <p:cNvSpPr txBox="1">
            <a:spLocks noChangeArrowheads="1"/>
          </p:cNvSpPr>
          <p:nvPr/>
        </p:nvSpPr>
        <p:spPr bwMode="auto">
          <a:xfrm>
            <a:off x="7011988" y="4152900"/>
            <a:ext cx="1271587" cy="290513"/>
          </a:xfrm>
          <a:prstGeom prst="rect">
            <a:avLst/>
          </a:prstGeom>
          <a:noFill/>
          <a:ln w="28575">
            <a:noFill/>
            <a:miter lim="800000"/>
            <a:headEnd type="none" w="sm" len="sm"/>
            <a:tailEnd type="none" w="sm" len="sm"/>
          </a:ln>
        </p:spPr>
        <p:txBody>
          <a:bodyPr wrap="none">
            <a:spAutoFit/>
          </a:bodyPr>
          <a:lstStyle/>
          <a:p>
            <a:pPr algn="ctr" defTabSz="228600">
              <a:spcBef>
                <a:spcPct val="20000"/>
              </a:spcBef>
              <a:buClr>
                <a:srgbClr val="FF0000"/>
              </a:buClr>
              <a:buFont typeface="Arial" charset="0"/>
              <a:buNone/>
            </a:pPr>
            <a:r>
              <a:rPr lang="en-US" sz="1300" b="1" dirty="0">
                <a:solidFill>
                  <a:schemeClr val="folHlink"/>
                </a:solidFill>
                <a:latin typeface="Arial Black" pitchFamily="34" charset="0"/>
              </a:rPr>
              <a:t>emp_deptno</a:t>
            </a:r>
            <a:endParaRPr lang="en-US" sz="1300" b="1" dirty="0">
              <a:solidFill>
                <a:schemeClr val="folHlink"/>
              </a:solidFill>
              <a:latin typeface="Arial Black" pitchFamily="34" charset="0"/>
            </a:endParaRPr>
          </a:p>
        </p:txBody>
      </p:sp>
      <p:pic>
        <p:nvPicPr>
          <p:cNvPr id="20485" name="Picture 15" descr="table001"/>
          <p:cNvPicPr>
            <a:picLocks noChangeAspect="1" noChangeArrowheads="1"/>
          </p:cNvPicPr>
          <p:nvPr/>
        </p:nvPicPr>
        <p:blipFill>
          <a:blip r:embed="rId3" cstate="print"/>
          <a:srcRect/>
          <a:stretch>
            <a:fillRect/>
          </a:stretch>
        </p:blipFill>
        <p:spPr bwMode="gray">
          <a:xfrm>
            <a:off x="1116013" y="3838575"/>
            <a:ext cx="1211262" cy="1630363"/>
          </a:xfrm>
          <a:prstGeom prst="rect">
            <a:avLst/>
          </a:prstGeom>
          <a:noFill/>
          <a:ln w="9525">
            <a:noFill/>
            <a:miter lim="800000"/>
            <a:headEnd/>
            <a:tailEnd/>
          </a:ln>
        </p:spPr>
      </p:pic>
      <p:sp>
        <p:nvSpPr>
          <p:cNvPr id="20486" name="Rectangle 16"/>
          <p:cNvSpPr>
            <a:spLocks noChangeArrowheads="1"/>
          </p:cNvSpPr>
          <p:nvPr/>
        </p:nvSpPr>
        <p:spPr bwMode="blackWhite">
          <a:xfrm>
            <a:off x="5349875" y="3159125"/>
            <a:ext cx="914400" cy="304800"/>
          </a:xfrm>
          <a:prstGeom prst="rect">
            <a:avLst/>
          </a:prstGeom>
          <a:solidFill>
            <a:srgbClr val="FFDB43"/>
          </a:solidFill>
          <a:ln w="28575">
            <a:solidFill>
              <a:srgbClr val="000000"/>
            </a:solidFill>
            <a:miter lim="800000"/>
            <a:headEnd type="none" w="sm" len="sm"/>
            <a:tailEnd type="none" w="sm" len="sm"/>
          </a:ln>
        </p:spPr>
        <p:txBody>
          <a:bodyPr wrap="none" anchor="ctr"/>
          <a:lstStyle/>
          <a:p>
            <a:pPr algn="ctr" defTabSz="228600">
              <a:spcBef>
                <a:spcPct val="20000"/>
              </a:spcBef>
              <a:buClr>
                <a:srgbClr val="FF0000"/>
              </a:buClr>
              <a:buFont typeface="Arial" charset="0"/>
              <a:buNone/>
            </a:pPr>
            <a:r>
              <a:rPr lang="en-US" sz="1300" b="1" dirty="0">
                <a:solidFill>
                  <a:srgbClr val="000000"/>
                </a:solidFill>
                <a:latin typeface="Arial Black" pitchFamily="34" charset="0"/>
              </a:rPr>
              <a:t>Jennifer</a:t>
            </a:r>
          </a:p>
        </p:txBody>
      </p:sp>
      <p:sp>
        <p:nvSpPr>
          <p:cNvPr id="20487" name="Rectangle 17"/>
          <p:cNvSpPr>
            <a:spLocks noChangeArrowheads="1"/>
          </p:cNvSpPr>
          <p:nvPr/>
        </p:nvSpPr>
        <p:spPr bwMode="blackWhite">
          <a:xfrm>
            <a:off x="5567363" y="4152900"/>
            <a:ext cx="381000" cy="304800"/>
          </a:xfrm>
          <a:prstGeom prst="rect">
            <a:avLst/>
          </a:prstGeom>
          <a:solidFill>
            <a:srgbClr val="FFDB43"/>
          </a:solidFill>
          <a:ln w="28575">
            <a:solidFill>
              <a:srgbClr val="000000"/>
            </a:solidFill>
            <a:miter lim="800000"/>
            <a:headEnd type="none" w="sm" len="sm"/>
            <a:tailEnd type="none" w="sm" len="sm"/>
          </a:ln>
        </p:spPr>
        <p:txBody>
          <a:bodyPr wrap="none" anchor="ctr"/>
          <a:lstStyle/>
          <a:p>
            <a:pPr algn="ctr" defTabSz="228600">
              <a:spcBef>
                <a:spcPct val="20000"/>
              </a:spcBef>
              <a:buClr>
                <a:srgbClr val="FF0000"/>
              </a:buClr>
              <a:buFont typeface="Arial" charset="0"/>
              <a:buNone/>
            </a:pPr>
            <a:r>
              <a:rPr lang="en-US" sz="1300" b="1" dirty="0">
                <a:solidFill>
                  <a:srgbClr val="000000"/>
                </a:solidFill>
                <a:latin typeface="Arial Black" pitchFamily="34" charset="0"/>
              </a:rPr>
              <a:t>10</a:t>
            </a:r>
          </a:p>
        </p:txBody>
      </p:sp>
      <p:sp>
        <p:nvSpPr>
          <p:cNvPr id="20488" name="Freeform 18"/>
          <p:cNvSpPr>
            <a:spLocks/>
          </p:cNvSpPr>
          <p:nvPr/>
        </p:nvSpPr>
        <p:spPr bwMode="auto">
          <a:xfrm>
            <a:off x="1247775" y="3681413"/>
            <a:ext cx="1955800" cy="787400"/>
          </a:xfrm>
          <a:custGeom>
            <a:avLst/>
            <a:gdLst>
              <a:gd name="T0" fmla="*/ 0 w 624"/>
              <a:gd name="T1" fmla="*/ 2147483647 h 192"/>
              <a:gd name="T2" fmla="*/ 0 w 624"/>
              <a:gd name="T3" fmla="*/ 0 h 192"/>
              <a:gd name="T4" fmla="*/ 2147483647 w 624"/>
              <a:gd name="T5" fmla="*/ 0 h 192"/>
              <a:gd name="T6" fmla="*/ 0 60000 65536"/>
              <a:gd name="T7" fmla="*/ 0 60000 65536"/>
              <a:gd name="T8" fmla="*/ 0 60000 65536"/>
              <a:gd name="T9" fmla="*/ 0 w 624"/>
              <a:gd name="T10" fmla="*/ 0 h 192"/>
              <a:gd name="T11" fmla="*/ 624 w 624"/>
              <a:gd name="T12" fmla="*/ 192 h 192"/>
            </a:gdLst>
            <a:ahLst/>
            <a:cxnLst>
              <a:cxn ang="T6">
                <a:pos x="T0" y="T1"/>
              </a:cxn>
              <a:cxn ang="T7">
                <a:pos x="T2" y="T3"/>
              </a:cxn>
              <a:cxn ang="T8">
                <a:pos x="T4" y="T5"/>
              </a:cxn>
            </a:cxnLst>
            <a:rect l="T9" t="T10" r="T11" b="T12"/>
            <a:pathLst>
              <a:path w="624" h="192">
                <a:moveTo>
                  <a:pt x="0" y="192"/>
                </a:moveTo>
                <a:lnTo>
                  <a:pt x="0" y="0"/>
                </a:lnTo>
                <a:lnTo>
                  <a:pt x="624" y="0"/>
                </a:lnTo>
              </a:path>
            </a:pathLst>
          </a:custGeom>
          <a:noFill/>
          <a:ln w="50800">
            <a:solidFill>
              <a:srgbClr val="000000"/>
            </a:solidFill>
            <a:round/>
            <a:headEnd type="triangle" w="sm" len="sm"/>
            <a:tailEnd type="triangle" w="sm" len="sm"/>
          </a:ln>
        </p:spPr>
        <p:txBody>
          <a:bodyPr/>
          <a:lstStyle/>
          <a:p>
            <a:endParaRPr lang="es-CL" dirty="0"/>
          </a:p>
        </p:txBody>
      </p:sp>
      <p:sp>
        <p:nvSpPr>
          <p:cNvPr id="20489" name="Freeform 19"/>
          <p:cNvSpPr>
            <a:spLocks/>
          </p:cNvSpPr>
          <p:nvPr/>
        </p:nvSpPr>
        <p:spPr bwMode="auto">
          <a:xfrm>
            <a:off x="1463675" y="3914775"/>
            <a:ext cx="1739900" cy="427038"/>
          </a:xfrm>
          <a:custGeom>
            <a:avLst/>
            <a:gdLst>
              <a:gd name="T0" fmla="*/ 2147483647 w 944"/>
              <a:gd name="T1" fmla="*/ 0 h 304"/>
              <a:gd name="T2" fmla="*/ 0 w 944"/>
              <a:gd name="T3" fmla="*/ 0 h 304"/>
              <a:gd name="T4" fmla="*/ 0 w 944"/>
              <a:gd name="T5" fmla="*/ 2147483647 h 304"/>
              <a:gd name="T6" fmla="*/ 0 60000 65536"/>
              <a:gd name="T7" fmla="*/ 0 60000 65536"/>
              <a:gd name="T8" fmla="*/ 0 60000 65536"/>
              <a:gd name="T9" fmla="*/ 0 w 944"/>
              <a:gd name="T10" fmla="*/ 0 h 304"/>
              <a:gd name="T11" fmla="*/ 944 w 944"/>
              <a:gd name="T12" fmla="*/ 304 h 304"/>
            </a:gdLst>
            <a:ahLst/>
            <a:cxnLst>
              <a:cxn ang="T6">
                <a:pos x="T0" y="T1"/>
              </a:cxn>
              <a:cxn ang="T7">
                <a:pos x="T2" y="T3"/>
              </a:cxn>
              <a:cxn ang="T8">
                <a:pos x="T4" y="T5"/>
              </a:cxn>
            </a:cxnLst>
            <a:rect l="T9" t="T10" r="T11" b="T12"/>
            <a:pathLst>
              <a:path w="944" h="304">
                <a:moveTo>
                  <a:pt x="944" y="0"/>
                </a:moveTo>
                <a:lnTo>
                  <a:pt x="0" y="0"/>
                </a:lnTo>
                <a:lnTo>
                  <a:pt x="0" y="304"/>
                </a:lnTo>
              </a:path>
            </a:pathLst>
          </a:custGeom>
          <a:noFill/>
          <a:ln w="50800">
            <a:solidFill>
              <a:srgbClr val="000000"/>
            </a:solidFill>
            <a:round/>
            <a:headEnd type="triangle" w="sm" len="sm"/>
            <a:tailEnd type="triangle" w="sm" len="sm"/>
          </a:ln>
        </p:spPr>
        <p:txBody>
          <a:bodyPr/>
          <a:lstStyle/>
          <a:p>
            <a:endParaRPr lang="es-CL" dirty="0"/>
          </a:p>
        </p:txBody>
      </p:sp>
      <p:sp>
        <p:nvSpPr>
          <p:cNvPr id="20490" name="Freeform 20"/>
          <p:cNvSpPr>
            <a:spLocks/>
          </p:cNvSpPr>
          <p:nvPr/>
        </p:nvSpPr>
        <p:spPr bwMode="auto">
          <a:xfrm flipV="1">
            <a:off x="4712027" y="3917950"/>
            <a:ext cx="1044000" cy="215900"/>
          </a:xfrm>
          <a:custGeom>
            <a:avLst/>
            <a:gdLst>
              <a:gd name="T0" fmla="*/ 0 w 912"/>
              <a:gd name="T1" fmla="*/ 2147483647 h 192"/>
              <a:gd name="T2" fmla="*/ 2147483647 w 912"/>
              <a:gd name="T3" fmla="*/ 2147483647 h 192"/>
              <a:gd name="T4" fmla="*/ 2147483647 w 912"/>
              <a:gd name="T5" fmla="*/ 0 h 192"/>
              <a:gd name="T6" fmla="*/ 0 60000 65536"/>
              <a:gd name="T7" fmla="*/ 0 60000 65536"/>
              <a:gd name="T8" fmla="*/ 0 60000 65536"/>
              <a:gd name="T9" fmla="*/ 0 w 912"/>
              <a:gd name="T10" fmla="*/ 0 h 192"/>
              <a:gd name="T11" fmla="*/ 912 w 912"/>
              <a:gd name="T12" fmla="*/ 192 h 192"/>
            </a:gdLst>
            <a:ahLst/>
            <a:cxnLst>
              <a:cxn ang="T6">
                <a:pos x="T0" y="T1"/>
              </a:cxn>
              <a:cxn ang="T7">
                <a:pos x="T2" y="T3"/>
              </a:cxn>
              <a:cxn ang="T8">
                <a:pos x="T4" y="T5"/>
              </a:cxn>
            </a:cxnLst>
            <a:rect l="T9" t="T10" r="T11" b="T12"/>
            <a:pathLst>
              <a:path w="912" h="192">
                <a:moveTo>
                  <a:pt x="0" y="192"/>
                </a:moveTo>
                <a:lnTo>
                  <a:pt x="912" y="192"/>
                </a:lnTo>
                <a:lnTo>
                  <a:pt x="912" y="0"/>
                </a:lnTo>
              </a:path>
            </a:pathLst>
          </a:custGeom>
          <a:noFill/>
          <a:ln w="50800">
            <a:solidFill>
              <a:srgbClr val="000000"/>
            </a:solidFill>
            <a:round/>
            <a:headEnd type="none" w="sm" len="sm"/>
            <a:tailEnd type="triangle" w="sm" len="sm"/>
          </a:ln>
        </p:spPr>
        <p:txBody>
          <a:bodyPr/>
          <a:lstStyle/>
          <a:p>
            <a:endParaRPr lang="es-CL" dirty="0"/>
          </a:p>
        </p:txBody>
      </p:sp>
      <p:sp>
        <p:nvSpPr>
          <p:cNvPr id="20491" name="Freeform 21"/>
          <p:cNvSpPr>
            <a:spLocks/>
          </p:cNvSpPr>
          <p:nvPr/>
        </p:nvSpPr>
        <p:spPr bwMode="auto">
          <a:xfrm>
            <a:off x="4385452" y="3489325"/>
            <a:ext cx="1404000" cy="228600"/>
          </a:xfrm>
          <a:custGeom>
            <a:avLst/>
            <a:gdLst>
              <a:gd name="T0" fmla="*/ 0 w 912"/>
              <a:gd name="T1" fmla="*/ 2147483647 h 192"/>
              <a:gd name="T2" fmla="*/ 2147483647 w 912"/>
              <a:gd name="T3" fmla="*/ 2147483647 h 192"/>
              <a:gd name="T4" fmla="*/ 2147483647 w 912"/>
              <a:gd name="T5" fmla="*/ 0 h 192"/>
              <a:gd name="T6" fmla="*/ 0 60000 65536"/>
              <a:gd name="T7" fmla="*/ 0 60000 65536"/>
              <a:gd name="T8" fmla="*/ 0 60000 65536"/>
              <a:gd name="T9" fmla="*/ 0 w 912"/>
              <a:gd name="T10" fmla="*/ 0 h 192"/>
              <a:gd name="T11" fmla="*/ 912 w 912"/>
              <a:gd name="T12" fmla="*/ 192 h 192"/>
            </a:gdLst>
            <a:ahLst/>
            <a:cxnLst>
              <a:cxn ang="T6">
                <a:pos x="T0" y="T1"/>
              </a:cxn>
              <a:cxn ang="T7">
                <a:pos x="T2" y="T3"/>
              </a:cxn>
              <a:cxn ang="T8">
                <a:pos x="T4" y="T5"/>
              </a:cxn>
            </a:cxnLst>
            <a:rect l="T9" t="T10" r="T11" b="T12"/>
            <a:pathLst>
              <a:path w="912" h="192">
                <a:moveTo>
                  <a:pt x="0" y="192"/>
                </a:moveTo>
                <a:lnTo>
                  <a:pt x="912" y="192"/>
                </a:lnTo>
                <a:lnTo>
                  <a:pt x="912" y="0"/>
                </a:lnTo>
              </a:path>
            </a:pathLst>
          </a:custGeom>
          <a:noFill/>
          <a:ln w="50800">
            <a:solidFill>
              <a:srgbClr val="000000"/>
            </a:solidFill>
            <a:round/>
            <a:headEnd type="none" w="sm" len="sm"/>
            <a:tailEnd type="triangle" w="sm" len="sm"/>
          </a:ln>
        </p:spPr>
        <p:txBody>
          <a:bodyPr/>
          <a:lstStyle/>
          <a:p>
            <a:endParaRPr lang="es-CL" dirty="0"/>
          </a:p>
        </p:txBody>
      </p:sp>
      <p:sp>
        <p:nvSpPr>
          <p:cNvPr id="20492" name="Line 22"/>
          <p:cNvSpPr>
            <a:spLocks noChangeShapeType="1"/>
          </p:cNvSpPr>
          <p:nvPr/>
        </p:nvSpPr>
        <p:spPr bwMode="auto">
          <a:xfrm>
            <a:off x="6289675" y="3290888"/>
            <a:ext cx="769938" cy="12700"/>
          </a:xfrm>
          <a:prstGeom prst="line">
            <a:avLst/>
          </a:prstGeom>
          <a:noFill/>
          <a:ln w="63500">
            <a:solidFill>
              <a:schemeClr val="tx1"/>
            </a:solidFill>
            <a:round/>
            <a:headEnd/>
            <a:tailEnd type="triangle" w="med" len="med"/>
          </a:ln>
        </p:spPr>
        <p:txBody>
          <a:bodyPr/>
          <a:lstStyle/>
          <a:p>
            <a:endParaRPr lang="es-CL" dirty="0"/>
          </a:p>
        </p:txBody>
      </p:sp>
      <p:sp>
        <p:nvSpPr>
          <p:cNvPr id="20493" name="Line 23"/>
          <p:cNvSpPr>
            <a:spLocks noChangeShapeType="1"/>
          </p:cNvSpPr>
          <p:nvPr/>
        </p:nvSpPr>
        <p:spPr bwMode="auto">
          <a:xfrm>
            <a:off x="5972175" y="4293096"/>
            <a:ext cx="1048097" cy="0"/>
          </a:xfrm>
          <a:prstGeom prst="line">
            <a:avLst/>
          </a:prstGeom>
          <a:noFill/>
          <a:ln w="63500">
            <a:solidFill>
              <a:schemeClr val="tx1"/>
            </a:solidFill>
            <a:round/>
            <a:headEnd/>
            <a:tailEnd type="triangle" w="med" len="med"/>
          </a:ln>
        </p:spPr>
        <p:txBody>
          <a:bodyPr/>
          <a:lstStyle/>
          <a:p>
            <a:endParaRPr lang="es-CL" dirty="0"/>
          </a:p>
        </p:txBody>
      </p:sp>
      <p:sp>
        <p:nvSpPr>
          <p:cNvPr id="2049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Se pueden definir y usar variables en las sentencias SQL y sentencias </a:t>
            </a:r>
            <a:r>
              <a:rPr lang="es-CL" sz="1800" dirty="0">
                <a:ea typeface="Arial Unicode MS"/>
                <a:cs typeface="Arial Unicode MS"/>
              </a:rPr>
              <a:t>procedurales</a:t>
            </a:r>
            <a:r>
              <a:rPr lang="es-CL" sz="1800" dirty="0">
                <a:ea typeface="Arial Unicode MS"/>
                <a:cs typeface="Arial Unicode MS"/>
              </a:rPr>
              <a:t> del bloque PL/SQL.</a:t>
            </a:r>
          </a:p>
          <a:p>
            <a:pPr marL="609600" indent="-609600" algn="just" defTabSz="457200">
              <a:lnSpc>
                <a:spcPct val="80000"/>
              </a:lnSpc>
              <a:spcBef>
                <a:spcPct val="20000"/>
              </a:spcBef>
              <a:buFont typeface="Arial" charset="0"/>
              <a:buChar char="•"/>
            </a:pPr>
            <a:r>
              <a:rPr lang="es-CL" sz="1800" dirty="0">
                <a:ea typeface="Arial Unicode MS"/>
                <a:cs typeface="Arial Unicode MS"/>
              </a:rPr>
              <a:t>Se pueden utilizar para el almacenamiento temporal de los datos, manipulación de los valores almacenados y reusabilidad. </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Requisitos para los Nombres de Variables</a:t>
            </a:r>
            <a:endParaRPr lang="es-ES" sz="3000" dirty="0" smtClean="0">
              <a:solidFill>
                <a:srgbClr val="10253F"/>
              </a:solidFill>
              <a:latin typeface="Arial" charset="0"/>
              <a:ea typeface="ＭＳ Ｐゴシック" pitchFamily="34" charset="-128"/>
              <a:cs typeface="Arial" charset="0"/>
            </a:endParaRPr>
          </a:p>
        </p:txBody>
      </p:sp>
      <p:sp>
        <p:nvSpPr>
          <p:cNvPr id="9" name="8 Bisel"/>
          <p:cNvSpPr>
            <a:spLocks noChangeArrowheads="1"/>
          </p:cNvSpPr>
          <p:nvPr/>
        </p:nvSpPr>
        <p:spPr bwMode="auto">
          <a:xfrm>
            <a:off x="381000" y="1763713"/>
            <a:ext cx="4138613"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Debe comenzar con una letra</a:t>
            </a:r>
            <a:endParaRPr lang="es-ES" b="1" dirty="0">
              <a:solidFill>
                <a:schemeClr val="bg1"/>
              </a:solidFill>
              <a:latin typeface="Arial Black" pitchFamily="34" charset="0"/>
            </a:endParaRPr>
          </a:p>
        </p:txBody>
      </p:sp>
      <p:sp>
        <p:nvSpPr>
          <p:cNvPr id="10" name="12 Bisel"/>
          <p:cNvSpPr>
            <a:spLocks noChangeArrowheads="1"/>
          </p:cNvSpPr>
          <p:nvPr/>
        </p:nvSpPr>
        <p:spPr bwMode="auto">
          <a:xfrm>
            <a:off x="4629150" y="1773238"/>
            <a:ext cx="4138613"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b="1" dirty="0" smtClean="0">
                <a:solidFill>
                  <a:srgbClr val="FFFFFF"/>
                </a:solidFill>
                <a:latin typeface="Arial Black" pitchFamily="34" charset="0"/>
              </a:rPr>
              <a:t>Puede incluir caracteres especiales como son: $, _ y #.</a:t>
            </a:r>
            <a:endParaRPr lang="es-CL" b="1" dirty="0">
              <a:solidFill>
                <a:srgbClr val="FFFFFF"/>
              </a:solidFill>
              <a:latin typeface="Arial Black" pitchFamily="34" charset="0"/>
            </a:endParaRPr>
          </a:p>
        </p:txBody>
      </p:sp>
      <p:sp>
        <p:nvSpPr>
          <p:cNvPr id="11" name="7 Bisel"/>
          <p:cNvSpPr>
            <a:spLocks noChangeArrowheads="1"/>
          </p:cNvSpPr>
          <p:nvPr/>
        </p:nvSpPr>
        <p:spPr bwMode="auto">
          <a:xfrm>
            <a:off x="385763" y="4606925"/>
            <a:ext cx="4138612" cy="1150938"/>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b="1" dirty="0" smtClean="0">
                <a:solidFill>
                  <a:srgbClr val="FFFFFF"/>
                </a:solidFill>
                <a:latin typeface="Arial Black" pitchFamily="34" charset="0"/>
              </a:rPr>
              <a:t>No debe contener palabras reservadas</a:t>
            </a:r>
            <a:endParaRPr lang="es-CL" b="1" dirty="0">
              <a:solidFill>
                <a:srgbClr val="FFFFFF"/>
              </a:solidFill>
              <a:latin typeface="Arial Black" pitchFamily="34" charset="0"/>
            </a:endParaRPr>
          </a:p>
        </p:txBody>
      </p:sp>
      <p:sp>
        <p:nvSpPr>
          <p:cNvPr id="12" name="12 Bisel"/>
          <p:cNvSpPr>
            <a:spLocks noChangeArrowheads="1"/>
          </p:cNvSpPr>
          <p:nvPr/>
        </p:nvSpPr>
        <p:spPr bwMode="auto">
          <a:xfrm>
            <a:off x="2551113" y="3198813"/>
            <a:ext cx="4138612"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b="1" dirty="0" smtClean="0">
                <a:solidFill>
                  <a:srgbClr val="FFFFFF"/>
                </a:solidFill>
                <a:latin typeface="Arial Black" pitchFamily="34" charset="0"/>
              </a:rPr>
              <a:t>Puede incluir letras y números</a:t>
            </a:r>
            <a:endParaRPr lang="es-CL" b="1" dirty="0">
              <a:solidFill>
                <a:srgbClr val="FFFFFF"/>
              </a:solidFill>
              <a:latin typeface="Arial Black" pitchFamily="34" charset="0"/>
            </a:endParaRPr>
          </a:p>
        </p:txBody>
      </p:sp>
      <p:sp>
        <p:nvSpPr>
          <p:cNvPr id="13" name="12 Bisel"/>
          <p:cNvSpPr>
            <a:spLocks noChangeArrowheads="1"/>
          </p:cNvSpPr>
          <p:nvPr/>
        </p:nvSpPr>
        <p:spPr bwMode="auto">
          <a:xfrm>
            <a:off x="4643438" y="4621213"/>
            <a:ext cx="4138612"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b="1" dirty="0" smtClean="0">
                <a:solidFill>
                  <a:srgbClr val="FFFFFF"/>
                </a:solidFill>
                <a:latin typeface="Arial Black" pitchFamily="34" charset="0"/>
              </a:rPr>
              <a:t>Debe tener un largo máximo de 30 caracteres</a:t>
            </a:r>
            <a:endParaRPr lang="es-CL" b="1" dirty="0">
              <a:solidFill>
                <a:srgbClr val="FFFFFF"/>
              </a:solidFill>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Manejo de Variables en PL/SQL</a:t>
            </a:r>
            <a:endParaRPr lang="es-ES" sz="3000" dirty="0" smtClean="0">
              <a:solidFill>
                <a:srgbClr val="10253F"/>
              </a:solidFill>
              <a:latin typeface="Arial" charset="0"/>
              <a:ea typeface="ＭＳ Ｐゴシック" pitchFamily="34" charset="-128"/>
              <a:cs typeface="Arial" charset="0"/>
            </a:endParaRPr>
          </a:p>
        </p:txBody>
      </p:sp>
      <p:sp>
        <p:nvSpPr>
          <p:cNvPr id="21" name="20 Elipse"/>
          <p:cNvSpPr/>
          <p:nvPr/>
        </p:nvSpPr>
        <p:spPr>
          <a:xfrm>
            <a:off x="3419475" y="2924175"/>
            <a:ext cx="2376488" cy="2160588"/>
          </a:xfrm>
          <a:prstGeom prst="ellipse">
            <a:avLst/>
          </a:prstGeom>
          <a:solidFill>
            <a:srgbClr val="FFFF00"/>
          </a:solidFill>
          <a:ln>
            <a:solidFill>
              <a:schemeClr val="tx1"/>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es-CL" sz="1600" b="1" dirty="0">
                <a:solidFill>
                  <a:schemeClr val="tx1"/>
                </a:solidFill>
                <a:latin typeface="Arial Black" pitchFamily="34" charset="0"/>
                <a:cs typeface="Arial" charset="0"/>
              </a:rPr>
              <a:t>VARIABLES</a:t>
            </a:r>
          </a:p>
        </p:txBody>
      </p:sp>
      <p:sp>
        <p:nvSpPr>
          <p:cNvPr id="22" name="21 Llamada de flecha a la derecha"/>
          <p:cNvSpPr>
            <a:spLocks noChangeArrowheads="1"/>
          </p:cNvSpPr>
          <p:nvPr/>
        </p:nvSpPr>
        <p:spPr bwMode="auto">
          <a:xfrm>
            <a:off x="217488" y="3357563"/>
            <a:ext cx="3346450" cy="1331912"/>
          </a:xfrm>
          <a:prstGeom prst="rightArrowCallout">
            <a:avLst>
              <a:gd name="adj1" fmla="val 25000"/>
              <a:gd name="adj2" fmla="val 25000"/>
              <a:gd name="adj3" fmla="val 31651"/>
              <a:gd name="adj4" fmla="val 64977"/>
            </a:avLst>
          </a:prstGeom>
          <a:solidFill>
            <a:srgbClr val="993366"/>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rPr>
              <a:t>Se usan y se les asignan nuevos valores en la sección de Ejecución</a:t>
            </a:r>
          </a:p>
        </p:txBody>
      </p:sp>
      <p:sp>
        <p:nvSpPr>
          <p:cNvPr id="24" name="23 Llamada de flecha a la izquierda"/>
          <p:cNvSpPr>
            <a:spLocks noChangeArrowheads="1"/>
          </p:cNvSpPr>
          <p:nvPr/>
        </p:nvSpPr>
        <p:spPr bwMode="auto">
          <a:xfrm>
            <a:off x="5635625" y="3357563"/>
            <a:ext cx="3346450" cy="1331912"/>
          </a:xfrm>
          <a:prstGeom prst="leftArrowCallout">
            <a:avLst>
              <a:gd name="adj1" fmla="val 25000"/>
              <a:gd name="adj2" fmla="val 25000"/>
              <a:gd name="adj3" fmla="val 30069"/>
              <a:gd name="adj4" fmla="val 64977"/>
            </a:avLst>
          </a:prstGeom>
          <a:solidFill>
            <a:srgbClr val="E46C0A"/>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rPr>
              <a:t>Son usadas como parámetros de entrada a un subprograma PL/SQL</a:t>
            </a:r>
          </a:p>
        </p:txBody>
      </p:sp>
      <p:sp>
        <p:nvSpPr>
          <p:cNvPr id="24581" name="12 Llamada de flecha hacia abajo"/>
          <p:cNvSpPr>
            <a:spLocks noChangeArrowheads="1"/>
          </p:cNvSpPr>
          <p:nvPr/>
        </p:nvSpPr>
        <p:spPr bwMode="auto">
          <a:xfrm>
            <a:off x="3348038" y="1457325"/>
            <a:ext cx="2482850" cy="1781175"/>
          </a:xfrm>
          <a:prstGeom prst="downArrowCallout">
            <a:avLst>
              <a:gd name="adj1" fmla="val 22174"/>
              <a:gd name="adj2" fmla="val 22168"/>
              <a:gd name="adj3" fmla="val 25000"/>
              <a:gd name="adj4" fmla="val 64977"/>
            </a:avLst>
          </a:prstGeom>
          <a:solidFill>
            <a:srgbClr val="A50021"/>
          </a:solidFill>
          <a:ln w="33655" algn="ctr">
            <a:solidFill>
              <a:schemeClr val="tx1"/>
            </a:solidFill>
            <a:miter lim="800000"/>
            <a:headEnd/>
            <a:tailEnd/>
          </a:ln>
        </p:spPr>
        <p:txBody>
          <a:bodyPr anchor="ctr"/>
          <a:lstStyle/>
          <a:p>
            <a:pPr algn="ctr"/>
            <a:r>
              <a:rPr lang="es-CL" sz="1600" b="1" dirty="0">
                <a:solidFill>
                  <a:schemeClr val="bg1"/>
                </a:solidFill>
              </a:rPr>
              <a:t>Se declaran e inicializan en la sección de Declaración del bloque PL/SQL</a:t>
            </a:r>
            <a:endParaRPr lang="es-ES" sz="1600" b="1" dirty="0">
              <a:solidFill>
                <a:schemeClr val="bg1"/>
              </a:solidFill>
            </a:endParaRPr>
          </a:p>
        </p:txBody>
      </p:sp>
      <p:sp>
        <p:nvSpPr>
          <p:cNvPr id="24582" name="12 Llamada de flecha hacia abajo"/>
          <p:cNvSpPr>
            <a:spLocks noChangeArrowheads="1"/>
          </p:cNvSpPr>
          <p:nvPr/>
        </p:nvSpPr>
        <p:spPr bwMode="auto">
          <a:xfrm flipH="1" flipV="1">
            <a:off x="3348038" y="4868863"/>
            <a:ext cx="2482850" cy="1781175"/>
          </a:xfrm>
          <a:prstGeom prst="downArrowCallout">
            <a:avLst>
              <a:gd name="adj1" fmla="val 22174"/>
              <a:gd name="adj2" fmla="val 22168"/>
              <a:gd name="adj3" fmla="val 25000"/>
              <a:gd name="adj4" fmla="val 64977"/>
            </a:avLst>
          </a:prstGeom>
          <a:solidFill>
            <a:srgbClr val="064F70"/>
          </a:solidFill>
          <a:ln w="33655" algn="ctr">
            <a:solidFill>
              <a:schemeClr val="tx1"/>
            </a:solidFill>
            <a:miter lim="800000"/>
            <a:headEnd/>
            <a:tailEnd/>
          </a:ln>
        </p:spPr>
        <p:txBody>
          <a:bodyPr rot="10800000" anchor="ctr"/>
          <a:lstStyle/>
          <a:p>
            <a:pPr algn="ctr"/>
            <a:r>
              <a:rPr lang="es-CL" sz="1600" b="1" dirty="0">
                <a:solidFill>
                  <a:srgbClr val="FFFFFF"/>
                </a:solidFill>
              </a:rPr>
              <a:t>Usadas para recibir la salida de un subprograma PL/SQL</a:t>
            </a:r>
            <a:endParaRPr lang="es-ES" sz="1600" b="1" dirty="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882650" y="188913"/>
            <a:ext cx="7793038" cy="1462087"/>
          </a:xfrm>
        </p:spPr>
        <p:txBody>
          <a:bodyPr/>
          <a:lstStyle/>
          <a:p>
            <a:r>
              <a:rPr lang="es-CL" sz="3000" dirty="0" smtClean="0">
                <a:solidFill>
                  <a:srgbClr val="10253F"/>
                </a:solidFill>
                <a:latin typeface="Arial" charset="0"/>
                <a:ea typeface="ＭＳ Ｐゴシック" pitchFamily="34" charset="-128"/>
                <a:cs typeface="Arial" charset="0"/>
              </a:rPr>
              <a:t>Declarar e Inicializar Variables PL/SQL</a:t>
            </a:r>
            <a:endParaRPr lang="es-ES" sz="3000" dirty="0" smtClean="0">
              <a:solidFill>
                <a:srgbClr val="10253F"/>
              </a:solidFill>
              <a:latin typeface="Arial" charset="0"/>
              <a:ea typeface="ＭＳ Ｐゴシック" pitchFamily="34" charset="-128"/>
              <a:cs typeface="Arial" charset="0"/>
            </a:endParaRPr>
          </a:p>
        </p:txBody>
      </p:sp>
      <p:sp>
        <p:nvSpPr>
          <p:cNvPr id="8" name="Text Box 5"/>
          <p:cNvSpPr txBox="1">
            <a:spLocks noChangeArrowheads="1"/>
          </p:cNvSpPr>
          <p:nvPr/>
        </p:nvSpPr>
        <p:spPr bwMode="auto">
          <a:xfrm>
            <a:off x="999759" y="1861921"/>
            <a:ext cx="7076074" cy="43088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eaLnBrk="0" hangingPunct="0">
              <a:defRPr/>
            </a:pPr>
            <a:r>
              <a:rPr lang="en-US" sz="1400" b="1" i="1" dirty="0"/>
              <a:t>identificador</a:t>
            </a:r>
            <a:r>
              <a:rPr lang="en-US" sz="1400" b="1" dirty="0"/>
              <a:t> [CONSTANT] </a:t>
            </a:r>
            <a:r>
              <a:rPr lang="en-US" sz="1400" b="1" i="1" dirty="0"/>
              <a:t>tipo_dato</a:t>
            </a:r>
            <a:r>
              <a:rPr lang="en-US" sz="1400" b="1" dirty="0"/>
              <a:t> [NOT NULL]   [:= | DEFAULT </a:t>
            </a:r>
            <a:r>
              <a:rPr lang="en-US" sz="1400" b="1" i="1" dirty="0"/>
              <a:t>expr</a:t>
            </a:r>
            <a:r>
              <a:rPr lang="en-US" sz="1400" b="1" i="1" dirty="0"/>
              <a:t> </a:t>
            </a:r>
            <a:r>
              <a:rPr lang="en-US" sz="1400" b="1" dirty="0"/>
              <a:t>];</a:t>
            </a:r>
            <a:endParaRPr lang="es-MX" sz="1400" b="1" dirty="0"/>
          </a:p>
        </p:txBody>
      </p:sp>
      <p:sp>
        <p:nvSpPr>
          <p:cNvPr id="26629"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Sintaxis:</a:t>
            </a: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2000" dirty="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p:txBody>
      </p:sp>
      <p:sp>
        <p:nvSpPr>
          <p:cNvPr id="3" name="Text Box 5"/>
          <p:cNvSpPr txBox="1">
            <a:spLocks noChangeArrowheads="1"/>
          </p:cNvSpPr>
          <p:nvPr/>
        </p:nvSpPr>
        <p:spPr bwMode="auto">
          <a:xfrm>
            <a:off x="1002922" y="3108073"/>
            <a:ext cx="7077529" cy="23057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DECLARE</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v_comm</a:t>
            </a:r>
            <a:r>
              <a:rPr lang="en-US" sz="1200" dirty="0">
                <a:solidFill>
                  <a:srgbClr val="C00000"/>
                </a:solidFill>
                <a:latin typeface="Arial Black" pitchFamily="34" charset="0"/>
              </a:rPr>
              <a:t>  	NUMBER(3) DEFAULT 200</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a:t>
            </a:r>
            <a:r>
              <a:rPr lang="en-US" sz="1200" dirty="0">
                <a:solidFill>
                  <a:schemeClr val="hlink"/>
                </a:solidFill>
                <a:latin typeface="Arial Black" pitchFamily="34" charset="0"/>
              </a:rPr>
              <a:t>c_comm</a:t>
            </a:r>
            <a:r>
              <a:rPr lang="en-US" sz="1200" dirty="0">
                <a:solidFill>
                  <a:schemeClr val="hlink"/>
                </a:solidFill>
                <a:latin typeface="Arial Black" pitchFamily="34" charset="0"/>
              </a:rPr>
              <a:t>	CONSTANT NUMBER(4) := 1400</a:t>
            </a:r>
            <a:r>
              <a:rPr lang="en-US" sz="1200" dirty="0">
                <a:solidFill>
                  <a:srgbClr val="000000"/>
                </a:solidFill>
                <a:latin typeface="Arial Black" pitchFamily="34" charset="0"/>
              </a:rPr>
              <a:t>; </a:t>
            </a:r>
          </a:p>
          <a:p>
            <a:pPr>
              <a:defRPr/>
            </a:pPr>
            <a:r>
              <a:rPr lang="en-US" sz="1200" dirty="0">
                <a:solidFill>
                  <a:srgbClr val="000000"/>
                </a:solidFill>
                <a:latin typeface="Arial Black" pitchFamily="34" charset="0"/>
              </a:rPr>
              <a:t>BEGIN</a:t>
            </a:r>
          </a:p>
          <a:p>
            <a:pPr>
              <a:defRPr/>
            </a:pPr>
            <a:r>
              <a:rPr lang="en-US" sz="1200" dirty="0">
                <a:solidFill>
                  <a:srgbClr val="000000"/>
                </a:solidFill>
                <a:latin typeface="Arial Black" pitchFamily="34" charset="0"/>
              </a:rPr>
              <a:t>   DBMS_OUTPUT.PUT_LINE('Valor </a:t>
            </a:r>
            <a:r>
              <a:rPr lang="en-US" sz="1200" dirty="0">
                <a:solidFill>
                  <a:srgbClr val="000000"/>
                </a:solidFill>
                <a:latin typeface="Arial Black" pitchFamily="34" charset="0"/>
              </a:rPr>
              <a:t>inicial</a:t>
            </a:r>
            <a:r>
              <a:rPr lang="en-US" sz="1200" dirty="0">
                <a:solidFill>
                  <a:srgbClr val="000000"/>
                </a:solidFill>
                <a:latin typeface="Arial Black" pitchFamily="34" charset="0"/>
              </a:rPr>
              <a:t> de variable </a:t>
            </a:r>
            <a:r>
              <a:rPr lang="en-US" sz="1200" dirty="0">
                <a:solidFill>
                  <a:srgbClr val="000000"/>
                </a:solidFill>
                <a:latin typeface="Arial Black" pitchFamily="34" charset="0"/>
              </a:rPr>
              <a:t>v_comm</a:t>
            </a:r>
            <a:r>
              <a:rPr lang="en-US" sz="1200" dirty="0">
                <a:solidFill>
                  <a:srgbClr val="000000"/>
                </a:solidFill>
                <a:latin typeface="Arial Black" pitchFamily="34" charset="0"/>
              </a:rPr>
              <a:t> es : ' || </a:t>
            </a:r>
            <a:r>
              <a:rPr lang="en-US" sz="1200" dirty="0">
                <a:solidFill>
                  <a:srgbClr val="C00000"/>
                </a:solidFill>
                <a:latin typeface="Arial Black" pitchFamily="34" charset="0"/>
              </a:rPr>
              <a:t>v_comm</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DBMS_OUTPUT.PUT_LINE('Valor </a:t>
            </a:r>
            <a:r>
              <a:rPr lang="en-US" sz="1200" dirty="0">
                <a:solidFill>
                  <a:srgbClr val="000000"/>
                </a:solidFill>
                <a:latin typeface="Arial Black" pitchFamily="34" charset="0"/>
              </a:rPr>
              <a:t>inicial</a:t>
            </a:r>
            <a:r>
              <a:rPr lang="en-US" sz="1200" dirty="0">
                <a:solidFill>
                  <a:srgbClr val="000000"/>
                </a:solidFill>
                <a:latin typeface="Arial Black" pitchFamily="34" charset="0"/>
              </a:rPr>
              <a:t> de variable </a:t>
            </a:r>
            <a:r>
              <a:rPr lang="en-US" sz="1200" dirty="0">
                <a:solidFill>
                  <a:srgbClr val="000000"/>
                </a:solidFill>
                <a:latin typeface="Arial Black" pitchFamily="34" charset="0"/>
              </a:rPr>
              <a:t>c_comm</a:t>
            </a:r>
            <a:r>
              <a:rPr lang="en-US" sz="1200" dirty="0">
                <a:solidFill>
                  <a:srgbClr val="000000"/>
                </a:solidFill>
                <a:latin typeface="Arial Black" pitchFamily="34" charset="0"/>
              </a:rPr>
              <a:t> es : ' || </a:t>
            </a:r>
            <a:r>
              <a:rPr lang="en-US" sz="1200" dirty="0">
                <a:solidFill>
                  <a:schemeClr val="hlink"/>
                </a:solidFill>
                <a:latin typeface="Arial Black" pitchFamily="34" charset="0"/>
              </a:rPr>
              <a:t>c_comm</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A la variable </a:t>
            </a:r>
            <a:r>
              <a:rPr lang="en-US" sz="1200" dirty="0">
                <a:solidFill>
                  <a:srgbClr val="000000"/>
                </a:solidFill>
                <a:latin typeface="Arial Black" pitchFamily="34" charset="0"/>
              </a:rPr>
              <a:t>v_comm</a:t>
            </a:r>
            <a:r>
              <a:rPr lang="en-US" sz="1200" dirty="0">
                <a:solidFill>
                  <a:srgbClr val="000000"/>
                </a:solidFill>
                <a:latin typeface="Arial Black" pitchFamily="34" charset="0"/>
              </a:rPr>
              <a:t> se le </a:t>
            </a:r>
            <a:r>
              <a:rPr lang="en-US" sz="1200" dirty="0">
                <a:solidFill>
                  <a:srgbClr val="000000"/>
                </a:solidFill>
                <a:latin typeface="Arial Black" pitchFamily="34" charset="0"/>
              </a:rPr>
              <a:t>modifica</a:t>
            </a:r>
            <a:r>
              <a:rPr lang="en-US" sz="1200" dirty="0">
                <a:solidFill>
                  <a:srgbClr val="000000"/>
                </a:solidFill>
                <a:latin typeface="Arial Black" pitchFamily="34" charset="0"/>
              </a:rPr>
              <a:t> el valor </a:t>
            </a:r>
            <a:r>
              <a:rPr lang="en-US" sz="1200" dirty="0">
                <a:solidFill>
                  <a:srgbClr val="000000"/>
                </a:solidFill>
                <a:latin typeface="Arial Black" pitchFamily="34" charset="0"/>
              </a:rPr>
              <a:t>asignado</a:t>
            </a:r>
            <a:r>
              <a:rPr lang="en-US" sz="1200" dirty="0">
                <a:solidFill>
                  <a:srgbClr val="000000"/>
                </a:solidFill>
                <a:latin typeface="Arial Black" pitchFamily="34" charset="0"/>
              </a:rPr>
              <a:t> </a:t>
            </a:r>
            <a:r>
              <a:rPr lang="en-US" sz="1200" dirty="0">
                <a:solidFill>
                  <a:srgbClr val="000000"/>
                </a:solidFill>
                <a:latin typeface="Arial Black" pitchFamily="34" charset="0"/>
              </a:rPr>
              <a:t>inicialmente</a:t>
            </a:r>
            <a:r>
              <a:rPr lang="en-US" sz="1200" dirty="0">
                <a:solidFill>
                  <a:srgbClr val="000000"/>
                </a:solidFill>
                <a:latin typeface="Arial Black" pitchFamily="34" charset="0"/>
              </a:rPr>
              <a:t> </a:t>
            </a:r>
            <a:r>
              <a:rPr lang="en-US" sz="1200" dirty="0" smtClean="0">
                <a:solidFill>
                  <a:srgbClr val="000000"/>
                </a:solidFill>
                <a:latin typeface="Arial Black" pitchFamily="34" charset="0"/>
              </a:rPr>
              <a:t>(200) </a:t>
            </a:r>
            <a:r>
              <a:rPr lang="en-US" sz="1200" dirty="0">
                <a:solidFill>
                  <a:srgbClr val="000000"/>
                </a:solidFill>
                <a:latin typeface="Arial Black" pitchFamily="34" charset="0"/>
              </a:rPr>
              <a:t>por</a:t>
            </a:r>
            <a:r>
              <a:rPr lang="en-US" sz="1200" dirty="0">
                <a:solidFill>
                  <a:srgbClr val="000000"/>
                </a:solidFill>
                <a:latin typeface="Arial Black" pitchFamily="34" charset="0"/>
              </a:rPr>
              <a:t> el valor 50 */</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v_comm</a:t>
            </a:r>
            <a:r>
              <a:rPr lang="en-US" sz="1200" dirty="0">
                <a:solidFill>
                  <a:srgbClr val="C00000"/>
                </a:solidFill>
                <a:latin typeface="Arial Black" pitchFamily="34" charset="0"/>
              </a:rPr>
              <a:t> := 50</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DBMS_OUTPUT.PUT_LINE('Nuevo valor de variable </a:t>
            </a:r>
            <a:r>
              <a:rPr lang="en-US" sz="1200" dirty="0">
                <a:solidFill>
                  <a:srgbClr val="000000"/>
                </a:solidFill>
                <a:latin typeface="Arial Black" pitchFamily="34" charset="0"/>
              </a:rPr>
              <a:t>v_comm</a:t>
            </a:r>
            <a:r>
              <a:rPr lang="en-US" sz="1200" dirty="0">
                <a:solidFill>
                  <a:srgbClr val="000000"/>
                </a:solidFill>
                <a:latin typeface="Arial Black" pitchFamily="34" charset="0"/>
              </a:rPr>
              <a:t> es : ' || </a:t>
            </a:r>
            <a:r>
              <a:rPr lang="en-US" sz="1200" dirty="0">
                <a:solidFill>
                  <a:srgbClr val="C00000"/>
                </a:solidFill>
                <a:latin typeface="Arial Black" pitchFamily="34" charset="0"/>
              </a:rPr>
              <a:t>v_comm</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END;</a:t>
            </a:r>
          </a:p>
        </p:txBody>
      </p:sp>
      <p:pic>
        <p:nvPicPr>
          <p:cNvPr id="26633" name="Picture 11" descr="Screenshot - 09-02-2012 , 14_02_38"/>
          <p:cNvPicPr>
            <a:picLocks noChangeAspect="1" noChangeArrowheads="1"/>
          </p:cNvPicPr>
          <p:nvPr/>
        </p:nvPicPr>
        <p:blipFill>
          <a:blip r:embed="rId3" cstate="print"/>
          <a:srcRect/>
          <a:stretch>
            <a:fillRect/>
          </a:stretch>
        </p:blipFill>
        <p:spPr bwMode="auto">
          <a:xfrm>
            <a:off x="2916238" y="5445125"/>
            <a:ext cx="3240087" cy="62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Declarar e Inicializar Variables PL/SQL</a:t>
            </a:r>
            <a:endParaRPr lang="es-ES" sz="3000" dirty="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p:txBody>
      </p:sp>
      <p:sp>
        <p:nvSpPr>
          <p:cNvPr id="8" name="Text Box 5"/>
          <p:cNvSpPr txBox="1">
            <a:spLocks noChangeArrowheads="1"/>
          </p:cNvSpPr>
          <p:nvPr/>
        </p:nvSpPr>
        <p:spPr bwMode="auto">
          <a:xfrm>
            <a:off x="1002922" y="1868568"/>
            <a:ext cx="7077529" cy="132343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DECLARE</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v_Minombre</a:t>
            </a:r>
            <a:r>
              <a:rPr lang="en-US" sz="1200" dirty="0">
                <a:solidFill>
                  <a:srgbClr val="C00000"/>
                </a:solidFill>
                <a:latin typeface="Arial Black" pitchFamily="34" charset="0"/>
              </a:rPr>
              <a:t> VARCHAR2(20)</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BEGIN DBMS_OUTPUT.PUT_LINE('Mi </a:t>
            </a:r>
            <a:r>
              <a:rPr lang="en-US" sz="1200" dirty="0">
                <a:solidFill>
                  <a:srgbClr val="000000"/>
                </a:solidFill>
                <a:latin typeface="Arial Black" pitchFamily="34" charset="0"/>
              </a:rPr>
              <a:t>nombre</a:t>
            </a:r>
            <a:r>
              <a:rPr lang="en-US" sz="1200" dirty="0">
                <a:solidFill>
                  <a:srgbClr val="000000"/>
                </a:solidFill>
                <a:latin typeface="Arial Black" pitchFamily="34" charset="0"/>
              </a:rPr>
              <a:t> es: ' || </a:t>
            </a:r>
            <a:r>
              <a:rPr lang="en-US" sz="1200" dirty="0">
                <a:solidFill>
                  <a:srgbClr val="C00000"/>
                </a:solidFill>
                <a:latin typeface="Arial Black" pitchFamily="34" charset="0"/>
              </a:rPr>
              <a:t>v_minombre</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v_Minombre</a:t>
            </a:r>
            <a:r>
              <a:rPr lang="en-US" sz="1200" dirty="0">
                <a:solidFill>
                  <a:srgbClr val="000000"/>
                </a:solidFill>
                <a:latin typeface="Arial Black" pitchFamily="34" charset="0"/>
              </a:rPr>
              <a:t> := 'Juan';</a:t>
            </a:r>
          </a:p>
          <a:p>
            <a:pPr>
              <a:defRPr/>
            </a:pPr>
            <a:r>
              <a:rPr lang="en-US" sz="1200" dirty="0">
                <a:solidFill>
                  <a:srgbClr val="000000"/>
                </a:solidFill>
                <a:latin typeface="Arial Black" pitchFamily="34" charset="0"/>
              </a:rPr>
              <a:t>  DBMS_OUTPUT.PUT_LINE('Mi </a:t>
            </a:r>
            <a:r>
              <a:rPr lang="en-US" sz="1200" dirty="0">
                <a:solidFill>
                  <a:srgbClr val="000000"/>
                </a:solidFill>
                <a:latin typeface="Arial Black" pitchFamily="34" charset="0"/>
              </a:rPr>
              <a:t>nombre</a:t>
            </a:r>
            <a:r>
              <a:rPr lang="en-US" sz="1200" dirty="0">
                <a:solidFill>
                  <a:srgbClr val="000000"/>
                </a:solidFill>
                <a:latin typeface="Arial Black" pitchFamily="34" charset="0"/>
              </a:rPr>
              <a:t> es: ' || </a:t>
            </a:r>
            <a:r>
              <a:rPr lang="en-US" sz="1200" dirty="0">
                <a:solidFill>
                  <a:srgbClr val="C00000"/>
                </a:solidFill>
                <a:latin typeface="Arial Black" pitchFamily="34" charset="0"/>
              </a:rPr>
              <a:t>v_minombre</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END;</a:t>
            </a:r>
          </a:p>
        </p:txBody>
      </p:sp>
      <p:pic>
        <p:nvPicPr>
          <p:cNvPr id="28678" name="Picture 8" descr="Screenshot - 09-02-2012 , 14_06_15"/>
          <p:cNvPicPr>
            <a:picLocks noChangeAspect="1" noChangeArrowheads="1"/>
          </p:cNvPicPr>
          <p:nvPr/>
        </p:nvPicPr>
        <p:blipFill>
          <a:blip r:embed="rId3" cstate="print"/>
          <a:srcRect/>
          <a:stretch>
            <a:fillRect/>
          </a:stretch>
        </p:blipFill>
        <p:spPr bwMode="auto">
          <a:xfrm>
            <a:off x="3059113" y="3357563"/>
            <a:ext cx="1552575" cy="428625"/>
          </a:xfrm>
          <a:prstGeom prst="rect">
            <a:avLst/>
          </a:prstGeom>
          <a:noFill/>
          <a:ln w="9525">
            <a:noFill/>
            <a:miter lim="800000"/>
            <a:headEnd/>
            <a:tailEnd/>
          </a:ln>
        </p:spPr>
      </p:pic>
      <p:sp>
        <p:nvSpPr>
          <p:cNvPr id="3" name="Text Box 5"/>
          <p:cNvSpPr txBox="1">
            <a:spLocks noChangeArrowheads="1"/>
          </p:cNvSpPr>
          <p:nvPr/>
        </p:nvSpPr>
        <p:spPr bwMode="auto">
          <a:xfrm>
            <a:off x="1002922" y="4345068"/>
            <a:ext cx="7077529" cy="132343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DECLARE</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v_Minombre</a:t>
            </a:r>
            <a:r>
              <a:rPr lang="en-US" sz="1200" dirty="0">
                <a:solidFill>
                  <a:srgbClr val="C00000"/>
                </a:solidFill>
                <a:latin typeface="Arial Black" pitchFamily="34" charset="0"/>
              </a:rPr>
              <a:t> VARCHAR2(20):= 'Juan'</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BEGIN</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v_Minombre</a:t>
            </a:r>
            <a:r>
              <a:rPr lang="en-US" sz="1200" dirty="0">
                <a:solidFill>
                  <a:srgbClr val="000000"/>
                </a:solidFill>
                <a:latin typeface="Arial Black" pitchFamily="34" charset="0"/>
              </a:rPr>
              <a:t>:= 'Roberto';</a:t>
            </a:r>
          </a:p>
          <a:p>
            <a:pPr>
              <a:defRPr/>
            </a:pPr>
            <a:r>
              <a:rPr lang="en-US" sz="1200" dirty="0">
                <a:solidFill>
                  <a:srgbClr val="000000"/>
                </a:solidFill>
                <a:latin typeface="Arial Black" pitchFamily="34" charset="0"/>
              </a:rPr>
              <a:t>  DBMS_OUTPUT.PUT_LINE('Mi </a:t>
            </a:r>
            <a:r>
              <a:rPr lang="en-US" sz="1200" dirty="0">
                <a:solidFill>
                  <a:srgbClr val="000000"/>
                </a:solidFill>
                <a:latin typeface="Arial Black" pitchFamily="34" charset="0"/>
              </a:rPr>
              <a:t>nombre</a:t>
            </a:r>
            <a:r>
              <a:rPr lang="en-US" sz="1200" dirty="0">
                <a:solidFill>
                  <a:srgbClr val="000000"/>
                </a:solidFill>
                <a:latin typeface="Arial Black" pitchFamily="34" charset="0"/>
              </a:rPr>
              <a:t> es: ' || </a:t>
            </a:r>
            <a:r>
              <a:rPr lang="en-US" sz="1200" dirty="0">
                <a:solidFill>
                  <a:srgbClr val="C00000"/>
                </a:solidFill>
                <a:latin typeface="Arial Black" pitchFamily="34" charset="0"/>
              </a:rPr>
              <a:t>v_minombre</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END; </a:t>
            </a:r>
          </a:p>
        </p:txBody>
      </p:sp>
      <p:pic>
        <p:nvPicPr>
          <p:cNvPr id="28682" name="Picture 7" descr="Screenshot - 09-02-2012 , 14_11_00"/>
          <p:cNvPicPr>
            <a:picLocks noChangeAspect="1" noChangeArrowheads="1"/>
          </p:cNvPicPr>
          <p:nvPr/>
        </p:nvPicPr>
        <p:blipFill>
          <a:blip r:embed="rId4" cstate="print"/>
          <a:srcRect/>
          <a:stretch>
            <a:fillRect/>
          </a:stretch>
        </p:blipFill>
        <p:spPr bwMode="auto">
          <a:xfrm>
            <a:off x="3132138" y="5845175"/>
            <a:ext cx="1819275" cy="24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Consideraciones para Declarar e Inicializar Variables PL/SQL</a:t>
            </a:r>
            <a:endParaRPr lang="es-ES" sz="3000" dirty="0" smtClean="0">
              <a:solidFill>
                <a:srgbClr val="10253F"/>
              </a:solidFill>
              <a:latin typeface="Arial" charset="0"/>
              <a:ea typeface="ＭＳ Ｐゴシック" pitchFamily="34" charset="-128"/>
              <a:cs typeface="Arial" charset="0"/>
            </a:endParaRPr>
          </a:p>
        </p:txBody>
      </p:sp>
      <p:sp>
        <p:nvSpPr>
          <p:cNvPr id="30740" name="Rectangle 2"/>
          <p:cNvSpPr>
            <a:spLocks noChangeArrowheads="1"/>
          </p:cNvSpPr>
          <p:nvPr/>
        </p:nvSpPr>
        <p:spPr bwMode="auto">
          <a:xfrm>
            <a:off x="900113" y="188913"/>
            <a:ext cx="7793037" cy="1462087"/>
          </a:xfrm>
          <a:prstGeom prst="rect">
            <a:avLst/>
          </a:prstGeom>
          <a:noFill/>
          <a:ln w="9525">
            <a:noFill/>
            <a:miter lim="800000"/>
            <a:headEnd/>
            <a:tailEnd/>
          </a:ln>
        </p:spPr>
        <p:txBody>
          <a:bodyPr anchor="ctr"/>
          <a:lstStyle/>
          <a:p>
            <a:pPr algn="r" defTabSz="457200" eaLnBrk="0" hangingPunct="0"/>
            <a:r>
              <a:rPr lang="es-CL" sz="3000" dirty="0">
                <a:solidFill>
                  <a:srgbClr val="10253F"/>
                </a:solidFill>
                <a:ea typeface="ＭＳ Ｐゴシック" pitchFamily="34" charset="-128"/>
              </a:rPr>
              <a:t>Consideraciones para Declarar e Inicializar Variables PL/SQL</a:t>
            </a:r>
            <a:endParaRPr lang="es-ES" sz="3000" dirty="0">
              <a:solidFill>
                <a:srgbClr val="10253F"/>
              </a:solidFill>
              <a:ea typeface="ＭＳ Ｐゴシック" pitchFamily="34" charset="-128"/>
            </a:endParaRPr>
          </a:p>
        </p:txBody>
      </p:sp>
      <p:sp>
        <p:nvSpPr>
          <p:cNvPr id="13" name="12 Bisel"/>
          <p:cNvSpPr>
            <a:spLocks noChangeArrowheads="1"/>
          </p:cNvSpPr>
          <p:nvPr/>
        </p:nvSpPr>
        <p:spPr bwMode="auto">
          <a:xfrm>
            <a:off x="539552" y="1689282"/>
            <a:ext cx="3960000"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latin typeface="Arial" pitchFamily="34" charset="0"/>
                <a:cs typeface="Arial" pitchFamily="34" charset="0"/>
              </a:rPr>
              <a:t>Utilizar las convenciones de nombres para variables</a:t>
            </a:r>
            <a:endParaRPr lang="es-CL" sz="1700" b="1" dirty="0">
              <a:solidFill>
                <a:srgbClr val="FFFFFF"/>
              </a:solidFill>
              <a:latin typeface="Arial" pitchFamily="34" charset="0"/>
              <a:cs typeface="Arial" pitchFamily="34" charset="0"/>
            </a:endParaRPr>
          </a:p>
        </p:txBody>
      </p:sp>
      <p:sp>
        <p:nvSpPr>
          <p:cNvPr id="14" name="12 Bisel"/>
          <p:cNvSpPr>
            <a:spLocks noChangeArrowheads="1"/>
          </p:cNvSpPr>
          <p:nvPr/>
        </p:nvSpPr>
        <p:spPr bwMode="auto">
          <a:xfrm>
            <a:off x="4664734" y="1698807"/>
            <a:ext cx="3960000"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latin typeface="Arial" pitchFamily="34" charset="0"/>
                <a:cs typeface="Arial" pitchFamily="34" charset="0"/>
              </a:rPr>
              <a:t>Usar nombres de variables significativos</a:t>
            </a:r>
            <a:endParaRPr lang="es-CL" sz="1700" b="1" dirty="0">
              <a:solidFill>
                <a:srgbClr val="FFFFFF"/>
              </a:solidFill>
              <a:latin typeface="Arial" pitchFamily="34" charset="0"/>
              <a:cs typeface="Arial" pitchFamily="34" charset="0"/>
            </a:endParaRPr>
          </a:p>
        </p:txBody>
      </p:sp>
      <p:sp>
        <p:nvSpPr>
          <p:cNvPr id="15" name="12 Bisel"/>
          <p:cNvSpPr>
            <a:spLocks noChangeArrowheads="1"/>
          </p:cNvSpPr>
          <p:nvPr/>
        </p:nvSpPr>
        <p:spPr bwMode="auto">
          <a:xfrm>
            <a:off x="545339" y="2941364"/>
            <a:ext cx="3960000"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Inicializar variables con NOT NULL y CONSTANT</a:t>
            </a:r>
            <a:endParaRPr lang="es-CL" sz="1700" b="1" dirty="0">
              <a:solidFill>
                <a:srgbClr val="FFFFFF"/>
              </a:solidFill>
            </a:endParaRPr>
          </a:p>
        </p:txBody>
      </p:sp>
      <p:sp>
        <p:nvSpPr>
          <p:cNvPr id="16" name="15 Bisel"/>
          <p:cNvSpPr>
            <a:spLocks noChangeArrowheads="1"/>
          </p:cNvSpPr>
          <p:nvPr/>
        </p:nvSpPr>
        <p:spPr bwMode="auto">
          <a:xfrm>
            <a:off x="4681694" y="2942555"/>
            <a:ext cx="3960000"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Inicializar variables con :=  </a:t>
            </a:r>
          </a:p>
          <a:p>
            <a:pPr algn="ctr"/>
            <a:r>
              <a:rPr lang="es-CL" sz="1700" b="1" dirty="0" smtClean="0">
                <a:solidFill>
                  <a:srgbClr val="FFFFFF"/>
                </a:solidFill>
              </a:rPr>
              <a:t>o DEFAULT</a:t>
            </a:r>
            <a:endParaRPr lang="es-CL" sz="1700" b="1" dirty="0">
              <a:solidFill>
                <a:srgbClr val="FFFFFF"/>
              </a:solidFill>
            </a:endParaRPr>
          </a:p>
        </p:txBody>
      </p:sp>
      <p:sp>
        <p:nvSpPr>
          <p:cNvPr id="17" name="12 Bisel"/>
          <p:cNvSpPr>
            <a:spLocks noChangeArrowheads="1"/>
          </p:cNvSpPr>
          <p:nvPr/>
        </p:nvSpPr>
        <p:spPr bwMode="auto">
          <a:xfrm>
            <a:off x="545339" y="4196167"/>
            <a:ext cx="3960000"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Declarar un identificador por línea</a:t>
            </a:r>
            <a:endParaRPr lang="es-CL" sz="1700" b="1" dirty="0">
              <a:solidFill>
                <a:srgbClr val="FFFFFF"/>
              </a:solidFill>
            </a:endParaRPr>
          </a:p>
        </p:txBody>
      </p:sp>
      <p:sp>
        <p:nvSpPr>
          <p:cNvPr id="18" name="12 Bisel"/>
          <p:cNvSpPr>
            <a:spLocks noChangeArrowheads="1"/>
          </p:cNvSpPr>
          <p:nvPr/>
        </p:nvSpPr>
        <p:spPr bwMode="auto">
          <a:xfrm>
            <a:off x="4689904" y="4194976"/>
            <a:ext cx="3960000"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Evitar usar nombre de columnas como identificadores</a:t>
            </a:r>
            <a:endParaRPr lang="es-CL" sz="1700" b="1" dirty="0">
              <a:solidFill>
                <a:srgbClr val="FFFFFF"/>
              </a:solidFill>
            </a:endParaRPr>
          </a:p>
        </p:txBody>
      </p:sp>
      <p:sp>
        <p:nvSpPr>
          <p:cNvPr id="19" name="18 Bisel"/>
          <p:cNvSpPr>
            <a:spLocks noChangeArrowheads="1"/>
          </p:cNvSpPr>
          <p:nvPr/>
        </p:nvSpPr>
        <p:spPr bwMode="auto">
          <a:xfrm>
            <a:off x="2647889" y="5440378"/>
            <a:ext cx="3960000"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Utilizar NOT NULL cuando la variable debe almacenar un valor</a:t>
            </a:r>
            <a:endParaRPr lang="es-CL" sz="1700" b="1" dirty="0">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6107</TotalTime>
  <Words>5979</Words>
  <Application>Microsoft Office PowerPoint</Application>
  <PresentationFormat>Presentación en pantalla (4:3)</PresentationFormat>
  <Paragraphs>625</Paragraphs>
  <Slides>31</Slides>
  <Notes>29</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DuocUC 2012</vt:lpstr>
      <vt:lpstr>Diapositiva 1</vt:lpstr>
      <vt:lpstr>Diapositiva 2</vt:lpstr>
      <vt:lpstr>Objetivos de la Clase</vt:lpstr>
      <vt:lpstr>Uso de Variables</vt:lpstr>
      <vt:lpstr>Requisitos para los Nombres de Variables</vt:lpstr>
      <vt:lpstr>Manejo de Variables en PL/SQL</vt:lpstr>
      <vt:lpstr>Declarar e Inicializar Variables PL/SQL</vt:lpstr>
      <vt:lpstr>Declarar e Inicializar Variables PL/SQL</vt:lpstr>
      <vt:lpstr>Consideraciones para Declarar e Inicializar Variables PL/SQL</vt:lpstr>
      <vt:lpstr>Tipos de Variables</vt:lpstr>
      <vt:lpstr>Tipos de Variables</vt:lpstr>
      <vt:lpstr>Tipos de Datos Escalares</vt:lpstr>
      <vt:lpstr>Tipos de Datos Escalares</vt:lpstr>
      <vt:lpstr>Declaración de Variables Escalares</vt:lpstr>
      <vt:lpstr>Declaración de Variables con Atributo %TYPE</vt:lpstr>
      <vt:lpstr>Ventajas del Atributo %TYPE</vt:lpstr>
      <vt:lpstr>Variables Bind</vt:lpstr>
      <vt:lpstr>Variables Bind</vt:lpstr>
      <vt:lpstr>Variables Tipos de Datos Compuestos</vt:lpstr>
      <vt:lpstr>Creación de un Registros PL/SQL</vt:lpstr>
      <vt:lpstr>Creación de un Registros PL/SQL</vt:lpstr>
      <vt:lpstr>Creación de un Registros PL/SQL</vt:lpstr>
      <vt:lpstr>Registros usando Atributo %ROWTYPE </vt:lpstr>
      <vt:lpstr>Registros usando Atributo %ROWTYPE </vt:lpstr>
      <vt:lpstr>Registros usando Atributo %ROWTYPE </vt:lpstr>
      <vt:lpstr>Ventajas de usar Atributo %ROWTYPE </vt:lpstr>
      <vt:lpstr>Creación de Tablas INDEX BY</vt:lpstr>
      <vt:lpstr>Creación de Tablas INDEX BY</vt:lpstr>
      <vt:lpstr>Referencia a Elementos de la Tabla INDEX BY</vt:lpstr>
      <vt:lpstr>Variables Tipos de Datos LOB</vt:lpstr>
      <vt:lpstr>Resumen de la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Alejandra Gajardo San Martin</cp:lastModifiedBy>
  <cp:revision>810</cp:revision>
  <dcterms:created xsi:type="dcterms:W3CDTF">2013-06-28T16:52:03Z</dcterms:created>
  <dcterms:modified xsi:type="dcterms:W3CDTF">2014-03-29T17:37:45Z</dcterms:modified>
</cp:coreProperties>
</file>