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7"/>
  </p:notesMasterIdLst>
  <p:sldIdLst>
    <p:sldId id="260" r:id="rId2"/>
    <p:sldId id="259" r:id="rId3"/>
    <p:sldId id="258" r:id="rId4"/>
    <p:sldId id="317" r:id="rId5"/>
    <p:sldId id="325" r:id="rId6"/>
    <p:sldId id="326" r:id="rId7"/>
    <p:sldId id="373" r:id="rId8"/>
    <p:sldId id="364" r:id="rId9"/>
    <p:sldId id="366" r:id="rId10"/>
    <p:sldId id="375" r:id="rId11"/>
    <p:sldId id="374" r:id="rId12"/>
    <p:sldId id="376" r:id="rId13"/>
    <p:sldId id="377" r:id="rId14"/>
    <p:sldId id="378" r:id="rId15"/>
    <p:sldId id="369" r:id="rId16"/>
  </p:sldIdLst>
  <p:sldSz cx="9144000" cy="6858000" type="screen4x3"/>
  <p:notesSz cx="6858000" cy="9144000"/>
  <p:defaultTextStyle>
    <a:defPPr>
      <a:defRPr lang="es-CL"/>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800080"/>
    <a:srgbClr val="0000FF"/>
    <a:srgbClr val="008000"/>
    <a:srgbClr val="D69F9E"/>
    <a:srgbClr val="FFFF99"/>
    <a:srgbClr val="C00021"/>
    <a:srgbClr val="A50021"/>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2509" autoAdjust="0"/>
  </p:normalViewPr>
  <p:slideViewPr>
    <p:cSldViewPr>
      <p:cViewPr>
        <p:scale>
          <a:sx n="90" d="100"/>
          <a:sy n="90" d="100"/>
        </p:scale>
        <p:origin x="-81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407D389-DA33-42D0-9532-6587FAB29EB4}" type="datetimeFigureOut">
              <a:rPr lang="es-CL"/>
              <a:pPr>
                <a:defRPr/>
              </a:pPr>
              <a:t>29-03-2014</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D6B9B8A-2091-467B-8F21-E3747023BAD8}" type="slidenum">
              <a:rPr lang="es-CL"/>
              <a:pPr>
                <a:defRPr/>
              </a:pPr>
              <a:t>‹Nº›</a:t>
            </a:fld>
            <a:endParaRPr lang="es-CL"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dirty="0"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CCE33F-58F5-4AD6-9941-38C89ED9017C}" type="slidenum">
              <a:rPr lang="es-CL">
                <a:cs typeface="Arial" charset="0"/>
              </a:rPr>
              <a:pPr fontAlgn="base">
                <a:spcBef>
                  <a:spcPct val="0"/>
                </a:spcBef>
                <a:spcAft>
                  <a:spcPct val="0"/>
                </a:spcAft>
                <a:defRPr/>
              </a:pPr>
              <a:t>1</a:t>
            </a:fld>
            <a:endParaRPr lang="es-CL" dirty="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Mostrando la Salida de un Bloque PL/SQL</a:t>
            </a:r>
            <a:endParaRPr lang="es-MX" dirty="0" smtClean="0">
              <a:latin typeface="Arial" charset="0"/>
              <a:cs typeface="Arial" charset="0"/>
            </a:endParaRPr>
          </a:p>
          <a:p>
            <a:r>
              <a:rPr lang="es-MX" dirty="0" smtClean="0">
                <a:latin typeface="Arial" charset="0"/>
                <a:cs typeface="Arial" charset="0"/>
              </a:rPr>
              <a:t>Otra opción para mostrar la salida de un bloque PL/SQL, es </a:t>
            </a:r>
            <a:r>
              <a:rPr lang="es-MX" b="1" dirty="0" smtClean="0">
                <a:latin typeface="Arial" charset="0"/>
                <a:cs typeface="Arial" charset="0"/>
              </a:rPr>
              <a:t>utilizar el comando SET SERVEROUPUT</a:t>
            </a:r>
            <a:r>
              <a:rPr lang="es-MX" dirty="0" smtClean="0">
                <a:latin typeface="Arial" charset="0"/>
                <a:cs typeface="Arial" charset="0"/>
              </a:rPr>
              <a:t> ON el que se activará la visualización del </a:t>
            </a:r>
            <a:r>
              <a:rPr lang="es-MX" b="1" dirty="0" smtClean="0">
                <a:latin typeface="Arial" charset="0"/>
                <a:cs typeface="Arial" charset="0"/>
              </a:rPr>
              <a:t>DBMS_OUTPUT (como se muestra en ventana 1). </a:t>
            </a:r>
            <a:r>
              <a:rPr lang="es-MX" dirty="0" smtClean="0">
                <a:latin typeface="Arial" charset="0"/>
                <a:cs typeface="Arial" charset="0"/>
              </a:rPr>
              <a:t>A continuación se escribe</a:t>
            </a:r>
            <a:r>
              <a:rPr lang="es-MX" b="1" dirty="0" smtClean="0">
                <a:latin typeface="Arial" charset="0"/>
                <a:cs typeface="Arial" charset="0"/>
              </a:rPr>
              <a:t> el bloque PL/SQL usando el package de Oracle DBMS_OUTPUT y su procedimiento PUT_LINE. </a:t>
            </a:r>
            <a:r>
              <a:rPr lang="es-MX" dirty="0" smtClean="0">
                <a:latin typeface="Arial" charset="0"/>
                <a:cs typeface="Arial" charset="0"/>
              </a:rPr>
              <a:t>Por lo tanto al ejecutar el bloque PL/SQL la salida será el resultado que se muestra en </a:t>
            </a:r>
            <a:r>
              <a:rPr lang="es-MX" b="1" dirty="0" smtClean="0">
                <a:latin typeface="Arial" charset="0"/>
                <a:cs typeface="Arial" charset="0"/>
              </a:rPr>
              <a:t>ventana 2.</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53D1CF-2AC1-4483-86DE-C398396CC360}" type="slidenum">
              <a:rPr lang="es-CL" sz="1200">
                <a:latin typeface="+mn-lt"/>
                <a:cs typeface="+mn-cs"/>
              </a:rPr>
              <a:pPr algn="r" fontAlgn="auto">
                <a:spcBef>
                  <a:spcPts val="0"/>
                </a:spcBef>
                <a:spcAft>
                  <a:spcPts val="0"/>
                </a:spcAft>
                <a:defRPr/>
              </a:pPr>
              <a:t>11</a:t>
            </a:fld>
            <a:endParaRPr lang="es-CL" sz="12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Mostrando la Salida de un Bloque PL/SQL</a:t>
            </a:r>
            <a:endParaRPr lang="es-MX" dirty="0" smtClean="0">
              <a:latin typeface="Arial" charset="0"/>
              <a:cs typeface="Arial" charset="0"/>
            </a:endParaRPr>
          </a:p>
          <a:p>
            <a:r>
              <a:rPr lang="es-MX" dirty="0" smtClean="0">
                <a:latin typeface="Arial" charset="0"/>
                <a:cs typeface="Arial" charset="0"/>
              </a:rPr>
              <a:t>Otra opción para mostrar la salida de un bloque PL/SQL, es </a:t>
            </a:r>
            <a:r>
              <a:rPr lang="es-MX" b="1" dirty="0" smtClean="0">
                <a:latin typeface="Arial" charset="0"/>
                <a:cs typeface="Arial" charset="0"/>
              </a:rPr>
              <a:t>utilizar el comando SET SERVEROUPUT</a:t>
            </a:r>
            <a:r>
              <a:rPr lang="es-MX" dirty="0" smtClean="0">
                <a:latin typeface="Arial" charset="0"/>
                <a:cs typeface="Arial" charset="0"/>
              </a:rPr>
              <a:t> ON el que se activará la visualización del </a:t>
            </a:r>
            <a:r>
              <a:rPr lang="es-MX" b="1" dirty="0" smtClean="0">
                <a:latin typeface="Arial" charset="0"/>
                <a:cs typeface="Arial" charset="0"/>
              </a:rPr>
              <a:t>DBMS_OUTPUT (como se muestra en ventana 1). </a:t>
            </a:r>
            <a:r>
              <a:rPr lang="es-MX" dirty="0" smtClean="0">
                <a:latin typeface="Arial" charset="0"/>
                <a:cs typeface="Arial" charset="0"/>
              </a:rPr>
              <a:t>A continuación se escribe</a:t>
            </a:r>
            <a:r>
              <a:rPr lang="es-MX" b="1" dirty="0" smtClean="0">
                <a:latin typeface="Arial" charset="0"/>
                <a:cs typeface="Arial" charset="0"/>
              </a:rPr>
              <a:t> el bloque PL/SQL usando el package de Oracle DBMS_OUTPUT y su procedimiento PUT_LINE. </a:t>
            </a:r>
            <a:r>
              <a:rPr lang="es-MX" dirty="0" smtClean="0">
                <a:latin typeface="Arial" charset="0"/>
                <a:cs typeface="Arial" charset="0"/>
              </a:rPr>
              <a:t>Por lo tanto al ejecutar el bloque PL/SQL la salida será el resultado que se muestra en </a:t>
            </a:r>
            <a:r>
              <a:rPr lang="es-MX" b="1" dirty="0" smtClean="0">
                <a:latin typeface="Arial" charset="0"/>
                <a:cs typeface="Arial" charset="0"/>
              </a:rPr>
              <a:t>ventana 2.</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53D1CF-2AC1-4483-86DE-C398396CC360}" type="slidenum">
              <a:rPr lang="es-CL" sz="1200">
                <a:latin typeface="+mn-lt"/>
                <a:cs typeface="+mn-cs"/>
              </a:rPr>
              <a:pPr algn="r" fontAlgn="auto">
                <a:spcBef>
                  <a:spcPts val="0"/>
                </a:spcBef>
                <a:spcAft>
                  <a:spcPts val="0"/>
                </a:spcAft>
                <a:defRPr/>
              </a:pPr>
              <a:t>12</a:t>
            </a:fld>
            <a:endParaRPr lang="es-CL" sz="12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Guardando la Salida de un Bloque PL/SQL</a:t>
            </a:r>
            <a:endParaRPr lang="es-MX" dirty="0" smtClean="0">
              <a:latin typeface="Arial" charset="0"/>
              <a:cs typeface="Arial" charset="0"/>
            </a:endParaRPr>
          </a:p>
          <a:p>
            <a:r>
              <a:rPr lang="es-MX" dirty="0" smtClean="0">
                <a:latin typeface="Arial" charset="0"/>
                <a:cs typeface="Arial" charset="0"/>
              </a:rPr>
              <a:t>SQLDeveloper permite</a:t>
            </a:r>
            <a:r>
              <a:rPr lang="es-MX" baseline="0" dirty="0" smtClean="0">
                <a:latin typeface="Arial" charset="0"/>
                <a:cs typeface="Arial" charset="0"/>
              </a:rPr>
              <a:t> que l</a:t>
            </a:r>
            <a:r>
              <a:rPr lang="es-MX" dirty="0" smtClean="0">
                <a:latin typeface="Arial" charset="0"/>
                <a:cs typeface="Arial" charset="0"/>
              </a:rPr>
              <a:t>a salida que se visualiza en un bloque PL/SQL, usando DBMS_OUTPUT,</a:t>
            </a:r>
            <a:r>
              <a:rPr lang="es-MX" baseline="0" dirty="0" smtClean="0">
                <a:latin typeface="Arial" charset="0"/>
                <a:cs typeface="Arial" charset="0"/>
              </a:rPr>
              <a:t> pueda ser </a:t>
            </a:r>
            <a:r>
              <a:rPr lang="es-MX" dirty="0" smtClean="0">
                <a:latin typeface="Arial" charset="0"/>
                <a:cs typeface="Arial" charset="0"/>
              </a:rPr>
              <a:t>guardada en un archivo en diferentes</a:t>
            </a:r>
            <a:r>
              <a:rPr lang="es-MX" baseline="0" dirty="0" smtClean="0">
                <a:latin typeface="Arial" charset="0"/>
                <a:cs typeface="Arial" charset="0"/>
              </a:rPr>
              <a:t> formatos de salida. En la </a:t>
            </a:r>
            <a:r>
              <a:rPr lang="es-MX" b="1" baseline="0" dirty="0" smtClean="0">
                <a:latin typeface="Arial" charset="0"/>
                <a:cs typeface="Arial" charset="0"/>
              </a:rPr>
              <a:t>ventana 1</a:t>
            </a:r>
            <a:r>
              <a:rPr lang="es-MX" b="0" baseline="0" dirty="0" smtClean="0">
                <a:latin typeface="Arial" charset="0"/>
                <a:cs typeface="Arial" charset="0"/>
              </a:rPr>
              <a:t> el bloque mostrará el nombre y salario de los empleados que trabajan en el departamento 30.</a:t>
            </a:r>
            <a:endParaRPr lang="es-MX" b="1" dirty="0" smtClean="0">
              <a:latin typeface="Arial"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53D1CF-2AC1-4483-86DE-C398396CC360}" type="slidenum">
              <a:rPr lang="es-CL" sz="1200">
                <a:latin typeface="+mn-lt"/>
                <a:cs typeface="+mn-cs"/>
              </a:rPr>
              <a:pPr algn="r" fontAlgn="auto">
                <a:spcBef>
                  <a:spcPts val="0"/>
                </a:spcBef>
                <a:spcAft>
                  <a:spcPts val="0"/>
                </a:spcAft>
                <a:defRPr/>
              </a:pPr>
              <a:t>13</a:t>
            </a:fld>
            <a:endParaRPr lang="es-CL" sz="1200" dirty="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Guardando la Salida de un Bloque PL/SQL</a:t>
            </a:r>
            <a:endParaRPr lang="es-MX" dirty="0" smtClean="0">
              <a:latin typeface="Arial" charset="0"/>
              <a:cs typeface="Arial" charset="0"/>
            </a:endParaRPr>
          </a:p>
          <a:p>
            <a:r>
              <a:rPr lang="es-MX" dirty="0" smtClean="0">
                <a:latin typeface="Arial" charset="0"/>
                <a:cs typeface="Arial" charset="0"/>
              </a:rPr>
              <a:t>La </a:t>
            </a:r>
            <a:r>
              <a:rPr lang="es-MX" b="1" dirty="0" smtClean="0">
                <a:latin typeface="Arial" charset="0"/>
                <a:cs typeface="Arial" charset="0"/>
              </a:rPr>
              <a:t>ventana 2</a:t>
            </a:r>
            <a:r>
              <a:rPr lang="es-MX" b="0" baseline="0" dirty="0" smtClean="0">
                <a:latin typeface="Arial" charset="0"/>
                <a:cs typeface="Arial" charset="0"/>
              </a:rPr>
              <a:t> muestra la salida DBMS del bloque anterior. Existe la posibilidad de que este listado pueda ser guardado en un archivo y al hacerlo se debe indicar la ruta y el nombre del archivo que almacenará la salida del bloque como se muestra en la </a:t>
            </a:r>
            <a:r>
              <a:rPr lang="es-MX" b="1" dirty="0" smtClean="0">
                <a:latin typeface="Arial" charset="0"/>
                <a:cs typeface="Arial" charset="0"/>
              </a:rPr>
              <a:t>ventana 3</a:t>
            </a:r>
            <a:r>
              <a:rPr lang="es-MX" b="0" dirty="0" smtClean="0">
                <a:latin typeface="Arial" charset="0"/>
                <a:cs typeface="Arial" charset="0"/>
              </a:rPr>
              <a:t>. </a:t>
            </a:r>
            <a:r>
              <a:rPr lang="es-MX" b="0" baseline="0" dirty="0" smtClean="0">
                <a:latin typeface="Arial" charset="0"/>
                <a:cs typeface="Arial" charset="0"/>
              </a:rPr>
              <a:t> Posteriormente al abrir el archivo de puede ver que el listado los empleados del departamento 30 quedó guardado en el mismo formato como se mostró (</a:t>
            </a:r>
            <a:r>
              <a:rPr lang="es-MX" b="1" baseline="0" dirty="0" smtClean="0">
                <a:latin typeface="Arial" charset="0"/>
                <a:cs typeface="Arial" charset="0"/>
              </a:rPr>
              <a:t>ventana 4</a:t>
            </a:r>
            <a:r>
              <a:rPr lang="es-MX" b="0" baseline="0" dirty="0" smtClean="0">
                <a:latin typeface="Arial" charset="0"/>
                <a:cs typeface="Arial" charset="0"/>
              </a:rPr>
              <a:t>).</a:t>
            </a:r>
            <a:endParaRPr lang="es-MX" b="1" dirty="0" smtClean="0">
              <a:latin typeface="Arial"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53D1CF-2AC1-4483-86DE-C398396CC360}" type="slidenum">
              <a:rPr lang="es-CL" sz="1200">
                <a:latin typeface="+mn-lt"/>
                <a:cs typeface="+mn-cs"/>
              </a:rPr>
              <a:pPr algn="r" fontAlgn="auto">
                <a:spcBef>
                  <a:spcPts val="0"/>
                </a:spcBef>
                <a:spcAft>
                  <a:spcPts val="0"/>
                </a:spcAft>
                <a:defRPr/>
              </a:pPr>
              <a:t>14</a:t>
            </a:fld>
            <a:endParaRPr lang="es-CL" sz="1200" dirty="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dirty="0" smtClean="0"/>
          </a:p>
        </p:txBody>
      </p:sp>
      <p:sp>
        <p:nvSpPr>
          <p:cNvPr id="4" name="3 Marcador de número de diapositiva"/>
          <p:cNvSpPr>
            <a:spLocks noGrp="1"/>
          </p:cNvSpPr>
          <p:nvPr>
            <p:ph type="sldNum" sz="quarter" idx="5"/>
          </p:nvPr>
        </p:nvSpPr>
        <p:spPr/>
        <p:txBody>
          <a:bodyPr/>
          <a:lstStyle/>
          <a:p>
            <a:pPr>
              <a:defRPr/>
            </a:pPr>
            <a:fld id="{196CDB48-087A-4CAA-A4A2-B42844D77CDB}" type="slidenum">
              <a:rPr lang="es-CL" smtClean="0"/>
              <a:pPr>
                <a:defRPr/>
              </a:pPr>
              <a:t>2</a:t>
            </a:fld>
            <a:endParaRPr lang="es-CL"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s-CL" sz="1200" b="1" dirty="0" smtClean="0">
                <a:solidFill>
                  <a:srgbClr val="10253F"/>
                </a:solidFill>
                <a:latin typeface="Arial" pitchFamily="34" charset="0"/>
                <a:ea typeface="ＭＳ Ｐゴシック" pitchFamily="34" charset="-128"/>
                <a:cs typeface="Arial" pitchFamily="34" charset="0"/>
              </a:rPr>
              <a:t>Aspectos Generales de PL/SQL</a:t>
            </a:r>
            <a:endParaRPr lang="es-CL" sz="1200" dirty="0" smtClean="0">
              <a:solidFill>
                <a:srgbClr val="10253F"/>
              </a:solidFill>
              <a:latin typeface="Arial" pitchFamily="34" charset="0"/>
              <a:ea typeface="ＭＳ Ｐゴシック" pitchFamily="34" charset="-128"/>
              <a:cs typeface="Arial" pitchFamily="34" charset="0"/>
            </a:endParaRPr>
          </a:p>
          <a:p>
            <a:pPr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PL/SQL (Procedural Language/SQL) es un </a:t>
            </a:r>
            <a:r>
              <a:rPr lang="es-MX" sz="1200" b="1" dirty="0" smtClean="0">
                <a:latin typeface="Arial" pitchFamily="34" charset="0"/>
                <a:ea typeface="ＭＳ Ｐゴシック" pitchFamily="34" charset="-128"/>
                <a:cs typeface="Arial" pitchFamily="34" charset="0"/>
              </a:rPr>
              <a:t>lenguaje de programación y manipulación de datos que proporciona Oracle</a:t>
            </a:r>
            <a:r>
              <a:rPr lang="es-MX" sz="1200" dirty="0" smtClean="0">
                <a:latin typeface="Arial" pitchFamily="34" charset="0"/>
                <a:ea typeface="ＭＳ Ｐゴシック" pitchFamily="34" charset="-128"/>
                <a:cs typeface="Arial" pitchFamily="34" charset="0"/>
              </a:rPr>
              <a:t>. </a:t>
            </a:r>
          </a:p>
          <a:p>
            <a:pPr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P</a:t>
            </a:r>
            <a:r>
              <a:rPr lang="es-ES" sz="1200" dirty="0" smtClean="0">
                <a:latin typeface="Arial" pitchFamily="34" charset="0"/>
                <a:ea typeface="ＭＳ Ｐゴシック" pitchFamily="34" charset="-128"/>
                <a:cs typeface="Arial" pitchFamily="34" charset="0"/>
              </a:rPr>
              <a:t>rovee una manera muy cómoda de relacionar los conceptos de Bases de Datos y manejarlos mediante ciertas estructuras de control.</a:t>
            </a:r>
          </a:p>
          <a:p>
            <a:pPr eaLnBrk="1" hangingPunct="1">
              <a:lnSpc>
                <a:spcPct val="80000"/>
              </a:lnSpc>
              <a:spcBef>
                <a:spcPct val="0"/>
              </a:spcBef>
              <a:buFontTx/>
              <a:buChar char="•"/>
            </a:pPr>
            <a:r>
              <a:rPr lang="es-ES" sz="1200" dirty="0" smtClean="0">
                <a:latin typeface="Arial" pitchFamily="34" charset="0"/>
                <a:ea typeface="ＭＳ Ｐゴシック" pitchFamily="34" charset="-128"/>
                <a:cs typeface="Arial" pitchFamily="34" charset="0"/>
              </a:rPr>
              <a:t>  Es una </a:t>
            </a:r>
            <a:r>
              <a:rPr lang="es-MX" sz="1200" b="1" dirty="0" smtClean="0">
                <a:latin typeface="Arial" pitchFamily="34" charset="0"/>
                <a:ea typeface="ＭＳ Ｐゴシック" pitchFamily="34" charset="-128"/>
                <a:cs typeface="Arial" pitchFamily="34" charset="0"/>
              </a:rPr>
              <a:t>Extensión Procedimental del SQL combinando la potencialidad y flexibilidad de SQL con la de un lenguaje  3GL</a:t>
            </a:r>
            <a:r>
              <a:rPr lang="es-MX" sz="1200" dirty="0" smtClean="0">
                <a:latin typeface="Arial" pitchFamily="34" charset="0"/>
                <a:ea typeface="ＭＳ Ｐゴシック" pitchFamily="34" charset="-128"/>
                <a:cs typeface="Arial" pitchFamily="34" charset="0"/>
              </a:rPr>
              <a:t>:</a:t>
            </a:r>
          </a:p>
          <a:p>
            <a:pPr lvl="1"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SQL es un Lenguaje de Consulta de Cuarta Generación (4GL) para Base de Datos Relacionales que describe lo que se debe hacer pero no como hacerlo.</a:t>
            </a:r>
          </a:p>
          <a:p>
            <a:pPr lvl="1"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Los Lenguajes de Tercera Generación (3GL) tienen estructuras procedimentales para expresar como efectuar las operaciones.</a:t>
            </a:r>
          </a:p>
          <a:p>
            <a:pPr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a:t>
            </a:r>
            <a:r>
              <a:rPr lang="es-MX" sz="1200" b="1" dirty="0" smtClean="0">
                <a:latin typeface="Arial" pitchFamily="34" charset="0"/>
                <a:ea typeface="ＭＳ Ｐゴシック" pitchFamily="34" charset="-128"/>
                <a:cs typeface="Arial" pitchFamily="34" charset="0"/>
              </a:rPr>
              <a:t>Proporciona  una estructura de bloque para escribir el código ejecutable</a:t>
            </a:r>
            <a:r>
              <a:rPr lang="es-MX" sz="1200" dirty="0" smtClean="0">
                <a:latin typeface="Arial" pitchFamily="34" charset="0"/>
                <a:ea typeface="ＭＳ Ｐゴシック" pitchFamily="34" charset="-128"/>
                <a:cs typeface="Arial" pitchFamily="34" charset="0"/>
              </a:rPr>
              <a:t>, permitiendo que su mantención sea fácil.</a:t>
            </a:r>
          </a:p>
          <a:p>
            <a:pPr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a:t>
            </a:r>
            <a:r>
              <a:rPr lang="es-MX" sz="1200" b="1" dirty="0" smtClean="0">
                <a:latin typeface="Arial" pitchFamily="34" charset="0"/>
                <a:ea typeface="ＭＳ Ｐゴシック" pitchFamily="34" charset="-128"/>
                <a:cs typeface="Arial" pitchFamily="34" charset="0"/>
              </a:rPr>
              <a:t>Proporciona todo lo que está disponible en un lenguaje procedimental 3GL </a:t>
            </a:r>
            <a:r>
              <a:rPr lang="es-MX" sz="1200" dirty="0" smtClean="0">
                <a:latin typeface="Arial" pitchFamily="34" charset="0"/>
                <a:ea typeface="ＭＳ Ｐゴシック" pitchFamily="34" charset="-128"/>
                <a:cs typeface="Arial" pitchFamily="34" charset="0"/>
              </a:rPr>
              <a:t>como son:</a:t>
            </a:r>
          </a:p>
          <a:p>
            <a:pPr lvl="1"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Variables, constantes y tipos.</a:t>
            </a:r>
          </a:p>
          <a:p>
            <a:pPr lvl="1"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Estructuras de control como sentencias condicionales.</a:t>
            </a:r>
          </a:p>
          <a:p>
            <a:pPr lvl="1"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Unidad de programa Reusable que se escribe una vez y ejecutado muchas veces.</a:t>
            </a:r>
            <a:endParaRPr lang="es-ES" sz="1200" dirty="0" smtClean="0">
              <a:latin typeface="Arial" pitchFamily="34" charset="0"/>
              <a:ea typeface="ＭＳ Ｐゴシック" pitchFamily="34" charset="-128"/>
              <a:cs typeface="Arial" pitchFamily="34" charset="0"/>
            </a:endParaRPr>
          </a:p>
          <a:p>
            <a:pPr eaLnBrk="1" hangingPunct="1">
              <a:lnSpc>
                <a:spcPct val="80000"/>
              </a:lnSpc>
              <a:spcBef>
                <a:spcPct val="0"/>
              </a:spcBef>
              <a:buFontTx/>
              <a:buChar char="•"/>
            </a:pPr>
            <a:r>
              <a:rPr lang="es-MX" sz="1200" dirty="0" smtClean="0">
                <a:latin typeface="Arial" pitchFamily="34" charset="0"/>
                <a:ea typeface="ＭＳ Ｐゴシック" pitchFamily="34" charset="-128"/>
                <a:cs typeface="Arial" pitchFamily="34" charset="0"/>
              </a:rPr>
              <a:t>  </a:t>
            </a:r>
            <a:r>
              <a:rPr lang="es-MX" sz="1200" b="1" dirty="0" smtClean="0">
                <a:latin typeface="Arial" pitchFamily="34" charset="0"/>
                <a:ea typeface="ＭＳ Ｐゴシック" pitchFamily="34" charset="-128"/>
                <a:cs typeface="Arial" pitchFamily="34" charset="0"/>
              </a:rPr>
              <a:t>Permite construir las unidades de programas</a:t>
            </a:r>
            <a:r>
              <a:rPr lang="es-MX" sz="1200" dirty="0" smtClean="0">
                <a:latin typeface="Arial" pitchFamily="34" charset="0"/>
                <a:ea typeface="ＭＳ Ｐゴシック" pitchFamily="34" charset="-128"/>
                <a:cs typeface="Arial" pitchFamily="34" charset="0"/>
              </a:rPr>
              <a:t> de la Base de Datos Oracle como son: </a:t>
            </a:r>
            <a:r>
              <a:rPr lang="es-MX" sz="1200" b="1" dirty="0" smtClean="0">
                <a:latin typeface="Arial" pitchFamily="34" charset="0"/>
                <a:ea typeface="ＭＳ Ｐゴシック" pitchFamily="34" charset="-128"/>
                <a:cs typeface="Arial" pitchFamily="34" charset="0"/>
              </a:rPr>
              <a:t>Procedimientos, Funciones, Triggers, Package  y Scripts</a:t>
            </a:r>
            <a:r>
              <a:rPr lang="es-MX" sz="1200" dirty="0" smtClean="0">
                <a:latin typeface="Arial" pitchFamily="34" charset="0"/>
                <a:ea typeface="ＭＳ Ｐゴシック" pitchFamily="34" charset="-128"/>
                <a:cs typeface="Arial" pitchFamily="34" charset="0"/>
              </a:rPr>
              <a:t>.</a:t>
            </a:r>
          </a:p>
          <a:p>
            <a:pPr lvl="1" eaLnBrk="1" hangingPunct="1">
              <a:lnSpc>
                <a:spcPct val="80000"/>
              </a:lnSpc>
              <a:spcBef>
                <a:spcPct val="0"/>
              </a:spcBef>
            </a:pPr>
            <a:r>
              <a:rPr lang="es-MX" sz="1200" dirty="0" smtClean="0">
                <a:latin typeface="Arial" pitchFamily="34" charset="0"/>
                <a:ea typeface="ＭＳ Ｐゴシック" pitchFamily="34" charset="-128"/>
                <a:cs typeface="Arial" pitchFamily="34" charset="0"/>
              </a:rPr>
              <a:t>  </a:t>
            </a:r>
          </a:p>
          <a:p>
            <a:pPr eaLnBrk="1" hangingPunct="1">
              <a:lnSpc>
                <a:spcPct val="80000"/>
              </a:lnSpc>
              <a:spcBef>
                <a:spcPct val="0"/>
              </a:spcBef>
            </a:pPr>
            <a:endParaRPr lang="es-MX" b="1" dirty="0" smtClean="0">
              <a:latin typeface="Times New Roman" pitchFamily="18" charset="0"/>
              <a:ea typeface="ＭＳ Ｐゴシック" pitchFamily="34" charset="-128"/>
              <a:cs typeface="Arial" charset="0"/>
            </a:endParaRPr>
          </a:p>
        </p:txBody>
      </p:sp>
      <p:sp>
        <p:nvSpPr>
          <p:cNvPr id="32771"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70A4A87-62B4-4C0F-8634-CC80FFB608CA}" type="slidenum">
              <a:rPr lang="es-CL" sz="1200">
                <a:latin typeface="+mn-lt"/>
              </a:rPr>
              <a:pPr algn="r">
                <a:defRPr/>
              </a:pPr>
              <a:t>4</a:t>
            </a:fld>
            <a:endParaRPr lang="es-CL" sz="1200" dirty="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p:txBody>
          <a:bodyPr wrap="square" numCol="1" anchor="t" anchorCtr="0" compatLnSpc="1">
            <a:prstTxWarp prst="textNoShape">
              <a:avLst/>
            </a:prstTxWarp>
          </a:bodyPr>
          <a:lstStyle/>
          <a:p>
            <a:pPr>
              <a:defRPr/>
            </a:pPr>
            <a:r>
              <a:rPr lang="es-MX" sz="1200" b="1" dirty="0" smtClean="0">
                <a:latin typeface="Arial" pitchFamily="34" charset="0"/>
                <a:cs typeface="Arial" pitchFamily="34" charset="0"/>
              </a:rPr>
              <a:t>Beneficios de PL/SQL</a:t>
            </a:r>
            <a:endParaRPr lang="es-MX" sz="1200" dirty="0" smtClean="0">
              <a:latin typeface="Arial" pitchFamily="34" charset="0"/>
              <a:cs typeface="Arial" pitchFamily="34" charset="0"/>
            </a:endParaRPr>
          </a:p>
          <a:p>
            <a:pPr>
              <a:defRPr/>
            </a:pPr>
            <a:r>
              <a:rPr lang="es-CL" sz="1200" b="1" dirty="0" smtClean="0">
                <a:latin typeface="Arial" pitchFamily="34" charset="0"/>
                <a:cs typeface="Arial" pitchFamily="34" charset="0"/>
              </a:rPr>
              <a:t>Integración de lenguaje procedimental con SQL:</a:t>
            </a:r>
            <a:r>
              <a:rPr lang="es-CL" sz="1200" dirty="0" smtClean="0">
                <a:latin typeface="Arial" pitchFamily="34" charset="0"/>
                <a:cs typeface="Arial" pitchFamily="34" charset="0"/>
              </a:rPr>
              <a:t> la ventaja más importante de PL / SQL es la integración de las construcciones de procedimiento con SQL. SQL es un lenguaje no procedimental. Cuando se ejecuta un comando SQL, el comando le dice al servidor de base de datos qué hacer. Sin embargo, no se puede especificar cómo hacerlo. PL / SQL integra sentencias de control e instrucciones condicionales con</a:t>
            </a:r>
          </a:p>
          <a:p>
            <a:pPr>
              <a:defRPr/>
            </a:pPr>
            <a:endParaRPr lang="es-CL" sz="1200" dirty="0" smtClean="0">
              <a:latin typeface="Arial" pitchFamily="34" charset="0"/>
              <a:cs typeface="Arial" pitchFamily="34" charset="0"/>
            </a:endParaRPr>
          </a:p>
          <a:p>
            <a:pPr>
              <a:defRPr/>
            </a:pPr>
            <a:r>
              <a:rPr lang="es-CL" sz="1200" b="1" dirty="0" smtClean="0">
                <a:latin typeface="Arial" pitchFamily="34" charset="0"/>
                <a:cs typeface="Arial" pitchFamily="34" charset="0"/>
              </a:rPr>
              <a:t>Mejora el rendimiento:</a:t>
            </a:r>
            <a:r>
              <a:rPr lang="es-CL" sz="1200" dirty="0" smtClean="0">
                <a:latin typeface="Arial" pitchFamily="34" charset="0"/>
                <a:cs typeface="Arial" pitchFamily="34" charset="0"/>
              </a:rPr>
              <a:t> sin PL / SQL no se podría combinar lógicamente sentencias SQL como una unidad. Las sentencias SQL se envían de una en una a la base de datos. Esto se traduce en una llamada a la base de datos para cada sentencia de SQL, lo que aumenta el tráfico de red y la reducción del rendimiento ( especialmente en un modelo cliente / servidor).</a:t>
            </a:r>
          </a:p>
          <a:p>
            <a:pPr>
              <a:defRPr/>
            </a:pPr>
            <a:r>
              <a:rPr lang="es-CL" sz="1200" dirty="0" smtClean="0">
                <a:latin typeface="Arial" pitchFamily="34" charset="0"/>
                <a:cs typeface="Arial" pitchFamily="34" charset="0"/>
              </a:rPr>
              <a:t>Con PL / SQL,  se pueden combinar todas estas sentencias SQL en una sola unidad de programa. La aplicación puede enviar todo el bloque a la base de datos en lugar de enviar las sentencias SQL de una en una . Esto reduce significativamente el número de llamadas de base de datos. </a:t>
            </a:r>
          </a:p>
          <a:p>
            <a:pPr>
              <a:defRPr/>
            </a:pPr>
            <a:endParaRPr lang="es-CL" sz="1200" dirty="0" smtClean="0">
              <a:latin typeface="Arial" pitchFamily="34" charset="0"/>
              <a:cs typeface="Arial" pitchFamily="34" charset="0"/>
            </a:endParaRPr>
          </a:p>
          <a:p>
            <a:pPr marL="609600" indent="-609600" algn="just">
              <a:spcBef>
                <a:spcPct val="20000"/>
              </a:spcBef>
              <a:buClr>
                <a:srgbClr val="003296"/>
              </a:buClr>
              <a:buSzPct val="130000"/>
              <a:buFont typeface="Wingdings" pitchFamily="2" charset="2"/>
              <a:buNone/>
              <a:defRPr/>
            </a:pPr>
            <a:r>
              <a:rPr lang="es-MX" sz="1200" b="1" dirty="0" smtClean="0">
                <a:latin typeface="Arial" pitchFamily="34" charset="0"/>
                <a:cs typeface="Arial" pitchFamily="34" charset="0"/>
              </a:rPr>
              <a:t>Desarrollo  de Programas Modulares:</a:t>
            </a:r>
            <a:r>
              <a:rPr lang="es-MX" sz="1200" dirty="0" smtClean="0">
                <a:latin typeface="Arial" pitchFamily="34" charset="0"/>
                <a:cs typeface="Arial" pitchFamily="34" charset="0"/>
              </a:rPr>
              <a:t> la unidad básica en un programa PL/SQL es un bloque, por lo tanto todos los programas PL/SQL contienen</a:t>
            </a:r>
          </a:p>
          <a:p>
            <a:pPr marL="609600" indent="-609600" algn="just">
              <a:spcBef>
                <a:spcPct val="20000"/>
              </a:spcBef>
              <a:buClr>
                <a:srgbClr val="003296"/>
              </a:buClr>
              <a:buSzPct val="130000"/>
              <a:buFont typeface="Wingdings" pitchFamily="2" charset="2"/>
              <a:buNone/>
              <a:defRPr/>
            </a:pPr>
            <a:r>
              <a:rPr lang="es-MX" sz="1200" dirty="0" smtClean="0">
                <a:latin typeface="Arial" pitchFamily="34" charset="0"/>
                <a:cs typeface="Arial" pitchFamily="34" charset="0"/>
              </a:rPr>
              <a:t>bloques los que pueden estar en secuencia o anidados en otros bloques. El desarrollo de programas modularizados tienen la ventaja de que:</a:t>
            </a:r>
            <a:endParaRPr lang="es-CL" sz="1200" dirty="0" smtClean="0">
              <a:latin typeface="Arial" pitchFamily="34" charset="0"/>
              <a:cs typeface="Arial" pitchFamily="34" charset="0"/>
            </a:endParaRPr>
          </a:p>
          <a:p>
            <a:pPr marL="0" lvl="2">
              <a:buFont typeface="Arial" pitchFamily="34" charset="0"/>
              <a:buChar char="•"/>
              <a:defRPr/>
            </a:pPr>
            <a:r>
              <a:rPr lang="es-CL" sz="1200" dirty="0" smtClean="0">
                <a:latin typeface="Arial" pitchFamily="34" charset="0"/>
                <a:cs typeface="Arial" pitchFamily="34" charset="0"/>
              </a:rPr>
              <a:t>  Se </a:t>
            </a:r>
            <a:r>
              <a:rPr lang="es-MX" sz="1200" dirty="0" smtClean="0">
                <a:latin typeface="Arial" pitchFamily="34" charset="0"/>
                <a:cs typeface="Arial" pitchFamily="34" charset="0"/>
              </a:rPr>
              <a:t>pueden agrupar lógicamente sentencias relacionadas dentro de bloques.  </a:t>
            </a:r>
          </a:p>
          <a:p>
            <a:pPr marL="0" lvl="2">
              <a:buFont typeface="Arial" pitchFamily="34" charset="0"/>
              <a:buChar char="•"/>
              <a:defRPr/>
            </a:pPr>
            <a:r>
              <a:rPr lang="es-MX" sz="1200" dirty="0" smtClean="0">
                <a:latin typeface="Arial" pitchFamily="34" charset="0"/>
                <a:cs typeface="Arial" pitchFamily="34" charset="0"/>
              </a:rPr>
              <a:t>  Se pueden anidar bloques dentro de bloques grandes para construir programas poderosos.</a:t>
            </a:r>
          </a:p>
          <a:p>
            <a:pPr marL="0" lvl="2">
              <a:buFont typeface="Arial" pitchFamily="34" charset="0"/>
              <a:buChar char="•"/>
              <a:defRPr/>
            </a:pPr>
            <a:r>
              <a:rPr lang="es-MX" sz="1200" dirty="0" smtClean="0">
                <a:latin typeface="Arial" pitchFamily="34" charset="0"/>
                <a:cs typeface="Arial" pitchFamily="34" charset="0"/>
              </a:rPr>
              <a:t>  Se pueden mantener fácilmente y optimizar el código.</a:t>
            </a:r>
          </a:p>
          <a:p>
            <a:pPr marL="0" lvl="2">
              <a:buFont typeface="Arial" pitchFamily="34" charset="0"/>
              <a:buChar char="•"/>
              <a:defRPr/>
            </a:pPr>
            <a:endParaRPr lang="es-MX" sz="1200" dirty="0" smtClean="0">
              <a:latin typeface="Arial" pitchFamily="34" charset="0"/>
              <a:cs typeface="Arial" pitchFamily="34" charset="0"/>
            </a:endParaRPr>
          </a:p>
          <a:p>
            <a:pPr marL="0" lvl="2">
              <a:buFont typeface="Arial" pitchFamily="34" charset="0"/>
              <a:buNone/>
              <a:defRPr/>
            </a:pPr>
            <a:r>
              <a:rPr lang="es-MX" sz="1200" b="1" dirty="0" smtClean="0">
                <a:latin typeface="Arial" pitchFamily="34" charset="0"/>
                <a:cs typeface="Arial" pitchFamily="34" charset="0"/>
              </a:rPr>
              <a:t>Integración con herramientas de Oracle:</a:t>
            </a:r>
            <a:r>
              <a:rPr lang="es-MX" sz="1200" dirty="0" smtClean="0">
                <a:latin typeface="Arial" pitchFamily="34" charset="0"/>
                <a:cs typeface="Arial" pitchFamily="34" charset="0"/>
              </a:rPr>
              <a:t> e</a:t>
            </a:r>
            <a:r>
              <a:rPr lang="es-CL" sz="1200" dirty="0" smtClean="0">
                <a:latin typeface="Arial" pitchFamily="34" charset="0"/>
                <a:cs typeface="Arial" pitchFamily="34" charset="0"/>
              </a:rPr>
              <a:t>l motor de PL/SQL está integrado en las herramientas de Oracle como Oracle Forms, Reports de Oracle entre otras. Al utilizar estas herramientas, el motor de PL/SQL localmente procesa las sentencias procedimentales; sólo las sentencias SQL se ejecutan en la base de datos. </a:t>
            </a:r>
          </a:p>
          <a:p>
            <a:pPr marL="0" lvl="2">
              <a:buFont typeface="Arial" pitchFamily="34" charset="0"/>
              <a:buNone/>
              <a:defRPr/>
            </a:pPr>
            <a:endParaRPr lang="es-CL" sz="1200" dirty="0" smtClean="0">
              <a:latin typeface="Arial" pitchFamily="34" charset="0"/>
              <a:cs typeface="Arial" pitchFamily="34" charset="0"/>
            </a:endParaRPr>
          </a:p>
          <a:p>
            <a:pPr marL="0" lvl="2">
              <a:buFont typeface="Arial" pitchFamily="34" charset="0"/>
              <a:buNone/>
              <a:defRPr/>
            </a:pPr>
            <a:r>
              <a:rPr lang="es-CL" sz="1200" b="1" dirty="0" smtClean="0">
                <a:latin typeface="Arial" pitchFamily="34" charset="0"/>
                <a:cs typeface="Arial" pitchFamily="34" charset="0"/>
              </a:rPr>
              <a:t>Portabilidad:</a:t>
            </a:r>
            <a:r>
              <a:rPr lang="es-CL" sz="1200" dirty="0" smtClean="0">
                <a:latin typeface="Arial" pitchFamily="34" charset="0"/>
                <a:cs typeface="Arial" pitchFamily="34" charset="0"/>
              </a:rPr>
              <a:t> u</a:t>
            </a:r>
            <a:r>
              <a:rPr lang="es-MX" sz="1200" dirty="0" smtClean="0">
                <a:latin typeface="Arial" pitchFamily="34" charset="0"/>
                <a:cs typeface="Arial" pitchFamily="34" charset="0"/>
              </a:rPr>
              <a:t>n programa PL/SQL se puede ejecutar en cualquier Servidor Oracle independiente del Sistema Operativo y la Plataforma.</a:t>
            </a:r>
          </a:p>
          <a:p>
            <a:pPr marL="0" lvl="2">
              <a:buFont typeface="Arial" pitchFamily="34" charset="0"/>
              <a:buNone/>
              <a:defRPr/>
            </a:pPr>
            <a:endParaRPr lang="es-MX" sz="1200" dirty="0" smtClean="0">
              <a:latin typeface="Arial" pitchFamily="34" charset="0"/>
              <a:cs typeface="Arial" pitchFamily="34" charset="0"/>
            </a:endParaRPr>
          </a:p>
          <a:p>
            <a:pPr marL="0" lvl="2">
              <a:buFont typeface="Arial" pitchFamily="34" charset="0"/>
              <a:buNone/>
              <a:defRPr/>
            </a:pPr>
            <a:r>
              <a:rPr lang="es-MX" sz="1200" b="1" dirty="0" smtClean="0">
                <a:latin typeface="Arial" pitchFamily="34" charset="0"/>
                <a:cs typeface="Arial" pitchFamily="34" charset="0"/>
              </a:rPr>
              <a:t>Manejo de errores:</a:t>
            </a:r>
            <a:r>
              <a:rPr lang="es-MX" sz="1200" dirty="0" smtClean="0">
                <a:latin typeface="Arial" pitchFamily="34" charset="0"/>
                <a:cs typeface="Arial" pitchFamily="34" charset="0"/>
              </a:rPr>
              <a:t> </a:t>
            </a:r>
            <a:r>
              <a:rPr lang="es-CL" sz="1200" dirty="0" smtClean="0">
                <a:latin typeface="Arial" pitchFamily="34" charset="0"/>
                <a:cs typeface="Arial" pitchFamily="34" charset="0"/>
              </a:rPr>
              <a:t>PL/SQL permite manejar errores o excepciones de manera eficiente. Se pueden definir bloques separados para tratar las excepciones. Las excepciones pueden ser </a:t>
            </a:r>
            <a:r>
              <a:rPr lang="es-MX" sz="1200" dirty="0" smtClean="0">
                <a:latin typeface="Arial" pitchFamily="34" charset="0"/>
                <a:cs typeface="Arial" pitchFamily="34" charset="0"/>
              </a:rPr>
              <a:t>definidas por el usuario o propios de Oracle (predefinidas). </a:t>
            </a:r>
            <a:endParaRPr lang="es-MX" sz="1200" b="1" dirty="0" smtClean="0">
              <a:latin typeface="Arial" pitchFamily="34" charset="0"/>
              <a:cs typeface="Arial" pitchFamily="34" charset="0"/>
            </a:endParaRPr>
          </a:p>
          <a:p>
            <a:pPr marL="0" lvl="2">
              <a:buFont typeface="Arial" pitchFamily="34" charset="0"/>
              <a:buNone/>
              <a:defRPr/>
            </a:pPr>
            <a:endParaRPr lang="es-MX" sz="1200" b="1" dirty="0" smtClean="0">
              <a:latin typeface="Arial" pitchFamily="34" charset="0"/>
              <a:cs typeface="Arial" pitchFamily="34" charset="0"/>
            </a:endParaRPr>
          </a:p>
          <a:p>
            <a:pPr>
              <a:buFont typeface="Arial" pitchFamily="34" charset="0"/>
              <a:buChar char="•"/>
              <a:defRPr/>
            </a:pPr>
            <a:endParaRPr lang="es-CL" sz="1200" dirty="0" smtClean="0">
              <a:latin typeface="Arial" pitchFamily="34" charset="0"/>
              <a:cs typeface="Arial" pitchFamily="34" charset="0"/>
            </a:endParaRPr>
          </a:p>
          <a:p>
            <a:pPr marL="609600" indent="-609600" algn="just">
              <a:spcBef>
                <a:spcPct val="20000"/>
              </a:spcBef>
              <a:buClr>
                <a:srgbClr val="003296"/>
              </a:buClr>
              <a:buSzPct val="130000"/>
              <a:buFont typeface="Wingdings" pitchFamily="2" charset="2"/>
              <a:buNone/>
              <a:defRPr/>
            </a:pPr>
            <a:endParaRPr lang="es-MX" sz="1200" dirty="0" smtClean="0">
              <a:latin typeface="Arial" pitchFamily="34" charset="0"/>
              <a:cs typeface="Arial" pitchFamily="34" charset="0"/>
            </a:endParaRPr>
          </a:p>
        </p:txBody>
      </p:sp>
      <p:sp>
        <p:nvSpPr>
          <p:cNvPr id="4" name="3 Marcador de número de diapositiva"/>
          <p:cNvSpPr>
            <a:spLocks noGrp="1"/>
          </p:cNvSpPr>
          <p:nvPr>
            <p:ph type="sldNum" sz="quarter" idx="5"/>
          </p:nvPr>
        </p:nvSpPr>
        <p:spPr/>
        <p:txBody>
          <a:bodyPr/>
          <a:lstStyle/>
          <a:p>
            <a:pPr>
              <a:defRPr/>
            </a:pPr>
            <a:fld id="{C1ED4CD6-DA6B-484F-8DBF-C56EBA471F94}" type="slidenum">
              <a:rPr lang="es-CL" smtClean="0"/>
              <a:pPr>
                <a:defRPr/>
              </a:pPr>
              <a:t>5</a:t>
            </a:fld>
            <a:endParaRPr lang="es-CL"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p:txBody>
          <a:bodyPr wrap="square" numCol="1" anchor="t" anchorCtr="0" compatLnSpc="1">
            <a:prstTxWarp prst="textNoShape">
              <a:avLst/>
            </a:prstTxWarp>
          </a:bodyPr>
          <a:lstStyle/>
          <a:p>
            <a:r>
              <a:rPr lang="es-MX" sz="1200" b="1" dirty="0" smtClean="0">
                <a:latin typeface="Arial" pitchFamily="34" charset="0"/>
                <a:cs typeface="Arial" pitchFamily="34" charset="0"/>
              </a:rPr>
              <a:t>Estructura de un Bloque PL/SQL</a:t>
            </a:r>
            <a:endParaRPr lang="es-MX" sz="1200" dirty="0" smtClean="0">
              <a:latin typeface="Arial" pitchFamily="34" charset="0"/>
              <a:cs typeface="Arial" pitchFamily="34" charset="0"/>
            </a:endParaRPr>
          </a:p>
          <a:p>
            <a:pPr algn="just">
              <a:spcBef>
                <a:spcPct val="20000"/>
              </a:spcBef>
              <a:buClr>
                <a:srgbClr val="003296"/>
              </a:buClr>
              <a:buSzPct val="130000"/>
              <a:buFont typeface="Wingdings" pitchFamily="2" charset="2"/>
              <a:buNone/>
            </a:pPr>
            <a:r>
              <a:rPr lang="es-MX" sz="1200" dirty="0" smtClean="0">
                <a:latin typeface="Arial" pitchFamily="34" charset="0"/>
                <a:cs typeface="Arial" pitchFamily="34" charset="0"/>
              </a:rPr>
              <a:t>PL/SQL </a:t>
            </a:r>
            <a:r>
              <a:rPr lang="es-ES" sz="1200" dirty="0" smtClean="0">
                <a:latin typeface="Arial" pitchFamily="34" charset="0"/>
                <a:cs typeface="Arial" pitchFamily="34" charset="0"/>
              </a:rPr>
              <a:t>es un lenguaje estructurado en bloques, por lo tanto </a:t>
            </a:r>
            <a:r>
              <a:rPr lang="es-ES" sz="1200" b="1" dirty="0" smtClean="0">
                <a:latin typeface="Arial" pitchFamily="34" charset="0"/>
                <a:cs typeface="Arial" pitchFamily="34" charset="0"/>
              </a:rPr>
              <a:t>la unidad básica de codificación en los programas PL/SQL son bloques lógicos</a:t>
            </a:r>
            <a:r>
              <a:rPr lang="es-MX" sz="1200" dirty="0" smtClean="0">
                <a:latin typeface="Arial" pitchFamily="34" charset="0"/>
                <a:cs typeface="Arial" pitchFamily="34" charset="0"/>
              </a:rPr>
              <a:t>.</a:t>
            </a:r>
          </a:p>
          <a:p>
            <a:pPr algn="just">
              <a:spcBef>
                <a:spcPct val="20000"/>
              </a:spcBef>
              <a:buClr>
                <a:srgbClr val="003296"/>
              </a:buClr>
              <a:buSzPct val="130000"/>
              <a:buFont typeface="Wingdings" pitchFamily="2" charset="2"/>
              <a:buNone/>
            </a:pPr>
            <a:r>
              <a:rPr lang="es-MX" sz="1200" b="1" dirty="0" smtClean="0">
                <a:latin typeface="Arial" pitchFamily="34" charset="0"/>
                <a:cs typeface="Arial" pitchFamily="34" charset="0"/>
              </a:rPr>
              <a:t>Mejoran el rendimiento</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pues se envían los bloques completos al servidor para ser procesados</a:t>
            </a:r>
            <a:r>
              <a:rPr lang="es-MX" sz="1200" dirty="0" smtClean="0">
                <a:latin typeface="Arial" pitchFamily="34" charset="0"/>
                <a:cs typeface="Arial" pitchFamily="34" charset="0"/>
              </a:rPr>
              <a:t> en lugar de enviar cada sentencia SQL. Los </a:t>
            </a:r>
          </a:p>
          <a:p>
            <a:pPr algn="just">
              <a:spcBef>
                <a:spcPct val="20000"/>
              </a:spcBef>
              <a:buClr>
                <a:srgbClr val="003296"/>
              </a:buClr>
              <a:buSzPct val="130000"/>
              <a:buFont typeface="Wingdings" pitchFamily="2" charset="2"/>
              <a:buNone/>
            </a:pPr>
            <a:r>
              <a:rPr lang="es-MX" sz="1200" dirty="0" smtClean="0">
                <a:latin typeface="Arial" pitchFamily="34" charset="0"/>
                <a:cs typeface="Arial" pitchFamily="34" charset="0"/>
              </a:rPr>
              <a:t>bloques pueden contener otros sub-bloques dentro de ellos con las mismas características. Un bloque (o sub-bloque) permite agrupar en forma lógica un</a:t>
            </a:r>
          </a:p>
          <a:p>
            <a:pPr algn="just">
              <a:spcBef>
                <a:spcPct val="20000"/>
              </a:spcBef>
              <a:buClr>
                <a:srgbClr val="003296"/>
              </a:buClr>
              <a:buSzPct val="130000"/>
              <a:buFont typeface="Wingdings" pitchFamily="2" charset="2"/>
              <a:buNone/>
            </a:pPr>
            <a:r>
              <a:rPr lang="es-MX" sz="1200" dirty="0" smtClean="0">
                <a:latin typeface="Arial" pitchFamily="34" charset="0"/>
                <a:cs typeface="Arial" pitchFamily="34" charset="0"/>
              </a:rPr>
              <a:t>grupo de sentencias. Se pueden efectuar declaración de variables que sólo son validas en los bloques donde fueron definidas.</a:t>
            </a:r>
          </a:p>
          <a:p>
            <a:pPr algn="just">
              <a:spcBef>
                <a:spcPct val="20000"/>
              </a:spcBef>
              <a:buClr>
                <a:srgbClr val="003296"/>
              </a:buClr>
              <a:buSzPct val="130000"/>
              <a:buFont typeface="Wingdings" pitchFamily="2" charset="2"/>
              <a:buNone/>
            </a:pPr>
            <a:r>
              <a:rPr lang="es-MX" sz="1200" dirty="0" smtClean="0">
                <a:latin typeface="Arial" pitchFamily="34" charset="0"/>
                <a:cs typeface="Arial" pitchFamily="34" charset="0"/>
              </a:rPr>
              <a:t>Los bloques PL/SQL presentan una estructura específica de tres partes bien definidas una sección de </a:t>
            </a:r>
            <a:r>
              <a:rPr lang="es-MX" sz="1200" b="1" dirty="0" smtClean="0">
                <a:latin typeface="Arial" pitchFamily="34" charset="0"/>
                <a:cs typeface="Arial" pitchFamily="34" charset="0"/>
              </a:rPr>
              <a:t>Declaración</a:t>
            </a:r>
            <a:r>
              <a:rPr lang="es-MX" sz="1200" dirty="0" smtClean="0">
                <a:latin typeface="Arial" pitchFamily="34" charset="0"/>
                <a:cs typeface="Arial" pitchFamily="34" charset="0"/>
              </a:rPr>
              <a:t>, una sección de </a:t>
            </a:r>
            <a:r>
              <a:rPr lang="es-MX" sz="1200" b="1" dirty="0" smtClean="0">
                <a:latin typeface="Arial" pitchFamily="34" charset="0"/>
                <a:cs typeface="Arial" pitchFamily="34" charset="0"/>
              </a:rPr>
              <a:t>Ejecución</a:t>
            </a:r>
            <a:r>
              <a:rPr lang="es-MX" sz="1200" dirty="0" smtClean="0">
                <a:latin typeface="Arial" pitchFamily="34" charset="0"/>
                <a:cs typeface="Arial" pitchFamily="34" charset="0"/>
              </a:rPr>
              <a:t> y otra de </a:t>
            </a:r>
          </a:p>
          <a:p>
            <a:pPr algn="just">
              <a:spcBef>
                <a:spcPct val="20000"/>
              </a:spcBef>
              <a:buClr>
                <a:srgbClr val="003296"/>
              </a:buClr>
              <a:buSzPct val="130000"/>
              <a:buFont typeface="Wingdings" pitchFamily="2" charset="2"/>
              <a:buNone/>
            </a:pPr>
            <a:r>
              <a:rPr lang="es-MX" sz="1200" dirty="0" smtClean="0">
                <a:latin typeface="Arial" pitchFamily="34" charset="0"/>
                <a:cs typeface="Arial" pitchFamily="34" charset="0"/>
              </a:rPr>
              <a:t>manejo de </a:t>
            </a:r>
            <a:r>
              <a:rPr lang="es-MX" sz="1200" b="1" dirty="0" smtClean="0">
                <a:latin typeface="Arial" pitchFamily="34" charset="0"/>
                <a:cs typeface="Arial" pitchFamily="34" charset="0"/>
              </a:rPr>
              <a:t>Excepciones</a:t>
            </a:r>
            <a:r>
              <a:rPr lang="es-MX" sz="1200" dirty="0" smtClean="0">
                <a:latin typeface="Arial" pitchFamily="34" charset="0"/>
                <a:cs typeface="Arial" pitchFamily="34" charset="0"/>
              </a:rPr>
              <a:t>.</a:t>
            </a:r>
          </a:p>
          <a:p>
            <a:pPr algn="just">
              <a:spcBef>
                <a:spcPct val="20000"/>
              </a:spcBef>
              <a:buClr>
                <a:srgbClr val="003296"/>
              </a:buClr>
              <a:buSzPct val="130000"/>
              <a:buFont typeface="Wingdings" pitchFamily="2" charset="2"/>
              <a:buNone/>
            </a:pPr>
            <a:endParaRPr lang="es-MX" sz="1200" dirty="0" smtClean="0">
              <a:latin typeface="Arial" pitchFamily="34" charset="0"/>
              <a:cs typeface="Arial" pitchFamily="34" charset="0"/>
            </a:endParaRPr>
          </a:p>
          <a:p>
            <a:pPr algn="just">
              <a:spcBef>
                <a:spcPct val="20000"/>
              </a:spcBef>
              <a:buClr>
                <a:srgbClr val="003296"/>
              </a:buClr>
              <a:buSzPct val="130000"/>
              <a:buFont typeface="Wingdings" pitchFamily="2" charset="2"/>
              <a:buNone/>
            </a:pPr>
            <a:r>
              <a:rPr lang="es-MX" sz="1200" b="1" dirty="0" smtClean="0">
                <a:latin typeface="Arial" pitchFamily="34" charset="0"/>
                <a:cs typeface="Arial" pitchFamily="34" charset="0"/>
              </a:rPr>
              <a:t>Sección de Declaración(opcional):</a:t>
            </a:r>
            <a:r>
              <a:rPr lang="es-MX" sz="1200" dirty="0" smtClean="0">
                <a:latin typeface="Arial" pitchFamily="34" charset="0"/>
                <a:cs typeface="Arial" pitchFamily="34" charset="0"/>
              </a:rPr>
              <a:t> comienza con la palabra </a:t>
            </a:r>
            <a:r>
              <a:rPr lang="es-MX" sz="1200" b="1" dirty="0" smtClean="0">
                <a:latin typeface="Arial" pitchFamily="34" charset="0"/>
                <a:cs typeface="Arial" pitchFamily="34" charset="0"/>
              </a:rPr>
              <a:t>DECLARE</a:t>
            </a:r>
            <a:r>
              <a:rPr lang="es-MX" sz="1200" dirty="0" smtClean="0">
                <a:latin typeface="Arial" pitchFamily="34" charset="0"/>
                <a:cs typeface="Arial" pitchFamily="34" charset="0"/>
              </a:rPr>
              <a:t> y termina cuando comienza la sección de </a:t>
            </a:r>
            <a:r>
              <a:rPr lang="es-MX" sz="1200" b="1" dirty="0" smtClean="0">
                <a:latin typeface="Arial" pitchFamily="34" charset="0"/>
                <a:cs typeface="Arial" pitchFamily="34" charset="0"/>
              </a:rPr>
              <a:t>Ejecución</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Contiene declaración de </a:t>
            </a:r>
          </a:p>
          <a:p>
            <a:pPr algn="just">
              <a:spcBef>
                <a:spcPct val="20000"/>
              </a:spcBef>
              <a:buClr>
                <a:srgbClr val="003296"/>
              </a:buClr>
              <a:buSzPct val="130000"/>
              <a:buFont typeface="Wingdings" pitchFamily="2" charset="2"/>
              <a:buNone/>
            </a:pPr>
            <a:r>
              <a:rPr lang="es-MX" sz="1200" b="1" dirty="0" smtClean="0">
                <a:latin typeface="Arial" pitchFamily="34" charset="0"/>
                <a:cs typeface="Arial" pitchFamily="34" charset="0"/>
              </a:rPr>
              <a:t>todas las variables, constantes, cursores y excepciones definidas por el usuario</a:t>
            </a:r>
            <a:r>
              <a:rPr lang="es-MX" sz="1200" dirty="0" smtClean="0">
                <a:latin typeface="Arial" pitchFamily="34" charset="0"/>
                <a:cs typeface="Arial" pitchFamily="34" charset="0"/>
              </a:rPr>
              <a:t> que serán referenciadas en las secciones de ejecución y </a:t>
            </a:r>
          </a:p>
          <a:p>
            <a:pPr algn="just">
              <a:spcBef>
                <a:spcPct val="20000"/>
              </a:spcBef>
              <a:buClr>
                <a:srgbClr val="003296"/>
              </a:buClr>
              <a:buSzPct val="130000"/>
              <a:buFont typeface="Wingdings" pitchFamily="2" charset="2"/>
              <a:buNone/>
            </a:pPr>
            <a:r>
              <a:rPr lang="es-MX" sz="1200" dirty="0" smtClean="0">
                <a:latin typeface="Arial" pitchFamily="34" charset="0"/>
                <a:cs typeface="Arial" pitchFamily="34" charset="0"/>
              </a:rPr>
              <a:t>excepción.</a:t>
            </a:r>
          </a:p>
          <a:p>
            <a:pPr algn="just">
              <a:spcBef>
                <a:spcPct val="20000"/>
              </a:spcBef>
              <a:buClr>
                <a:srgbClr val="003296"/>
              </a:buClr>
              <a:buSzPct val="130000"/>
              <a:buFont typeface="Wingdings" pitchFamily="2" charset="2"/>
              <a:buNone/>
            </a:pPr>
            <a:endParaRPr lang="es-MX" sz="1200" dirty="0" smtClean="0">
              <a:latin typeface="Arial" pitchFamily="34" charset="0"/>
              <a:cs typeface="Arial" pitchFamily="34" charset="0"/>
            </a:endParaRPr>
          </a:p>
          <a:p>
            <a:pPr algn="just">
              <a:spcBef>
                <a:spcPct val="20000"/>
              </a:spcBef>
              <a:buClr>
                <a:srgbClr val="003296"/>
              </a:buClr>
              <a:buSzPct val="130000"/>
              <a:buFont typeface="Wingdings" pitchFamily="2" charset="2"/>
              <a:buNone/>
            </a:pPr>
            <a:r>
              <a:rPr lang="es-MX" sz="1200" b="1" dirty="0" smtClean="0">
                <a:latin typeface="Arial" pitchFamily="34" charset="0"/>
                <a:cs typeface="Arial" pitchFamily="34" charset="0"/>
              </a:rPr>
              <a:t>Sección de Ejecución (obligatorio):</a:t>
            </a:r>
            <a:r>
              <a:rPr lang="es-MX" sz="1200" dirty="0" smtClean="0">
                <a:latin typeface="Arial" pitchFamily="34" charset="0"/>
                <a:cs typeface="Arial" pitchFamily="34" charset="0"/>
              </a:rPr>
              <a:t> comienza con la palabra </a:t>
            </a:r>
            <a:r>
              <a:rPr lang="es-MX" sz="1200" b="1" dirty="0" smtClean="0">
                <a:latin typeface="Arial" pitchFamily="34" charset="0"/>
                <a:cs typeface="Arial" pitchFamily="34" charset="0"/>
              </a:rPr>
              <a:t>BEGIN</a:t>
            </a:r>
            <a:r>
              <a:rPr lang="es-MX" sz="1200" dirty="0" smtClean="0">
                <a:latin typeface="Arial" pitchFamily="34" charset="0"/>
                <a:cs typeface="Arial" pitchFamily="34" charset="0"/>
              </a:rPr>
              <a:t> y finaliza con </a:t>
            </a:r>
            <a:r>
              <a:rPr lang="es-MX" sz="1200" b="1" dirty="0" smtClean="0">
                <a:latin typeface="Arial" pitchFamily="34" charset="0"/>
                <a:cs typeface="Arial" pitchFamily="34" charset="0"/>
              </a:rPr>
              <a:t>END</a:t>
            </a:r>
            <a:r>
              <a:rPr lang="es-MX" sz="1200" dirty="0" smtClean="0">
                <a:latin typeface="Arial" pitchFamily="34" charset="0"/>
                <a:cs typeface="Arial" pitchFamily="34" charset="0"/>
              </a:rPr>
              <a:t>. Observe que END finaliza con </a:t>
            </a:r>
            <a:r>
              <a:rPr lang="es-MX" sz="1200" b="1" dirty="0" smtClean="0">
                <a:latin typeface="Arial" pitchFamily="34" charset="0"/>
                <a:cs typeface="Arial" pitchFamily="34" charset="0"/>
              </a:rPr>
              <a:t>; (punto y coma)</a:t>
            </a:r>
            <a:r>
              <a:rPr lang="es-MX" sz="1200" dirty="0" smtClean="0">
                <a:latin typeface="Arial" pitchFamily="34" charset="0"/>
                <a:cs typeface="Arial" pitchFamily="34" charset="0"/>
              </a:rPr>
              <a:t>. La sección </a:t>
            </a:r>
          </a:p>
          <a:p>
            <a:pPr algn="just">
              <a:spcBef>
                <a:spcPct val="20000"/>
              </a:spcBef>
              <a:buClr>
                <a:srgbClr val="003296"/>
              </a:buClr>
              <a:buSzPct val="130000"/>
              <a:buFont typeface="Wingdings" pitchFamily="2" charset="2"/>
              <a:buNone/>
            </a:pPr>
            <a:r>
              <a:rPr lang="es-MX" sz="1200" dirty="0" smtClean="0">
                <a:latin typeface="Arial" pitchFamily="34" charset="0"/>
                <a:cs typeface="Arial" pitchFamily="34" charset="0"/>
              </a:rPr>
              <a:t>ejecutable de un bloque PL/SQL </a:t>
            </a:r>
            <a:r>
              <a:rPr lang="es-MX" sz="1200" b="1" dirty="0" smtClean="0">
                <a:latin typeface="Arial" pitchFamily="34" charset="0"/>
                <a:cs typeface="Arial" pitchFamily="34" charset="0"/>
              </a:rPr>
              <a:t>contiene sentencias SQL que recuperan datos desde la Base de Datos y sentencias PL/SQL para manipular los </a:t>
            </a:r>
          </a:p>
          <a:p>
            <a:pPr algn="just">
              <a:spcBef>
                <a:spcPct val="20000"/>
              </a:spcBef>
              <a:buClr>
                <a:srgbClr val="003296"/>
              </a:buClr>
              <a:buSzPct val="130000"/>
              <a:buFont typeface="Wingdings" pitchFamily="2" charset="2"/>
              <a:buNone/>
            </a:pPr>
            <a:r>
              <a:rPr lang="es-MX" sz="1200" b="1" dirty="0" smtClean="0">
                <a:latin typeface="Arial" pitchFamily="34" charset="0"/>
                <a:cs typeface="Arial" pitchFamily="34" charset="0"/>
              </a:rPr>
              <a:t>datos</a:t>
            </a:r>
            <a:r>
              <a:rPr lang="es-MX" sz="1200" dirty="0" smtClean="0">
                <a:latin typeface="Arial" pitchFamily="34" charset="0"/>
                <a:cs typeface="Arial" pitchFamily="34" charset="0"/>
              </a:rPr>
              <a:t>. Un bloque PL/SQL puede estar formado por más de un bloque PL/SQL.</a:t>
            </a:r>
          </a:p>
          <a:p>
            <a:pPr algn="just">
              <a:spcBef>
                <a:spcPct val="20000"/>
              </a:spcBef>
              <a:buClr>
                <a:srgbClr val="003296"/>
              </a:buClr>
              <a:buSzPct val="130000"/>
              <a:buFont typeface="Wingdings" pitchFamily="2" charset="2"/>
              <a:buNone/>
            </a:pPr>
            <a:endParaRPr lang="es-MX" sz="1200" b="1" dirty="0" smtClean="0">
              <a:latin typeface="Arial" pitchFamily="34" charset="0"/>
              <a:cs typeface="Arial" pitchFamily="34" charset="0"/>
            </a:endParaRPr>
          </a:p>
          <a:p>
            <a:pPr algn="just">
              <a:spcBef>
                <a:spcPct val="20000"/>
              </a:spcBef>
              <a:buClr>
                <a:srgbClr val="003296"/>
              </a:buClr>
              <a:buSzPct val="130000"/>
              <a:buFont typeface="Wingdings" pitchFamily="2" charset="2"/>
              <a:buNone/>
            </a:pPr>
            <a:r>
              <a:rPr lang="es-MX" sz="1200" b="1" dirty="0" smtClean="0">
                <a:latin typeface="Arial" pitchFamily="34" charset="0"/>
                <a:cs typeface="Arial" pitchFamily="34" charset="0"/>
              </a:rPr>
              <a:t>Sección de Excepciones (opcional):</a:t>
            </a:r>
            <a:r>
              <a:rPr lang="es-MX" sz="1200" dirty="0" smtClean="0">
                <a:latin typeface="Arial" pitchFamily="34" charset="0"/>
                <a:cs typeface="Arial" pitchFamily="34" charset="0"/>
              </a:rPr>
              <a:t> La sección de excepciones está dentro de la sección de ejecución. Esta sección comienza con la palabra</a:t>
            </a:r>
          </a:p>
          <a:p>
            <a:pPr algn="just">
              <a:spcBef>
                <a:spcPct val="20000"/>
              </a:spcBef>
              <a:buClr>
                <a:srgbClr val="003296"/>
              </a:buClr>
              <a:buSzPct val="130000"/>
              <a:buFont typeface="Wingdings" pitchFamily="2" charset="2"/>
              <a:buNone/>
            </a:pPr>
            <a:r>
              <a:rPr lang="es-MX" sz="1200" b="1" dirty="0" smtClean="0">
                <a:latin typeface="Arial" pitchFamily="34" charset="0"/>
                <a:cs typeface="Arial" pitchFamily="34" charset="0"/>
              </a:rPr>
              <a:t>EXCEPTION</a:t>
            </a:r>
            <a:r>
              <a:rPr lang="es-MX" sz="1200" dirty="0" smtClean="0">
                <a:latin typeface="Arial" pitchFamily="34" charset="0"/>
                <a:cs typeface="Arial" pitchFamily="34" charset="0"/>
              </a:rPr>
              <a:t>  y </a:t>
            </a:r>
            <a:r>
              <a:rPr lang="es-MX" sz="1200" b="1" dirty="0" smtClean="0">
                <a:latin typeface="Arial" pitchFamily="34" charset="0"/>
                <a:cs typeface="Arial" pitchFamily="34" charset="0"/>
              </a:rPr>
              <a:t>especifica las acciones a realizar cuando una condición anormal y de error surge en la sección de Ejecución</a:t>
            </a:r>
            <a:r>
              <a:rPr lang="es-MX" sz="1200" dirty="0" smtClean="0">
                <a:latin typeface="Arial" pitchFamily="34" charset="0"/>
                <a:cs typeface="Arial" pitchFamily="34" charset="0"/>
              </a:rPr>
              <a:t>.</a:t>
            </a:r>
            <a:endParaRPr lang="es-MX" sz="1200" b="1" dirty="0" smtClean="0">
              <a:latin typeface="Arial" pitchFamily="34" charset="0"/>
              <a:cs typeface="Arial" pitchFamily="34" charset="0"/>
            </a:endParaRPr>
          </a:p>
          <a:p>
            <a:pPr algn="just">
              <a:spcBef>
                <a:spcPct val="20000"/>
              </a:spcBef>
              <a:buClr>
                <a:srgbClr val="003296"/>
              </a:buClr>
              <a:buSzPct val="130000"/>
              <a:buFont typeface="Wingdings" pitchFamily="2" charset="2"/>
              <a:buNone/>
            </a:pPr>
            <a:endParaRPr lang="es-MX" sz="1200" b="1" dirty="0" smtClean="0">
              <a:latin typeface="Arial" pitchFamily="34" charset="0"/>
              <a:cs typeface="Arial" pitchFamily="34" charset="0"/>
            </a:endParaRPr>
          </a:p>
          <a:p>
            <a:pPr algn="just">
              <a:spcBef>
                <a:spcPct val="20000"/>
              </a:spcBef>
              <a:buClr>
                <a:srgbClr val="003296"/>
              </a:buClr>
              <a:buSzPct val="130000"/>
              <a:buFont typeface="Wingdings" pitchFamily="2" charset="2"/>
              <a:buNone/>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08FF2DE-2A52-4ADB-BE9F-22224B2133D1}" type="slidenum">
              <a:rPr lang="es-CL" sz="1200">
                <a:latin typeface="+mn-lt"/>
                <a:cs typeface="+mn-cs"/>
              </a:rPr>
              <a:pPr algn="r" fontAlgn="auto">
                <a:spcBef>
                  <a:spcPts val="0"/>
                </a:spcBef>
                <a:spcAft>
                  <a:spcPts val="0"/>
                </a:spcAft>
                <a:defRPr/>
              </a:pPr>
              <a:t>6</a:t>
            </a:fld>
            <a:endParaRPr lang="es-CL"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1"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Tipos de Bloques PL/SQL</a:t>
            </a:r>
          </a:p>
          <a:p>
            <a:pPr algn="just" eaLnBrk="1" hangingPunct="1">
              <a:lnSpc>
                <a:spcPct val="80000"/>
              </a:lnSpc>
              <a:spcBef>
                <a:spcPct val="20000"/>
              </a:spcBef>
            </a:pPr>
            <a:r>
              <a:rPr lang="es-CL" sz="1200" dirty="0" smtClean="0">
                <a:latin typeface="Arial" pitchFamily="34" charset="0"/>
                <a:cs typeface="Arial" pitchFamily="34" charset="0"/>
              </a:rPr>
              <a:t>Un programa PL/SQL comprende uno o más bloques. Estos bloques pueden estar completamente separado o anidado dentro de otro bloque.</a:t>
            </a:r>
          </a:p>
          <a:p>
            <a:pPr>
              <a:lnSpc>
                <a:spcPct val="90000"/>
              </a:lnSpc>
            </a:pPr>
            <a:r>
              <a:rPr lang="es-CL" sz="1200" b="1" dirty="0" smtClean="0">
                <a:latin typeface="Arial" pitchFamily="34" charset="0"/>
                <a:cs typeface="Arial" pitchFamily="34" charset="0"/>
              </a:rPr>
              <a:t>Bloques Anónimos (</a:t>
            </a:r>
            <a:r>
              <a:rPr lang="es-MX" sz="1200" b="1" dirty="0" smtClean="0">
                <a:latin typeface="Arial" pitchFamily="34" charset="0"/>
                <a:cs typeface="Arial" pitchFamily="34" charset="0"/>
              </a:rPr>
              <a:t>Anonymous Blocks):</a:t>
            </a:r>
            <a:r>
              <a:rPr lang="es-MX" sz="1200" dirty="0" smtClean="0">
                <a:latin typeface="Arial" pitchFamily="34" charset="0"/>
                <a:cs typeface="Arial" pitchFamily="34" charset="0"/>
              </a:rPr>
              <a:t> Son bloques sin nombre, no se almacenan en la base de datos y por lo tanto se compilan cada vez que son ejecutados.</a:t>
            </a:r>
          </a:p>
          <a:p>
            <a:pPr>
              <a:lnSpc>
                <a:spcPct val="90000"/>
              </a:lnSpc>
            </a:pPr>
            <a:r>
              <a:rPr lang="es-MX" sz="1200" b="1" dirty="0" smtClean="0">
                <a:latin typeface="Arial" pitchFamily="34" charset="0"/>
                <a:cs typeface="Arial" pitchFamily="34" charset="0"/>
              </a:rPr>
              <a:t>Subprogramas:</a:t>
            </a:r>
            <a:r>
              <a:rPr lang="es-MX" sz="1200" dirty="0" smtClean="0">
                <a:latin typeface="Arial" pitchFamily="34" charset="0"/>
                <a:cs typeface="Arial" pitchFamily="34" charset="0"/>
              </a:rPr>
              <a:t> Son bloques PL/SQL con nombre y que pueden ser almacenados en la Base de Datos: </a:t>
            </a:r>
          </a:p>
          <a:p>
            <a:pPr marL="742950" lvl="1" indent="-285750" algn="just">
              <a:lnSpc>
                <a:spcPct val="90000"/>
              </a:lnSpc>
              <a:spcBef>
                <a:spcPct val="20000"/>
              </a:spcBef>
              <a:buClr>
                <a:srgbClr val="FF0000"/>
              </a:buClr>
              <a:buFont typeface="Wingdings" pitchFamily="2" charset="2"/>
              <a:buChar char="§"/>
            </a:pPr>
            <a:r>
              <a:rPr lang="es-MX" sz="1200" b="1" dirty="0" smtClean="0">
                <a:latin typeface="Arial" pitchFamily="34" charset="0"/>
                <a:cs typeface="Arial" pitchFamily="34" charset="0"/>
              </a:rPr>
              <a:t>Procedimientos (Procedures)</a:t>
            </a:r>
            <a:r>
              <a:rPr lang="es-MX" sz="1200" dirty="0" smtClean="0">
                <a:latin typeface="Arial" pitchFamily="34" charset="0"/>
                <a:cs typeface="Arial" pitchFamily="34" charset="0"/>
              </a:rPr>
              <a:t>: son bloques PL/SQL que ejecutan una secuencia de acciones. Una vez compilados quedan en la Base de Datos y pueden ser utilizados por múltiples aplicaciones. Se compilan cada vez que son ejecutados.</a:t>
            </a:r>
          </a:p>
          <a:p>
            <a:pPr marL="742950" lvl="1" indent="-285750" algn="just">
              <a:lnSpc>
                <a:spcPct val="90000"/>
              </a:lnSpc>
              <a:spcBef>
                <a:spcPct val="20000"/>
              </a:spcBef>
              <a:buClr>
                <a:srgbClr val="FF0000"/>
              </a:buClr>
              <a:buFont typeface="Wingdings" pitchFamily="2" charset="2"/>
              <a:buChar char="§"/>
            </a:pPr>
            <a:r>
              <a:rPr lang="es-MX" sz="1200" b="1" dirty="0" smtClean="0">
                <a:latin typeface="Arial" pitchFamily="34" charset="0"/>
                <a:cs typeface="Arial" pitchFamily="34" charset="0"/>
              </a:rPr>
              <a:t>Funciones (Functions)</a:t>
            </a:r>
            <a:r>
              <a:rPr lang="es-MX" sz="1200" dirty="0" smtClean="0">
                <a:latin typeface="Arial" pitchFamily="34" charset="0"/>
                <a:cs typeface="Arial" pitchFamily="34" charset="0"/>
              </a:rPr>
              <a:t>: son bloques PL/SQL que tienen las mismas características de un procedimiento almacenado. La diferencia radica en que debe retornar un valor. Las funciones y procedimientos se pueden agrupar en estructuras llamadas </a:t>
            </a:r>
            <a:r>
              <a:rPr lang="es-MX" sz="1200" b="1" dirty="0" smtClean="0">
                <a:latin typeface="Arial" pitchFamily="34" charset="0"/>
                <a:cs typeface="Arial" pitchFamily="34" charset="0"/>
              </a:rPr>
              <a:t>Paquetes (Packages).</a:t>
            </a:r>
          </a:p>
          <a:p>
            <a:pPr marL="742950" lvl="1" indent="-285750" algn="just">
              <a:lnSpc>
                <a:spcPct val="90000"/>
              </a:lnSpc>
              <a:spcBef>
                <a:spcPct val="20000"/>
              </a:spcBef>
              <a:buClr>
                <a:srgbClr val="FF0000"/>
              </a:buClr>
              <a:buFont typeface="Wingdings" pitchFamily="2" charset="2"/>
              <a:buChar char="§"/>
            </a:pPr>
            <a:r>
              <a:rPr lang="es-MX" sz="1200" b="1" dirty="0" smtClean="0">
                <a:latin typeface="Arial" pitchFamily="34" charset="0"/>
                <a:cs typeface="Arial" pitchFamily="34" charset="0"/>
              </a:rPr>
              <a:t>Paquetes (Packages):</a:t>
            </a:r>
            <a:r>
              <a:rPr lang="es-MX" sz="1200" dirty="0" smtClean="0">
                <a:latin typeface="Arial" pitchFamily="34" charset="0"/>
                <a:cs typeface="Arial" pitchFamily="34" charset="0"/>
              </a:rPr>
              <a:t> es una estructura PL/SQL que permite almacenar en forma conjunta una serie de objetos relacionados. Dentro de un paquete se pueden incluir procedimientos, funciones, cursores, tipos y variables.</a:t>
            </a:r>
          </a:p>
          <a:p>
            <a:pPr marL="742950" lvl="1" indent="-285750" algn="just">
              <a:lnSpc>
                <a:spcPct val="90000"/>
              </a:lnSpc>
              <a:spcBef>
                <a:spcPct val="20000"/>
              </a:spcBef>
              <a:buClr>
                <a:srgbClr val="FF0000"/>
              </a:buClr>
              <a:buFont typeface="Wingdings" pitchFamily="2" charset="2"/>
              <a:buChar char="§"/>
            </a:pPr>
            <a:r>
              <a:rPr lang="es-MX" sz="1200" b="1" dirty="0" smtClean="0">
                <a:latin typeface="Arial" pitchFamily="34" charset="0"/>
                <a:cs typeface="Arial" pitchFamily="34" charset="0"/>
              </a:rPr>
              <a:t>Disparadores (Triggres):</a:t>
            </a:r>
            <a:r>
              <a:rPr lang="es-MX" sz="1200" dirty="0" smtClean="0">
                <a:latin typeface="Arial" pitchFamily="34" charset="0"/>
                <a:cs typeface="Arial" pitchFamily="34" charset="0"/>
              </a:rPr>
              <a:t> es un bloque PL/SQL que se ejecuta cuando ocurre un evento particular sobre la tabla al que está asociado.</a:t>
            </a:r>
          </a:p>
          <a:p>
            <a:pPr marL="742950" lvl="1" indent="-285750">
              <a:lnSpc>
                <a:spcPct val="90000"/>
              </a:lnSpc>
              <a:buFontTx/>
              <a:buChar char="•"/>
            </a:pPr>
            <a:endParaRPr lang="es-MX" sz="1200" dirty="0" smtClean="0">
              <a:latin typeface="Arial" pitchFamily="34" charset="0"/>
              <a:cs typeface="Arial" pitchFamily="34" charset="0"/>
            </a:endParaRPr>
          </a:p>
          <a:p>
            <a:pPr>
              <a:lnSpc>
                <a:spcPct val="90000"/>
              </a:lnSpc>
            </a:pP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2B94386-B780-4369-A580-2DF8285C220B}" type="slidenum">
              <a:rPr lang="es-CL" sz="1200">
                <a:latin typeface="+mn-lt"/>
                <a:cs typeface="+mn-cs"/>
              </a:rPr>
              <a:pPr algn="r" fontAlgn="auto">
                <a:spcBef>
                  <a:spcPts val="0"/>
                </a:spcBef>
                <a:spcAft>
                  <a:spcPts val="0"/>
                </a:spcAft>
                <a:defRPr/>
              </a:pPr>
              <a:t>7</a:t>
            </a:fld>
            <a:endParaRPr lang="es-CL" sz="1200" dirty="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 de un Bloque Anónimo</a:t>
            </a:r>
          </a:p>
          <a:p>
            <a:r>
              <a:rPr lang="es-ES" sz="1200" dirty="0" smtClean="0">
                <a:latin typeface="Arial" pitchFamily="34" charset="0"/>
                <a:cs typeface="Arial" pitchFamily="34" charset="0"/>
              </a:rPr>
              <a:t>Para crear un bloque anónimo usando SQL Developer, se debe escribir el bloque en el área de trabajo (como se muestra en el ejemplo). El bloque tiene la sección declarativa y la sección de ejecución y obtiene el primer nombre del empleado cuya identificación es 100 y l es almacenado en la variable v_fname.</a:t>
            </a:r>
          </a:p>
          <a:p>
            <a:endParaRPr lang="es-CL" sz="1200" dirty="0" smtClean="0">
              <a:latin typeface="Arial" pitchFamily="34" charset="0"/>
              <a:cs typeface="Arial" pitchFamily="34" charset="0"/>
            </a:endParaRPr>
          </a:p>
          <a:p>
            <a:r>
              <a:rPr lang="es-CL" sz="1200" dirty="0" smtClean="0">
                <a:latin typeface="Arial" pitchFamily="34" charset="0"/>
                <a:cs typeface="Arial" pitchFamily="34" charset="0"/>
              </a:rPr>
              <a:t>Para </a:t>
            </a:r>
            <a:r>
              <a:rPr lang="es-ES" sz="1200" dirty="0" smtClean="0">
                <a:latin typeface="Arial" pitchFamily="34" charset="0"/>
                <a:cs typeface="Arial" pitchFamily="34" charset="0"/>
              </a:rPr>
              <a:t>ejecutar el bloque anónimo  se debe hacer click en el Ejecutar Script el área de trabajo. El mensaje "bloque anónimo terminado" se muestra en la ventana de salida de la secuencias de comandos después de ejecutar el bloque.</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CF84ECA-46FF-4E83-BE1D-1D436910EA7C}" type="slidenum">
              <a:rPr lang="es-CL" sz="1200">
                <a:latin typeface="+mn-lt"/>
                <a:cs typeface="+mn-cs"/>
              </a:rPr>
              <a:pPr algn="r" fontAlgn="auto">
                <a:spcBef>
                  <a:spcPts val="0"/>
                </a:spcBef>
                <a:spcAft>
                  <a:spcPts val="0"/>
                </a:spcAft>
                <a:defRPr/>
              </a:pPr>
              <a:t>8</a:t>
            </a:fld>
            <a:endParaRPr lang="es-CL" sz="12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Mostrando la Salida de un Bloque PL/SQL</a:t>
            </a:r>
            <a:endParaRPr lang="es-MX" dirty="0" smtClean="0">
              <a:latin typeface="Arial" charset="0"/>
              <a:cs typeface="Arial" charset="0"/>
            </a:endParaRPr>
          </a:p>
          <a:p>
            <a:r>
              <a:rPr lang="es-MX" dirty="0" smtClean="0">
                <a:latin typeface="Arial" charset="0"/>
                <a:cs typeface="Arial" charset="0"/>
              </a:rPr>
              <a:t>Para mostrar la salida de un bloque PL/SQL, primero se debe activar la visualización del Package DBMS_OUTPUT (de Oracle) haciendo click en el botón </a:t>
            </a:r>
            <a:r>
              <a:rPr lang="es-MX" b="1" dirty="0" smtClean="0">
                <a:latin typeface="Arial" charset="0"/>
                <a:cs typeface="Arial" charset="0"/>
              </a:rPr>
              <a:t>Ver</a:t>
            </a:r>
            <a:r>
              <a:rPr lang="es-MX" dirty="0" smtClean="0">
                <a:latin typeface="Arial" charset="0"/>
                <a:cs typeface="Arial" charset="0"/>
              </a:rPr>
              <a:t> de SQL Developer. Segundo, elegir la opción </a:t>
            </a:r>
            <a:r>
              <a:rPr lang="es-MX" b="1" dirty="0" smtClean="0">
                <a:latin typeface="Arial" charset="0"/>
                <a:cs typeface="Arial" charset="0"/>
              </a:rPr>
              <a:t>Salida de DBMS (ventana 2)</a:t>
            </a:r>
            <a:r>
              <a:rPr lang="es-MX" dirty="0" smtClean="0">
                <a:latin typeface="Arial" charset="0"/>
                <a:cs typeface="Arial" charset="0"/>
              </a:rPr>
              <a:t> y se abrirá la ventana como la que se muestra en número </a:t>
            </a:r>
            <a:r>
              <a:rPr lang="es-MX" b="1" dirty="0" smtClean="0">
                <a:latin typeface="Arial" charset="0"/>
                <a:cs typeface="Arial" charset="0"/>
              </a:rPr>
              <a:t>3</a:t>
            </a:r>
            <a:r>
              <a:rPr lang="es-MX" dirty="0" smtClean="0">
                <a:latin typeface="Arial" charset="0"/>
                <a:cs typeface="Arial" charset="0"/>
              </a:rPr>
              <a:t>. En esta ventana se debe dar click en  Activar DBMS_OUTPUT para conexión lo que hará que aparezca la </a:t>
            </a:r>
            <a:r>
              <a:rPr lang="es-MX" b="1" dirty="0" smtClean="0">
                <a:latin typeface="Arial" charset="0"/>
                <a:cs typeface="Arial" charset="0"/>
              </a:rPr>
              <a:t>ventana 4</a:t>
            </a:r>
            <a:r>
              <a:rPr lang="es-MX" dirty="0" smtClean="0">
                <a:latin typeface="Arial" charset="0"/>
                <a:cs typeface="Arial" charset="0"/>
              </a:rPr>
              <a:t>. En esta ventana se debe seleccionar base de datos en la cual se desea trabajar. Al hacerlo se activará la </a:t>
            </a:r>
            <a:r>
              <a:rPr lang="es-MX" b="1" dirty="0" smtClean="0">
                <a:latin typeface="Arial" charset="0"/>
                <a:cs typeface="Arial" charset="0"/>
              </a:rPr>
              <a:t>ventana 5</a:t>
            </a:r>
            <a:r>
              <a:rPr lang="es-MX" dirty="0" smtClean="0">
                <a:latin typeface="Arial" charset="0"/>
                <a:cs typeface="Arial" charset="0"/>
              </a:rPr>
              <a:t> en donde se visualizarán todas las salidas de los bloques PL/SQL que se ejecuten.</a:t>
            </a:r>
            <a:endParaRPr lang="es-MX" b="1" dirty="0" smtClean="0">
              <a:latin typeface="Arial"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1D4B5E1-3507-4B9F-BC4B-C5B531B8B932}" type="slidenum">
              <a:rPr lang="es-CL" sz="1200">
                <a:latin typeface="+mn-lt"/>
                <a:cs typeface="+mn-cs"/>
              </a:rPr>
              <a:pPr algn="r" fontAlgn="auto">
                <a:spcBef>
                  <a:spcPts val="0"/>
                </a:spcBef>
                <a:spcAft>
                  <a:spcPts val="0"/>
                </a:spcAft>
                <a:defRPr/>
              </a:pPr>
              <a:t>9</a:t>
            </a:fld>
            <a:endParaRPr lang="es-CL"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9155"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Mostrando la Salida de un Bloque PL/SQL</a:t>
            </a:r>
            <a:endParaRPr lang="es-MX" dirty="0" smtClean="0">
              <a:latin typeface="Arial" charset="0"/>
              <a:cs typeface="Arial" charset="0"/>
            </a:endParaRPr>
          </a:p>
          <a:p>
            <a:r>
              <a:rPr lang="es-MX" dirty="0" smtClean="0">
                <a:latin typeface="Arial" charset="0"/>
                <a:cs typeface="Arial" charset="0"/>
              </a:rPr>
              <a:t>Una vez activa la salida del bloque PL/SQL, se debe </a:t>
            </a:r>
            <a:r>
              <a:rPr lang="es-MX" b="1" dirty="0" smtClean="0">
                <a:latin typeface="Arial" charset="0"/>
                <a:cs typeface="Arial" charset="0"/>
              </a:rPr>
              <a:t>utilizar el package de Oracle DBMS_OUTPUT y su procedimiento PUT_LINE</a:t>
            </a:r>
            <a:r>
              <a:rPr lang="es-MX" dirty="0" smtClean="0">
                <a:latin typeface="Arial" charset="0"/>
                <a:cs typeface="Arial" charset="0"/>
              </a:rPr>
              <a:t> en el bloque PL/SQL como se muestra en </a:t>
            </a:r>
            <a:r>
              <a:rPr lang="es-MX" b="1" dirty="0" smtClean="0">
                <a:latin typeface="Arial" charset="0"/>
                <a:cs typeface="Arial" charset="0"/>
              </a:rPr>
              <a:t>ventana 6.</a:t>
            </a:r>
            <a:r>
              <a:rPr lang="es-MX" dirty="0" smtClean="0">
                <a:latin typeface="Arial" charset="0"/>
                <a:cs typeface="Arial" charset="0"/>
              </a:rPr>
              <a:t> De esta manera, el bloque obtiene el primer nombre del empleado con identificación 100 y lo almacena en la variable v_fname. Posteriormente el bloque muestra el mensaje El primer nombre del empleado 100 es concatenado con el valor almacenado en la variable v_fname que es Steven. Por lo tanto al ejecutar el bloque PL/SQL la salida será el resultado que se muestra en </a:t>
            </a:r>
            <a:r>
              <a:rPr lang="es-MX" b="1" dirty="0" smtClean="0">
                <a:latin typeface="Arial" charset="0"/>
                <a:cs typeface="Arial" charset="0"/>
              </a:rPr>
              <a:t>ventana 7</a:t>
            </a:r>
            <a:r>
              <a:rPr lang="es-MX" dirty="0" smtClean="0">
                <a:latin typeface="Arial" charset="0"/>
                <a:cs typeface="Arial" charset="0"/>
              </a:rPr>
              <a:t>.</a:t>
            </a:r>
            <a:endParaRPr lang="es-MX" b="1" dirty="0" smtClean="0">
              <a:latin typeface="Arial"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062AF9E-DBBB-46D5-A2B1-BA79BA7FB5FD}" type="slidenum">
              <a:rPr lang="es-CL" sz="1200">
                <a:latin typeface="+mn-lt"/>
                <a:cs typeface="+mn-cs"/>
              </a:rPr>
              <a:pPr algn="r" fontAlgn="auto">
                <a:spcBef>
                  <a:spcPts val="0"/>
                </a:spcBef>
                <a:spcAft>
                  <a:spcPts val="0"/>
                </a:spcAft>
                <a:defRPr/>
              </a:pPr>
              <a:t>10</a:t>
            </a:fld>
            <a:endParaRPr lang="es-CL"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CF5CAA02-F5C3-4A51-A88C-F7FC9EA53A51}" type="datetimeFigureOut">
              <a:rPr lang="es-CL"/>
              <a:pPr>
                <a:defRPr/>
              </a:pPr>
              <a:t>29-03-2014</a:t>
            </a:fld>
            <a:endParaRPr lang="es-CL" dirty="0"/>
          </a:p>
        </p:txBody>
      </p:sp>
      <p:sp>
        <p:nvSpPr>
          <p:cNvPr id="6" name="Marcador de pie de página 4"/>
          <p:cNvSpPr>
            <a:spLocks noGrp="1"/>
          </p:cNvSpPr>
          <p:nvPr>
            <p:ph type="ftr" sz="quarter" idx="11"/>
          </p:nvPr>
        </p:nvSpPr>
        <p:spPr/>
        <p:txBody>
          <a:bodyPr/>
          <a:lstStyle>
            <a:lvl1pPr>
              <a:defRPr/>
            </a:lvl1pPr>
          </a:lstStyle>
          <a:p>
            <a:pPr>
              <a:defRPr/>
            </a:pPr>
            <a:endParaRPr lang="es-CL" dirty="0"/>
          </a:p>
        </p:txBody>
      </p:sp>
      <p:sp>
        <p:nvSpPr>
          <p:cNvPr id="7" name="Marcador de número de diapositiva 5"/>
          <p:cNvSpPr>
            <a:spLocks noGrp="1"/>
          </p:cNvSpPr>
          <p:nvPr>
            <p:ph type="sldNum" sz="quarter" idx="12"/>
          </p:nvPr>
        </p:nvSpPr>
        <p:spPr/>
        <p:txBody>
          <a:bodyPr/>
          <a:lstStyle>
            <a:lvl1pPr>
              <a:defRPr/>
            </a:lvl1pPr>
          </a:lstStyle>
          <a:p>
            <a:pPr>
              <a:defRPr/>
            </a:pPr>
            <a:fld id="{2C0F78C6-A731-4A66-A63E-ACBD96D8FA1D}" type="slidenum">
              <a:rPr lang="es-CL"/>
              <a:pPr>
                <a:defRPr/>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11837E37-8D95-41AC-AF88-0F15BC6B5C0C}" type="datetimeFigureOut">
              <a:rPr lang="es-CL"/>
              <a:pPr>
                <a:defRPr/>
              </a:pPr>
              <a:t>29-03-2014</a:t>
            </a:fld>
            <a:endParaRPr lang="es-CL" dirty="0"/>
          </a:p>
        </p:txBody>
      </p:sp>
      <p:sp>
        <p:nvSpPr>
          <p:cNvPr id="5" name="Marcador de pie de página 4"/>
          <p:cNvSpPr>
            <a:spLocks noGrp="1"/>
          </p:cNvSpPr>
          <p:nvPr>
            <p:ph type="ftr" sz="quarter" idx="11"/>
          </p:nvPr>
        </p:nvSpPr>
        <p:spPr/>
        <p:txBody>
          <a:bodyPr/>
          <a:lstStyle>
            <a:lvl1pPr>
              <a:defRPr/>
            </a:lvl1pPr>
          </a:lstStyle>
          <a:p>
            <a:pPr>
              <a:defRPr/>
            </a:pPr>
            <a:endParaRPr lang="es-CL" dirty="0"/>
          </a:p>
        </p:txBody>
      </p:sp>
      <p:sp>
        <p:nvSpPr>
          <p:cNvPr id="6" name="Marcador de número de diapositiva 5"/>
          <p:cNvSpPr>
            <a:spLocks noGrp="1"/>
          </p:cNvSpPr>
          <p:nvPr>
            <p:ph type="sldNum" sz="quarter" idx="12"/>
          </p:nvPr>
        </p:nvSpPr>
        <p:spPr/>
        <p:txBody>
          <a:bodyPr/>
          <a:lstStyle>
            <a:lvl1pPr>
              <a:defRPr/>
            </a:lvl1pPr>
          </a:lstStyle>
          <a:p>
            <a:pPr>
              <a:defRPr/>
            </a:pPr>
            <a:fld id="{E6409211-D715-4670-A869-6373D4D6DA5C}" type="slidenum">
              <a:rPr lang="es-CL"/>
              <a:pPr>
                <a:defRPr/>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B886E266-67BE-48E8-B142-4E0555115813}" type="datetimeFigureOut">
              <a:rPr lang="es-CL"/>
              <a:pPr>
                <a:defRPr/>
              </a:pPr>
              <a:t>29-03-2014</a:t>
            </a:fld>
            <a:endParaRPr lang="es-CL" dirty="0"/>
          </a:p>
        </p:txBody>
      </p:sp>
      <p:sp>
        <p:nvSpPr>
          <p:cNvPr id="5" name="Marcador de pie de página 4"/>
          <p:cNvSpPr>
            <a:spLocks noGrp="1"/>
          </p:cNvSpPr>
          <p:nvPr>
            <p:ph type="ftr" sz="quarter" idx="11"/>
          </p:nvPr>
        </p:nvSpPr>
        <p:spPr/>
        <p:txBody>
          <a:bodyPr/>
          <a:lstStyle>
            <a:lvl1pPr>
              <a:defRPr/>
            </a:lvl1pPr>
          </a:lstStyle>
          <a:p>
            <a:pPr>
              <a:defRPr/>
            </a:pPr>
            <a:endParaRPr lang="es-CL" dirty="0"/>
          </a:p>
        </p:txBody>
      </p:sp>
      <p:sp>
        <p:nvSpPr>
          <p:cNvPr id="6" name="Marcador de número de diapositiva 5"/>
          <p:cNvSpPr>
            <a:spLocks noGrp="1"/>
          </p:cNvSpPr>
          <p:nvPr>
            <p:ph type="sldNum" sz="quarter" idx="12"/>
          </p:nvPr>
        </p:nvSpPr>
        <p:spPr/>
        <p:txBody>
          <a:bodyPr/>
          <a:lstStyle>
            <a:lvl1pPr>
              <a:defRPr/>
            </a:lvl1pPr>
          </a:lstStyle>
          <a:p>
            <a:pPr>
              <a:defRPr/>
            </a:pPr>
            <a:fld id="{1D77BEE3-2DA0-4EEA-9B34-A6502EA9E573}" type="slidenum">
              <a:rPr lang="es-CL"/>
              <a:pPr>
                <a:defRPr/>
              </a:pPr>
              <a:t>‹Nº›</a:t>
            </a:fld>
            <a:endParaRPr lang="es-C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6319E15A-8834-4DC1-A41D-E39DB0BC128C}" type="datetimeFigureOut">
              <a:rPr lang="es-CL"/>
              <a:pPr>
                <a:defRPr/>
              </a:pPr>
              <a:t>29-03-2014</a:t>
            </a:fld>
            <a:endParaRPr lang="es-CL" dirty="0"/>
          </a:p>
        </p:txBody>
      </p:sp>
      <p:sp>
        <p:nvSpPr>
          <p:cNvPr id="5" name="Marcador de pie de página 4"/>
          <p:cNvSpPr>
            <a:spLocks noGrp="1"/>
          </p:cNvSpPr>
          <p:nvPr>
            <p:ph type="ftr" sz="quarter" idx="11"/>
          </p:nvPr>
        </p:nvSpPr>
        <p:spPr/>
        <p:txBody>
          <a:bodyPr/>
          <a:lstStyle>
            <a:lvl1pPr>
              <a:defRPr/>
            </a:lvl1pPr>
          </a:lstStyle>
          <a:p>
            <a:pPr>
              <a:defRPr/>
            </a:pPr>
            <a:endParaRPr lang="es-CL" dirty="0"/>
          </a:p>
        </p:txBody>
      </p:sp>
      <p:sp>
        <p:nvSpPr>
          <p:cNvPr id="6" name="Marcador de número de diapositiva 5"/>
          <p:cNvSpPr>
            <a:spLocks noGrp="1"/>
          </p:cNvSpPr>
          <p:nvPr>
            <p:ph type="sldNum" sz="quarter" idx="12"/>
          </p:nvPr>
        </p:nvSpPr>
        <p:spPr/>
        <p:txBody>
          <a:bodyPr/>
          <a:lstStyle>
            <a:lvl1pPr>
              <a:defRPr/>
            </a:lvl1pPr>
          </a:lstStyle>
          <a:p>
            <a:pPr>
              <a:defRPr/>
            </a:pPr>
            <a:fld id="{588045E2-C661-456F-ABF4-214E71895586}" type="slidenum">
              <a:rPr lang="es-CL"/>
              <a:pPr>
                <a:defRPr/>
              </a:pPr>
              <a:t>‹Nº›</a:t>
            </a:fld>
            <a:endParaRPr lang="es-C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EEF6CD9F-50D3-4BCE-B0DA-7EC65096438F}" type="datetimeFigureOut">
              <a:rPr lang="es-CL"/>
              <a:pPr>
                <a:defRPr/>
              </a:pPr>
              <a:t>29-03-2014</a:t>
            </a:fld>
            <a:endParaRPr lang="es-CL" dirty="0"/>
          </a:p>
        </p:txBody>
      </p:sp>
      <p:sp>
        <p:nvSpPr>
          <p:cNvPr id="8" name="10 Marcador de número de diapositiva"/>
          <p:cNvSpPr>
            <a:spLocks noGrp="1"/>
          </p:cNvSpPr>
          <p:nvPr>
            <p:ph type="sldNum" sz="quarter" idx="11"/>
          </p:nvPr>
        </p:nvSpPr>
        <p:spPr/>
        <p:txBody>
          <a:bodyPr/>
          <a:lstStyle>
            <a:lvl1pPr>
              <a:defRPr/>
            </a:lvl1pPr>
          </a:lstStyle>
          <a:p>
            <a:pPr>
              <a:defRPr/>
            </a:pPr>
            <a:fld id="{D86F3A56-9344-49E0-B782-FA0787B12004}" type="slidenum">
              <a:rPr lang="es-CL"/>
              <a:pPr>
                <a:defRPr/>
              </a:pPr>
              <a:t>‹Nº›</a:t>
            </a:fld>
            <a:endParaRPr lang="es-CL" dirty="0"/>
          </a:p>
        </p:txBody>
      </p:sp>
      <p:sp>
        <p:nvSpPr>
          <p:cNvPr id="9" name="11 Marcador de pie de página"/>
          <p:cNvSpPr>
            <a:spLocks noGrp="1"/>
          </p:cNvSpPr>
          <p:nvPr>
            <p:ph type="ftr" sz="quarter" idx="12"/>
          </p:nvPr>
        </p:nvSpPr>
        <p:spPr/>
        <p:txBody>
          <a:bodyPr/>
          <a:lstStyle>
            <a:lvl1pPr>
              <a:defRPr/>
            </a:lvl1pPr>
          </a:lstStyle>
          <a:p>
            <a:pPr>
              <a:defRPr/>
            </a:pP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dirty="0"/>
          </a:p>
        </p:txBody>
      </p:sp>
      <p:sp>
        <p:nvSpPr>
          <p:cNvPr id="6" name="Marcador de número de diapositiva 5"/>
          <p:cNvSpPr>
            <a:spLocks noGrp="1"/>
          </p:cNvSpPr>
          <p:nvPr>
            <p:ph type="sldNum" sz="quarter" idx="11"/>
          </p:nvPr>
        </p:nvSpPr>
        <p:spPr/>
        <p:txBody>
          <a:bodyPr/>
          <a:lstStyle>
            <a:lvl1pPr>
              <a:defRPr/>
            </a:lvl1pPr>
          </a:lstStyle>
          <a:p>
            <a:pPr>
              <a:defRPr/>
            </a:pPr>
            <a:fld id="{79187C13-1E0D-4B3A-B737-2ADEB74902C4}" type="slidenum">
              <a:rPr lang="es-CL"/>
              <a:pPr>
                <a:defRPr/>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CE7C266B-0FF0-49EB-8B0A-2D3B962272F9}" type="datetimeFigureOut">
              <a:rPr lang="es-CL"/>
              <a:pPr>
                <a:defRPr/>
              </a:pPr>
              <a:t>29-03-2014</a:t>
            </a:fld>
            <a:endParaRPr lang="es-CL" dirty="0"/>
          </a:p>
        </p:txBody>
      </p:sp>
      <p:sp>
        <p:nvSpPr>
          <p:cNvPr id="6" name="Marcador de pie de página 4"/>
          <p:cNvSpPr>
            <a:spLocks noGrp="1"/>
          </p:cNvSpPr>
          <p:nvPr>
            <p:ph type="ftr" sz="quarter" idx="11"/>
          </p:nvPr>
        </p:nvSpPr>
        <p:spPr/>
        <p:txBody>
          <a:bodyPr/>
          <a:lstStyle>
            <a:lvl1pPr>
              <a:defRPr/>
            </a:lvl1pPr>
          </a:lstStyle>
          <a:p>
            <a:pPr>
              <a:defRPr/>
            </a:pPr>
            <a:endParaRPr lang="es-CL" dirty="0"/>
          </a:p>
        </p:txBody>
      </p:sp>
      <p:sp>
        <p:nvSpPr>
          <p:cNvPr id="7" name="Marcador de número de diapositiva 5"/>
          <p:cNvSpPr>
            <a:spLocks noGrp="1"/>
          </p:cNvSpPr>
          <p:nvPr>
            <p:ph type="sldNum" sz="quarter" idx="12"/>
          </p:nvPr>
        </p:nvSpPr>
        <p:spPr/>
        <p:txBody>
          <a:bodyPr/>
          <a:lstStyle>
            <a:lvl1pPr>
              <a:defRPr/>
            </a:lvl1pPr>
          </a:lstStyle>
          <a:p>
            <a:pPr>
              <a:defRPr/>
            </a:pPr>
            <a:fld id="{B426E751-52BB-4A33-B000-39412946D941}" type="slidenum">
              <a:rPr lang="es-CL"/>
              <a:pPr>
                <a:defRPr/>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0AEB6096-4F4A-4381-B1C4-02B445B2FC71}" type="datetimeFigureOut">
              <a:rPr lang="es-CL"/>
              <a:pPr>
                <a:defRPr/>
              </a:pPr>
              <a:t>29-03-2014</a:t>
            </a:fld>
            <a:endParaRPr lang="es-CL" dirty="0"/>
          </a:p>
        </p:txBody>
      </p:sp>
      <p:sp>
        <p:nvSpPr>
          <p:cNvPr id="8" name="Marcador de pie de página 4"/>
          <p:cNvSpPr>
            <a:spLocks noGrp="1"/>
          </p:cNvSpPr>
          <p:nvPr>
            <p:ph type="ftr" sz="quarter" idx="11"/>
          </p:nvPr>
        </p:nvSpPr>
        <p:spPr/>
        <p:txBody>
          <a:bodyPr/>
          <a:lstStyle>
            <a:lvl1pPr>
              <a:defRPr/>
            </a:lvl1pPr>
          </a:lstStyle>
          <a:p>
            <a:pPr>
              <a:defRPr/>
            </a:pPr>
            <a:endParaRPr lang="es-CL" dirty="0"/>
          </a:p>
        </p:txBody>
      </p:sp>
      <p:sp>
        <p:nvSpPr>
          <p:cNvPr id="9" name="Marcador de número de diapositiva 5"/>
          <p:cNvSpPr>
            <a:spLocks noGrp="1"/>
          </p:cNvSpPr>
          <p:nvPr>
            <p:ph type="sldNum" sz="quarter" idx="12"/>
          </p:nvPr>
        </p:nvSpPr>
        <p:spPr/>
        <p:txBody>
          <a:bodyPr/>
          <a:lstStyle>
            <a:lvl1pPr>
              <a:defRPr/>
            </a:lvl1pPr>
          </a:lstStyle>
          <a:p>
            <a:pPr>
              <a:defRPr/>
            </a:pPr>
            <a:fld id="{A207A384-ACB6-4C13-A425-3F23F9CE7E6F}" type="slidenum">
              <a:rPr lang="es-CL"/>
              <a:pPr>
                <a:defRPr/>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5EBB0748-9B0C-4B6F-B5AE-AE03BE65C758}" type="datetimeFigureOut">
              <a:rPr lang="es-CL"/>
              <a:pPr>
                <a:defRPr/>
              </a:pPr>
              <a:t>29-03-2014</a:t>
            </a:fld>
            <a:endParaRPr lang="es-CL" dirty="0"/>
          </a:p>
        </p:txBody>
      </p:sp>
      <p:sp>
        <p:nvSpPr>
          <p:cNvPr id="7" name="Marcador de pie de página 4"/>
          <p:cNvSpPr>
            <a:spLocks noGrp="1"/>
          </p:cNvSpPr>
          <p:nvPr>
            <p:ph type="ftr" sz="quarter" idx="11"/>
          </p:nvPr>
        </p:nvSpPr>
        <p:spPr/>
        <p:txBody>
          <a:bodyPr/>
          <a:lstStyle>
            <a:lvl1pPr>
              <a:defRPr/>
            </a:lvl1pPr>
          </a:lstStyle>
          <a:p>
            <a:pPr>
              <a:defRPr/>
            </a:pPr>
            <a:endParaRPr lang="es-CL" dirty="0"/>
          </a:p>
        </p:txBody>
      </p:sp>
      <p:sp>
        <p:nvSpPr>
          <p:cNvPr id="8" name="Marcador de número de diapositiva 5"/>
          <p:cNvSpPr>
            <a:spLocks noGrp="1"/>
          </p:cNvSpPr>
          <p:nvPr>
            <p:ph type="sldNum" sz="quarter" idx="12"/>
          </p:nvPr>
        </p:nvSpPr>
        <p:spPr/>
        <p:txBody>
          <a:bodyPr/>
          <a:lstStyle>
            <a:lvl1pPr>
              <a:defRPr/>
            </a:lvl1pPr>
          </a:lstStyle>
          <a:p>
            <a:pPr>
              <a:defRPr/>
            </a:pPr>
            <a:fld id="{6F5BC506-A793-44B8-8986-EBA14DD4D0DC}" type="slidenum">
              <a:rPr lang="es-CL"/>
              <a:pPr>
                <a:defRPr/>
              </a:pPr>
              <a:t>‹Nº›</a:t>
            </a:fld>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C370465A-7867-4DC1-BBBB-74A5484675F9}" type="datetimeFigureOut">
              <a:rPr lang="es-CL"/>
              <a:pPr>
                <a:defRPr/>
              </a:pPr>
              <a:t>29-03-2014</a:t>
            </a:fld>
            <a:endParaRPr lang="es-CL" dirty="0"/>
          </a:p>
        </p:txBody>
      </p:sp>
      <p:sp>
        <p:nvSpPr>
          <p:cNvPr id="3" name="Marcador de pie de página 4"/>
          <p:cNvSpPr>
            <a:spLocks noGrp="1"/>
          </p:cNvSpPr>
          <p:nvPr>
            <p:ph type="ftr" sz="quarter" idx="11"/>
          </p:nvPr>
        </p:nvSpPr>
        <p:spPr/>
        <p:txBody>
          <a:bodyPr/>
          <a:lstStyle>
            <a:lvl1pPr>
              <a:defRPr/>
            </a:lvl1pPr>
          </a:lstStyle>
          <a:p>
            <a:pPr>
              <a:defRPr/>
            </a:pPr>
            <a:endParaRPr lang="es-CL" dirty="0"/>
          </a:p>
        </p:txBody>
      </p:sp>
      <p:sp>
        <p:nvSpPr>
          <p:cNvPr id="4" name="Marcador de número de diapositiva 5"/>
          <p:cNvSpPr>
            <a:spLocks noGrp="1"/>
          </p:cNvSpPr>
          <p:nvPr>
            <p:ph type="sldNum" sz="quarter" idx="12"/>
          </p:nvPr>
        </p:nvSpPr>
        <p:spPr/>
        <p:txBody>
          <a:bodyPr/>
          <a:lstStyle>
            <a:lvl1pPr>
              <a:defRPr/>
            </a:lvl1pPr>
          </a:lstStyle>
          <a:p>
            <a:pPr>
              <a:defRPr/>
            </a:pPr>
            <a:fld id="{A5F059A8-3103-4744-A5A0-5B95027D8957}" type="slidenum">
              <a:rPr lang="es-CL"/>
              <a:pPr>
                <a:defRPr/>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4FAF87E3-EFDA-4F96-ADEE-D11B21B2CD14}" type="datetimeFigureOut">
              <a:rPr lang="es-CL"/>
              <a:pPr>
                <a:defRPr/>
              </a:pPr>
              <a:t>29-03-2014</a:t>
            </a:fld>
            <a:endParaRPr lang="es-CL" dirty="0"/>
          </a:p>
        </p:txBody>
      </p:sp>
      <p:sp>
        <p:nvSpPr>
          <p:cNvPr id="6" name="Marcador de pie de página 4"/>
          <p:cNvSpPr>
            <a:spLocks noGrp="1"/>
          </p:cNvSpPr>
          <p:nvPr>
            <p:ph type="ftr" sz="quarter" idx="11"/>
          </p:nvPr>
        </p:nvSpPr>
        <p:spPr/>
        <p:txBody>
          <a:bodyPr/>
          <a:lstStyle>
            <a:lvl1pPr>
              <a:defRPr/>
            </a:lvl1pPr>
          </a:lstStyle>
          <a:p>
            <a:pPr>
              <a:defRPr/>
            </a:pPr>
            <a:endParaRPr lang="es-CL" dirty="0"/>
          </a:p>
        </p:txBody>
      </p:sp>
      <p:sp>
        <p:nvSpPr>
          <p:cNvPr id="7" name="Marcador de número de diapositiva 5"/>
          <p:cNvSpPr>
            <a:spLocks noGrp="1"/>
          </p:cNvSpPr>
          <p:nvPr>
            <p:ph type="sldNum" sz="quarter" idx="12"/>
          </p:nvPr>
        </p:nvSpPr>
        <p:spPr/>
        <p:txBody>
          <a:bodyPr/>
          <a:lstStyle>
            <a:lvl1pPr>
              <a:defRPr/>
            </a:lvl1pPr>
          </a:lstStyle>
          <a:p>
            <a:pPr>
              <a:defRPr/>
            </a:pPr>
            <a:fld id="{CA97D2F6-9ACC-42A0-A3F5-9F1E5ADB4CDF}" type="slidenum">
              <a:rPr lang="es-CL"/>
              <a:pPr>
                <a:defRPr/>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84B3C388-4EA9-4AF8-86DC-F43AA25F8760}" type="datetimeFigureOut">
              <a:rPr lang="es-CL"/>
              <a:pPr>
                <a:defRPr/>
              </a:pPr>
              <a:t>29-03-2014</a:t>
            </a:fld>
            <a:endParaRPr lang="es-CL" dirty="0"/>
          </a:p>
        </p:txBody>
      </p:sp>
      <p:sp>
        <p:nvSpPr>
          <p:cNvPr id="6" name="Marcador de pie de página 4"/>
          <p:cNvSpPr>
            <a:spLocks noGrp="1"/>
          </p:cNvSpPr>
          <p:nvPr>
            <p:ph type="ftr" sz="quarter" idx="11"/>
          </p:nvPr>
        </p:nvSpPr>
        <p:spPr/>
        <p:txBody>
          <a:bodyPr/>
          <a:lstStyle>
            <a:lvl1pPr>
              <a:defRPr/>
            </a:lvl1pPr>
          </a:lstStyle>
          <a:p>
            <a:pPr>
              <a:defRPr/>
            </a:pPr>
            <a:endParaRPr lang="es-CL" dirty="0"/>
          </a:p>
        </p:txBody>
      </p:sp>
      <p:sp>
        <p:nvSpPr>
          <p:cNvPr id="7" name="Marcador de número de diapositiva 5"/>
          <p:cNvSpPr>
            <a:spLocks noGrp="1"/>
          </p:cNvSpPr>
          <p:nvPr>
            <p:ph type="sldNum" sz="quarter" idx="12"/>
          </p:nvPr>
        </p:nvSpPr>
        <p:spPr/>
        <p:txBody>
          <a:bodyPr/>
          <a:lstStyle>
            <a:lvl1pPr>
              <a:defRPr/>
            </a:lvl1pPr>
          </a:lstStyle>
          <a:p>
            <a:pPr>
              <a:defRPr/>
            </a:pPr>
            <a:fld id="{8FE5F238-2537-45B4-B841-393007E15BC6}" type="slidenum">
              <a:rPr lang="es-CL"/>
              <a:pPr>
                <a:defRPr/>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DEFFEA6F-8EB0-4120-85AA-3772597B59C2}" type="datetimeFigureOut">
              <a:rPr lang="es-CL"/>
              <a:pPr>
                <a:defRPr/>
              </a:pPr>
              <a:t>29-03-2014</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F696444F-9736-4831-B5ED-1EE9775D6DF8}" type="slidenum">
              <a:rPr lang="es-CL"/>
              <a:pPr>
                <a:defRPr/>
              </a:pPr>
              <a:t>‹Nº›</a:t>
            </a:fld>
            <a:endParaRPr lang="es-CL"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dirty="0">
                <a:latin typeface="Calibri" pitchFamily="34" charset="0"/>
              </a:rPr>
              <a:t>PBD3301  PROGRAMACIÓN DE BASE DE DATOS</a:t>
            </a:r>
          </a:p>
        </p:txBody>
      </p:sp>
      <p:sp>
        <p:nvSpPr>
          <p:cNvPr id="15364" name="6 Rectángulo"/>
          <p:cNvSpPr>
            <a:spLocks noChangeArrowheads="1"/>
          </p:cNvSpPr>
          <p:nvPr/>
        </p:nvSpPr>
        <p:spPr bwMode="auto">
          <a:xfrm>
            <a:off x="250825" y="4362450"/>
            <a:ext cx="5553075" cy="584200"/>
          </a:xfrm>
          <a:prstGeom prst="rect">
            <a:avLst/>
          </a:prstGeom>
          <a:noFill/>
          <a:ln w="9525">
            <a:noFill/>
            <a:miter lim="800000"/>
            <a:headEnd/>
            <a:tailEnd/>
          </a:ln>
        </p:spPr>
        <p:txBody>
          <a:bodyPr wrap="none">
            <a:spAutoFit/>
          </a:bodyPr>
          <a:lstStyle/>
          <a:p>
            <a:r>
              <a:rPr lang="es-CL" sz="3200" dirty="0">
                <a:solidFill>
                  <a:schemeClr val="bg1"/>
                </a:solidFill>
                <a:latin typeface="Calibri" pitchFamily="34" charset="0"/>
              </a:rPr>
              <a:t>Introducción al Lenguaje PL/SQL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49" name="Picture 21" descr="Screenshot - 28-01-2014 , 13_36_54"/>
          <p:cNvPicPr>
            <a:picLocks noChangeAspect="1" noChangeArrowheads="1"/>
          </p:cNvPicPr>
          <p:nvPr/>
        </p:nvPicPr>
        <p:blipFill>
          <a:blip r:embed="rId3" cstate="print"/>
          <a:srcRect/>
          <a:stretch>
            <a:fillRect/>
          </a:stretch>
        </p:blipFill>
        <p:spPr bwMode="auto">
          <a:xfrm>
            <a:off x="1311275" y="2065338"/>
            <a:ext cx="6523038" cy="2505075"/>
          </a:xfrm>
          <a:prstGeom prst="rect">
            <a:avLst/>
          </a:prstGeom>
          <a:noFill/>
        </p:spPr>
      </p:pic>
      <p:sp>
        <p:nvSpPr>
          <p:cNvPr id="48130"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Mostrando la Salida de un Bloque PL/SQL</a:t>
            </a:r>
            <a:endParaRPr lang="es-ES" sz="3000" dirty="0" smtClean="0">
              <a:solidFill>
                <a:srgbClr val="10253F"/>
              </a:solidFill>
              <a:latin typeface="Arial" charset="0"/>
              <a:ea typeface="ＭＳ Ｐゴシック" pitchFamily="34" charset="-128"/>
              <a:cs typeface="Arial" charset="0"/>
            </a:endParaRPr>
          </a:p>
        </p:txBody>
      </p:sp>
      <p:sp>
        <p:nvSpPr>
          <p:cNvPr id="48131" name="Rectangle 3"/>
          <p:cNvSpPr txBox="1">
            <a:spLocks noChangeArrowheads="1"/>
          </p:cNvSpPr>
          <p:nvPr/>
        </p:nvSpPr>
        <p:spPr bwMode="auto">
          <a:xfrm>
            <a:off x="611188" y="1460500"/>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t>Usar en el bloque PL/SQL el package predefinido de Oracle y su procedimiento: </a:t>
            </a:r>
            <a:r>
              <a:rPr lang="en-US" sz="1800" dirty="0"/>
              <a:t>DBMS_OUTPUT.PUT_LINE</a:t>
            </a:r>
            <a:endParaRPr lang="es-CL" sz="2800" dirty="0">
              <a:latin typeface="Times New Roman" pitchFamily="18" charset="0"/>
              <a:ea typeface="Arial Unicode MS"/>
              <a:cs typeface="Times New Roman" pitchFamily="18" charset="0"/>
            </a:endParaRPr>
          </a:p>
        </p:txBody>
      </p:sp>
      <p:sp>
        <p:nvSpPr>
          <p:cNvPr id="48147" name="Rectangle 19"/>
          <p:cNvSpPr>
            <a:spLocks noChangeArrowheads="1"/>
          </p:cNvSpPr>
          <p:nvPr/>
        </p:nvSpPr>
        <p:spPr bwMode="gray">
          <a:xfrm>
            <a:off x="1835150" y="4005263"/>
            <a:ext cx="5830888"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pic>
        <p:nvPicPr>
          <p:cNvPr id="48148" name="Picture 20" descr="Screenshot - 28-01-2014 , 13_32_41"/>
          <p:cNvPicPr>
            <a:picLocks noChangeAspect="1" noChangeArrowheads="1"/>
          </p:cNvPicPr>
          <p:nvPr/>
        </p:nvPicPr>
        <p:blipFill>
          <a:blip r:embed="rId4" cstate="print"/>
          <a:srcRect/>
          <a:stretch>
            <a:fillRect/>
          </a:stretch>
        </p:blipFill>
        <p:spPr bwMode="auto">
          <a:xfrm>
            <a:off x="1331913" y="4738688"/>
            <a:ext cx="4514850" cy="1066800"/>
          </a:xfrm>
          <a:prstGeom prst="rect">
            <a:avLst/>
          </a:prstGeom>
          <a:noFill/>
        </p:spPr>
      </p:pic>
      <p:sp>
        <p:nvSpPr>
          <p:cNvPr id="48151" name="Rectangle 3"/>
          <p:cNvSpPr txBox="1">
            <a:spLocks noChangeArrowheads="1"/>
          </p:cNvSpPr>
          <p:nvPr/>
        </p:nvSpPr>
        <p:spPr bwMode="auto">
          <a:xfrm>
            <a:off x="828675" y="5326063"/>
            <a:ext cx="28733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7</a:t>
            </a:r>
          </a:p>
        </p:txBody>
      </p:sp>
      <p:sp>
        <p:nvSpPr>
          <p:cNvPr id="48152" name="Rectangle 3"/>
          <p:cNvSpPr txBox="1">
            <a:spLocks noChangeArrowheads="1"/>
          </p:cNvSpPr>
          <p:nvPr/>
        </p:nvSpPr>
        <p:spPr bwMode="auto">
          <a:xfrm>
            <a:off x="828675" y="24447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Mostrando la Salida de un Bloque PL/SQL</a:t>
            </a:r>
            <a:endParaRPr lang="es-ES" sz="3000" dirty="0" smtClean="0">
              <a:solidFill>
                <a:srgbClr val="10253F"/>
              </a:solidFill>
              <a:latin typeface="Arial" charset="0"/>
              <a:ea typeface="ＭＳ Ｐゴシック" pitchFamily="34" charset="-128"/>
              <a:cs typeface="Arial" charset="0"/>
            </a:endParaRPr>
          </a:p>
        </p:txBody>
      </p:sp>
      <p:sp>
        <p:nvSpPr>
          <p:cNvPr id="44035" name="Rectangle 3"/>
          <p:cNvSpPr txBox="1">
            <a:spLocks noChangeArrowheads="1"/>
          </p:cNvSpPr>
          <p:nvPr/>
        </p:nvSpPr>
        <p:spPr bwMode="auto">
          <a:xfrm>
            <a:off x="611188" y="1460500"/>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t>Otra opción es utilizar el comando SET SERVEROUTPUT ON en conjunto con el package predefinido de Oracle y su procedimiento: DBMS_OUTPUT.PUT_LINE</a:t>
            </a:r>
            <a:endParaRPr lang="es-CL" sz="2800" dirty="0">
              <a:latin typeface="Times New Roman" pitchFamily="18" charset="0"/>
              <a:ea typeface="Arial Unicode MS"/>
              <a:cs typeface="Times New Roman" pitchFamily="18" charset="0"/>
            </a:endParaRPr>
          </a:p>
        </p:txBody>
      </p:sp>
      <p:pic>
        <p:nvPicPr>
          <p:cNvPr id="44036" name="Picture 4" descr="Screenshot - 28-01-2014 , 13_52_37"/>
          <p:cNvPicPr>
            <a:picLocks noChangeAspect="1" noChangeArrowheads="1"/>
          </p:cNvPicPr>
          <p:nvPr/>
        </p:nvPicPr>
        <p:blipFill>
          <a:blip r:embed="rId3" cstate="print"/>
          <a:srcRect/>
          <a:stretch>
            <a:fillRect/>
          </a:stretch>
        </p:blipFill>
        <p:spPr bwMode="auto">
          <a:xfrm>
            <a:off x="1258888" y="2303463"/>
            <a:ext cx="6380162" cy="2543175"/>
          </a:xfrm>
          <a:prstGeom prst="rect">
            <a:avLst/>
          </a:prstGeom>
          <a:noFill/>
        </p:spPr>
      </p:pic>
      <p:pic>
        <p:nvPicPr>
          <p:cNvPr id="44037" name="Picture 5" descr="Screenshot - 28-01-2014 , 13_52_56"/>
          <p:cNvPicPr>
            <a:picLocks noChangeAspect="1" noChangeArrowheads="1"/>
          </p:cNvPicPr>
          <p:nvPr/>
        </p:nvPicPr>
        <p:blipFill>
          <a:blip r:embed="rId4" cstate="print"/>
          <a:srcRect/>
          <a:stretch>
            <a:fillRect/>
          </a:stretch>
        </p:blipFill>
        <p:spPr bwMode="auto">
          <a:xfrm>
            <a:off x="1258888" y="5013325"/>
            <a:ext cx="5400675" cy="1152525"/>
          </a:xfrm>
          <a:prstGeom prst="rect">
            <a:avLst/>
          </a:prstGeom>
          <a:noFill/>
        </p:spPr>
      </p:pic>
      <p:sp>
        <p:nvSpPr>
          <p:cNvPr id="44038" name="Rectangle 3"/>
          <p:cNvSpPr txBox="1">
            <a:spLocks noChangeArrowheads="1"/>
          </p:cNvSpPr>
          <p:nvPr/>
        </p:nvSpPr>
        <p:spPr bwMode="auto">
          <a:xfrm>
            <a:off x="755650" y="26606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44039" name="Rectangle 3"/>
          <p:cNvSpPr txBox="1">
            <a:spLocks noChangeArrowheads="1"/>
          </p:cNvSpPr>
          <p:nvPr/>
        </p:nvSpPr>
        <p:spPr bwMode="auto">
          <a:xfrm>
            <a:off x="755650" y="5300663"/>
            <a:ext cx="28733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sp>
        <p:nvSpPr>
          <p:cNvPr id="44040" name="Rectangle 8"/>
          <p:cNvSpPr>
            <a:spLocks noChangeArrowheads="1"/>
          </p:cNvSpPr>
          <p:nvPr/>
        </p:nvSpPr>
        <p:spPr bwMode="gray">
          <a:xfrm>
            <a:off x="1671638" y="2997200"/>
            <a:ext cx="2016125"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
        <p:nvSpPr>
          <p:cNvPr id="44041" name="Rectangle 9"/>
          <p:cNvSpPr>
            <a:spLocks noChangeArrowheads="1"/>
          </p:cNvSpPr>
          <p:nvPr/>
        </p:nvSpPr>
        <p:spPr bwMode="gray">
          <a:xfrm>
            <a:off x="1668463" y="4376738"/>
            <a:ext cx="5830887"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Mostrando la Salida de un Bloque PL/SQL</a:t>
            </a:r>
            <a:endParaRPr lang="es-ES" sz="3000" dirty="0" smtClean="0">
              <a:solidFill>
                <a:srgbClr val="10253F"/>
              </a:solidFill>
              <a:latin typeface="Arial" charset="0"/>
              <a:ea typeface="ＭＳ Ｐゴシック" pitchFamily="34" charset="-128"/>
              <a:cs typeface="Arial" charset="0"/>
            </a:endParaRPr>
          </a:p>
        </p:txBody>
      </p:sp>
      <p:sp>
        <p:nvSpPr>
          <p:cNvPr id="44035" name="Rectangle 3"/>
          <p:cNvSpPr txBox="1">
            <a:spLocks noChangeArrowheads="1"/>
          </p:cNvSpPr>
          <p:nvPr/>
        </p:nvSpPr>
        <p:spPr bwMode="auto">
          <a:xfrm>
            <a:off x="611188" y="1460500"/>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t>Otra opción es utilizar el comando SET SERVEROUTPUT ON en conjunto con el package predefinido de Oracle y su procedimiento: DBMS_OUTPUT.PUT_LINE</a:t>
            </a:r>
            <a:endParaRPr lang="es-CL" sz="2800" dirty="0">
              <a:latin typeface="Times New Roman" pitchFamily="18" charset="0"/>
              <a:ea typeface="Arial Unicode MS"/>
              <a:cs typeface="Times New Roman" pitchFamily="18" charset="0"/>
            </a:endParaRPr>
          </a:p>
        </p:txBody>
      </p:sp>
      <p:pic>
        <p:nvPicPr>
          <p:cNvPr id="44036" name="Picture 4" descr="Screenshot - 28-01-2014 , 13_52_37"/>
          <p:cNvPicPr>
            <a:picLocks noChangeAspect="1" noChangeArrowheads="1"/>
          </p:cNvPicPr>
          <p:nvPr/>
        </p:nvPicPr>
        <p:blipFill>
          <a:blip r:embed="rId3" cstate="print"/>
          <a:srcRect/>
          <a:stretch>
            <a:fillRect/>
          </a:stretch>
        </p:blipFill>
        <p:spPr bwMode="auto">
          <a:xfrm>
            <a:off x="1258888" y="2303463"/>
            <a:ext cx="6380162" cy="2543175"/>
          </a:xfrm>
          <a:prstGeom prst="rect">
            <a:avLst/>
          </a:prstGeom>
          <a:noFill/>
        </p:spPr>
      </p:pic>
      <p:pic>
        <p:nvPicPr>
          <p:cNvPr id="44037" name="Picture 5" descr="Screenshot - 28-01-2014 , 13_52_56"/>
          <p:cNvPicPr>
            <a:picLocks noChangeAspect="1" noChangeArrowheads="1"/>
          </p:cNvPicPr>
          <p:nvPr/>
        </p:nvPicPr>
        <p:blipFill>
          <a:blip r:embed="rId4" cstate="print"/>
          <a:srcRect/>
          <a:stretch>
            <a:fillRect/>
          </a:stretch>
        </p:blipFill>
        <p:spPr bwMode="auto">
          <a:xfrm>
            <a:off x="1258888" y="5013325"/>
            <a:ext cx="5400675" cy="1152525"/>
          </a:xfrm>
          <a:prstGeom prst="rect">
            <a:avLst/>
          </a:prstGeom>
          <a:noFill/>
        </p:spPr>
      </p:pic>
      <p:sp>
        <p:nvSpPr>
          <p:cNvPr id="44038" name="Rectangle 3"/>
          <p:cNvSpPr txBox="1">
            <a:spLocks noChangeArrowheads="1"/>
          </p:cNvSpPr>
          <p:nvPr/>
        </p:nvSpPr>
        <p:spPr bwMode="auto">
          <a:xfrm>
            <a:off x="755650" y="26606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44039" name="Rectangle 3"/>
          <p:cNvSpPr txBox="1">
            <a:spLocks noChangeArrowheads="1"/>
          </p:cNvSpPr>
          <p:nvPr/>
        </p:nvSpPr>
        <p:spPr bwMode="auto">
          <a:xfrm>
            <a:off x="755650" y="5300663"/>
            <a:ext cx="28733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sp>
        <p:nvSpPr>
          <p:cNvPr id="44040" name="Rectangle 8"/>
          <p:cNvSpPr>
            <a:spLocks noChangeArrowheads="1"/>
          </p:cNvSpPr>
          <p:nvPr/>
        </p:nvSpPr>
        <p:spPr bwMode="gray">
          <a:xfrm>
            <a:off x="1671638" y="2997200"/>
            <a:ext cx="2016125"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
        <p:nvSpPr>
          <p:cNvPr id="44041" name="Rectangle 9"/>
          <p:cNvSpPr>
            <a:spLocks noChangeArrowheads="1"/>
          </p:cNvSpPr>
          <p:nvPr/>
        </p:nvSpPr>
        <p:spPr bwMode="gray">
          <a:xfrm>
            <a:off x="1668463" y="4376738"/>
            <a:ext cx="5830887" cy="165100"/>
          </a:xfrm>
          <a:prstGeom prst="rect">
            <a:avLst/>
          </a:prstGeom>
          <a:noFill/>
          <a:ln w="22225">
            <a:solidFill>
              <a:srgbClr val="C00021"/>
            </a:solidFill>
            <a:miter lim="800000"/>
            <a:headEnd type="none" w="sm" len="sm"/>
            <a:tailEnd type="none" w="sm" len="sm"/>
          </a:ln>
          <a:effectLst/>
        </p:spPr>
        <p:txBody>
          <a:bodyPr wrap="none" anchor="ctr"/>
          <a:lstStyle/>
          <a:p>
            <a:endParaRPr lang="es-CL"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Guardando la Salida de un Bloque PL/SQL</a:t>
            </a:r>
            <a:endParaRPr lang="es-ES" sz="3000" dirty="0" smtClean="0">
              <a:solidFill>
                <a:srgbClr val="10253F"/>
              </a:solidFill>
              <a:latin typeface="Arial" charset="0"/>
              <a:ea typeface="ＭＳ Ｐゴシック" pitchFamily="34" charset="-128"/>
              <a:cs typeface="Arial" charset="0"/>
            </a:endParaRPr>
          </a:p>
        </p:txBody>
      </p:sp>
      <p:sp>
        <p:nvSpPr>
          <p:cNvPr id="44035" name="Rectangle 3"/>
          <p:cNvSpPr txBox="1">
            <a:spLocks noChangeArrowheads="1"/>
          </p:cNvSpPr>
          <p:nvPr/>
        </p:nvSpPr>
        <p:spPr bwMode="auto">
          <a:xfrm>
            <a:off x="611188" y="1460500"/>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SQLDeveloper permite guardar la salida de un bloque anónimos visualizada usando DBMS_OUTPUT.</a:t>
            </a:r>
            <a:endParaRPr lang="es-CL" sz="2800" dirty="0">
              <a:latin typeface="Times New Roman" pitchFamily="18" charset="0"/>
              <a:ea typeface="Arial Unicode MS"/>
              <a:cs typeface="Times New Roman" pitchFamily="18" charset="0"/>
            </a:endParaRPr>
          </a:p>
        </p:txBody>
      </p:sp>
      <p:sp>
        <p:nvSpPr>
          <p:cNvPr id="44038" name="Rectangle 3"/>
          <p:cNvSpPr txBox="1">
            <a:spLocks noChangeArrowheads="1"/>
          </p:cNvSpPr>
          <p:nvPr/>
        </p:nvSpPr>
        <p:spPr bwMode="auto">
          <a:xfrm>
            <a:off x="755650" y="2660650"/>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pic>
        <p:nvPicPr>
          <p:cNvPr id="1026" name="Picture 2" descr="C:\Users\user\Documents\DonationCoder\ScreenshotCaptor\Screenshots\Screenshot - 28-02-2014 , 14_25_15.png"/>
          <p:cNvPicPr>
            <a:picLocks noChangeAspect="1" noChangeArrowheads="1"/>
          </p:cNvPicPr>
          <p:nvPr/>
        </p:nvPicPr>
        <p:blipFill>
          <a:blip r:embed="rId3" cstate="print"/>
          <a:srcRect/>
          <a:stretch>
            <a:fillRect/>
          </a:stretch>
        </p:blipFill>
        <p:spPr bwMode="auto">
          <a:xfrm>
            <a:off x="1331640" y="2038021"/>
            <a:ext cx="5328592" cy="400897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Guardando la Salida de un Bloque PL/SQL</a:t>
            </a:r>
            <a:endParaRPr lang="es-ES" sz="3000" dirty="0" smtClean="0">
              <a:solidFill>
                <a:srgbClr val="10253F"/>
              </a:solidFill>
              <a:latin typeface="Arial" charset="0"/>
              <a:ea typeface="ＭＳ Ｐゴシック" pitchFamily="34" charset="-128"/>
              <a:cs typeface="Arial" charset="0"/>
            </a:endParaRPr>
          </a:p>
        </p:txBody>
      </p:sp>
      <p:sp>
        <p:nvSpPr>
          <p:cNvPr id="44038" name="Rectangle 3"/>
          <p:cNvSpPr txBox="1">
            <a:spLocks noChangeArrowheads="1"/>
          </p:cNvSpPr>
          <p:nvPr/>
        </p:nvSpPr>
        <p:spPr bwMode="auto">
          <a:xfrm>
            <a:off x="323528" y="2156916"/>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2</a:t>
            </a:r>
            <a:endParaRPr lang="es-CL" sz="2000" dirty="0">
              <a:solidFill>
                <a:srgbClr val="C00021"/>
              </a:solidFill>
              <a:latin typeface="Arial Black" pitchFamily="34" charset="0"/>
              <a:ea typeface="Arial Unicode MS"/>
              <a:cs typeface="Times New Roman" pitchFamily="18" charset="0"/>
            </a:endParaRPr>
          </a:p>
        </p:txBody>
      </p:sp>
      <p:pic>
        <p:nvPicPr>
          <p:cNvPr id="2050" name="Picture 2" descr="C:\Users\user\Documents\DonationCoder\ScreenshotCaptor\Screenshots\Screenshot - 28-02-2014 , 14_27_29.png"/>
          <p:cNvPicPr>
            <a:picLocks noChangeAspect="1" noChangeArrowheads="1"/>
          </p:cNvPicPr>
          <p:nvPr/>
        </p:nvPicPr>
        <p:blipFill>
          <a:blip r:embed="rId3" cstate="print"/>
          <a:srcRect/>
          <a:stretch>
            <a:fillRect/>
          </a:stretch>
        </p:blipFill>
        <p:spPr bwMode="auto">
          <a:xfrm>
            <a:off x="683495" y="1549524"/>
            <a:ext cx="3872228" cy="2023492"/>
          </a:xfrm>
          <a:prstGeom prst="rect">
            <a:avLst/>
          </a:prstGeom>
          <a:noFill/>
        </p:spPr>
      </p:pic>
      <p:sp>
        <p:nvSpPr>
          <p:cNvPr id="8" name="Rectangle 3"/>
          <p:cNvSpPr txBox="1">
            <a:spLocks noChangeArrowheads="1"/>
          </p:cNvSpPr>
          <p:nvPr/>
        </p:nvSpPr>
        <p:spPr bwMode="auto">
          <a:xfrm>
            <a:off x="323528" y="4965228"/>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4</a:t>
            </a:r>
            <a:endParaRPr lang="es-CL" sz="2000" dirty="0">
              <a:solidFill>
                <a:srgbClr val="C00021"/>
              </a:solidFill>
              <a:latin typeface="Arial Black" pitchFamily="34" charset="0"/>
              <a:ea typeface="Arial Unicode MS"/>
              <a:cs typeface="Times New Roman" pitchFamily="18" charset="0"/>
            </a:endParaRPr>
          </a:p>
        </p:txBody>
      </p:sp>
      <p:sp>
        <p:nvSpPr>
          <p:cNvPr id="9" name="AutoShape 23"/>
          <p:cNvSpPr>
            <a:spLocks noChangeArrowheads="1"/>
          </p:cNvSpPr>
          <p:nvPr/>
        </p:nvSpPr>
        <p:spPr bwMode="auto">
          <a:xfrm>
            <a:off x="2699719" y="1412776"/>
            <a:ext cx="2088231" cy="346075"/>
          </a:xfrm>
          <a:prstGeom prst="wedgeRectCallout">
            <a:avLst>
              <a:gd name="adj1" fmla="val -115091"/>
              <a:gd name="adj2" fmla="val 102058"/>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smtClean="0"/>
              <a:t>Grabar la salida de DBMS en un archivo</a:t>
            </a:r>
            <a:endParaRPr lang="en-US" sz="1000" b="1" dirty="0"/>
          </a:p>
        </p:txBody>
      </p:sp>
      <p:sp>
        <p:nvSpPr>
          <p:cNvPr id="10" name="Rectangle 21"/>
          <p:cNvSpPr>
            <a:spLocks noChangeArrowheads="1"/>
          </p:cNvSpPr>
          <p:nvPr/>
        </p:nvSpPr>
        <p:spPr bwMode="gray">
          <a:xfrm>
            <a:off x="1134509" y="1772816"/>
            <a:ext cx="215900" cy="273050"/>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pic>
        <p:nvPicPr>
          <p:cNvPr id="2051" name="Picture 3" descr="C:\Users\user\Documents\DonationCoder\ScreenshotCaptor\Screenshots\Screenshot - 28-02-2014 , 14_32_50.png"/>
          <p:cNvPicPr>
            <a:picLocks noChangeAspect="1" noChangeArrowheads="1"/>
          </p:cNvPicPr>
          <p:nvPr/>
        </p:nvPicPr>
        <p:blipFill>
          <a:blip r:embed="rId4" cstate="print"/>
          <a:srcRect/>
          <a:stretch>
            <a:fillRect/>
          </a:stretch>
        </p:blipFill>
        <p:spPr bwMode="auto">
          <a:xfrm>
            <a:off x="5220072" y="1556792"/>
            <a:ext cx="3816424" cy="2886210"/>
          </a:xfrm>
          <a:prstGeom prst="rect">
            <a:avLst/>
          </a:prstGeom>
          <a:noFill/>
        </p:spPr>
      </p:pic>
      <p:pic>
        <p:nvPicPr>
          <p:cNvPr id="2052" name="Picture 4" descr="C:\Users\user\Documents\DonationCoder\ScreenshotCaptor\Screenshots\Screenshot - 28-02-2014 , 14_34_25.png"/>
          <p:cNvPicPr>
            <a:picLocks noChangeAspect="1" noChangeArrowheads="1"/>
          </p:cNvPicPr>
          <p:nvPr/>
        </p:nvPicPr>
        <p:blipFill>
          <a:blip r:embed="rId5" cstate="print"/>
          <a:srcRect/>
          <a:stretch>
            <a:fillRect/>
          </a:stretch>
        </p:blipFill>
        <p:spPr bwMode="auto">
          <a:xfrm>
            <a:off x="683568" y="4517366"/>
            <a:ext cx="4003225" cy="1575930"/>
          </a:xfrm>
          <a:prstGeom prst="rect">
            <a:avLst/>
          </a:prstGeom>
          <a:noFill/>
        </p:spPr>
      </p:pic>
      <p:sp>
        <p:nvSpPr>
          <p:cNvPr id="13" name="Rectangle 3"/>
          <p:cNvSpPr txBox="1">
            <a:spLocks noChangeArrowheads="1"/>
          </p:cNvSpPr>
          <p:nvPr/>
        </p:nvSpPr>
        <p:spPr bwMode="auto">
          <a:xfrm>
            <a:off x="4788024" y="2156916"/>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3</a:t>
            </a:r>
            <a:endParaRPr lang="es-CL" sz="2000" dirty="0">
              <a:solidFill>
                <a:srgbClr val="C00021"/>
              </a:solidFill>
              <a:latin typeface="Arial Black" pitchFamily="34" charset="0"/>
              <a:ea typeface="Arial Unicode MS"/>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34818" name="Rectangle 3"/>
          <p:cNvSpPr txBox="1">
            <a:spLocks noChangeArrowheads="1"/>
          </p:cNvSpPr>
          <p:nvPr/>
        </p:nvSpPr>
        <p:spPr bwMode="auto">
          <a:xfrm>
            <a:off x="395288" y="155733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Se explicó la necesidad de PL/SQL.</a:t>
            </a:r>
          </a:p>
          <a:p>
            <a:pPr marL="609600" indent="-609600" algn="just" defTabSz="457200">
              <a:spcBef>
                <a:spcPct val="20000"/>
              </a:spcBef>
              <a:buFont typeface="Arial" charset="0"/>
              <a:buChar char="•"/>
            </a:pPr>
            <a:r>
              <a:rPr lang="es-CL" sz="1800" dirty="0">
                <a:ea typeface="ＭＳ Ｐゴシック" pitchFamily="34" charset="-128"/>
              </a:rPr>
              <a:t>Se explicaron los beneficios de PL/SQL.</a:t>
            </a:r>
          </a:p>
          <a:p>
            <a:pPr marL="609600" indent="-609600" algn="just" defTabSz="457200">
              <a:spcBef>
                <a:spcPct val="20000"/>
              </a:spcBef>
              <a:buFont typeface="Arial" charset="0"/>
              <a:buChar char="•"/>
            </a:pPr>
            <a:r>
              <a:rPr lang="es-CL" sz="1800" dirty="0">
                <a:ea typeface="ＭＳ Ｐゴシック" pitchFamily="34" charset="-128"/>
              </a:rPr>
              <a:t>Se detallaron los diferentes tipos de bloques PL/SQL.</a:t>
            </a:r>
          </a:p>
          <a:p>
            <a:pPr marL="609600" indent="-609600" algn="just" defTabSz="457200">
              <a:spcBef>
                <a:spcPct val="20000"/>
              </a:spcBef>
              <a:buFont typeface="Arial" charset="0"/>
              <a:buChar char="•"/>
            </a:pPr>
            <a:r>
              <a:rPr lang="es-CL" sz="1800" dirty="0">
                <a:ea typeface="ＭＳ Ｐゴシック" pitchFamily="34" charset="-128"/>
              </a:rPr>
              <a:t>Se explicó cómo crear un Bloque Anónimo.</a:t>
            </a:r>
          </a:p>
          <a:p>
            <a:pPr marL="609600" indent="-609600" algn="just" defTabSz="457200">
              <a:spcBef>
                <a:spcPct val="20000"/>
              </a:spcBef>
              <a:buFont typeface="Arial" charset="0"/>
              <a:buChar char="•"/>
            </a:pPr>
            <a:r>
              <a:rPr lang="es-CL" sz="1800" dirty="0">
                <a:ea typeface="ＭＳ Ｐゴシック" pitchFamily="34" charset="-128"/>
              </a:rPr>
              <a:t>Se explicó cómo mostrar mensajes de salida en </a:t>
            </a:r>
            <a:r>
              <a:rPr lang="es-CL" sz="1800" dirty="0" smtClean="0">
                <a:ea typeface="ＭＳ Ｐゴシック" pitchFamily="34" charset="-128"/>
              </a:rPr>
              <a:t>PL/SQL usando Package de Oracle </a:t>
            </a:r>
            <a:r>
              <a:rPr lang="es-CL" sz="1800" dirty="0" smtClean="0"/>
              <a:t>DBMS_OUTPUT</a:t>
            </a:r>
            <a:r>
              <a:rPr lang="es-CL" sz="1800" dirty="0" smtClean="0">
                <a:ea typeface="ＭＳ Ｐゴシック" pitchFamily="34" charset="-128"/>
              </a:rPr>
              <a:t>..</a:t>
            </a:r>
            <a:endParaRPr lang="es-CL" sz="1800" dirty="0">
              <a:ea typeface="ＭＳ Ｐゴシック" pitchFamily="34" charset="-128"/>
            </a:endParaRPr>
          </a:p>
        </p:txBody>
      </p:sp>
      <p:pic>
        <p:nvPicPr>
          <p:cNvPr id="34819"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Bloques PL/SQL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Construye unidades de programación, según sintaxis, restricciones del lenguaje, requisitos de la lógica de negocios y de información.</a:t>
            </a:r>
          </a:p>
          <a:p>
            <a:pPr algn="ctr" eaLnBrk="1" hangingPunct="1"/>
            <a:r>
              <a:rPr lang="es-CL" b="1" dirty="0" smtClean="0">
                <a:solidFill>
                  <a:schemeClr val="bg1"/>
                </a:solidFill>
                <a:ea typeface="ＭＳ Ｐゴシック" pitchFamily="34" charset="-128"/>
              </a:rPr>
              <a:t>Utiliza recursos del lenguaje según su sintaxis, restricciones, requisitos de la lógica de negocios y de información.</a:t>
            </a:r>
          </a:p>
        </p:txBody>
      </p:sp>
      <p:pic>
        <p:nvPicPr>
          <p:cNvPr id="5" name="Picture 7" descr="D:\PL_SQL\MY_LESSONS\Graphics\LesIntro\sql.gif"/>
          <p:cNvPicPr>
            <a:picLocks noChangeAspect="1" noChangeArrowheads="1"/>
          </p:cNvPicPr>
          <p:nvPr/>
        </p:nvPicPr>
        <p:blipFill>
          <a:blip r:embed="rId3" cstate="print">
            <a:duotone>
              <a:prstClr val="black"/>
              <a:schemeClr val="accent6">
                <a:tint val="45000"/>
                <a:satMod val="400000"/>
              </a:schemeClr>
            </a:duotone>
            <a:lum contrast="71000"/>
          </a:blip>
          <a:srcRect/>
          <a:stretch>
            <a:fillRect/>
          </a:stretch>
        </p:blipFill>
        <p:spPr bwMode="gray">
          <a:xfrm>
            <a:off x="3998565" y="4326855"/>
            <a:ext cx="777875" cy="1622425"/>
          </a:xfrm>
          <a:prstGeom prst="rect">
            <a:avLst/>
          </a:prstGeom>
          <a:noFill/>
          <a:scene3d>
            <a:camera prst="orthographicFront"/>
            <a:lightRig rig="threePt" dir="t"/>
          </a:scene3d>
          <a:sp3d>
            <a:bevelT w="165100" prst="coolSlant"/>
          </a:sp3d>
        </p:spPr>
      </p:pic>
      <p:pic>
        <p:nvPicPr>
          <p:cNvPr id="7" name="Picture 8" descr="D:\PL_SQL\MY_LESSONS\Graphics\LesIntro\plu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gray">
          <a:xfrm>
            <a:off x="3168302" y="4872955"/>
            <a:ext cx="495300" cy="530225"/>
          </a:xfrm>
          <a:prstGeom prst="rect">
            <a:avLst/>
          </a:prstGeom>
          <a:noFill/>
        </p:spPr>
      </p:pic>
      <p:pic>
        <p:nvPicPr>
          <p:cNvPr id="8" name="Picture 9" descr="D:\PL_SQL\MY_LESSONS\Graphics\LesIntro\equals.gif"/>
          <p:cNvPicPr>
            <a:picLocks noChangeAspect="1" noChangeArrowheads="1"/>
          </p:cNvPicPr>
          <p:nvPr/>
        </p:nvPicPr>
        <p:blipFill>
          <a:blip r:embed="rId5" cstate="print">
            <a:duotone>
              <a:schemeClr val="bg2">
                <a:shade val="45000"/>
                <a:satMod val="135000"/>
              </a:schemeClr>
              <a:prstClr val="white"/>
            </a:duotone>
          </a:blip>
          <a:srcRect/>
          <a:stretch>
            <a:fillRect/>
          </a:stretch>
        </p:blipFill>
        <p:spPr bwMode="gray">
          <a:xfrm>
            <a:off x="5111402" y="4871367"/>
            <a:ext cx="520700" cy="533400"/>
          </a:xfrm>
          <a:prstGeom prst="rect">
            <a:avLst/>
          </a:prstGeom>
          <a:noFill/>
        </p:spPr>
      </p:pic>
      <p:pic>
        <p:nvPicPr>
          <p:cNvPr id="9" name="Picture 10" descr="D:\PL_SQL\MY_LESSONS\Graphics\LesIntro\pl_sql.gif"/>
          <p:cNvPicPr>
            <a:picLocks noChangeAspect="1" noChangeArrowheads="1"/>
          </p:cNvPicPr>
          <p:nvPr/>
        </p:nvPicPr>
        <p:blipFill>
          <a:blip r:embed="rId6" cstate="print">
            <a:duotone>
              <a:prstClr val="black"/>
              <a:schemeClr val="accent6">
                <a:tint val="45000"/>
                <a:satMod val="400000"/>
              </a:schemeClr>
            </a:duotone>
            <a:lum contrast="70000"/>
          </a:blip>
          <a:srcRect/>
          <a:stretch>
            <a:fillRect/>
          </a:stretch>
        </p:blipFill>
        <p:spPr bwMode="gray">
          <a:xfrm>
            <a:off x="5967065" y="4326855"/>
            <a:ext cx="765175" cy="1622425"/>
          </a:xfrm>
          <a:prstGeom prst="rect">
            <a:avLst/>
          </a:prstGeom>
          <a:noFill/>
          <a:scene3d>
            <a:camera prst="orthographicFront"/>
            <a:lightRig rig="threePt" dir="t"/>
          </a:scene3d>
          <a:sp3d>
            <a:bevelT w="165100" prst="coolSlant"/>
          </a:sp3d>
        </p:spPr>
      </p:pic>
      <p:pic>
        <p:nvPicPr>
          <p:cNvPr id="10" name="Picture 11" descr="C:\Projects\6981-Sunitha\images\docum098.gif"/>
          <p:cNvPicPr>
            <a:picLocks noChangeAspect="1" noChangeArrowheads="1"/>
          </p:cNvPicPr>
          <p:nvPr/>
        </p:nvPicPr>
        <p:blipFill>
          <a:blip r:embed="rId7" cstate="print">
            <a:duotone>
              <a:prstClr val="black"/>
              <a:schemeClr val="accent6">
                <a:tint val="45000"/>
                <a:satMod val="400000"/>
              </a:schemeClr>
            </a:duotone>
            <a:lum contrast="71000"/>
          </a:blip>
          <a:srcRect/>
          <a:stretch>
            <a:fillRect/>
          </a:stretch>
        </p:blipFill>
        <p:spPr bwMode="gray">
          <a:xfrm>
            <a:off x="2080865" y="4326855"/>
            <a:ext cx="754062" cy="1622425"/>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Explicar la necesidad de PL/SQL.</a:t>
            </a:r>
          </a:p>
          <a:p>
            <a:pPr marL="609600" indent="-609600" algn="just" defTabSz="457200">
              <a:spcBef>
                <a:spcPct val="20000"/>
              </a:spcBef>
              <a:buFont typeface="Arial" charset="0"/>
              <a:buChar char="•"/>
            </a:pPr>
            <a:r>
              <a:rPr lang="es-CL" sz="1800" dirty="0">
                <a:ea typeface="ＭＳ Ｐゴシック" pitchFamily="34" charset="-128"/>
              </a:rPr>
              <a:t>Explicar los beneficios de PL/SQL.</a:t>
            </a:r>
          </a:p>
          <a:p>
            <a:pPr marL="609600" indent="-609600" algn="just" defTabSz="457200">
              <a:spcBef>
                <a:spcPct val="20000"/>
              </a:spcBef>
              <a:buFont typeface="Arial" charset="0"/>
              <a:buChar char="•"/>
            </a:pPr>
            <a:r>
              <a:rPr lang="es-CL" sz="1800" dirty="0">
                <a:ea typeface="ＭＳ Ｐゴシック" pitchFamily="34" charset="-128"/>
              </a:rPr>
              <a:t>Identificar los diferentes tipos de bloques PL/SQL.</a:t>
            </a:r>
          </a:p>
          <a:p>
            <a:pPr marL="609600" indent="-609600" algn="just" defTabSz="457200">
              <a:spcBef>
                <a:spcPct val="20000"/>
              </a:spcBef>
              <a:buFont typeface="Arial" charset="0"/>
              <a:buChar char="•"/>
            </a:pPr>
            <a:r>
              <a:rPr lang="es-CL" sz="1800" dirty="0">
                <a:ea typeface="ＭＳ Ｐゴシック" pitchFamily="34" charset="-128"/>
              </a:rPr>
              <a:t>Mostrar mensajes de salida en </a:t>
            </a:r>
            <a:r>
              <a:rPr lang="es-CL" sz="1800" dirty="0" smtClean="0">
                <a:ea typeface="ＭＳ Ｐゴシック" pitchFamily="34" charset="-128"/>
              </a:rPr>
              <a:t>PL/SQL usando Package de Oracle </a:t>
            </a:r>
            <a:r>
              <a:rPr lang="es-CL" sz="1800" dirty="0" smtClean="0"/>
              <a:t>DBMS_OUTPUT</a:t>
            </a:r>
            <a:r>
              <a:rPr lang="es-CL" sz="1800" dirty="0" smtClean="0">
                <a:ea typeface="ＭＳ Ｐゴシック" pitchFamily="34" charset="-128"/>
              </a:rPr>
              <a:t>.</a:t>
            </a:r>
            <a:endParaRPr lang="es-CL" sz="1800" dirty="0">
              <a:ea typeface="ＭＳ Ｐゴシック" pitchFamily="34" charset="-128"/>
            </a:endParaRPr>
          </a:p>
        </p:txBody>
      </p:sp>
      <p:pic>
        <p:nvPicPr>
          <p:cNvPr id="19459"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Bisel"/>
          <p:cNvSpPr>
            <a:spLocks noChangeArrowheads="1"/>
          </p:cNvSpPr>
          <p:nvPr/>
        </p:nvSpPr>
        <p:spPr bwMode="auto">
          <a:xfrm>
            <a:off x="539552" y="1689282"/>
            <a:ext cx="3960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latin typeface="Arial" pitchFamily="34" charset="0"/>
                <a:cs typeface="Arial" pitchFamily="34" charset="0"/>
              </a:rPr>
              <a:t>Lenguaje de programación y manipulación de datos de Oracle</a:t>
            </a:r>
          </a:p>
        </p:txBody>
      </p:sp>
      <p:sp>
        <p:nvSpPr>
          <p:cNvPr id="12" name="12 Bisel"/>
          <p:cNvSpPr>
            <a:spLocks noChangeArrowheads="1"/>
          </p:cNvSpPr>
          <p:nvPr/>
        </p:nvSpPr>
        <p:spPr bwMode="auto">
          <a:xfrm>
            <a:off x="4664734" y="1698807"/>
            <a:ext cx="3960000"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700" b="1" dirty="0" smtClean="0">
                <a:solidFill>
                  <a:srgbClr val="FFFFFF"/>
                </a:solidFill>
              </a:rPr>
              <a:t>Extensión Procedimental del SQL</a:t>
            </a:r>
            <a:endParaRPr lang="es-CL" sz="1700" b="1" dirty="0">
              <a:solidFill>
                <a:srgbClr val="FFFFFF"/>
              </a:solidFill>
            </a:endParaRPr>
          </a:p>
        </p:txBody>
      </p:sp>
      <p:sp>
        <p:nvSpPr>
          <p:cNvPr id="13" name="12 Bisel"/>
          <p:cNvSpPr>
            <a:spLocks noChangeArrowheads="1"/>
          </p:cNvSpPr>
          <p:nvPr/>
        </p:nvSpPr>
        <p:spPr bwMode="auto">
          <a:xfrm>
            <a:off x="545339" y="3037061"/>
            <a:ext cx="3960000"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lvl="0" algn="ctr">
              <a:defRPr/>
            </a:pPr>
            <a:r>
              <a:rPr lang="es-CL" sz="1700" b="1" dirty="0" smtClean="0">
                <a:solidFill>
                  <a:srgbClr val="FFFFFF"/>
                </a:solidFill>
              </a:rPr>
              <a:t>Proporciona una estructura de bloque para escribir el código ejecutable</a:t>
            </a:r>
            <a:endParaRPr lang="es-CL" sz="1700" b="1" dirty="0">
              <a:solidFill>
                <a:srgbClr val="FFFFFF"/>
              </a:solidFill>
            </a:endParaRPr>
          </a:p>
        </p:txBody>
      </p:sp>
      <p:sp>
        <p:nvSpPr>
          <p:cNvPr id="14" name="13 Bisel"/>
          <p:cNvSpPr>
            <a:spLocks noChangeArrowheads="1"/>
          </p:cNvSpPr>
          <p:nvPr/>
        </p:nvSpPr>
        <p:spPr bwMode="auto">
          <a:xfrm>
            <a:off x="4681694" y="3038252"/>
            <a:ext cx="3960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Proporciona todo lo que está disponible en un lenguaje procedimental 3GL</a:t>
            </a:r>
          </a:p>
        </p:txBody>
      </p:sp>
      <p:sp>
        <p:nvSpPr>
          <p:cNvPr id="15" name="12 Bisel"/>
          <p:cNvSpPr>
            <a:spLocks noChangeArrowheads="1"/>
          </p:cNvSpPr>
          <p:nvPr/>
        </p:nvSpPr>
        <p:spPr bwMode="auto">
          <a:xfrm>
            <a:off x="545339" y="4366295"/>
            <a:ext cx="3960000"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Combina la potencialidad y flexibilidad del SQL con la de un lenguaje  3GL</a:t>
            </a:r>
          </a:p>
        </p:txBody>
      </p:sp>
      <p:sp>
        <p:nvSpPr>
          <p:cNvPr id="16" name="12 Bisel"/>
          <p:cNvSpPr>
            <a:spLocks noChangeArrowheads="1"/>
          </p:cNvSpPr>
          <p:nvPr/>
        </p:nvSpPr>
        <p:spPr bwMode="auto">
          <a:xfrm>
            <a:off x="4689904" y="4365104"/>
            <a:ext cx="3960000"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Permite construir las unidades de programas de la Base de Datos Oracle</a:t>
            </a:r>
          </a:p>
        </p:txBody>
      </p:sp>
      <p:sp>
        <p:nvSpPr>
          <p:cNvPr id="20481" name="Rectangle 2"/>
          <p:cNvSpPr>
            <a:spLocks noGrp="1" noChangeArrowheads="1"/>
          </p:cNvSpPr>
          <p:nvPr>
            <p:ph type="title" idx="4294967295"/>
          </p:nvPr>
        </p:nvSpPr>
        <p:spPr>
          <a:xfrm>
            <a:off x="900113" y="0"/>
            <a:ext cx="7793037" cy="1317625"/>
          </a:xfrm>
        </p:spPr>
        <p:txBody>
          <a:bodyPr/>
          <a:lstStyle/>
          <a:p>
            <a:pPr algn="r" eaLnBrk="1" hangingPunct="1"/>
            <a:r>
              <a:rPr lang="es-CL" sz="3000" dirty="0" smtClean="0">
                <a:solidFill>
                  <a:srgbClr val="10253F"/>
                </a:solidFill>
                <a:latin typeface="Arial" charset="0"/>
                <a:ea typeface="ＭＳ Ｐゴシック" pitchFamily="34" charset="-128"/>
                <a:cs typeface="Arial" charset="0"/>
              </a:rPr>
              <a:t>Aspectos Generales de PL/SQL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82650" y="188913"/>
            <a:ext cx="7793038" cy="1462087"/>
          </a:xfrm>
        </p:spPr>
        <p:txBody>
          <a:bodyPr/>
          <a:lstStyle/>
          <a:p>
            <a:pPr>
              <a:defRPr/>
            </a:pPr>
            <a:r>
              <a:rPr lang="es-CL" sz="3000" dirty="0" smtClean="0">
                <a:solidFill>
                  <a:srgbClr val="10253F"/>
                </a:solidFill>
                <a:latin typeface="Arial" pitchFamily="34" charset="0"/>
                <a:ea typeface="ＭＳ Ｐゴシック" pitchFamily="34" charset="-128"/>
                <a:cs typeface="Arial" pitchFamily="34" charset="0"/>
              </a:rPr>
              <a:t>Beneficios de PL/SQL</a:t>
            </a:r>
            <a:endParaRPr lang="es-ES" sz="3000" dirty="0" smtClean="0">
              <a:latin typeface="Arial" pitchFamily="34" charset="0"/>
              <a:cs typeface="Arial" pitchFamily="34" charset="0"/>
            </a:endParaRPr>
          </a:p>
        </p:txBody>
      </p:sp>
      <p:sp>
        <p:nvSpPr>
          <p:cNvPr id="22530" name="Text Box 4"/>
          <p:cNvSpPr txBox="1">
            <a:spLocks noChangeArrowheads="1"/>
          </p:cNvSpPr>
          <p:nvPr/>
        </p:nvSpPr>
        <p:spPr bwMode="auto">
          <a:xfrm>
            <a:off x="2411413" y="3308350"/>
            <a:ext cx="4087812" cy="366713"/>
          </a:xfrm>
          <a:prstGeom prst="rect">
            <a:avLst/>
          </a:prstGeom>
          <a:noFill/>
          <a:ln w="9525">
            <a:noFill/>
            <a:miter lim="800000"/>
            <a:headEnd/>
            <a:tailEnd/>
          </a:ln>
        </p:spPr>
        <p:txBody>
          <a:bodyPr>
            <a:spAutoFit/>
          </a:bodyPr>
          <a:lstStyle/>
          <a:p>
            <a:endParaRPr lang="en-US" dirty="0"/>
          </a:p>
        </p:txBody>
      </p:sp>
      <p:sp>
        <p:nvSpPr>
          <p:cNvPr id="22531" name="Line 6"/>
          <p:cNvSpPr>
            <a:spLocks noChangeShapeType="1"/>
          </p:cNvSpPr>
          <p:nvPr/>
        </p:nvSpPr>
        <p:spPr bwMode="auto">
          <a:xfrm flipV="1">
            <a:off x="3101975" y="3708400"/>
            <a:ext cx="2801938" cy="11113"/>
          </a:xfrm>
          <a:prstGeom prst="line">
            <a:avLst/>
          </a:prstGeom>
          <a:noFill/>
          <a:ln w="60325">
            <a:solidFill>
              <a:srgbClr val="C00000"/>
            </a:solidFill>
            <a:round/>
            <a:headEnd type="none" w="sm" len="sm"/>
            <a:tailEnd type="triangle" w="sm" len="sm"/>
          </a:ln>
        </p:spPr>
        <p:txBody>
          <a:bodyPr/>
          <a:lstStyle/>
          <a:p>
            <a:endParaRPr lang="es-CL" dirty="0"/>
          </a:p>
        </p:txBody>
      </p:sp>
      <p:sp>
        <p:nvSpPr>
          <p:cNvPr id="22532" name="Line 7"/>
          <p:cNvSpPr>
            <a:spLocks noChangeShapeType="1"/>
          </p:cNvSpPr>
          <p:nvPr/>
        </p:nvSpPr>
        <p:spPr bwMode="auto">
          <a:xfrm flipV="1">
            <a:off x="3101975" y="4124325"/>
            <a:ext cx="2776538" cy="11113"/>
          </a:xfrm>
          <a:prstGeom prst="line">
            <a:avLst/>
          </a:prstGeom>
          <a:noFill/>
          <a:ln w="60325">
            <a:solidFill>
              <a:srgbClr val="C00000"/>
            </a:solidFill>
            <a:round/>
            <a:headEnd type="none" w="sm" len="sm"/>
            <a:tailEnd type="triangle" w="sm" len="sm"/>
          </a:ln>
        </p:spPr>
        <p:txBody>
          <a:bodyPr/>
          <a:lstStyle/>
          <a:p>
            <a:endParaRPr lang="es-CL" dirty="0"/>
          </a:p>
        </p:txBody>
      </p:sp>
      <p:pic>
        <p:nvPicPr>
          <p:cNvPr id="22533" name="Picture 8" descr="forms"/>
          <p:cNvPicPr>
            <a:picLocks noChangeAspect="1" noChangeArrowheads="1"/>
          </p:cNvPicPr>
          <p:nvPr/>
        </p:nvPicPr>
        <p:blipFill>
          <a:blip r:embed="rId3" cstate="print"/>
          <a:srcRect/>
          <a:stretch>
            <a:fillRect/>
          </a:stretch>
        </p:blipFill>
        <p:spPr bwMode="gray">
          <a:xfrm>
            <a:off x="2011363" y="3508375"/>
            <a:ext cx="1022350" cy="1304925"/>
          </a:xfrm>
          <a:prstGeom prst="rect">
            <a:avLst/>
          </a:prstGeom>
          <a:noFill/>
          <a:ln w="9525">
            <a:noFill/>
            <a:miter lim="800000"/>
            <a:headEnd/>
            <a:tailEnd/>
          </a:ln>
        </p:spPr>
      </p:pic>
      <p:pic>
        <p:nvPicPr>
          <p:cNvPr id="16" name="Picture 9" descr="database"/>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5869626" y="3260354"/>
            <a:ext cx="1300956" cy="1300956"/>
          </a:xfrm>
          <a:prstGeom prst="rect">
            <a:avLst/>
          </a:prstGeom>
          <a:noFill/>
          <a:ln w="9525">
            <a:noFill/>
            <a:miter lim="800000"/>
            <a:headEnd/>
            <a:tailEnd/>
          </a:ln>
        </p:spPr>
      </p:pic>
      <p:sp>
        <p:nvSpPr>
          <p:cNvPr id="22535" name="Text Box 10"/>
          <p:cNvSpPr txBox="1">
            <a:spLocks noChangeArrowheads="1"/>
          </p:cNvSpPr>
          <p:nvPr/>
        </p:nvSpPr>
        <p:spPr bwMode="auto">
          <a:xfrm>
            <a:off x="4310063" y="3408363"/>
            <a:ext cx="763587" cy="307975"/>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b="1" dirty="0">
                <a:latin typeface="Arial Black" pitchFamily="34" charset="0"/>
              </a:rPr>
              <a:t>SQL 1</a:t>
            </a:r>
          </a:p>
        </p:txBody>
      </p:sp>
      <p:sp>
        <p:nvSpPr>
          <p:cNvPr id="22536" name="Text Box 11"/>
          <p:cNvSpPr txBox="1">
            <a:spLocks noChangeArrowheads="1"/>
          </p:cNvSpPr>
          <p:nvPr/>
        </p:nvSpPr>
        <p:spPr bwMode="auto">
          <a:xfrm>
            <a:off x="4462463" y="4032250"/>
            <a:ext cx="363537" cy="307975"/>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b="1" dirty="0">
                <a:latin typeface="Arial Black" pitchFamily="34" charset="0"/>
              </a:rPr>
              <a:t>…</a:t>
            </a:r>
          </a:p>
        </p:txBody>
      </p:sp>
      <p:sp>
        <p:nvSpPr>
          <p:cNvPr id="22537" name="Text Box 12"/>
          <p:cNvSpPr txBox="1">
            <a:spLocks noChangeArrowheads="1"/>
          </p:cNvSpPr>
          <p:nvPr/>
        </p:nvSpPr>
        <p:spPr bwMode="auto">
          <a:xfrm>
            <a:off x="4310063" y="3844925"/>
            <a:ext cx="763587" cy="307975"/>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b="1" dirty="0">
                <a:latin typeface="Arial Black" pitchFamily="34" charset="0"/>
              </a:rPr>
              <a:t>SQL 2</a:t>
            </a:r>
          </a:p>
        </p:txBody>
      </p:sp>
      <p:sp>
        <p:nvSpPr>
          <p:cNvPr id="22538" name="Line 13"/>
          <p:cNvSpPr>
            <a:spLocks noChangeShapeType="1"/>
          </p:cNvSpPr>
          <p:nvPr/>
        </p:nvSpPr>
        <p:spPr bwMode="auto">
          <a:xfrm>
            <a:off x="3146425" y="5348288"/>
            <a:ext cx="2747963" cy="23812"/>
          </a:xfrm>
          <a:prstGeom prst="line">
            <a:avLst/>
          </a:prstGeom>
          <a:noFill/>
          <a:ln w="60325">
            <a:solidFill>
              <a:srgbClr val="C00000"/>
            </a:solidFill>
            <a:round/>
            <a:headEnd type="none" w="sm" len="sm"/>
            <a:tailEnd type="triangle" w="sm" len="sm"/>
          </a:ln>
        </p:spPr>
        <p:txBody>
          <a:bodyPr/>
          <a:lstStyle/>
          <a:p>
            <a:endParaRPr lang="es-CL" dirty="0"/>
          </a:p>
        </p:txBody>
      </p:sp>
      <p:sp>
        <p:nvSpPr>
          <p:cNvPr id="21" name="Rectangle 14"/>
          <p:cNvSpPr>
            <a:spLocks noChangeArrowheads="1"/>
          </p:cNvSpPr>
          <p:nvPr/>
        </p:nvSpPr>
        <p:spPr bwMode="gray">
          <a:xfrm>
            <a:off x="4113115" y="4805464"/>
            <a:ext cx="1085041" cy="1236750"/>
          </a:xfrm>
          <a:prstGeom prst="rect">
            <a:avLst/>
          </a:prstGeom>
          <a:solidFill>
            <a:srgbClr val="FFCC00"/>
          </a:solidFill>
          <a:ln w="9525">
            <a:solidFill>
              <a:srgbClr val="99FFCC"/>
            </a:solidFill>
            <a:miter lim="800000"/>
            <a:headEnd/>
            <a:tailEnd/>
          </a:ln>
          <a:scene3d>
            <a:camera prst="orthographicFront"/>
            <a:lightRig rig="threePt" dir="t"/>
          </a:scene3d>
          <a:sp3d>
            <a:bevelT w="165100" prst="coolSlant"/>
          </a:sp3d>
        </p:spPr>
        <p:txBody>
          <a:bodyPr wrap="none" lIns="92075" tIns="46038" rIns="92075" bIns="46038">
            <a:spAutoFit/>
          </a:bodyPr>
          <a:lstStyle/>
          <a:p>
            <a:pPr eaLnBrk="0" hangingPunct="0">
              <a:lnSpc>
                <a:spcPts val="1800"/>
              </a:lnSpc>
              <a:tabLst>
                <a:tab pos="341313" algn="l"/>
              </a:tabLst>
              <a:defRPr/>
            </a:pPr>
            <a:r>
              <a:rPr lang="en-US" b="1" dirty="0">
                <a:latin typeface="Arial Black" pitchFamily="34" charset="0"/>
                <a:cs typeface="Times New Roman" pitchFamily="18" charset="0"/>
              </a:rPr>
              <a:t>IF...THEN</a:t>
            </a:r>
          </a:p>
          <a:p>
            <a:pPr eaLnBrk="0" hangingPunct="0">
              <a:lnSpc>
                <a:spcPts val="1800"/>
              </a:lnSpc>
              <a:tabLst>
                <a:tab pos="341313" algn="l"/>
              </a:tabLst>
              <a:defRPr/>
            </a:pPr>
            <a:r>
              <a:rPr lang="en-US" b="1" dirty="0">
                <a:latin typeface="Arial Black" pitchFamily="34" charset="0"/>
                <a:cs typeface="Times New Roman" pitchFamily="18" charset="0"/>
              </a:rPr>
              <a:t>    SQL 1</a:t>
            </a:r>
          </a:p>
          <a:p>
            <a:pPr eaLnBrk="0" hangingPunct="0">
              <a:lnSpc>
                <a:spcPts val="1800"/>
              </a:lnSpc>
              <a:tabLst>
                <a:tab pos="341313" algn="l"/>
              </a:tabLst>
              <a:defRPr/>
            </a:pPr>
            <a:r>
              <a:rPr lang="en-US" b="1" dirty="0">
                <a:latin typeface="Arial Black" pitchFamily="34" charset="0"/>
                <a:cs typeface="Times New Roman" pitchFamily="18" charset="0"/>
              </a:rPr>
              <a:t>ELSE</a:t>
            </a:r>
          </a:p>
          <a:p>
            <a:pPr eaLnBrk="0" hangingPunct="0">
              <a:lnSpc>
                <a:spcPts val="1800"/>
              </a:lnSpc>
              <a:tabLst>
                <a:tab pos="341313" algn="l"/>
              </a:tabLst>
              <a:defRPr/>
            </a:pPr>
            <a:r>
              <a:rPr lang="en-US" b="1" dirty="0">
                <a:latin typeface="Arial Black" pitchFamily="34" charset="0"/>
                <a:cs typeface="Times New Roman" pitchFamily="18" charset="0"/>
              </a:rPr>
              <a:t>    SQL 2</a:t>
            </a:r>
          </a:p>
          <a:p>
            <a:pPr eaLnBrk="0" hangingPunct="0">
              <a:lnSpc>
                <a:spcPts val="1800"/>
              </a:lnSpc>
              <a:tabLst>
                <a:tab pos="341313" algn="l"/>
              </a:tabLst>
              <a:defRPr/>
            </a:pPr>
            <a:r>
              <a:rPr lang="en-US" b="1" dirty="0">
                <a:latin typeface="Arial Black" pitchFamily="34" charset="0"/>
                <a:cs typeface="Times New Roman" pitchFamily="18" charset="0"/>
              </a:rPr>
              <a:t>END IF;</a:t>
            </a:r>
          </a:p>
        </p:txBody>
      </p:sp>
      <p:pic>
        <p:nvPicPr>
          <p:cNvPr id="22542" name="Picture 15" descr="forms"/>
          <p:cNvPicPr>
            <a:picLocks noChangeAspect="1" noChangeArrowheads="1"/>
          </p:cNvPicPr>
          <p:nvPr/>
        </p:nvPicPr>
        <p:blipFill>
          <a:blip r:embed="rId3" cstate="print"/>
          <a:srcRect/>
          <a:stretch>
            <a:fillRect/>
          </a:stretch>
        </p:blipFill>
        <p:spPr bwMode="gray">
          <a:xfrm>
            <a:off x="2011363" y="4894263"/>
            <a:ext cx="1022350" cy="1304925"/>
          </a:xfrm>
          <a:prstGeom prst="rect">
            <a:avLst/>
          </a:prstGeom>
          <a:noFill/>
          <a:ln w="9525">
            <a:noFill/>
            <a:miter lim="800000"/>
            <a:headEnd/>
            <a:tailEnd/>
          </a:ln>
        </p:spPr>
      </p:pic>
      <p:pic>
        <p:nvPicPr>
          <p:cNvPr id="23" name="Picture 16" descr="database"/>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5868890" y="4739583"/>
            <a:ext cx="1300956" cy="1300956"/>
          </a:xfrm>
          <a:prstGeom prst="rect">
            <a:avLst/>
          </a:prstGeom>
          <a:noFill/>
          <a:ln w="9525">
            <a:noFill/>
            <a:miter lim="800000"/>
            <a:headEnd/>
            <a:tailEnd/>
          </a:ln>
        </p:spPr>
      </p:pic>
      <p:sp>
        <p:nvSpPr>
          <p:cNvPr id="2254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Integración de lenguaje procedimental con SQL.</a:t>
            </a:r>
          </a:p>
          <a:p>
            <a:pPr marL="609600" indent="-609600" algn="just" defTabSz="457200">
              <a:lnSpc>
                <a:spcPct val="80000"/>
              </a:lnSpc>
              <a:spcBef>
                <a:spcPct val="20000"/>
              </a:spcBef>
              <a:buFont typeface="Arial" charset="0"/>
              <a:buChar char="•"/>
            </a:pPr>
            <a:r>
              <a:rPr lang="es-CL" sz="1800" dirty="0">
                <a:ea typeface="Arial Unicode MS"/>
                <a:cs typeface="Arial Unicode MS"/>
              </a:rPr>
              <a:t>Mejora el rendimiento. </a:t>
            </a:r>
          </a:p>
          <a:p>
            <a:pPr marL="609600" indent="-609600" algn="just" defTabSz="457200">
              <a:lnSpc>
                <a:spcPct val="80000"/>
              </a:lnSpc>
              <a:spcBef>
                <a:spcPct val="20000"/>
              </a:spcBef>
              <a:buFont typeface="Arial" charset="0"/>
              <a:buChar char="•"/>
            </a:pPr>
            <a:r>
              <a:rPr lang="es-MX" sz="1800" dirty="0"/>
              <a:t>Desarrollo  de programas modulares.</a:t>
            </a:r>
          </a:p>
          <a:p>
            <a:pPr marL="609600" indent="-609600" algn="just" defTabSz="457200">
              <a:lnSpc>
                <a:spcPct val="80000"/>
              </a:lnSpc>
              <a:spcBef>
                <a:spcPct val="20000"/>
              </a:spcBef>
              <a:buFont typeface="Arial" charset="0"/>
              <a:buChar char="•"/>
            </a:pPr>
            <a:r>
              <a:rPr lang="es-MX" sz="1800" dirty="0"/>
              <a:t>Integración con herramientas de Oracle.</a:t>
            </a:r>
          </a:p>
          <a:p>
            <a:pPr marL="609600" indent="-609600" algn="just" defTabSz="457200">
              <a:lnSpc>
                <a:spcPct val="80000"/>
              </a:lnSpc>
              <a:spcBef>
                <a:spcPct val="20000"/>
              </a:spcBef>
              <a:buFont typeface="Arial" charset="0"/>
              <a:buChar char="•"/>
            </a:pPr>
            <a:r>
              <a:rPr lang="es-MX" sz="1800" dirty="0">
                <a:ea typeface="Arial Unicode MS"/>
                <a:cs typeface="Arial Unicode MS"/>
              </a:rPr>
              <a:t>Portabilidad.</a:t>
            </a:r>
          </a:p>
          <a:p>
            <a:pPr marL="609600" indent="-609600" algn="just" defTabSz="457200">
              <a:lnSpc>
                <a:spcPct val="80000"/>
              </a:lnSpc>
              <a:spcBef>
                <a:spcPct val="20000"/>
              </a:spcBef>
              <a:buFont typeface="Arial" charset="0"/>
              <a:buChar char="•"/>
            </a:pPr>
            <a:r>
              <a:rPr lang="es-MX" sz="1800" dirty="0"/>
              <a:t>Manejo de errores (Exceptions).</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882650" y="188913"/>
            <a:ext cx="7793038" cy="1462087"/>
          </a:xfrm>
        </p:spPr>
        <p:txBody>
          <a:bodyPr/>
          <a:lstStyle/>
          <a:p>
            <a:pPr algn="r">
              <a:defRPr/>
            </a:pPr>
            <a:r>
              <a:rPr lang="es-CL" sz="3000" dirty="0" smtClean="0">
                <a:solidFill>
                  <a:srgbClr val="10253F"/>
                </a:solidFill>
                <a:latin typeface="Arial" pitchFamily="34" charset="0"/>
                <a:ea typeface="ＭＳ Ｐゴシック" pitchFamily="34" charset="-128"/>
                <a:cs typeface="Arial" pitchFamily="34" charset="0"/>
              </a:rPr>
              <a:t>Estructura de un Bloque PL/SQL</a:t>
            </a:r>
            <a:endParaRPr lang="es-ES" sz="3000" dirty="0" smtClean="0">
              <a:solidFill>
                <a:schemeClr val="tx2">
                  <a:lumMod val="50000"/>
                </a:schemeClr>
              </a:solidFill>
              <a:latin typeface="Arial" pitchFamily="34" charset="0"/>
              <a:cs typeface="Arial" pitchFamily="34"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Un bloque</a:t>
            </a:r>
            <a:r>
              <a:rPr lang="es-MX" sz="1800" dirty="0"/>
              <a:t> PL/SQL presentan una estructura bien definidas: una sección de Declaración, una sección de Ejecución y otra de manejo de Excepciones.</a:t>
            </a:r>
          </a:p>
          <a:p>
            <a:pPr marL="609600" indent="-609600" algn="just" defTabSz="457200">
              <a:lnSpc>
                <a:spcPct val="80000"/>
              </a:lnSpc>
              <a:spcBef>
                <a:spcPct val="20000"/>
              </a:spcBef>
              <a:buFont typeface="Arial" charset="0"/>
              <a:buChar char="•"/>
            </a:pPr>
            <a:endParaRPr lang="es-MX" sz="1800" dirty="0"/>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
        <p:nvSpPr>
          <p:cNvPr id="17" name="Text Box 5"/>
          <p:cNvSpPr txBox="1">
            <a:spLocks noChangeArrowheads="1"/>
          </p:cNvSpPr>
          <p:nvPr/>
        </p:nvSpPr>
        <p:spPr bwMode="auto">
          <a:xfrm>
            <a:off x="1788570" y="2777926"/>
            <a:ext cx="5924795" cy="2646878"/>
          </a:xfrm>
          <a:prstGeom prst="rect">
            <a:avLst/>
          </a:prstGeom>
          <a:solidFill>
            <a:srgbClr val="FFC000"/>
          </a:solidFill>
          <a:ln w="22225">
            <a:solidFill>
              <a:schemeClr val="tx1"/>
            </a:solidFill>
            <a:miter lim="800000"/>
            <a:headEnd/>
            <a:tailEnd/>
          </a:ln>
          <a:scene3d>
            <a:camera prst="perspectiveRigh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s-CL" sz="1500" b="1" dirty="0">
                <a:solidFill>
                  <a:srgbClr val="C00000"/>
                </a:solidFill>
                <a:latin typeface="Arial" pitchFamily="34" charset="0"/>
                <a:cs typeface="Arial" pitchFamily="34" charset="0"/>
              </a:rPr>
              <a:t>DECLARE (Opcional)</a:t>
            </a:r>
          </a:p>
          <a:p>
            <a:pPr>
              <a:defRPr/>
            </a:pPr>
            <a:r>
              <a:rPr lang="es-CL" sz="1500" b="1" dirty="0">
                <a:solidFill>
                  <a:srgbClr val="000000"/>
                </a:solidFill>
                <a:latin typeface="Arial" pitchFamily="34" charset="0"/>
                <a:cs typeface="Arial" pitchFamily="34" charset="0"/>
              </a:rPr>
              <a:t>    /* Declaraciones locales de: variables, cursores  y </a:t>
            </a:r>
          </a:p>
          <a:p>
            <a:pPr>
              <a:defRPr/>
            </a:pPr>
            <a:r>
              <a:rPr lang="es-CL" sz="1500" b="1" dirty="0">
                <a:solidFill>
                  <a:srgbClr val="000000"/>
                </a:solidFill>
                <a:latin typeface="Arial" pitchFamily="34" charset="0"/>
                <a:cs typeface="Arial" pitchFamily="34" charset="0"/>
              </a:rPr>
              <a:t>        excepciones definidas por el usuario*/</a:t>
            </a:r>
          </a:p>
          <a:p>
            <a:pPr>
              <a:defRPr/>
            </a:pPr>
            <a:r>
              <a:rPr lang="es-CL" sz="1500" b="1" dirty="0">
                <a:solidFill>
                  <a:srgbClr val="0000FF"/>
                </a:solidFill>
                <a:latin typeface="Arial" pitchFamily="34" charset="0"/>
                <a:cs typeface="Arial" pitchFamily="34" charset="0"/>
              </a:rPr>
              <a:t>BEGIN (Obligatorio)</a:t>
            </a:r>
          </a:p>
          <a:p>
            <a:pPr>
              <a:defRPr/>
            </a:pPr>
            <a:r>
              <a:rPr lang="es-CL" sz="1500" b="1" dirty="0">
                <a:solidFill>
                  <a:srgbClr val="000000"/>
                </a:solidFill>
                <a:latin typeface="Arial" pitchFamily="34" charset="0"/>
                <a:cs typeface="Arial" pitchFamily="34" charset="0"/>
              </a:rPr>
              <a:t>    /* Proceso: conjunto de sentencias ejecutables SQL y   </a:t>
            </a:r>
          </a:p>
          <a:p>
            <a:pPr>
              <a:defRPr/>
            </a:pPr>
            <a:r>
              <a:rPr lang="es-CL" sz="1500" b="1" dirty="0">
                <a:solidFill>
                  <a:srgbClr val="000000"/>
                </a:solidFill>
                <a:latin typeface="Arial" pitchFamily="34" charset="0"/>
                <a:cs typeface="Arial" pitchFamily="34" charset="0"/>
              </a:rPr>
              <a:t>        PL/SQL*/</a:t>
            </a:r>
          </a:p>
          <a:p>
            <a:pPr>
              <a:defRPr/>
            </a:pPr>
            <a:r>
              <a:rPr lang="es-CL" sz="1500" b="1" dirty="0">
                <a:solidFill>
                  <a:srgbClr val="00B050"/>
                </a:solidFill>
                <a:latin typeface="Arial" pitchFamily="34" charset="0"/>
                <a:cs typeface="Arial" pitchFamily="34" charset="0"/>
              </a:rPr>
              <a:t>EXCEPTION (Opcional)</a:t>
            </a:r>
          </a:p>
          <a:p>
            <a:pPr>
              <a:defRPr/>
            </a:pPr>
            <a:r>
              <a:rPr lang="es-CL" sz="1500" b="1" dirty="0">
                <a:solidFill>
                  <a:srgbClr val="000000"/>
                </a:solidFill>
                <a:latin typeface="Arial" pitchFamily="34" charset="0"/>
                <a:cs typeface="Arial" pitchFamily="34" charset="0"/>
              </a:rPr>
              <a:t>   /*Excepciones: acciones a realizar cuando ocurren errores*/</a:t>
            </a:r>
          </a:p>
          <a:p>
            <a:pPr>
              <a:defRPr/>
            </a:pPr>
            <a:r>
              <a:rPr lang="es-CL" sz="1500" b="1" dirty="0">
                <a:solidFill>
                  <a:srgbClr val="993366"/>
                </a:solidFill>
                <a:latin typeface="Arial" pitchFamily="34" charset="0"/>
                <a:cs typeface="Arial" pitchFamily="34" charset="0"/>
              </a:rPr>
              <a:t>END; (Mandatorio)</a:t>
            </a:r>
          </a:p>
          <a:p>
            <a:pPr>
              <a:defRPr/>
            </a:pPr>
            <a:r>
              <a:rPr lang="es-CL" sz="1500" b="1" dirty="0">
                <a:solidFill>
                  <a:srgbClr val="000000"/>
                </a:solidFill>
                <a:latin typeface="Arial" pitchFamily="34" charset="0"/>
                <a:cs typeface="Arial" pitchFamily="34" charset="0"/>
              </a:rPr>
              <a:t>  /* Fin del bloque PL/SQL */</a:t>
            </a:r>
          </a:p>
          <a:p>
            <a:pPr>
              <a:defRPr/>
            </a:pPr>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Tipos de Bloques PL/SQL</a:t>
            </a:r>
            <a:endParaRPr lang="es-ES" sz="3000" dirty="0" smtClean="0">
              <a:solidFill>
                <a:srgbClr val="10253F"/>
              </a:solidFill>
              <a:latin typeface="Arial" charset="0"/>
              <a:ea typeface="ＭＳ Ｐゴシック" pitchFamily="34" charset="-128"/>
              <a:cs typeface="Arial" charset="0"/>
            </a:endParaRPr>
          </a:p>
        </p:txBody>
      </p:sp>
      <p:sp>
        <p:nvSpPr>
          <p:cNvPr id="11" name="Text Box 5"/>
          <p:cNvSpPr txBox="1">
            <a:spLocks noChangeArrowheads="1"/>
          </p:cNvSpPr>
          <p:nvPr/>
        </p:nvSpPr>
        <p:spPr bwMode="auto">
          <a:xfrm>
            <a:off x="3717034" y="1386496"/>
            <a:ext cx="1784854" cy="186430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000000"/>
                </a:solidFill>
                <a:latin typeface="Arial Black" pitchFamily="34" charset="0"/>
              </a:rPr>
              <a:t>[DECLARE]</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 Sentencias</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2" name="Text Box 5"/>
          <p:cNvSpPr txBox="1">
            <a:spLocks noChangeArrowheads="1"/>
          </p:cNvSpPr>
          <p:nvPr/>
        </p:nvSpPr>
        <p:spPr bwMode="auto">
          <a:xfrm>
            <a:off x="2398858" y="3759983"/>
            <a:ext cx="1998910" cy="200291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FUNCTION</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RETURN </a:t>
            </a:r>
            <a:r>
              <a:rPr lang="en-US" sz="1100" b="1" i="1" dirty="0">
                <a:solidFill>
                  <a:srgbClr val="000000"/>
                </a:solidFill>
                <a:latin typeface="Arial Black" pitchFamily="34" charset="0"/>
              </a:rPr>
              <a:t>tipo_de_dato</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a:t>
            </a:r>
            <a:r>
              <a:rPr lang="en-US" sz="1100" b="1" dirty="0">
                <a:solidFill>
                  <a:srgbClr val="000000"/>
                </a:solidFill>
              </a:rPr>
              <a:t>--</a:t>
            </a:r>
            <a:r>
              <a:rPr lang="en-US" sz="1100" b="1" dirty="0">
                <a:solidFill>
                  <a:srgbClr val="000000"/>
                </a:solidFill>
                <a:latin typeface="Arial Black" pitchFamily="34" charset="0"/>
              </a:rPr>
              <a:t> Sentencias RETURN valor;</a:t>
            </a: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p>
        </p:txBody>
      </p:sp>
      <p:sp>
        <p:nvSpPr>
          <p:cNvPr id="3" name="Text Box 5"/>
          <p:cNvSpPr txBox="1">
            <a:spLocks noChangeArrowheads="1"/>
          </p:cNvSpPr>
          <p:nvPr/>
        </p:nvSpPr>
        <p:spPr bwMode="auto">
          <a:xfrm>
            <a:off x="404615" y="3759983"/>
            <a:ext cx="1928082" cy="200291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PROCEDURE</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a:t>
            </a:r>
          </a:p>
          <a:p>
            <a:r>
              <a:rPr lang="en-US" sz="1100" b="1" dirty="0">
                <a:solidFill>
                  <a:srgbClr val="000000"/>
                </a:solidFill>
                <a:latin typeface="Arial Black" pitchFamily="34" charset="0"/>
              </a:rPr>
              <a:t>BEGIN</a:t>
            </a:r>
          </a:p>
          <a:p>
            <a:r>
              <a:rPr lang="en-US" sz="1100" b="1" dirty="0">
                <a:solidFill>
                  <a:srgbClr val="000000"/>
                </a:solidFill>
                <a:latin typeface="Arial Black" pitchFamily="34" charset="0"/>
              </a:rPr>
              <a:t>  </a:t>
            </a:r>
            <a:r>
              <a:rPr lang="en-US" sz="1100" b="1" dirty="0">
                <a:solidFill>
                  <a:srgbClr val="000000"/>
                </a:solidFill>
              </a:rPr>
              <a:t>--</a:t>
            </a:r>
            <a:r>
              <a:rPr lang="en-US" sz="1100" b="1" dirty="0">
                <a:solidFill>
                  <a:srgbClr val="000000"/>
                </a:solidFill>
                <a:latin typeface="Arial Black" pitchFamily="34" charset="0"/>
              </a:rPr>
              <a:t> Sentencias</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[EXCEPTION]</a:t>
            </a:r>
          </a:p>
          <a:p>
            <a:endParaRPr lang="en-US" sz="1100" b="1" dirty="0">
              <a:solidFill>
                <a:srgbClr val="000000"/>
              </a:solidFill>
              <a:latin typeface="Arial Black" pitchFamily="34" charset="0"/>
            </a:endParaRPr>
          </a:p>
          <a:p>
            <a:r>
              <a:rPr lang="en-US" sz="1100" b="1" dirty="0">
                <a:solidFill>
                  <a:srgbClr val="000000"/>
                </a:solidFill>
                <a:latin typeface="Arial Black" pitchFamily="34" charset="0"/>
              </a:rPr>
              <a:t>END;</a:t>
            </a:r>
          </a:p>
        </p:txBody>
      </p:sp>
      <p:sp>
        <p:nvSpPr>
          <p:cNvPr id="4" name="Text Box 5"/>
          <p:cNvSpPr txBox="1">
            <a:spLocks noChangeArrowheads="1"/>
          </p:cNvSpPr>
          <p:nvPr/>
        </p:nvSpPr>
        <p:spPr bwMode="auto">
          <a:xfrm>
            <a:off x="6598655" y="2758036"/>
            <a:ext cx="2176767" cy="113929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PACKAGE</a:t>
            </a:r>
            <a:r>
              <a:rPr lang="en-US" sz="1100" b="1" dirty="0">
                <a:solidFill>
                  <a:srgbClr val="000000"/>
                </a:solidFill>
                <a:latin typeface="Arial Black" pitchFamily="34" charset="0"/>
              </a:rPr>
              <a:t> </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PROCEDURE </a:t>
            </a:r>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FUNCTION</a:t>
            </a:r>
            <a:r>
              <a:rPr lang="en-US" sz="1100" b="1" i="1" dirty="0">
                <a:solidFill>
                  <a:srgbClr val="000000"/>
                </a:solidFill>
                <a:latin typeface="Arial Black" pitchFamily="34" charset="0"/>
              </a:rPr>
              <a:t> ………..</a:t>
            </a: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5" name="Text Box 5"/>
          <p:cNvSpPr txBox="1">
            <a:spLocks noChangeArrowheads="1"/>
          </p:cNvSpPr>
          <p:nvPr/>
        </p:nvSpPr>
        <p:spPr bwMode="auto">
          <a:xfrm>
            <a:off x="4497533" y="3771685"/>
            <a:ext cx="1998910" cy="202728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C00021"/>
                </a:solidFill>
                <a:latin typeface="Arial Black" pitchFamily="34" charset="0"/>
              </a:rPr>
              <a:t>TRIGGER</a:t>
            </a:r>
            <a:r>
              <a:rPr lang="en-US" sz="1100" b="1" dirty="0">
                <a:latin typeface="Arial Black" pitchFamily="34" charset="0"/>
              </a:rPr>
              <a:t> </a:t>
            </a:r>
            <a:r>
              <a:rPr lang="en-US" sz="1100" b="1" i="1" dirty="0">
                <a:latin typeface="Arial Black" pitchFamily="34" charset="0"/>
              </a:rPr>
              <a:t>nombre</a:t>
            </a:r>
            <a:r>
              <a:rPr lang="en-US" sz="1100" b="1" dirty="0">
                <a:latin typeface="Arial Black" pitchFamily="34" charset="0"/>
              </a:rPr>
              <a:t>  </a:t>
            </a:r>
            <a:r>
              <a:rPr lang="en-US" sz="1100" b="1" i="1" dirty="0">
                <a:latin typeface="Arial Black" pitchFamily="34" charset="0"/>
              </a:rPr>
              <a:t>cuando_se_activa</a:t>
            </a:r>
            <a:r>
              <a:rPr lang="en-US" sz="1100" b="1" dirty="0">
                <a:latin typeface="Arial Black" pitchFamily="34" charset="0"/>
              </a:rPr>
              <a:t> </a:t>
            </a:r>
            <a:r>
              <a:rPr lang="en-US" sz="1100" b="1" i="1" dirty="0">
                <a:latin typeface="Arial Black" pitchFamily="34" charset="0"/>
              </a:rPr>
              <a:t>evento_que_lo_activa</a:t>
            </a:r>
          </a:p>
          <a:p>
            <a:r>
              <a:rPr lang="en-US" sz="1100" b="1" i="1" dirty="0">
                <a:latin typeface="Arial Black" pitchFamily="34" charset="0"/>
              </a:rPr>
              <a:t>……..</a:t>
            </a:r>
          </a:p>
          <a:p>
            <a:r>
              <a:rPr lang="en-US" sz="1100" b="1" dirty="0">
                <a:latin typeface="Arial Black" pitchFamily="34" charset="0"/>
              </a:rPr>
              <a:t>BEGIN</a:t>
            </a:r>
          </a:p>
          <a:p>
            <a:r>
              <a:rPr lang="en-US" sz="1100" b="1" dirty="0">
                <a:latin typeface="Arial Black" pitchFamily="34" charset="0"/>
              </a:rPr>
              <a:t>  </a:t>
            </a:r>
            <a:r>
              <a:rPr lang="en-US" sz="1100" b="1" dirty="0"/>
              <a:t>--</a:t>
            </a:r>
            <a:r>
              <a:rPr lang="en-US" sz="1100" b="1" dirty="0">
                <a:latin typeface="Arial Black" pitchFamily="34" charset="0"/>
              </a:rPr>
              <a:t> Sentencias</a:t>
            </a:r>
          </a:p>
          <a:p>
            <a:endParaRPr lang="en-US" sz="1100" b="1" dirty="0">
              <a:latin typeface="Arial Black" pitchFamily="34" charset="0"/>
            </a:endParaRPr>
          </a:p>
          <a:p>
            <a:r>
              <a:rPr lang="en-US" sz="1100" b="1" dirty="0">
                <a:latin typeface="Arial Black" pitchFamily="34" charset="0"/>
              </a:rPr>
              <a:t>[EXCEPTION]</a:t>
            </a:r>
          </a:p>
          <a:p>
            <a:endParaRPr lang="en-US" sz="1100" b="1" dirty="0">
              <a:latin typeface="Arial Black" pitchFamily="34" charset="0"/>
            </a:endParaRPr>
          </a:p>
          <a:p>
            <a:r>
              <a:rPr lang="en-US" sz="1100" b="1" dirty="0">
                <a:latin typeface="Arial Black" pitchFamily="34" charset="0"/>
              </a:rPr>
              <a:t>END;</a:t>
            </a:r>
          </a:p>
          <a:p>
            <a:endParaRPr lang="en-US" sz="1100" b="1" dirty="0">
              <a:latin typeface="Arial Black" pitchFamily="34" charset="0"/>
            </a:endParaRPr>
          </a:p>
        </p:txBody>
      </p:sp>
      <p:sp>
        <p:nvSpPr>
          <p:cNvPr id="6" name="Text Box 5"/>
          <p:cNvSpPr txBox="1">
            <a:spLocks noChangeArrowheads="1"/>
          </p:cNvSpPr>
          <p:nvPr/>
        </p:nvSpPr>
        <p:spPr bwMode="auto">
          <a:xfrm>
            <a:off x="6603418" y="3925907"/>
            <a:ext cx="2176766" cy="183993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100" b="1" dirty="0">
                <a:solidFill>
                  <a:srgbClr val="000000"/>
                </a:solidFill>
                <a:latin typeface="Arial Black" pitchFamily="34" charset="0"/>
              </a:rPr>
              <a:t>PACKAGE BODY</a:t>
            </a:r>
            <a:r>
              <a:rPr lang="en-US" sz="1100" b="1" i="1" dirty="0">
                <a:solidFill>
                  <a:srgbClr val="000000"/>
                </a:solidFill>
                <a:latin typeface="Arial Black" pitchFamily="34" charset="0"/>
              </a:rPr>
              <a:t>nombre</a:t>
            </a:r>
          </a:p>
          <a:p>
            <a:r>
              <a:rPr lang="en-US" sz="1100" b="1" dirty="0">
                <a:solidFill>
                  <a:srgbClr val="000000"/>
                </a:solidFill>
                <a:latin typeface="Arial Black" pitchFamily="34" charset="0"/>
              </a:rPr>
              <a:t>IS</a:t>
            </a:r>
          </a:p>
          <a:p>
            <a:r>
              <a:rPr lang="en-US" sz="1100" b="1" dirty="0">
                <a:solidFill>
                  <a:srgbClr val="000000"/>
                </a:solidFill>
                <a:latin typeface="Arial Black" pitchFamily="34" charset="0"/>
              </a:rPr>
              <a:t>PROCEDURE</a:t>
            </a:r>
            <a:r>
              <a:rPr lang="en-US" sz="1100" b="1" i="1" dirty="0">
                <a:solidFill>
                  <a:srgbClr val="000000"/>
                </a:solidFill>
                <a:latin typeface="Arial Black" pitchFamily="34" charset="0"/>
              </a:rPr>
              <a:t> ……. </a:t>
            </a:r>
          </a:p>
          <a:p>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END;</a:t>
            </a:r>
            <a:endParaRPr lang="en-US" sz="1100" b="1" i="1" dirty="0">
              <a:solidFill>
                <a:srgbClr val="000000"/>
              </a:solidFill>
              <a:latin typeface="Arial Black" pitchFamily="34" charset="0"/>
            </a:endParaRPr>
          </a:p>
          <a:p>
            <a:r>
              <a:rPr lang="en-US" sz="1100" b="1" dirty="0">
                <a:solidFill>
                  <a:srgbClr val="000000"/>
                </a:solidFill>
                <a:latin typeface="Arial Black" pitchFamily="34" charset="0"/>
              </a:rPr>
              <a:t>FUNCTION</a:t>
            </a:r>
            <a:r>
              <a:rPr lang="en-US" sz="1100" b="1" i="1" dirty="0">
                <a:solidFill>
                  <a:srgbClr val="000000"/>
                </a:solidFill>
                <a:latin typeface="Arial Black" pitchFamily="34" charset="0"/>
              </a:rPr>
              <a:t> …….. </a:t>
            </a:r>
          </a:p>
          <a:p>
            <a:r>
              <a:rPr lang="en-US" sz="1100" b="1" i="1" dirty="0">
                <a:solidFill>
                  <a:srgbClr val="000000"/>
                </a:solidFill>
                <a:latin typeface="Arial Black" pitchFamily="34" charset="0"/>
              </a:rPr>
              <a:t>…………………….</a:t>
            </a:r>
          </a:p>
          <a:p>
            <a:r>
              <a:rPr lang="en-US" sz="1100" b="1" dirty="0">
                <a:solidFill>
                  <a:srgbClr val="000000"/>
                </a:solidFill>
                <a:latin typeface="Arial Black" pitchFamily="34" charset="0"/>
              </a:rPr>
              <a:t>END;</a:t>
            </a:r>
            <a:r>
              <a:rPr lang="en-US" sz="1100" b="1" i="1" dirty="0">
                <a:solidFill>
                  <a:srgbClr val="000000"/>
                </a:solidFill>
                <a:latin typeface="Arial Black" pitchFamily="34" charset="0"/>
              </a:rPr>
              <a:t> </a:t>
            </a:r>
          </a:p>
          <a:p>
            <a:r>
              <a:rPr lang="en-US" sz="1100" b="1" dirty="0">
                <a:solidFill>
                  <a:srgbClr val="000000"/>
                </a:solidFill>
                <a:latin typeface="Arial Black" pitchFamily="34" charset="0"/>
              </a:rPr>
              <a:t>END;</a:t>
            </a:r>
            <a:endParaRPr lang="en-US" sz="1100" b="1" dirty="0">
              <a:latin typeface="Arial Black" pitchFamily="34" charset="0"/>
            </a:endParaRPr>
          </a:p>
        </p:txBody>
      </p:sp>
      <p:sp>
        <p:nvSpPr>
          <p:cNvPr id="42009" name="Rectangle 3"/>
          <p:cNvSpPr txBox="1">
            <a:spLocks noChangeArrowheads="1"/>
          </p:cNvSpPr>
          <p:nvPr/>
        </p:nvSpPr>
        <p:spPr bwMode="auto">
          <a:xfrm>
            <a:off x="2146300" y="2112963"/>
            <a:ext cx="1439863" cy="407987"/>
          </a:xfrm>
          <a:prstGeom prst="rect">
            <a:avLst/>
          </a:prstGeom>
          <a:noFill/>
          <a:ln w="9525">
            <a:noFill/>
            <a:miter lim="800000"/>
            <a:headEnd/>
            <a:tailEnd/>
          </a:ln>
        </p:spPr>
        <p:txBody>
          <a:bodyPr/>
          <a:lstStyle/>
          <a:p>
            <a:pPr marL="609600" indent="-609600" algn="ctr" defTabSz="457200">
              <a:lnSpc>
                <a:spcPct val="80000"/>
              </a:lnSpc>
              <a:spcBef>
                <a:spcPct val="20000"/>
              </a:spcBef>
              <a:buFont typeface="Arial" charset="0"/>
              <a:buNone/>
            </a:pPr>
            <a:r>
              <a:rPr lang="es-MX" sz="1500" dirty="0">
                <a:latin typeface="Arial Black" pitchFamily="34" charset="0"/>
              </a:rPr>
              <a:t>Bloque</a:t>
            </a:r>
          </a:p>
          <a:p>
            <a:pPr marL="609600" indent="-609600" algn="ctr" defTabSz="457200">
              <a:lnSpc>
                <a:spcPct val="80000"/>
              </a:lnSpc>
              <a:spcBef>
                <a:spcPct val="20000"/>
              </a:spcBef>
              <a:buFont typeface="Arial" charset="0"/>
              <a:buNone/>
            </a:pPr>
            <a:r>
              <a:rPr lang="es-MX" sz="1500" dirty="0">
                <a:latin typeface="Arial Black" pitchFamily="34" charset="0"/>
              </a:rPr>
              <a:t> Anónimo</a:t>
            </a:r>
            <a:endParaRPr lang="es-CL" sz="2000" dirty="0">
              <a:latin typeface="Times New Roman" pitchFamily="18" charset="0"/>
              <a:ea typeface="Arial Unicode MS"/>
              <a:cs typeface="Times New Roman" pitchFamily="18" charset="0"/>
            </a:endParaRPr>
          </a:p>
        </p:txBody>
      </p:sp>
      <p:sp>
        <p:nvSpPr>
          <p:cNvPr id="42011" name="Rectangle 3"/>
          <p:cNvSpPr txBox="1">
            <a:spLocks noChangeArrowheads="1"/>
          </p:cNvSpPr>
          <p:nvPr/>
        </p:nvSpPr>
        <p:spPr bwMode="auto">
          <a:xfrm>
            <a:off x="3602038" y="6183313"/>
            <a:ext cx="22653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MX" sz="1500" dirty="0">
                <a:latin typeface="Arial Black" pitchFamily="34" charset="0"/>
              </a:rPr>
              <a:t>SUBPROGRAMAS</a:t>
            </a:r>
            <a:endParaRPr lang="es-CL" sz="2000" dirty="0">
              <a:latin typeface="Times New Roman" pitchFamily="18" charset="0"/>
              <a:ea typeface="Arial Unicode MS"/>
              <a:cs typeface="Times New Roman" pitchFamily="18" charset="0"/>
            </a:endParaRPr>
          </a:p>
        </p:txBody>
      </p:sp>
      <p:sp>
        <p:nvSpPr>
          <p:cNvPr id="42012" name="AutoShape 28"/>
          <p:cNvSpPr>
            <a:spLocks/>
          </p:cNvSpPr>
          <p:nvPr/>
        </p:nvSpPr>
        <p:spPr bwMode="auto">
          <a:xfrm rot="5400000" flipV="1">
            <a:off x="4418013" y="1785938"/>
            <a:ext cx="331787" cy="8313737"/>
          </a:xfrm>
          <a:prstGeom prst="rightBrace">
            <a:avLst>
              <a:gd name="adj1" fmla="val 208812"/>
              <a:gd name="adj2" fmla="val 50000"/>
            </a:avLst>
          </a:prstGeom>
          <a:noFill/>
          <a:ln w="69850">
            <a:solidFill>
              <a:srgbClr val="C00021"/>
            </a:solidFill>
            <a:round/>
            <a:headEnd/>
            <a:tailEnd/>
          </a:ln>
          <a:effectLst/>
        </p:spPr>
        <p:txBody>
          <a:bodyPr wrap="none" anchor="ctr"/>
          <a:lstStyle/>
          <a:p>
            <a:endParaRPr lang="es-CL" dirty="0"/>
          </a:p>
        </p:txBody>
      </p:sp>
      <p:sp>
        <p:nvSpPr>
          <p:cNvPr id="42013" name="AutoShape 29"/>
          <p:cNvSpPr>
            <a:spLocks/>
          </p:cNvSpPr>
          <p:nvPr/>
        </p:nvSpPr>
        <p:spPr bwMode="auto">
          <a:xfrm rot="10800000">
            <a:off x="3370263" y="1389063"/>
            <a:ext cx="331787" cy="1835150"/>
          </a:xfrm>
          <a:prstGeom prst="rightBrace">
            <a:avLst>
              <a:gd name="adj1" fmla="val 46093"/>
              <a:gd name="adj2" fmla="val 50000"/>
            </a:avLst>
          </a:prstGeom>
          <a:noFill/>
          <a:ln w="69850">
            <a:solidFill>
              <a:srgbClr val="C00021"/>
            </a:solidFill>
            <a:round/>
            <a:headEnd/>
            <a:tailEnd/>
          </a:ln>
          <a:effectLst/>
        </p:spPr>
        <p:txBody>
          <a:bodyPr wrap="none" anchor="ctr"/>
          <a:lstStyle/>
          <a:p>
            <a:endParaRPr lang="es-C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 Bloque Anónimo</a:t>
            </a:r>
            <a:endParaRPr lang="es-ES" sz="3000" dirty="0" smtClean="0">
              <a:solidFill>
                <a:srgbClr val="10253F"/>
              </a:solidFill>
              <a:latin typeface="Arial" charset="0"/>
              <a:ea typeface="ＭＳ Ｐゴシック" pitchFamily="34" charset="-128"/>
              <a:cs typeface="Arial" charset="0"/>
            </a:endParaRPr>
          </a:p>
        </p:txBody>
      </p:sp>
      <p:pic>
        <p:nvPicPr>
          <p:cNvPr id="28686" name="Picture 14" descr="Screenshot - 28-01-2014 , 11_31_09"/>
          <p:cNvPicPr>
            <a:picLocks noChangeAspect="1" noChangeArrowheads="1"/>
          </p:cNvPicPr>
          <p:nvPr/>
        </p:nvPicPr>
        <p:blipFill>
          <a:blip r:embed="rId3" cstate="print"/>
          <a:srcRect/>
          <a:stretch>
            <a:fillRect/>
          </a:stretch>
        </p:blipFill>
        <p:spPr bwMode="auto">
          <a:xfrm>
            <a:off x="250825" y="2363788"/>
            <a:ext cx="4033838" cy="2360612"/>
          </a:xfrm>
          <a:prstGeom prst="rect">
            <a:avLst/>
          </a:prstGeom>
          <a:noFill/>
        </p:spPr>
      </p:pic>
      <p:sp>
        <p:nvSpPr>
          <p:cNvPr id="28687" name="Rectangle 3"/>
          <p:cNvSpPr txBox="1">
            <a:spLocks noChangeArrowheads="1"/>
          </p:cNvSpPr>
          <p:nvPr/>
        </p:nvSpPr>
        <p:spPr bwMode="auto">
          <a:xfrm>
            <a:off x="539750" y="1931988"/>
            <a:ext cx="259238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dirty="0">
                <a:latin typeface="Arial Black" pitchFamily="34" charset="0"/>
              </a:rPr>
              <a:t>Creación del Bloque</a:t>
            </a:r>
            <a:endParaRPr lang="es-CL" sz="1500" dirty="0">
              <a:latin typeface="Arial Black" pitchFamily="34" charset="0"/>
              <a:ea typeface="Arial Unicode MS"/>
              <a:cs typeface="Times New Roman" pitchFamily="18" charset="0"/>
            </a:endParaRPr>
          </a:p>
        </p:txBody>
      </p:sp>
      <p:pic>
        <p:nvPicPr>
          <p:cNvPr id="28688" name="Picture 16" descr="Screenshot - 28-01-2014 , 11_31_09"/>
          <p:cNvPicPr>
            <a:picLocks noChangeAspect="1" noChangeArrowheads="1"/>
          </p:cNvPicPr>
          <p:nvPr/>
        </p:nvPicPr>
        <p:blipFill>
          <a:blip r:embed="rId3" cstate="print"/>
          <a:srcRect/>
          <a:stretch>
            <a:fillRect/>
          </a:stretch>
        </p:blipFill>
        <p:spPr bwMode="auto">
          <a:xfrm>
            <a:off x="4786313" y="2436813"/>
            <a:ext cx="4032250" cy="2360612"/>
          </a:xfrm>
          <a:prstGeom prst="rect">
            <a:avLst/>
          </a:prstGeom>
          <a:noFill/>
        </p:spPr>
      </p:pic>
      <p:sp>
        <p:nvSpPr>
          <p:cNvPr id="28689" name="Rectangle 3"/>
          <p:cNvSpPr txBox="1">
            <a:spLocks noChangeArrowheads="1"/>
          </p:cNvSpPr>
          <p:nvPr/>
        </p:nvSpPr>
        <p:spPr bwMode="auto">
          <a:xfrm>
            <a:off x="5003800" y="1941513"/>
            <a:ext cx="2592388"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500" dirty="0">
                <a:latin typeface="Arial Black" pitchFamily="34" charset="0"/>
              </a:rPr>
              <a:t>Ejecución del Bloque</a:t>
            </a:r>
            <a:endParaRPr lang="es-CL" sz="1500" dirty="0">
              <a:latin typeface="Arial Black" pitchFamily="34" charset="0"/>
              <a:ea typeface="Arial Unicode MS"/>
              <a:cs typeface="Times New Roman" pitchFamily="18" charset="0"/>
            </a:endParaRPr>
          </a:p>
        </p:txBody>
      </p:sp>
      <p:sp>
        <p:nvSpPr>
          <p:cNvPr id="28690" name="Rectangle 18"/>
          <p:cNvSpPr>
            <a:spLocks noChangeArrowheads="1"/>
          </p:cNvSpPr>
          <p:nvPr/>
        </p:nvSpPr>
        <p:spPr bwMode="gray">
          <a:xfrm>
            <a:off x="5043488" y="2647950"/>
            <a:ext cx="198437" cy="238125"/>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sp>
        <p:nvSpPr>
          <p:cNvPr id="28691" name="AutoShape 19"/>
          <p:cNvSpPr>
            <a:spLocks noChangeArrowheads="1"/>
          </p:cNvSpPr>
          <p:nvPr/>
        </p:nvSpPr>
        <p:spPr bwMode="auto">
          <a:xfrm>
            <a:off x="6826250" y="2967038"/>
            <a:ext cx="1116013" cy="252412"/>
          </a:xfrm>
          <a:prstGeom prst="wedgeRectCallout">
            <a:avLst>
              <a:gd name="adj1" fmla="val -189324"/>
              <a:gd name="adj2" fmla="val -113634"/>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a:t>Ejecutar Script </a:t>
            </a:r>
          </a:p>
        </p:txBody>
      </p:sp>
      <p:pic>
        <p:nvPicPr>
          <p:cNvPr id="28692" name="Picture 20" descr="Screenshot - 28-01-2014 , 11_58_35"/>
          <p:cNvPicPr>
            <a:picLocks noChangeAspect="1" noChangeArrowheads="1"/>
          </p:cNvPicPr>
          <p:nvPr/>
        </p:nvPicPr>
        <p:blipFill>
          <a:blip r:embed="rId4" cstate="print"/>
          <a:srcRect/>
          <a:stretch>
            <a:fillRect/>
          </a:stretch>
        </p:blipFill>
        <p:spPr bwMode="auto">
          <a:xfrm>
            <a:off x="4791075" y="5013325"/>
            <a:ext cx="3381375" cy="1123950"/>
          </a:xfrm>
          <a:prstGeom prst="rect">
            <a:avLst/>
          </a:prstGeom>
          <a:noFill/>
        </p:spPr>
      </p:pic>
      <p:sp>
        <p:nvSpPr>
          <p:cNvPr id="28693" name="Rectangle 3"/>
          <p:cNvSpPr txBox="1">
            <a:spLocks noChangeArrowheads="1"/>
          </p:cNvSpPr>
          <p:nvPr/>
        </p:nvSpPr>
        <p:spPr bwMode="auto">
          <a:xfrm>
            <a:off x="179388" y="191611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28694" name="Rectangle 3"/>
          <p:cNvSpPr txBox="1">
            <a:spLocks noChangeArrowheads="1"/>
          </p:cNvSpPr>
          <p:nvPr/>
        </p:nvSpPr>
        <p:spPr bwMode="auto">
          <a:xfrm>
            <a:off x="4694238" y="191611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Mostrando la Salida de un Bloque PL/SQL</a:t>
            </a:r>
            <a:endParaRPr lang="es-ES" sz="3000" dirty="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460500"/>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t>Activar la salida en SQL Developer. </a:t>
            </a:r>
          </a:p>
          <a:p>
            <a:pPr marL="609600" indent="-609600" algn="just" defTabSz="457200">
              <a:lnSpc>
                <a:spcPct val="80000"/>
              </a:lnSpc>
              <a:spcBef>
                <a:spcPct val="20000"/>
              </a:spcBef>
              <a:buFont typeface="Arial" charset="0"/>
              <a:buChar char="•"/>
            </a:pPr>
            <a:endParaRPr lang="es-CL" sz="2000" dirty="0">
              <a:latin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ndParaRPr>
          </a:p>
          <a:p>
            <a:pPr marL="609600" indent="-609600" algn="just" defTabSz="457200">
              <a:lnSpc>
                <a:spcPct val="80000"/>
              </a:lnSpc>
              <a:spcBef>
                <a:spcPct val="20000"/>
              </a:spcBef>
              <a:buFont typeface="Arial" charset="0"/>
              <a:buChar char="•"/>
            </a:pPr>
            <a:endParaRPr lang="es-CL" sz="400" dirty="0">
              <a:latin typeface="Times New Roman" pitchFamily="18" charset="0"/>
            </a:endParaRPr>
          </a:p>
          <a:p>
            <a:pPr marL="609600" indent="-609600" algn="just" defTabSz="457200">
              <a:lnSpc>
                <a:spcPct val="80000"/>
              </a:lnSpc>
              <a:spcBef>
                <a:spcPct val="20000"/>
              </a:spcBef>
              <a:buFont typeface="Arial" charset="0"/>
              <a:buChar char="•"/>
            </a:pPr>
            <a:endParaRPr lang="es-MX" sz="2000" dirty="0">
              <a:latin typeface="Times New Roman" pitchFamily="18" charset="0"/>
            </a:endParaRPr>
          </a:p>
          <a:p>
            <a:pPr marL="609600" indent="-609600" algn="just" defTabSz="457200">
              <a:lnSpc>
                <a:spcPct val="80000"/>
              </a:lnSpc>
              <a:spcBef>
                <a:spcPct val="20000"/>
              </a:spcBef>
              <a:buFont typeface="Arial" charset="0"/>
              <a:buChar char="•"/>
            </a:pPr>
            <a:endParaRPr lang="es-MX" sz="1100" dirty="0">
              <a:latin typeface="Times New Roman" pitchFamily="18" charset="0"/>
            </a:endParaRPr>
          </a:p>
          <a:p>
            <a:pPr marL="609600" indent="-609600" algn="just" defTabSz="457200">
              <a:lnSpc>
                <a:spcPct val="80000"/>
              </a:lnSpc>
              <a:spcBef>
                <a:spcPct val="20000"/>
              </a:spcBef>
              <a:buFont typeface="Arial" charset="0"/>
              <a:buChar char="•"/>
            </a:pPr>
            <a:endParaRPr lang="es-MX" sz="500" dirty="0">
              <a:latin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800" dirty="0">
              <a:latin typeface="Times New Roman" pitchFamily="18" charset="0"/>
              <a:ea typeface="Arial Unicode MS"/>
              <a:cs typeface="Times New Roman" pitchFamily="18" charset="0"/>
            </a:endParaRPr>
          </a:p>
        </p:txBody>
      </p:sp>
      <p:pic>
        <p:nvPicPr>
          <p:cNvPr id="30729" name="Picture 9" descr="Screenshot - 28-01-2014 , 12_53_01"/>
          <p:cNvPicPr>
            <a:picLocks noChangeAspect="1" noChangeArrowheads="1"/>
          </p:cNvPicPr>
          <p:nvPr/>
        </p:nvPicPr>
        <p:blipFill>
          <a:blip r:embed="rId3" cstate="print"/>
          <a:srcRect/>
          <a:stretch>
            <a:fillRect/>
          </a:stretch>
        </p:blipFill>
        <p:spPr bwMode="auto">
          <a:xfrm>
            <a:off x="606425" y="3716338"/>
            <a:ext cx="3744913" cy="1752600"/>
          </a:xfrm>
          <a:prstGeom prst="rect">
            <a:avLst/>
          </a:prstGeom>
          <a:noFill/>
        </p:spPr>
      </p:pic>
      <p:pic>
        <p:nvPicPr>
          <p:cNvPr id="30730" name="Picture 10" descr="Screenshot - 28-01-2014 , 12_53_51"/>
          <p:cNvPicPr>
            <a:picLocks noChangeAspect="1" noChangeArrowheads="1"/>
          </p:cNvPicPr>
          <p:nvPr/>
        </p:nvPicPr>
        <p:blipFill>
          <a:blip r:embed="rId4" cstate="print"/>
          <a:srcRect/>
          <a:stretch>
            <a:fillRect/>
          </a:stretch>
        </p:blipFill>
        <p:spPr bwMode="auto">
          <a:xfrm>
            <a:off x="5413375" y="4149725"/>
            <a:ext cx="3313113" cy="1506538"/>
          </a:xfrm>
          <a:prstGeom prst="rect">
            <a:avLst/>
          </a:prstGeom>
          <a:noFill/>
        </p:spPr>
      </p:pic>
      <p:pic>
        <p:nvPicPr>
          <p:cNvPr id="30731" name="Picture 11" descr="Screenshot - 28-01-2014 , 12_55_49"/>
          <p:cNvPicPr>
            <a:picLocks noChangeAspect="1" noChangeArrowheads="1"/>
          </p:cNvPicPr>
          <p:nvPr/>
        </p:nvPicPr>
        <p:blipFill>
          <a:blip r:embed="rId5" cstate="print"/>
          <a:srcRect/>
          <a:stretch>
            <a:fillRect/>
          </a:stretch>
        </p:blipFill>
        <p:spPr bwMode="auto">
          <a:xfrm>
            <a:off x="606425" y="1944688"/>
            <a:ext cx="3959225" cy="1257300"/>
          </a:xfrm>
          <a:prstGeom prst="rect">
            <a:avLst/>
          </a:prstGeom>
          <a:noFill/>
        </p:spPr>
      </p:pic>
      <p:sp>
        <p:nvSpPr>
          <p:cNvPr id="30732" name="Rectangle 12"/>
          <p:cNvSpPr>
            <a:spLocks noChangeArrowheads="1"/>
          </p:cNvSpPr>
          <p:nvPr/>
        </p:nvSpPr>
        <p:spPr bwMode="gray">
          <a:xfrm>
            <a:off x="1498600" y="2090738"/>
            <a:ext cx="252413" cy="273050"/>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pic>
        <p:nvPicPr>
          <p:cNvPr id="30734" name="Picture 14" descr="Screenshot - 28-01-2014 , 12_59_22"/>
          <p:cNvPicPr>
            <a:picLocks noChangeAspect="1" noChangeArrowheads="1"/>
          </p:cNvPicPr>
          <p:nvPr/>
        </p:nvPicPr>
        <p:blipFill>
          <a:blip r:embed="rId6" cstate="print"/>
          <a:srcRect/>
          <a:stretch>
            <a:fillRect/>
          </a:stretch>
        </p:blipFill>
        <p:spPr bwMode="auto">
          <a:xfrm>
            <a:off x="5508625" y="2060575"/>
            <a:ext cx="2879725" cy="1014413"/>
          </a:xfrm>
          <a:prstGeom prst="rect">
            <a:avLst/>
          </a:prstGeom>
          <a:noFill/>
        </p:spPr>
      </p:pic>
      <p:sp>
        <p:nvSpPr>
          <p:cNvPr id="30735" name="Rectangle 15"/>
          <p:cNvSpPr>
            <a:spLocks noChangeArrowheads="1"/>
          </p:cNvSpPr>
          <p:nvPr/>
        </p:nvSpPr>
        <p:spPr bwMode="gray">
          <a:xfrm>
            <a:off x="5472113" y="2501900"/>
            <a:ext cx="1547812" cy="201613"/>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pic>
        <p:nvPicPr>
          <p:cNvPr id="30736" name="Picture 16" descr="Screenshot - 28-01-2014 , 13_01_26"/>
          <p:cNvPicPr>
            <a:picLocks noChangeAspect="1" noChangeArrowheads="1"/>
          </p:cNvPicPr>
          <p:nvPr/>
        </p:nvPicPr>
        <p:blipFill>
          <a:blip r:embed="rId7" cstate="print"/>
          <a:srcRect/>
          <a:stretch>
            <a:fillRect/>
          </a:stretch>
        </p:blipFill>
        <p:spPr bwMode="auto">
          <a:xfrm>
            <a:off x="1398588" y="4546600"/>
            <a:ext cx="2808287" cy="1281113"/>
          </a:xfrm>
          <a:prstGeom prst="rect">
            <a:avLst/>
          </a:prstGeom>
          <a:noFill/>
        </p:spPr>
      </p:pic>
      <p:sp>
        <p:nvSpPr>
          <p:cNvPr id="30737" name="Rectangle 3"/>
          <p:cNvSpPr txBox="1">
            <a:spLocks noChangeArrowheads="1"/>
          </p:cNvSpPr>
          <p:nvPr/>
        </p:nvSpPr>
        <p:spPr bwMode="auto">
          <a:xfrm>
            <a:off x="179388" y="215741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30738" name="Rectangle 3"/>
          <p:cNvSpPr txBox="1">
            <a:spLocks noChangeArrowheads="1"/>
          </p:cNvSpPr>
          <p:nvPr/>
        </p:nvSpPr>
        <p:spPr bwMode="auto">
          <a:xfrm>
            <a:off x="5076825" y="2155825"/>
            <a:ext cx="287338"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2</a:t>
            </a:r>
          </a:p>
        </p:txBody>
      </p:sp>
      <p:sp>
        <p:nvSpPr>
          <p:cNvPr id="30739" name="Rectangle 3"/>
          <p:cNvSpPr txBox="1">
            <a:spLocks noChangeArrowheads="1"/>
          </p:cNvSpPr>
          <p:nvPr/>
        </p:nvSpPr>
        <p:spPr bwMode="auto">
          <a:xfrm>
            <a:off x="179388" y="3956050"/>
            <a:ext cx="287337"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3</a:t>
            </a:r>
          </a:p>
        </p:txBody>
      </p:sp>
      <p:sp>
        <p:nvSpPr>
          <p:cNvPr id="30740" name="Rectangle 3"/>
          <p:cNvSpPr txBox="1">
            <a:spLocks noChangeArrowheads="1"/>
          </p:cNvSpPr>
          <p:nvPr/>
        </p:nvSpPr>
        <p:spPr bwMode="auto">
          <a:xfrm>
            <a:off x="4932363" y="4244975"/>
            <a:ext cx="287337"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5</a:t>
            </a:r>
          </a:p>
        </p:txBody>
      </p:sp>
      <p:sp>
        <p:nvSpPr>
          <p:cNvPr id="30741" name="Rectangle 21"/>
          <p:cNvSpPr>
            <a:spLocks noChangeArrowheads="1"/>
          </p:cNvSpPr>
          <p:nvPr/>
        </p:nvSpPr>
        <p:spPr bwMode="gray">
          <a:xfrm>
            <a:off x="588963" y="3875088"/>
            <a:ext cx="215900" cy="273050"/>
          </a:xfrm>
          <a:prstGeom prst="rect">
            <a:avLst/>
          </a:prstGeom>
          <a:noFill/>
          <a:ln w="28575">
            <a:solidFill>
              <a:srgbClr val="C00021"/>
            </a:solidFill>
            <a:miter lim="800000"/>
            <a:headEnd type="none" w="sm" len="sm"/>
            <a:tailEnd type="none" w="sm" len="sm"/>
          </a:ln>
          <a:effectLst/>
        </p:spPr>
        <p:txBody>
          <a:bodyPr wrap="none" anchor="ctr"/>
          <a:lstStyle/>
          <a:p>
            <a:endParaRPr lang="es-CL" dirty="0"/>
          </a:p>
        </p:txBody>
      </p:sp>
      <p:sp>
        <p:nvSpPr>
          <p:cNvPr id="30742" name="Rectangle 3"/>
          <p:cNvSpPr txBox="1">
            <a:spLocks noChangeArrowheads="1"/>
          </p:cNvSpPr>
          <p:nvPr/>
        </p:nvSpPr>
        <p:spPr bwMode="auto">
          <a:xfrm>
            <a:off x="1042988" y="4859338"/>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4</a:t>
            </a:r>
          </a:p>
        </p:txBody>
      </p:sp>
      <p:sp>
        <p:nvSpPr>
          <p:cNvPr id="30743" name="AutoShape 23"/>
          <p:cNvSpPr>
            <a:spLocks noChangeArrowheads="1"/>
          </p:cNvSpPr>
          <p:nvPr/>
        </p:nvSpPr>
        <p:spPr bwMode="auto">
          <a:xfrm>
            <a:off x="2273300" y="4005263"/>
            <a:ext cx="2536825" cy="346075"/>
          </a:xfrm>
          <a:prstGeom prst="wedgeRectCallout">
            <a:avLst>
              <a:gd name="adj1" fmla="val -107963"/>
              <a:gd name="adj2" fmla="val -48486"/>
            </a:avLst>
          </a:prstGeom>
          <a:solidFill>
            <a:srgbClr val="FFFF99"/>
          </a:solidFill>
          <a:ln w="19050">
            <a:solidFill>
              <a:schemeClr val="tx1"/>
            </a:solidFill>
            <a:miter lim="800000"/>
            <a:headEnd/>
            <a:tailEnd/>
          </a:ln>
          <a:effectLst/>
        </p:spPr>
        <p:txBody>
          <a:bodyPr lIns="91432" tIns="45716" rIns="91432" bIns="45716" anchor="ctr"/>
          <a:lstStyle/>
          <a:p>
            <a:pPr algn="ctr" eaLnBrk="0" hangingPunct="0"/>
            <a:r>
              <a:rPr lang="en-US" sz="1000" b="1" dirty="0"/>
              <a:t>Activar DBMS_OUTPUT para conexión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4580</TotalTime>
  <Words>2301</Words>
  <Application>Microsoft Office PowerPoint</Application>
  <PresentationFormat>Presentación en pantalla (4:3)</PresentationFormat>
  <Paragraphs>245</Paragraphs>
  <Slides>15</Slides>
  <Notes>13</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DuocUC 2012</vt:lpstr>
      <vt:lpstr>Diapositiva 1</vt:lpstr>
      <vt:lpstr>Diapositiva 2</vt:lpstr>
      <vt:lpstr>Objetivos de la Clase</vt:lpstr>
      <vt:lpstr>Aspectos Generales de PL/SQL</vt:lpstr>
      <vt:lpstr>Beneficios de PL/SQL</vt:lpstr>
      <vt:lpstr>Estructura de un Bloque PL/SQL</vt:lpstr>
      <vt:lpstr>Tipos de Bloques PL/SQL</vt:lpstr>
      <vt:lpstr>Creación de un Bloque Anónimo</vt:lpstr>
      <vt:lpstr>Mostrando la Salida de un Bloque PL/SQL</vt:lpstr>
      <vt:lpstr>Mostrando la Salida de un Bloque PL/SQL</vt:lpstr>
      <vt:lpstr>Mostrando la Salida de un Bloque PL/SQL</vt:lpstr>
      <vt:lpstr>Mostrando la Salida de un Bloque PL/SQL</vt:lpstr>
      <vt:lpstr>Guardando la Salida de un Bloque PL/SQL</vt:lpstr>
      <vt:lpstr>Guardando la Salida de un Bloque PL/SQL</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666</cp:revision>
  <dcterms:created xsi:type="dcterms:W3CDTF">2013-06-28T16:52:03Z</dcterms:created>
  <dcterms:modified xsi:type="dcterms:W3CDTF">2014-03-29T17:35:23Z</dcterms:modified>
</cp:coreProperties>
</file>