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5"/>
  </p:notesMasterIdLst>
  <p:sldIdLst>
    <p:sldId id="260" r:id="rId2"/>
    <p:sldId id="259" r:id="rId3"/>
    <p:sldId id="258" r:id="rId4"/>
    <p:sldId id="412" r:id="rId5"/>
    <p:sldId id="378" r:id="rId6"/>
    <p:sldId id="396" r:id="rId7"/>
    <p:sldId id="397" r:id="rId8"/>
    <p:sldId id="400" r:id="rId9"/>
    <p:sldId id="398" r:id="rId10"/>
    <p:sldId id="399" r:id="rId11"/>
    <p:sldId id="401" r:id="rId12"/>
    <p:sldId id="402" r:id="rId13"/>
    <p:sldId id="403" r:id="rId14"/>
    <p:sldId id="404" r:id="rId15"/>
    <p:sldId id="405" r:id="rId16"/>
    <p:sldId id="406" r:id="rId17"/>
    <p:sldId id="410" r:id="rId18"/>
    <p:sldId id="411" r:id="rId19"/>
    <p:sldId id="407" r:id="rId20"/>
    <p:sldId id="408" r:id="rId21"/>
    <p:sldId id="409" r:id="rId22"/>
    <p:sldId id="413" r:id="rId23"/>
    <p:sldId id="369" r:id="rId24"/>
  </p:sldIdLst>
  <p:sldSz cx="9144000" cy="6858000" type="screen4x3"/>
  <p:notesSz cx="6858000" cy="9144000"/>
  <p:defaultTextStyle>
    <a:defPPr>
      <a:defRPr lang="es-CL"/>
    </a:defPPr>
    <a:lvl1pPr algn="l" rtl="0" fontAlgn="base">
      <a:spcBef>
        <a:spcPct val="0"/>
      </a:spcBef>
      <a:spcAft>
        <a:spcPct val="0"/>
      </a:spcAft>
      <a:defRPr sz="1500" kern="1200">
        <a:solidFill>
          <a:schemeClr val="tx1"/>
        </a:solidFill>
        <a:latin typeface="Arial" charset="0"/>
        <a:ea typeface="+mn-ea"/>
        <a:cs typeface="Arial" charset="0"/>
      </a:defRPr>
    </a:lvl1pPr>
    <a:lvl2pPr marL="457200" algn="l" rtl="0" fontAlgn="base">
      <a:spcBef>
        <a:spcPct val="0"/>
      </a:spcBef>
      <a:spcAft>
        <a:spcPct val="0"/>
      </a:spcAft>
      <a:defRPr sz="1500" kern="1200">
        <a:solidFill>
          <a:schemeClr val="tx1"/>
        </a:solidFill>
        <a:latin typeface="Arial" charset="0"/>
        <a:ea typeface="+mn-ea"/>
        <a:cs typeface="Arial" charset="0"/>
      </a:defRPr>
    </a:lvl2pPr>
    <a:lvl3pPr marL="914400" algn="l" rtl="0" fontAlgn="base">
      <a:spcBef>
        <a:spcPct val="0"/>
      </a:spcBef>
      <a:spcAft>
        <a:spcPct val="0"/>
      </a:spcAft>
      <a:defRPr sz="1500" kern="1200">
        <a:solidFill>
          <a:schemeClr val="tx1"/>
        </a:solidFill>
        <a:latin typeface="Arial" charset="0"/>
        <a:ea typeface="+mn-ea"/>
        <a:cs typeface="Arial" charset="0"/>
      </a:defRPr>
    </a:lvl3pPr>
    <a:lvl4pPr marL="1371600" algn="l" rtl="0" fontAlgn="base">
      <a:spcBef>
        <a:spcPct val="0"/>
      </a:spcBef>
      <a:spcAft>
        <a:spcPct val="0"/>
      </a:spcAft>
      <a:defRPr sz="1500" kern="1200">
        <a:solidFill>
          <a:schemeClr val="tx1"/>
        </a:solidFill>
        <a:latin typeface="Arial" charset="0"/>
        <a:ea typeface="+mn-ea"/>
        <a:cs typeface="Arial" charset="0"/>
      </a:defRPr>
    </a:lvl4pPr>
    <a:lvl5pPr marL="1828800" algn="l"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760000"/>
    <a:srgbClr val="753805"/>
    <a:srgbClr val="600000"/>
    <a:srgbClr val="800000"/>
    <a:srgbClr val="9D4B07"/>
    <a:srgbClr val="06405A"/>
    <a:srgbClr val="7D3B05"/>
    <a:srgbClr val="904406"/>
    <a:srgbClr val="B8003D"/>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4910" autoAdjust="0"/>
  </p:normalViewPr>
  <p:slideViewPr>
    <p:cSldViewPr>
      <p:cViewPr>
        <p:scale>
          <a:sx n="100" d="100"/>
          <a:sy n="100" d="100"/>
        </p:scale>
        <p:origin x="-5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EC5624-2232-4B66-A059-B25E8324534F}" type="datetimeFigureOut">
              <a:rPr lang="es-CL"/>
              <a:pPr>
                <a:defRPr/>
              </a:pPr>
              <a:t>06-04-2014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4F29FDA-C55B-4F6A-BA4A-9D7C96E50392}" type="slidenum">
              <a:rPr lang="es-CL"/>
              <a:pPr>
                <a:defRPr/>
              </a:pPr>
              <a:t>‹Nº›</a:t>
            </a:fld>
            <a:endParaRPr 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F75227-E679-4819-890D-C23FAECC69FB}" type="slidenum">
              <a:rPr lang="es-CL">
                <a:cs typeface="Arial" charset="0"/>
              </a:rPr>
              <a:pPr fontAlgn="base">
                <a:spcBef>
                  <a:spcPct val="0"/>
                </a:spcBef>
                <a:spcAft>
                  <a:spcPct val="0"/>
                </a:spcAft>
                <a:defRPr/>
              </a:pPr>
              <a:t>1</a:t>
            </a:fld>
            <a:endParaRPr lang="es-CL">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Sentencia SELECT en PL/SQL</a:t>
            </a:r>
          </a:p>
          <a:p>
            <a:pPr algn="just">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el bloque PL/SQL, se recupera la fecha de contrato del empleado 176 desde tabla employees además de la fecha actual del sistema. Sin embargo se produce un error porque en la cláusula WHERE, el nombre de la variable PL/SQL es el mismo nombre de la columna en la tabla employees por lo tanto </a:t>
            </a:r>
            <a:r>
              <a:rPr lang="es-MX" sz="1200" b="1" dirty="0" smtClean="0">
                <a:latin typeface="Arial" pitchFamily="34" charset="0"/>
                <a:cs typeface="Arial" pitchFamily="34" charset="0"/>
              </a:rPr>
              <a:t>Oracle asume que las dos ocurrencias de employee_id en la cláusula WHERE se refieren a la columna de la Base de Datos</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y retorna TODAS las filas de la tabla, en este caso 107 filas</a:t>
            </a:r>
            <a:r>
              <a:rPr lang="es-MX" sz="1200" dirty="0" smtClean="0">
                <a:latin typeface="Arial" pitchFamily="34" charset="0"/>
                <a:cs typeface="Arial" pitchFamily="34" charset="0"/>
              </a:rPr>
              <a:t>.</a:t>
            </a: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E8A59F8-509E-4B29-8E5C-1DB89FF34984}"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Convenciones de Nombres</a:t>
            </a:r>
          </a:p>
          <a:p>
            <a:pPr>
              <a:buFontTx/>
              <a:buChar char="•"/>
            </a:pPr>
            <a:r>
              <a:rPr lang="es-MX" sz="1200" dirty="0" smtClean="0">
                <a:latin typeface="Arial" pitchFamily="34" charset="0"/>
                <a:cs typeface="Arial" pitchFamily="34" charset="0"/>
              </a:rPr>
              <a:t>  Utilizar las convenciones de nombres de variables o identificadores para evitar ambigüedades en la cláusula WHERE.</a:t>
            </a:r>
          </a:p>
          <a:p>
            <a:pPr>
              <a:buFontTx/>
              <a:buChar char="•"/>
            </a:pPr>
            <a:r>
              <a:rPr lang="es-MX" sz="1200" dirty="0" smtClean="0">
                <a:latin typeface="Arial" pitchFamily="34" charset="0"/>
                <a:cs typeface="Arial" pitchFamily="34" charset="0"/>
              </a:rPr>
              <a:t>  Evitar usar nombre de columnas de Base Datos como identificadores.</a:t>
            </a:r>
          </a:p>
          <a:p>
            <a:pPr>
              <a:buFontTx/>
              <a:buChar char="•"/>
            </a:pPr>
            <a:r>
              <a:rPr lang="es-MX" sz="1200" dirty="0" smtClean="0">
                <a:latin typeface="Arial" pitchFamily="34" charset="0"/>
                <a:cs typeface="Arial" pitchFamily="34" charset="0"/>
              </a:rPr>
              <a:t>  Los nombres de columnas de tablas de la Base de Datos tienen precedencia por sobre los nombres de variables locales.</a:t>
            </a:r>
          </a:p>
          <a:p>
            <a:pPr>
              <a:buFontTx/>
              <a:buChar char="•"/>
            </a:pPr>
            <a:r>
              <a:rPr lang="es-MX" sz="1200" dirty="0" smtClean="0">
                <a:latin typeface="Arial" pitchFamily="34" charset="0"/>
                <a:cs typeface="Arial" pitchFamily="34" charset="0"/>
              </a:rPr>
              <a:t>  Los nombres de variables locales y parámetros formales tienen precedencia por sobre los nombres de tabla de la Base de Datos.</a:t>
            </a:r>
          </a:p>
          <a:p>
            <a:pPr>
              <a:buFontTx/>
              <a:buChar char="•"/>
            </a:pPr>
            <a:r>
              <a:rPr lang="es-MX" sz="1200" dirty="0" smtClean="0">
                <a:latin typeface="Arial" pitchFamily="34" charset="0"/>
                <a:cs typeface="Arial" pitchFamily="34" charset="0"/>
              </a:rPr>
              <a:t>  La posibilidad de ambigüedad de nombres en la cláusula SELECT no es posible porque cualquier identificador en la cláusula SELECT debe ser una columna de Base de Datos.</a:t>
            </a:r>
          </a:p>
          <a:p>
            <a:pPr>
              <a:buFontTx/>
              <a:buChar char="•"/>
            </a:pPr>
            <a:r>
              <a:rPr lang="es-MX" sz="1200" dirty="0" smtClean="0">
                <a:latin typeface="Arial" pitchFamily="34" charset="0"/>
                <a:cs typeface="Arial" pitchFamily="34" charset="0"/>
              </a:rPr>
              <a:t>Tampoco es ambiguo en la cláusula INTO porque los identificadores en la cláusula INTO deben ser variables PL/SQL. Esta confusión sólo es posible en la cláusula WHERE.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9F023BA-9197-49E6-AB15-9A9F4D8424B2}"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Manipulación de Datos en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Se manipulan los datos en la base de datos mediante el uso de los comandos DML. Se pueden ejecutar comandos DML de INSERT, UPDATE, DELETE y MERGE sin restricciones en PL/SQL. Los bloqueos de fila (y bloqueos de tabla) se liberan mediante la inclusión de COMMIT O ROLLBACK en las sentencias del bloque PL/SQL.</a:t>
            </a:r>
          </a:p>
          <a:p>
            <a:pPr>
              <a:buFontTx/>
              <a:buChar char="•"/>
            </a:pPr>
            <a:r>
              <a:rPr lang="es-CL" sz="1200" dirty="0" smtClean="0">
                <a:latin typeface="Arial" pitchFamily="34" charset="0"/>
                <a:cs typeface="Arial" pitchFamily="34" charset="0"/>
              </a:rPr>
              <a:t>  L</a:t>
            </a:r>
            <a:r>
              <a:rPr lang="es-ES" sz="1200" dirty="0" smtClean="0">
                <a:latin typeface="Arial" pitchFamily="34" charset="0"/>
                <a:cs typeface="Arial" pitchFamily="34" charset="0"/>
              </a:rPr>
              <a:t>a sentencia INSERT agrega nuevas filas a la tabla.</a:t>
            </a:r>
          </a:p>
          <a:p>
            <a:pPr>
              <a:buFontTx/>
              <a:buChar char="•"/>
            </a:pPr>
            <a:r>
              <a:rPr lang="es-ES" sz="1200" dirty="0" smtClean="0">
                <a:latin typeface="Arial" pitchFamily="34" charset="0"/>
                <a:cs typeface="Arial" pitchFamily="34" charset="0"/>
              </a:rPr>
              <a:t>  La sentencia UPDATE modifica filas existentes en la tabla.</a:t>
            </a:r>
          </a:p>
          <a:p>
            <a:pPr>
              <a:buFontTx/>
              <a:buChar char="•"/>
            </a:pPr>
            <a:r>
              <a:rPr lang="es-ES" sz="1200" dirty="0" smtClean="0">
                <a:latin typeface="Arial" pitchFamily="34" charset="0"/>
                <a:cs typeface="Arial" pitchFamily="34" charset="0"/>
              </a:rPr>
              <a:t>  La sentencia DELETE elimina filas de la tabla.</a:t>
            </a:r>
          </a:p>
          <a:p>
            <a:pPr>
              <a:buFontTx/>
              <a:buChar char="•"/>
            </a:pPr>
            <a:r>
              <a:rPr lang="es-ES" sz="1200" dirty="0" smtClean="0">
                <a:latin typeface="Arial" pitchFamily="34" charset="0"/>
                <a:cs typeface="Arial" pitchFamily="34" charset="0"/>
              </a:rPr>
              <a:t>  La sentencia MERGE selecciona las filas de una tabla a actualizar o insertar en otra tabla. La decisión de actualizar o insertar en la tabla de destino se basa en una condición en la cláusula ON.</a:t>
            </a:r>
            <a:endParaRPr lang="es-CL"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E34B95A-650A-41FF-AD6F-57F377F97896}"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198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Inserción de Datos en PL/SQL</a:t>
            </a:r>
          </a:p>
          <a:p>
            <a:r>
              <a:rPr lang="es-MX" sz="1200" dirty="0" smtClean="0">
                <a:latin typeface="Arial" pitchFamily="34" charset="0"/>
                <a:cs typeface="Arial" pitchFamily="34" charset="0"/>
              </a:rPr>
              <a:t>En el primer ejemplo, el bloque PL/SQL agrega información de un nuevo empleado a la tabla </a:t>
            </a:r>
            <a:r>
              <a:rPr lang="es-MX" sz="1200" b="1" dirty="0" smtClean="0">
                <a:latin typeface="Arial" pitchFamily="34" charset="0"/>
                <a:cs typeface="Arial" pitchFamily="34" charset="0"/>
              </a:rPr>
              <a:t>employees.</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el segundo ejemplo, se crea la tabla BONO la que es utilizada en el bloque PL/SQL para insertar información obtenida desde la tabla EMPLOYEES. En este caso es la identificación del empleado y el 20% del salario valores que serán almacenados en las columnas id_empleado y bono de la tabla BONO respectivamente.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86104BD-AC13-497F-B1C7-92F8376CF8D9}"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403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Modificación de Datos en PL/SQL</a:t>
            </a:r>
          </a:p>
          <a:p>
            <a:r>
              <a:rPr lang="es-MX" sz="1200" dirty="0" smtClean="0">
                <a:latin typeface="Arial" pitchFamily="34" charset="0"/>
                <a:cs typeface="Arial" pitchFamily="34" charset="0"/>
              </a:rPr>
              <a:t>En el bloque PL/SQL del primer ejemplo, se incrementa el salario actual en 800 de todos los empleados cuyo trabajo es </a:t>
            </a:r>
            <a:r>
              <a:rPr lang="es-MX" sz="1200" b="1" dirty="0" smtClean="0">
                <a:latin typeface="Arial" pitchFamily="34" charset="0"/>
                <a:cs typeface="Arial" pitchFamily="34" charset="0"/>
              </a:rPr>
              <a:t>ST_CLERK.</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el bloque PL/SQL del segundo ejemplo, se eliminan, desde tabla </a:t>
            </a:r>
            <a:r>
              <a:rPr lang="es-MX" sz="1200" b="1" dirty="0" smtClean="0">
                <a:latin typeface="Arial" pitchFamily="34" charset="0"/>
                <a:cs typeface="Arial" pitchFamily="34" charset="0"/>
              </a:rPr>
              <a:t>employees</a:t>
            </a:r>
            <a:r>
              <a:rPr lang="es-MX" sz="1200" i="1" dirty="0" smtClean="0">
                <a:latin typeface="Arial" pitchFamily="34" charset="0"/>
                <a:cs typeface="Arial" pitchFamily="34" charset="0"/>
              </a:rPr>
              <a:t>,</a:t>
            </a:r>
            <a:r>
              <a:rPr lang="es-MX" sz="1200" dirty="0" smtClean="0">
                <a:latin typeface="Arial" pitchFamily="34" charset="0"/>
                <a:cs typeface="Arial" pitchFamily="34" charset="0"/>
              </a:rPr>
              <a:t> las filas de los empleados que pertenezcan al departamento 10.</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CAE891F-BE10-4AFA-93D1-8026B55BADD4}"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608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Combinación de Datos en PL/SQL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Las instrucción MERGE inserta o actualiza las filas de una tabla usando los datos de otra tabla. Cada fila se inserta o se actualiza en la tabla de destino en función de una condición de unión de igualdad (</a:t>
            </a:r>
            <a:r>
              <a:rPr lang="es-ES" sz="1200" dirty="0" err="1" smtClean="0">
                <a:latin typeface="Arial" pitchFamily="34" charset="0"/>
                <a:cs typeface="Arial" pitchFamily="34" charset="0"/>
              </a:rPr>
              <a:t>Join</a:t>
            </a:r>
            <a:r>
              <a:rPr lang="es-ES" sz="1200" dirty="0" smtClean="0">
                <a:latin typeface="Arial" pitchFamily="34" charset="0"/>
                <a:cs typeface="Arial" pitchFamily="34" charset="0"/>
              </a:rPr>
              <a:t>). </a:t>
            </a:r>
            <a:br>
              <a:rPr lang="es-ES" sz="1200" dirty="0" smtClean="0">
                <a:latin typeface="Arial" pitchFamily="34" charset="0"/>
                <a:cs typeface="Arial" pitchFamily="34" charset="0"/>
              </a:rPr>
            </a:br>
            <a:r>
              <a:rPr lang="es-ES" sz="1200" dirty="0" smtClean="0">
                <a:latin typeface="Arial" pitchFamily="34" charset="0"/>
                <a:cs typeface="Arial" pitchFamily="34" charset="0"/>
              </a:rPr>
              <a:t>El ejemplo, el </a:t>
            </a:r>
            <a:r>
              <a:rPr lang="es-MX" sz="1200" dirty="0" smtClean="0">
                <a:latin typeface="Arial" pitchFamily="34" charset="0"/>
                <a:cs typeface="Arial" pitchFamily="34" charset="0"/>
              </a:rPr>
              <a:t>bloque PL/SQL agrega o actualiza filas en la tabla </a:t>
            </a:r>
            <a:r>
              <a:rPr lang="es-MX" sz="1200" b="1" dirty="0" err="1" smtClean="0">
                <a:latin typeface="Arial" pitchFamily="34" charset="0"/>
                <a:cs typeface="Arial" pitchFamily="34" charset="0"/>
              </a:rPr>
              <a:t>copia_emp</a:t>
            </a:r>
            <a:r>
              <a:rPr lang="es-MX" sz="1200" dirty="0" smtClean="0">
                <a:latin typeface="Arial" pitchFamily="34" charset="0"/>
                <a:cs typeface="Arial" pitchFamily="34" charset="0"/>
              </a:rPr>
              <a:t> a partir de los datos que existen en tabla </a:t>
            </a:r>
            <a:r>
              <a:rPr lang="es-MX" sz="1200" b="1" dirty="0" smtClean="0">
                <a:latin typeface="Arial" pitchFamily="34" charset="0"/>
                <a:cs typeface="Arial" pitchFamily="34" charset="0"/>
              </a:rPr>
              <a:t>employees </a:t>
            </a:r>
            <a:r>
              <a:rPr lang="es-MX" sz="1200" dirty="0" smtClean="0">
                <a:latin typeface="Arial" pitchFamily="34" charset="0"/>
                <a:cs typeface="Arial" pitchFamily="34" charset="0"/>
              </a:rPr>
              <a:t>(la tabla </a:t>
            </a:r>
            <a:r>
              <a:rPr lang="es-MX" sz="1200" dirty="0" err="1" smtClean="0">
                <a:latin typeface="Arial" pitchFamily="34" charset="0"/>
                <a:cs typeface="Arial" pitchFamily="34" charset="0"/>
              </a:rPr>
              <a:t>copia_emp</a:t>
            </a:r>
            <a:r>
              <a:rPr lang="es-MX" sz="1200" dirty="0" smtClean="0">
                <a:latin typeface="Arial" pitchFamily="34" charset="0"/>
                <a:cs typeface="Arial" pitchFamily="34" charset="0"/>
              </a:rPr>
              <a:t> primero se crear con las misma estructura y datos de tabla employees y luego ser trunca para poder ser utilizada en el bloque PL/SQL). </a:t>
            </a:r>
            <a:r>
              <a:rPr lang="es-ES" sz="1200" dirty="0" smtClean="0">
                <a:latin typeface="Arial" pitchFamily="34" charset="0"/>
                <a:cs typeface="Arial" pitchFamily="34" charset="0"/>
              </a:rPr>
              <a:t>La coincidencia que se busca es que el valor de la columna employee_id existan en la tabla </a:t>
            </a:r>
            <a:r>
              <a:rPr lang="es-ES" sz="1200" dirty="0" err="1" smtClean="0">
                <a:latin typeface="Arial" pitchFamily="34" charset="0"/>
                <a:cs typeface="Arial" pitchFamily="34" charset="0"/>
              </a:rPr>
              <a:t>copia_emp</a:t>
            </a:r>
            <a:r>
              <a:rPr lang="es-ES" sz="1200" dirty="0" smtClean="0">
                <a:latin typeface="Arial" pitchFamily="34" charset="0"/>
                <a:cs typeface="Arial" pitchFamily="34" charset="0"/>
              </a:rPr>
              <a:t> al (en la columna </a:t>
            </a:r>
            <a:r>
              <a:rPr lang="es-ES" sz="1200" dirty="0" err="1" smtClean="0">
                <a:latin typeface="Arial" pitchFamily="34" charset="0"/>
                <a:cs typeface="Arial" pitchFamily="34" charset="0"/>
              </a:rPr>
              <a:t>empno</a:t>
            </a:r>
            <a:r>
              <a:rPr lang="es-ES" sz="1200" dirty="0" smtClean="0">
                <a:latin typeface="Arial" pitchFamily="34" charset="0"/>
                <a:cs typeface="Arial" pitchFamily="34" charset="0"/>
              </a:rPr>
              <a:t>). Si se encuentra una coincidencia, la fila se actualiza para que coincida con la fila de la tabla empleados. Si no se encuentra la fila de la tabla employees se inserta en la tabla </a:t>
            </a:r>
            <a:r>
              <a:rPr lang="es-ES" sz="1200" dirty="0" err="1" smtClean="0">
                <a:latin typeface="Arial" pitchFamily="34" charset="0"/>
                <a:cs typeface="Arial" pitchFamily="34" charset="0"/>
              </a:rPr>
              <a:t>copia_emp</a:t>
            </a:r>
            <a:r>
              <a:rPr lang="es-ES" sz="1200" dirty="0" smtClean="0">
                <a:latin typeface="Arial" pitchFamily="34" charset="0"/>
                <a:cs typeface="Arial" pitchFamily="34" charset="0"/>
              </a:rPr>
              <a:t>.</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82E0733-40F3-4C66-9EE9-0AFAB1DED167}" type="slidenum">
              <a:rPr lang="es-CL" sz="1200">
                <a:latin typeface="+mn-lt"/>
                <a:cs typeface="+mn-cs"/>
              </a:rPr>
              <a:pPr algn="r" fontAlgn="auto">
                <a:spcBef>
                  <a:spcPts val="0"/>
                </a:spcBef>
                <a:spcAft>
                  <a:spcPts val="0"/>
                </a:spcAft>
                <a:defRPr/>
              </a:pPr>
              <a:t>16</a:t>
            </a:fld>
            <a:endParaRPr lang="es-CL"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9635"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Control de Transacciones en PL/SQL</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Una </a:t>
            </a:r>
            <a:r>
              <a:rPr lang="es-MX" sz="1200" b="1" dirty="0" smtClean="0">
                <a:latin typeface="Arial" pitchFamily="34" charset="0"/>
                <a:cs typeface="Arial" pitchFamily="34" charset="0"/>
              </a:rPr>
              <a:t>transacción es una serie de sentencias SQL de manipulación de datos</a:t>
            </a:r>
            <a:r>
              <a:rPr lang="es-MX" sz="1200" dirty="0" smtClean="0">
                <a:latin typeface="Arial" pitchFamily="34" charset="0"/>
                <a:cs typeface="Arial" pitchFamily="34" charset="0"/>
              </a:rPr>
              <a:t> que provee una unidad lógica de trabajo. </a:t>
            </a:r>
            <a:r>
              <a:rPr lang="es-MX" sz="1200" b="1" dirty="0" smtClean="0">
                <a:latin typeface="Arial" pitchFamily="34" charset="0"/>
                <a:cs typeface="Arial" pitchFamily="34" charset="0"/>
              </a:rPr>
              <a:t>Las sentencias de control de transacciones </a:t>
            </a:r>
            <a:r>
              <a:rPr lang="es-ES" sz="1200" b="1" dirty="0" smtClean="0">
                <a:latin typeface="Arial" pitchFamily="34" charset="0"/>
                <a:cs typeface="Arial" pitchFamily="34" charset="0"/>
              </a:rPr>
              <a:t>permiten asegurar la consistencia de la Base de Datos</a:t>
            </a:r>
            <a:r>
              <a:rPr lang="es-ES" sz="1200" dirty="0" smtClean="0">
                <a:latin typeface="Arial" pitchFamily="34" charset="0"/>
                <a:cs typeface="Arial" pitchFamily="34" charset="0"/>
              </a:rPr>
              <a:t>. </a:t>
            </a:r>
            <a:r>
              <a:rPr lang="es-CL" sz="1200" dirty="0" smtClean="0">
                <a:latin typeface="Arial" pitchFamily="34" charset="0"/>
                <a:cs typeface="Arial" pitchFamily="34" charset="0"/>
              </a:rPr>
              <a:t>Las </a:t>
            </a:r>
            <a:r>
              <a:rPr lang="es-MX" sz="1200" b="1" dirty="0" smtClean="0">
                <a:latin typeface="Arial" pitchFamily="34" charset="0"/>
                <a:cs typeface="Arial" pitchFamily="34" charset="0"/>
              </a:rPr>
              <a:t>sentencias de control de transacciones usadas son COMMIT, ROLLBACK y SAVEPOINT</a:t>
            </a:r>
            <a:r>
              <a:rPr lang="es-MX" sz="1200" dirty="0" smtClean="0">
                <a:latin typeface="Arial" pitchFamily="34" charset="0"/>
                <a:cs typeface="Arial" pitchFamily="34" charset="0"/>
              </a:rPr>
              <a:t>.</a:t>
            </a:r>
          </a:p>
          <a:p>
            <a:r>
              <a:rPr lang="es-MX" sz="1200" dirty="0" smtClean="0">
                <a:latin typeface="Arial" pitchFamily="34" charset="0"/>
                <a:cs typeface="Arial" pitchFamily="34" charset="0"/>
              </a:rPr>
              <a:t>Las sentencias que se ejecutan después del último COMMIT o ROLLBACK comprenden la transacción (o grupo de transacciones activas o actual). De forma implícita se inicia una nueva transacción después de un COMMIT o ROLLBACK. La sentencia </a:t>
            </a:r>
            <a:r>
              <a:rPr lang="es-MX" sz="1200" b="1" dirty="0" smtClean="0">
                <a:latin typeface="Arial" pitchFamily="34" charset="0"/>
                <a:cs typeface="Arial" pitchFamily="34" charset="0"/>
              </a:rPr>
              <a:t>COMMIT finaliza la transacción actual y efectúa los cambios en la Base de Datos en forma permanente</a:t>
            </a:r>
            <a:r>
              <a:rPr lang="es-MX" sz="1200" dirty="0" smtClean="0">
                <a:latin typeface="Arial" pitchFamily="34" charset="0"/>
                <a:cs typeface="Arial" pitchFamily="34" charset="0"/>
              </a:rPr>
              <a:t>.</a:t>
            </a:r>
          </a:p>
          <a:p>
            <a:r>
              <a:rPr lang="es-MX" sz="1200" dirty="0" smtClean="0">
                <a:latin typeface="Arial" pitchFamily="34" charset="0"/>
                <a:cs typeface="Arial" pitchFamily="34" charset="0"/>
              </a:rPr>
              <a:t>La sentencia </a:t>
            </a:r>
            <a:r>
              <a:rPr lang="es-MX" sz="1200" b="1" dirty="0" smtClean="0">
                <a:latin typeface="Arial" pitchFamily="34" charset="0"/>
                <a:cs typeface="Arial" pitchFamily="34" charset="0"/>
              </a:rPr>
              <a:t>ROLLBACK finaliza la transacción actual y deshace todos los cambios realizados en la Base de Datos por la transacción actual</a:t>
            </a:r>
            <a:r>
              <a:rPr lang="es-MX" sz="1200" dirty="0" smtClean="0">
                <a:latin typeface="Arial" pitchFamily="34" charset="0"/>
                <a:cs typeface="Arial" pitchFamily="34" charset="0"/>
              </a:rPr>
              <a:t>. Con </a:t>
            </a:r>
            <a:r>
              <a:rPr lang="es-ES" sz="1200" dirty="0" smtClean="0">
                <a:latin typeface="Arial" pitchFamily="34" charset="0"/>
                <a:cs typeface="Arial" pitchFamily="34" charset="0"/>
              </a:rPr>
              <a:t>la sentencia </a:t>
            </a:r>
            <a:r>
              <a:rPr lang="es-ES" sz="1200" b="1" dirty="0" smtClean="0">
                <a:latin typeface="Arial" pitchFamily="34" charset="0"/>
                <a:cs typeface="Arial" pitchFamily="34" charset="0"/>
              </a:rPr>
              <a:t>SAVEPOINT es posible nombrar y marcar un punto determinado donde se podrá retornar el control luego de ejecutarse una sentencia ROLLBACK</a:t>
            </a:r>
            <a:r>
              <a:rPr lang="es-ES" sz="1200" dirty="0" smtClean="0">
                <a:latin typeface="Arial" pitchFamily="34" charset="0"/>
                <a:cs typeface="Arial" pitchFamily="34" charset="0"/>
              </a:rPr>
              <a:t>.</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C51D3A3-951A-480D-AB9E-54690F151DD6}"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1683"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smtClean="0">
                <a:latin typeface="Arial" pitchFamily="34" charset="0"/>
                <a:cs typeface="Arial" pitchFamily="34" charset="0"/>
              </a:rPr>
              <a:t>Control de Transacciones en PL/SQL</a:t>
            </a:r>
            <a:endParaRPr lang="es-MX" sz="1200" smtClean="0">
              <a:latin typeface="Arial" pitchFamily="34" charset="0"/>
              <a:cs typeface="Arial" pitchFamily="34" charset="0"/>
            </a:endParaRPr>
          </a:p>
          <a:p>
            <a:r>
              <a:rPr lang="es-ES" sz="1200" smtClean="0">
                <a:latin typeface="Arial" pitchFamily="34" charset="0"/>
                <a:cs typeface="Arial" pitchFamily="34" charset="0"/>
              </a:rPr>
              <a:t>En </a:t>
            </a:r>
            <a:r>
              <a:rPr lang="es-ES" sz="1200" dirty="0" smtClean="0">
                <a:latin typeface="Arial" pitchFamily="34" charset="0"/>
                <a:cs typeface="Arial" pitchFamily="34" charset="0"/>
              </a:rPr>
              <a:t>el </a:t>
            </a:r>
            <a:r>
              <a:rPr lang="es-CL" sz="1200" dirty="0" smtClean="0">
                <a:latin typeface="Arial" pitchFamily="34" charset="0"/>
                <a:cs typeface="Arial" pitchFamily="34" charset="0"/>
              </a:rPr>
              <a:t>en el bloque del ejemplo, se “marcan”  las instrucciones que insertan una nueva fila a tabla departments con el nombre </a:t>
            </a:r>
            <a:r>
              <a:rPr lang="es-CL" sz="1200" b="1" dirty="0" smtClean="0">
                <a:latin typeface="Arial" pitchFamily="34" charset="0"/>
                <a:cs typeface="Arial" pitchFamily="34" charset="0"/>
              </a:rPr>
              <a:t>inserta</a:t>
            </a:r>
            <a:r>
              <a:rPr lang="es-CL" sz="1200" dirty="0" smtClean="0">
                <a:latin typeface="Arial" pitchFamily="34" charset="0"/>
                <a:cs typeface="Arial" pitchFamily="34" charset="0"/>
              </a:rPr>
              <a:t>. Por lo tanto el </a:t>
            </a:r>
            <a:r>
              <a:rPr lang="es-CL" sz="1200" dirty="0" err="1" smtClean="0">
                <a:latin typeface="Arial" pitchFamily="34" charset="0"/>
                <a:cs typeface="Arial" pitchFamily="34" charset="0"/>
              </a:rPr>
              <a:t>rollback</a:t>
            </a:r>
            <a:r>
              <a:rPr lang="es-CL" sz="1200" dirty="0" smtClean="0">
                <a:latin typeface="Arial" pitchFamily="34" charset="0"/>
                <a:cs typeface="Arial" pitchFamily="34" charset="0"/>
              </a:rPr>
              <a:t> se efectúa sólo a la sentencia INSERT y COMMIT afectará a las sentencias UPDATE y DELETE del bloque PL/SQL.</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B54BA32-42B0-4C8C-A9B5-99762B0649A2}"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813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Cursor SQL</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Como se ha explicado anteriormente, las sentencias SQL que devuelven una sola fila se pueden incluir en un bloque PL/SQL. Los datos recuperados por la sentencia SQL se almacenan en las variables mediante la cláusula INTO. </a:t>
            </a:r>
            <a:br>
              <a:rPr lang="es-ES" sz="1200" dirty="0" smtClean="0">
                <a:latin typeface="Arial" pitchFamily="34" charset="0"/>
                <a:cs typeface="Arial" pitchFamily="34" charset="0"/>
              </a:rPr>
            </a:br>
            <a:r>
              <a:rPr lang="es-ES" sz="1200" dirty="0" smtClean="0">
                <a:latin typeface="Arial" pitchFamily="34" charset="0"/>
                <a:cs typeface="Arial" pitchFamily="34" charset="0"/>
              </a:rPr>
              <a:t>¿Cómo las sentencias SQL son procesadas por el servidor Oracle? </a:t>
            </a:r>
            <a:br>
              <a:rPr lang="es-ES" sz="1200" dirty="0" smtClean="0">
                <a:latin typeface="Arial" pitchFamily="34" charset="0"/>
                <a:cs typeface="Arial" pitchFamily="34" charset="0"/>
              </a:rPr>
            </a:br>
            <a:r>
              <a:rPr lang="es-ES" sz="1200" dirty="0" smtClean="0">
                <a:latin typeface="Arial" pitchFamily="34" charset="0"/>
                <a:cs typeface="Arial" pitchFamily="34" charset="0"/>
              </a:rPr>
              <a:t>El servidor de Oracle asigna un área de memoria privada denominada área de contexto para el procesamiento de sentencias SQL. La sentencia SQL se analiza y se procesa en esta área. La información necesaria para el procesamiento y la información obtenida tras el procesamiento se almacenan en esta área. No </a:t>
            </a:r>
            <a:r>
              <a:rPr lang="es-ES" sz="1200" dirty="0" err="1" smtClean="0">
                <a:latin typeface="Arial" pitchFamily="34" charset="0"/>
                <a:cs typeface="Arial" pitchFamily="34" charset="0"/>
              </a:rPr>
              <a:t>setiene</a:t>
            </a:r>
            <a:r>
              <a:rPr lang="es-ES" sz="1200" dirty="0" smtClean="0">
                <a:latin typeface="Arial" pitchFamily="34" charset="0"/>
                <a:cs typeface="Arial" pitchFamily="34" charset="0"/>
              </a:rPr>
              <a:t> control sobre esta área, ya que se gestiona internamente por el servidor Oracle. </a:t>
            </a:r>
            <a:br>
              <a:rPr lang="es-ES" sz="1200" dirty="0" smtClean="0">
                <a:latin typeface="Arial" pitchFamily="34" charset="0"/>
                <a:cs typeface="Arial" pitchFamily="34" charset="0"/>
              </a:rPr>
            </a:br>
            <a:r>
              <a:rPr lang="es-ES" sz="1200" dirty="0" smtClean="0">
                <a:latin typeface="Arial" pitchFamily="34" charset="0"/>
                <a:cs typeface="Arial" pitchFamily="34" charset="0"/>
              </a:rPr>
              <a:t>Un cursor es un puntero a la zona de contexto. Sin embargo, este cursor es un cursor implícito y es gestionado automáticamente por el servidor Oracle. Cuando el bloque PL/SQL ejecuta una sentencia SQL, PL/SQL crea un cursor implícito. </a:t>
            </a:r>
            <a:br>
              <a:rPr lang="es-ES" sz="1200" dirty="0" smtClean="0">
                <a:latin typeface="Arial" pitchFamily="34" charset="0"/>
                <a:cs typeface="Arial" pitchFamily="34" charset="0"/>
              </a:rPr>
            </a:br>
            <a:r>
              <a:rPr lang="es-ES" sz="1200" dirty="0" smtClean="0">
                <a:latin typeface="Arial" pitchFamily="34" charset="0"/>
                <a:cs typeface="Arial" pitchFamily="34" charset="0"/>
              </a:rPr>
              <a:t>Existen dos tipos de cursores:</a:t>
            </a:r>
          </a:p>
          <a:p>
            <a:pPr>
              <a:buFontTx/>
              <a:buChar char="•"/>
            </a:pPr>
            <a:r>
              <a:rPr lang="es-ES" sz="1200" b="1" dirty="0" smtClean="0">
                <a:latin typeface="Arial" pitchFamily="34" charset="0"/>
                <a:cs typeface="Arial" pitchFamily="34" charset="0"/>
              </a:rPr>
              <a:t>  Cursor Implícito:</a:t>
            </a:r>
            <a:r>
              <a:rPr lang="es-ES" sz="1200" dirty="0" smtClean="0">
                <a:latin typeface="Arial" pitchFamily="34" charset="0"/>
                <a:cs typeface="Arial" pitchFamily="34" charset="0"/>
              </a:rPr>
              <a:t> se crea y está gestionado por el servidor Oracle. No se tiene acceso a él. El servidor de Oracle crea un cursor como cuando tiene que ejecutar una sentencia SQL. </a:t>
            </a:r>
          </a:p>
          <a:p>
            <a:pPr>
              <a:buFontTx/>
              <a:buChar char="•"/>
            </a:pPr>
            <a:r>
              <a:rPr lang="es-ES" sz="1200" b="1" dirty="0" smtClean="0">
                <a:latin typeface="Arial" pitchFamily="34" charset="0"/>
                <a:cs typeface="Arial" pitchFamily="34" charset="0"/>
              </a:rPr>
              <a:t>  Cursor Explícito:</a:t>
            </a:r>
            <a:r>
              <a:rPr lang="es-ES" sz="1200" dirty="0" smtClean="0">
                <a:latin typeface="Arial" pitchFamily="34" charset="0"/>
                <a:cs typeface="Arial" pitchFamily="34" charset="0"/>
              </a:rPr>
              <a:t> como programador, es posible que desee recuperar varias filas de una tabla de base de datos, En estos casos, se puede declarar cursores explícitamente en función de las necesidades de negocio. Un cursor declarado por los programadores se denomina cursor explícito. Se debe declara un cursor en la sección declarativa de un bloque PL/SQL.</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F81E7F4-824F-479C-AE6C-E1F3F0FD89BE}"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Atributos de Cursor SQL para Cursores Implícitos</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Los atributos de cursor de SQL permiten evaluar lo que sucedió cuando un cursor implícito se ha utilizado por última vez. Estos atributos se deben utilizar en las sentencias PL/SQL, pero no en las sentencias SQL. </a:t>
            </a:r>
            <a:br>
              <a:rPr lang="es-ES" sz="1200" dirty="0" smtClean="0">
                <a:latin typeface="Arial" pitchFamily="34" charset="0"/>
                <a:cs typeface="Arial" pitchFamily="34" charset="0"/>
              </a:rPr>
            </a:br>
            <a:r>
              <a:rPr lang="es-ES" sz="1200" dirty="0" smtClean="0">
                <a:latin typeface="Arial" pitchFamily="34" charset="0"/>
                <a:cs typeface="Arial" pitchFamily="34" charset="0"/>
              </a:rPr>
              <a:t>Se pueden utilizar los atributos SQL%ROWCOUNT, SQL%FOUND, and SQL%NOTFOUND en la sección ejecutable de un bloque después que se ha ejecutado las sentencia DML. PL/SQL no devuelve un error si una sentencia DML no afecta a las filas de la tabla. Sin embargo, si una sentencia SELECT no recupera ninguna fila, PL/SQL devuelve una excepción. </a:t>
            </a:r>
            <a:br>
              <a:rPr lang="es-ES" sz="1200" dirty="0" smtClean="0">
                <a:latin typeface="Arial" pitchFamily="34" charset="0"/>
                <a:cs typeface="Arial" pitchFamily="34" charset="0"/>
              </a:rPr>
            </a:br>
            <a:r>
              <a:rPr lang="es-ES" sz="1200" dirty="0" smtClean="0">
                <a:latin typeface="Arial" pitchFamily="34" charset="0"/>
                <a:cs typeface="Arial" pitchFamily="34" charset="0"/>
              </a:rPr>
              <a:t>Los atributos tienen el prefijo SQL. Estos atributos del cursor se utilizan con los cursores implícitos que son creados automáticamente por PL/SQL y para los cuales no se conoce los nombres. Por lo tanto, se utiliza SQL en lugar del nombre del cursor. </a:t>
            </a:r>
            <a:br>
              <a:rPr lang="es-ES" sz="1200" dirty="0" smtClean="0">
                <a:latin typeface="Arial" pitchFamily="34" charset="0"/>
                <a:cs typeface="Arial" pitchFamily="34" charset="0"/>
              </a:rPr>
            </a:br>
            <a:r>
              <a:rPr lang="es-ES" sz="1200" dirty="0" smtClean="0">
                <a:latin typeface="Arial" pitchFamily="34" charset="0"/>
                <a:cs typeface="Arial" pitchFamily="34" charset="0"/>
              </a:rPr>
              <a:t>El atributo SQL%NOTFOUND es contrario a SQL%FOUND. Este atributo puede ser utilizado como la condición de salida en un </a:t>
            </a:r>
            <a:r>
              <a:rPr lang="es-ES" sz="1200" dirty="0" err="1" smtClean="0">
                <a:latin typeface="Arial" pitchFamily="34" charset="0"/>
                <a:cs typeface="Arial" pitchFamily="34" charset="0"/>
              </a:rPr>
              <a:t>loop</a:t>
            </a:r>
            <a:r>
              <a:rPr lang="es-ES" sz="1200" dirty="0" smtClean="0">
                <a:latin typeface="Arial" pitchFamily="34" charset="0"/>
                <a:cs typeface="Arial" pitchFamily="34" charset="0"/>
              </a:rPr>
              <a:t>. Es útil en UPDATE y DELETE cuando no se modifica ninguna fila porque en estos casos no se retornan excepciones.</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2D17C1A-D900-4221-8ABB-626DEE146A7B}"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F3CDD26-B9D5-4942-95EA-95D65ACE609E}" type="slidenum">
              <a:rPr lang="es-CL" smtClean="0"/>
              <a:pPr>
                <a:defRPr/>
              </a:pPr>
              <a:t>2</a:t>
            </a:fld>
            <a:endParaRPr 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758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Atributos de Cursor SQL para Cursores Implícitos</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En el ejemplo, se eliminan las filas de la tabla EMPLEADOS que tienen el ID de empleado 176. Posteriormente se visualiza en total de filas eliminas. Par esto se usa el atributo %ROWCOUNT que retorna el total de filas afectadas por la última sentencia SQL ejecutada.</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330592E-52E5-40C5-9BD4-9136653831BD}" type="slidenum">
              <a:rPr lang="es-CL" sz="1200">
                <a:latin typeface="+mn-lt"/>
                <a:cs typeface="+mn-cs"/>
              </a:rPr>
              <a:pPr algn="r" fontAlgn="auto">
                <a:spcBef>
                  <a:spcPts val="0"/>
                </a:spcBef>
                <a:spcAft>
                  <a:spcPts val="0"/>
                </a:spcAft>
                <a:defRPr/>
              </a:pPr>
              <a:t>21</a:t>
            </a:fld>
            <a:endParaRPr lang="es-CL"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758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Atributos de Cursor SQL para Cursores Implícitos</a:t>
            </a:r>
            <a:endParaRPr lang="es-MX" sz="1200" dirty="0" smtClean="0">
              <a:latin typeface="Arial" pitchFamily="34" charset="0"/>
              <a:cs typeface="Arial" pitchFamily="34" charset="0"/>
            </a:endParaRPr>
          </a:p>
          <a:p>
            <a:r>
              <a:rPr lang="es-ES" sz="1200" dirty="0" smtClean="0">
                <a:latin typeface="Arial" pitchFamily="34" charset="0"/>
                <a:cs typeface="Arial" pitchFamily="34" charset="0"/>
              </a:rPr>
              <a:t>En el ejemplo, se aumenta el salario actual sumándole el valor de la comisión a</a:t>
            </a:r>
            <a:r>
              <a:rPr lang="es-ES" sz="1200" baseline="0" dirty="0" smtClean="0">
                <a:latin typeface="Arial" pitchFamily="34" charset="0"/>
                <a:cs typeface="Arial" pitchFamily="34" charset="0"/>
              </a:rPr>
              <a:t> los empleados con salario menor a 1000. </a:t>
            </a:r>
            <a:r>
              <a:rPr lang="es-ES" sz="1200" dirty="0" smtClean="0">
                <a:latin typeface="Arial" pitchFamily="34" charset="0"/>
                <a:cs typeface="Arial" pitchFamily="34" charset="0"/>
              </a:rPr>
              <a:t> Posteriormente se pregunta si la sentencia no afectó ninguna fila (</a:t>
            </a:r>
            <a:r>
              <a:rPr lang="es-ES" sz="1200" b="1" dirty="0" smtClean="0">
                <a:latin typeface="Arial" pitchFamily="34" charset="0"/>
                <a:cs typeface="Arial" pitchFamily="34" charset="0"/>
              </a:rPr>
              <a:t>con el atributo SQL%NOTFOUND</a:t>
            </a:r>
            <a:r>
              <a:rPr lang="es-ES" sz="1200" dirty="0" smtClean="0">
                <a:latin typeface="Arial" pitchFamily="34" charset="0"/>
                <a:cs typeface="Arial" pitchFamily="34" charset="0"/>
              </a:rPr>
              <a:t>) se mostrará el mensaje </a:t>
            </a:r>
            <a:r>
              <a:rPr lang="es-ES" sz="1200" b="1" dirty="0" smtClean="0">
                <a:latin typeface="Arial" pitchFamily="34" charset="0"/>
                <a:cs typeface="Arial" pitchFamily="34" charset="0"/>
              </a:rPr>
              <a:t>No se actualizaron filas</a:t>
            </a:r>
            <a:r>
              <a:rPr lang="es-ES" sz="1200" dirty="0" smtClean="0">
                <a:latin typeface="Arial" pitchFamily="34" charset="0"/>
                <a:cs typeface="Arial" pitchFamily="34" charset="0"/>
              </a:rPr>
              <a:t> , de lo contrario</a:t>
            </a:r>
            <a:r>
              <a:rPr lang="es-ES" sz="1200" baseline="0" dirty="0" smtClean="0">
                <a:latin typeface="Arial" pitchFamily="34" charset="0"/>
                <a:cs typeface="Arial" pitchFamily="34" charset="0"/>
              </a:rPr>
              <a:t> se visualizará el total de filas que fueron actualizadas (</a:t>
            </a:r>
            <a:r>
              <a:rPr lang="es-ES" sz="1200" b="1" baseline="0" dirty="0" smtClean="0">
                <a:latin typeface="Arial" pitchFamily="34" charset="0"/>
                <a:cs typeface="Arial" pitchFamily="34" charset="0"/>
              </a:rPr>
              <a:t>con el atributo SQL%ROWCOUNT</a:t>
            </a:r>
            <a:r>
              <a:rPr lang="es-ES" sz="1200" baseline="0" dirty="0" smtClean="0">
                <a:latin typeface="Arial" pitchFamily="34" charset="0"/>
                <a:cs typeface="Arial" pitchFamily="34" charset="0"/>
              </a:rPr>
              <a:t>).</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330592E-52E5-40C5-9BD4-9136653831BD}" type="slidenum">
              <a:rPr lang="es-CL" sz="1200">
                <a:latin typeface="+mn-lt"/>
                <a:cs typeface="+mn-cs"/>
              </a:rPr>
              <a:pPr algn="r" fontAlgn="auto">
                <a:spcBef>
                  <a:spcPts val="0"/>
                </a:spcBef>
                <a:spcAft>
                  <a:spcPts val="0"/>
                </a:spcAft>
                <a:defRPr/>
              </a:pPr>
              <a:t>22</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p:txBody>
          <a:bodyPr wrap="square" numCol="1" anchor="t" anchorCtr="0" compatLnSpc="1">
            <a:prstTxWarp prst="textNoShape">
              <a:avLst/>
            </a:prstTxWarp>
          </a:bodyPr>
          <a:lstStyle/>
          <a:p>
            <a:pPr>
              <a:defRPr/>
            </a:pPr>
            <a:r>
              <a:rPr lang="es-MX" sz="1200" b="1" dirty="0" smtClean="0">
                <a:latin typeface="Arial" pitchFamily="34" charset="0"/>
                <a:cs typeface="Arial" pitchFamily="34" charset="0"/>
              </a:rPr>
              <a:t>Sentencias SQL en Bloques PL/SQL</a:t>
            </a:r>
            <a:endParaRPr lang="es-MX" sz="1200" dirty="0" smtClean="0">
              <a:latin typeface="Arial" pitchFamily="34" charset="0"/>
              <a:cs typeface="Arial" pitchFamily="34" charset="0"/>
            </a:endParaRPr>
          </a:p>
          <a:p>
            <a:pPr marL="609600" indent="-609600" algn="just">
              <a:spcBef>
                <a:spcPct val="20000"/>
              </a:spcBef>
              <a:buClr>
                <a:schemeClr val="accent2"/>
              </a:buClr>
              <a:buSzPct val="130000"/>
              <a:buFont typeface="Wingdings" pitchFamily="2" charset="2"/>
              <a:buNone/>
              <a:defRPr/>
            </a:pPr>
            <a:r>
              <a:rPr lang="es-MX" sz="1200" dirty="0" smtClean="0">
                <a:latin typeface="Arial" pitchFamily="34" charset="0"/>
                <a:cs typeface="Arial" pitchFamily="34" charset="0"/>
              </a:rPr>
              <a:t>Cuando se consulta información o se efectúan cambios a la Base de Datos se debe usar SQL. </a:t>
            </a:r>
            <a:r>
              <a:rPr lang="es-MX" sz="1200" b="1" dirty="0" smtClean="0">
                <a:latin typeface="Arial" pitchFamily="34" charset="0"/>
                <a:cs typeface="Arial" pitchFamily="34" charset="0"/>
              </a:rPr>
              <a:t>PL</a:t>
            </a:r>
            <a:r>
              <a:rPr lang="es-ES" sz="1200" b="1" dirty="0" smtClean="0">
                <a:latin typeface="Arial" pitchFamily="34" charset="0"/>
                <a:cs typeface="Arial" pitchFamily="34" charset="0"/>
              </a:rPr>
              <a:t>/SQL soporta el Lenguaje de Manipulación de datos </a:t>
            </a:r>
          </a:p>
          <a:p>
            <a:pPr marL="609600" indent="-609600" algn="just">
              <a:spcBef>
                <a:spcPct val="20000"/>
              </a:spcBef>
              <a:buClr>
                <a:schemeClr val="accent2"/>
              </a:buClr>
              <a:buSzPct val="130000"/>
              <a:buFont typeface="Wingdings" pitchFamily="2" charset="2"/>
              <a:buNone/>
              <a:defRPr/>
            </a:pPr>
            <a:r>
              <a:rPr lang="es-ES" sz="1200" b="1" dirty="0" smtClean="0">
                <a:latin typeface="Arial" pitchFamily="34" charset="0"/>
                <a:cs typeface="Arial" pitchFamily="34" charset="0"/>
              </a:rPr>
              <a:t>(DML) y los comandos del control de transacciones de SQL</a:t>
            </a:r>
            <a:r>
              <a:rPr lang="es-ES" sz="1200" dirty="0" smtClean="0">
                <a:latin typeface="Arial" pitchFamily="34" charset="0"/>
                <a:cs typeface="Arial" pitchFamily="34" charset="0"/>
              </a:rPr>
              <a:t>. </a:t>
            </a:r>
            <a:r>
              <a:rPr lang="es-MX" sz="1200" dirty="0" smtClean="0">
                <a:latin typeface="Arial" pitchFamily="34" charset="0"/>
                <a:cs typeface="Arial" pitchFamily="34" charset="0"/>
              </a:rPr>
              <a:t>En un bloque PL/SQL se pueden </a:t>
            </a:r>
            <a:r>
              <a:rPr lang="es-MX" sz="1200" b="1" dirty="0" smtClean="0">
                <a:latin typeface="Arial" pitchFamily="34" charset="0"/>
                <a:cs typeface="Arial" pitchFamily="34" charset="0"/>
              </a:rPr>
              <a:t>recuperar una o varias filas desde la Base de</a:t>
            </a:r>
          </a:p>
          <a:p>
            <a:pPr marL="609600" indent="-609600" algn="just">
              <a:spcBef>
                <a:spcPct val="20000"/>
              </a:spcBef>
              <a:buClr>
                <a:schemeClr val="accent2"/>
              </a:buClr>
              <a:buSzPct val="130000"/>
              <a:buFont typeface="Wingdings" pitchFamily="2" charset="2"/>
              <a:buNone/>
              <a:defRPr/>
            </a:pPr>
            <a:r>
              <a:rPr lang="es-MX" sz="1200" b="1" dirty="0" smtClean="0">
                <a:latin typeface="Arial" pitchFamily="34" charset="0"/>
                <a:cs typeface="Arial" pitchFamily="34" charset="0"/>
              </a:rPr>
              <a:t>Datos utilizando el comando SELECT</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Para realizar cambios a una ó varias filas</a:t>
            </a:r>
            <a:r>
              <a:rPr lang="es-MX" sz="1200" dirty="0" smtClean="0">
                <a:latin typeface="Arial" pitchFamily="34" charset="0"/>
                <a:cs typeface="Arial" pitchFamily="34" charset="0"/>
              </a:rPr>
              <a:t> de la Base de Datos en un bloque PL/SQL se deben </a:t>
            </a:r>
            <a:r>
              <a:rPr lang="es-MX" sz="1200" b="1" dirty="0" smtClean="0">
                <a:latin typeface="Arial" pitchFamily="34" charset="0"/>
                <a:cs typeface="Arial" pitchFamily="34" charset="0"/>
              </a:rPr>
              <a:t>utilizar los </a:t>
            </a:r>
          </a:p>
          <a:p>
            <a:pPr marL="609600" indent="-609600" algn="just">
              <a:spcBef>
                <a:spcPct val="20000"/>
              </a:spcBef>
              <a:buClr>
                <a:schemeClr val="accent2"/>
              </a:buClr>
              <a:buSzPct val="130000"/>
              <a:buFont typeface="Wingdings" pitchFamily="2" charset="2"/>
              <a:buNone/>
              <a:defRPr/>
            </a:pPr>
            <a:r>
              <a:rPr lang="es-MX" sz="1200" b="1" dirty="0" smtClean="0">
                <a:latin typeface="Arial" pitchFamily="34" charset="0"/>
                <a:cs typeface="Arial" pitchFamily="34" charset="0"/>
              </a:rPr>
              <a:t>comandos DML INSERT, UPDATE, DELETE y/o MERGE</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Para controlar una transacción en el bloque PL/SQL</a:t>
            </a:r>
            <a:r>
              <a:rPr lang="es-MX" sz="1200" dirty="0" smtClean="0">
                <a:latin typeface="Arial" pitchFamily="34" charset="0"/>
                <a:cs typeface="Arial" pitchFamily="34" charset="0"/>
              </a:rPr>
              <a:t> de debe utilizar el comando </a:t>
            </a:r>
          </a:p>
          <a:p>
            <a:pPr marL="609600" indent="-609600" algn="just">
              <a:spcBef>
                <a:spcPct val="20000"/>
              </a:spcBef>
              <a:buClr>
                <a:schemeClr val="accent2"/>
              </a:buClr>
              <a:buSzPct val="130000"/>
              <a:buFont typeface="Wingdings" pitchFamily="2" charset="2"/>
              <a:buNone/>
              <a:defRPr/>
            </a:pPr>
            <a:r>
              <a:rPr lang="es-MX" sz="1200" b="1" dirty="0" smtClean="0">
                <a:latin typeface="Arial" pitchFamily="34" charset="0"/>
                <a:cs typeface="Arial" pitchFamily="34" charset="0"/>
              </a:rPr>
              <a:t>COMMIT, ROLLBACK ó SAVEPOINT</a:t>
            </a:r>
            <a:r>
              <a:rPr lang="es-MX" sz="1200" dirty="0" smtClean="0">
                <a:latin typeface="Arial" pitchFamily="34" charset="0"/>
                <a:cs typeface="Arial" pitchFamily="34" charset="0"/>
              </a:rPr>
              <a:t>.</a:t>
            </a:r>
          </a:p>
          <a:p>
            <a:pPr marL="609600" indent="-609600" algn="just">
              <a:spcBef>
                <a:spcPct val="20000"/>
              </a:spcBef>
              <a:buClr>
                <a:schemeClr val="accent2"/>
              </a:buClr>
              <a:buSzPct val="130000"/>
              <a:buFont typeface="Wingdings" pitchFamily="2" charset="2"/>
              <a:buNone/>
              <a:defRPr/>
            </a:pPr>
            <a:r>
              <a:rPr lang="es-CL" sz="1200" dirty="0" smtClean="0">
                <a:latin typeface="Arial" pitchFamily="34" charset="0"/>
                <a:cs typeface="Arial" pitchFamily="34" charset="0"/>
              </a:rPr>
              <a:t>PL/SQL no admite directamente el uso del lenguaje de definición de datos (DDL), como CREATE TABLE, ALTER TABLE o DROP TABLE. Estas sentencias</a:t>
            </a:r>
          </a:p>
          <a:p>
            <a:pPr marL="609600" indent="-609600" algn="just">
              <a:spcBef>
                <a:spcPct val="20000"/>
              </a:spcBef>
              <a:buClr>
                <a:schemeClr val="accent2"/>
              </a:buClr>
              <a:buSzPct val="130000"/>
              <a:buFont typeface="Wingdings" pitchFamily="2" charset="2"/>
              <a:buNone/>
              <a:defRPr/>
            </a:pPr>
            <a:r>
              <a:rPr lang="es-CL" sz="1200" dirty="0" smtClean="0">
                <a:latin typeface="Arial" pitchFamily="34" charset="0"/>
                <a:cs typeface="Arial" pitchFamily="34" charset="0"/>
              </a:rPr>
              <a:t>pueden ejecutar a través de SQL Dinámico. </a:t>
            </a:r>
          </a:p>
          <a:p>
            <a:pPr marL="609600" indent="-609600" algn="just">
              <a:spcBef>
                <a:spcPct val="20000"/>
              </a:spcBef>
              <a:buClr>
                <a:schemeClr val="accent2"/>
              </a:buClr>
              <a:buSzPct val="130000"/>
              <a:buFont typeface="Wingdings" pitchFamily="2" charset="2"/>
              <a:buNone/>
              <a:defRPr/>
            </a:pPr>
            <a:r>
              <a:rPr lang="es-CL" sz="1200" dirty="0" smtClean="0">
                <a:latin typeface="Arial" pitchFamily="34" charset="0"/>
                <a:cs typeface="Arial" pitchFamily="34" charset="0"/>
              </a:rPr>
              <a:t>PL/SQL no admite directamente del lenguaje de control de datos (DCL), como las sentencias GRANT o REVOKE. Para ejecutar estas sentencias se puede </a:t>
            </a:r>
          </a:p>
          <a:p>
            <a:pPr marL="609600" indent="-609600" algn="just">
              <a:spcBef>
                <a:spcPct val="20000"/>
              </a:spcBef>
              <a:buClr>
                <a:schemeClr val="accent2"/>
              </a:buClr>
              <a:buSzPct val="130000"/>
              <a:buFont typeface="Wingdings" pitchFamily="2" charset="2"/>
              <a:buNone/>
              <a:defRPr/>
            </a:pPr>
            <a:r>
              <a:rPr lang="es-CL" sz="1200" dirty="0" smtClean="0">
                <a:latin typeface="Arial" pitchFamily="34" charset="0"/>
                <a:cs typeface="Arial" pitchFamily="34" charset="0"/>
              </a:rPr>
              <a:t>utilizar SQL dinámico.</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5644C3B-4945-4CC8-8FB2-8B55E7C7632E}" type="slidenum">
              <a:rPr lang="es-CL" sz="1200">
                <a:latin typeface="+mn-lt"/>
                <a:cs typeface="+mn-cs"/>
              </a:rPr>
              <a:pPr algn="r" fontAlgn="auto">
                <a:spcBef>
                  <a:spcPts val="0"/>
                </a:spcBef>
                <a:spcAft>
                  <a:spcPts val="0"/>
                </a:spcAft>
                <a:defRPr/>
              </a:pPr>
              <a:t>4</a:t>
            </a:fld>
            <a:endParaRPr lang="es-CL" sz="120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Sentencia SELECT en PL/SQL</a:t>
            </a:r>
            <a:endParaRPr lang="es-MX" sz="1200" dirty="0" smtClean="0">
              <a:latin typeface="Arial" pitchFamily="34" charset="0"/>
              <a:cs typeface="Arial" pitchFamily="34" charset="0"/>
            </a:endParaRPr>
          </a:p>
          <a:p>
            <a:r>
              <a:rPr lang="es-CL" sz="1200" dirty="0" smtClean="0">
                <a:latin typeface="Arial" pitchFamily="34" charset="0"/>
                <a:cs typeface="Arial" pitchFamily="34" charset="0"/>
              </a:rPr>
              <a:t>Se debe utilizar la sentencia SELECT para recuperar datos de la base de datos</a:t>
            </a:r>
            <a:r>
              <a:rPr lang="es-CL" sz="1200" b="1" dirty="0" smtClean="0">
                <a:latin typeface="Arial" pitchFamily="34" charset="0"/>
                <a:cs typeface="Arial" pitchFamily="34" charset="0"/>
              </a:rPr>
              <a:t>.</a:t>
            </a:r>
          </a:p>
          <a:p>
            <a:r>
              <a:rPr lang="es-CL" sz="1200" b="1" dirty="0" smtClean="0">
                <a:latin typeface="Arial" pitchFamily="34" charset="0"/>
                <a:cs typeface="Arial" pitchFamily="34" charset="0"/>
              </a:rPr>
              <a:t>En la Sintaxis:</a:t>
            </a:r>
          </a:p>
          <a:p>
            <a:pPr>
              <a:buFontTx/>
              <a:buChar char="•"/>
            </a:pPr>
            <a:r>
              <a:rPr lang="es-CL" sz="1200" b="1" i="1" dirty="0" smtClean="0">
                <a:latin typeface="Arial" pitchFamily="34" charset="0"/>
                <a:cs typeface="Arial" pitchFamily="34" charset="0"/>
              </a:rPr>
              <a:t> l</a:t>
            </a:r>
            <a:r>
              <a:rPr lang="es-MX" sz="1200" b="1" i="1" dirty="0" err="1" smtClean="0">
                <a:latin typeface="Arial" pitchFamily="34" charset="0"/>
                <a:cs typeface="Arial" pitchFamily="34" charset="0"/>
              </a:rPr>
              <a:t>ista_seleccionar</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lista de a lo menos una columna y puede incluir expresiones SQL, funciones de columnas o funciones de grupo.</a:t>
            </a:r>
          </a:p>
          <a:p>
            <a:pPr>
              <a:buFontTx/>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nombre_variable</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variable escalar que almacenará el valor recuperado.</a:t>
            </a:r>
          </a:p>
          <a:p>
            <a:pPr>
              <a:buFontTx/>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nombre_registro</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un registro PL/SQL que almacenará el valor recuperado.</a:t>
            </a:r>
            <a:r>
              <a:rPr lang="es-MX" sz="1200" b="1" i="1" dirty="0" smtClean="0">
                <a:latin typeface="Arial" pitchFamily="34" charset="0"/>
                <a:cs typeface="Arial" pitchFamily="34" charset="0"/>
              </a:rPr>
              <a:t> </a:t>
            </a:r>
          </a:p>
          <a:p>
            <a:pPr>
              <a:buFontTx/>
              <a:buChar char="•"/>
            </a:pPr>
            <a:r>
              <a:rPr lang="es-MX" sz="1200" b="1" i="1" dirty="0" smtClean="0">
                <a:latin typeface="Arial" pitchFamily="34" charset="0"/>
                <a:cs typeface="Arial" pitchFamily="34" charset="0"/>
              </a:rPr>
              <a:t> tabla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especifica el nombre de tabla de la Base de Datos. </a:t>
            </a:r>
          </a:p>
          <a:p>
            <a:pPr>
              <a:buFontTx/>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condición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está compuesta de nombres de columnas, expresiones, constantes y operadores de comparaciones. </a:t>
            </a:r>
          </a:p>
          <a:p>
            <a:endParaRPr lang="es-CL"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754D453-DC96-490E-9A7D-65052B6D1579}" type="slidenum">
              <a:rPr lang="es-CL" sz="1200">
                <a:latin typeface="+mn-lt"/>
                <a:cs typeface="+mn-cs"/>
              </a:rPr>
              <a:pPr algn="r" fontAlgn="auto">
                <a:spcBef>
                  <a:spcPts val="0"/>
                </a:spcBef>
                <a:spcAft>
                  <a:spcPts val="0"/>
                </a:spcAft>
                <a:defRPr/>
              </a:pPr>
              <a:t>5</a:t>
            </a:fld>
            <a:endParaRPr lang="es-CL" sz="120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Sentencia SELECT en PL/SQL</a:t>
            </a:r>
          </a:p>
          <a:p>
            <a:pPr>
              <a:buFontTx/>
              <a:buChar char="•"/>
            </a:pPr>
            <a:r>
              <a:rPr lang="es-CL" sz="1200" b="1" i="1" dirty="0" smtClean="0">
                <a:latin typeface="Arial" pitchFamily="34" charset="0"/>
                <a:cs typeface="Arial" pitchFamily="34" charset="0"/>
              </a:rPr>
              <a:t> </a:t>
            </a:r>
            <a:r>
              <a:rPr lang="es-CL" sz="1200" dirty="0" smtClean="0">
                <a:latin typeface="Arial" pitchFamily="34" charset="0"/>
                <a:cs typeface="Arial" pitchFamily="34" charset="0"/>
              </a:rPr>
              <a:t>Las</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consultas deben retornar sólo una fila cuando se utilizan variables escalares</a:t>
            </a:r>
            <a:r>
              <a:rPr lang="es-MX" sz="1200" dirty="0" smtClean="0">
                <a:latin typeface="Arial" pitchFamily="34" charset="0"/>
                <a:cs typeface="Arial" pitchFamily="34" charset="0"/>
              </a:rPr>
              <a:t>.</a:t>
            </a:r>
          </a:p>
          <a:p>
            <a:pPr>
              <a:buFontTx/>
              <a:buChar char="•"/>
            </a:pPr>
            <a:r>
              <a:rPr lang="es-MX" sz="1200" dirty="0" smtClean="0">
                <a:latin typeface="Arial" pitchFamily="34" charset="0"/>
                <a:cs typeface="Arial" pitchFamily="34" charset="0"/>
              </a:rPr>
              <a:t> La cláusula </a:t>
            </a:r>
            <a:r>
              <a:rPr lang="es-MX" sz="1200" b="1" dirty="0" smtClean="0">
                <a:latin typeface="Arial" pitchFamily="34" charset="0"/>
                <a:cs typeface="Arial" pitchFamily="34" charset="0"/>
              </a:rPr>
              <a:t>INTO es requerida ya que los datos que retorna la sentencia SELECT deben ser almacenados en variables</a:t>
            </a:r>
            <a:r>
              <a:rPr lang="es-MX" sz="1200" dirty="0" smtClean="0">
                <a:latin typeface="Arial" pitchFamily="34" charset="0"/>
                <a:cs typeface="Arial" pitchFamily="34" charset="0"/>
              </a:rPr>
              <a:t>.</a:t>
            </a:r>
          </a:p>
          <a:p>
            <a:pPr>
              <a:buFontTx/>
              <a:buChar char="•"/>
            </a:pPr>
            <a:r>
              <a:rPr lang="es-MX" sz="1200" dirty="0" smtClean="0">
                <a:latin typeface="Arial" pitchFamily="34" charset="0"/>
                <a:cs typeface="Arial" pitchFamily="34" charset="0"/>
              </a:rPr>
              <a:t> Se debe </a:t>
            </a:r>
            <a:r>
              <a:rPr lang="es-MX" sz="1200" b="1" dirty="0" smtClean="0">
                <a:latin typeface="Arial" pitchFamily="34" charset="0"/>
                <a:cs typeface="Arial" pitchFamily="34" charset="0"/>
              </a:rPr>
              <a:t>especificar el mismo número de variables en la cláusula INTO como columnas de Base de Datos en la cláusula SELECT</a:t>
            </a:r>
            <a:r>
              <a:rPr lang="es-MX" sz="1200" dirty="0" smtClean="0">
                <a:latin typeface="Arial" pitchFamily="34" charset="0"/>
                <a:cs typeface="Arial" pitchFamily="34" charset="0"/>
              </a:rPr>
              <a:t>. Además sus tipos de datos deben ser compatibles.</a:t>
            </a:r>
          </a:p>
          <a:p>
            <a:pPr>
              <a:buFontTx/>
              <a:buChar char="•"/>
            </a:pPr>
            <a:r>
              <a:rPr lang="es-MX" sz="1200" dirty="0" smtClean="0">
                <a:latin typeface="Arial" pitchFamily="34" charset="0"/>
                <a:cs typeface="Arial" pitchFamily="34" charset="0"/>
              </a:rPr>
              <a:t> </a:t>
            </a:r>
            <a:r>
              <a:rPr lang="es-CL" sz="1200" dirty="0" smtClean="0">
                <a:latin typeface="Arial" pitchFamily="34" charset="0"/>
                <a:cs typeface="Arial" pitchFamily="34" charset="0"/>
              </a:rPr>
              <a:t>La cláusula WHERE es opcional y se puede utilizar para especificar variables de entrada, constantes, literales y expresiones PL/SQL. Sin embargo, cuando se utiliza la cláusula INTO, se debe buscar una sola fila; en estos casos se requiere utilizar la cláusula WHERE.</a:t>
            </a:r>
            <a:endParaRPr lang="es-MX" sz="1200" dirty="0" smtClean="0">
              <a:latin typeface="Arial" pitchFamily="34" charset="0"/>
              <a:cs typeface="Arial" pitchFamily="34" charset="0"/>
            </a:endParaRPr>
          </a:p>
          <a:p>
            <a:pPr>
              <a:buFontTx/>
              <a:buChar char="•"/>
            </a:pPr>
            <a:r>
              <a:rPr lang="es-MX" sz="1200" dirty="0" smtClean="0">
                <a:latin typeface="Arial" pitchFamily="34" charset="0"/>
                <a:cs typeface="Arial" pitchFamily="34" charset="0"/>
              </a:rPr>
              <a:t> Cuando una sentencia SELECT en PL/SQL retorna más de una fila o no retorna filas se genera un error. Esos errores son excepciones estándares que pueden ser incorporadas en la sección de excepciones. Estas pueden ser NO_DATA_FOUND y TOO_MANY_ROWS.</a:t>
            </a:r>
          </a:p>
          <a:p>
            <a:pPr>
              <a:buFontTx/>
              <a:buChar char="•"/>
            </a:pPr>
            <a:r>
              <a:rPr lang="es-MX" sz="1200" dirty="0" smtClean="0">
                <a:latin typeface="Arial" pitchFamily="34" charset="0"/>
                <a:cs typeface="Arial" pitchFamily="34" charset="0"/>
              </a:rPr>
              <a:t> Una sentencia SELECT con la cláusula INTO puede recuperar sólo una fila a la vez. </a:t>
            </a:r>
            <a:r>
              <a:rPr lang="es-MX" sz="1200" b="1" dirty="0" smtClean="0">
                <a:latin typeface="Arial" pitchFamily="34" charset="0"/>
                <a:cs typeface="Arial" pitchFamily="34" charset="0"/>
              </a:rPr>
              <a:t>Si se requiere recuperar múltiples filas y operar sobre los datos, entonces se puede hacer uso de Cursores Explícitos</a:t>
            </a:r>
            <a:r>
              <a:rPr lang="es-MX" sz="1200" dirty="0" smtClean="0">
                <a:latin typeface="Arial" pitchFamily="34" charset="0"/>
                <a:cs typeface="Arial" pitchFamily="34" charset="0"/>
              </a:rPr>
              <a:t>.</a:t>
            </a:r>
            <a:endParaRPr lang="es-MX" sz="1200" b="1" dirty="0" smtClean="0">
              <a:latin typeface="Arial" pitchFamily="34" charset="0"/>
              <a:cs typeface="Arial" pitchFamily="34" charset="0"/>
            </a:endParaRPr>
          </a:p>
          <a:p>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9B808A6-2750-4A0A-A7CF-2BAF71FFDCAD}" type="slidenum">
              <a:rPr lang="es-CL" sz="1200">
                <a:latin typeface="+mn-lt"/>
                <a:cs typeface="+mn-cs"/>
              </a:rPr>
              <a:pPr algn="r" fontAlgn="auto">
                <a:spcBef>
                  <a:spcPts val="0"/>
                </a:spcBef>
                <a:spcAft>
                  <a:spcPts val="0"/>
                </a:spcAft>
                <a:defRPr/>
              </a:pPr>
              <a:t>6</a:t>
            </a:fld>
            <a:endParaRPr lang="es-CL"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Sentencia SELECT en PL/SQL</a:t>
            </a:r>
          </a:p>
          <a:p>
            <a:r>
              <a:rPr lang="es-CL" sz="1200" dirty="0" smtClean="0">
                <a:latin typeface="Arial" pitchFamily="34" charset="0"/>
                <a:cs typeface="Arial" pitchFamily="34" charset="0"/>
              </a:rPr>
              <a:t>El </a:t>
            </a:r>
            <a:r>
              <a:rPr lang="es-MX" sz="1200" dirty="0" smtClean="0">
                <a:latin typeface="Arial" pitchFamily="34" charset="0"/>
                <a:cs typeface="Arial" pitchFamily="34" charset="0"/>
              </a:rPr>
              <a:t>bloque PL/SQL, obtiene el primer nombre de los empleados con identificación mayor a 200. Esto visualiza el error ORA-01422  ya que la sentencia retorna más de una fila y una sentencia SELECT con cláusula INTO debe retornar una fila. La opción es utilizar una comparación que asegure el retorno de una fila o utilizar un cursor explícito.</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8EF5874-59D6-461B-BE98-249B95BC9117}"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Sentencia SELECT en PL/SQL</a:t>
            </a:r>
          </a:p>
          <a:p>
            <a:r>
              <a:rPr lang="es-CL" sz="1200" dirty="0" smtClean="0">
                <a:latin typeface="Arial" pitchFamily="34" charset="0"/>
                <a:cs typeface="Arial" pitchFamily="34" charset="0"/>
              </a:rPr>
              <a:t>El </a:t>
            </a:r>
            <a:r>
              <a:rPr lang="es-MX" sz="1200" dirty="0" smtClean="0">
                <a:latin typeface="Arial" pitchFamily="34" charset="0"/>
                <a:cs typeface="Arial" pitchFamily="34" charset="0"/>
              </a:rPr>
              <a:t>bloque PL/SQL anterior ahora obtiene el primer nombre del empleado 200 y se almacena en la variable </a:t>
            </a:r>
            <a:r>
              <a:rPr lang="es-MX" sz="1200" dirty="0" err="1" smtClean="0">
                <a:latin typeface="Arial" pitchFamily="34" charset="0"/>
                <a:cs typeface="Arial" pitchFamily="34" charset="0"/>
              </a:rPr>
              <a:t>v_fname</a:t>
            </a:r>
            <a:r>
              <a:rPr lang="es-MX" sz="1200" dirty="0" smtClean="0">
                <a:latin typeface="Arial" pitchFamily="34" charset="0"/>
                <a:cs typeface="Arial" pitchFamily="34" charset="0"/>
              </a:rPr>
              <a:t> para posteriormente mostrarlo.</a:t>
            </a: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B8FC841-92AE-4CA2-B5E0-928A68AE7E4F}"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Sentencia SELECT en PL/SQL</a:t>
            </a:r>
          </a:p>
          <a:p>
            <a:r>
              <a:rPr lang="es-MX" sz="1200" dirty="0" smtClean="0">
                <a:latin typeface="Arial" pitchFamily="34" charset="0"/>
                <a:cs typeface="Arial" pitchFamily="34" charset="0"/>
              </a:rPr>
              <a:t>En el ejemplo, el bloque recupera la fecha de contrato y salario del empleado 100.</a:t>
            </a:r>
          </a:p>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76CCFA6-A512-4617-AE22-DB8293C7CEED}"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Sentencia SELECT en PL/SQL</a:t>
            </a:r>
          </a:p>
          <a:p>
            <a:r>
              <a:rPr lang="es-MX" sz="1200" dirty="0" smtClean="0">
                <a:latin typeface="Arial" pitchFamily="34" charset="0"/>
                <a:cs typeface="Arial" pitchFamily="34" charset="0"/>
              </a:rPr>
              <a:t>En el bloque PL/SQL, se obtiene la sumatoria de los salarios de todos los empleados que trabajan en el departamento 60.</a:t>
            </a: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FE71498-B36F-4119-8E89-A5F86966D22B}"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11D1269C-304D-4D78-AA1D-789248AA854D}" type="datetimeFigureOut">
              <a:rPr lang="es-CL"/>
              <a:pPr>
                <a:defRPr/>
              </a:pPr>
              <a:t>06-04-2014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2642A93E-3018-4611-95AA-85025192FA12}"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EC1F463E-77CE-46BD-AB5C-78B423C3174B}" type="datetimeFigureOut">
              <a:rPr lang="es-CL"/>
              <a:pPr>
                <a:defRPr/>
              </a:pPr>
              <a:t>06-04-2014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C9EF2192-B037-4D4C-A2D5-4D9C9823FAAA}"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32B60655-48D6-40AF-BF2B-B485296538FA}" type="datetimeFigureOut">
              <a:rPr lang="es-CL"/>
              <a:pPr>
                <a:defRPr/>
              </a:pPr>
              <a:t>06-04-2014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4054856C-A183-4213-94BC-F9CA99488B4C}"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0163AD95-9B26-4FB5-99F8-C2E36D7D035B}" type="datetimeFigureOut">
              <a:rPr lang="es-CL"/>
              <a:pPr>
                <a:defRPr/>
              </a:pPr>
              <a:t>06-04-2014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1BA775D1-3409-4690-BDFB-665375D55B5C}"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B3E9D6FB-EF8A-41CF-AEEC-228E2F348126}" type="datetimeFigureOut">
              <a:rPr lang="es-CL"/>
              <a:pPr>
                <a:defRPr/>
              </a:pPr>
              <a:t>06-04-2014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474E1847-1C4B-4891-9B2F-B0A84010B850}"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664F696A-B990-4098-8DB9-CCC6663F0301}"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860ED427-8C21-4A0F-9852-07A998D07921}" type="datetimeFigureOut">
              <a:rPr lang="es-CL"/>
              <a:pPr>
                <a:defRPr/>
              </a:pPr>
              <a:t>06-04-2014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E2C804AD-A454-4AEB-8AD0-73E59000A73B}"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0E11A0B7-6B78-42C7-B0AD-64A834E00689}" type="datetimeFigureOut">
              <a:rPr lang="es-CL"/>
              <a:pPr>
                <a:defRPr/>
              </a:pPr>
              <a:t>06-04-2014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7392C4AB-028D-467B-A7BD-EC26467EACC2}"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8B8FED08-4518-4C2C-A773-B67EED105029}" type="datetimeFigureOut">
              <a:rPr lang="es-CL"/>
              <a:pPr>
                <a:defRPr/>
              </a:pPr>
              <a:t>06-04-2014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CB5C62FE-1D7B-494A-953E-085647C1804C}"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74BA30C-FDF1-4B71-A641-34D9FDA98627}" type="datetimeFigureOut">
              <a:rPr lang="es-CL"/>
              <a:pPr>
                <a:defRPr/>
              </a:pPr>
              <a:t>06-04-2014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6B5312F2-3861-47B6-B42B-DE2D049F4544}"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0B210A41-2A96-467B-86E6-2FFF2941DF65}" type="datetimeFigureOut">
              <a:rPr lang="es-CL"/>
              <a:pPr>
                <a:defRPr/>
              </a:pPr>
              <a:t>06-04-2014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AB94F396-FBB0-4714-9BB7-F492D9EDCE39}"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6604F067-9A26-40BB-B6FB-0DA37DB99B5E}" type="datetimeFigureOut">
              <a:rPr lang="es-CL"/>
              <a:pPr>
                <a:defRPr/>
              </a:pPr>
              <a:t>06-04-2014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8BCECBC3-0E61-4928-B5FD-C555563202E8}"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E071AE91-5D2F-4040-BA2F-930CC762E398}" type="datetimeFigureOut">
              <a:rPr lang="es-CL"/>
              <a:pPr>
                <a:defRPr/>
              </a:pPr>
              <a:t>06-04-2014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E092781A-77E7-47C1-A11B-F48DA8EC6949}"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a:latin typeface="Calibri" pitchFamily="34" charset="0"/>
              </a:rPr>
              <a:t>PBD3301  PROGRAMACIÓN DE BASE DE DATOS</a:t>
            </a:r>
          </a:p>
        </p:txBody>
      </p:sp>
      <p:sp>
        <p:nvSpPr>
          <p:cNvPr id="15364" name="6 Rectángulo"/>
          <p:cNvSpPr>
            <a:spLocks noChangeArrowheads="1"/>
          </p:cNvSpPr>
          <p:nvPr/>
        </p:nvSpPr>
        <p:spPr bwMode="auto">
          <a:xfrm>
            <a:off x="250825" y="4362450"/>
            <a:ext cx="6286500" cy="584200"/>
          </a:xfrm>
          <a:prstGeom prst="rect">
            <a:avLst/>
          </a:prstGeom>
          <a:noFill/>
          <a:ln w="9525">
            <a:noFill/>
            <a:miter lim="800000"/>
            <a:headEnd/>
            <a:tailEnd/>
          </a:ln>
        </p:spPr>
        <p:txBody>
          <a:bodyPr wrap="none">
            <a:spAutoFit/>
          </a:bodyPr>
          <a:lstStyle/>
          <a:p>
            <a:r>
              <a:rPr lang="es-CL" sz="3200">
                <a:solidFill>
                  <a:schemeClr val="bg1"/>
                </a:solidFill>
                <a:latin typeface="Calibri" pitchFamily="34" charset="0"/>
              </a:rPr>
              <a:t>Interactuando con el Servidor Oracle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Sentencia SELECT en PL/SQL</a:t>
            </a:r>
            <a:endParaRPr lang="es-ES" sz="3000" smtClean="0">
              <a:solidFill>
                <a:srgbClr val="10253F"/>
              </a:solidFill>
              <a:latin typeface="Arial" charset="0"/>
              <a:ea typeface="ＭＳ Ｐゴシック" pitchFamily="34" charset="-128"/>
              <a:cs typeface="Arial" charset="0"/>
            </a:endParaRPr>
          </a:p>
        </p:txBody>
      </p:sp>
      <p:sp>
        <p:nvSpPr>
          <p:cNvPr id="3277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827584" y="1932508"/>
            <a:ext cx="7344816" cy="218521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    </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v_sum_sal</a:t>
            </a:r>
            <a:r>
              <a:rPr lang="en-US" sz="1200" dirty="0">
                <a:solidFill>
                  <a:srgbClr val="000000"/>
                </a:solidFill>
                <a:latin typeface="Arial Black" pitchFamily="34" charset="0"/>
              </a:rPr>
              <a:t>  NUMBER(10,2); </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v_deptno</a:t>
            </a:r>
            <a:r>
              <a:rPr lang="en-US" sz="1200" dirty="0">
                <a:solidFill>
                  <a:srgbClr val="000000"/>
                </a:solidFill>
                <a:latin typeface="Arial Black" pitchFamily="34" charset="0"/>
              </a:rPr>
              <a:t>   NUMBER NOT NULL := 60;           </a:t>
            </a:r>
          </a:p>
          <a:p>
            <a:pPr>
              <a:defRPr/>
            </a:pPr>
            <a:r>
              <a:rPr lang="en-US" sz="1200" dirty="0">
                <a:solidFill>
                  <a:srgbClr val="000000"/>
                </a:solidFill>
                <a:latin typeface="Arial Black" pitchFamily="34" charset="0"/>
              </a:rPr>
              <a:t>BEGIN</a:t>
            </a:r>
          </a:p>
          <a:p>
            <a:pPr>
              <a:defRPr/>
            </a:pPr>
            <a:r>
              <a:rPr lang="en-US" sz="1200" dirty="0">
                <a:solidFill>
                  <a:srgbClr val="C00000"/>
                </a:solidFill>
                <a:latin typeface="Arial Black" pitchFamily="34" charset="0"/>
              </a:rPr>
              <a:t>   SELECT  SUM(salary)</a:t>
            </a:r>
          </a:p>
          <a:p>
            <a:pPr>
              <a:defRPr/>
            </a:pPr>
            <a:r>
              <a:rPr lang="en-US" sz="1200" dirty="0">
                <a:solidFill>
                  <a:srgbClr val="C00000"/>
                </a:solidFill>
                <a:latin typeface="Arial Black" pitchFamily="34" charset="0"/>
              </a:rPr>
              <a:t>        INTO </a:t>
            </a:r>
            <a:r>
              <a:rPr lang="en-US" sz="1200" dirty="0" err="1">
                <a:solidFill>
                  <a:srgbClr val="C00000"/>
                </a:solidFill>
                <a:latin typeface="Arial Black" pitchFamily="34" charset="0"/>
              </a:rPr>
              <a:t>v_sum_sal</a:t>
            </a:r>
            <a:r>
              <a:rPr lang="en-US" sz="1200" dirty="0">
                <a:solidFill>
                  <a:srgbClr val="C00000"/>
                </a:solidFill>
                <a:latin typeface="Arial Black" pitchFamily="34" charset="0"/>
              </a:rPr>
              <a:t> FROM employees</a:t>
            </a:r>
          </a:p>
          <a:p>
            <a:pPr>
              <a:defRPr/>
            </a:pPr>
            <a:r>
              <a:rPr lang="en-US" sz="1200" dirty="0">
                <a:solidFill>
                  <a:srgbClr val="C00000"/>
                </a:solidFill>
                <a:latin typeface="Arial Black" pitchFamily="34" charset="0"/>
              </a:rPr>
              <a:t>    WHERE  department_id  &gt; </a:t>
            </a:r>
            <a:r>
              <a:rPr lang="en-US" sz="1200" dirty="0" err="1">
                <a:solidFill>
                  <a:srgbClr val="C00000"/>
                </a:solidFill>
                <a:latin typeface="Arial Black" pitchFamily="34" charset="0"/>
              </a:rPr>
              <a:t>v_deptno</a:t>
            </a:r>
            <a:r>
              <a:rPr lang="en-US" sz="1200" dirty="0">
                <a:solidFill>
                  <a:srgbClr val="C00000"/>
                </a:solidFill>
                <a:latin typeface="Arial Black" pitchFamily="34" charset="0"/>
              </a:rPr>
              <a:t>;</a:t>
            </a:r>
          </a:p>
          <a:p>
            <a:pPr>
              <a:defRPr/>
            </a:pPr>
            <a:r>
              <a:rPr lang="en-US" sz="1200" dirty="0">
                <a:solidFill>
                  <a:srgbClr val="000000"/>
                </a:solidFill>
                <a:latin typeface="Arial Black" pitchFamily="34" charset="0"/>
              </a:rPr>
              <a:t>   DBMS_OUTPUT.PUT_LINE ('La </a:t>
            </a:r>
            <a:r>
              <a:rPr lang="en-US" sz="1200" dirty="0" err="1">
                <a:solidFill>
                  <a:srgbClr val="000000"/>
                </a:solidFill>
                <a:latin typeface="Arial Black" pitchFamily="34" charset="0"/>
              </a:rPr>
              <a:t>suma</a:t>
            </a:r>
            <a:r>
              <a:rPr lang="en-US" sz="1200" dirty="0">
                <a:solidFill>
                  <a:srgbClr val="000000"/>
                </a:solidFill>
                <a:latin typeface="Arial Black" pitchFamily="34" charset="0"/>
              </a:rPr>
              <a:t> de los salarios es ' || TO_CHAR(</a:t>
            </a:r>
            <a:r>
              <a:rPr lang="en-US" sz="1200" dirty="0" err="1">
                <a:solidFill>
                  <a:srgbClr val="000000"/>
                </a:solidFill>
                <a:latin typeface="Arial Black" pitchFamily="34" charset="0"/>
              </a:rPr>
              <a:t>v_sum_sal</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'$999,999'));</a:t>
            </a:r>
          </a:p>
          <a:p>
            <a:pPr>
              <a:defRPr/>
            </a:pPr>
            <a:r>
              <a:rPr lang="en-US" sz="1200" dirty="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pic>
        <p:nvPicPr>
          <p:cNvPr id="32774" name="Picture 2" descr="C:\Users\user\Documents\DonationCoder\ScreenshotCaptor\Screenshots\Screenshot - 02-02-2014 , 20_39_55.png"/>
          <p:cNvPicPr>
            <a:picLocks noChangeAspect="1" noChangeArrowheads="1"/>
          </p:cNvPicPr>
          <p:nvPr/>
        </p:nvPicPr>
        <p:blipFill>
          <a:blip r:embed="rId3" cstate="print"/>
          <a:srcRect/>
          <a:stretch>
            <a:fillRect/>
          </a:stretch>
        </p:blipFill>
        <p:spPr bwMode="auto">
          <a:xfrm>
            <a:off x="2700338" y="4308475"/>
            <a:ext cx="3095625" cy="21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Convenciones de Nombres</a:t>
            </a:r>
            <a:endParaRPr lang="es-ES" sz="3000" smtClean="0">
              <a:solidFill>
                <a:srgbClr val="10253F"/>
              </a:solidFill>
              <a:latin typeface="Arial" charset="0"/>
              <a:ea typeface="ＭＳ Ｐゴシック" pitchFamily="34" charset="-128"/>
              <a:cs typeface="Arial" charset="0"/>
            </a:endParaRPr>
          </a:p>
        </p:txBody>
      </p:sp>
      <p:sp>
        <p:nvSpPr>
          <p:cNvPr id="3481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pPr>
            <a:r>
              <a:rPr lang="es-CL" sz="1600">
                <a:latin typeface="Arial Black" pitchFamily="34" charset="0"/>
                <a:ea typeface="Arial Unicode MS"/>
                <a:cs typeface="Arial Unicode MS"/>
              </a:rPr>
              <a:t>¿Por qué se produce un error al comparar una columna de una tabla y</a:t>
            </a:r>
          </a:p>
          <a:p>
            <a:pPr marL="609600" indent="-609600" algn="just" defTabSz="457200">
              <a:lnSpc>
                <a:spcPct val="80000"/>
              </a:lnSpc>
              <a:spcBef>
                <a:spcPct val="20000"/>
              </a:spcBef>
            </a:pPr>
            <a:r>
              <a:rPr lang="es-CL" sz="1600">
                <a:latin typeface="Arial Black" pitchFamily="34" charset="0"/>
                <a:ea typeface="Arial Unicode MS"/>
                <a:cs typeface="Arial Unicode MS"/>
              </a:rPr>
              <a:t> una variable PL/SQL con el mismo nombre ?</a:t>
            </a: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1187624" y="2179890"/>
            <a:ext cx="7056784" cy="218521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v_hire_date</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employees.hire_date%TYPE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v_fecha_actual</a:t>
            </a:r>
            <a:r>
              <a:rPr lang="en-US" sz="1200" dirty="0">
                <a:solidFill>
                  <a:srgbClr val="000000"/>
                </a:solidFill>
                <a:latin typeface="Arial Black" pitchFamily="34" charset="0"/>
              </a:rPr>
              <a:t>  </a:t>
            </a:r>
            <a:r>
              <a:rPr lang="en-US" sz="1200" dirty="0" err="1">
                <a:solidFill>
                  <a:srgbClr val="000000"/>
                </a:solidFill>
                <a:latin typeface="Arial Black" pitchFamily="34" charset="0"/>
              </a:rPr>
              <a:t>v_hire_date%TYPE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employee_id</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employees.employee_id%TYPE</a:t>
            </a:r>
            <a:r>
              <a:rPr lang="en-US" sz="1200" dirty="0">
                <a:solidFill>
                  <a:srgbClr val="000000"/>
                </a:solidFill>
                <a:latin typeface="Arial Black" pitchFamily="34" charset="0"/>
              </a:rPr>
              <a:t> := 176;        </a:t>
            </a:r>
          </a:p>
          <a:p>
            <a:pPr>
              <a:defRPr/>
            </a:pPr>
            <a:r>
              <a:rPr lang="en-US" sz="1200" dirty="0">
                <a:solidFill>
                  <a:srgbClr val="000000"/>
                </a:solidFill>
                <a:latin typeface="Arial Black" pitchFamily="34" charset="0"/>
              </a:rPr>
              <a:t>BEGIN</a:t>
            </a:r>
          </a:p>
          <a:p>
            <a:pPr>
              <a:defRPr/>
            </a:pPr>
            <a:r>
              <a:rPr lang="en-US" sz="1200" dirty="0">
                <a:solidFill>
                  <a:srgbClr val="000000"/>
                </a:solidFill>
                <a:latin typeface="Arial Black" pitchFamily="34" charset="0"/>
              </a:rPr>
              <a:t>   SELECT hire_date, </a:t>
            </a:r>
            <a:r>
              <a:rPr lang="en-US" sz="1200" dirty="0" err="1">
                <a:solidFill>
                  <a:srgbClr val="000000"/>
                </a:solidFill>
                <a:latin typeface="Arial Black" pitchFamily="34" charset="0"/>
              </a:rPr>
              <a:t>sysdate</a:t>
            </a:r>
            <a:endParaRPr lang="en-US" sz="1200" dirty="0">
              <a:solidFill>
                <a:srgbClr val="000000"/>
              </a:solidFill>
              <a:latin typeface="Arial Black" pitchFamily="34" charset="0"/>
            </a:endParaRPr>
          </a:p>
          <a:p>
            <a:pPr>
              <a:defRPr/>
            </a:pPr>
            <a:r>
              <a:rPr lang="en-US" sz="1200" dirty="0">
                <a:solidFill>
                  <a:srgbClr val="000000"/>
                </a:solidFill>
                <a:latin typeface="Arial Black" pitchFamily="34" charset="0"/>
              </a:rPr>
              <a:t>   INTO   	</a:t>
            </a:r>
            <a:r>
              <a:rPr lang="en-US" sz="1200" dirty="0" err="1">
                <a:solidFill>
                  <a:srgbClr val="000000"/>
                </a:solidFill>
                <a:latin typeface="Arial Black" pitchFamily="34" charset="0"/>
              </a:rPr>
              <a:t>v_hire_date</a:t>
            </a:r>
            <a:r>
              <a:rPr lang="en-US" sz="1200" dirty="0">
                <a:solidFill>
                  <a:srgbClr val="000000"/>
                </a:solidFill>
                <a:latin typeface="Arial Black" pitchFamily="34" charset="0"/>
              </a:rPr>
              <a:t>,  </a:t>
            </a:r>
            <a:r>
              <a:rPr lang="en-US" sz="1200" dirty="0" err="1">
                <a:solidFill>
                  <a:srgbClr val="000000"/>
                </a:solidFill>
                <a:latin typeface="Arial Black" pitchFamily="34" charset="0"/>
              </a:rPr>
              <a:t>v_fecha_actual</a:t>
            </a:r>
            <a:endParaRPr lang="en-US" sz="1200" dirty="0">
              <a:solidFill>
                <a:srgbClr val="000000"/>
              </a:solidFill>
              <a:latin typeface="Arial Black" pitchFamily="34" charset="0"/>
            </a:endParaRPr>
          </a:p>
          <a:p>
            <a:pPr>
              <a:defRPr/>
            </a:pPr>
            <a:r>
              <a:rPr lang="en-US" sz="1200" dirty="0">
                <a:solidFill>
                  <a:srgbClr val="000000"/>
                </a:solidFill>
                <a:latin typeface="Arial Black" pitchFamily="34" charset="0"/>
              </a:rPr>
              <a:t>   FROM   	employees</a:t>
            </a:r>
          </a:p>
          <a:p>
            <a:pPr>
              <a:defRPr/>
            </a:pPr>
            <a:r>
              <a:rPr lang="en-US" sz="1200" dirty="0">
                <a:solidFill>
                  <a:srgbClr val="000000"/>
                </a:solidFill>
                <a:latin typeface="Arial Black" pitchFamily="34" charset="0"/>
              </a:rPr>
              <a:t>   WHERE employee_id = </a:t>
            </a:r>
            <a:r>
              <a:rPr lang="en-US" sz="1200" dirty="0">
                <a:solidFill>
                  <a:srgbClr val="C00000"/>
                </a:solidFill>
                <a:latin typeface="Arial Black" pitchFamily="34" charset="0"/>
              </a:rPr>
              <a:t>employee_id</a:t>
            </a:r>
            <a:r>
              <a:rPr lang="en-US" sz="1200" dirty="0">
                <a:solidFill>
                  <a:srgbClr val="000000"/>
                </a:solidFill>
                <a:latin typeface="Arial Black" pitchFamily="34" charset="0"/>
              </a:rPr>
              <a:t>;        </a:t>
            </a:r>
          </a:p>
          <a:p>
            <a:pPr>
              <a:defRPr/>
            </a:pPr>
            <a:r>
              <a:rPr lang="en-US" sz="1200" dirty="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pic>
        <p:nvPicPr>
          <p:cNvPr id="34822" name="Picture 2" descr="C:\Users\user\Documents\DonationCoder\ScreenshotCaptor\Screenshots\Screenshot - 02-02-2014 , 20_58_06.png"/>
          <p:cNvPicPr>
            <a:picLocks noChangeAspect="1" noChangeArrowheads="1"/>
          </p:cNvPicPr>
          <p:nvPr/>
        </p:nvPicPr>
        <p:blipFill>
          <a:blip r:embed="rId3" cstate="print"/>
          <a:srcRect/>
          <a:stretch>
            <a:fillRect/>
          </a:stretch>
        </p:blipFill>
        <p:spPr bwMode="auto">
          <a:xfrm>
            <a:off x="1547813" y="4508500"/>
            <a:ext cx="6415087" cy="100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Convenciones de Nombres</a:t>
            </a:r>
            <a:endParaRPr lang="es-ES" sz="3000" smtClean="0">
              <a:solidFill>
                <a:srgbClr val="10253F"/>
              </a:solidFill>
              <a:latin typeface="Arial" charset="0"/>
              <a:ea typeface="ＭＳ Ｐゴシック" pitchFamily="34" charset="-128"/>
              <a:cs typeface="Arial" charset="0"/>
            </a:endParaRPr>
          </a:p>
        </p:txBody>
      </p:sp>
      <p:sp>
        <p:nvSpPr>
          <p:cNvPr id="7" name="6 Bisel"/>
          <p:cNvSpPr>
            <a:spLocks noChangeArrowheads="1"/>
          </p:cNvSpPr>
          <p:nvPr/>
        </p:nvSpPr>
        <p:spPr bwMode="auto">
          <a:xfrm>
            <a:off x="141412" y="1999283"/>
            <a:ext cx="4356000" cy="1404000"/>
          </a:xfrm>
          <a:prstGeom prst="bevel">
            <a:avLst>
              <a:gd name="adj" fmla="val 12500"/>
            </a:avLst>
          </a:prstGeom>
          <a:solidFill>
            <a:srgbClr val="06405A"/>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smtClean="0">
                <a:solidFill>
                  <a:schemeClr val="bg1"/>
                </a:solidFill>
                <a:latin typeface="Arial Black" pitchFamily="34" charset="0"/>
              </a:rPr>
              <a:t>Utilizar las convenciones de nombres de variables para evitar ambigüedades en la cláusula WHERE</a:t>
            </a:r>
            <a:endParaRPr lang="es-CL" dirty="0">
              <a:solidFill>
                <a:schemeClr val="bg1"/>
              </a:solidFill>
              <a:latin typeface="Arial Black" pitchFamily="34" charset="0"/>
            </a:endParaRPr>
          </a:p>
        </p:txBody>
      </p:sp>
      <p:sp>
        <p:nvSpPr>
          <p:cNvPr id="8" name="7 Bisel"/>
          <p:cNvSpPr>
            <a:spLocks noChangeArrowheads="1"/>
          </p:cNvSpPr>
          <p:nvPr/>
        </p:nvSpPr>
        <p:spPr bwMode="auto">
          <a:xfrm>
            <a:off x="4652963" y="1999283"/>
            <a:ext cx="4356000" cy="1404000"/>
          </a:xfrm>
          <a:prstGeom prst="bevel">
            <a:avLst>
              <a:gd name="adj" fmla="val 12500"/>
            </a:avLst>
          </a:prstGeom>
          <a:solidFill>
            <a:srgbClr val="600000"/>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smtClean="0">
                <a:solidFill>
                  <a:schemeClr val="bg1"/>
                </a:solidFill>
                <a:latin typeface="Arial Black" pitchFamily="34" charset="0"/>
              </a:rPr>
              <a:t>Evitar usar nombres de columnas de Base Datos como identificadores</a:t>
            </a:r>
            <a:endParaRPr lang="es-CL" dirty="0">
              <a:solidFill>
                <a:schemeClr val="bg1"/>
              </a:solidFill>
              <a:latin typeface="Arial Black" pitchFamily="34" charset="0"/>
            </a:endParaRPr>
          </a:p>
        </p:txBody>
      </p:sp>
      <p:sp>
        <p:nvSpPr>
          <p:cNvPr id="9" name="8 Bisel"/>
          <p:cNvSpPr>
            <a:spLocks noChangeArrowheads="1"/>
          </p:cNvSpPr>
          <p:nvPr/>
        </p:nvSpPr>
        <p:spPr bwMode="auto">
          <a:xfrm>
            <a:off x="145604" y="3659882"/>
            <a:ext cx="4356000" cy="1404000"/>
          </a:xfrm>
          <a:prstGeom prst="bevel">
            <a:avLst>
              <a:gd name="adj" fmla="val 12500"/>
            </a:avLst>
          </a:prstGeom>
          <a:solidFill>
            <a:srgbClr val="753805"/>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smtClean="0">
                <a:solidFill>
                  <a:schemeClr val="bg1"/>
                </a:solidFill>
                <a:latin typeface="Arial Black" pitchFamily="34" charset="0"/>
              </a:rPr>
              <a:t>Los nombres de columnas de tablas de la Base de Datos tienen precedencia por sobre los nombres de variables locales</a:t>
            </a:r>
            <a:endParaRPr lang="es-CL" dirty="0">
              <a:solidFill>
                <a:schemeClr val="bg1"/>
              </a:solidFill>
              <a:latin typeface="Arial Black" pitchFamily="34" charset="0"/>
            </a:endParaRPr>
          </a:p>
        </p:txBody>
      </p:sp>
      <p:sp>
        <p:nvSpPr>
          <p:cNvPr id="10" name="9 Bisel"/>
          <p:cNvSpPr>
            <a:spLocks noChangeArrowheads="1"/>
          </p:cNvSpPr>
          <p:nvPr/>
        </p:nvSpPr>
        <p:spPr bwMode="auto">
          <a:xfrm>
            <a:off x="4645025" y="3673599"/>
            <a:ext cx="4356000" cy="1404000"/>
          </a:xfrm>
          <a:prstGeom prst="bevel">
            <a:avLst>
              <a:gd name="adj" fmla="val 12500"/>
            </a:avLst>
          </a:prstGeom>
          <a:solidFill>
            <a:srgbClr val="06405A"/>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smtClean="0">
                <a:solidFill>
                  <a:schemeClr val="bg1"/>
                </a:solidFill>
                <a:latin typeface="Arial Black" pitchFamily="34" charset="0"/>
              </a:rPr>
              <a:t>Los nombres de variables locales y parámetros formales tienen precedencia por sobre los nombres de tabla de la Base de Datos</a:t>
            </a:r>
            <a:endParaRPr lang="es-CL"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Manipulación de Datos en PL/SQL</a:t>
            </a:r>
            <a:endParaRPr lang="es-ES" sz="3000" smtClean="0">
              <a:solidFill>
                <a:srgbClr val="10253F"/>
              </a:solidFill>
              <a:latin typeface="Arial" charset="0"/>
              <a:ea typeface="ＭＳ Ｐゴシック" pitchFamily="34" charset="-128"/>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Lo cambios en los datos de las tablas de Base de Datos se efectúan utilizando DML.</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8915" name="Freeform 7"/>
          <p:cNvSpPr>
            <a:spLocks/>
          </p:cNvSpPr>
          <p:nvPr/>
        </p:nvSpPr>
        <p:spPr bwMode="auto">
          <a:xfrm>
            <a:off x="4549775" y="4533900"/>
            <a:ext cx="1393825" cy="990600"/>
          </a:xfrm>
          <a:custGeom>
            <a:avLst/>
            <a:gdLst>
              <a:gd name="T0" fmla="*/ 0 w 1152"/>
              <a:gd name="T1" fmla="*/ 0 h 624"/>
              <a:gd name="T2" fmla="*/ 0 w 1152"/>
              <a:gd name="T3" fmla="*/ 2147483647 h 624"/>
              <a:gd name="T4" fmla="*/ 2147483647 w 1152"/>
              <a:gd name="T5" fmla="*/ 2147483647 h 624"/>
              <a:gd name="T6" fmla="*/ 0 60000 65536"/>
              <a:gd name="T7" fmla="*/ 0 60000 65536"/>
              <a:gd name="T8" fmla="*/ 0 60000 65536"/>
              <a:gd name="T9" fmla="*/ 0 w 1152"/>
              <a:gd name="T10" fmla="*/ 0 h 624"/>
              <a:gd name="T11" fmla="*/ 1152 w 1152"/>
              <a:gd name="T12" fmla="*/ 624 h 624"/>
            </a:gdLst>
            <a:ahLst/>
            <a:cxnLst>
              <a:cxn ang="T6">
                <a:pos x="T0" y="T1"/>
              </a:cxn>
              <a:cxn ang="T7">
                <a:pos x="T2" y="T3"/>
              </a:cxn>
              <a:cxn ang="T8">
                <a:pos x="T4" y="T5"/>
              </a:cxn>
            </a:cxnLst>
            <a:rect l="T9" t="T10" r="T11" b="T12"/>
            <a:pathLst>
              <a:path w="1152" h="624">
                <a:moveTo>
                  <a:pt x="0" y="0"/>
                </a:moveTo>
                <a:lnTo>
                  <a:pt x="0" y="624"/>
                </a:lnTo>
                <a:lnTo>
                  <a:pt x="1152" y="624"/>
                </a:lnTo>
              </a:path>
            </a:pathLst>
          </a:custGeom>
          <a:noFill/>
          <a:ln w="57150" cap="flat" cmpd="sng">
            <a:solidFill>
              <a:schemeClr val="tx1"/>
            </a:solidFill>
            <a:prstDash val="solid"/>
            <a:round/>
            <a:headEnd type="none" w="sm" len="sm"/>
            <a:tailEnd type="triangle" w="sm" len="sm"/>
          </a:ln>
        </p:spPr>
        <p:txBody>
          <a:bodyPr/>
          <a:lstStyle/>
          <a:p>
            <a:endParaRPr lang="es-CL"/>
          </a:p>
        </p:txBody>
      </p:sp>
      <p:pic>
        <p:nvPicPr>
          <p:cNvPr id="38916" name="Picture 8" descr="insert-delete"/>
          <p:cNvPicPr>
            <a:picLocks noChangeAspect="1" noChangeArrowheads="1"/>
          </p:cNvPicPr>
          <p:nvPr/>
        </p:nvPicPr>
        <p:blipFill>
          <a:blip r:embed="rId3" cstate="print"/>
          <a:srcRect/>
          <a:stretch>
            <a:fillRect/>
          </a:stretch>
        </p:blipFill>
        <p:spPr bwMode="gray">
          <a:xfrm>
            <a:off x="2667000" y="2740025"/>
            <a:ext cx="3962400" cy="2282825"/>
          </a:xfrm>
          <a:prstGeom prst="rect">
            <a:avLst/>
          </a:prstGeom>
          <a:noFill/>
          <a:ln w="9525">
            <a:noFill/>
            <a:miter lim="800000"/>
            <a:headEnd/>
            <a:tailEnd/>
          </a:ln>
        </p:spPr>
      </p:pic>
      <p:sp>
        <p:nvSpPr>
          <p:cNvPr id="38917" name="Rectangle 9"/>
          <p:cNvSpPr>
            <a:spLocks noChangeArrowheads="1"/>
          </p:cNvSpPr>
          <p:nvPr/>
        </p:nvSpPr>
        <p:spPr bwMode="auto">
          <a:xfrm>
            <a:off x="1027113" y="4346575"/>
            <a:ext cx="925512" cy="347663"/>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400" b="1">
                <a:solidFill>
                  <a:srgbClr val="000000"/>
                </a:solidFill>
                <a:latin typeface="Arial Black" pitchFamily="34" charset="0"/>
              </a:rPr>
              <a:t>INSERT</a:t>
            </a:r>
          </a:p>
        </p:txBody>
      </p:sp>
      <p:sp>
        <p:nvSpPr>
          <p:cNvPr id="38918" name="Rectangle 10"/>
          <p:cNvSpPr>
            <a:spLocks noChangeArrowheads="1"/>
          </p:cNvSpPr>
          <p:nvPr/>
        </p:nvSpPr>
        <p:spPr bwMode="auto">
          <a:xfrm>
            <a:off x="2727325" y="5254625"/>
            <a:ext cx="993775" cy="347663"/>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400" b="1">
                <a:solidFill>
                  <a:srgbClr val="000000"/>
                </a:solidFill>
                <a:latin typeface="Arial Black" pitchFamily="34" charset="0"/>
              </a:rPr>
              <a:t>UPDATE</a:t>
            </a:r>
          </a:p>
        </p:txBody>
      </p:sp>
      <p:sp>
        <p:nvSpPr>
          <p:cNvPr id="38919" name="Rectangle 11"/>
          <p:cNvSpPr>
            <a:spLocks noChangeArrowheads="1"/>
          </p:cNvSpPr>
          <p:nvPr/>
        </p:nvSpPr>
        <p:spPr bwMode="auto">
          <a:xfrm>
            <a:off x="5759450" y="2435225"/>
            <a:ext cx="955675" cy="347663"/>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400" b="1">
                <a:solidFill>
                  <a:srgbClr val="000000"/>
                </a:solidFill>
                <a:latin typeface="Arial Black" pitchFamily="34" charset="0"/>
              </a:rPr>
              <a:t>DELETE</a:t>
            </a:r>
          </a:p>
        </p:txBody>
      </p:sp>
      <p:sp>
        <p:nvSpPr>
          <p:cNvPr id="38920" name="Line 12"/>
          <p:cNvSpPr>
            <a:spLocks noChangeShapeType="1"/>
          </p:cNvSpPr>
          <p:nvPr/>
        </p:nvSpPr>
        <p:spPr bwMode="auto">
          <a:xfrm>
            <a:off x="1895475" y="4537075"/>
            <a:ext cx="752475" cy="0"/>
          </a:xfrm>
          <a:prstGeom prst="line">
            <a:avLst/>
          </a:prstGeom>
          <a:noFill/>
          <a:ln w="57150">
            <a:solidFill>
              <a:schemeClr val="tx1"/>
            </a:solidFill>
            <a:round/>
            <a:headEnd type="none" w="sm" len="sm"/>
            <a:tailEnd type="triangle" w="sm" len="sm"/>
          </a:ln>
        </p:spPr>
        <p:txBody>
          <a:bodyPr/>
          <a:lstStyle/>
          <a:p>
            <a:endParaRPr lang="es-CL"/>
          </a:p>
        </p:txBody>
      </p:sp>
      <p:sp>
        <p:nvSpPr>
          <p:cNvPr id="38921" name="Line 13"/>
          <p:cNvSpPr>
            <a:spLocks noChangeShapeType="1"/>
          </p:cNvSpPr>
          <p:nvPr/>
        </p:nvSpPr>
        <p:spPr bwMode="auto">
          <a:xfrm>
            <a:off x="6248400" y="2698750"/>
            <a:ext cx="0" cy="601663"/>
          </a:xfrm>
          <a:prstGeom prst="line">
            <a:avLst/>
          </a:prstGeom>
          <a:noFill/>
          <a:ln w="57150">
            <a:solidFill>
              <a:schemeClr val="tx1"/>
            </a:solidFill>
            <a:round/>
            <a:headEnd type="none" w="sm" len="sm"/>
            <a:tailEnd type="triangle" w="sm" len="sm"/>
          </a:ln>
        </p:spPr>
        <p:txBody>
          <a:bodyPr/>
          <a:lstStyle/>
          <a:p>
            <a:endParaRPr lang="es-CL"/>
          </a:p>
        </p:txBody>
      </p:sp>
      <p:pic>
        <p:nvPicPr>
          <p:cNvPr id="38922" name="Picture 14" descr="merge"/>
          <p:cNvPicPr>
            <a:picLocks noChangeAspect="1" noChangeArrowheads="1"/>
          </p:cNvPicPr>
          <p:nvPr/>
        </p:nvPicPr>
        <p:blipFill>
          <a:blip r:embed="rId4" cstate="print"/>
          <a:srcRect/>
          <a:stretch>
            <a:fillRect/>
          </a:stretch>
        </p:blipFill>
        <p:spPr bwMode="gray">
          <a:xfrm>
            <a:off x="5964238" y="4721225"/>
            <a:ext cx="912812" cy="1228725"/>
          </a:xfrm>
          <a:prstGeom prst="rect">
            <a:avLst/>
          </a:prstGeom>
          <a:noFill/>
          <a:ln w="9525">
            <a:noFill/>
            <a:miter lim="800000"/>
            <a:headEnd/>
            <a:tailEnd/>
          </a:ln>
        </p:spPr>
      </p:pic>
      <p:sp>
        <p:nvSpPr>
          <p:cNvPr id="38923" name="Freeform 15"/>
          <p:cNvSpPr>
            <a:spLocks/>
          </p:cNvSpPr>
          <p:nvPr/>
        </p:nvSpPr>
        <p:spPr bwMode="auto">
          <a:xfrm>
            <a:off x="3248025" y="4416425"/>
            <a:ext cx="381000" cy="914400"/>
          </a:xfrm>
          <a:custGeom>
            <a:avLst/>
            <a:gdLst>
              <a:gd name="T0" fmla="*/ 0 w 288"/>
              <a:gd name="T1" fmla="*/ 2147483647 h 576"/>
              <a:gd name="T2" fmla="*/ 0 w 288"/>
              <a:gd name="T3" fmla="*/ 0 h 576"/>
              <a:gd name="T4" fmla="*/ 2147483647 w 288"/>
              <a:gd name="T5" fmla="*/ 0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576"/>
                </a:moveTo>
                <a:lnTo>
                  <a:pt x="0" y="0"/>
                </a:lnTo>
                <a:lnTo>
                  <a:pt x="288" y="0"/>
                </a:lnTo>
              </a:path>
            </a:pathLst>
          </a:custGeom>
          <a:noFill/>
          <a:ln w="57150" cap="flat" cmpd="sng">
            <a:solidFill>
              <a:schemeClr val="tx1"/>
            </a:solidFill>
            <a:prstDash val="solid"/>
            <a:round/>
            <a:headEnd type="none" w="sm" len="sm"/>
            <a:tailEnd type="triangle" w="sm" len="sm"/>
          </a:ln>
        </p:spPr>
        <p:txBody>
          <a:bodyPr/>
          <a:lstStyle/>
          <a:p>
            <a:endParaRPr lang="es-CL"/>
          </a:p>
        </p:txBody>
      </p:sp>
      <p:sp>
        <p:nvSpPr>
          <p:cNvPr id="38924" name="Rectangle 16"/>
          <p:cNvSpPr>
            <a:spLocks noChangeArrowheads="1"/>
          </p:cNvSpPr>
          <p:nvPr/>
        </p:nvSpPr>
        <p:spPr bwMode="auto">
          <a:xfrm>
            <a:off x="4821238" y="5170488"/>
            <a:ext cx="895350" cy="347662"/>
          </a:xfrm>
          <a:prstGeom prst="rect">
            <a:avLst/>
          </a:prstGeom>
          <a:noFill/>
          <a:ln w="9525">
            <a:noFill/>
            <a:miter lim="800000"/>
            <a:headEnd/>
            <a:tailEnd/>
          </a:ln>
        </p:spPr>
        <p:txBody>
          <a:bodyPr wrap="none" lIns="92075" tIns="46038" rIns="92075" bIns="46038">
            <a:spAutoFit/>
          </a:bodyPr>
          <a:lstStyle/>
          <a:p>
            <a:pPr algn="ctr" eaLnBrk="0" hangingPunct="0">
              <a:lnSpc>
                <a:spcPct val="120000"/>
              </a:lnSpc>
              <a:spcBef>
                <a:spcPct val="60000"/>
              </a:spcBef>
            </a:pPr>
            <a:r>
              <a:rPr lang="en-US" sz="1400" b="1">
                <a:solidFill>
                  <a:srgbClr val="000000"/>
                </a:solidFill>
                <a:latin typeface="Arial Black" pitchFamily="34" charset="0"/>
              </a:rPr>
              <a:t>MERGE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Inserción de Datos en PL/SQL</a:t>
            </a:r>
            <a:endParaRPr lang="es-ES" sz="3000" smtClean="0">
              <a:solidFill>
                <a:srgbClr val="10253F"/>
              </a:solidFill>
              <a:latin typeface="Arial" charset="0"/>
              <a:ea typeface="ＭＳ Ｐゴシック" pitchFamily="34" charset="-128"/>
              <a:cs typeface="Arial" charset="0"/>
            </a:endParaRPr>
          </a:p>
        </p:txBody>
      </p:sp>
      <p:sp>
        <p:nvSpPr>
          <p:cNvPr id="4096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855117" y="1855054"/>
            <a:ext cx="7081487" cy="141751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a:t>
            </a:r>
            <a:r>
              <a:rPr lang="en-US" sz="1200">
                <a:solidFill>
                  <a:srgbClr val="B8003D"/>
                </a:solidFill>
                <a:latin typeface="Arial Black" pitchFamily="34" charset="0"/>
              </a:rPr>
              <a:t>INSERT INTO employees (employee_id, first_name, last_name, email, hire_date, </a:t>
            </a:r>
          </a:p>
          <a:p>
            <a:pPr>
              <a:defRPr/>
            </a:pPr>
            <a:r>
              <a:rPr lang="en-US" sz="1200">
                <a:solidFill>
                  <a:srgbClr val="B8003D"/>
                </a:solidFill>
                <a:latin typeface="Arial Black" pitchFamily="34" charset="0"/>
              </a:rPr>
              <a:t>                                              job_id, salary)</a:t>
            </a:r>
          </a:p>
          <a:p>
            <a:pPr>
              <a:defRPr/>
            </a:pPr>
            <a:r>
              <a:rPr lang="en-US" sz="1200">
                <a:solidFill>
                  <a:srgbClr val="B8003D"/>
                </a:solidFill>
                <a:latin typeface="Arial Black" pitchFamily="34" charset="0"/>
              </a:rPr>
              <a:t>     VALUES(employees_seq.NEXTVAL, 'Ruth', 'Cores','RCORES', sysdate, </a:t>
            </a:r>
          </a:p>
          <a:p>
            <a:pPr>
              <a:defRPr/>
            </a:pPr>
            <a:r>
              <a:rPr lang="en-US" sz="1200">
                <a:solidFill>
                  <a:srgbClr val="B8003D"/>
                </a:solidFill>
                <a:latin typeface="Arial Black" pitchFamily="34" charset="0"/>
              </a:rPr>
              <a:t>                    'AD_ASST', 4000);</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sp>
        <p:nvSpPr>
          <p:cNvPr id="2" name="Text Box 5"/>
          <p:cNvSpPr txBox="1">
            <a:spLocks noChangeArrowheads="1"/>
          </p:cNvSpPr>
          <p:nvPr/>
        </p:nvSpPr>
        <p:spPr bwMode="auto">
          <a:xfrm>
            <a:off x="855117" y="4940194"/>
            <a:ext cx="7081487" cy="123606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a:t>
            </a:r>
            <a:r>
              <a:rPr lang="en-US" sz="1200">
                <a:solidFill>
                  <a:srgbClr val="B8003D"/>
                </a:solidFill>
                <a:latin typeface="Arial Black" pitchFamily="34" charset="0"/>
              </a:rPr>
              <a:t>INSERT INTO bono</a:t>
            </a:r>
          </a:p>
          <a:p>
            <a:pPr>
              <a:defRPr/>
            </a:pPr>
            <a:r>
              <a:rPr lang="en-US" sz="1200">
                <a:solidFill>
                  <a:srgbClr val="B8003D"/>
                </a:solidFill>
                <a:latin typeface="Arial Black" pitchFamily="34" charset="0"/>
              </a:rPr>
              <a:t>    (SELECT employee_id, ROUND(salary * 0.20)</a:t>
            </a:r>
          </a:p>
          <a:p>
            <a:pPr>
              <a:defRPr/>
            </a:pPr>
            <a:r>
              <a:rPr lang="en-US" sz="1200">
                <a:solidFill>
                  <a:srgbClr val="B8003D"/>
                </a:solidFill>
                <a:latin typeface="Arial Black" pitchFamily="34" charset="0"/>
              </a:rPr>
              <a:t>        FROM employees);</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sp>
        <p:nvSpPr>
          <p:cNvPr id="4" name="Text Box 5"/>
          <p:cNvSpPr txBox="1">
            <a:spLocks noChangeArrowheads="1"/>
          </p:cNvSpPr>
          <p:nvPr/>
        </p:nvSpPr>
        <p:spPr bwMode="auto">
          <a:xfrm>
            <a:off x="855117" y="4069932"/>
            <a:ext cx="7081487" cy="87470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CREATE TABLE bono</a:t>
            </a:r>
          </a:p>
          <a:p>
            <a:pPr>
              <a:defRPr/>
            </a:pPr>
            <a:r>
              <a:rPr lang="en-US" sz="1200">
                <a:solidFill>
                  <a:srgbClr val="000000"/>
                </a:solidFill>
                <a:latin typeface="Arial Black" pitchFamily="34" charset="0"/>
              </a:rPr>
              <a:t>(id_empleado     NUMBER(6),</a:t>
            </a:r>
          </a:p>
          <a:p>
            <a:pPr>
              <a:defRPr/>
            </a:pPr>
            <a:r>
              <a:rPr lang="en-US" sz="1200">
                <a:solidFill>
                  <a:srgbClr val="000000"/>
                </a:solidFill>
                <a:latin typeface="Arial Black" pitchFamily="34" charset="0"/>
              </a:rPr>
              <a:t> bono                  NUMBER(8,2));</a:t>
            </a:r>
          </a:p>
          <a:p>
            <a:pPr>
              <a:defRPr/>
            </a:pPr>
            <a:endParaRPr lang="en-US" sz="80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Modificación de Datos en PL/SQL</a:t>
            </a:r>
            <a:endParaRPr lang="es-ES" sz="3000" smtClean="0">
              <a:solidFill>
                <a:srgbClr val="10253F"/>
              </a:solidFill>
              <a:latin typeface="Arial" charset="0"/>
              <a:ea typeface="ＭＳ Ｐゴシック" pitchFamily="34" charset="-128"/>
              <a:cs typeface="Arial" charset="0"/>
            </a:endParaRPr>
          </a:p>
        </p:txBody>
      </p:sp>
      <p:sp>
        <p:nvSpPr>
          <p:cNvPr id="4301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800">
              <a:ea typeface="Arial Unicode MS"/>
              <a:cs typeface="Arial Unicode MS"/>
            </a:endParaRPr>
          </a:p>
          <a:p>
            <a:pPr marL="609600" lvl="1" indent="-609600" algn="just" defTabSz="457200">
              <a:lnSpc>
                <a:spcPct val="80000"/>
              </a:lnSpc>
              <a:spcBef>
                <a:spcPct val="20000"/>
              </a:spcBef>
              <a:buFont typeface="Arial" charset="0"/>
              <a:buChar char="•"/>
            </a:pPr>
            <a:endParaRPr lang="es-CL" sz="1000">
              <a:ea typeface="Arial Unicode MS"/>
              <a:cs typeface="Arial Unicode MS"/>
            </a:endParaRPr>
          </a:p>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855117" y="1867105"/>
            <a:ext cx="7081487" cy="159742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					</a:t>
            </a:r>
          </a:p>
          <a:p>
            <a:pPr>
              <a:defRPr/>
            </a:pPr>
            <a:r>
              <a:rPr lang="en-US" sz="1200">
                <a:solidFill>
                  <a:srgbClr val="000000"/>
                </a:solidFill>
                <a:latin typeface="Arial Black" pitchFamily="34" charset="0"/>
              </a:rPr>
              <a:t>  v_sal_incrementado   employees.salary%TYPE := 800;   </a:t>
            </a:r>
          </a:p>
          <a:p>
            <a:pPr>
              <a:defRPr/>
            </a:pPr>
            <a:r>
              <a:rPr lang="en-US" sz="1200">
                <a:solidFill>
                  <a:srgbClr val="000000"/>
                </a:solidFill>
                <a:latin typeface="Arial Black" pitchFamily="34" charset="0"/>
              </a:rPr>
              <a:t>BEGIN</a:t>
            </a:r>
          </a:p>
          <a:p>
            <a:pPr>
              <a:defRPr/>
            </a:pPr>
            <a:r>
              <a:rPr lang="en-US" sz="1200">
                <a:solidFill>
                  <a:srgbClr val="B8003D"/>
                </a:solidFill>
                <a:latin typeface="Arial Black" pitchFamily="34" charset="0"/>
              </a:rPr>
              <a:t>  UPDATE employees</a:t>
            </a:r>
          </a:p>
          <a:p>
            <a:pPr>
              <a:defRPr/>
            </a:pPr>
            <a:r>
              <a:rPr lang="en-US" sz="1200">
                <a:solidFill>
                  <a:srgbClr val="B8003D"/>
                </a:solidFill>
                <a:latin typeface="Arial Black" pitchFamily="34" charset="0"/>
              </a:rPr>
              <a:t>         SET salary = salary + v_sal_incrementado</a:t>
            </a:r>
          </a:p>
          <a:p>
            <a:pPr>
              <a:defRPr/>
            </a:pPr>
            <a:r>
              <a:rPr lang="en-US" sz="1200">
                <a:solidFill>
                  <a:srgbClr val="B8003D"/>
                </a:solidFill>
                <a:latin typeface="Arial Black" pitchFamily="34" charset="0"/>
              </a:rPr>
              <a:t>   WHERE job_id = 'ST_CLERK';</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sp>
        <p:nvSpPr>
          <p:cNvPr id="2" name="Text Box 5"/>
          <p:cNvSpPr txBox="1">
            <a:spLocks noChangeArrowheads="1"/>
          </p:cNvSpPr>
          <p:nvPr/>
        </p:nvSpPr>
        <p:spPr bwMode="auto">
          <a:xfrm>
            <a:off x="855117" y="4231520"/>
            <a:ext cx="7081487" cy="141596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  v_depto   employees.department_id%TYPE := 10; </a:t>
            </a:r>
          </a:p>
          <a:p>
            <a:pPr>
              <a:defRPr/>
            </a:pPr>
            <a:r>
              <a:rPr lang="en-US" sz="1200">
                <a:solidFill>
                  <a:srgbClr val="000000"/>
                </a:solidFill>
                <a:latin typeface="Arial Black" pitchFamily="34" charset="0"/>
              </a:rPr>
              <a:t>BEGIN							</a:t>
            </a:r>
          </a:p>
          <a:p>
            <a:pPr>
              <a:defRPr/>
            </a:pPr>
            <a:r>
              <a:rPr lang="en-US" sz="1200">
                <a:solidFill>
                  <a:srgbClr val="000000"/>
                </a:solidFill>
                <a:latin typeface="Arial Black" pitchFamily="34" charset="0"/>
              </a:rPr>
              <a:t>  </a:t>
            </a:r>
            <a:r>
              <a:rPr lang="en-US" sz="1200">
                <a:solidFill>
                  <a:srgbClr val="B8003D"/>
                </a:solidFill>
                <a:latin typeface="Arial Black" pitchFamily="34" charset="0"/>
              </a:rPr>
              <a:t>DELETE FROM   employees</a:t>
            </a:r>
          </a:p>
          <a:p>
            <a:pPr>
              <a:defRPr/>
            </a:pPr>
            <a:r>
              <a:rPr lang="en-US" sz="1200">
                <a:solidFill>
                  <a:srgbClr val="B8003D"/>
                </a:solidFill>
                <a:latin typeface="Arial Black" pitchFamily="34" charset="0"/>
              </a:rPr>
              <a:t>   WHERE department_id = v_depto;</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Combinación de Datos en PL/SQL</a:t>
            </a:r>
            <a:endParaRPr lang="es-ES" sz="3000" smtClean="0">
              <a:solidFill>
                <a:srgbClr val="10253F"/>
              </a:solidFill>
              <a:latin typeface="Arial" charset="0"/>
              <a:ea typeface="ＭＳ Ｐゴシック" pitchFamily="34" charset="-128"/>
              <a:cs typeface="Arial" charset="0"/>
            </a:endParaRPr>
          </a:p>
        </p:txBody>
      </p:sp>
      <p:sp>
        <p:nvSpPr>
          <p:cNvPr id="4505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3" name="Text Box 5"/>
          <p:cNvSpPr txBox="1">
            <a:spLocks noChangeArrowheads="1"/>
          </p:cNvSpPr>
          <p:nvPr/>
        </p:nvSpPr>
        <p:spPr bwMode="auto">
          <a:xfrm>
            <a:off x="855117" y="2715622"/>
            <a:ext cx="7081487" cy="323672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MERGE INTO copia_emp c</a:t>
            </a:r>
          </a:p>
          <a:p>
            <a:pPr>
              <a:defRPr/>
            </a:pPr>
            <a:r>
              <a:rPr lang="en-US" sz="1200">
                <a:solidFill>
                  <a:srgbClr val="000000"/>
                </a:solidFill>
                <a:latin typeface="Arial Black" pitchFamily="34" charset="0"/>
              </a:rPr>
              <a:t>    USING employees e</a:t>
            </a:r>
          </a:p>
          <a:p>
            <a:pPr>
              <a:defRPr/>
            </a:pPr>
            <a:r>
              <a:rPr lang="en-US" sz="1200">
                <a:solidFill>
                  <a:srgbClr val="000000"/>
                </a:solidFill>
                <a:latin typeface="Arial Black" pitchFamily="34" charset="0"/>
              </a:rPr>
              <a:t>          ON (e.employee_id = c.empno)</a:t>
            </a:r>
          </a:p>
          <a:p>
            <a:pPr>
              <a:defRPr/>
            </a:pPr>
            <a:r>
              <a:rPr lang="en-US" sz="1200">
                <a:solidFill>
                  <a:srgbClr val="000000"/>
                </a:solidFill>
                <a:latin typeface="Arial Black" pitchFamily="34" charset="0"/>
              </a:rPr>
              <a:t>    WHEN MATCHED THEN</a:t>
            </a:r>
          </a:p>
          <a:p>
            <a:pPr>
              <a:defRPr/>
            </a:pPr>
            <a:r>
              <a:rPr lang="en-US" sz="1200">
                <a:solidFill>
                  <a:srgbClr val="000000"/>
                </a:solidFill>
                <a:latin typeface="Arial Black" pitchFamily="34" charset="0"/>
              </a:rPr>
              <a:t>    UPDATE SET</a:t>
            </a:r>
          </a:p>
          <a:p>
            <a:pPr>
              <a:defRPr/>
            </a:pPr>
            <a:r>
              <a:rPr lang="en-US" sz="1200">
                <a:solidFill>
                  <a:srgbClr val="000000"/>
                </a:solidFill>
                <a:latin typeface="Arial Black" pitchFamily="34" charset="0"/>
              </a:rPr>
              <a:t>       c.first_name     = e.first_name,</a:t>
            </a:r>
          </a:p>
          <a:p>
            <a:pPr>
              <a:defRPr/>
            </a:pPr>
            <a:r>
              <a:rPr lang="en-US" sz="1200">
                <a:solidFill>
                  <a:srgbClr val="000000"/>
                </a:solidFill>
                <a:latin typeface="Arial Black" pitchFamily="34" charset="0"/>
              </a:rPr>
              <a:t>       c.last_name      = e.last_name,</a:t>
            </a:r>
          </a:p>
          <a:p>
            <a:pPr>
              <a:defRPr/>
            </a:pPr>
            <a:r>
              <a:rPr lang="en-US" sz="1200">
                <a:solidFill>
                  <a:srgbClr val="000000"/>
                </a:solidFill>
                <a:latin typeface="Arial Black" pitchFamily="34" charset="0"/>
              </a:rPr>
              <a:t>       c.department_id  = e.department_id</a:t>
            </a:r>
          </a:p>
          <a:p>
            <a:pPr>
              <a:defRPr/>
            </a:pPr>
            <a:r>
              <a:rPr lang="en-US" sz="1200">
                <a:solidFill>
                  <a:srgbClr val="000000"/>
                </a:solidFill>
                <a:latin typeface="Arial Black" pitchFamily="34" charset="0"/>
              </a:rPr>
              <a:t>     WHEN NOT MATCHED THEN</a:t>
            </a:r>
          </a:p>
          <a:p>
            <a:pPr>
              <a:defRPr/>
            </a:pPr>
            <a:r>
              <a:rPr lang="en-US" sz="1200">
                <a:solidFill>
                  <a:srgbClr val="000000"/>
                </a:solidFill>
                <a:latin typeface="Arial Black" pitchFamily="34" charset="0"/>
              </a:rPr>
              <a:t>     INSERT VALUES(e.employee_id,  e.first_name, e.last_name,</a:t>
            </a:r>
          </a:p>
          <a:p>
            <a:pPr>
              <a:defRPr/>
            </a:pPr>
            <a:r>
              <a:rPr lang="en-US" sz="1200">
                <a:solidFill>
                  <a:srgbClr val="000000"/>
                </a:solidFill>
                <a:latin typeface="Arial Black" pitchFamily="34" charset="0"/>
              </a:rPr>
              <a:t>                                 e.email, e.phone_number, e.hire_date, e.job_id, e.salary,         	               e.commission_pct, e.manager_id, e.department_id);</a:t>
            </a:r>
          </a:p>
          <a:p>
            <a:pPr>
              <a:defRPr/>
            </a:pPr>
            <a:r>
              <a:rPr lang="en-US" sz="1200">
                <a:solidFill>
                  <a:srgbClr val="000000"/>
                </a:solidFill>
                <a:latin typeface="Arial Black" pitchFamily="34" charset="0"/>
              </a:rPr>
              <a:t>END;</a:t>
            </a:r>
          </a:p>
        </p:txBody>
      </p:sp>
      <p:sp>
        <p:nvSpPr>
          <p:cNvPr id="2" name="Text Box 5"/>
          <p:cNvSpPr txBox="1">
            <a:spLocks noChangeArrowheads="1"/>
          </p:cNvSpPr>
          <p:nvPr/>
        </p:nvSpPr>
        <p:spPr bwMode="auto">
          <a:xfrm>
            <a:off x="855117" y="1897425"/>
            <a:ext cx="7081487" cy="70410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CREATE TABLE copia_emp AS SELECT * FROM employees;</a:t>
            </a:r>
          </a:p>
          <a:p>
            <a:pPr>
              <a:defRPr/>
            </a:pPr>
            <a:r>
              <a:rPr lang="en-US" sz="1200">
                <a:solidFill>
                  <a:srgbClr val="000000"/>
                </a:solidFill>
                <a:latin typeface="Arial Black" pitchFamily="34" charset="0"/>
              </a:rPr>
              <a:t>TRUNCATE TABLE copía_emp;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Control de Transacciones en PL/SQL</a:t>
            </a:r>
            <a:endParaRPr lang="es-ES" sz="3000" smtClean="0">
              <a:solidFill>
                <a:srgbClr val="10253F"/>
              </a:solidFill>
              <a:latin typeface="Arial" charset="0"/>
              <a:ea typeface="ＭＳ Ｐゴシック" pitchFamily="34" charset="-128"/>
              <a:cs typeface="Arial" charset="0"/>
            </a:endParaRPr>
          </a:p>
        </p:txBody>
      </p:sp>
      <p:sp>
        <p:nvSpPr>
          <p:cNvPr id="13" name="12 Bisel"/>
          <p:cNvSpPr>
            <a:spLocks noChangeArrowheads="1"/>
          </p:cNvSpPr>
          <p:nvPr/>
        </p:nvSpPr>
        <p:spPr bwMode="auto">
          <a:xfrm>
            <a:off x="246063" y="2133600"/>
            <a:ext cx="4214812" cy="1439863"/>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r>
              <a:rPr lang="es-CL" sz="1600" b="1">
                <a:solidFill>
                  <a:srgbClr val="FFFFFF"/>
                </a:solidFill>
              </a:rPr>
              <a:t>COMMIT finaliza la transacción actual y efectúa los cambios en la Base de Datos en forma permanente</a:t>
            </a:r>
          </a:p>
        </p:txBody>
      </p:sp>
      <p:sp>
        <p:nvSpPr>
          <p:cNvPr id="2" name="12 Bisel"/>
          <p:cNvSpPr>
            <a:spLocks noChangeArrowheads="1"/>
          </p:cNvSpPr>
          <p:nvPr/>
        </p:nvSpPr>
        <p:spPr bwMode="auto">
          <a:xfrm>
            <a:off x="4697413" y="2143125"/>
            <a:ext cx="4214812" cy="1439863"/>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r>
              <a:rPr lang="es-CL" sz="1600" b="1">
                <a:solidFill>
                  <a:srgbClr val="FFFFFF"/>
                </a:solidFill>
              </a:rPr>
              <a:t>ROLLBACK finaliza la transacción actual y deshace todos los cambios realizados en la Base de Datos por la transacción actual</a:t>
            </a:r>
          </a:p>
        </p:txBody>
      </p:sp>
      <p:sp>
        <p:nvSpPr>
          <p:cNvPr id="3" name="12 Bisel"/>
          <p:cNvSpPr>
            <a:spLocks noChangeArrowheads="1"/>
          </p:cNvSpPr>
          <p:nvPr/>
        </p:nvSpPr>
        <p:spPr bwMode="auto">
          <a:xfrm>
            <a:off x="2268538" y="3789363"/>
            <a:ext cx="4678362" cy="1439862"/>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r>
              <a:rPr lang="es-CL" sz="1600" b="1">
                <a:solidFill>
                  <a:srgbClr val="FFFFFF"/>
                </a:solidFill>
              </a:rPr>
              <a:t>SAVEPOINT nombra y marca un punto donde se puede retornar el control luego de ejecutarse una sentencia ROLLBACK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Control de Transacciones en PL/SQL</a:t>
            </a:r>
            <a:endParaRPr lang="es-ES" sz="3000" smtClean="0">
              <a:solidFill>
                <a:srgbClr val="10253F"/>
              </a:solidFill>
              <a:latin typeface="Arial" charset="0"/>
              <a:ea typeface="ＭＳ Ｐゴシック" pitchFamily="34" charset="-128"/>
              <a:cs typeface="Arial" charset="0"/>
            </a:endParaRPr>
          </a:p>
        </p:txBody>
      </p:sp>
      <p:sp>
        <p:nvSpPr>
          <p:cNvPr id="70659"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3" name="Text Box 5"/>
          <p:cNvSpPr txBox="1">
            <a:spLocks noChangeArrowheads="1"/>
          </p:cNvSpPr>
          <p:nvPr/>
        </p:nvSpPr>
        <p:spPr bwMode="auto">
          <a:xfrm>
            <a:off x="1075780" y="1866751"/>
            <a:ext cx="7081486" cy="2553415"/>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a:solidFill>
                  <a:srgbClr val="000000"/>
                </a:solidFill>
                <a:latin typeface="Arial Black" pitchFamily="34" charset="0"/>
              </a:rPr>
              <a:t>BEGIN</a:t>
            </a:r>
          </a:p>
          <a:p>
            <a:r>
              <a:rPr lang="en-US" sz="1200">
                <a:solidFill>
                  <a:srgbClr val="000000"/>
                </a:solidFill>
                <a:latin typeface="Arial Black" pitchFamily="34" charset="0"/>
              </a:rPr>
              <a:t>   UPDATE employees</a:t>
            </a:r>
          </a:p>
          <a:p>
            <a:r>
              <a:rPr lang="en-US" sz="1200">
                <a:solidFill>
                  <a:srgbClr val="000000"/>
                </a:solidFill>
                <a:latin typeface="Arial Black" pitchFamily="34" charset="0"/>
              </a:rPr>
              <a:t>          SET salary = salary + 100</a:t>
            </a:r>
          </a:p>
          <a:p>
            <a:r>
              <a:rPr lang="en-US" sz="1200">
                <a:solidFill>
                  <a:srgbClr val="000000"/>
                </a:solidFill>
                <a:latin typeface="Arial Black" pitchFamily="34" charset="0"/>
              </a:rPr>
              <a:t>     WHERE employee_id = 100;</a:t>
            </a:r>
          </a:p>
          <a:p>
            <a:r>
              <a:rPr lang="en-US" sz="1200">
                <a:solidFill>
                  <a:srgbClr val="000000"/>
                </a:solidFill>
                <a:latin typeface="Arial Black" pitchFamily="34" charset="0"/>
              </a:rPr>
              <a:t>   DELETE FROM job_history</a:t>
            </a:r>
          </a:p>
          <a:p>
            <a:r>
              <a:rPr lang="en-US" sz="1200">
                <a:solidFill>
                  <a:srgbClr val="000000"/>
                </a:solidFill>
                <a:latin typeface="Arial Black" pitchFamily="34" charset="0"/>
              </a:rPr>
              <a:t>    WHERE employee_id = 101;</a:t>
            </a:r>
          </a:p>
          <a:p>
            <a:r>
              <a:rPr lang="en-US" sz="1200">
                <a:solidFill>
                  <a:srgbClr val="000000"/>
                </a:solidFill>
                <a:latin typeface="Arial Black" pitchFamily="34" charset="0"/>
              </a:rPr>
              <a:t>   </a:t>
            </a:r>
            <a:r>
              <a:rPr lang="en-US" sz="1200">
                <a:solidFill>
                  <a:srgbClr val="B8003D"/>
                </a:solidFill>
                <a:latin typeface="Arial Black" pitchFamily="34" charset="0"/>
              </a:rPr>
              <a:t>SAVEPOINT inserta</a:t>
            </a:r>
            <a:r>
              <a:rPr lang="en-US" sz="1200">
                <a:solidFill>
                  <a:srgbClr val="000000"/>
                </a:solidFill>
                <a:latin typeface="Arial Black" pitchFamily="34" charset="0"/>
              </a:rPr>
              <a:t>;</a:t>
            </a:r>
          </a:p>
          <a:p>
            <a:r>
              <a:rPr lang="en-US" sz="1200">
                <a:solidFill>
                  <a:srgbClr val="000000"/>
                </a:solidFill>
                <a:latin typeface="Arial Black" pitchFamily="34" charset="0"/>
              </a:rPr>
              <a:t>   INSERT INTO departments</a:t>
            </a:r>
          </a:p>
          <a:p>
            <a:r>
              <a:rPr lang="en-US" sz="1200">
                <a:solidFill>
                  <a:srgbClr val="000000"/>
                </a:solidFill>
                <a:latin typeface="Arial Black" pitchFamily="34" charset="0"/>
              </a:rPr>
              <a:t>   VALUES(departments_seq.NEXTVAL, 'DEPTO NUEVO', '110', 1700);</a:t>
            </a:r>
          </a:p>
          <a:p>
            <a:r>
              <a:rPr lang="en-US" sz="1200">
                <a:solidFill>
                  <a:srgbClr val="000000"/>
                </a:solidFill>
                <a:latin typeface="Arial Black" pitchFamily="34" charset="0"/>
              </a:rPr>
              <a:t>   </a:t>
            </a:r>
            <a:r>
              <a:rPr lang="en-US" sz="1200">
                <a:solidFill>
                  <a:srgbClr val="B8003D"/>
                </a:solidFill>
                <a:latin typeface="Arial Black" pitchFamily="34" charset="0"/>
              </a:rPr>
              <a:t>ROLLBACK TO inserta</a:t>
            </a:r>
            <a:r>
              <a:rPr lang="en-US" sz="1200">
                <a:solidFill>
                  <a:srgbClr val="000000"/>
                </a:solidFill>
                <a:latin typeface="Arial Black" pitchFamily="34" charset="0"/>
              </a:rPr>
              <a:t>;</a:t>
            </a:r>
          </a:p>
          <a:p>
            <a:r>
              <a:rPr lang="en-US" sz="1200">
                <a:solidFill>
                  <a:srgbClr val="000000"/>
                </a:solidFill>
                <a:latin typeface="Arial Black" pitchFamily="34" charset="0"/>
              </a:rPr>
              <a:t>   COMMIT;</a:t>
            </a:r>
          </a:p>
          <a:p>
            <a:r>
              <a:rPr lang="en-US" sz="1200">
                <a:solidFill>
                  <a:srgbClr val="000000"/>
                </a:solidFill>
                <a:latin typeface="Arial Black" pitchFamily="34" charset="0"/>
              </a:rPr>
              <a:t>END;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Cursor SQL</a:t>
            </a:r>
            <a:endParaRPr lang="es-ES" sz="3000" smtClean="0">
              <a:solidFill>
                <a:srgbClr val="10253F"/>
              </a:solidFill>
              <a:latin typeface="Arial" charset="0"/>
              <a:ea typeface="ＭＳ Ｐゴシック" pitchFamily="34" charset="-128"/>
              <a:cs typeface="Arial" charset="0"/>
            </a:endParaRPr>
          </a:p>
        </p:txBody>
      </p:sp>
      <p:sp>
        <p:nvSpPr>
          <p:cNvPr id="4710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defTabSz="457200">
              <a:lnSpc>
                <a:spcPct val="80000"/>
              </a:lnSpc>
              <a:spcBef>
                <a:spcPct val="20000"/>
              </a:spcBef>
              <a:buFont typeface="Arial" charset="0"/>
              <a:buChar char="•"/>
            </a:pPr>
            <a:r>
              <a:rPr lang="es-ES" sz="1800"/>
              <a:t>Un cursor es un puntero a la zona de memoria privada asignada por el servidor Oracle. Se utiliza para manejar el conjunto de resultados de una sentencia SELECT.</a:t>
            </a:r>
            <a:r>
              <a:rPr lang="es-ES"/>
              <a:t> </a:t>
            </a:r>
            <a:br>
              <a:rPr lang="es-ES"/>
            </a:br>
            <a:endParaRPr lang="es-CL"/>
          </a:p>
        </p:txBody>
      </p:sp>
      <p:sp>
        <p:nvSpPr>
          <p:cNvPr id="47107" name="Rectangle 10"/>
          <p:cNvSpPr>
            <a:spLocks noChangeArrowheads="1"/>
          </p:cNvSpPr>
          <p:nvPr/>
        </p:nvSpPr>
        <p:spPr bwMode="auto">
          <a:xfrm>
            <a:off x="1619250" y="4552950"/>
            <a:ext cx="2000250" cy="311150"/>
          </a:xfrm>
          <a:prstGeom prst="rect">
            <a:avLst/>
          </a:prstGeom>
          <a:noFill/>
          <a:ln w="9525">
            <a:noFill/>
            <a:miter lim="800000"/>
            <a:headEnd/>
            <a:tailEnd/>
          </a:ln>
        </p:spPr>
        <p:txBody>
          <a:bodyPr lIns="82550" tIns="41275" rIns="82550" bIns="41275">
            <a:spAutoFit/>
          </a:bodyPr>
          <a:lstStyle/>
          <a:p>
            <a:pPr algn="ctr" defTabSz="822325" eaLnBrk="0" hangingPunct="0">
              <a:spcBef>
                <a:spcPct val="50000"/>
              </a:spcBef>
            </a:pPr>
            <a:r>
              <a:rPr lang="en-US" b="1">
                <a:latin typeface="Arial Black" pitchFamily="34" charset="0"/>
              </a:rPr>
              <a:t>Cursor Implícito</a:t>
            </a:r>
          </a:p>
        </p:txBody>
      </p:sp>
      <p:sp>
        <p:nvSpPr>
          <p:cNvPr id="47108" name="Rectangle 11"/>
          <p:cNvSpPr>
            <a:spLocks noChangeArrowheads="1"/>
          </p:cNvSpPr>
          <p:nvPr/>
        </p:nvSpPr>
        <p:spPr bwMode="auto">
          <a:xfrm>
            <a:off x="5378450" y="4552950"/>
            <a:ext cx="2000250" cy="311150"/>
          </a:xfrm>
          <a:prstGeom prst="rect">
            <a:avLst/>
          </a:prstGeom>
          <a:noFill/>
          <a:ln w="9525">
            <a:noFill/>
            <a:miter lim="800000"/>
            <a:headEnd/>
            <a:tailEnd/>
          </a:ln>
        </p:spPr>
        <p:txBody>
          <a:bodyPr lIns="82550" tIns="41275" rIns="82550" bIns="41275">
            <a:spAutoFit/>
          </a:bodyPr>
          <a:lstStyle/>
          <a:p>
            <a:pPr algn="ctr" defTabSz="822325" eaLnBrk="0" hangingPunct="0">
              <a:spcBef>
                <a:spcPct val="50000"/>
              </a:spcBef>
            </a:pPr>
            <a:r>
              <a:rPr lang="en-US" b="1">
                <a:latin typeface="Arial Black" pitchFamily="34" charset="0"/>
              </a:rPr>
              <a:t>Cursor Explícito</a:t>
            </a:r>
          </a:p>
        </p:txBody>
      </p:sp>
      <p:grpSp>
        <p:nvGrpSpPr>
          <p:cNvPr id="47109" name="Group 12"/>
          <p:cNvGrpSpPr>
            <a:grpSpLocks/>
          </p:cNvGrpSpPr>
          <p:nvPr/>
        </p:nvGrpSpPr>
        <p:grpSpPr bwMode="auto">
          <a:xfrm>
            <a:off x="990600" y="2924175"/>
            <a:ext cx="3257550" cy="1498600"/>
            <a:chOff x="624" y="2704"/>
            <a:chExt cx="2052" cy="944"/>
          </a:xfrm>
        </p:grpSpPr>
        <p:pic>
          <p:nvPicPr>
            <p:cNvPr id="47115" name="Picture 13"/>
            <p:cNvPicPr>
              <a:picLocks noChangeAspect="1" noChangeArrowheads="1"/>
            </p:cNvPicPr>
            <p:nvPr/>
          </p:nvPicPr>
          <p:blipFill>
            <a:blip r:embed="rId3" cstate="print"/>
            <a:srcRect/>
            <a:stretch>
              <a:fillRect/>
            </a:stretch>
          </p:blipFill>
          <p:spPr bwMode="auto">
            <a:xfrm>
              <a:off x="624" y="2704"/>
              <a:ext cx="1288" cy="408"/>
            </a:xfrm>
            <a:prstGeom prst="rect">
              <a:avLst/>
            </a:prstGeom>
            <a:noFill/>
            <a:ln w="28575">
              <a:noFill/>
              <a:miter lim="800000"/>
              <a:headEnd type="none" w="sm" len="sm"/>
              <a:tailEnd type="none" w="sm" len="sm"/>
            </a:ln>
          </p:spPr>
        </p:pic>
        <p:pic>
          <p:nvPicPr>
            <p:cNvPr id="47116" name="Picture 14"/>
            <p:cNvPicPr>
              <a:picLocks noChangeAspect="1" noChangeArrowheads="1"/>
            </p:cNvPicPr>
            <p:nvPr/>
          </p:nvPicPr>
          <p:blipFill>
            <a:blip r:embed="rId4" cstate="print"/>
            <a:srcRect/>
            <a:stretch>
              <a:fillRect/>
            </a:stretch>
          </p:blipFill>
          <p:spPr bwMode="auto">
            <a:xfrm>
              <a:off x="972" y="3050"/>
              <a:ext cx="660" cy="576"/>
            </a:xfrm>
            <a:prstGeom prst="rect">
              <a:avLst/>
            </a:prstGeom>
            <a:noFill/>
            <a:ln w="28575">
              <a:noFill/>
              <a:miter lim="800000"/>
              <a:headEnd type="none" w="sm" len="sm"/>
              <a:tailEnd type="none" w="sm" len="sm"/>
            </a:ln>
          </p:spPr>
        </p:pic>
        <p:pic>
          <p:nvPicPr>
            <p:cNvPr id="47117" name="Picture 15"/>
            <p:cNvPicPr>
              <a:picLocks noChangeAspect="1" noChangeArrowheads="1"/>
            </p:cNvPicPr>
            <p:nvPr/>
          </p:nvPicPr>
          <p:blipFill>
            <a:blip r:embed="rId5" cstate="print"/>
            <a:srcRect/>
            <a:stretch>
              <a:fillRect/>
            </a:stretch>
          </p:blipFill>
          <p:spPr bwMode="auto">
            <a:xfrm>
              <a:off x="1968" y="2752"/>
              <a:ext cx="708" cy="896"/>
            </a:xfrm>
            <a:prstGeom prst="rect">
              <a:avLst/>
            </a:prstGeom>
            <a:noFill/>
            <a:ln w="28575">
              <a:noFill/>
              <a:miter lim="800000"/>
              <a:headEnd type="none" w="sm" len="sm"/>
              <a:tailEnd type="none" w="sm" len="sm"/>
            </a:ln>
          </p:spPr>
        </p:pic>
        <p:sp>
          <p:nvSpPr>
            <p:cNvPr id="47118" name="Line 16"/>
            <p:cNvSpPr>
              <a:spLocks noChangeShapeType="1"/>
            </p:cNvSpPr>
            <p:nvPr/>
          </p:nvSpPr>
          <p:spPr bwMode="auto">
            <a:xfrm>
              <a:off x="1632" y="3145"/>
              <a:ext cx="480" cy="0"/>
            </a:xfrm>
            <a:prstGeom prst="line">
              <a:avLst/>
            </a:prstGeom>
            <a:noFill/>
            <a:ln w="28575">
              <a:solidFill>
                <a:schemeClr val="accent2"/>
              </a:solidFill>
              <a:round/>
              <a:headEnd type="none" w="sm" len="sm"/>
              <a:tailEnd type="triangle" w="sm" len="sm"/>
            </a:ln>
          </p:spPr>
          <p:txBody>
            <a:bodyPr/>
            <a:lstStyle/>
            <a:p>
              <a:endParaRPr lang="es-CL"/>
            </a:p>
          </p:txBody>
        </p:sp>
      </p:grpSp>
      <p:grpSp>
        <p:nvGrpSpPr>
          <p:cNvPr id="47110" name="Group 17"/>
          <p:cNvGrpSpPr>
            <a:grpSpLocks/>
          </p:cNvGrpSpPr>
          <p:nvPr/>
        </p:nvGrpSpPr>
        <p:grpSpPr bwMode="auto">
          <a:xfrm>
            <a:off x="4979988" y="2949575"/>
            <a:ext cx="2797175" cy="1447800"/>
            <a:chOff x="3137" y="2720"/>
            <a:chExt cx="1762" cy="912"/>
          </a:xfrm>
        </p:grpSpPr>
        <p:pic>
          <p:nvPicPr>
            <p:cNvPr id="47111" name="Picture 18"/>
            <p:cNvPicPr>
              <a:picLocks noChangeAspect="1" noChangeArrowheads="1"/>
            </p:cNvPicPr>
            <p:nvPr/>
          </p:nvPicPr>
          <p:blipFill>
            <a:blip r:embed="rId4" cstate="print"/>
            <a:srcRect/>
            <a:stretch>
              <a:fillRect/>
            </a:stretch>
          </p:blipFill>
          <p:spPr bwMode="auto">
            <a:xfrm>
              <a:off x="3180" y="3056"/>
              <a:ext cx="660" cy="576"/>
            </a:xfrm>
            <a:prstGeom prst="rect">
              <a:avLst/>
            </a:prstGeom>
            <a:noFill/>
            <a:ln w="28575">
              <a:noFill/>
              <a:miter lim="800000"/>
              <a:headEnd type="none" w="sm" len="sm"/>
              <a:tailEnd type="none" w="sm" len="sm"/>
            </a:ln>
          </p:spPr>
        </p:pic>
        <p:pic>
          <p:nvPicPr>
            <p:cNvPr id="47112" name="Picture 19" descr="OASA"/>
            <p:cNvPicPr>
              <a:picLocks noChangeAspect="1" noChangeArrowheads="1"/>
            </p:cNvPicPr>
            <p:nvPr/>
          </p:nvPicPr>
          <p:blipFill>
            <a:blip r:embed="rId6" cstate="print"/>
            <a:srcRect/>
            <a:stretch>
              <a:fillRect/>
            </a:stretch>
          </p:blipFill>
          <p:spPr bwMode="auto">
            <a:xfrm>
              <a:off x="3137" y="2722"/>
              <a:ext cx="530" cy="526"/>
            </a:xfrm>
            <a:prstGeom prst="rect">
              <a:avLst/>
            </a:prstGeom>
            <a:noFill/>
            <a:ln w="9525">
              <a:noFill/>
              <a:miter lim="800000"/>
              <a:headEnd/>
              <a:tailEnd/>
            </a:ln>
          </p:spPr>
        </p:pic>
        <p:pic>
          <p:nvPicPr>
            <p:cNvPr id="47113" name="Picture 20"/>
            <p:cNvPicPr>
              <a:picLocks noChangeAspect="1" noChangeArrowheads="1"/>
            </p:cNvPicPr>
            <p:nvPr/>
          </p:nvPicPr>
          <p:blipFill>
            <a:blip r:embed="rId5" cstate="print"/>
            <a:srcRect/>
            <a:stretch>
              <a:fillRect/>
            </a:stretch>
          </p:blipFill>
          <p:spPr bwMode="auto">
            <a:xfrm>
              <a:off x="4191" y="2720"/>
              <a:ext cx="708" cy="896"/>
            </a:xfrm>
            <a:prstGeom prst="rect">
              <a:avLst/>
            </a:prstGeom>
            <a:noFill/>
            <a:ln w="28575">
              <a:noFill/>
              <a:miter lim="800000"/>
              <a:headEnd type="none" w="sm" len="sm"/>
              <a:tailEnd type="none" w="sm" len="sm"/>
            </a:ln>
          </p:spPr>
        </p:pic>
        <p:sp>
          <p:nvSpPr>
            <p:cNvPr id="47114" name="Line 21"/>
            <p:cNvSpPr>
              <a:spLocks noChangeShapeType="1"/>
            </p:cNvSpPr>
            <p:nvPr/>
          </p:nvSpPr>
          <p:spPr bwMode="auto">
            <a:xfrm>
              <a:off x="3840" y="3162"/>
              <a:ext cx="480" cy="0"/>
            </a:xfrm>
            <a:prstGeom prst="line">
              <a:avLst/>
            </a:prstGeom>
            <a:noFill/>
            <a:ln w="28575">
              <a:solidFill>
                <a:schemeClr val="accent2"/>
              </a:solidFill>
              <a:round/>
              <a:headEnd type="none" w="sm" len="sm"/>
              <a:tailEnd type="triangle" w="sm" len="sm"/>
            </a:ln>
          </p:spPr>
          <p:txBody>
            <a:bodyPr/>
            <a:lstStyle/>
            <a:p>
              <a:endParaRPr lang="es-CL"/>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Bloques PL/SQL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Construye unidades de programación, según sintaxis, restricciones del lenguaje, requisitos de la lógica de negocios y de información.</a:t>
            </a:r>
          </a:p>
          <a:p>
            <a:pPr algn="ctr" eaLnBrk="1" hangingPunct="1"/>
            <a:r>
              <a:rPr lang="es-CL" b="1" dirty="0" smtClean="0">
                <a:solidFill>
                  <a:schemeClr val="bg1"/>
                </a:solidFill>
                <a:ea typeface="ＭＳ Ｐゴシック" pitchFamily="34" charset="-128"/>
              </a:rPr>
              <a:t>Utiliza recursos del lenguaje según su sintaxis, restricciones, requisitos de la lógica de negocios y de información.</a:t>
            </a:r>
          </a:p>
        </p:txBody>
      </p:sp>
      <p:pic>
        <p:nvPicPr>
          <p:cNvPr id="11" name="Picture 22" descr="Screenshot - 24-01-2014 , 13_48_26"/>
          <p:cNvPicPr>
            <a:picLocks noChangeAspect="1" noChangeArrowheads="1"/>
          </p:cNvPicPr>
          <p:nvPr/>
        </p:nvPicPr>
        <p:blipFill>
          <a:blip r:embed="rId3" cstate="print"/>
          <a:srcRect/>
          <a:stretch>
            <a:fillRect/>
          </a:stretch>
        </p:blipFill>
        <p:spPr bwMode="auto">
          <a:xfrm>
            <a:off x="6012160" y="5433594"/>
            <a:ext cx="1872208" cy="1379782"/>
          </a:xfrm>
          <a:prstGeom prst="rect">
            <a:avLst/>
          </a:prstGeom>
          <a:noFill/>
        </p:spPr>
      </p:pic>
      <p:sp>
        <p:nvSpPr>
          <p:cNvPr id="12" name="AutoShape 7"/>
          <p:cNvSpPr>
            <a:spLocks noChangeArrowheads="1"/>
          </p:cNvSpPr>
          <p:nvPr/>
        </p:nvSpPr>
        <p:spPr bwMode="auto">
          <a:xfrm flipH="1">
            <a:off x="1259629" y="3933057"/>
            <a:ext cx="5976667" cy="1584176"/>
          </a:xfrm>
          <a:prstGeom prst="wedgeRectCallout">
            <a:avLst>
              <a:gd name="adj1" fmla="val -46676"/>
              <a:gd name="adj2" fmla="val 78750"/>
            </a:avLst>
          </a:prstGeom>
          <a:solidFill>
            <a:srgbClr val="FFC000"/>
          </a:solidFill>
          <a:ln w="25400">
            <a:solidFill>
              <a:schemeClr val="tx1"/>
            </a:solidFill>
            <a:miter lim="800000"/>
            <a:headEnd/>
            <a:tailEnd/>
          </a:ln>
        </p:spPr>
        <p:txBody>
          <a:bodyPr/>
          <a:lstStyle/>
          <a:p>
            <a:endParaRPr lang="en-US" sz="400" dirty="0" smtClean="0">
              <a:latin typeface="Arial Black" pitchFamily="34" charset="0"/>
            </a:endParaRPr>
          </a:p>
          <a:p>
            <a:pPr>
              <a:defRPr/>
            </a:pPr>
            <a:r>
              <a:rPr lang="en-US" sz="1000" dirty="0" smtClean="0">
                <a:solidFill>
                  <a:srgbClr val="000000"/>
                </a:solidFill>
                <a:latin typeface="Arial Black" pitchFamily="34" charset="0"/>
              </a:rPr>
              <a:t>DECLARE</a:t>
            </a:r>
          </a:p>
          <a:p>
            <a:pPr>
              <a:defRPr/>
            </a:pPr>
            <a:r>
              <a:rPr lang="en-US" sz="1000" dirty="0" smtClean="0">
                <a:solidFill>
                  <a:srgbClr val="000000"/>
                </a:solidFill>
                <a:latin typeface="Arial Black" pitchFamily="34" charset="0"/>
              </a:rPr>
              <a:t> </a:t>
            </a:r>
            <a:r>
              <a:rPr lang="en-US" sz="1000" dirty="0" err="1" smtClean="0">
                <a:solidFill>
                  <a:srgbClr val="000000"/>
                </a:solidFill>
                <a:latin typeface="Arial Black" pitchFamily="34" charset="0"/>
              </a:rPr>
              <a:t>v_fname</a:t>
            </a:r>
            <a:r>
              <a:rPr lang="en-US" sz="1000" dirty="0" smtClean="0">
                <a:solidFill>
                  <a:srgbClr val="000000"/>
                </a:solidFill>
                <a:latin typeface="Arial Black" pitchFamily="34" charset="0"/>
              </a:rPr>
              <a:t> VARCHAR2(25);</a:t>
            </a:r>
          </a:p>
          <a:p>
            <a:pPr>
              <a:defRPr/>
            </a:pPr>
            <a:r>
              <a:rPr lang="en-US" sz="1000" dirty="0" smtClean="0">
                <a:solidFill>
                  <a:srgbClr val="000000"/>
                </a:solidFill>
                <a:latin typeface="Arial Black" pitchFamily="34" charset="0"/>
              </a:rPr>
              <a:t>BEGIN</a:t>
            </a:r>
          </a:p>
          <a:p>
            <a:pPr>
              <a:defRPr/>
            </a:pPr>
            <a:r>
              <a:rPr lang="en-US" sz="1000" dirty="0" smtClean="0">
                <a:solidFill>
                  <a:srgbClr val="000000"/>
                </a:solidFill>
                <a:latin typeface="Arial Black" pitchFamily="34" charset="0"/>
              </a:rPr>
              <a:t>     </a:t>
            </a:r>
            <a:r>
              <a:rPr lang="en-US" sz="1000" dirty="0" smtClean="0">
                <a:solidFill>
                  <a:srgbClr val="C00000"/>
                </a:solidFill>
                <a:latin typeface="Arial Black" pitchFamily="34" charset="0"/>
              </a:rPr>
              <a:t>SELECT first_name </a:t>
            </a:r>
          </a:p>
          <a:p>
            <a:pPr>
              <a:defRPr/>
            </a:pPr>
            <a:r>
              <a:rPr lang="en-US" sz="1000" dirty="0" smtClean="0">
                <a:solidFill>
                  <a:srgbClr val="C00000"/>
                </a:solidFill>
                <a:latin typeface="Arial Black" pitchFamily="34" charset="0"/>
              </a:rPr>
              <a:t>     INTO </a:t>
            </a:r>
            <a:r>
              <a:rPr lang="en-US" sz="1000" dirty="0" err="1" smtClean="0">
                <a:solidFill>
                  <a:srgbClr val="C00000"/>
                </a:solidFill>
                <a:latin typeface="Arial Black" pitchFamily="34" charset="0"/>
              </a:rPr>
              <a:t>v_fname</a:t>
            </a:r>
            <a:r>
              <a:rPr lang="en-US" sz="1000" dirty="0" smtClean="0">
                <a:solidFill>
                  <a:srgbClr val="C00000"/>
                </a:solidFill>
                <a:latin typeface="Arial Black" pitchFamily="34" charset="0"/>
              </a:rPr>
              <a:t> </a:t>
            </a:r>
          </a:p>
          <a:p>
            <a:pPr>
              <a:defRPr/>
            </a:pPr>
            <a:r>
              <a:rPr lang="en-US" sz="1000" dirty="0" smtClean="0">
                <a:solidFill>
                  <a:srgbClr val="C00000"/>
                </a:solidFill>
                <a:latin typeface="Arial Black" pitchFamily="34" charset="0"/>
              </a:rPr>
              <a:t>     FROM employees </a:t>
            </a:r>
          </a:p>
          <a:p>
            <a:pPr>
              <a:defRPr/>
            </a:pPr>
            <a:r>
              <a:rPr lang="en-US" sz="1000" dirty="0" smtClean="0">
                <a:solidFill>
                  <a:srgbClr val="C00000"/>
                </a:solidFill>
                <a:latin typeface="Arial Black" pitchFamily="34" charset="0"/>
              </a:rPr>
              <a:t>     WHERE employee_id  = 200;</a:t>
            </a:r>
          </a:p>
          <a:p>
            <a:pPr>
              <a:defRPr/>
            </a:pPr>
            <a:r>
              <a:rPr lang="en-US" sz="1000" dirty="0" smtClean="0">
                <a:solidFill>
                  <a:srgbClr val="000000"/>
                </a:solidFill>
                <a:latin typeface="Arial Black" pitchFamily="34" charset="0"/>
              </a:rPr>
              <a:t>     DBMS_OUTPUT.PUT_LINE('El primer </a:t>
            </a:r>
            <a:r>
              <a:rPr lang="en-US" sz="1000" dirty="0" err="1" smtClean="0">
                <a:solidFill>
                  <a:srgbClr val="000000"/>
                </a:solidFill>
                <a:latin typeface="Arial Black" pitchFamily="34" charset="0"/>
              </a:rPr>
              <a:t>nombre</a:t>
            </a:r>
            <a:r>
              <a:rPr lang="en-US" sz="1000" dirty="0" smtClean="0">
                <a:solidFill>
                  <a:srgbClr val="000000"/>
                </a:solidFill>
                <a:latin typeface="Arial Black" pitchFamily="34" charset="0"/>
              </a:rPr>
              <a:t> del empleado 200 es : '|| </a:t>
            </a:r>
            <a:r>
              <a:rPr lang="en-US" sz="1000" dirty="0" err="1" smtClean="0">
                <a:solidFill>
                  <a:srgbClr val="000000"/>
                </a:solidFill>
                <a:latin typeface="Arial Black" pitchFamily="34" charset="0"/>
              </a:rPr>
              <a:t>v_fname</a:t>
            </a:r>
            <a:r>
              <a:rPr lang="en-US" sz="1000" dirty="0" smtClean="0">
                <a:solidFill>
                  <a:srgbClr val="000000"/>
                </a:solidFill>
                <a:latin typeface="Arial Black" pitchFamily="34" charset="0"/>
              </a:rPr>
              <a:t>);</a:t>
            </a:r>
          </a:p>
          <a:p>
            <a:pPr>
              <a:defRPr/>
            </a:pPr>
            <a:r>
              <a:rPr lang="en-US" sz="1000" dirty="0" smtClean="0">
                <a:solidFill>
                  <a:srgbClr val="000000"/>
                </a:solidFill>
                <a:latin typeface="Arial Black" pitchFamily="34" charset="0"/>
              </a:rPr>
              <a:t>END;</a:t>
            </a:r>
          </a:p>
          <a:p>
            <a:endParaRPr lang="en-US" sz="400" dirty="0">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Atributos de Cursor SQL para </a:t>
            </a:r>
            <a:br>
              <a:rPr lang="es-CL" sz="3000" smtClean="0">
                <a:solidFill>
                  <a:srgbClr val="10253F"/>
                </a:solidFill>
                <a:latin typeface="Arial" charset="0"/>
                <a:ea typeface="ＭＳ Ｐゴシック" pitchFamily="34" charset="-128"/>
                <a:cs typeface="Arial" charset="0"/>
              </a:rPr>
            </a:br>
            <a:r>
              <a:rPr lang="es-CL" sz="3000" smtClean="0">
                <a:solidFill>
                  <a:srgbClr val="10253F"/>
                </a:solidFill>
                <a:latin typeface="Arial" charset="0"/>
                <a:ea typeface="ＭＳ Ｐゴシック" pitchFamily="34" charset="-128"/>
                <a:cs typeface="Arial" charset="0"/>
              </a:rPr>
              <a:t>Cursores Implícitos</a:t>
            </a:r>
            <a:endParaRPr lang="es-ES" sz="3000" smtClean="0">
              <a:solidFill>
                <a:srgbClr val="10253F"/>
              </a:solidFill>
              <a:latin typeface="Arial" charset="0"/>
              <a:ea typeface="ＭＳ Ｐゴシック" pitchFamily="34" charset="-128"/>
              <a:cs typeface="Arial" charset="0"/>
            </a:endParaRPr>
          </a:p>
        </p:txBody>
      </p:sp>
      <p:sp>
        <p:nvSpPr>
          <p:cNvPr id="6451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defTabSz="457200">
              <a:lnSpc>
                <a:spcPct val="80000"/>
              </a:lnSpc>
              <a:spcBef>
                <a:spcPct val="20000"/>
              </a:spcBef>
              <a:buFont typeface="Arial" charset="0"/>
              <a:buChar char="•"/>
            </a:pPr>
            <a:r>
              <a:rPr lang="es-ES" sz="1800"/>
              <a:t>Utilizando atributos de cursor de SQL, se puede probar los resultados de las sentencias SQL.</a:t>
            </a:r>
            <a:br>
              <a:rPr lang="es-ES" sz="1800"/>
            </a:br>
            <a:endParaRPr lang="es-CL" sz="1800"/>
          </a:p>
        </p:txBody>
      </p:sp>
      <p:sp>
        <p:nvSpPr>
          <p:cNvPr id="13" name="12 Bisel"/>
          <p:cNvSpPr>
            <a:spLocks noChangeArrowheads="1"/>
          </p:cNvSpPr>
          <p:nvPr/>
        </p:nvSpPr>
        <p:spPr bwMode="auto">
          <a:xfrm>
            <a:off x="1331913" y="2133600"/>
            <a:ext cx="6694487" cy="1116013"/>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r>
              <a:rPr lang="es-CL" sz="1600" b="1" dirty="0" smtClean="0">
                <a:solidFill>
                  <a:srgbClr val="FFFFFF"/>
                </a:solidFill>
              </a:rPr>
              <a:t>SQL%FOUND</a:t>
            </a:r>
            <a:r>
              <a:rPr lang="es-CL" sz="1600" b="1" dirty="0">
                <a:solidFill>
                  <a:srgbClr val="FFFFFF"/>
                </a:solidFill>
              </a:rPr>
              <a:t>: a</a:t>
            </a:r>
            <a:r>
              <a:rPr lang="es-CL" b="1" dirty="0">
                <a:solidFill>
                  <a:srgbClr val="FFFFFF"/>
                </a:solidFill>
              </a:rPr>
              <a:t>tributo booleano</a:t>
            </a:r>
            <a:r>
              <a:rPr lang="es-CL" sz="1600" b="1" dirty="0">
                <a:solidFill>
                  <a:srgbClr val="FFFFFF"/>
                </a:solidFill>
              </a:rPr>
              <a:t> que se evalúa como TRUE si la última sentencia SQL ejecutada devuelve al menos una fila.</a:t>
            </a:r>
          </a:p>
        </p:txBody>
      </p:sp>
      <p:sp>
        <p:nvSpPr>
          <p:cNvPr id="2" name="12 Bisel"/>
          <p:cNvSpPr>
            <a:spLocks noChangeArrowheads="1"/>
          </p:cNvSpPr>
          <p:nvPr/>
        </p:nvSpPr>
        <p:spPr bwMode="auto">
          <a:xfrm>
            <a:off x="1323975" y="3394075"/>
            <a:ext cx="6694488" cy="1116013"/>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r>
              <a:rPr lang="es-CL" sz="1600" b="1" dirty="0" smtClean="0">
                <a:solidFill>
                  <a:srgbClr val="FFFFFF"/>
                </a:solidFill>
              </a:rPr>
              <a:t>SQL%NOTFOUND</a:t>
            </a:r>
            <a:r>
              <a:rPr lang="es-CL" sz="1600" b="1" dirty="0">
                <a:solidFill>
                  <a:srgbClr val="FFFFFF"/>
                </a:solidFill>
              </a:rPr>
              <a:t>: atributo booleano que devuelve TRUE si la última sentencia SQL ejecutada no retorna filas.</a:t>
            </a:r>
          </a:p>
        </p:txBody>
      </p:sp>
      <p:sp>
        <p:nvSpPr>
          <p:cNvPr id="3" name="12 Bisel"/>
          <p:cNvSpPr>
            <a:spLocks noChangeArrowheads="1"/>
          </p:cNvSpPr>
          <p:nvPr/>
        </p:nvSpPr>
        <p:spPr bwMode="auto">
          <a:xfrm>
            <a:off x="1331913" y="4691063"/>
            <a:ext cx="6694487" cy="1116012"/>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r>
              <a:rPr lang="es-CL" sz="1600" b="1" dirty="0" smtClean="0">
                <a:solidFill>
                  <a:srgbClr val="FFFFFF"/>
                </a:solidFill>
              </a:rPr>
              <a:t>SQL%ROWCOUNT</a:t>
            </a:r>
            <a:r>
              <a:rPr lang="es-CL" sz="1600" b="1" dirty="0">
                <a:solidFill>
                  <a:srgbClr val="FFFFFF"/>
                </a:solidFill>
              </a:rPr>
              <a:t>: retorna un valor entero que representa el número de filas afectadas por la última sentencia SQL ejecutada.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Atributos de Cursor SQL para </a:t>
            </a:r>
            <a:br>
              <a:rPr lang="es-CL" sz="3000" smtClean="0">
                <a:solidFill>
                  <a:srgbClr val="10253F"/>
                </a:solidFill>
                <a:latin typeface="Arial" charset="0"/>
                <a:ea typeface="ＭＳ Ｐゴシック" pitchFamily="34" charset="-128"/>
                <a:cs typeface="Arial" charset="0"/>
              </a:rPr>
            </a:br>
            <a:r>
              <a:rPr lang="es-CL" sz="3000" smtClean="0">
                <a:solidFill>
                  <a:srgbClr val="10253F"/>
                </a:solidFill>
                <a:latin typeface="Arial" charset="0"/>
                <a:ea typeface="ＭＳ Ｐゴシック" pitchFamily="34" charset="-128"/>
                <a:cs typeface="Arial" charset="0"/>
              </a:rPr>
              <a:t>Cursores Implícitos</a:t>
            </a:r>
            <a:endParaRPr lang="es-ES" sz="3000" smtClean="0">
              <a:solidFill>
                <a:srgbClr val="10253F"/>
              </a:solidFill>
              <a:latin typeface="Arial" charset="0"/>
              <a:ea typeface="ＭＳ Ｐゴシック" pitchFamily="34" charset="-128"/>
              <a:cs typeface="Arial" charset="0"/>
            </a:endParaRPr>
          </a:p>
        </p:txBody>
      </p:sp>
      <p:sp>
        <p:nvSpPr>
          <p:cNvPr id="66563"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defTabSz="457200">
              <a:lnSpc>
                <a:spcPct val="80000"/>
              </a:lnSpc>
              <a:spcBef>
                <a:spcPct val="20000"/>
              </a:spcBef>
              <a:buFont typeface="Arial" charset="0"/>
              <a:buChar char="•"/>
            </a:pPr>
            <a:r>
              <a:rPr lang="es-ES" sz="1800"/>
              <a:t>Utilizando atributos de cursor de SQL, se puede probar los resultados de las sentencias SQL.</a:t>
            </a:r>
            <a:br>
              <a:rPr lang="es-ES" sz="1800"/>
            </a:br>
            <a:endParaRPr lang="es-CL" sz="1800"/>
          </a:p>
        </p:txBody>
      </p:sp>
      <p:sp>
        <p:nvSpPr>
          <p:cNvPr id="3" name="Text Box 5"/>
          <p:cNvSpPr txBox="1">
            <a:spLocks noChangeArrowheads="1"/>
          </p:cNvSpPr>
          <p:nvPr/>
        </p:nvSpPr>
        <p:spPr bwMode="auto">
          <a:xfrm>
            <a:off x="1291680" y="3187840"/>
            <a:ext cx="7081486" cy="207668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r>
              <a:rPr lang="en-US" sz="1200" dirty="0">
                <a:solidFill>
                  <a:srgbClr val="000000"/>
                </a:solidFill>
                <a:latin typeface="Arial Black" pitchFamily="34" charset="0"/>
              </a:rPr>
              <a:t/>
            </a:r>
            <a:br>
              <a:rPr lang="en-US" sz="1200" dirty="0">
                <a:solidFill>
                  <a:srgbClr val="000000"/>
                </a:solidFill>
                <a:latin typeface="Arial Black" pitchFamily="34" charset="0"/>
              </a:rPr>
            </a:br>
            <a:r>
              <a:rPr lang="en-US" sz="1200" dirty="0">
                <a:solidFill>
                  <a:srgbClr val="000000"/>
                </a:solidFill>
                <a:latin typeface="Arial Black" pitchFamily="34" charset="0"/>
              </a:rPr>
              <a:t>DECLARE</a:t>
            </a:r>
          </a:p>
          <a:p>
            <a:r>
              <a:rPr lang="en-US" sz="1200" dirty="0">
                <a:solidFill>
                  <a:srgbClr val="000000"/>
                </a:solidFill>
                <a:latin typeface="Arial Black" pitchFamily="34" charset="0"/>
              </a:rPr>
              <a:t>  </a:t>
            </a:r>
            <a:r>
              <a:rPr lang="en-US" sz="1200" dirty="0" err="1">
                <a:solidFill>
                  <a:srgbClr val="000000"/>
                </a:solidFill>
                <a:latin typeface="Arial Black" pitchFamily="34" charset="0"/>
              </a:rPr>
              <a:t>v_filas_elim</a:t>
            </a:r>
            <a:r>
              <a:rPr lang="en-US" sz="1200" dirty="0">
                <a:solidFill>
                  <a:srgbClr val="000000"/>
                </a:solidFill>
                <a:latin typeface="Arial Black" pitchFamily="34" charset="0"/>
              </a:rPr>
              <a:t>    VARCHAR2(30);</a:t>
            </a:r>
          </a:p>
          <a:p>
            <a:r>
              <a:rPr lang="en-US" sz="1200" dirty="0">
                <a:solidFill>
                  <a:srgbClr val="000000"/>
                </a:solidFill>
                <a:latin typeface="Arial Black" pitchFamily="34" charset="0"/>
              </a:rPr>
              <a:t>  </a:t>
            </a:r>
            <a:r>
              <a:rPr lang="en-US" sz="1200" dirty="0" err="1">
                <a:solidFill>
                  <a:srgbClr val="000000"/>
                </a:solidFill>
                <a:latin typeface="Arial Black" pitchFamily="34" charset="0"/>
              </a:rPr>
              <a:t>v_empno</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empleados.employee_id%TYPE</a:t>
            </a:r>
            <a:r>
              <a:rPr lang="en-US" sz="1200" dirty="0">
                <a:solidFill>
                  <a:srgbClr val="000000"/>
                </a:solidFill>
                <a:latin typeface="Arial Black" pitchFamily="34" charset="0"/>
              </a:rPr>
              <a:t> := 176;</a:t>
            </a:r>
          </a:p>
          <a:p>
            <a:r>
              <a:rPr lang="en-US" sz="1200" dirty="0">
                <a:solidFill>
                  <a:srgbClr val="000000"/>
                </a:solidFill>
                <a:latin typeface="Arial Black" pitchFamily="34" charset="0"/>
              </a:rPr>
              <a:t>BEGIN</a:t>
            </a:r>
          </a:p>
          <a:p>
            <a:r>
              <a:rPr lang="en-US" sz="1200" dirty="0">
                <a:solidFill>
                  <a:srgbClr val="000000"/>
                </a:solidFill>
                <a:latin typeface="Arial Black" pitchFamily="34" charset="0"/>
              </a:rPr>
              <a:t>    DELETE FROM  empleados </a:t>
            </a:r>
          </a:p>
          <a:p>
            <a:r>
              <a:rPr lang="en-US" sz="1200" dirty="0">
                <a:solidFill>
                  <a:srgbClr val="000000"/>
                </a:solidFill>
                <a:latin typeface="Arial Black" pitchFamily="34" charset="0"/>
              </a:rPr>
              <a:t>    WHERE employee_id = </a:t>
            </a:r>
            <a:r>
              <a:rPr lang="en-US" sz="1200" dirty="0" err="1">
                <a:solidFill>
                  <a:srgbClr val="000000"/>
                </a:solidFill>
                <a:latin typeface="Arial Black" pitchFamily="34" charset="0"/>
              </a:rPr>
              <a:t>v_empno</a:t>
            </a:r>
            <a:r>
              <a:rPr lang="en-US" sz="1200" dirty="0">
                <a:solidFill>
                  <a:srgbClr val="000000"/>
                </a:solidFill>
                <a:latin typeface="Arial Black" pitchFamily="34" charset="0"/>
              </a:rPr>
              <a:t>;</a:t>
            </a:r>
          </a:p>
          <a:p>
            <a:r>
              <a:rPr lang="en-US" sz="1200" dirty="0">
                <a:solidFill>
                  <a:srgbClr val="000000"/>
                </a:solidFill>
                <a:latin typeface="Arial Black" pitchFamily="34" charset="0"/>
              </a:rPr>
              <a:t>    </a:t>
            </a:r>
            <a:r>
              <a:rPr lang="en-US" sz="1200" dirty="0" err="1">
                <a:solidFill>
                  <a:srgbClr val="000000"/>
                </a:solidFill>
                <a:latin typeface="Arial Black" pitchFamily="34" charset="0"/>
              </a:rPr>
              <a:t>v_filas_elim</a:t>
            </a:r>
            <a:r>
              <a:rPr lang="en-US" sz="1200" dirty="0">
                <a:solidFill>
                  <a:srgbClr val="000000"/>
                </a:solidFill>
                <a:latin typeface="Arial Black" pitchFamily="34" charset="0"/>
              </a:rPr>
              <a:t> := (</a:t>
            </a:r>
            <a:r>
              <a:rPr lang="en-US" sz="1200" dirty="0">
                <a:solidFill>
                  <a:srgbClr val="B8003D"/>
                </a:solidFill>
                <a:latin typeface="Arial Black" pitchFamily="34" charset="0"/>
              </a:rPr>
              <a:t>SQL%ROWCOUNT</a:t>
            </a:r>
            <a:r>
              <a:rPr lang="en-US" sz="1200" dirty="0">
                <a:solidFill>
                  <a:srgbClr val="000000"/>
                </a:solidFill>
                <a:latin typeface="Arial Black" pitchFamily="34" charset="0"/>
              </a:rPr>
              <a:t> || ' </a:t>
            </a:r>
            <a:r>
              <a:rPr lang="en-US" sz="1200" dirty="0" err="1">
                <a:solidFill>
                  <a:srgbClr val="000000"/>
                </a:solidFill>
                <a:latin typeface="Arial Black" pitchFamily="34" charset="0"/>
              </a:rPr>
              <a:t>filas</a:t>
            </a:r>
            <a:r>
              <a:rPr lang="en-US" sz="1200" dirty="0">
                <a:solidFill>
                  <a:srgbClr val="000000"/>
                </a:solidFill>
                <a:latin typeface="Arial Black" pitchFamily="34" charset="0"/>
              </a:rPr>
              <a:t> </a:t>
            </a:r>
            <a:r>
              <a:rPr lang="en-US" sz="1200" dirty="0" err="1">
                <a:solidFill>
                  <a:srgbClr val="000000"/>
                </a:solidFill>
                <a:latin typeface="Arial Black" pitchFamily="34" charset="0"/>
              </a:rPr>
              <a:t>eliminadas</a:t>
            </a:r>
            <a:r>
              <a:rPr lang="en-US" sz="1200" dirty="0">
                <a:solidFill>
                  <a:srgbClr val="000000"/>
                </a:solidFill>
                <a:latin typeface="Arial Black" pitchFamily="34" charset="0"/>
              </a:rPr>
              <a:t>.');</a:t>
            </a:r>
          </a:p>
          <a:p>
            <a:r>
              <a:rPr lang="en-US" sz="1200" dirty="0">
                <a:solidFill>
                  <a:srgbClr val="000000"/>
                </a:solidFill>
                <a:latin typeface="Arial Black" pitchFamily="34" charset="0"/>
              </a:rPr>
              <a:t>    DBMS_OUTPUT.PUT_LINE (</a:t>
            </a:r>
            <a:r>
              <a:rPr lang="en-US" sz="1200" dirty="0" err="1">
                <a:solidFill>
                  <a:srgbClr val="000000"/>
                </a:solidFill>
                <a:latin typeface="Arial Black" pitchFamily="34" charset="0"/>
              </a:rPr>
              <a:t>v_filas_elim</a:t>
            </a:r>
            <a:r>
              <a:rPr lang="en-US" sz="1200" dirty="0">
                <a:solidFill>
                  <a:srgbClr val="000000"/>
                </a:solidFill>
                <a:latin typeface="Arial Black" pitchFamily="34" charset="0"/>
              </a:rPr>
              <a:t>);</a:t>
            </a:r>
          </a:p>
          <a:p>
            <a:r>
              <a:rPr lang="en-US" sz="1200" dirty="0">
                <a:solidFill>
                  <a:srgbClr val="000000"/>
                </a:solidFill>
                <a:latin typeface="Arial Black" pitchFamily="34" charset="0"/>
              </a:rPr>
              <a:t>END;</a:t>
            </a:r>
          </a:p>
          <a:p>
            <a:endParaRPr lang="en-US" sz="800" dirty="0">
              <a:solidFill>
                <a:srgbClr val="000000"/>
              </a:solidFill>
              <a:latin typeface="Arial Black" pitchFamily="34" charset="0"/>
            </a:endParaRPr>
          </a:p>
        </p:txBody>
      </p:sp>
      <p:sp>
        <p:nvSpPr>
          <p:cNvPr id="2" name="Text Box 5"/>
          <p:cNvSpPr txBox="1">
            <a:spLocks noChangeArrowheads="1"/>
          </p:cNvSpPr>
          <p:nvPr/>
        </p:nvSpPr>
        <p:spPr bwMode="auto">
          <a:xfrm>
            <a:off x="1291680" y="2135238"/>
            <a:ext cx="7081486" cy="76140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r>
              <a:rPr lang="en-US" sz="1200">
                <a:solidFill>
                  <a:srgbClr val="000000"/>
                </a:solidFill>
                <a:latin typeface="Arial Black" pitchFamily="34" charset="0"/>
              </a:rPr>
              <a:t/>
            </a:r>
            <a:br>
              <a:rPr lang="en-US" sz="1200">
                <a:solidFill>
                  <a:srgbClr val="000000"/>
                </a:solidFill>
                <a:latin typeface="Arial Black" pitchFamily="34" charset="0"/>
              </a:rPr>
            </a:br>
            <a:r>
              <a:rPr lang="en-US" sz="1200">
                <a:solidFill>
                  <a:srgbClr val="000000"/>
                </a:solidFill>
                <a:latin typeface="Arial Black" pitchFamily="34" charset="0"/>
              </a:rPr>
              <a:t>CREATE TABLE empleados</a:t>
            </a:r>
          </a:p>
          <a:p>
            <a:r>
              <a:rPr lang="en-US" sz="1200">
                <a:solidFill>
                  <a:srgbClr val="000000"/>
                </a:solidFill>
                <a:latin typeface="Arial Black" pitchFamily="34" charset="0"/>
              </a:rPr>
              <a:t>AS SELECT * FROM employees;</a:t>
            </a:r>
          </a:p>
          <a:p>
            <a:endParaRPr lang="en-US" sz="800">
              <a:solidFill>
                <a:srgbClr val="000000"/>
              </a:solidFill>
              <a:latin typeface="Arial Black" pitchFamily="34" charset="0"/>
            </a:endParaRPr>
          </a:p>
        </p:txBody>
      </p:sp>
      <p:pic>
        <p:nvPicPr>
          <p:cNvPr id="66573" name="Picture 13" descr="Screenshot - 03-02-2014 , 13_30_02"/>
          <p:cNvPicPr>
            <a:picLocks noChangeAspect="1" noChangeArrowheads="1"/>
          </p:cNvPicPr>
          <p:nvPr/>
        </p:nvPicPr>
        <p:blipFill>
          <a:blip r:embed="rId3" cstate="print"/>
          <a:srcRect/>
          <a:stretch>
            <a:fillRect/>
          </a:stretch>
        </p:blipFill>
        <p:spPr bwMode="auto">
          <a:xfrm>
            <a:off x="3635375" y="5373688"/>
            <a:ext cx="1873250" cy="2000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Atributos de Cursor SQL para </a:t>
            </a:r>
            <a:br>
              <a:rPr lang="es-CL" sz="3000" smtClean="0">
                <a:solidFill>
                  <a:srgbClr val="10253F"/>
                </a:solidFill>
                <a:latin typeface="Arial" charset="0"/>
                <a:ea typeface="ＭＳ Ｐゴシック" pitchFamily="34" charset="-128"/>
                <a:cs typeface="Arial" charset="0"/>
              </a:rPr>
            </a:br>
            <a:r>
              <a:rPr lang="es-CL" sz="3000" smtClean="0">
                <a:solidFill>
                  <a:srgbClr val="10253F"/>
                </a:solidFill>
                <a:latin typeface="Arial" charset="0"/>
                <a:ea typeface="ＭＳ Ｐゴシック" pitchFamily="34" charset="-128"/>
                <a:cs typeface="Arial" charset="0"/>
              </a:rPr>
              <a:t>Cursores Implícitos</a:t>
            </a:r>
            <a:endParaRPr lang="es-ES" sz="3000" smtClean="0">
              <a:solidFill>
                <a:srgbClr val="10253F"/>
              </a:solidFill>
              <a:latin typeface="Arial" charset="0"/>
              <a:ea typeface="ＭＳ Ｐゴシック" pitchFamily="34" charset="-128"/>
              <a:cs typeface="Arial" charset="0"/>
            </a:endParaRPr>
          </a:p>
        </p:txBody>
      </p:sp>
      <p:sp>
        <p:nvSpPr>
          <p:cNvPr id="66563"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defTabSz="457200">
              <a:lnSpc>
                <a:spcPct val="80000"/>
              </a:lnSpc>
              <a:spcBef>
                <a:spcPct val="20000"/>
              </a:spcBef>
              <a:buFont typeface="Arial" charset="0"/>
              <a:buChar char="•"/>
            </a:pPr>
            <a:r>
              <a:rPr lang="es-ES" sz="1800" dirty="0" smtClean="0"/>
              <a:t>Ejemplo:</a:t>
            </a:r>
            <a:r>
              <a:rPr lang="es-ES" sz="1800" dirty="0"/>
              <a:t/>
            </a:r>
            <a:br>
              <a:rPr lang="es-ES" sz="1800" dirty="0"/>
            </a:br>
            <a:endParaRPr lang="es-CL" sz="1800" dirty="0"/>
          </a:p>
        </p:txBody>
      </p:sp>
      <p:sp>
        <p:nvSpPr>
          <p:cNvPr id="3" name="Text Box 5"/>
          <p:cNvSpPr txBox="1">
            <a:spLocks noChangeArrowheads="1"/>
          </p:cNvSpPr>
          <p:nvPr/>
        </p:nvSpPr>
        <p:spPr bwMode="auto">
          <a:xfrm>
            <a:off x="1259632" y="1916833"/>
            <a:ext cx="7081486" cy="218521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n-US" sz="800" dirty="0" smtClean="0">
              <a:solidFill>
                <a:srgbClr val="000000"/>
              </a:solidFill>
              <a:latin typeface="Arial Black" pitchFamily="34" charset="0"/>
            </a:endParaRPr>
          </a:p>
          <a:p>
            <a:r>
              <a:rPr lang="en-US" sz="1200" dirty="0" smtClean="0">
                <a:solidFill>
                  <a:srgbClr val="000000"/>
                </a:solidFill>
                <a:latin typeface="Arial Black" pitchFamily="34" charset="0"/>
              </a:rPr>
              <a:t>BEGIN</a:t>
            </a:r>
          </a:p>
          <a:p>
            <a:r>
              <a:rPr lang="en-US" sz="1200" dirty="0" smtClean="0">
                <a:solidFill>
                  <a:srgbClr val="000000"/>
                </a:solidFill>
                <a:latin typeface="Arial Black" pitchFamily="34" charset="0"/>
              </a:rPr>
              <a:t>    UPDATE employees</a:t>
            </a:r>
          </a:p>
          <a:p>
            <a:r>
              <a:rPr lang="en-US" sz="1200" dirty="0" smtClean="0">
                <a:solidFill>
                  <a:srgbClr val="000000"/>
                </a:solidFill>
                <a:latin typeface="Arial Black" pitchFamily="34" charset="0"/>
              </a:rPr>
              <a:t>    SET salary = salary + (salary * NVL(commission_pct,0))</a:t>
            </a:r>
          </a:p>
          <a:p>
            <a:r>
              <a:rPr lang="en-US" sz="1200" dirty="0" smtClean="0">
                <a:solidFill>
                  <a:srgbClr val="000000"/>
                </a:solidFill>
                <a:latin typeface="Arial Black" pitchFamily="34" charset="0"/>
              </a:rPr>
              <a:t>    WHERE salary &lt; 1000;</a:t>
            </a:r>
          </a:p>
          <a:p>
            <a:r>
              <a:rPr lang="en-US" sz="1200" dirty="0" smtClean="0">
                <a:solidFill>
                  <a:srgbClr val="000000"/>
                </a:solidFill>
                <a:latin typeface="Arial Black" pitchFamily="34" charset="0"/>
              </a:rPr>
              <a:t>    IF </a:t>
            </a:r>
            <a:r>
              <a:rPr lang="en-US" sz="1200" dirty="0" smtClean="0">
                <a:solidFill>
                  <a:srgbClr val="C00000"/>
                </a:solidFill>
                <a:latin typeface="Arial Black" pitchFamily="34" charset="0"/>
              </a:rPr>
              <a:t>SQL%NOTFOUND</a:t>
            </a:r>
            <a:r>
              <a:rPr lang="en-US" sz="1200" dirty="0" smtClean="0">
                <a:solidFill>
                  <a:srgbClr val="000000"/>
                </a:solidFill>
                <a:latin typeface="Arial Black" pitchFamily="34" charset="0"/>
              </a:rPr>
              <a:t> THEN</a:t>
            </a:r>
          </a:p>
          <a:p>
            <a:r>
              <a:rPr lang="en-US" sz="1200" dirty="0" smtClean="0">
                <a:solidFill>
                  <a:srgbClr val="000000"/>
                </a:solidFill>
                <a:latin typeface="Arial Black" pitchFamily="34" charset="0"/>
              </a:rPr>
              <a:t>       DBMS_OUTPUT.PUT_LINE('No se </a:t>
            </a:r>
            <a:r>
              <a:rPr lang="en-US" sz="1200" dirty="0" err="1" smtClean="0">
                <a:solidFill>
                  <a:srgbClr val="000000"/>
                </a:solidFill>
                <a:latin typeface="Arial Black" pitchFamily="34" charset="0"/>
              </a:rPr>
              <a:t>actualizaron</a:t>
            </a:r>
            <a:r>
              <a:rPr lang="en-US" sz="1200" dirty="0" smtClean="0">
                <a:solidFill>
                  <a:srgbClr val="000000"/>
                </a:solidFill>
                <a:latin typeface="Arial Black" pitchFamily="34" charset="0"/>
              </a:rPr>
              <a:t> </a:t>
            </a:r>
            <a:r>
              <a:rPr lang="en-US" sz="1200" dirty="0" err="1" smtClean="0">
                <a:solidFill>
                  <a:srgbClr val="000000"/>
                </a:solidFill>
                <a:latin typeface="Arial Black" pitchFamily="34" charset="0"/>
              </a:rPr>
              <a:t>filas</a:t>
            </a:r>
            <a:r>
              <a:rPr lang="en-US" sz="1200" dirty="0" smtClean="0">
                <a:solidFill>
                  <a:srgbClr val="000000"/>
                </a:solidFill>
                <a:latin typeface="Arial Black" pitchFamily="34" charset="0"/>
              </a:rPr>
              <a:t>');</a:t>
            </a:r>
          </a:p>
          <a:p>
            <a:r>
              <a:rPr lang="en-US" sz="1200" dirty="0" smtClean="0">
                <a:solidFill>
                  <a:srgbClr val="000000"/>
                </a:solidFill>
                <a:latin typeface="Arial Black" pitchFamily="34" charset="0"/>
              </a:rPr>
              <a:t>    ELSE</a:t>
            </a:r>
          </a:p>
          <a:p>
            <a:r>
              <a:rPr lang="en-US" sz="1200" dirty="0" smtClean="0">
                <a:solidFill>
                  <a:srgbClr val="000000"/>
                </a:solidFill>
                <a:latin typeface="Arial Black" pitchFamily="34" charset="0"/>
              </a:rPr>
              <a:t>       DBMS_OUTPUT.PUT_LINE ('Se </a:t>
            </a:r>
            <a:r>
              <a:rPr lang="en-US" sz="1200" dirty="0" err="1" smtClean="0">
                <a:solidFill>
                  <a:srgbClr val="000000"/>
                </a:solidFill>
                <a:latin typeface="Arial Black" pitchFamily="34" charset="0"/>
              </a:rPr>
              <a:t>actualizaron</a:t>
            </a:r>
            <a:r>
              <a:rPr lang="en-US" sz="1200" dirty="0" smtClean="0">
                <a:solidFill>
                  <a:srgbClr val="000000"/>
                </a:solidFill>
                <a:latin typeface="Arial Black" pitchFamily="34" charset="0"/>
              </a:rPr>
              <a:t> ' || </a:t>
            </a:r>
            <a:r>
              <a:rPr lang="en-US" sz="1200" dirty="0" smtClean="0">
                <a:solidFill>
                  <a:srgbClr val="0000CC"/>
                </a:solidFill>
                <a:latin typeface="Arial Black" pitchFamily="34" charset="0"/>
              </a:rPr>
              <a:t>SQL%ROWCOUNT</a:t>
            </a:r>
            <a:r>
              <a:rPr lang="en-US" sz="1200" dirty="0" smtClean="0">
                <a:solidFill>
                  <a:srgbClr val="000000"/>
                </a:solidFill>
                <a:latin typeface="Arial Black" pitchFamily="34" charset="0"/>
              </a:rPr>
              <a:t> || ' </a:t>
            </a:r>
            <a:r>
              <a:rPr lang="en-US" sz="1200" dirty="0" err="1" smtClean="0">
                <a:solidFill>
                  <a:srgbClr val="000000"/>
                </a:solidFill>
                <a:latin typeface="Arial Black" pitchFamily="34" charset="0"/>
              </a:rPr>
              <a:t>filas</a:t>
            </a:r>
            <a:r>
              <a:rPr lang="en-US" sz="1200" dirty="0" smtClean="0">
                <a:solidFill>
                  <a:srgbClr val="000000"/>
                </a:solidFill>
                <a:latin typeface="Arial Black" pitchFamily="34" charset="0"/>
              </a:rPr>
              <a:t>');</a:t>
            </a:r>
          </a:p>
          <a:p>
            <a:r>
              <a:rPr lang="en-US" sz="1200" dirty="0" smtClean="0">
                <a:solidFill>
                  <a:srgbClr val="000000"/>
                </a:solidFill>
                <a:latin typeface="Arial Black" pitchFamily="34" charset="0"/>
              </a:rPr>
              <a:t>    END IF;</a:t>
            </a:r>
          </a:p>
          <a:p>
            <a:r>
              <a:rPr lang="en-US" sz="1200" dirty="0" smtClean="0">
                <a:solidFill>
                  <a:srgbClr val="000000"/>
                </a:solidFill>
                <a:latin typeface="Arial Black" pitchFamily="34" charset="0"/>
              </a:rPr>
              <a:t>END;</a:t>
            </a:r>
          </a:p>
          <a:p>
            <a:endParaRPr lang="en-US" sz="800" dirty="0">
              <a:solidFill>
                <a:srgbClr val="000000"/>
              </a:solidFill>
              <a:latin typeface="Arial Black" pitchFamily="34" charset="0"/>
            </a:endParaRPr>
          </a:p>
        </p:txBody>
      </p:sp>
      <p:pic>
        <p:nvPicPr>
          <p:cNvPr id="1026" name="Picture 2" descr="C:\Users\user\Documents\DonationCoder\ScreenshotCaptor\Screenshots\Screenshot - 17-02-2014 , 12_33_07.png"/>
          <p:cNvPicPr>
            <a:picLocks noChangeAspect="1" noChangeArrowheads="1"/>
          </p:cNvPicPr>
          <p:nvPr/>
        </p:nvPicPr>
        <p:blipFill>
          <a:blip r:embed="rId3" cstate="print"/>
          <a:srcRect/>
          <a:stretch>
            <a:fillRect/>
          </a:stretch>
        </p:blipFill>
        <p:spPr bwMode="auto">
          <a:xfrm>
            <a:off x="3221543" y="4293096"/>
            <a:ext cx="2214553" cy="19831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59394" name="Rectangle 3"/>
          <p:cNvSpPr txBox="1">
            <a:spLocks noChangeArrowheads="1"/>
          </p:cNvSpPr>
          <p:nvPr/>
        </p:nvSpPr>
        <p:spPr bwMode="auto">
          <a:xfrm>
            <a:off x="395288" y="142398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ＭＳ Ｐゴシック" pitchFamily="34" charset="-128"/>
              </a:rPr>
              <a:t>Se explicó cuáles son las sentencias SQL que pueden ser incluidas directamente en un bloque ejecutable PL/SQL.</a:t>
            </a:r>
          </a:p>
          <a:p>
            <a:pPr marL="609600" indent="-609600" algn="just" defTabSz="457200">
              <a:spcBef>
                <a:spcPct val="20000"/>
              </a:spcBef>
              <a:buFont typeface="Arial" charset="0"/>
              <a:buChar char="•"/>
            </a:pPr>
            <a:r>
              <a:rPr lang="es-CL" sz="1800">
                <a:ea typeface="ＭＳ Ｐゴシック" pitchFamily="34" charset="-128"/>
              </a:rPr>
              <a:t>Se explicó cómo hacer uso de la cláusula INTO para almacenar los valores retornados por una sentencia SQL. </a:t>
            </a:r>
          </a:p>
          <a:p>
            <a:pPr marL="609600" indent="-609600" algn="just" defTabSz="457200">
              <a:spcBef>
                <a:spcPct val="20000"/>
              </a:spcBef>
              <a:buFont typeface="Arial" charset="0"/>
              <a:buChar char="•"/>
            </a:pPr>
            <a:r>
              <a:rPr lang="es-CL" sz="1800">
                <a:ea typeface="ＭＳ Ｐゴシック" pitchFamily="34" charset="-128"/>
              </a:rPr>
              <a:t>Se explicó cómo manipular los datos con sentencias DML en PL/SQL.</a:t>
            </a:r>
          </a:p>
          <a:p>
            <a:pPr marL="609600" indent="-609600" algn="just" defTabSz="457200">
              <a:spcBef>
                <a:spcPct val="20000"/>
              </a:spcBef>
              <a:buFont typeface="Arial" charset="0"/>
              <a:buChar char="•"/>
            </a:pPr>
            <a:r>
              <a:rPr lang="es-CL" sz="1800">
                <a:ea typeface="ＭＳ Ｐゴシック" pitchFamily="34" charset="-128"/>
              </a:rPr>
              <a:t>Se explicó cómo utilizar las sentencias de Control de Transacciones en PL/SQL.</a:t>
            </a:r>
          </a:p>
          <a:p>
            <a:pPr marL="609600" indent="-609600" algn="just" defTabSz="457200">
              <a:spcBef>
                <a:spcPct val="20000"/>
              </a:spcBef>
              <a:buFont typeface="Arial" charset="0"/>
              <a:buChar char="•"/>
            </a:pPr>
            <a:r>
              <a:rPr lang="es-CL" sz="1800">
                <a:ea typeface="ＭＳ Ｐゴシック" pitchFamily="34" charset="-128"/>
              </a:rPr>
              <a:t>Se explicaron las diferencias entre Cursores Implícitos y Cursores Explícitos. </a:t>
            </a:r>
          </a:p>
          <a:p>
            <a:pPr marL="609600" indent="-609600" algn="just" defTabSz="457200">
              <a:spcBef>
                <a:spcPct val="20000"/>
              </a:spcBef>
              <a:buFont typeface="Arial" charset="0"/>
              <a:buChar char="•"/>
            </a:pPr>
            <a:r>
              <a:rPr lang="es-CL" sz="1800">
                <a:ea typeface="ＭＳ Ｐゴシック" pitchFamily="34" charset="-128"/>
              </a:rPr>
              <a:t>Se explicó cómo usar atributos de cursor de SQL.</a:t>
            </a:r>
          </a:p>
        </p:txBody>
      </p:sp>
      <p:pic>
        <p:nvPicPr>
          <p:cNvPr id="59395"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Determinar las sentencias SQL que pueden ser incluidas directamente en un bloque ejecutable PL/SQL </a:t>
            </a:r>
          </a:p>
          <a:p>
            <a:pPr marL="609600" indent="-609600" algn="just" defTabSz="457200">
              <a:spcBef>
                <a:spcPct val="20000"/>
              </a:spcBef>
              <a:buFont typeface="Arial" charset="0"/>
              <a:buChar char="•"/>
            </a:pPr>
            <a:r>
              <a:rPr lang="es-CL" sz="1800" dirty="0">
                <a:ea typeface="ＭＳ Ｐゴシック" pitchFamily="34" charset="-128"/>
              </a:rPr>
              <a:t>Manipular los datos con sentencias DML en PL/SQL </a:t>
            </a:r>
          </a:p>
          <a:p>
            <a:pPr marL="609600" indent="-609600" algn="just" defTabSz="457200">
              <a:spcBef>
                <a:spcPct val="20000"/>
              </a:spcBef>
              <a:buFont typeface="Arial" charset="0"/>
              <a:buChar char="•"/>
            </a:pPr>
            <a:r>
              <a:rPr lang="es-CL" sz="1800" dirty="0">
                <a:ea typeface="ＭＳ Ｐゴシック" pitchFamily="34" charset="-128"/>
              </a:rPr>
              <a:t>Utilizar las sentencias de Control de Transacciones en PL/SQL </a:t>
            </a:r>
          </a:p>
          <a:p>
            <a:pPr marL="609600" indent="-609600" algn="just" defTabSz="457200">
              <a:spcBef>
                <a:spcPct val="20000"/>
              </a:spcBef>
              <a:buFont typeface="Arial" charset="0"/>
              <a:buChar char="•"/>
            </a:pPr>
            <a:r>
              <a:rPr lang="es-CL" sz="1800" dirty="0">
                <a:ea typeface="ＭＳ Ｐゴシック" pitchFamily="34" charset="-128"/>
              </a:rPr>
              <a:t>Hacer uso de la cláusula INTO para almacenar los valores retornados por una sentencia SQL </a:t>
            </a:r>
          </a:p>
          <a:p>
            <a:pPr marL="609600" indent="-609600" algn="just" defTabSz="457200">
              <a:spcBef>
                <a:spcPct val="20000"/>
              </a:spcBef>
              <a:buFont typeface="Arial" charset="0"/>
              <a:buChar char="•"/>
            </a:pPr>
            <a:r>
              <a:rPr lang="es-CL" sz="1800" dirty="0">
                <a:ea typeface="ＭＳ Ｐゴシック" pitchFamily="34" charset="-128"/>
              </a:rPr>
              <a:t>Diferenciar entre Cursores Implícitos y Cursores Explícitos. </a:t>
            </a:r>
          </a:p>
          <a:p>
            <a:pPr marL="609600" indent="-609600" algn="just" defTabSz="457200">
              <a:spcBef>
                <a:spcPct val="20000"/>
              </a:spcBef>
              <a:buFont typeface="Arial" charset="0"/>
              <a:buChar char="•"/>
            </a:pPr>
            <a:r>
              <a:rPr lang="es-CL" sz="1800" dirty="0">
                <a:ea typeface="ＭＳ Ｐゴシック" pitchFamily="34" charset="-128"/>
              </a:rPr>
              <a:t>Usar atributos de cursor de SQL.</a:t>
            </a:r>
          </a:p>
        </p:txBody>
      </p:sp>
      <p:pic>
        <p:nvPicPr>
          <p:cNvPr id="19459"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En un bloque PL/SQL, se utilizan sentencias SQL para recuperar y modificar datos de las tablas de base de datos. Además se pueden utilizar los comandos de control de las transacciones.</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
        <p:nvSpPr>
          <p:cNvPr id="11" name="10 Bisel"/>
          <p:cNvSpPr>
            <a:spLocks noChangeArrowheads="1"/>
          </p:cNvSpPr>
          <p:nvPr/>
        </p:nvSpPr>
        <p:spPr bwMode="auto">
          <a:xfrm>
            <a:off x="2015656" y="2457008"/>
            <a:ext cx="5004000" cy="1044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Para recuperar filas desde la Base de Datos utilizar el comando SELECT.</a:t>
            </a:r>
          </a:p>
        </p:txBody>
      </p:sp>
      <p:sp>
        <p:nvSpPr>
          <p:cNvPr id="12" name="12 Bisel"/>
          <p:cNvSpPr>
            <a:spLocks noChangeArrowheads="1"/>
          </p:cNvSpPr>
          <p:nvPr/>
        </p:nvSpPr>
        <p:spPr bwMode="auto">
          <a:xfrm>
            <a:off x="2016272" y="3643044"/>
            <a:ext cx="5004000" cy="1044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Para realizar cambios en las filas de la Base de Datos utilizar comandos DML.</a:t>
            </a:r>
          </a:p>
        </p:txBody>
      </p:sp>
      <p:sp>
        <p:nvSpPr>
          <p:cNvPr id="17" name="12 Bisel"/>
          <p:cNvSpPr>
            <a:spLocks noChangeArrowheads="1"/>
          </p:cNvSpPr>
          <p:nvPr/>
        </p:nvSpPr>
        <p:spPr bwMode="auto">
          <a:xfrm>
            <a:off x="2016272" y="4833272"/>
            <a:ext cx="5004000" cy="1044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700" b="1" dirty="0" smtClean="0">
                <a:solidFill>
                  <a:srgbClr val="FFFFFF"/>
                </a:solidFill>
              </a:rPr>
              <a:t>Para el control de  transacciones utilizar COMMIT, ROLLBACK o SAVEPOINT.</a:t>
            </a:r>
          </a:p>
        </p:txBody>
      </p:sp>
      <p:sp>
        <p:nvSpPr>
          <p:cNvPr id="2048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Sentencias SQL en Bloques PL/SQL</a:t>
            </a:r>
            <a:endParaRPr lang="es-ES" sz="3000" smtClean="0">
              <a:solidFill>
                <a:srgbClr val="10253F"/>
              </a:solidFill>
              <a:latin typeface="Arial" charset="0"/>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Sentencia SELECT en PL/SQL</a:t>
            </a:r>
            <a:endParaRPr lang="es-ES" sz="3000" smtClean="0">
              <a:solidFill>
                <a:srgbClr val="10253F"/>
              </a:solidFill>
              <a:latin typeface="Arial" charset="0"/>
              <a:ea typeface="ＭＳ Ｐゴシック" pitchFamily="34" charset="-128"/>
              <a:cs typeface="Arial" charset="0"/>
            </a:endParaRPr>
          </a:p>
        </p:txBody>
      </p:sp>
      <p:sp>
        <p:nvSpPr>
          <p:cNvPr id="2253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Para recuperar datos desde la Base de Datos se debe utilizar la sentencia SELECT.</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Sintaxis:</a:t>
            </a: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20" name="Text Box 5"/>
          <p:cNvSpPr txBox="1">
            <a:spLocks noChangeArrowheads="1"/>
          </p:cNvSpPr>
          <p:nvPr/>
        </p:nvSpPr>
        <p:spPr bwMode="auto">
          <a:xfrm>
            <a:off x="1099760" y="2949332"/>
            <a:ext cx="7077528" cy="141577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400" b="1">
                <a:solidFill>
                  <a:srgbClr val="000000"/>
                </a:solidFill>
              </a:rPr>
              <a:t>SELECT  </a:t>
            </a:r>
            <a:r>
              <a:rPr lang="en-US" sz="1400" b="1" i="1">
                <a:solidFill>
                  <a:srgbClr val="000000"/>
                </a:solidFill>
              </a:rPr>
              <a:t>lista_seleccionar</a:t>
            </a:r>
          </a:p>
          <a:p>
            <a:pPr>
              <a:defRPr/>
            </a:pPr>
            <a:r>
              <a:rPr lang="en-US" sz="1400" b="1">
                <a:solidFill>
                  <a:srgbClr val="000000"/>
                </a:solidFill>
              </a:rPr>
              <a:t>INTO	 {</a:t>
            </a:r>
            <a:r>
              <a:rPr lang="en-US" sz="1400" b="1" i="1">
                <a:solidFill>
                  <a:srgbClr val="000000"/>
                </a:solidFill>
              </a:rPr>
              <a:t>nombre_variable </a:t>
            </a:r>
            <a:r>
              <a:rPr lang="en-US" sz="1400" b="1">
                <a:solidFill>
                  <a:srgbClr val="000000"/>
                </a:solidFill>
              </a:rPr>
              <a:t>[,</a:t>
            </a:r>
            <a:r>
              <a:rPr lang="en-US" sz="1400" b="1" i="1">
                <a:solidFill>
                  <a:srgbClr val="000000"/>
                </a:solidFill>
              </a:rPr>
              <a:t> nombre_variable</a:t>
            </a:r>
            <a:r>
              <a:rPr lang="en-US" sz="1400" b="1">
                <a:solidFill>
                  <a:srgbClr val="000000"/>
                </a:solidFill>
              </a:rPr>
              <a:t>] </a:t>
            </a:r>
            <a:r>
              <a:rPr lang="en-US" sz="1400" b="1" i="1">
                <a:solidFill>
                  <a:srgbClr val="000000"/>
                </a:solidFill>
              </a:rPr>
              <a:t>...</a:t>
            </a:r>
          </a:p>
          <a:p>
            <a:pPr>
              <a:defRPr/>
            </a:pPr>
            <a:r>
              <a:rPr lang="en-US" sz="1400" b="1">
                <a:solidFill>
                  <a:srgbClr val="000000"/>
                </a:solidFill>
              </a:rPr>
              <a:t>	               | </a:t>
            </a:r>
            <a:r>
              <a:rPr lang="en-US" sz="1400" b="1" i="1">
                <a:solidFill>
                  <a:srgbClr val="000000"/>
                </a:solidFill>
              </a:rPr>
              <a:t>nombre_registro</a:t>
            </a:r>
            <a:r>
              <a:rPr lang="en-US" sz="1400" b="1">
                <a:solidFill>
                  <a:srgbClr val="000000"/>
                </a:solidFill>
              </a:rPr>
              <a:t>}</a:t>
            </a:r>
            <a:r>
              <a:rPr lang="en-US" sz="1400" b="1" i="1">
                <a:solidFill>
                  <a:srgbClr val="000000"/>
                </a:solidFill>
              </a:rPr>
              <a:t>  </a:t>
            </a:r>
            <a:endParaRPr lang="en-US" sz="1400" b="1">
              <a:solidFill>
                <a:srgbClr val="000000"/>
              </a:solidFill>
            </a:endParaRPr>
          </a:p>
          <a:p>
            <a:pPr>
              <a:defRPr/>
            </a:pPr>
            <a:r>
              <a:rPr lang="en-US" sz="1400" b="1">
                <a:solidFill>
                  <a:srgbClr val="000000"/>
                </a:solidFill>
              </a:rPr>
              <a:t>FROM	 </a:t>
            </a:r>
            <a:r>
              <a:rPr lang="en-US" sz="1400" b="1" i="1">
                <a:solidFill>
                  <a:srgbClr val="000000"/>
                </a:solidFill>
              </a:rPr>
              <a:t>tabla</a:t>
            </a:r>
            <a:endParaRPr lang="en-US" sz="1400" b="1">
              <a:solidFill>
                <a:srgbClr val="000000"/>
              </a:solidFill>
            </a:endParaRPr>
          </a:p>
          <a:p>
            <a:pPr>
              <a:defRPr/>
            </a:pPr>
            <a:r>
              <a:rPr lang="en-US" sz="1400" b="1">
                <a:solidFill>
                  <a:srgbClr val="000000"/>
                </a:solidFill>
              </a:rPr>
              <a:t>[WHERE	 </a:t>
            </a:r>
            <a:r>
              <a:rPr lang="en-US" sz="1400" b="1" i="1">
                <a:solidFill>
                  <a:srgbClr val="000000"/>
                </a:solidFill>
              </a:rPr>
              <a:t>condición</a:t>
            </a:r>
            <a:r>
              <a:rPr lang="en-US" sz="1400" b="1">
                <a:solidFill>
                  <a:srgbClr val="000000"/>
                </a:solidFill>
              </a:rPr>
              <a:t>];</a:t>
            </a:r>
          </a:p>
          <a:p>
            <a:pPr>
              <a:defRPr/>
            </a:pPr>
            <a:endParaRPr lang="en-US" sz="8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Sentencia SELECT en PL/SQL</a:t>
            </a:r>
            <a:endParaRPr lang="es-ES" sz="3000" smtClean="0">
              <a:solidFill>
                <a:srgbClr val="10253F"/>
              </a:solidFill>
              <a:latin typeface="Arial" charset="0"/>
              <a:ea typeface="ＭＳ Ｐゴシック" pitchFamily="34" charset="-128"/>
              <a:cs typeface="Arial" charset="0"/>
            </a:endParaRPr>
          </a:p>
        </p:txBody>
      </p:sp>
      <p:sp>
        <p:nvSpPr>
          <p:cNvPr id="5" name="4 Bisel"/>
          <p:cNvSpPr>
            <a:spLocks noChangeArrowheads="1"/>
          </p:cNvSpPr>
          <p:nvPr/>
        </p:nvSpPr>
        <p:spPr bwMode="auto">
          <a:xfrm>
            <a:off x="395288" y="1557338"/>
            <a:ext cx="4105275" cy="1150937"/>
          </a:xfrm>
          <a:prstGeom prst="bevel">
            <a:avLst>
              <a:gd name="adj" fmla="val 12500"/>
            </a:avLst>
          </a:prstGeom>
          <a:solidFill>
            <a:srgbClr val="06405A"/>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a:solidFill>
                  <a:schemeClr val="bg1"/>
                </a:solidFill>
                <a:latin typeface="Arial Black" pitchFamily="34" charset="0"/>
              </a:rPr>
              <a:t>SELECT con la cláusula INTO puede recuperar sólo una fila</a:t>
            </a:r>
          </a:p>
        </p:txBody>
      </p:sp>
      <p:sp>
        <p:nvSpPr>
          <p:cNvPr id="8" name="7 Bisel"/>
          <p:cNvSpPr>
            <a:spLocks noChangeArrowheads="1"/>
          </p:cNvSpPr>
          <p:nvPr/>
        </p:nvSpPr>
        <p:spPr bwMode="auto">
          <a:xfrm>
            <a:off x="4652963" y="1557338"/>
            <a:ext cx="4105275" cy="1150937"/>
          </a:xfrm>
          <a:prstGeom prst="bevel">
            <a:avLst>
              <a:gd name="adj" fmla="val 12500"/>
            </a:avLst>
          </a:prstGeom>
          <a:solidFill>
            <a:srgbClr val="600000"/>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a:solidFill>
                  <a:schemeClr val="bg1"/>
                </a:solidFill>
                <a:latin typeface="Arial Black" pitchFamily="34" charset="0"/>
              </a:rPr>
              <a:t>Debe retornar sólo una fila cuando se utilizan variables escalares</a:t>
            </a:r>
          </a:p>
        </p:txBody>
      </p:sp>
      <p:sp>
        <p:nvSpPr>
          <p:cNvPr id="9" name="8 Bisel"/>
          <p:cNvSpPr>
            <a:spLocks noChangeArrowheads="1"/>
          </p:cNvSpPr>
          <p:nvPr/>
        </p:nvSpPr>
        <p:spPr bwMode="auto">
          <a:xfrm>
            <a:off x="395288" y="2916238"/>
            <a:ext cx="4103687" cy="1150937"/>
          </a:xfrm>
          <a:prstGeom prst="bevel">
            <a:avLst>
              <a:gd name="adj" fmla="val 12500"/>
            </a:avLst>
          </a:prstGeom>
          <a:solidFill>
            <a:srgbClr val="753805"/>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a:solidFill>
                  <a:schemeClr val="bg1"/>
                </a:solidFill>
                <a:latin typeface="Arial Black" pitchFamily="34" charset="0"/>
              </a:rPr>
              <a:t>Cada valor recuperado  se debe almacenar en una variable mediante la cláusula INTO</a:t>
            </a:r>
          </a:p>
        </p:txBody>
      </p:sp>
      <p:sp>
        <p:nvSpPr>
          <p:cNvPr id="10" name="9 Bisel"/>
          <p:cNvSpPr>
            <a:spLocks noChangeArrowheads="1"/>
          </p:cNvSpPr>
          <p:nvPr/>
        </p:nvSpPr>
        <p:spPr bwMode="auto">
          <a:xfrm>
            <a:off x="4645025" y="2909888"/>
            <a:ext cx="4103688" cy="1152525"/>
          </a:xfrm>
          <a:prstGeom prst="bevel">
            <a:avLst>
              <a:gd name="adj" fmla="val 12500"/>
            </a:avLst>
          </a:prstGeom>
          <a:solidFill>
            <a:srgbClr val="06405A"/>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a:solidFill>
                  <a:schemeClr val="bg1"/>
                </a:solidFill>
                <a:latin typeface="Arial Black" pitchFamily="34" charset="0"/>
              </a:rPr>
              <a:t>Si retorna más de una fila o no retorna filas se genera un error.</a:t>
            </a:r>
          </a:p>
        </p:txBody>
      </p:sp>
      <p:sp>
        <p:nvSpPr>
          <p:cNvPr id="11" name="10 Bisel"/>
          <p:cNvSpPr>
            <a:spLocks noChangeArrowheads="1"/>
          </p:cNvSpPr>
          <p:nvPr/>
        </p:nvSpPr>
        <p:spPr bwMode="auto">
          <a:xfrm>
            <a:off x="395288" y="4268788"/>
            <a:ext cx="4103687" cy="1152525"/>
          </a:xfrm>
          <a:prstGeom prst="bevel">
            <a:avLst>
              <a:gd name="adj" fmla="val 12500"/>
            </a:avLst>
          </a:prstGeom>
          <a:solidFill>
            <a:srgbClr val="600000"/>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a:solidFill>
                  <a:schemeClr val="bg1"/>
                </a:solidFill>
                <a:latin typeface="Arial Black" pitchFamily="34" charset="0"/>
              </a:rPr>
              <a:t>Mismo número de variables en la cláusula INTO como columnas en la cláusula SELECT</a:t>
            </a:r>
          </a:p>
        </p:txBody>
      </p:sp>
      <p:sp>
        <p:nvSpPr>
          <p:cNvPr id="12" name="11 Bisel"/>
          <p:cNvSpPr>
            <a:spLocks noChangeArrowheads="1"/>
          </p:cNvSpPr>
          <p:nvPr/>
        </p:nvSpPr>
        <p:spPr bwMode="auto">
          <a:xfrm>
            <a:off x="4643438" y="4268788"/>
            <a:ext cx="4105275" cy="1152525"/>
          </a:xfrm>
          <a:prstGeom prst="bevel">
            <a:avLst>
              <a:gd name="adj" fmla="val 12500"/>
            </a:avLst>
          </a:prstGeom>
          <a:solidFill>
            <a:srgbClr val="7D3B05"/>
          </a:solidFill>
          <a:ln w="12700" algn="ctr">
            <a:solidFill>
              <a:schemeClr val="tx1"/>
            </a:solidFill>
            <a:miter lim="800000"/>
            <a:headEnd/>
            <a:tailEnd/>
          </a:ln>
          <a:effectLst>
            <a:outerShdw dist="23000" dir="5400000" rotWithShape="0">
              <a:srgbClr val="000000">
                <a:alpha val="34999"/>
              </a:srgbClr>
            </a:outerShdw>
          </a:effectLst>
        </p:spPr>
        <p:txBody>
          <a:bodyPr anchor="ctr"/>
          <a:lstStyle/>
          <a:p>
            <a:pPr algn="ctr">
              <a:defRPr/>
            </a:pPr>
            <a:r>
              <a:rPr lang="es-CL" dirty="0">
                <a:solidFill>
                  <a:schemeClr val="bg1"/>
                </a:solidFill>
                <a:latin typeface="Arial Black" pitchFamily="34" charset="0"/>
              </a:rPr>
              <a:t>Si se requiere recuperar múltiples filas de debe hacer uso de Cursores Explícitos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Sentencia SELECT en PL/SQL</a:t>
            </a:r>
            <a:endParaRPr lang="es-ES" sz="3000" smtClean="0">
              <a:solidFill>
                <a:srgbClr val="10253F"/>
              </a:solidFill>
              <a:latin typeface="Arial" charset="0"/>
              <a:ea typeface="ＭＳ Ｐゴシック" pitchFamily="34" charset="-128"/>
              <a:cs typeface="Arial" charset="0"/>
            </a:endParaRPr>
          </a:p>
        </p:txBody>
      </p:sp>
      <p:sp>
        <p:nvSpPr>
          <p:cNvPr id="2662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1099760" y="2076524"/>
            <a:ext cx="7077528"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v_fname</a:t>
            </a:r>
            <a:r>
              <a:rPr lang="en-US" sz="1200" dirty="0">
                <a:solidFill>
                  <a:srgbClr val="000000"/>
                </a:solidFill>
                <a:latin typeface="Arial Black" pitchFamily="34" charset="0"/>
              </a:rPr>
              <a:t> VARCHAR2(25);</a:t>
            </a:r>
          </a:p>
          <a:p>
            <a:pPr>
              <a:defRPr/>
            </a:pPr>
            <a:r>
              <a:rPr lang="en-US" sz="1200" dirty="0">
                <a:solidFill>
                  <a:srgbClr val="000000"/>
                </a:solidFill>
                <a:latin typeface="Arial Black" pitchFamily="34" charset="0"/>
              </a:rPr>
              <a:t>BEGIN</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SELECT first_name </a:t>
            </a:r>
          </a:p>
          <a:p>
            <a:pPr>
              <a:defRPr/>
            </a:pPr>
            <a:r>
              <a:rPr lang="en-US" sz="1200" dirty="0">
                <a:solidFill>
                  <a:srgbClr val="C00000"/>
                </a:solidFill>
                <a:latin typeface="Arial Black" pitchFamily="34" charset="0"/>
              </a:rPr>
              <a:t>     INTO </a:t>
            </a:r>
            <a:r>
              <a:rPr lang="en-US" sz="1200" dirty="0" err="1">
                <a:solidFill>
                  <a:srgbClr val="C00000"/>
                </a:solidFill>
                <a:latin typeface="Arial Black" pitchFamily="34" charset="0"/>
              </a:rPr>
              <a:t>v_fname</a:t>
            </a:r>
            <a:r>
              <a:rPr lang="en-US" sz="1200" dirty="0">
                <a:solidFill>
                  <a:srgbClr val="C00000"/>
                </a:solidFill>
                <a:latin typeface="Arial Black" pitchFamily="34" charset="0"/>
              </a:rPr>
              <a:t> </a:t>
            </a:r>
          </a:p>
          <a:p>
            <a:pPr>
              <a:defRPr/>
            </a:pPr>
            <a:r>
              <a:rPr lang="en-US" sz="1200" dirty="0">
                <a:solidFill>
                  <a:srgbClr val="C00000"/>
                </a:solidFill>
                <a:latin typeface="Arial Black" pitchFamily="34" charset="0"/>
              </a:rPr>
              <a:t>     FROM employees </a:t>
            </a:r>
          </a:p>
          <a:p>
            <a:pPr>
              <a:defRPr/>
            </a:pPr>
            <a:r>
              <a:rPr lang="en-US" sz="1200" dirty="0">
                <a:solidFill>
                  <a:srgbClr val="C00000"/>
                </a:solidFill>
                <a:latin typeface="Arial Black" pitchFamily="34" charset="0"/>
              </a:rPr>
              <a:t>     WHERE employee_id  &gt; 200;</a:t>
            </a:r>
          </a:p>
          <a:p>
            <a:pPr>
              <a:defRPr/>
            </a:pPr>
            <a:r>
              <a:rPr lang="en-US" sz="1200" dirty="0">
                <a:solidFill>
                  <a:srgbClr val="000000"/>
                </a:solidFill>
                <a:latin typeface="Arial Black" pitchFamily="34" charset="0"/>
              </a:rPr>
              <a:t>     DBMS_OUTPUT.PUT_LINE('El primer </a:t>
            </a:r>
            <a:r>
              <a:rPr lang="en-US" sz="1200" dirty="0" err="1">
                <a:solidFill>
                  <a:srgbClr val="000000"/>
                </a:solidFill>
                <a:latin typeface="Arial Black" pitchFamily="34" charset="0"/>
              </a:rPr>
              <a:t>nombre</a:t>
            </a:r>
            <a:r>
              <a:rPr lang="en-US" sz="1200" dirty="0">
                <a:solidFill>
                  <a:srgbClr val="000000"/>
                </a:solidFill>
                <a:latin typeface="Arial Black" pitchFamily="34" charset="0"/>
              </a:rPr>
              <a:t> del empleado 200 es : '|| </a:t>
            </a:r>
            <a:r>
              <a:rPr lang="en-US" sz="1200" dirty="0" err="1">
                <a:solidFill>
                  <a:srgbClr val="000000"/>
                </a:solidFill>
                <a:latin typeface="Arial Black" pitchFamily="34" charset="0"/>
              </a:rPr>
              <a:t>v_fname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pic>
        <p:nvPicPr>
          <p:cNvPr id="26630" name="Picture 3" descr="C:\Users\user\Documents\DonationCoder\ScreenshotCaptor\Screenshots\Screenshot - 02-02-2014 , 20_44_40.png"/>
          <p:cNvPicPr>
            <a:picLocks noChangeAspect="1" noChangeArrowheads="1"/>
          </p:cNvPicPr>
          <p:nvPr/>
        </p:nvPicPr>
        <p:blipFill>
          <a:blip r:embed="rId3" cstate="print"/>
          <a:srcRect/>
          <a:stretch>
            <a:fillRect/>
          </a:stretch>
        </p:blipFill>
        <p:spPr bwMode="auto">
          <a:xfrm>
            <a:off x="1552575" y="4221163"/>
            <a:ext cx="6450013" cy="107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Sentencia SELECT en PL/SQL</a:t>
            </a:r>
            <a:endParaRPr lang="es-ES" sz="300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1099760" y="2076524"/>
            <a:ext cx="7077528"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v_fname</a:t>
            </a:r>
            <a:r>
              <a:rPr lang="en-US" sz="1200" dirty="0">
                <a:solidFill>
                  <a:srgbClr val="000000"/>
                </a:solidFill>
                <a:latin typeface="Arial Black" pitchFamily="34" charset="0"/>
              </a:rPr>
              <a:t> VARCHAR2(25);</a:t>
            </a:r>
          </a:p>
          <a:p>
            <a:pPr>
              <a:defRPr/>
            </a:pPr>
            <a:r>
              <a:rPr lang="en-US" sz="1200" dirty="0">
                <a:solidFill>
                  <a:srgbClr val="000000"/>
                </a:solidFill>
                <a:latin typeface="Arial Black" pitchFamily="34" charset="0"/>
              </a:rPr>
              <a:t>BEGIN</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SELECT first_name </a:t>
            </a:r>
          </a:p>
          <a:p>
            <a:pPr>
              <a:defRPr/>
            </a:pPr>
            <a:r>
              <a:rPr lang="en-US" sz="1200" dirty="0">
                <a:solidFill>
                  <a:srgbClr val="C00000"/>
                </a:solidFill>
                <a:latin typeface="Arial Black" pitchFamily="34" charset="0"/>
              </a:rPr>
              <a:t>     INTO </a:t>
            </a:r>
            <a:r>
              <a:rPr lang="en-US" sz="1200" dirty="0" err="1">
                <a:solidFill>
                  <a:srgbClr val="C00000"/>
                </a:solidFill>
                <a:latin typeface="Arial Black" pitchFamily="34" charset="0"/>
              </a:rPr>
              <a:t>v_fname</a:t>
            </a:r>
            <a:r>
              <a:rPr lang="en-US" sz="1200" dirty="0">
                <a:solidFill>
                  <a:srgbClr val="C00000"/>
                </a:solidFill>
                <a:latin typeface="Arial Black" pitchFamily="34" charset="0"/>
              </a:rPr>
              <a:t> </a:t>
            </a:r>
          </a:p>
          <a:p>
            <a:pPr>
              <a:defRPr/>
            </a:pPr>
            <a:r>
              <a:rPr lang="en-US" sz="1200" dirty="0">
                <a:solidFill>
                  <a:srgbClr val="C00000"/>
                </a:solidFill>
                <a:latin typeface="Arial Black" pitchFamily="34" charset="0"/>
              </a:rPr>
              <a:t>     FROM employees </a:t>
            </a:r>
          </a:p>
          <a:p>
            <a:pPr>
              <a:defRPr/>
            </a:pPr>
            <a:r>
              <a:rPr lang="en-US" sz="1200" dirty="0">
                <a:solidFill>
                  <a:srgbClr val="C00000"/>
                </a:solidFill>
                <a:latin typeface="Arial Black" pitchFamily="34" charset="0"/>
              </a:rPr>
              <a:t>     WHERE employee_id=200;</a:t>
            </a:r>
          </a:p>
          <a:p>
            <a:pPr>
              <a:defRPr/>
            </a:pPr>
            <a:r>
              <a:rPr lang="en-US" sz="1200" dirty="0">
                <a:solidFill>
                  <a:srgbClr val="000000"/>
                </a:solidFill>
                <a:latin typeface="Arial Black" pitchFamily="34" charset="0"/>
              </a:rPr>
              <a:t>     DBMS_OUTPUT.PUT_LINE('El primer </a:t>
            </a:r>
            <a:r>
              <a:rPr lang="en-US" sz="1200" dirty="0" err="1">
                <a:solidFill>
                  <a:srgbClr val="000000"/>
                </a:solidFill>
                <a:latin typeface="Arial Black" pitchFamily="34" charset="0"/>
              </a:rPr>
              <a:t>nombre</a:t>
            </a:r>
            <a:r>
              <a:rPr lang="en-US" sz="1200" dirty="0">
                <a:solidFill>
                  <a:srgbClr val="000000"/>
                </a:solidFill>
                <a:latin typeface="Arial Black" pitchFamily="34" charset="0"/>
              </a:rPr>
              <a:t> del empleado 200 es : '|| </a:t>
            </a:r>
            <a:r>
              <a:rPr lang="en-US" sz="1200" dirty="0" err="1">
                <a:solidFill>
                  <a:srgbClr val="000000"/>
                </a:solidFill>
                <a:latin typeface="Arial Black" pitchFamily="34" charset="0"/>
              </a:rPr>
              <a:t>v_fname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pic>
        <p:nvPicPr>
          <p:cNvPr id="28678" name="Picture 2" descr="C:\Users\user\Documents\DonationCoder\ScreenshotCaptor\Screenshots\Screenshot - 02-02-2014 , 20_04_05.png"/>
          <p:cNvPicPr>
            <a:picLocks noChangeAspect="1" noChangeArrowheads="1"/>
          </p:cNvPicPr>
          <p:nvPr/>
        </p:nvPicPr>
        <p:blipFill>
          <a:blip r:embed="rId3" cstate="print"/>
          <a:srcRect/>
          <a:stretch>
            <a:fillRect/>
          </a:stretch>
        </p:blipFill>
        <p:spPr bwMode="auto">
          <a:xfrm>
            <a:off x="2243138" y="4422775"/>
            <a:ext cx="4200525" cy="230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Sentencia SELECT en PL/SQL</a:t>
            </a:r>
            <a:endParaRPr lang="es-ES" sz="300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971600" y="1916832"/>
            <a:ext cx="7504688" cy="236988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v_contrato</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employees.hire_date%TYPE</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v_salario</a:t>
            </a:r>
            <a:r>
              <a:rPr lang="en-US" sz="1200" dirty="0">
                <a:solidFill>
                  <a:srgbClr val="000000"/>
                </a:solidFill>
                <a:latin typeface="Arial Black" pitchFamily="34" charset="0"/>
              </a:rPr>
              <a:t>    </a:t>
            </a:r>
            <a:r>
              <a:rPr lang="en-US" sz="1200" dirty="0" err="1">
                <a:solidFill>
                  <a:srgbClr val="000000"/>
                </a:solidFill>
                <a:latin typeface="Arial Black" pitchFamily="34" charset="0"/>
              </a:rPr>
              <a:t>employees.salary%TYPE</a:t>
            </a:r>
            <a:r>
              <a:rPr lang="en-US" sz="1200" dirty="0">
                <a:solidFill>
                  <a:srgbClr val="000000"/>
                </a:solidFill>
                <a:latin typeface="Arial Black" pitchFamily="34" charset="0"/>
              </a:rPr>
              <a:t>;  </a:t>
            </a:r>
          </a:p>
          <a:p>
            <a:pPr>
              <a:defRPr/>
            </a:pPr>
            <a:r>
              <a:rPr lang="en-US" sz="1200" dirty="0">
                <a:solidFill>
                  <a:srgbClr val="000000"/>
                </a:solidFill>
                <a:latin typeface="Arial Black" pitchFamily="34" charset="0"/>
              </a:rPr>
              <a:t>BEGIN</a:t>
            </a:r>
          </a:p>
          <a:p>
            <a:pPr>
              <a:defRPr/>
            </a:pPr>
            <a:r>
              <a:rPr lang="en-US" sz="1200" dirty="0">
                <a:solidFill>
                  <a:srgbClr val="000000"/>
                </a:solidFill>
                <a:latin typeface="Arial Black" pitchFamily="34" charset="0"/>
              </a:rPr>
              <a:t>   </a:t>
            </a:r>
            <a:r>
              <a:rPr lang="en-US" sz="1200" dirty="0">
                <a:solidFill>
                  <a:srgbClr val="C00000"/>
                </a:solidFill>
                <a:latin typeface="Arial Black" pitchFamily="34" charset="0"/>
              </a:rPr>
              <a:t>SELECT   hire_date, salary</a:t>
            </a:r>
          </a:p>
          <a:p>
            <a:pPr>
              <a:defRPr/>
            </a:pPr>
            <a:r>
              <a:rPr lang="en-US" sz="1200" dirty="0">
                <a:solidFill>
                  <a:srgbClr val="C00000"/>
                </a:solidFill>
                <a:latin typeface="Arial Black" pitchFamily="34" charset="0"/>
              </a:rPr>
              <a:t>        INTO   </a:t>
            </a:r>
            <a:r>
              <a:rPr lang="en-US" sz="1200" dirty="0" err="1">
                <a:solidFill>
                  <a:srgbClr val="C00000"/>
                </a:solidFill>
                <a:latin typeface="Arial Black" pitchFamily="34" charset="0"/>
              </a:rPr>
              <a:t>v_contrato</a:t>
            </a:r>
            <a:r>
              <a:rPr lang="en-US" sz="1200" dirty="0">
                <a:solidFill>
                  <a:srgbClr val="C00000"/>
                </a:solidFill>
                <a:latin typeface="Arial Black" pitchFamily="34" charset="0"/>
              </a:rPr>
              <a:t>, </a:t>
            </a:r>
            <a:r>
              <a:rPr lang="en-US" sz="1200" dirty="0" err="1">
                <a:solidFill>
                  <a:srgbClr val="C00000"/>
                </a:solidFill>
                <a:latin typeface="Arial Black" pitchFamily="34" charset="0"/>
              </a:rPr>
              <a:t>v_salario</a:t>
            </a:r>
            <a:endParaRPr lang="en-US" sz="1200" dirty="0">
              <a:solidFill>
                <a:srgbClr val="C00000"/>
              </a:solidFill>
              <a:latin typeface="Arial Black" pitchFamily="34" charset="0"/>
            </a:endParaRPr>
          </a:p>
          <a:p>
            <a:pPr>
              <a:defRPr/>
            </a:pPr>
            <a:r>
              <a:rPr lang="en-US" sz="1200" dirty="0">
                <a:solidFill>
                  <a:srgbClr val="C00000"/>
                </a:solidFill>
                <a:latin typeface="Arial Black" pitchFamily="34" charset="0"/>
              </a:rPr>
              <a:t>      FROM   employees</a:t>
            </a:r>
          </a:p>
          <a:p>
            <a:pPr>
              <a:defRPr/>
            </a:pPr>
            <a:r>
              <a:rPr lang="en-US" sz="1200" dirty="0">
                <a:solidFill>
                  <a:srgbClr val="C00000"/>
                </a:solidFill>
                <a:latin typeface="Arial Black" pitchFamily="34" charset="0"/>
              </a:rPr>
              <a:t>   WHERE   employee_id = 100;  </a:t>
            </a:r>
          </a:p>
          <a:p>
            <a:pPr>
              <a:defRPr/>
            </a:pPr>
            <a:r>
              <a:rPr lang="en-US" sz="1200" dirty="0">
                <a:solidFill>
                  <a:srgbClr val="000000"/>
                </a:solidFill>
                <a:latin typeface="Arial Black" pitchFamily="34" charset="0"/>
              </a:rPr>
              <a:t>  DBMS_OUTPUT.PUT_LINE('La </a:t>
            </a:r>
            <a:r>
              <a:rPr lang="en-US" sz="1200" dirty="0" err="1">
                <a:solidFill>
                  <a:srgbClr val="000000"/>
                </a:solidFill>
                <a:latin typeface="Arial Black" pitchFamily="34" charset="0"/>
              </a:rPr>
              <a:t>fecha</a:t>
            </a:r>
            <a:r>
              <a:rPr lang="en-US" sz="1200" dirty="0">
                <a:solidFill>
                  <a:srgbClr val="000000"/>
                </a:solidFill>
                <a:latin typeface="Arial Black" pitchFamily="34" charset="0"/>
              </a:rPr>
              <a:t> de </a:t>
            </a:r>
            <a:r>
              <a:rPr lang="en-US" sz="1200" dirty="0" err="1">
                <a:solidFill>
                  <a:srgbClr val="000000"/>
                </a:solidFill>
                <a:latin typeface="Arial Black" pitchFamily="34" charset="0"/>
              </a:rPr>
              <a:t>contrato</a:t>
            </a:r>
            <a:r>
              <a:rPr lang="en-US" sz="1200" dirty="0">
                <a:solidFill>
                  <a:srgbClr val="000000"/>
                </a:solidFill>
                <a:latin typeface="Arial Black" pitchFamily="34" charset="0"/>
              </a:rPr>
              <a:t> del empleado 100 es: ' || </a:t>
            </a:r>
            <a:r>
              <a:rPr lang="en-US" sz="1200" dirty="0" err="1">
                <a:solidFill>
                  <a:srgbClr val="000000"/>
                </a:solidFill>
                <a:latin typeface="Arial Black" pitchFamily="34" charset="0"/>
              </a:rPr>
              <a:t>v_contrato</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  DBMS_OUTPUT.PUT_LINE('El salario del empleado 100 es: ' || </a:t>
            </a:r>
            <a:r>
              <a:rPr lang="en-US" sz="1200" dirty="0" err="1">
                <a:solidFill>
                  <a:srgbClr val="000000"/>
                </a:solidFill>
                <a:latin typeface="Arial Black" pitchFamily="34" charset="0"/>
              </a:rPr>
              <a:t>v_salario</a:t>
            </a:r>
            <a:r>
              <a:rPr lang="en-US" sz="1200" dirty="0">
                <a:solidFill>
                  <a:srgbClr val="000000"/>
                </a:solidFill>
                <a:latin typeface="Arial Black" pitchFamily="34" charset="0"/>
              </a:rPr>
              <a:t>);</a:t>
            </a:r>
          </a:p>
          <a:p>
            <a:pPr>
              <a:defRPr/>
            </a:pPr>
            <a:r>
              <a:rPr lang="en-US" sz="1200" dirty="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pic>
        <p:nvPicPr>
          <p:cNvPr id="30726" name="Picture 2" descr="C:\Users\user\Documents\DonationCoder\ScreenshotCaptor\Screenshots\Screenshot - 02-02-2014 , 20_35_38.png"/>
          <p:cNvPicPr>
            <a:picLocks noChangeAspect="1" noChangeArrowheads="1"/>
          </p:cNvPicPr>
          <p:nvPr/>
        </p:nvPicPr>
        <p:blipFill>
          <a:blip r:embed="rId3" cstate="print"/>
          <a:srcRect/>
          <a:stretch>
            <a:fillRect/>
          </a:stretch>
        </p:blipFill>
        <p:spPr bwMode="auto">
          <a:xfrm>
            <a:off x="2011363" y="4437063"/>
            <a:ext cx="4579937" cy="43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6467</TotalTime>
  <Words>2926</Words>
  <Application>Microsoft Office PowerPoint</Application>
  <PresentationFormat>Presentación en pantalla (4:3)</PresentationFormat>
  <Paragraphs>427</Paragraphs>
  <Slides>23</Slides>
  <Notes>21</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DuocUC 2012</vt:lpstr>
      <vt:lpstr>Diapositiva 1</vt:lpstr>
      <vt:lpstr>Diapositiva 2</vt:lpstr>
      <vt:lpstr>Objetivos de la Clase</vt:lpstr>
      <vt:lpstr>Sentencias SQL en Bloques PL/SQL</vt:lpstr>
      <vt:lpstr>Sentencia SELECT en PL/SQL</vt:lpstr>
      <vt:lpstr>Sentencia SELECT en PL/SQL</vt:lpstr>
      <vt:lpstr>Sentencia SELECT en PL/SQL</vt:lpstr>
      <vt:lpstr>Sentencia SELECT en PL/SQL</vt:lpstr>
      <vt:lpstr>Sentencia SELECT en PL/SQL</vt:lpstr>
      <vt:lpstr>Sentencia SELECT en PL/SQL</vt:lpstr>
      <vt:lpstr>Convenciones de Nombres</vt:lpstr>
      <vt:lpstr>Convenciones de Nombres</vt:lpstr>
      <vt:lpstr>Manipulación de Datos en PL/SQL</vt:lpstr>
      <vt:lpstr>Inserción de Datos en PL/SQL</vt:lpstr>
      <vt:lpstr>Modificación de Datos en PL/SQL</vt:lpstr>
      <vt:lpstr>Combinación de Datos en PL/SQL</vt:lpstr>
      <vt:lpstr>Control de Transacciones en PL/SQL</vt:lpstr>
      <vt:lpstr>Control de Transacciones en PL/SQL</vt:lpstr>
      <vt:lpstr>Cursor SQL</vt:lpstr>
      <vt:lpstr>Atributos de Cursor SQL para  Cursores Implícitos</vt:lpstr>
      <vt:lpstr>Atributos de Cursor SQL para  Cursores Implícitos</vt:lpstr>
      <vt:lpstr>Atributos de Cursor SQL para  Cursores Implícitos</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881</cp:revision>
  <dcterms:created xsi:type="dcterms:W3CDTF">2013-06-28T16:52:03Z</dcterms:created>
  <dcterms:modified xsi:type="dcterms:W3CDTF">2014-04-06T17:46:38Z</dcterms:modified>
</cp:coreProperties>
</file>