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2" r:id="rId1"/>
  </p:sldMasterIdLst>
  <p:notesMasterIdLst>
    <p:notesMasterId r:id="rId13"/>
  </p:notesMasterIdLst>
  <p:sldIdLst>
    <p:sldId id="312" r:id="rId2"/>
    <p:sldId id="317" r:id="rId3"/>
    <p:sldId id="318" r:id="rId4"/>
    <p:sldId id="319" r:id="rId5"/>
    <p:sldId id="316" r:id="rId6"/>
    <p:sldId id="320" r:id="rId7"/>
    <p:sldId id="323" r:id="rId8"/>
    <p:sldId id="324" r:id="rId9"/>
    <p:sldId id="325" r:id="rId10"/>
    <p:sldId id="326" r:id="rId11"/>
    <p:sldId id="327" r:id="rId12"/>
  </p:sldIdLst>
  <p:sldSz cx="9144000" cy="6858000" type="screen4x3"/>
  <p:notesSz cx="6858000" cy="9144000"/>
  <p:defaultTextStyle>
    <a:defPPr>
      <a:defRPr lang="es-ES_tradnl"/>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ette"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3190" autoAdjust="0"/>
  </p:normalViewPr>
  <p:slideViewPr>
    <p:cSldViewPr snapToGrid="0" snapToObjects="1">
      <p:cViewPr>
        <p:scale>
          <a:sx n="70" d="100"/>
          <a:sy n="70" d="100"/>
        </p:scale>
        <p:origin x="1332"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BCDE3-2245-468A-974C-85995E444034}" type="datetimeFigureOut">
              <a:rPr lang="es-CL" smtClean="0"/>
              <a:pPr/>
              <a:t>18-04-2016</a:t>
            </a:fld>
            <a:endParaRPr lang="es-CL"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724F09-73E0-410D-8D92-DE5508D70C38}" type="slidenum">
              <a:rPr lang="es-CL" smtClean="0"/>
              <a:pPr/>
              <a:t>‹Nº›</a:t>
            </a:fld>
            <a:endParaRPr lang="es-CL" dirty="0"/>
          </a:p>
        </p:txBody>
      </p:sp>
    </p:spTree>
    <p:extLst>
      <p:ext uri="{BB962C8B-B14F-4D97-AF65-F5344CB8AC3E}">
        <p14:creationId xmlns:p14="http://schemas.microsoft.com/office/powerpoint/2010/main" val="96640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pPr>
              <a:defRPr/>
            </a:pPr>
            <a:fld id="{08FF1F36-9765-4A9C-BE1C-488A823051F2}" type="datetime1">
              <a:rPr lang="es-ES_tradnl" smtClean="0"/>
              <a:pPr>
                <a:defRPr/>
              </a:pPr>
              <a:t>18/04/2016</a:t>
            </a:fld>
            <a:endParaRPr lang="es-ES_tradnl" dirty="0"/>
          </a:p>
        </p:txBody>
      </p:sp>
      <p:sp>
        <p:nvSpPr>
          <p:cNvPr id="20" name="19 Marcador de pie de página"/>
          <p:cNvSpPr>
            <a:spLocks noGrp="1"/>
          </p:cNvSpPr>
          <p:nvPr>
            <p:ph type="ftr" sz="quarter" idx="11"/>
          </p:nvPr>
        </p:nvSpPr>
        <p:spPr/>
        <p:txBody>
          <a:bodyPr/>
          <a:lstStyle>
            <a:extLst/>
          </a:lstStyle>
          <a:p>
            <a:pPr>
              <a:defRPr/>
            </a:pPr>
            <a:endParaRPr lang="es-ES_tradnl" dirty="0"/>
          </a:p>
        </p:txBody>
      </p:sp>
      <p:sp>
        <p:nvSpPr>
          <p:cNvPr id="10" name="9 Marcador de número de diapositiva"/>
          <p:cNvSpPr>
            <a:spLocks noGrp="1"/>
          </p:cNvSpPr>
          <p:nvPr>
            <p:ph type="sldNum" sz="quarter" idx="12"/>
          </p:nvPr>
        </p:nvSpPr>
        <p:spPr/>
        <p:txBody>
          <a:bodyPr/>
          <a:lstStyle>
            <a:extLst/>
          </a:lstStyle>
          <a:p>
            <a:pPr>
              <a:defRPr/>
            </a:pPr>
            <a:fld id="{ACD77EB7-9877-4735-9086-CEA66EEC53B2}" type="slidenum">
              <a:rPr lang="es-ES_tradnl" smtClean="0"/>
              <a:pPr>
                <a:defRPr/>
              </a:pPr>
              <a:t>‹Nº›</a:t>
            </a:fld>
            <a:endParaRPr lang="es-ES_tradnl" dirty="0"/>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6AFC9010-66E0-40FA-88C1-67317EC1F520}" type="datetime1">
              <a:rPr lang="es-ES_tradnl" smtClean="0"/>
              <a:pPr>
                <a:defRPr/>
              </a:pPr>
              <a:t>18/04/2016</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CCE00787-D4EE-4CD5-9175-81BB5764B33E}" type="slidenum">
              <a:rPr lang="es-ES_tradnl" smtClean="0"/>
              <a:pPr>
                <a:defRPr/>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817E2A8D-A5CD-4FAC-80C9-177C0FAF7EE3}" type="datetime1">
              <a:rPr lang="es-ES_tradnl" smtClean="0"/>
              <a:pPr>
                <a:defRPr/>
              </a:pPr>
              <a:t>18/04/2016</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67D33A32-CD69-4093-A756-AB40AB05A0CA}" type="slidenum">
              <a:rPr lang="es-ES_tradnl" smtClean="0"/>
              <a:pPr>
                <a:defRPr/>
              </a:pPr>
              <a:t>‹Nº›</a:t>
            </a:fld>
            <a:endParaRPr lang="es-ES_trad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fld id="{1DB9650B-031C-43A9-BD16-AB807DC8FF45}" type="datetime1">
              <a:rPr lang="es-ES_tradnl" smtClean="0"/>
              <a:pPr>
                <a:defRPr/>
              </a:pPr>
              <a:t>18/04/2016</a:t>
            </a:fld>
            <a:endParaRPr lang="es-ES_tradnl" dirty="0"/>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27900D3C-C79B-4DAE-9D8F-8A92FC0D68C3}" type="slidenum">
              <a:rPr lang="es-ES_tradnl" smtClean="0"/>
              <a:pPr>
                <a:defRPr/>
              </a:pPr>
              <a:t>‹Nº›</a:t>
            </a:fld>
            <a:endParaRPr lang="es-ES_tradnl"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E53FFAE4-75DD-40FC-8C8A-D78E77AA2A08}" type="datetime1">
              <a:rPr lang="es-ES_tradnl" smtClean="0"/>
              <a:pPr/>
              <a:t>18/04/2016</a:t>
            </a:fld>
            <a:endParaRPr lang="en-US"/>
          </a:p>
        </p:txBody>
      </p:sp>
      <p:sp>
        <p:nvSpPr>
          <p:cNvPr id="5" name="4 Marcador de pie de página"/>
          <p:cNvSpPr>
            <a:spLocks noGrp="1"/>
          </p:cNvSpPr>
          <p:nvPr>
            <p:ph type="ftr" sz="quarter" idx="11"/>
          </p:nvPr>
        </p:nvSpPr>
        <p:spPr/>
        <p:txBody>
          <a:bodyPr/>
          <a:lstStyle>
            <a:extLst/>
          </a:lstStyle>
          <a:p>
            <a:pPr>
              <a:defRPr/>
            </a:pPr>
            <a:endParaRPr lang="es-ES_tradnl" dirty="0"/>
          </a:p>
        </p:txBody>
      </p:sp>
      <p:sp>
        <p:nvSpPr>
          <p:cNvPr id="6" name="5 Marcador de número de diapositiva"/>
          <p:cNvSpPr>
            <a:spLocks noGrp="1"/>
          </p:cNvSpPr>
          <p:nvPr>
            <p:ph type="sldNum" sz="quarter" idx="12"/>
          </p:nvPr>
        </p:nvSpPr>
        <p:spPr/>
        <p:txBody>
          <a:bodyPr/>
          <a:lstStyle>
            <a:extLst/>
          </a:lstStyle>
          <a:p>
            <a:pPr>
              <a:defRPr/>
            </a:pPr>
            <a:fld id="{F90F8507-C34D-4DC1-B567-89CE6E199678}" type="slidenum">
              <a:rPr lang="es-ES_tradnl" smtClean="0"/>
              <a:pPr>
                <a:defRPr/>
              </a:pPr>
              <a:t>‹Nº›</a:t>
            </a:fld>
            <a:endParaRPr lang="es-ES_tradnl" dirty="0"/>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fld id="{330F753F-70FA-4468-8549-387C95D4EE2D}" type="datetime1">
              <a:rPr lang="es-ES_tradnl" smtClean="0"/>
              <a:pPr>
                <a:defRPr/>
              </a:pPr>
              <a:t>18/04/2016</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053C47F2-F4EA-4889-B7AB-0BDEF995D05C}" type="slidenum">
              <a:rPr lang="es-ES_tradnl" smtClean="0"/>
              <a:pPr>
                <a:defRPr/>
              </a:pPr>
              <a:t>‹Nº›</a:t>
            </a:fld>
            <a:endParaRPr lang="es-ES_tradnl"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8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fld id="{81B7FF0E-3E75-418D-9305-3C66F76F4D65}" type="datetime1">
              <a:rPr lang="es-ES_tradnl" smtClean="0"/>
              <a:pPr>
                <a:defRPr/>
              </a:pPr>
              <a:t>18/04/2016</a:t>
            </a:fld>
            <a:endParaRPr lang="es-ES_tradnl" dirty="0"/>
          </a:p>
        </p:txBody>
      </p:sp>
      <p:sp>
        <p:nvSpPr>
          <p:cNvPr id="8" name="7 Marcador de pie de página"/>
          <p:cNvSpPr>
            <a:spLocks noGrp="1"/>
          </p:cNvSpPr>
          <p:nvPr>
            <p:ph type="ftr" sz="quarter" idx="11"/>
          </p:nvPr>
        </p:nvSpPr>
        <p:spPr/>
        <p:txBody>
          <a:bodyPr/>
          <a:lstStyle>
            <a:extLst/>
          </a:lstStyle>
          <a:p>
            <a:pPr>
              <a:defRPr/>
            </a:pPr>
            <a:endParaRPr lang="es-ES_tradnl" dirty="0"/>
          </a:p>
        </p:txBody>
      </p:sp>
      <p:sp>
        <p:nvSpPr>
          <p:cNvPr id="9" name="8 Marcador de número de diapositiva"/>
          <p:cNvSpPr>
            <a:spLocks noGrp="1"/>
          </p:cNvSpPr>
          <p:nvPr>
            <p:ph type="sldNum" sz="quarter" idx="12"/>
          </p:nvPr>
        </p:nvSpPr>
        <p:spPr/>
        <p:txBody>
          <a:bodyPr/>
          <a:lstStyle>
            <a:extLst/>
          </a:lstStyle>
          <a:p>
            <a:pPr>
              <a:defRPr/>
            </a:pPr>
            <a:fld id="{AC9BA817-6865-44E6-B55E-4CB769DECA80}" type="slidenum">
              <a:rPr lang="es-ES_tradnl" smtClean="0"/>
              <a:pPr>
                <a:defRPr/>
              </a:pPr>
              <a:t>‹Nº›</a:t>
            </a:fld>
            <a:endParaRPr lang="es-ES_tradnl"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9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0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2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3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4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5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6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4" name="Imagen 6" descr="hoja-interior.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p>
            <a:r>
              <a:rPr lang="es-ES_tradnl" smtClean="0"/>
              <a:t>Clic para editar título</a:t>
            </a:r>
            <a:endParaRPr lang="es-ES_tradnl"/>
          </a:p>
        </p:txBody>
      </p:sp>
      <p:sp>
        <p:nvSpPr>
          <p:cNvPr id="5" name="Marcador de pie de página 4"/>
          <p:cNvSpPr>
            <a:spLocks noGrp="1"/>
          </p:cNvSpPr>
          <p:nvPr>
            <p:ph type="ftr" sz="quarter" idx="10"/>
          </p:nvPr>
        </p:nvSpPr>
        <p:spPr/>
        <p:txBody>
          <a:bodyPr/>
          <a:lstStyle>
            <a:lvl1pPr>
              <a:defRPr/>
            </a:lvl1pPr>
          </a:lstStyle>
          <a:p>
            <a:pPr>
              <a:defRPr/>
            </a:pPr>
            <a:endParaRPr lang="es-ES_tradnl" dirty="0"/>
          </a:p>
        </p:txBody>
      </p:sp>
      <p:sp>
        <p:nvSpPr>
          <p:cNvPr id="6" name="Marcador de número de diapositiva 5"/>
          <p:cNvSpPr>
            <a:spLocks noGrp="1"/>
          </p:cNvSpPr>
          <p:nvPr>
            <p:ph type="sldNum" sz="quarter" idx="11"/>
          </p:nvPr>
        </p:nvSpPr>
        <p:spPr/>
        <p:txBody>
          <a:bodyPr/>
          <a:lstStyle>
            <a:lvl1pPr>
              <a:defRPr/>
            </a:lvl1pPr>
          </a:lstStyle>
          <a:p>
            <a:pPr>
              <a:defRPr/>
            </a:pPr>
            <a:fld id="{908F83CD-7928-47C3-91EA-8FFE023AA75F}" type="slidenum">
              <a:rPr lang="es-ES_tradnl"/>
              <a:pPr>
                <a:defRPr/>
              </a:pPr>
              <a:t>‹Nº›</a:t>
            </a:fld>
            <a:endParaRPr lang="es-ES_tradnl"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pPr>
              <a:defRPr/>
            </a:pPr>
            <a:fld id="{62345ABA-6911-4635-B9EA-7F869E07A662}" type="datetime1">
              <a:rPr lang="es-ES_tradnl" smtClean="0"/>
              <a:pPr>
                <a:defRPr/>
              </a:pPr>
              <a:t>18/04/2016</a:t>
            </a:fld>
            <a:endParaRPr lang="es-ES_tradnl" dirty="0"/>
          </a:p>
        </p:txBody>
      </p:sp>
      <p:sp>
        <p:nvSpPr>
          <p:cNvPr id="4" name="3 Marcador de pie de página"/>
          <p:cNvSpPr>
            <a:spLocks noGrp="1"/>
          </p:cNvSpPr>
          <p:nvPr>
            <p:ph type="ftr" sz="quarter" idx="11"/>
          </p:nvPr>
        </p:nvSpPr>
        <p:spPr/>
        <p:txBody>
          <a:bodyPr/>
          <a:lstStyle>
            <a:extLst/>
          </a:lstStyle>
          <a:p>
            <a:pPr>
              <a:defRPr/>
            </a:pPr>
            <a:endParaRPr lang="es-ES_tradnl" dirty="0"/>
          </a:p>
        </p:txBody>
      </p:sp>
      <p:sp>
        <p:nvSpPr>
          <p:cNvPr id="5" name="4 Marcador de número de diapositiva"/>
          <p:cNvSpPr>
            <a:spLocks noGrp="1"/>
          </p:cNvSpPr>
          <p:nvPr>
            <p:ph type="sldNum" sz="quarter" idx="12"/>
          </p:nvPr>
        </p:nvSpPr>
        <p:spPr/>
        <p:txBody>
          <a:bodyPr/>
          <a:lstStyle>
            <a:extLst/>
          </a:lstStyle>
          <a:p>
            <a:pPr>
              <a:defRPr/>
            </a:pPr>
            <a:fld id="{77D09560-AED8-414D-B2F0-C019BA05B2CA}" type="slidenum">
              <a:rPr lang="es-ES_tradnl" smtClean="0"/>
              <a:pPr>
                <a:defRPr/>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pPr>
              <a:defRPr/>
            </a:pPr>
            <a:fld id="{CDE644D2-8419-459F-85ED-DEFB94958780}" type="datetime1">
              <a:rPr lang="es-ES_tradnl" smtClean="0"/>
              <a:pPr>
                <a:defRPr/>
              </a:pPr>
              <a:t>18/04/2016</a:t>
            </a:fld>
            <a:endParaRPr lang="es-ES_tradnl" dirty="0"/>
          </a:p>
        </p:txBody>
      </p:sp>
      <p:sp>
        <p:nvSpPr>
          <p:cNvPr id="3" name="2 Marcador de pie de página"/>
          <p:cNvSpPr>
            <a:spLocks noGrp="1"/>
          </p:cNvSpPr>
          <p:nvPr>
            <p:ph type="ftr" sz="quarter" idx="11"/>
          </p:nvPr>
        </p:nvSpPr>
        <p:spPr/>
        <p:txBody>
          <a:bodyPr/>
          <a:lstStyle>
            <a:extLst/>
          </a:lstStyle>
          <a:p>
            <a:pPr>
              <a:defRPr/>
            </a:pPr>
            <a:endParaRPr lang="es-ES_tradnl" dirty="0"/>
          </a:p>
        </p:txBody>
      </p:sp>
      <p:sp>
        <p:nvSpPr>
          <p:cNvPr id="4" name="3 Marcador de número de diapositiva"/>
          <p:cNvSpPr>
            <a:spLocks noGrp="1"/>
          </p:cNvSpPr>
          <p:nvPr>
            <p:ph type="sldNum" sz="quarter" idx="12"/>
          </p:nvPr>
        </p:nvSpPr>
        <p:spPr/>
        <p:txBody>
          <a:bodyPr/>
          <a:lstStyle>
            <a:extLst/>
          </a:lstStyle>
          <a:p>
            <a:pPr>
              <a:defRPr/>
            </a:pPr>
            <a:fld id="{2F34EB9C-9046-4DB6-BEAE-7719E32E42E6}" type="slidenum">
              <a:rPr lang="es-ES_tradnl" smtClean="0"/>
              <a:pPr>
                <a:defRPr/>
              </a:pPr>
              <a:t>‹Nº›</a:t>
            </a:fld>
            <a:endParaRPr lang="es-ES_tradnl" dirty="0"/>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fld id="{36DC4F60-6664-4C5D-A818-CE6161D72C5F}" type="datetime1">
              <a:rPr lang="es-ES_tradnl" smtClean="0"/>
              <a:pPr>
                <a:defRPr/>
              </a:pPr>
              <a:t>18/04/2016</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BF4CFF68-A920-4044-AE34-044474665C7D}" type="slidenum">
              <a:rPr lang="es-ES_tradnl" smtClean="0"/>
              <a:pPr>
                <a:defRPr/>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pPr>
              <a:defRPr/>
            </a:pPr>
            <a:fld id="{D0BD18FB-1D7F-4CFF-839C-99BE327774CE}" type="datetime1">
              <a:rPr lang="es-ES_tradnl" smtClean="0"/>
              <a:pPr>
                <a:defRPr/>
              </a:pPr>
              <a:t>18/04/2016</a:t>
            </a:fld>
            <a:endParaRPr lang="es-ES_tradnl" dirty="0"/>
          </a:p>
        </p:txBody>
      </p:sp>
      <p:sp>
        <p:nvSpPr>
          <p:cNvPr id="6" name="5 Marcador de pie de página"/>
          <p:cNvSpPr>
            <a:spLocks noGrp="1"/>
          </p:cNvSpPr>
          <p:nvPr>
            <p:ph type="ftr" sz="quarter" idx="11"/>
          </p:nvPr>
        </p:nvSpPr>
        <p:spPr/>
        <p:txBody>
          <a:bodyPr/>
          <a:lstStyle>
            <a:extLst/>
          </a:lstStyle>
          <a:p>
            <a:pPr>
              <a:defRPr/>
            </a:pPr>
            <a:endParaRPr lang="es-ES_tradnl" dirty="0"/>
          </a:p>
        </p:txBody>
      </p:sp>
      <p:sp>
        <p:nvSpPr>
          <p:cNvPr id="7" name="6 Marcador de número de diapositiva"/>
          <p:cNvSpPr>
            <a:spLocks noGrp="1"/>
          </p:cNvSpPr>
          <p:nvPr>
            <p:ph type="sldNum" sz="quarter" idx="12"/>
          </p:nvPr>
        </p:nvSpPr>
        <p:spPr/>
        <p:txBody>
          <a:bodyPr/>
          <a:lstStyle>
            <a:extLst/>
          </a:lstStyle>
          <a:p>
            <a:pPr>
              <a:defRPr/>
            </a:pPr>
            <a:fld id="{A6208589-2395-4BE9-87D4-F8EBE9710A5B}" type="slidenum">
              <a:rPr lang="es-ES_tradnl" smtClean="0"/>
              <a:pPr>
                <a:defRPr/>
              </a:pPr>
              <a:t>‹Nº›</a:t>
            </a:fld>
            <a:endParaRPr lang="es-ES_tradnl" dirty="0"/>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62C6F074-E4F0-4690-8055-273423085222}" type="datetime1">
              <a:rPr lang="es-ES_tradnl" smtClean="0"/>
              <a:pPr>
                <a:defRPr/>
              </a:pPr>
              <a:t>18/04/2016</a:t>
            </a:fld>
            <a:endParaRPr lang="es-ES_tradnl" dirty="0"/>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s-ES_tradnl" dirty="0"/>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27900D3C-C79B-4DAE-9D8F-8A92FC0D68C3}" type="slidenum">
              <a:rPr lang="es-ES_tradnl" smtClean="0"/>
              <a:pPr>
                <a:defRPr/>
              </a:pPr>
              <a:t>‹Nº›</a:t>
            </a:fld>
            <a:endParaRPr lang="es-ES_tradnl" dirty="0"/>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3946"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4" r:id="rId22"/>
    <p:sldLayoutId id="2147483785" r:id="rId23"/>
    <p:sldLayoutId id="2147483786" r:id="rId24"/>
    <p:sldLayoutId id="2147483787" r:id="rId25"/>
    <p:sldLayoutId id="2147483788" r:id="rId26"/>
    <p:sldLayoutId id="2147483789" r:id="rId27"/>
    <p:sldLayoutId id="2147483790" r:id="rId28"/>
    <p:sldLayoutId id="2147483791" r:id="rId29"/>
    <p:sldLayoutId id="2147483792" r:id="rId30"/>
    <p:sldLayoutId id="2147483793" r:id="rId31"/>
    <p:sldLayoutId id="2147483794" r:id="rId32"/>
    <p:sldLayoutId id="2147483795" r:id="rId33"/>
    <p:sldLayoutId id="2147483796" r:id="rId34"/>
    <p:sldLayoutId id="2147483797" r:id="rId35"/>
    <p:sldLayoutId id="2147483798" r:id="rId36"/>
    <p:sldLayoutId id="2147483799" r:id="rId37"/>
    <p:sldLayoutId id="2147483800" r:id="rId38"/>
    <p:sldLayoutId id="2147483801" r:id="rId39"/>
    <p:sldLayoutId id="2147483802" r:id="rId40"/>
    <p:sldLayoutId id="2147483803" r:id="rId41"/>
    <p:sldLayoutId id="2147483804" r:id="rId42"/>
    <p:sldLayoutId id="2147483805" r:id="rId43"/>
    <p:sldLayoutId id="2147483806" r:id="rId44"/>
    <p:sldLayoutId id="2147483807" r:id="rId45"/>
    <p:sldLayoutId id="2147483808" r:id="rId46"/>
    <p:sldLayoutId id="2147483809" r:id="rId47"/>
    <p:sldLayoutId id="2147483810" r:id="rId48"/>
    <p:sldLayoutId id="2147483811" r:id="rId49"/>
    <p:sldLayoutId id="2147483812" r:id="rId50"/>
    <p:sldLayoutId id="2147483813" r:id="rId51"/>
    <p:sldLayoutId id="2147483814" r:id="rId52"/>
    <p:sldLayoutId id="2147483815" r:id="rId53"/>
    <p:sldLayoutId id="2147483816" r:id="rId54"/>
    <p:sldLayoutId id="2147483817" r:id="rId55"/>
    <p:sldLayoutId id="2147483818" r:id="rId56"/>
    <p:sldLayoutId id="2147483819" r:id="rId57"/>
    <p:sldLayoutId id="2147483715" r:id="rId58"/>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40187" y="1758455"/>
            <a:ext cx="7498080" cy="2429369"/>
          </a:xfrm>
        </p:spPr>
        <p:txBody>
          <a:bodyPr>
            <a:normAutofit fontScale="90000"/>
          </a:bodyPr>
          <a:lstStyle/>
          <a:p>
            <a:pPr algn="ctr">
              <a:lnSpc>
                <a:spcPct val="150000"/>
              </a:lnSpc>
              <a:spcBef>
                <a:spcPts val="600"/>
              </a:spcBef>
              <a:spcAft>
                <a:spcPts val="1200"/>
              </a:spcAft>
            </a:pPr>
            <a:r>
              <a:rPr lang="es-CL" sz="4400" u="sng" dirty="0" smtClean="0">
                <a:ea typeface="ＭＳ Ｐゴシック" pitchFamily="34" charset="-128"/>
              </a:rPr>
              <a:t/>
            </a:r>
            <a:br>
              <a:rPr lang="es-CL" sz="4400" u="sng" dirty="0" smtClean="0">
                <a:ea typeface="ＭＳ Ｐゴシック" pitchFamily="34" charset="-128"/>
              </a:rPr>
            </a:br>
            <a:r>
              <a:rPr lang="es-CL" sz="4400" b="1" u="sng" smtClean="0">
                <a:ea typeface="ＭＳ Ｐゴシック" pitchFamily="34" charset="-128"/>
              </a:rPr>
              <a:t>Unidad II</a:t>
            </a:r>
            <a:r>
              <a:rPr lang="es-CL" dirty="0" smtClean="0"/>
              <a:t/>
            </a:r>
            <a:br>
              <a:rPr lang="es-CL" dirty="0" smtClean="0"/>
            </a:br>
            <a:r>
              <a:rPr lang="es-ES" b="1" dirty="0" smtClean="0"/>
              <a:t>Programación sobre la base de datos PL/SQL</a:t>
            </a:r>
            <a:r>
              <a:rPr lang="es-CL" dirty="0" smtClean="0"/>
              <a:t/>
            </a:r>
            <a:br>
              <a:rPr lang="es-CL" dirty="0" smtClean="0"/>
            </a:br>
            <a:endParaRPr lang="es-CL" dirty="0"/>
          </a:p>
        </p:txBody>
      </p:sp>
      <p:sp>
        <p:nvSpPr>
          <p:cNvPr id="5" name="2 Subtítulo"/>
          <p:cNvSpPr txBox="1">
            <a:spLocks/>
          </p:cNvSpPr>
          <p:nvPr/>
        </p:nvSpPr>
        <p:spPr>
          <a:xfrm>
            <a:off x="3360225" y="4970915"/>
            <a:ext cx="3159369" cy="884917"/>
          </a:xfrm>
          <a:prstGeom prst="rect">
            <a:avLst/>
          </a:prstGeom>
        </p:spPr>
        <p:txBody>
          <a:bodyPr>
            <a:normAutofit fontScale="5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s-CL" b="0" i="0" u="none" strike="noStrike" kern="1200" cap="none" spc="0" normalizeH="0" baseline="0" noProof="0" dirty="0" smtClean="0">
                <a:ln>
                  <a:noFill/>
                </a:ln>
                <a:solidFill>
                  <a:srgbClr val="C00000"/>
                </a:solidFill>
                <a:effectLst/>
                <a:uLnTx/>
                <a:uFillTx/>
                <a:latin typeface="+mn-lt"/>
                <a:ea typeface="+mn-ea"/>
                <a:cs typeface="+mn-cs"/>
              </a:rPr>
              <a:t>@</a:t>
            </a:r>
            <a:r>
              <a:rPr lang="es-CL" dirty="0" smtClean="0">
                <a:solidFill>
                  <a:srgbClr val="C00000"/>
                </a:solidFill>
                <a:latin typeface="+mn-lt"/>
                <a:ea typeface="+mn-ea"/>
              </a:rPr>
              <a:t>J</a:t>
            </a:r>
            <a:r>
              <a:rPr kumimoji="0" lang="es-CL" b="0" i="0" u="none" strike="noStrike" kern="1200" cap="none" spc="0" normalizeH="0" baseline="0" noProof="0" dirty="0" err="1" smtClean="0">
                <a:ln>
                  <a:noFill/>
                </a:ln>
                <a:solidFill>
                  <a:srgbClr val="C00000"/>
                </a:solidFill>
                <a:effectLst/>
                <a:uLnTx/>
                <a:uFillTx/>
                <a:latin typeface="+mn-lt"/>
                <a:ea typeface="+mn-ea"/>
                <a:cs typeface="+mn-cs"/>
              </a:rPr>
              <a:t>eanette</a:t>
            </a:r>
            <a:r>
              <a:rPr kumimoji="0" lang="es-CL" b="0" i="0" u="none" strike="noStrike" kern="1200" cap="none" spc="0" normalizeH="0" baseline="0" noProof="0" dirty="0" smtClean="0">
                <a:ln>
                  <a:noFill/>
                </a:ln>
                <a:solidFill>
                  <a:srgbClr val="C00000"/>
                </a:solidFill>
                <a:effectLst/>
                <a:uLnTx/>
                <a:uFillTx/>
                <a:latin typeface="+mn-lt"/>
                <a:ea typeface="+mn-ea"/>
                <a:cs typeface="+mn-cs"/>
              </a:rPr>
              <a:t> </a:t>
            </a:r>
            <a:r>
              <a:rPr kumimoji="0" lang="es-CL" b="0" i="0" u="none" strike="noStrike" kern="1200" cap="none" spc="0" normalizeH="0" baseline="0" noProof="0" dirty="0" err="1" smtClean="0">
                <a:ln>
                  <a:noFill/>
                </a:ln>
                <a:solidFill>
                  <a:srgbClr val="C00000"/>
                </a:solidFill>
                <a:effectLst/>
                <a:uLnTx/>
                <a:uFillTx/>
                <a:latin typeface="+mn-lt"/>
                <a:ea typeface="+mn-ea"/>
                <a:cs typeface="+mn-cs"/>
              </a:rPr>
              <a:t>Leonelli</a:t>
            </a:r>
            <a:endParaRPr kumimoji="0" lang="es-CL" b="0" i="0" u="none" strike="noStrike" kern="1200" cap="none" spc="0" normalizeH="0" baseline="0" noProof="0" dirty="0" smtClean="0">
              <a:ln>
                <a:noFill/>
              </a:ln>
              <a:solidFill>
                <a:srgbClr val="C00000"/>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s-CL" dirty="0" smtClean="0">
                <a:solidFill>
                  <a:srgbClr val="C00000"/>
                </a:solidFill>
                <a:latin typeface="+mn-lt"/>
                <a:ea typeface="+mn-ea"/>
              </a:rPr>
              <a:t>Profesora de cátedra Programación de Base de Datos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s-CL" b="0" i="0" u="none" strike="noStrike" kern="1200" cap="none" spc="0" normalizeH="0" baseline="0" noProof="0" dirty="0" smtClean="0">
                <a:ln>
                  <a:noFill/>
                </a:ln>
                <a:solidFill>
                  <a:srgbClr val="C00000"/>
                </a:solidFill>
                <a:effectLst/>
                <a:uLnTx/>
                <a:uFillTx/>
                <a:latin typeface="+mn-lt"/>
                <a:ea typeface="+mn-ea"/>
                <a:cs typeface="+mn-cs"/>
              </a:rPr>
              <a:t>Sede Puente</a:t>
            </a:r>
            <a:r>
              <a:rPr kumimoji="0" lang="es-CL" b="0" i="0" u="none" strike="noStrike" kern="1200" cap="none" spc="0" normalizeH="0" noProof="0" dirty="0" smtClean="0">
                <a:ln>
                  <a:noFill/>
                </a:ln>
                <a:solidFill>
                  <a:srgbClr val="C00000"/>
                </a:solidFill>
                <a:effectLst/>
                <a:uLnTx/>
                <a:uFillTx/>
                <a:latin typeface="+mn-lt"/>
                <a:ea typeface="+mn-ea"/>
                <a:cs typeface="+mn-cs"/>
              </a:rPr>
              <a:t> Alto</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s-CL" noProof="0" dirty="0" err="1" smtClean="0">
                <a:solidFill>
                  <a:srgbClr val="C00000"/>
                </a:solidFill>
                <a:latin typeface="+mn-lt"/>
                <a:ea typeface="+mn-ea"/>
              </a:rPr>
              <a:t>Duoc</a:t>
            </a:r>
            <a:endParaRPr kumimoji="0" lang="es-CL" b="0" i="0" u="none" strike="noStrike" kern="1200" cap="none" spc="0" normalizeH="0" noProof="0" dirty="0" smtClean="0">
              <a:ln>
                <a:noFill/>
              </a:ln>
              <a:solidFill>
                <a:srgbClr val="C00000"/>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s-CL" b="0" i="0" u="none" strike="noStrike" kern="1200" cap="none" spc="0" normalizeH="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s-CL"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5 Marcador de número de diapositiva"/>
          <p:cNvSpPr>
            <a:spLocks noGrp="1"/>
          </p:cNvSpPr>
          <p:nvPr>
            <p:ph type="sldNum" sz="quarter" idx="12"/>
          </p:nvPr>
        </p:nvSpPr>
        <p:spPr/>
        <p:txBody>
          <a:bodyPr/>
          <a:lstStyle/>
          <a:p>
            <a:pPr>
              <a:defRPr/>
            </a:pPr>
            <a:fld id="{77D09560-AED8-414D-B2F0-C019BA05B2CA}" type="slidenum">
              <a:rPr lang="es-ES_tradnl" smtClean="0"/>
              <a:pPr>
                <a:defRPr/>
              </a:pPr>
              <a:t>1</a:t>
            </a:fld>
            <a:endParaRPr lang="es-ES_tradnl" dirty="0"/>
          </a:p>
        </p:txBody>
      </p:sp>
    </p:spTree>
    <p:extLst>
      <p:ext uri="{BB962C8B-B14F-4D97-AF65-F5344CB8AC3E}">
        <p14:creationId xmlns:p14="http://schemas.microsoft.com/office/powerpoint/2010/main" val="704590497"/>
      </p:ext>
    </p:extLst>
  </p:cSld>
  <p:clrMapOvr>
    <a:masterClrMapping/>
  </p:clrMapOvr>
  <p:transition spd="slow">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478980"/>
            <a:ext cx="7930266" cy="3508653"/>
          </a:xfrm>
          <a:prstGeom prst="rect">
            <a:avLst/>
          </a:prstGeom>
          <a:noFill/>
        </p:spPr>
        <p:txBody>
          <a:bodyPr wrap="square" rtlCol="0">
            <a:spAutoFit/>
          </a:bodyPr>
          <a:lstStyle/>
          <a:p>
            <a:pPr>
              <a:spcAft>
                <a:spcPts val="1200"/>
              </a:spcAft>
            </a:pPr>
            <a:r>
              <a:rPr lang="es-MX" b="1" dirty="0" smtClean="0"/>
              <a:t>Sentencias para ciclos o Controles de Iteración</a:t>
            </a:r>
          </a:p>
          <a:p>
            <a:pPr algn="just"/>
            <a:r>
              <a:rPr lang="es-MX" b="1" dirty="0" smtClean="0"/>
              <a:t>Sentencia FOR</a:t>
            </a:r>
          </a:p>
          <a:p>
            <a:pPr algn="just"/>
            <a:endParaRPr lang="es-CL" b="1" dirty="0" smtClean="0"/>
          </a:p>
          <a:p>
            <a:pPr algn="just"/>
            <a:endParaRPr lang="es-CL" dirty="0" smtClean="0"/>
          </a:p>
          <a:p>
            <a:pPr algn="just"/>
            <a:endParaRPr lang="es-CL" dirty="0" smtClean="0"/>
          </a:p>
          <a:p>
            <a:pPr algn="just"/>
            <a:endParaRPr lang="es-CL" dirty="0" smtClean="0"/>
          </a:p>
          <a:p>
            <a:pPr algn="just"/>
            <a:endParaRPr lang="es-CL" dirty="0" smtClean="0"/>
          </a:p>
          <a:p>
            <a:pPr lvl="1" algn="just"/>
            <a:endParaRPr lang="es-CL" dirty="0" smtClean="0"/>
          </a:p>
          <a:p>
            <a:pPr lvl="1" algn="just"/>
            <a:endParaRPr lang="es-CL" dirty="0" smtClean="0"/>
          </a:p>
          <a:p>
            <a:pPr lvl="1" algn="just"/>
            <a:endParaRPr lang="es-CL" dirty="0" smtClean="0"/>
          </a:p>
          <a:p>
            <a:pPr lvl="1" algn="just"/>
            <a:endParaRPr lang="es-CL" dirty="0" smtClean="0"/>
          </a:p>
          <a:p>
            <a:pPr>
              <a:spcAft>
                <a:spcPts val="1200"/>
              </a:spcAft>
            </a:pPr>
            <a:endParaRPr lang="es-MX" sz="1600" b="1" dirty="0" smtClean="0"/>
          </a:p>
        </p:txBody>
      </p:sp>
      <p:sp>
        <p:nvSpPr>
          <p:cNvPr id="5" name="3 CuadroTexto"/>
          <p:cNvSpPr txBox="1">
            <a:spLocks noChangeArrowheads="1"/>
          </p:cNvSpPr>
          <p:nvPr/>
        </p:nvSpPr>
        <p:spPr bwMode="auto">
          <a:xfrm>
            <a:off x="8133908" y="647343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23442"/>
            <a:ext cx="7751521" cy="455538"/>
          </a:xfrm>
          <a:prstGeom prst="rect">
            <a:avLst/>
          </a:prstGeom>
        </p:spPr>
        <p:txBody>
          <a:bodyPr>
            <a:normAutofit fontScale="90000" lnSpcReduction="200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10</a:t>
            </a:fld>
            <a:endParaRPr lang="es-ES_tradnl" dirty="0"/>
          </a:p>
        </p:txBody>
      </p:sp>
      <p:sp>
        <p:nvSpPr>
          <p:cNvPr id="8" name="7 Rectángulo"/>
          <p:cNvSpPr/>
          <p:nvPr/>
        </p:nvSpPr>
        <p:spPr>
          <a:xfrm>
            <a:off x="1734445" y="1251143"/>
            <a:ext cx="5319486" cy="1477328"/>
          </a:xfrm>
          <a:prstGeom prst="rect">
            <a:avLst/>
          </a:prstGeom>
        </p:spPr>
        <p:txBody>
          <a:bodyPr wrap="square">
            <a:spAutoFit/>
          </a:bodyPr>
          <a:lstStyle/>
          <a:p>
            <a:r>
              <a:rPr lang="es-CL" dirty="0" smtClean="0"/>
              <a:t>Sintaxis:</a:t>
            </a:r>
          </a:p>
          <a:p>
            <a:pPr lvl="1"/>
            <a:r>
              <a:rPr lang="es-CL" b="1" dirty="0" smtClean="0"/>
              <a:t>FOR </a:t>
            </a:r>
            <a:r>
              <a:rPr lang="es-CL" dirty="0" smtClean="0"/>
              <a:t>contador </a:t>
            </a:r>
            <a:r>
              <a:rPr lang="es-CL" b="1" dirty="0" smtClean="0"/>
              <a:t>IN [REVERSE] </a:t>
            </a:r>
            <a:r>
              <a:rPr lang="es-CL" dirty="0" smtClean="0"/>
              <a:t>inicio..final </a:t>
            </a:r>
            <a:r>
              <a:rPr lang="es-CL" b="1" dirty="0" smtClean="0"/>
              <a:t>LOOP</a:t>
            </a:r>
          </a:p>
          <a:p>
            <a:pPr lvl="1"/>
            <a:r>
              <a:rPr lang="es-CL" dirty="0" smtClean="0"/>
              <a:t>-- </a:t>
            </a:r>
            <a:r>
              <a:rPr lang="es-CL" dirty="0" smtClean="0">
                <a:solidFill>
                  <a:srgbClr val="FF0000"/>
                </a:solidFill>
              </a:rPr>
              <a:t>Código</a:t>
            </a:r>
          </a:p>
          <a:p>
            <a:pPr lvl="1"/>
            <a:r>
              <a:rPr lang="es-CL" b="1" dirty="0" smtClean="0"/>
              <a:t>END LOOP;</a:t>
            </a:r>
            <a:endParaRPr lang="es-CL" b="1" dirty="0"/>
          </a:p>
        </p:txBody>
      </p:sp>
      <p:sp>
        <p:nvSpPr>
          <p:cNvPr id="10" name="9 Rectángulo"/>
          <p:cNvSpPr/>
          <p:nvPr/>
        </p:nvSpPr>
        <p:spPr>
          <a:xfrm>
            <a:off x="1139370" y="2742985"/>
            <a:ext cx="6994537" cy="369332"/>
          </a:xfrm>
          <a:prstGeom prst="rect">
            <a:avLst/>
          </a:prstGeom>
        </p:spPr>
        <p:txBody>
          <a:bodyPr wrap="square">
            <a:spAutoFit/>
          </a:bodyPr>
          <a:lstStyle/>
          <a:p>
            <a:pPr marL="0" indent="0">
              <a:buNone/>
            </a:pPr>
            <a:r>
              <a:rPr lang="es-CL" dirty="0" smtClean="0"/>
              <a:t>Con la opción REVERSE el ciclo se ejecuta en forma inversa</a:t>
            </a:r>
            <a:endParaRPr lang="es-CL" dirty="0"/>
          </a:p>
        </p:txBody>
      </p:sp>
      <p:sp>
        <p:nvSpPr>
          <p:cNvPr id="11" name="10 Rectángulo"/>
          <p:cNvSpPr/>
          <p:nvPr/>
        </p:nvSpPr>
        <p:spPr>
          <a:xfrm>
            <a:off x="1132455" y="3124206"/>
            <a:ext cx="3571812" cy="338554"/>
          </a:xfrm>
          <a:prstGeom prst="rect">
            <a:avLst/>
          </a:prstGeom>
        </p:spPr>
        <p:txBody>
          <a:bodyPr wrap="none">
            <a:spAutoFit/>
          </a:bodyPr>
          <a:lstStyle/>
          <a:p>
            <a:pPr algn="just"/>
            <a:r>
              <a:rPr lang="es-MX" sz="1600" b="1" dirty="0" smtClean="0"/>
              <a:t>Ejemplos uso de </a:t>
            </a:r>
            <a:r>
              <a:rPr lang="es-CL" sz="1600" b="1" dirty="0" smtClean="0"/>
              <a:t>sentencias LOOP</a:t>
            </a:r>
          </a:p>
        </p:txBody>
      </p:sp>
      <p:pic>
        <p:nvPicPr>
          <p:cNvPr id="6146" name="Picture 2"/>
          <p:cNvPicPr>
            <a:picLocks noChangeAspect="1" noChangeArrowheads="1"/>
          </p:cNvPicPr>
          <p:nvPr/>
        </p:nvPicPr>
        <p:blipFill>
          <a:blip r:embed="rId2"/>
          <a:srcRect/>
          <a:stretch>
            <a:fillRect/>
          </a:stretch>
        </p:blipFill>
        <p:spPr bwMode="auto">
          <a:xfrm>
            <a:off x="1331460" y="3462760"/>
            <a:ext cx="5170940" cy="3319040"/>
          </a:xfrm>
          <a:prstGeom prst="rect">
            <a:avLst/>
          </a:prstGeom>
          <a:noFill/>
          <a:ln w="9525">
            <a:solidFill>
              <a:schemeClr val="accent1"/>
            </a:solidFill>
            <a:miter lim="800000"/>
            <a:headEnd/>
            <a:tailEnd/>
          </a:ln>
        </p:spPr>
      </p:pic>
      <p:sp>
        <p:nvSpPr>
          <p:cNvPr id="13" name="12 Rectángulo"/>
          <p:cNvSpPr/>
          <p:nvPr/>
        </p:nvSpPr>
        <p:spPr>
          <a:xfrm>
            <a:off x="6647540" y="3890665"/>
            <a:ext cx="2191655" cy="1323439"/>
          </a:xfrm>
          <a:prstGeom prst="rect">
            <a:avLst/>
          </a:prstGeom>
        </p:spPr>
        <p:txBody>
          <a:bodyPr wrap="square">
            <a:spAutoFit/>
          </a:bodyPr>
          <a:lstStyle/>
          <a:p>
            <a:pPr marL="0" indent="0">
              <a:buNone/>
            </a:pPr>
            <a:r>
              <a:rPr lang="es-CL" sz="1600" i="1" dirty="0" smtClean="0"/>
              <a:t>La variable j asume la estructura fila de la tabla ALUMNO (recordar el concepto de %</a:t>
            </a:r>
            <a:r>
              <a:rPr lang="es-CL" sz="1600" i="1" dirty="0" err="1" smtClean="0"/>
              <a:t>rowtype</a:t>
            </a:r>
            <a:r>
              <a:rPr lang="es-CL" sz="1600" i="1" dirty="0" smtClean="0"/>
              <a:t>)</a:t>
            </a:r>
            <a:endParaRPr lang="es-CL" sz="1600" i="1"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478980"/>
            <a:ext cx="7930266" cy="3508653"/>
          </a:xfrm>
          <a:prstGeom prst="rect">
            <a:avLst/>
          </a:prstGeom>
          <a:noFill/>
        </p:spPr>
        <p:txBody>
          <a:bodyPr wrap="square" rtlCol="0">
            <a:spAutoFit/>
          </a:bodyPr>
          <a:lstStyle/>
          <a:p>
            <a:pPr>
              <a:spcAft>
                <a:spcPts val="1200"/>
              </a:spcAft>
            </a:pPr>
            <a:r>
              <a:rPr lang="es-MX" b="1" dirty="0" smtClean="0"/>
              <a:t>Sentencias para ciclos o Controles de Iteración</a:t>
            </a:r>
          </a:p>
          <a:p>
            <a:pPr algn="just"/>
            <a:r>
              <a:rPr lang="es-MX" b="1" dirty="0" smtClean="0"/>
              <a:t>Sentencia FOR</a:t>
            </a:r>
          </a:p>
          <a:p>
            <a:pPr algn="just"/>
            <a:endParaRPr lang="es-CL" b="1" dirty="0" smtClean="0"/>
          </a:p>
          <a:p>
            <a:pPr algn="just"/>
            <a:endParaRPr lang="es-CL" dirty="0" smtClean="0"/>
          </a:p>
          <a:p>
            <a:pPr algn="just"/>
            <a:endParaRPr lang="es-CL" dirty="0" smtClean="0"/>
          </a:p>
          <a:p>
            <a:pPr algn="just"/>
            <a:endParaRPr lang="es-CL" dirty="0" smtClean="0"/>
          </a:p>
          <a:p>
            <a:pPr algn="just"/>
            <a:endParaRPr lang="es-CL" dirty="0" smtClean="0"/>
          </a:p>
          <a:p>
            <a:pPr lvl="1" algn="just"/>
            <a:endParaRPr lang="es-CL" dirty="0" smtClean="0"/>
          </a:p>
          <a:p>
            <a:pPr lvl="1" algn="just"/>
            <a:endParaRPr lang="es-CL" dirty="0" smtClean="0"/>
          </a:p>
          <a:p>
            <a:pPr lvl="1" algn="just"/>
            <a:endParaRPr lang="es-CL" dirty="0" smtClean="0"/>
          </a:p>
          <a:p>
            <a:pPr lvl="1" algn="just"/>
            <a:endParaRPr lang="es-CL" dirty="0" smtClean="0"/>
          </a:p>
          <a:p>
            <a:pPr>
              <a:spcAft>
                <a:spcPts val="1200"/>
              </a:spcAft>
            </a:pPr>
            <a:endParaRPr lang="es-MX" sz="1600" b="1" dirty="0" smtClean="0"/>
          </a:p>
        </p:txBody>
      </p:sp>
      <p:sp>
        <p:nvSpPr>
          <p:cNvPr id="5" name="3 CuadroTexto"/>
          <p:cNvSpPr txBox="1">
            <a:spLocks noChangeArrowheads="1"/>
          </p:cNvSpPr>
          <p:nvPr/>
        </p:nvSpPr>
        <p:spPr bwMode="auto">
          <a:xfrm>
            <a:off x="8133908" y="647343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23442"/>
            <a:ext cx="7751521" cy="455538"/>
          </a:xfrm>
          <a:prstGeom prst="rect">
            <a:avLst/>
          </a:prstGeom>
        </p:spPr>
        <p:txBody>
          <a:bodyPr>
            <a:normAutofit fontScale="90000" lnSpcReduction="200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11</a:t>
            </a:fld>
            <a:endParaRPr lang="es-ES_tradnl" dirty="0"/>
          </a:p>
        </p:txBody>
      </p:sp>
      <p:sp>
        <p:nvSpPr>
          <p:cNvPr id="11" name="10 Rectángulo"/>
          <p:cNvSpPr/>
          <p:nvPr/>
        </p:nvSpPr>
        <p:spPr>
          <a:xfrm>
            <a:off x="1132455" y="1291771"/>
            <a:ext cx="3571812" cy="338554"/>
          </a:xfrm>
          <a:prstGeom prst="rect">
            <a:avLst/>
          </a:prstGeom>
        </p:spPr>
        <p:txBody>
          <a:bodyPr wrap="none">
            <a:spAutoFit/>
          </a:bodyPr>
          <a:lstStyle/>
          <a:p>
            <a:pPr algn="just"/>
            <a:r>
              <a:rPr lang="es-MX" sz="1600" b="1" dirty="0" smtClean="0"/>
              <a:t>Ejemplos uso de </a:t>
            </a:r>
            <a:r>
              <a:rPr lang="es-CL" sz="1600" b="1" dirty="0" smtClean="0"/>
              <a:t>sentencias LOOP</a:t>
            </a:r>
          </a:p>
        </p:txBody>
      </p:sp>
      <p:pic>
        <p:nvPicPr>
          <p:cNvPr id="7170" name="Picture 2"/>
          <p:cNvPicPr>
            <a:picLocks noChangeAspect="1" noChangeArrowheads="1"/>
          </p:cNvPicPr>
          <p:nvPr/>
        </p:nvPicPr>
        <p:blipFill>
          <a:blip r:embed="rId2"/>
          <a:srcRect/>
          <a:stretch>
            <a:fillRect/>
          </a:stretch>
        </p:blipFill>
        <p:spPr bwMode="auto">
          <a:xfrm>
            <a:off x="1132455" y="1809750"/>
            <a:ext cx="3889488" cy="3981450"/>
          </a:xfrm>
          <a:prstGeom prst="rect">
            <a:avLst/>
          </a:prstGeom>
          <a:noFill/>
          <a:ln w="9525">
            <a:solidFill>
              <a:schemeClr val="accent1"/>
            </a:solidFill>
            <a:miter lim="800000"/>
            <a:headEnd/>
            <a:tailEnd/>
          </a:ln>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95092"/>
            <a:ext cx="7930266" cy="5693866"/>
          </a:xfrm>
          <a:prstGeom prst="rect">
            <a:avLst/>
          </a:prstGeom>
          <a:noFill/>
        </p:spPr>
        <p:txBody>
          <a:bodyPr wrap="square" rtlCol="0">
            <a:spAutoFit/>
          </a:bodyPr>
          <a:lstStyle/>
          <a:p>
            <a:pPr algn="just"/>
            <a:r>
              <a:rPr lang="es-MX" b="1" dirty="0" smtClean="0"/>
              <a:t>Conceptos Claves</a:t>
            </a:r>
          </a:p>
          <a:p>
            <a:pPr algn="just"/>
            <a:endParaRPr lang="es-MX" b="1" dirty="0" smtClean="0"/>
          </a:p>
          <a:p>
            <a:pPr algn="just"/>
            <a:r>
              <a:rPr lang="es-CL" dirty="0" smtClean="0"/>
              <a:t>En PL/SQL existen estructuras que controlan el flujo de la información</a:t>
            </a:r>
          </a:p>
          <a:p>
            <a:pPr algn="just"/>
            <a:endParaRPr lang="es-CL" dirty="0" smtClean="0"/>
          </a:p>
          <a:p>
            <a:pPr>
              <a:spcAft>
                <a:spcPts val="1200"/>
              </a:spcAft>
            </a:pPr>
            <a:r>
              <a:rPr lang="es-CL" b="1" dirty="0" smtClean="0"/>
              <a:t>Control Condicional: </a:t>
            </a:r>
            <a:r>
              <a:rPr lang="es-CL" b="1" i="1" dirty="0" smtClean="0"/>
              <a:t>Sentencia IF</a:t>
            </a:r>
          </a:p>
          <a:p>
            <a:pPr algn="just"/>
            <a:r>
              <a:rPr lang="es-CL" dirty="0" smtClean="0"/>
              <a:t>A menudo es necesario tomar alternativas de acción dependiendo de las circunstancias. La sentencia IF permite ejecutar una secuencia de acciones condicionalmente. Esto es, si la secuencia es ejecutada o no depende del valor de la condición a evaluar. </a:t>
            </a:r>
          </a:p>
          <a:p>
            <a:pPr algn="just"/>
            <a:endParaRPr lang="es-CL" sz="1600" dirty="0" smtClean="0"/>
          </a:p>
          <a:p>
            <a:r>
              <a:rPr lang="es-CL" dirty="0" smtClean="0"/>
              <a:t>Sintaxis:</a:t>
            </a:r>
          </a:p>
          <a:p>
            <a:endParaRPr lang="es-CL" dirty="0" smtClean="0"/>
          </a:p>
          <a:p>
            <a:pPr marL="1257300" lvl="3"/>
            <a:r>
              <a:rPr lang="es-CL" b="1" dirty="0" smtClean="0"/>
              <a:t>IF</a:t>
            </a:r>
            <a:r>
              <a:rPr lang="es-CL" dirty="0" smtClean="0"/>
              <a:t> &lt;condición&gt; </a:t>
            </a:r>
            <a:r>
              <a:rPr lang="es-CL" b="1" dirty="0" smtClean="0"/>
              <a:t>THEN</a:t>
            </a:r>
          </a:p>
          <a:p>
            <a:pPr marL="1257300" lvl="3"/>
            <a:r>
              <a:rPr lang="es-CL" dirty="0" smtClean="0"/>
              <a:t>  </a:t>
            </a:r>
            <a:r>
              <a:rPr lang="es-CL" dirty="0" smtClean="0">
                <a:solidFill>
                  <a:srgbClr val="FF0000"/>
                </a:solidFill>
              </a:rPr>
              <a:t>   -- Código</a:t>
            </a:r>
          </a:p>
          <a:p>
            <a:pPr marL="1257300" lvl="3"/>
            <a:r>
              <a:rPr lang="es-CL" b="1" dirty="0" smtClean="0"/>
              <a:t>ELSIF</a:t>
            </a:r>
            <a:r>
              <a:rPr lang="es-CL" dirty="0" smtClean="0"/>
              <a:t> &lt;condición&gt; </a:t>
            </a:r>
            <a:r>
              <a:rPr lang="es-CL" b="1" dirty="0" smtClean="0"/>
              <a:t>THEN</a:t>
            </a:r>
          </a:p>
          <a:p>
            <a:pPr marL="1257300" lvl="3"/>
            <a:r>
              <a:rPr lang="es-CL" dirty="0" smtClean="0">
                <a:solidFill>
                  <a:srgbClr val="FF0000"/>
                </a:solidFill>
              </a:rPr>
              <a:t>     -- Código</a:t>
            </a:r>
          </a:p>
          <a:p>
            <a:pPr marL="1257300" lvl="3"/>
            <a:r>
              <a:rPr lang="es-CL" b="1" dirty="0" smtClean="0"/>
              <a:t>ELSE</a:t>
            </a:r>
          </a:p>
          <a:p>
            <a:pPr marL="1257300" lvl="3"/>
            <a:r>
              <a:rPr lang="es-CL" dirty="0" smtClean="0">
                <a:solidFill>
                  <a:srgbClr val="FF0000"/>
                </a:solidFill>
              </a:rPr>
              <a:t>     -- Código</a:t>
            </a:r>
          </a:p>
          <a:p>
            <a:pPr marL="1257300" lvl="3"/>
            <a:r>
              <a:rPr lang="es-CL" b="1" dirty="0" smtClean="0"/>
              <a:t>END IF</a:t>
            </a:r>
            <a:r>
              <a:rPr lang="es-CL" dirty="0" smtClean="0"/>
              <a:t>;</a:t>
            </a:r>
            <a:endParaRPr lang="es-CL" sz="1600" dirty="0" smtClean="0"/>
          </a:p>
          <a:p>
            <a:pPr algn="just"/>
            <a:endParaRPr lang="es-CL" sz="1600"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3- Estructuras de Control</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2</a:t>
            </a:fld>
            <a:endParaRPr lang="es-ES_tradnl"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95092"/>
            <a:ext cx="7930266" cy="2308324"/>
          </a:xfrm>
          <a:prstGeom prst="rect">
            <a:avLst/>
          </a:prstGeom>
          <a:noFill/>
        </p:spPr>
        <p:txBody>
          <a:bodyPr wrap="square" rtlCol="0">
            <a:spAutoFit/>
          </a:bodyPr>
          <a:lstStyle/>
          <a:p>
            <a:pPr>
              <a:spcAft>
                <a:spcPts val="1200"/>
              </a:spcAft>
            </a:pPr>
            <a:r>
              <a:rPr lang="es-CL" sz="1600" b="1" dirty="0" smtClean="0"/>
              <a:t>Control Condicional: </a:t>
            </a:r>
            <a:r>
              <a:rPr lang="es-CL" sz="1600" b="1" i="1" dirty="0" smtClean="0"/>
              <a:t>Sentencia IF</a:t>
            </a:r>
          </a:p>
          <a:p>
            <a:pPr algn="just"/>
            <a:r>
              <a:rPr lang="es-MX" sz="1600" b="1" dirty="0" smtClean="0"/>
              <a:t>Ejemplos uso de estructura IF</a:t>
            </a:r>
            <a:r>
              <a:rPr lang="es-CL" b="1" dirty="0" smtClean="0"/>
              <a:t>:</a:t>
            </a:r>
          </a:p>
          <a:p>
            <a:pPr algn="just"/>
            <a:endParaRPr lang="es-CL" b="1" dirty="0" smtClean="0"/>
          </a:p>
          <a:p>
            <a:pPr algn="just"/>
            <a:r>
              <a:rPr lang="es-CL" sz="1600" b="1" dirty="0" smtClean="0"/>
              <a:t>Ejemplo 1: </a:t>
            </a:r>
          </a:p>
          <a:p>
            <a:pPr algn="just"/>
            <a:endParaRPr lang="es-CL" sz="1600" b="1" dirty="0" smtClean="0"/>
          </a:p>
          <a:p>
            <a:endParaRPr lang="es-CL" dirty="0" smtClean="0"/>
          </a:p>
          <a:p>
            <a:pPr algn="just"/>
            <a:endParaRPr lang="es-CL" sz="1600" dirty="0" smtClean="0"/>
          </a:p>
          <a:p>
            <a:pPr algn="just"/>
            <a:endParaRPr lang="es-CL" sz="1600"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3- Estructuras de Control</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3</a:t>
            </a:fld>
            <a:endParaRPr lang="es-ES_tradnl"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618" y="1934369"/>
            <a:ext cx="3629466" cy="4371181"/>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srcRect/>
          <a:stretch>
            <a:fillRect/>
          </a:stretch>
        </p:blipFill>
        <p:spPr bwMode="auto">
          <a:xfrm>
            <a:off x="4950959" y="1934369"/>
            <a:ext cx="3662689" cy="3943918"/>
          </a:xfrm>
          <a:prstGeom prst="rect">
            <a:avLst/>
          </a:prstGeom>
          <a:noFill/>
          <a:ln w="9525">
            <a:solidFill>
              <a:schemeClr val="accent1"/>
            </a:solidFill>
            <a:miter lim="800000"/>
            <a:headEnd/>
            <a:tailEnd/>
          </a:ln>
        </p:spPr>
      </p:pic>
      <p:sp>
        <p:nvSpPr>
          <p:cNvPr id="9" name="8 Rectángulo"/>
          <p:cNvSpPr/>
          <p:nvPr/>
        </p:nvSpPr>
        <p:spPr>
          <a:xfrm>
            <a:off x="4950959" y="1548134"/>
            <a:ext cx="1682070" cy="338554"/>
          </a:xfrm>
          <a:prstGeom prst="rect">
            <a:avLst/>
          </a:prstGeom>
        </p:spPr>
        <p:txBody>
          <a:bodyPr wrap="square">
            <a:spAutoFit/>
          </a:bodyPr>
          <a:lstStyle/>
          <a:p>
            <a:r>
              <a:rPr lang="es-CL" sz="1600" b="1" dirty="0" smtClean="0"/>
              <a:t>Ejemplo 2:</a:t>
            </a:r>
            <a:endParaRPr lang="es-CL" sz="1600"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95092"/>
            <a:ext cx="7930266" cy="2308324"/>
          </a:xfrm>
          <a:prstGeom prst="rect">
            <a:avLst/>
          </a:prstGeom>
          <a:noFill/>
        </p:spPr>
        <p:txBody>
          <a:bodyPr wrap="square" rtlCol="0">
            <a:spAutoFit/>
          </a:bodyPr>
          <a:lstStyle/>
          <a:p>
            <a:pPr>
              <a:spcAft>
                <a:spcPts val="1200"/>
              </a:spcAft>
            </a:pPr>
            <a:r>
              <a:rPr lang="es-CL" sz="1600" b="1" dirty="0" smtClean="0"/>
              <a:t>Control Condicional: </a:t>
            </a:r>
            <a:r>
              <a:rPr lang="es-CL" sz="1600" b="1" i="1" dirty="0" smtClean="0"/>
              <a:t>Sentencia IF</a:t>
            </a:r>
          </a:p>
          <a:p>
            <a:pPr algn="just"/>
            <a:r>
              <a:rPr lang="es-MX" sz="1600" b="1" dirty="0" smtClean="0"/>
              <a:t>Ejemplos uso de estructura IF</a:t>
            </a:r>
            <a:r>
              <a:rPr lang="es-CL" b="1" dirty="0" smtClean="0"/>
              <a:t>:</a:t>
            </a:r>
          </a:p>
          <a:p>
            <a:pPr algn="just"/>
            <a:endParaRPr lang="es-CL" b="1" dirty="0" smtClean="0"/>
          </a:p>
          <a:p>
            <a:pPr algn="just"/>
            <a:r>
              <a:rPr lang="es-CL" sz="1600" b="1" dirty="0" smtClean="0"/>
              <a:t>Ejemplo 3: </a:t>
            </a:r>
          </a:p>
          <a:p>
            <a:pPr algn="just"/>
            <a:endParaRPr lang="es-CL" sz="1600" b="1" dirty="0" smtClean="0"/>
          </a:p>
          <a:p>
            <a:endParaRPr lang="es-CL" dirty="0" smtClean="0"/>
          </a:p>
          <a:p>
            <a:pPr algn="just"/>
            <a:endParaRPr lang="es-CL" sz="1600" dirty="0" smtClean="0"/>
          </a:p>
          <a:p>
            <a:pPr algn="just"/>
            <a:endParaRPr lang="es-CL" sz="1600"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800" b="1" dirty="0" smtClean="0">
                <a:solidFill>
                  <a:schemeClr val="tx2"/>
                </a:solidFill>
                <a:latin typeface="+mj-lt"/>
              </a:rPr>
              <a:t>3- Estructuras de Control</a:t>
            </a:r>
            <a:endParaRPr kumimoji="0" lang="es-AR" sz="28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4</a:t>
            </a:fld>
            <a:endParaRPr lang="es-ES_tradnl" dirty="0"/>
          </a:p>
        </p:txBody>
      </p:sp>
      <p:pic>
        <p:nvPicPr>
          <p:cNvPr id="2050" name="Picture 2"/>
          <p:cNvPicPr>
            <a:picLocks noChangeAspect="1" noChangeArrowheads="1"/>
          </p:cNvPicPr>
          <p:nvPr/>
        </p:nvPicPr>
        <p:blipFill>
          <a:blip r:embed="rId2"/>
          <a:srcRect/>
          <a:stretch>
            <a:fillRect/>
          </a:stretch>
        </p:blipFill>
        <p:spPr bwMode="auto">
          <a:xfrm>
            <a:off x="1026887" y="2075274"/>
            <a:ext cx="3675743" cy="4253017"/>
          </a:xfrm>
          <a:prstGeom prst="rect">
            <a:avLst/>
          </a:prstGeom>
          <a:noFill/>
          <a:ln w="9525">
            <a:solidFill>
              <a:schemeClr val="accent1"/>
            </a:solidFill>
            <a:miter lim="800000"/>
            <a:headEnd/>
            <a:tailEnd/>
          </a:ln>
        </p:spPr>
      </p:pic>
      <p:sp>
        <p:nvSpPr>
          <p:cNvPr id="9" name="8 Rectángulo"/>
          <p:cNvSpPr/>
          <p:nvPr/>
        </p:nvSpPr>
        <p:spPr>
          <a:xfrm>
            <a:off x="5347212" y="1480457"/>
            <a:ext cx="1281120" cy="338554"/>
          </a:xfrm>
          <a:prstGeom prst="rect">
            <a:avLst/>
          </a:prstGeom>
        </p:spPr>
        <p:txBody>
          <a:bodyPr wrap="none">
            <a:spAutoFit/>
          </a:bodyPr>
          <a:lstStyle/>
          <a:p>
            <a:pPr algn="just"/>
            <a:r>
              <a:rPr lang="es-CL" sz="1600" b="1" dirty="0" smtClean="0"/>
              <a:t>Ejemplo 4: </a:t>
            </a:r>
          </a:p>
        </p:txBody>
      </p:sp>
      <p:pic>
        <p:nvPicPr>
          <p:cNvPr id="2051" name="Picture 3"/>
          <p:cNvPicPr>
            <a:picLocks noChangeAspect="1" noChangeArrowheads="1"/>
          </p:cNvPicPr>
          <p:nvPr/>
        </p:nvPicPr>
        <p:blipFill>
          <a:blip r:embed="rId3"/>
          <a:srcRect/>
          <a:stretch>
            <a:fillRect/>
          </a:stretch>
        </p:blipFill>
        <p:spPr bwMode="auto">
          <a:xfrm>
            <a:off x="4818743" y="2052533"/>
            <a:ext cx="4054058" cy="4253017"/>
          </a:xfrm>
          <a:prstGeom prst="rect">
            <a:avLst/>
          </a:prstGeom>
          <a:noFill/>
          <a:ln w="9525">
            <a:solidFill>
              <a:schemeClr val="accent1"/>
            </a:solidFill>
            <a:miter lim="800000"/>
            <a:headEnd/>
            <a:tailEnd/>
          </a:ln>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609606"/>
            <a:ext cx="7930266" cy="5293757"/>
          </a:xfrm>
          <a:prstGeom prst="rect">
            <a:avLst/>
          </a:prstGeom>
          <a:noFill/>
        </p:spPr>
        <p:txBody>
          <a:bodyPr wrap="square" rtlCol="0">
            <a:spAutoFit/>
          </a:bodyPr>
          <a:lstStyle/>
          <a:p>
            <a:pPr>
              <a:spcAft>
                <a:spcPts val="1200"/>
              </a:spcAft>
            </a:pPr>
            <a:r>
              <a:rPr lang="es-MX" b="1" dirty="0" smtClean="0"/>
              <a:t>Estructura de control CASE</a:t>
            </a:r>
          </a:p>
          <a:p>
            <a:pPr>
              <a:spcAft>
                <a:spcPts val="1200"/>
              </a:spcAft>
            </a:pPr>
            <a:r>
              <a:rPr lang="es-ES" dirty="0" smtClean="0"/>
              <a:t>Se evalúa la expresión Case dentro de la estructura, buscando que coincida con uno de los valores. Si no se encuentra ninguna coincidencia, se ejecuta el bloque de sentencias de la sección </a:t>
            </a:r>
            <a:r>
              <a:rPr lang="es-ES" dirty="0" err="1" smtClean="0"/>
              <a:t>Else</a:t>
            </a:r>
            <a:r>
              <a:rPr lang="es-ES" dirty="0" smtClean="0"/>
              <a:t>. </a:t>
            </a:r>
            <a:endParaRPr lang="es-MX" b="1" dirty="0" smtClean="0"/>
          </a:p>
          <a:p>
            <a:pPr algn="just"/>
            <a:r>
              <a:rPr lang="es-CL" dirty="0" smtClean="0"/>
              <a:t>Sintaxis:</a:t>
            </a:r>
          </a:p>
          <a:p>
            <a:pPr marL="1314450" lvl="3" algn="just"/>
            <a:r>
              <a:rPr lang="es-CL" b="1" dirty="0" smtClean="0"/>
              <a:t>CASE </a:t>
            </a:r>
            <a:r>
              <a:rPr lang="es-CL" dirty="0" smtClean="0"/>
              <a:t>variable</a:t>
            </a:r>
            <a:endParaRPr lang="es-CL" b="1" dirty="0" smtClean="0"/>
          </a:p>
          <a:p>
            <a:pPr marL="1314450" lvl="3" algn="just"/>
            <a:r>
              <a:rPr lang="es-CL" b="1" dirty="0" smtClean="0"/>
              <a:t>	  WHEN </a:t>
            </a:r>
            <a:r>
              <a:rPr lang="es-CL" dirty="0" smtClean="0"/>
              <a:t>valor 1 </a:t>
            </a:r>
            <a:r>
              <a:rPr lang="es-CL" b="1" dirty="0" smtClean="0"/>
              <a:t>THEN </a:t>
            </a:r>
            <a:r>
              <a:rPr lang="es-CL" dirty="0" smtClean="0">
                <a:solidFill>
                  <a:srgbClr val="FF0000"/>
                </a:solidFill>
              </a:rPr>
              <a:t>– Código</a:t>
            </a:r>
          </a:p>
          <a:p>
            <a:pPr marL="1314450" lvl="3" algn="just"/>
            <a:r>
              <a:rPr lang="es-CL" dirty="0" smtClean="0">
                <a:solidFill>
                  <a:srgbClr val="FF0000"/>
                </a:solidFill>
              </a:rPr>
              <a:t>	</a:t>
            </a:r>
            <a:r>
              <a:rPr lang="es-CL" b="1" dirty="0" smtClean="0"/>
              <a:t>  WHEN </a:t>
            </a:r>
            <a:r>
              <a:rPr lang="es-CL" dirty="0" smtClean="0"/>
              <a:t>valor 2 </a:t>
            </a:r>
            <a:r>
              <a:rPr lang="es-CL" b="1" dirty="0" smtClean="0"/>
              <a:t>THEN </a:t>
            </a:r>
            <a:r>
              <a:rPr lang="es-CL" dirty="0" smtClean="0">
                <a:solidFill>
                  <a:srgbClr val="FF0000"/>
                </a:solidFill>
              </a:rPr>
              <a:t>– Código</a:t>
            </a:r>
          </a:p>
          <a:p>
            <a:pPr marL="1314450" lvl="3" algn="just"/>
            <a:r>
              <a:rPr lang="es-CL" dirty="0" smtClean="0">
                <a:solidFill>
                  <a:srgbClr val="FF0000"/>
                </a:solidFill>
              </a:rPr>
              <a:t>	</a:t>
            </a:r>
            <a:r>
              <a:rPr lang="es-CL" b="1" dirty="0" smtClean="0"/>
              <a:t>  WHEN </a:t>
            </a:r>
            <a:r>
              <a:rPr lang="es-CL" dirty="0" smtClean="0"/>
              <a:t>valor 3 </a:t>
            </a:r>
            <a:r>
              <a:rPr lang="es-CL" b="1" dirty="0" smtClean="0"/>
              <a:t>THEN </a:t>
            </a:r>
            <a:r>
              <a:rPr lang="es-CL" dirty="0" smtClean="0">
                <a:solidFill>
                  <a:srgbClr val="FF0000"/>
                </a:solidFill>
              </a:rPr>
              <a:t>– Código</a:t>
            </a:r>
          </a:p>
          <a:p>
            <a:pPr marL="1314450" lvl="3" algn="just"/>
            <a:r>
              <a:rPr lang="es-CL" dirty="0" smtClean="0">
                <a:solidFill>
                  <a:srgbClr val="FF0000"/>
                </a:solidFill>
              </a:rPr>
              <a:t>	  </a:t>
            </a:r>
            <a:r>
              <a:rPr lang="es-CL" b="1" dirty="0" smtClean="0"/>
              <a:t>ELSE </a:t>
            </a:r>
            <a:r>
              <a:rPr lang="es-CL" dirty="0" smtClean="0">
                <a:solidFill>
                  <a:srgbClr val="FF0000"/>
                </a:solidFill>
              </a:rPr>
              <a:t>-- Código</a:t>
            </a:r>
          </a:p>
          <a:p>
            <a:pPr marL="1314450" lvl="3" algn="just"/>
            <a:r>
              <a:rPr lang="es-CL" b="1" dirty="0" smtClean="0"/>
              <a:t>END CASE</a:t>
            </a:r>
            <a:r>
              <a:rPr lang="es-CL" dirty="0" smtClean="0"/>
              <a:t>;</a:t>
            </a:r>
          </a:p>
          <a:p>
            <a:pPr algn="just"/>
            <a:endParaRPr lang="es-CL" dirty="0" smtClean="0"/>
          </a:p>
          <a:p>
            <a:pPr algn="just"/>
            <a:r>
              <a:rPr lang="es-CL" dirty="0" smtClean="0"/>
              <a:t>	La estructura de control CASE también puede usarse en una sentencia SELECT o asignar su resultado a una variable (Variable:= case….)</a:t>
            </a:r>
          </a:p>
          <a:p>
            <a:pPr>
              <a:spcAft>
                <a:spcPts val="1200"/>
              </a:spcAft>
            </a:pPr>
            <a:endParaRPr lang="es-MX" sz="1600" b="1" dirty="0" smtClean="0"/>
          </a:p>
          <a:p>
            <a:pPr>
              <a:spcAft>
                <a:spcPts val="1200"/>
              </a:spcAft>
            </a:pPr>
            <a:endParaRPr lang="es-MX" sz="1600" b="1" dirty="0" smtClean="0"/>
          </a:p>
          <a:p>
            <a:pPr>
              <a:spcAft>
                <a:spcPts val="1200"/>
              </a:spcAft>
            </a:pPr>
            <a:endParaRPr lang="es-MX" sz="1600" b="1"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5</a:t>
            </a:fld>
            <a:endParaRPr lang="es-ES_tradnl"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609606"/>
            <a:ext cx="7930266" cy="3416320"/>
          </a:xfrm>
          <a:prstGeom prst="rect">
            <a:avLst/>
          </a:prstGeom>
          <a:noFill/>
        </p:spPr>
        <p:txBody>
          <a:bodyPr wrap="square" rtlCol="0">
            <a:spAutoFit/>
          </a:bodyPr>
          <a:lstStyle/>
          <a:p>
            <a:pPr>
              <a:spcAft>
                <a:spcPts val="1200"/>
              </a:spcAft>
            </a:pPr>
            <a:r>
              <a:rPr lang="es-MX" sz="1600" b="1" dirty="0" smtClean="0"/>
              <a:t>Estructura de control CASE</a:t>
            </a:r>
          </a:p>
          <a:p>
            <a:pPr algn="just"/>
            <a:r>
              <a:rPr lang="es-MX" sz="1600" b="1" dirty="0" smtClean="0"/>
              <a:t>Ejemplos uso de estructura CASE</a:t>
            </a:r>
            <a:r>
              <a:rPr lang="es-CL" sz="1600" b="1" dirty="0" smtClean="0"/>
              <a:t>:</a:t>
            </a:r>
          </a:p>
          <a:p>
            <a:pPr algn="just"/>
            <a:endParaRPr lang="es-CL" sz="1600" b="1" dirty="0" smtClean="0"/>
          </a:p>
          <a:p>
            <a:pPr algn="just"/>
            <a:r>
              <a:rPr lang="es-CL" sz="1600" b="1" dirty="0" smtClean="0"/>
              <a:t>Ejemplo 1: </a:t>
            </a:r>
          </a:p>
          <a:p>
            <a:pPr algn="just"/>
            <a:endParaRPr lang="es-CL" sz="1600" b="1" dirty="0" smtClean="0"/>
          </a:p>
          <a:p>
            <a:pPr algn="just"/>
            <a:endParaRPr lang="es-CL" sz="1600" b="1" dirty="0" smtClean="0"/>
          </a:p>
          <a:p>
            <a:pPr algn="just"/>
            <a:endParaRPr lang="es-CL" sz="1600" b="1" dirty="0" smtClean="0"/>
          </a:p>
          <a:p>
            <a:pPr>
              <a:spcAft>
                <a:spcPts val="1200"/>
              </a:spcAft>
            </a:pPr>
            <a:endParaRPr lang="es-MX" sz="1600" b="1" dirty="0" smtClean="0"/>
          </a:p>
          <a:p>
            <a:pPr>
              <a:spcAft>
                <a:spcPts val="1200"/>
              </a:spcAft>
            </a:pPr>
            <a:endParaRPr lang="es-MX" sz="1600" b="1" dirty="0" smtClean="0"/>
          </a:p>
          <a:p>
            <a:pPr>
              <a:spcAft>
                <a:spcPts val="1200"/>
              </a:spcAft>
            </a:pPr>
            <a:endParaRPr lang="es-MX" sz="1600" b="1" dirty="0" smtClean="0"/>
          </a:p>
          <a:p>
            <a:pPr>
              <a:spcAft>
                <a:spcPts val="1200"/>
              </a:spcAft>
            </a:pPr>
            <a:endParaRPr lang="es-MX" sz="1600" b="1" dirty="0" smtClean="0"/>
          </a:p>
        </p:txBody>
      </p:sp>
      <p:sp>
        <p:nvSpPr>
          <p:cNvPr id="5" name="3 CuadroTexto"/>
          <p:cNvSpPr txBox="1">
            <a:spLocks noChangeArrowheads="1"/>
          </p:cNvSpPr>
          <p:nvPr/>
        </p:nvSpPr>
        <p:spPr bwMode="auto">
          <a:xfrm>
            <a:off x="7583213" y="632829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6</a:t>
            </a:fld>
            <a:endParaRPr lang="es-ES_tradnl"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278" y="1867694"/>
            <a:ext cx="3558265" cy="4437856"/>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srcRect/>
          <a:stretch>
            <a:fillRect/>
          </a:stretch>
        </p:blipFill>
        <p:spPr bwMode="auto">
          <a:xfrm>
            <a:off x="4832224" y="1867694"/>
            <a:ext cx="3861832" cy="4437856"/>
          </a:xfrm>
          <a:prstGeom prst="rect">
            <a:avLst/>
          </a:prstGeom>
          <a:noFill/>
          <a:ln w="9525">
            <a:solidFill>
              <a:schemeClr val="accent1"/>
            </a:solidFill>
            <a:miter lim="800000"/>
            <a:headEnd/>
            <a:tailEnd/>
          </a:ln>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80578"/>
            <a:ext cx="7930266" cy="5678478"/>
          </a:xfrm>
          <a:prstGeom prst="rect">
            <a:avLst/>
          </a:prstGeom>
          <a:noFill/>
        </p:spPr>
        <p:txBody>
          <a:bodyPr wrap="square" rtlCol="0">
            <a:spAutoFit/>
          </a:bodyPr>
          <a:lstStyle/>
          <a:p>
            <a:pPr>
              <a:spcAft>
                <a:spcPts val="1200"/>
              </a:spcAft>
            </a:pPr>
            <a:r>
              <a:rPr lang="es-MX" b="1" dirty="0" smtClean="0"/>
              <a:t>Sentencias para ciclos o Controles de Iteración</a:t>
            </a:r>
          </a:p>
          <a:p>
            <a:pPr algn="just"/>
            <a:r>
              <a:rPr lang="es-CL" dirty="0" smtClean="0"/>
              <a:t>PL/SQL ofrece tres formas para realizar ciclos:</a:t>
            </a:r>
          </a:p>
          <a:p>
            <a:pPr lvl="1" algn="just">
              <a:spcAft>
                <a:spcPts val="600"/>
              </a:spcAft>
              <a:buFont typeface="Wingdings" pitchFamily="2" charset="2"/>
              <a:buChar char="Ø"/>
            </a:pPr>
            <a:r>
              <a:rPr lang="es-CL" b="1" dirty="0" smtClean="0"/>
              <a:t> 	LOOP</a:t>
            </a:r>
            <a:r>
              <a:rPr lang="es-CL" dirty="0" smtClean="0"/>
              <a:t>: Repite los ciclos infinitamente hasta que encuentra la instrucción </a:t>
            </a:r>
            <a:r>
              <a:rPr lang="es-CL" b="1" dirty="0" smtClean="0"/>
              <a:t>EXIT</a:t>
            </a:r>
          </a:p>
          <a:p>
            <a:pPr lvl="1" algn="just">
              <a:spcAft>
                <a:spcPts val="600"/>
              </a:spcAft>
              <a:buFont typeface="Wingdings" pitchFamily="2" charset="2"/>
              <a:buChar char="Ø"/>
            </a:pPr>
            <a:r>
              <a:rPr lang="es-CL" b="1" dirty="0" smtClean="0"/>
              <a:t> 	WHILE</a:t>
            </a:r>
            <a:r>
              <a:rPr lang="es-CL" dirty="0" smtClean="0"/>
              <a:t>: Repite los ciclos mientras la condición que lo acompaña sea verdadera</a:t>
            </a:r>
          </a:p>
          <a:p>
            <a:pPr lvl="1" algn="just">
              <a:spcAft>
                <a:spcPts val="600"/>
              </a:spcAft>
              <a:buFont typeface="Wingdings" pitchFamily="2" charset="2"/>
              <a:buChar char="Ø"/>
            </a:pPr>
            <a:r>
              <a:rPr lang="es-CL" b="1" dirty="0" smtClean="0"/>
              <a:t> 	FOR</a:t>
            </a:r>
            <a:r>
              <a:rPr lang="es-CL" dirty="0" smtClean="0"/>
              <a:t>: Repite los ciclos tantas veces como lo señalen sus variables de inicio y termino</a:t>
            </a:r>
          </a:p>
          <a:p>
            <a:pPr algn="just"/>
            <a:endParaRPr lang="es-CL" sz="1600" dirty="0" smtClean="0"/>
          </a:p>
          <a:p>
            <a:pPr algn="just"/>
            <a:r>
              <a:rPr lang="es-MX" b="1" dirty="0" smtClean="0"/>
              <a:t>Sentencia LOOP</a:t>
            </a:r>
            <a:endParaRPr lang="es-CL" b="1" dirty="0" smtClean="0"/>
          </a:p>
          <a:p>
            <a:pPr algn="just"/>
            <a:endParaRPr lang="es-CL" dirty="0" smtClean="0"/>
          </a:p>
          <a:p>
            <a:pPr algn="just"/>
            <a:endParaRPr lang="es-CL" dirty="0" smtClean="0"/>
          </a:p>
          <a:p>
            <a:pPr algn="just"/>
            <a:endParaRPr lang="es-CL" dirty="0" smtClean="0"/>
          </a:p>
          <a:p>
            <a:pPr algn="just"/>
            <a:endParaRPr lang="es-CL" dirty="0" smtClean="0"/>
          </a:p>
          <a:p>
            <a:pPr lvl="1" algn="just"/>
            <a:endParaRPr lang="es-CL" dirty="0" smtClean="0"/>
          </a:p>
          <a:p>
            <a:pPr lvl="1" algn="just"/>
            <a:endParaRPr lang="es-CL" dirty="0" smtClean="0"/>
          </a:p>
          <a:p>
            <a:pPr lvl="1" algn="just"/>
            <a:endParaRPr lang="es-CL" dirty="0" smtClean="0"/>
          </a:p>
          <a:p>
            <a:pPr lvl="1" algn="just"/>
            <a:endParaRPr lang="es-CL" dirty="0" smtClean="0"/>
          </a:p>
          <a:p>
            <a:pPr>
              <a:spcAft>
                <a:spcPts val="1200"/>
              </a:spcAft>
            </a:pPr>
            <a:endParaRPr lang="es-MX" sz="1600" b="1" dirty="0" smtClean="0"/>
          </a:p>
        </p:txBody>
      </p:sp>
      <p:sp>
        <p:nvSpPr>
          <p:cNvPr id="5" name="3 CuadroTexto"/>
          <p:cNvSpPr txBox="1">
            <a:spLocks noChangeArrowheads="1"/>
          </p:cNvSpPr>
          <p:nvPr/>
        </p:nvSpPr>
        <p:spPr bwMode="auto">
          <a:xfrm>
            <a:off x="8133908" y="647343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7</a:t>
            </a:fld>
            <a:endParaRPr lang="es-ES_tradnl" dirty="0"/>
          </a:p>
        </p:txBody>
      </p:sp>
      <p:sp>
        <p:nvSpPr>
          <p:cNvPr id="8" name="1 Marcador de contenido"/>
          <p:cNvSpPr txBox="1">
            <a:spLocks/>
          </p:cNvSpPr>
          <p:nvPr/>
        </p:nvSpPr>
        <p:spPr>
          <a:xfrm>
            <a:off x="5253600" y="3565539"/>
            <a:ext cx="3120570" cy="2711677"/>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Sintaxis </a:t>
            </a: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2:</a:t>
            </a:r>
            <a:endPar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lvl="1" defTabSz="914400" fontAlgn="auto">
              <a:spcBef>
                <a:spcPts val="550"/>
              </a:spcBef>
              <a:spcAft>
                <a:spcPts val="0"/>
              </a:spcAft>
              <a:buClr>
                <a:schemeClr val="accent1"/>
              </a:buClr>
              <a:buFont typeface="Verdana"/>
              <a:buNone/>
            </a:pPr>
            <a:r>
              <a:rPr kumimoji="0" lang="es-CL"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LOOP</a:t>
            </a:r>
          </a:p>
          <a:p>
            <a:pPr lvl="1" defTabSz="914400" fontAlgn="auto">
              <a:spcBef>
                <a:spcPts val="550"/>
              </a:spcBef>
              <a:spcAft>
                <a:spcPts val="0"/>
              </a:spcAft>
              <a:buClr>
                <a:schemeClr val="accent1"/>
              </a:buClr>
              <a:buFont typeface="Verdana"/>
              <a:buNone/>
            </a:pP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s-CL"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Código</a:t>
            </a:r>
          </a:p>
          <a:p>
            <a:pPr lvl="1" defTabSz="914400" fontAlgn="auto">
              <a:spcBef>
                <a:spcPts val="550"/>
              </a:spcBef>
              <a:spcAft>
                <a:spcPts val="0"/>
              </a:spcAft>
              <a:buClr>
                <a:schemeClr val="accent1"/>
              </a:buClr>
              <a:buFont typeface="Verdana"/>
              <a:buNone/>
            </a:pPr>
            <a:r>
              <a:rPr kumimoji="0" lang="es-CL" b="1"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If</a:t>
            </a: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&lt;</a:t>
            </a:r>
            <a:r>
              <a:rPr kumimoji="0" lang="es-CL"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condición&gt;</a:t>
            </a: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s-CL" b="1"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then</a:t>
            </a:r>
            <a:endParaRPr kumimoji="0" lang="es-CL"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lvl="1" defTabSz="914400" fontAlgn="auto">
              <a:spcBef>
                <a:spcPts val="550"/>
              </a:spcBef>
              <a:spcAft>
                <a:spcPts val="0"/>
              </a:spcAft>
              <a:buClr>
                <a:schemeClr val="accent1"/>
              </a:buClr>
              <a:buFont typeface="Verdana"/>
              <a:buNone/>
            </a:pP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s-CL"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EXIT</a:t>
            </a: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a:p>
            <a:pPr lvl="1" defTabSz="914400" fontAlgn="auto">
              <a:spcBef>
                <a:spcPts val="550"/>
              </a:spcBef>
              <a:spcAft>
                <a:spcPts val="0"/>
              </a:spcAft>
              <a:buClr>
                <a:schemeClr val="accent1"/>
              </a:buClr>
              <a:buFont typeface="Verdana"/>
              <a:buNone/>
            </a:pPr>
            <a:r>
              <a:rPr kumimoji="0" lang="es-CL"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End</a:t>
            </a: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s-CL"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if</a:t>
            </a:r>
            <a:r>
              <a:rPr kumimoji="0" lang="es-CL"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a:p>
            <a:pPr lvl="1" defTabSz="914400" fontAlgn="auto">
              <a:spcBef>
                <a:spcPts val="550"/>
              </a:spcBef>
              <a:spcAft>
                <a:spcPts val="0"/>
              </a:spcAft>
              <a:buClr>
                <a:schemeClr val="accent1"/>
              </a:buClr>
              <a:buFont typeface="Verdana"/>
              <a:buNone/>
            </a:pPr>
            <a:r>
              <a:rPr kumimoji="0" lang="es-CL"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END LOOP;</a:t>
            </a:r>
            <a:endParaRPr kumimoji="0" lang="es-CL"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1 Marcador de contenido"/>
          <p:cNvSpPr txBox="1">
            <a:spLocks/>
          </p:cNvSpPr>
          <p:nvPr/>
        </p:nvSpPr>
        <p:spPr bwMode="auto">
          <a:xfrm>
            <a:off x="1259363" y="3929634"/>
            <a:ext cx="3754760" cy="254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s-CL" sz="1800" dirty="0">
                <a:latin typeface="Arial" pitchFamily="34" charset="0"/>
                <a:cs typeface="Arial" pitchFamily="34" charset="0"/>
              </a:rPr>
              <a:t>Sintaxis </a:t>
            </a:r>
            <a:r>
              <a:rPr lang="es-CL" sz="1800" dirty="0" smtClean="0">
                <a:latin typeface="Arial" pitchFamily="34" charset="0"/>
                <a:cs typeface="Arial" pitchFamily="34" charset="0"/>
              </a:rPr>
              <a:t>1:</a:t>
            </a:r>
            <a:endParaRPr lang="es-CL" sz="1800" dirty="0">
              <a:latin typeface="Arial" pitchFamily="34" charset="0"/>
              <a:cs typeface="Arial" pitchFamily="34" charset="0"/>
            </a:endParaRPr>
          </a:p>
          <a:p>
            <a:pPr marL="457200" lvl="1" indent="0">
              <a:buFont typeface="Wingdings" pitchFamily="2" charset="2"/>
              <a:buNone/>
            </a:pPr>
            <a:r>
              <a:rPr lang="es-CL" sz="1800" b="1" dirty="0">
                <a:latin typeface="Arial" pitchFamily="34" charset="0"/>
                <a:cs typeface="Arial" pitchFamily="34" charset="0"/>
              </a:rPr>
              <a:t>LOOP</a:t>
            </a:r>
          </a:p>
          <a:p>
            <a:pPr marL="457200" lvl="1" indent="0">
              <a:buFont typeface="Wingdings" pitchFamily="2" charset="2"/>
              <a:buNone/>
            </a:pPr>
            <a:r>
              <a:rPr lang="es-CL" sz="1800" dirty="0">
                <a:latin typeface="Arial" pitchFamily="34" charset="0"/>
                <a:cs typeface="Arial" pitchFamily="34" charset="0"/>
              </a:rPr>
              <a:t>-- </a:t>
            </a:r>
            <a:r>
              <a:rPr lang="es-CL" sz="1800" dirty="0">
                <a:solidFill>
                  <a:srgbClr val="FF0000"/>
                </a:solidFill>
                <a:latin typeface="Arial" pitchFamily="34" charset="0"/>
                <a:cs typeface="Arial" pitchFamily="34" charset="0"/>
              </a:rPr>
              <a:t>Código</a:t>
            </a:r>
          </a:p>
          <a:p>
            <a:pPr marL="457200" lvl="1" indent="0">
              <a:buFont typeface="Wingdings" pitchFamily="2" charset="2"/>
              <a:buNone/>
            </a:pPr>
            <a:r>
              <a:rPr lang="es-CL" sz="1800" b="1" dirty="0">
                <a:latin typeface="Arial" pitchFamily="34" charset="0"/>
                <a:cs typeface="Arial" pitchFamily="34" charset="0"/>
              </a:rPr>
              <a:t>EXIT WHEN </a:t>
            </a:r>
            <a:r>
              <a:rPr lang="es-CL" sz="1800" dirty="0">
                <a:solidFill>
                  <a:srgbClr val="FF0000"/>
                </a:solidFill>
                <a:latin typeface="Arial" pitchFamily="34" charset="0"/>
                <a:cs typeface="Arial" pitchFamily="34" charset="0"/>
              </a:rPr>
              <a:t>&lt;condición&gt;;</a:t>
            </a:r>
          </a:p>
          <a:p>
            <a:pPr marL="457200" lvl="1" indent="0">
              <a:buFont typeface="Wingdings" pitchFamily="2" charset="2"/>
              <a:buNone/>
            </a:pPr>
            <a:r>
              <a:rPr lang="es-CL" sz="1800" b="1" dirty="0">
                <a:latin typeface="Arial" pitchFamily="34" charset="0"/>
                <a:cs typeface="Arial" pitchFamily="34" charset="0"/>
              </a:rPr>
              <a:t>END LOOP;</a:t>
            </a: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80578"/>
            <a:ext cx="7930266" cy="4031873"/>
          </a:xfrm>
          <a:prstGeom prst="rect">
            <a:avLst/>
          </a:prstGeom>
          <a:noFill/>
        </p:spPr>
        <p:txBody>
          <a:bodyPr wrap="square" rtlCol="0">
            <a:spAutoFit/>
          </a:bodyPr>
          <a:lstStyle/>
          <a:p>
            <a:pPr>
              <a:spcAft>
                <a:spcPts val="1200"/>
              </a:spcAft>
            </a:pPr>
            <a:r>
              <a:rPr lang="es-MX" b="1" dirty="0" smtClean="0"/>
              <a:t>Sentencias para ciclos o Controles de Iteración</a:t>
            </a:r>
          </a:p>
          <a:p>
            <a:pPr algn="just"/>
            <a:r>
              <a:rPr lang="es-MX" sz="1600" b="1" dirty="0" smtClean="0"/>
              <a:t>Sentencia LOOP</a:t>
            </a:r>
          </a:p>
          <a:p>
            <a:pPr algn="just"/>
            <a:endParaRPr lang="es-MX" b="1" dirty="0" smtClean="0"/>
          </a:p>
          <a:p>
            <a:pPr algn="just"/>
            <a:r>
              <a:rPr lang="es-MX" sz="1600" b="1" dirty="0" smtClean="0"/>
              <a:t>Ejemplos uso de </a:t>
            </a:r>
            <a:r>
              <a:rPr lang="es-CL" sz="1600" b="1" dirty="0" smtClean="0"/>
              <a:t>sentencias LOOP</a:t>
            </a:r>
          </a:p>
          <a:p>
            <a:pPr algn="just"/>
            <a:endParaRPr lang="es-CL" b="1" dirty="0" smtClean="0"/>
          </a:p>
          <a:p>
            <a:pPr algn="just"/>
            <a:endParaRPr lang="es-CL" dirty="0" smtClean="0"/>
          </a:p>
          <a:p>
            <a:pPr algn="just"/>
            <a:endParaRPr lang="es-CL" dirty="0" smtClean="0"/>
          </a:p>
          <a:p>
            <a:pPr algn="just"/>
            <a:endParaRPr lang="es-CL" dirty="0" smtClean="0"/>
          </a:p>
          <a:p>
            <a:pPr algn="just"/>
            <a:endParaRPr lang="es-CL" dirty="0" smtClean="0"/>
          </a:p>
          <a:p>
            <a:pPr lvl="1" algn="just"/>
            <a:endParaRPr lang="es-CL" dirty="0" smtClean="0"/>
          </a:p>
          <a:p>
            <a:pPr lvl="1" algn="just"/>
            <a:endParaRPr lang="es-CL" dirty="0" smtClean="0"/>
          </a:p>
          <a:p>
            <a:pPr lvl="1" algn="just"/>
            <a:endParaRPr lang="es-CL" dirty="0" smtClean="0"/>
          </a:p>
          <a:p>
            <a:pPr lvl="1" algn="just"/>
            <a:endParaRPr lang="es-CL" dirty="0" smtClean="0"/>
          </a:p>
          <a:p>
            <a:pPr>
              <a:spcAft>
                <a:spcPts val="1200"/>
              </a:spcAft>
            </a:pPr>
            <a:endParaRPr lang="es-MX" sz="1600" b="1" dirty="0" smtClean="0"/>
          </a:p>
        </p:txBody>
      </p:sp>
      <p:sp>
        <p:nvSpPr>
          <p:cNvPr id="5" name="3 CuadroTexto"/>
          <p:cNvSpPr txBox="1">
            <a:spLocks noChangeArrowheads="1"/>
          </p:cNvSpPr>
          <p:nvPr/>
        </p:nvSpPr>
        <p:spPr bwMode="auto">
          <a:xfrm>
            <a:off x="8133908" y="647343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52470"/>
            <a:ext cx="7751521" cy="596656"/>
          </a:xfrm>
          <a:prstGeom prst="rect">
            <a:avLst/>
          </a:prstGeom>
        </p:spPr>
        <p:txBody>
          <a:bodyPr>
            <a:normAutofit fontScale="975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8</a:t>
            </a:fld>
            <a:endParaRPr lang="es-ES_tradnl" dirty="0"/>
          </a:p>
        </p:txBody>
      </p:sp>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8691" y="2082005"/>
            <a:ext cx="3607480" cy="4391426"/>
          </a:xfrm>
          <a:prstGeom prst="rect">
            <a:avLst/>
          </a:prstGeom>
          <a:noFill/>
          <a:ln>
            <a:solidFill>
              <a:schemeClr val="accent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srcRect/>
          <a:stretch>
            <a:fillRect/>
          </a:stretch>
        </p:blipFill>
        <p:spPr bwMode="auto">
          <a:xfrm>
            <a:off x="4952557" y="2082005"/>
            <a:ext cx="3920243" cy="4391426"/>
          </a:xfrm>
          <a:prstGeom prst="rect">
            <a:avLst/>
          </a:prstGeom>
          <a:noFill/>
          <a:ln w="9525">
            <a:solidFill>
              <a:schemeClr val="accent1"/>
            </a:solidFill>
            <a:miter lim="800000"/>
            <a:headEnd/>
            <a:tailEnd/>
          </a:ln>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942534" y="522522"/>
            <a:ext cx="7930266" cy="3508653"/>
          </a:xfrm>
          <a:prstGeom prst="rect">
            <a:avLst/>
          </a:prstGeom>
          <a:noFill/>
        </p:spPr>
        <p:txBody>
          <a:bodyPr wrap="square" rtlCol="0">
            <a:spAutoFit/>
          </a:bodyPr>
          <a:lstStyle/>
          <a:p>
            <a:pPr>
              <a:spcAft>
                <a:spcPts val="1200"/>
              </a:spcAft>
            </a:pPr>
            <a:r>
              <a:rPr lang="es-MX" b="1" dirty="0" smtClean="0"/>
              <a:t>Sentencias para ciclos o Controles de Iteración</a:t>
            </a:r>
          </a:p>
          <a:p>
            <a:pPr algn="just"/>
            <a:r>
              <a:rPr lang="es-MX" b="1" dirty="0" smtClean="0"/>
              <a:t>Sentencia WHILE</a:t>
            </a:r>
          </a:p>
          <a:p>
            <a:pPr algn="just"/>
            <a:endParaRPr lang="es-CL" b="1" dirty="0" smtClean="0"/>
          </a:p>
          <a:p>
            <a:pPr algn="just"/>
            <a:endParaRPr lang="es-CL" dirty="0" smtClean="0"/>
          </a:p>
          <a:p>
            <a:pPr algn="just"/>
            <a:endParaRPr lang="es-CL" dirty="0" smtClean="0"/>
          </a:p>
          <a:p>
            <a:pPr algn="just"/>
            <a:endParaRPr lang="es-CL" dirty="0" smtClean="0"/>
          </a:p>
          <a:p>
            <a:pPr algn="just"/>
            <a:endParaRPr lang="es-CL" dirty="0" smtClean="0"/>
          </a:p>
          <a:p>
            <a:pPr lvl="1" algn="just"/>
            <a:endParaRPr lang="es-CL" dirty="0" smtClean="0"/>
          </a:p>
          <a:p>
            <a:pPr lvl="1" algn="just"/>
            <a:endParaRPr lang="es-CL" dirty="0" smtClean="0"/>
          </a:p>
          <a:p>
            <a:pPr lvl="1" algn="just"/>
            <a:endParaRPr lang="es-CL" dirty="0" smtClean="0"/>
          </a:p>
          <a:p>
            <a:pPr lvl="1" algn="just"/>
            <a:endParaRPr lang="es-CL" dirty="0" smtClean="0"/>
          </a:p>
          <a:p>
            <a:pPr>
              <a:spcAft>
                <a:spcPts val="1200"/>
              </a:spcAft>
            </a:pPr>
            <a:endParaRPr lang="es-MX" sz="1600" b="1" dirty="0" smtClean="0"/>
          </a:p>
        </p:txBody>
      </p:sp>
      <p:sp>
        <p:nvSpPr>
          <p:cNvPr id="5" name="3 CuadroTexto"/>
          <p:cNvSpPr txBox="1">
            <a:spLocks noChangeArrowheads="1"/>
          </p:cNvSpPr>
          <p:nvPr/>
        </p:nvSpPr>
        <p:spPr bwMode="auto">
          <a:xfrm>
            <a:off x="8133908" y="6473431"/>
            <a:ext cx="850427" cy="369332"/>
          </a:xfrm>
          <a:prstGeom prst="rect">
            <a:avLst/>
          </a:prstGeom>
          <a:noFill/>
          <a:ln w="9525">
            <a:noFill/>
            <a:miter lim="800000"/>
            <a:headEnd/>
            <a:tailEnd/>
          </a:ln>
        </p:spPr>
        <p:txBody>
          <a:bodyPr wrap="square">
            <a:spAutoFit/>
          </a:bodyPr>
          <a:lstStyle/>
          <a:p>
            <a:r>
              <a:rPr lang="es-CL" b="1" i="1" dirty="0" smtClean="0">
                <a:solidFill>
                  <a:schemeClr val="tx2"/>
                </a:solidFill>
                <a:latin typeface="Calibri" pitchFamily="34" charset="0"/>
              </a:rPr>
              <a:t>PBD</a:t>
            </a:r>
            <a:endParaRPr lang="es-ES" b="1" i="1" dirty="0">
              <a:solidFill>
                <a:schemeClr val="tx2"/>
              </a:solidFill>
              <a:latin typeface="Calibri" pitchFamily="34" charset="0"/>
            </a:endParaRPr>
          </a:p>
        </p:txBody>
      </p:sp>
      <p:sp>
        <p:nvSpPr>
          <p:cNvPr id="6" name="1 Título"/>
          <p:cNvSpPr txBox="1">
            <a:spLocks/>
          </p:cNvSpPr>
          <p:nvPr/>
        </p:nvSpPr>
        <p:spPr>
          <a:xfrm>
            <a:off x="942534" y="23442"/>
            <a:ext cx="7751521" cy="557136"/>
          </a:xfrm>
          <a:prstGeom prst="rect">
            <a:avLst/>
          </a:prstGeom>
        </p:spPr>
        <p:txBody>
          <a:bodyPr>
            <a:normAutofit fontScale="97500" lnSpcReduction="10000"/>
          </a:bodyPr>
          <a:lstStyle/>
          <a:p>
            <a:pPr lvl="0" defTabSz="914400" fontAlgn="auto">
              <a:spcAft>
                <a:spcPts val="0"/>
              </a:spcAft>
              <a:defRPr/>
            </a:pPr>
            <a:r>
              <a:rPr lang="es-CL" sz="2900" b="1" dirty="0" smtClean="0">
                <a:solidFill>
                  <a:schemeClr val="tx2"/>
                </a:solidFill>
                <a:latin typeface="+mj-lt"/>
              </a:rPr>
              <a:t>3</a:t>
            </a:r>
            <a:r>
              <a:rPr lang="es-CL" sz="3200" b="1" dirty="0" smtClean="0">
                <a:solidFill>
                  <a:schemeClr val="tx2"/>
                </a:solidFill>
                <a:latin typeface="+mj-lt"/>
              </a:rPr>
              <a:t>- </a:t>
            </a:r>
            <a:r>
              <a:rPr lang="es-CL" sz="2900" b="1" dirty="0" smtClean="0">
                <a:solidFill>
                  <a:schemeClr val="tx2"/>
                </a:solidFill>
                <a:latin typeface="+mj-lt"/>
              </a:rPr>
              <a:t>Estructuras de Control</a:t>
            </a:r>
            <a:endParaRPr kumimoji="0" lang="es-AR" sz="2900" b="1"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7" name="6 Marcador de número de diapositiva"/>
          <p:cNvSpPr>
            <a:spLocks noGrp="1"/>
          </p:cNvSpPr>
          <p:nvPr>
            <p:ph type="sldNum" sz="quarter" idx="12"/>
          </p:nvPr>
        </p:nvSpPr>
        <p:spPr/>
        <p:txBody>
          <a:bodyPr/>
          <a:lstStyle/>
          <a:p>
            <a:pPr>
              <a:defRPr/>
            </a:pPr>
            <a:fld id="{2F34EB9C-9046-4DB6-BEAE-7719E32E42E6}" type="slidenum">
              <a:rPr lang="es-ES_tradnl" smtClean="0"/>
              <a:pPr>
                <a:defRPr/>
              </a:pPr>
              <a:t>9</a:t>
            </a:fld>
            <a:endParaRPr lang="es-ES_tradnl" dirty="0"/>
          </a:p>
        </p:txBody>
      </p:sp>
      <p:sp>
        <p:nvSpPr>
          <p:cNvPr id="8" name="7 Rectángulo"/>
          <p:cNvSpPr/>
          <p:nvPr/>
        </p:nvSpPr>
        <p:spPr>
          <a:xfrm>
            <a:off x="1139371" y="1352741"/>
            <a:ext cx="3940629" cy="1200329"/>
          </a:xfrm>
          <a:prstGeom prst="rect">
            <a:avLst/>
          </a:prstGeom>
        </p:spPr>
        <p:txBody>
          <a:bodyPr wrap="square">
            <a:spAutoFit/>
          </a:bodyPr>
          <a:lstStyle/>
          <a:p>
            <a:r>
              <a:rPr lang="es-CL" dirty="0" smtClean="0"/>
              <a:t>Sintaxis:</a:t>
            </a:r>
          </a:p>
          <a:p>
            <a:pPr lvl="2"/>
            <a:r>
              <a:rPr lang="es-CL" b="1" dirty="0" smtClean="0"/>
              <a:t>WHILE </a:t>
            </a:r>
            <a:r>
              <a:rPr lang="es-CL" dirty="0" smtClean="0"/>
              <a:t>&lt;</a:t>
            </a:r>
            <a:r>
              <a:rPr lang="es-CL" dirty="0" err="1" smtClean="0"/>
              <a:t>condicion</a:t>
            </a:r>
            <a:r>
              <a:rPr lang="es-CL" dirty="0" smtClean="0"/>
              <a:t>&gt; </a:t>
            </a:r>
            <a:r>
              <a:rPr lang="es-CL" b="1" dirty="0" smtClean="0"/>
              <a:t>LOOP</a:t>
            </a:r>
          </a:p>
          <a:p>
            <a:pPr lvl="2"/>
            <a:r>
              <a:rPr lang="es-CL" dirty="0" smtClean="0"/>
              <a:t>-- Código</a:t>
            </a:r>
          </a:p>
          <a:p>
            <a:pPr lvl="2"/>
            <a:r>
              <a:rPr lang="es-CL" b="1" dirty="0" smtClean="0"/>
              <a:t>END LOOP;</a:t>
            </a:r>
            <a:endParaRPr lang="es-CL" b="1" dirty="0"/>
          </a:p>
        </p:txBody>
      </p:sp>
      <p:sp>
        <p:nvSpPr>
          <p:cNvPr id="10" name="9 Rectángulo"/>
          <p:cNvSpPr/>
          <p:nvPr/>
        </p:nvSpPr>
        <p:spPr>
          <a:xfrm>
            <a:off x="1139370" y="2641387"/>
            <a:ext cx="6994537" cy="369332"/>
          </a:xfrm>
          <a:prstGeom prst="rect">
            <a:avLst/>
          </a:prstGeom>
        </p:spPr>
        <p:txBody>
          <a:bodyPr wrap="square">
            <a:spAutoFit/>
          </a:bodyPr>
          <a:lstStyle/>
          <a:p>
            <a:pPr marL="0" indent="0">
              <a:buNone/>
            </a:pPr>
            <a:r>
              <a:rPr lang="es-CL" dirty="0" smtClean="0"/>
              <a:t>El ciclo se repite mientras &lt;condición&gt; sea verdadera</a:t>
            </a:r>
            <a:endParaRPr lang="es-CL" dirty="0"/>
          </a:p>
        </p:txBody>
      </p:sp>
      <p:sp>
        <p:nvSpPr>
          <p:cNvPr id="11" name="10 Rectángulo"/>
          <p:cNvSpPr/>
          <p:nvPr/>
        </p:nvSpPr>
        <p:spPr>
          <a:xfrm>
            <a:off x="1132455" y="3124206"/>
            <a:ext cx="3571812" cy="338554"/>
          </a:xfrm>
          <a:prstGeom prst="rect">
            <a:avLst/>
          </a:prstGeom>
        </p:spPr>
        <p:txBody>
          <a:bodyPr wrap="none">
            <a:spAutoFit/>
          </a:bodyPr>
          <a:lstStyle/>
          <a:p>
            <a:pPr algn="just"/>
            <a:r>
              <a:rPr lang="es-MX" sz="1600" b="1" dirty="0" smtClean="0"/>
              <a:t>Ejemplos uso de </a:t>
            </a:r>
            <a:r>
              <a:rPr lang="es-CL" sz="1600" b="1" dirty="0" smtClean="0"/>
              <a:t>sentencias LOOP</a:t>
            </a:r>
          </a:p>
        </p:txBody>
      </p:sp>
      <p:pic>
        <p:nvPicPr>
          <p:cNvPr id="5123" name="Picture 3"/>
          <p:cNvPicPr>
            <a:picLocks noChangeAspect="1" noChangeArrowheads="1"/>
          </p:cNvPicPr>
          <p:nvPr/>
        </p:nvPicPr>
        <p:blipFill>
          <a:blip r:embed="rId2"/>
          <a:srcRect/>
          <a:stretch>
            <a:fillRect/>
          </a:stretch>
        </p:blipFill>
        <p:spPr bwMode="auto">
          <a:xfrm>
            <a:off x="1793875" y="3511156"/>
            <a:ext cx="5274582" cy="3270644"/>
          </a:xfrm>
          <a:prstGeom prst="rect">
            <a:avLst/>
          </a:prstGeom>
          <a:noFill/>
          <a:ln w="9525">
            <a:solidFill>
              <a:schemeClr val="accent1"/>
            </a:solidFill>
            <a:miter lim="800000"/>
            <a:headEnd/>
            <a:tailEnd/>
          </a:ln>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7610</TotalTime>
  <Words>429</Words>
  <Application>Microsoft Office PowerPoint</Application>
  <PresentationFormat>Presentación en pantalla (4:3)</PresentationFormat>
  <Paragraphs>169</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ＭＳ Ｐゴシック</vt:lpstr>
      <vt:lpstr>Arial</vt:lpstr>
      <vt:lpstr>Calibri</vt:lpstr>
      <vt:lpstr>Verdana</vt:lpstr>
      <vt:lpstr>Wingdings</vt:lpstr>
      <vt:lpstr>Wingdings 2</vt:lpstr>
      <vt:lpstr>Solsticio</vt:lpstr>
      <vt:lpstr> Unidad II Programación sobre la base de datos PL/SQL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 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 MDD</dc:title>
  <dc:creator>Jeanette Leonelli R.</dc:creator>
  <cp:lastModifiedBy>Jeanette</cp:lastModifiedBy>
  <cp:revision>1648</cp:revision>
  <dcterms:created xsi:type="dcterms:W3CDTF">2010-10-26T18:30:29Z</dcterms:created>
  <dcterms:modified xsi:type="dcterms:W3CDTF">2016-04-19T02:18:44Z</dcterms:modified>
</cp:coreProperties>
</file>