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2" r:id="rId1"/>
  </p:sldMasterIdLst>
  <p:notesMasterIdLst>
    <p:notesMasterId r:id="rId13"/>
  </p:notesMasterIdLst>
  <p:sldIdLst>
    <p:sldId id="312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8" r:id="rId11"/>
    <p:sldId id="329" r:id="rId12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3190" autoAdjust="0"/>
  </p:normalViewPr>
  <p:slideViewPr>
    <p:cSldViewPr snapToGrid="0" snapToObjects="1">
      <p:cViewPr varScale="1">
        <p:scale>
          <a:sx n="69" d="100"/>
          <a:sy n="69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BCDE3-2245-468A-974C-85995E444034}" type="datetimeFigureOut">
              <a:rPr lang="es-CL" smtClean="0"/>
              <a:pPr/>
              <a:t>12-05-2015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4F09-73E0-410D-8D92-DE5508D70C38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64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8FF1F36-9765-4A9C-BE1C-488A823051F2}" type="datetime1">
              <a:rPr lang="es-ES_tradnl" smtClean="0"/>
              <a:pPr>
                <a:defRPr/>
              </a:pPr>
              <a:t>12/05/2015</a:t>
            </a:fld>
            <a:endParaRPr lang="es-ES_tradnl" dirty="0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D77EB7-9877-4735-9086-CEA66EEC53B2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FC9010-66E0-40FA-88C1-67317EC1F520}" type="datetime1">
              <a:rPr lang="es-ES_tradnl" smtClean="0"/>
              <a:pPr>
                <a:defRPr/>
              </a:pPr>
              <a:t>12/05/2015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E00787-D4EE-4CD5-9175-81BB5764B33E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7E2A8D-A5CD-4FAC-80C9-177C0FAF7EE3}" type="datetime1">
              <a:rPr lang="es-ES_tradnl" smtClean="0"/>
              <a:pPr>
                <a:defRPr/>
              </a:pPr>
              <a:t>12/05/2015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D33A32-CD69-4093-A756-AB40AB05A0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B9650B-031C-43A9-BD16-AB807DC8FF45}" type="datetime1">
              <a:rPr lang="es-ES_tradnl" smtClean="0"/>
              <a:pPr>
                <a:defRPr/>
              </a:pPr>
              <a:t>12/05/2015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3FFAE4-75DD-40FC-8C8A-D78E77AA2A08}" type="datetime1">
              <a:rPr lang="es-ES_tradnl" smtClean="0"/>
              <a:pPr/>
              <a:t>12/05/2015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F8507-C34D-4DC1-B567-89CE6E199678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0F753F-70FA-4468-8549-387C95D4EE2D}" type="datetime1">
              <a:rPr lang="es-ES_tradnl" smtClean="0"/>
              <a:pPr>
                <a:defRPr/>
              </a:pPr>
              <a:t>12/05/2015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3C47F2-F4EA-4889-B7AB-0BDEF995D05C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B7FF0E-3E75-418D-9305-3C66F76F4D65}" type="datetime1">
              <a:rPr lang="es-ES_tradnl" smtClean="0"/>
              <a:pPr>
                <a:defRPr/>
              </a:pPr>
              <a:t>12/05/2015</a:t>
            </a:fld>
            <a:endParaRPr lang="es-ES_tradn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9BA817-6865-44E6-B55E-4CB769DECA80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345ABA-6911-4635-B9EA-7F869E07A662}" type="datetime1">
              <a:rPr lang="es-ES_tradnl" smtClean="0"/>
              <a:pPr>
                <a:defRPr/>
              </a:pPr>
              <a:t>12/05/2015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E644D2-8419-459F-85ED-DEFB94958780}" type="datetime1">
              <a:rPr lang="es-ES_tradnl" smtClean="0"/>
              <a:pPr>
                <a:defRPr/>
              </a:pPr>
              <a:t>12/05/2015</a:t>
            </a:fld>
            <a:endParaRPr lang="es-ES_tradn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DC4F60-6664-4C5D-A818-CE6161D72C5F}" type="datetime1">
              <a:rPr lang="es-ES_tradnl" smtClean="0"/>
              <a:pPr>
                <a:defRPr/>
              </a:pPr>
              <a:t>12/05/2015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4CFF68-A920-4044-AE34-044474665C7D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0BD18FB-1D7F-4CFF-839C-99BE327774CE}" type="datetime1">
              <a:rPr lang="es-ES_tradnl" smtClean="0"/>
              <a:pPr>
                <a:defRPr/>
              </a:pPr>
              <a:t>12/05/2015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208589-2395-4BE9-87D4-F8EBE9710A5B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12/05/2015</a:t>
            </a:fld>
            <a:endParaRPr lang="es-ES_tradnl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946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  <p:sldLayoutId id="2147483791" r:id="rId29"/>
    <p:sldLayoutId id="2147483792" r:id="rId30"/>
    <p:sldLayoutId id="2147483793" r:id="rId31"/>
    <p:sldLayoutId id="2147483794" r:id="rId32"/>
    <p:sldLayoutId id="2147483795" r:id="rId33"/>
    <p:sldLayoutId id="2147483796" r:id="rId34"/>
    <p:sldLayoutId id="2147483797" r:id="rId35"/>
    <p:sldLayoutId id="2147483798" r:id="rId36"/>
    <p:sldLayoutId id="2147483799" r:id="rId37"/>
    <p:sldLayoutId id="2147483800" r:id="rId38"/>
    <p:sldLayoutId id="2147483801" r:id="rId39"/>
    <p:sldLayoutId id="2147483802" r:id="rId40"/>
    <p:sldLayoutId id="2147483803" r:id="rId41"/>
    <p:sldLayoutId id="2147483804" r:id="rId42"/>
    <p:sldLayoutId id="2147483805" r:id="rId43"/>
    <p:sldLayoutId id="2147483806" r:id="rId44"/>
    <p:sldLayoutId id="2147483807" r:id="rId45"/>
    <p:sldLayoutId id="2147483808" r:id="rId46"/>
    <p:sldLayoutId id="2147483809" r:id="rId47"/>
    <p:sldLayoutId id="2147483810" r:id="rId48"/>
    <p:sldLayoutId id="2147483811" r:id="rId49"/>
    <p:sldLayoutId id="2147483812" r:id="rId50"/>
    <p:sldLayoutId id="2147483813" r:id="rId51"/>
    <p:sldLayoutId id="2147483814" r:id="rId52"/>
    <p:sldLayoutId id="2147483815" r:id="rId53"/>
    <p:sldLayoutId id="2147483816" r:id="rId54"/>
    <p:sldLayoutId id="2147483817" r:id="rId55"/>
    <p:sldLayoutId id="2147483818" r:id="rId56"/>
    <p:sldLayoutId id="2147483819" r:id="rId57"/>
    <p:sldLayoutId id="2147483715" r:id="rId5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0187" y="1758455"/>
            <a:ext cx="7498080" cy="24293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CL" sz="4400" u="sng" dirty="0" smtClean="0">
                <a:ea typeface="ＭＳ Ｐゴシック" pitchFamily="34" charset="-128"/>
              </a:rPr>
              <a:t/>
            </a:r>
            <a:br>
              <a:rPr lang="es-CL" sz="4400" u="sng" dirty="0" smtClean="0">
                <a:ea typeface="ＭＳ Ｐゴシック" pitchFamily="34" charset="-128"/>
              </a:rPr>
            </a:br>
            <a:r>
              <a:rPr lang="es-CL" sz="4400" b="1" u="sng" dirty="0" smtClean="0">
                <a:ea typeface="ＭＳ Ｐゴシック" pitchFamily="34" charset="-128"/>
              </a:rPr>
              <a:t>Unidad II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ES" b="1" dirty="0" smtClean="0"/>
              <a:t>Programación sobre la base de datos PL/SQL</a:t>
            </a: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3360225" y="4970915"/>
            <a:ext cx="3159369" cy="88491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J</a:t>
            </a:r>
            <a:r>
              <a:rPr kumimoji="0" lang="es-CL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eanette</a:t>
            </a: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CL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Leonelli</a:t>
            </a: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Profesora de cátedra Programación de Base de Datos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Sede Puente</a:t>
            </a:r>
            <a:r>
              <a:rPr kumimoji="0" lang="es-CL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Alto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noProof="0" dirty="0" err="1" smtClean="0">
                <a:solidFill>
                  <a:srgbClr val="C00000"/>
                </a:solidFill>
                <a:latin typeface="+mn-lt"/>
                <a:ea typeface="+mn-ea"/>
              </a:rPr>
              <a:t>Duoc</a:t>
            </a: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59049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827316"/>
            <a:ext cx="793026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/>
              <a:t>Excepciones personalizadas</a:t>
            </a:r>
          </a:p>
          <a:p>
            <a:pPr algn="just"/>
            <a:endParaRPr lang="es-MX" sz="2000" b="1" dirty="0" smtClean="0"/>
          </a:p>
          <a:p>
            <a:pPr algn="just"/>
            <a:r>
              <a:rPr lang="es-CL" sz="2000" dirty="0" smtClean="0"/>
              <a:t>Con </a:t>
            </a:r>
            <a:r>
              <a:rPr lang="es-CL" sz="2000" dirty="0" err="1" smtClean="0"/>
              <a:t>Raise_Application_Error</a:t>
            </a:r>
            <a:r>
              <a:rPr lang="es-CL" sz="2000" dirty="0" smtClean="0"/>
              <a:t> se pueden personalizar las excepciones, es decir, dar un mensaje asociado al error que sea propio y asociado al negocio que trata el código.</a:t>
            </a:r>
          </a:p>
          <a:p>
            <a:pPr algn="just"/>
            <a:endParaRPr lang="es-CL" sz="2000" dirty="0" smtClean="0"/>
          </a:p>
          <a:p>
            <a:r>
              <a:rPr lang="es-CL" sz="2000" dirty="0" smtClean="0"/>
              <a:t>Sintaxis:</a:t>
            </a:r>
          </a:p>
          <a:p>
            <a:pPr lvl="1">
              <a:buFont typeface="Arial" pitchFamily="34" charset="0"/>
              <a:buChar char="•"/>
            </a:pPr>
            <a:r>
              <a:rPr lang="es-CL" sz="2000" dirty="0" smtClean="0"/>
              <a:t> 	</a:t>
            </a:r>
            <a:r>
              <a:rPr lang="es-CL" sz="2000" dirty="0" err="1" smtClean="0"/>
              <a:t>Raise_application_Error</a:t>
            </a:r>
            <a:r>
              <a:rPr lang="es-CL" sz="2000" dirty="0" smtClean="0"/>
              <a:t>(</a:t>
            </a:r>
            <a:r>
              <a:rPr lang="es-CL" sz="2000" dirty="0" err="1" smtClean="0"/>
              <a:t>num_error</a:t>
            </a:r>
            <a:r>
              <a:rPr lang="es-CL" sz="2000" dirty="0" smtClean="0"/>
              <a:t>, mensaje)</a:t>
            </a:r>
          </a:p>
          <a:p>
            <a:pPr lvl="1"/>
            <a:endParaRPr lang="es-CL" sz="2000" dirty="0" smtClean="0"/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s-CL" sz="2000" dirty="0" smtClean="0"/>
              <a:t> 	Donde:</a:t>
            </a:r>
          </a:p>
          <a:p>
            <a:pPr lvl="1">
              <a:buFont typeface="Wingdings" pitchFamily="2" charset="2"/>
              <a:buChar char="Ø"/>
            </a:pPr>
            <a:r>
              <a:rPr lang="es-CL" sz="2000" dirty="0" smtClean="0"/>
              <a:t> 	</a:t>
            </a:r>
            <a:r>
              <a:rPr lang="es-CL" sz="2000" dirty="0" err="1" smtClean="0"/>
              <a:t>Num_error</a:t>
            </a:r>
            <a:r>
              <a:rPr lang="es-CL" sz="2000" dirty="0" smtClean="0"/>
              <a:t>: Número Asociado, con un valor entre -20001 y </a:t>
            </a:r>
          </a:p>
          <a:p>
            <a:pPr lvl="1"/>
            <a:r>
              <a:rPr lang="es-CL" sz="2000" dirty="0" smtClean="0"/>
              <a:t>       -20999.</a:t>
            </a:r>
          </a:p>
          <a:p>
            <a:pPr lvl="1"/>
            <a:endParaRPr lang="es-CL" sz="2000" dirty="0" smtClean="0"/>
          </a:p>
          <a:p>
            <a:pPr lvl="1">
              <a:buFont typeface="Wingdings" pitchFamily="2" charset="2"/>
              <a:buChar char="Ø"/>
            </a:pPr>
            <a:r>
              <a:rPr lang="es-CL" sz="2000" dirty="0" smtClean="0"/>
              <a:t> 	Mensaje: Mensaje que se asocia al error</a:t>
            </a:r>
            <a:endParaRPr lang="es-MX" sz="2000" b="1" dirty="0" smtClean="0"/>
          </a:p>
          <a:p>
            <a:pPr algn="just"/>
            <a:endParaRPr lang="es-MX" sz="2000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7- Excepciones Definidas por el Usuario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481529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827316"/>
            <a:ext cx="7930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Ejemplo Excepción Personalizada</a:t>
            </a:r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7- Excepciones Definidas por el Usuario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11</a:t>
            </a:fld>
            <a:endParaRPr lang="es-ES_tradnl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55" y="1524947"/>
            <a:ext cx="6480720" cy="223381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733" y="3758765"/>
            <a:ext cx="5950915" cy="268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83017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Conceptos Claves: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dirty="0" smtClean="0"/>
              <a:t>  	</a:t>
            </a:r>
            <a:r>
              <a:rPr lang="es-CL" sz="2000" dirty="0" smtClean="0"/>
              <a:t>Las excepciones se generan cuando se producen condiciones de errores.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Cuando ocurre en la ejecución del código, el control de dicha ejecución se traspasa a la sección de manejo de excepciones del bloque.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Toda excepción se propagará hasta que sea capturada.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Si la excepción es capturada, la ejecución del código </a:t>
            </a:r>
            <a:r>
              <a:rPr lang="es-CL" sz="2000" b="1" u="sng" dirty="0" smtClean="0"/>
              <a:t>no</a:t>
            </a:r>
            <a:r>
              <a:rPr lang="es-CL" sz="2000" dirty="0" smtClean="0"/>
              <a:t> volverá al punto donde se produjo el error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En particular, las excepciones predefinidas son aquellas que ya están incorporadas y no necesitan ser declaradas</a:t>
            </a:r>
          </a:p>
          <a:p>
            <a:pPr algn="just"/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6- Excepciones Predefinidas en PL/SQL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Ejemplo de Excepción</a:t>
            </a:r>
          </a:p>
          <a:p>
            <a:pPr algn="just"/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6- Excepciones Predefinidas en PL/SQL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</a:t>
            </a:fld>
            <a:endParaRPr lang="es-ES_tradn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44" y="1779588"/>
            <a:ext cx="5914069" cy="433092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Sintaxis :</a:t>
            </a:r>
          </a:p>
          <a:p>
            <a:pPr algn="just"/>
            <a:endParaRPr lang="es-MX" sz="2000" b="1" dirty="0" smtClean="0"/>
          </a:p>
          <a:p>
            <a:pPr lvl="2"/>
            <a:r>
              <a:rPr lang="es-CL" sz="2000" dirty="0" smtClean="0"/>
              <a:t>Declare</a:t>
            </a:r>
          </a:p>
          <a:p>
            <a:pPr lvl="2"/>
            <a:r>
              <a:rPr lang="es-CL" sz="2000" dirty="0" smtClean="0"/>
              <a:t>	…..</a:t>
            </a:r>
          </a:p>
          <a:p>
            <a:pPr lvl="2"/>
            <a:endParaRPr lang="es-CL" sz="2000" dirty="0" smtClean="0"/>
          </a:p>
          <a:p>
            <a:pPr lvl="2"/>
            <a:r>
              <a:rPr lang="es-CL" sz="2000" dirty="0" err="1" smtClean="0"/>
              <a:t>Begin</a:t>
            </a:r>
            <a:endParaRPr lang="es-CL" sz="2000" dirty="0" smtClean="0"/>
          </a:p>
          <a:p>
            <a:pPr lvl="2"/>
            <a:r>
              <a:rPr lang="es-CL" sz="2000" dirty="0" smtClean="0"/>
              <a:t>	…..</a:t>
            </a:r>
          </a:p>
          <a:p>
            <a:pPr lvl="3"/>
            <a:r>
              <a:rPr lang="es-CL" sz="2000" b="1" dirty="0" smtClean="0"/>
              <a:t>EXCEPTION</a:t>
            </a:r>
          </a:p>
          <a:p>
            <a:pPr lvl="3"/>
            <a:r>
              <a:rPr lang="es-CL" sz="2000" dirty="0" smtClean="0"/>
              <a:t>	    </a:t>
            </a:r>
            <a:r>
              <a:rPr lang="es-CL" sz="2000" b="1" dirty="0" smtClean="0"/>
              <a:t>WHEN </a:t>
            </a:r>
            <a:r>
              <a:rPr lang="es-CL" sz="2000" dirty="0" err="1" smtClean="0"/>
              <a:t>nombre_exception</a:t>
            </a:r>
            <a:r>
              <a:rPr lang="es-CL" sz="2000" b="1" dirty="0" smtClean="0"/>
              <a:t> THEN</a:t>
            </a:r>
          </a:p>
          <a:p>
            <a:pPr lvl="3"/>
            <a:r>
              <a:rPr lang="es-CL" sz="2000" dirty="0" smtClean="0"/>
              <a:t>	     …..</a:t>
            </a:r>
          </a:p>
          <a:p>
            <a:pPr lvl="3"/>
            <a:r>
              <a:rPr lang="es-CL" sz="2000" dirty="0" smtClean="0"/>
              <a:t>	    </a:t>
            </a:r>
            <a:r>
              <a:rPr lang="es-CL" sz="2000" b="1" dirty="0" smtClean="0"/>
              <a:t>WHEN </a:t>
            </a:r>
            <a:r>
              <a:rPr lang="es-CL" sz="2000" dirty="0" err="1" smtClean="0"/>
              <a:t>nombre_exception</a:t>
            </a:r>
            <a:r>
              <a:rPr lang="es-CL" sz="2000" b="1" dirty="0" smtClean="0"/>
              <a:t> THEN</a:t>
            </a:r>
          </a:p>
          <a:p>
            <a:pPr lvl="2"/>
            <a:r>
              <a:rPr lang="es-CL" sz="2000" dirty="0" smtClean="0"/>
              <a:t>		     …..</a:t>
            </a:r>
          </a:p>
          <a:p>
            <a:pPr lvl="2"/>
            <a:r>
              <a:rPr lang="es-CL" sz="2000" dirty="0" err="1" smtClean="0"/>
              <a:t>End</a:t>
            </a:r>
            <a:r>
              <a:rPr lang="es-CL" sz="2000" dirty="0" smtClean="0"/>
              <a:t>;</a:t>
            </a:r>
          </a:p>
          <a:p>
            <a:pPr algn="just"/>
            <a:endParaRPr lang="es-MX" sz="2000" b="1" dirty="0" smtClean="0"/>
          </a:p>
          <a:p>
            <a:pPr algn="just"/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6- Excepciones Predefinidas en PL/SQL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4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856344"/>
            <a:ext cx="812831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Ejemplo de Excepciones :</a:t>
            </a:r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CL" sz="2000" dirty="0" smtClean="0"/>
          </a:p>
          <a:p>
            <a:pPr algn="just"/>
            <a:r>
              <a:rPr lang="es-CL" sz="2000" dirty="0" smtClean="0"/>
              <a:t>Si se detecta el manejador de excepción apropiado, se ejecutará el código asociado, de lo contrario se ejecutará el código asociado al manejador OTHERS (siempre debe ser el último declarado)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6- Excepciones Predefinidas en PL/SQL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5</a:t>
            </a:fld>
            <a:endParaRPr lang="es-ES_tradn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66" y="1412775"/>
            <a:ext cx="7742034" cy="353659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856344"/>
            <a:ext cx="812831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Algunas excepciones  mas comunes son:</a:t>
            </a:r>
          </a:p>
          <a:p>
            <a:pPr algn="just"/>
            <a:endParaRPr lang="es-MX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s-CL" sz="2000" dirty="0" smtClean="0"/>
              <a:t>A continuación una lista de las mas utilizadas: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</a:t>
            </a:r>
            <a:r>
              <a:rPr lang="es-CL" sz="2000" dirty="0" err="1" smtClean="0"/>
              <a:t>Zero_Divide</a:t>
            </a:r>
            <a:r>
              <a:rPr lang="es-CL" sz="2000" dirty="0" smtClean="0"/>
              <a:t>: Cuando existe una división por cero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</a:t>
            </a:r>
            <a:r>
              <a:rPr lang="es-CL" sz="2000" dirty="0" err="1" smtClean="0"/>
              <a:t>Too_Many_Rows</a:t>
            </a:r>
            <a:r>
              <a:rPr lang="es-CL" sz="2000" dirty="0" smtClean="0"/>
              <a:t>: Cuando se devuelve mas de una fila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</a:t>
            </a:r>
            <a:r>
              <a:rPr lang="es-CL" sz="2000" dirty="0" err="1" smtClean="0"/>
              <a:t>No_Data_Found</a:t>
            </a:r>
            <a:r>
              <a:rPr lang="es-CL" sz="2000" dirty="0" smtClean="0"/>
              <a:t>: Cuando no se devuelven datos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</a:t>
            </a:r>
            <a:r>
              <a:rPr lang="es-CL" sz="2000" dirty="0" err="1" smtClean="0"/>
              <a:t>Value_Error</a:t>
            </a:r>
            <a:r>
              <a:rPr lang="es-CL" sz="2000" dirty="0" smtClean="0"/>
              <a:t>: Error aritmético, conversión o truncamiento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</a:t>
            </a:r>
            <a:r>
              <a:rPr lang="es-CL" sz="2000" smtClean="0"/>
              <a:t>Rowtype_mismatch</a:t>
            </a:r>
            <a:r>
              <a:rPr lang="es-CL" sz="2000" dirty="0" smtClean="0"/>
              <a:t>: Tipos incompatibles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</a:t>
            </a:r>
            <a:r>
              <a:rPr lang="es-CL" sz="2000" dirty="0" err="1"/>
              <a:t>O</a:t>
            </a:r>
            <a:r>
              <a:rPr lang="es-CL" sz="2000" dirty="0" err="1" smtClean="0"/>
              <a:t>thers</a:t>
            </a:r>
            <a:r>
              <a:rPr lang="es-CL" sz="2000" dirty="0" smtClean="0"/>
              <a:t> : otro error no encontrado</a:t>
            </a:r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CL" sz="20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6- Excepciones Predefinidas en PL/SQL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6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Conceptos Claves: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dirty="0" smtClean="0"/>
              <a:t>  	</a:t>
            </a:r>
            <a:r>
              <a:rPr lang="es-CL" sz="2000" dirty="0" smtClean="0"/>
              <a:t>Las excepciones se generan cuando se producen condiciones de errores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Cuando ocurre en la ejecución del código, el control de dicha ejecución se traspasa a la sección de manejo de excepciones del bloque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Toda excepción se propagará hasta que sea capturada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Si la excepción es capturada, la ejecución del código </a:t>
            </a:r>
            <a:r>
              <a:rPr lang="es-CL" sz="2000" b="1" u="sng" dirty="0" smtClean="0"/>
              <a:t>no</a:t>
            </a:r>
            <a:r>
              <a:rPr lang="es-CL" sz="2000" dirty="0" smtClean="0"/>
              <a:t> volverá al punto donde se produjo el error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En particular, las excepciones predefinidas son aquellas que deben ser declaradas. Se «lanzan» con la sentencia RAISE</a:t>
            </a:r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7- Excepciones Definidas por el Usuario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7995797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Conceptos Claves: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dirty="0" smtClean="0"/>
              <a:t> 	</a:t>
            </a:r>
            <a:r>
              <a:rPr lang="es-CL" sz="2000" dirty="0" smtClean="0"/>
              <a:t>Se declaran como cualquier otra variable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Se aplican las mismas reglas de alcance que para las variables (son «visibles» dentro del bloque donde son declaradas . También son visibles para los bloques internos que son declarados dentro del bloque principal)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La sentencia RAISE lanza la excepción dentro del ámbito de alcance de dicha excepción</a:t>
            </a:r>
            <a:endParaRPr lang="es-CL" sz="20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7- Excepciones Definidas por el Usuario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202989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Ejemplo de Excepción Definida por el usuario:</a:t>
            </a:r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7- Excepciones Definidas por el Usuario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9</a:t>
            </a:fld>
            <a:endParaRPr lang="es-ES_tradn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3" y="1509486"/>
            <a:ext cx="7532912" cy="439782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36470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7828</TotalTime>
  <Words>208</Words>
  <Application>Microsoft Office PowerPoint</Application>
  <PresentationFormat>Presentación en pantalla (4:3)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Verdana</vt:lpstr>
      <vt:lpstr>Wingdings</vt:lpstr>
      <vt:lpstr>Wingdings 2</vt:lpstr>
      <vt:lpstr>Solsticio</vt:lpstr>
      <vt:lpstr> Unidad II Programación sobre la base de datos PL/SQL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 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 MDD</dc:title>
  <dc:creator>Jeanette Leonelli R.</dc:creator>
  <cp:lastModifiedBy>Puente Alto</cp:lastModifiedBy>
  <cp:revision>1740</cp:revision>
  <dcterms:created xsi:type="dcterms:W3CDTF">2010-10-26T18:30:29Z</dcterms:created>
  <dcterms:modified xsi:type="dcterms:W3CDTF">2015-05-12T12:00:23Z</dcterms:modified>
</cp:coreProperties>
</file>