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7"/>
  </p:notesMasterIdLst>
  <p:sldIdLst>
    <p:sldId id="260" r:id="rId2"/>
    <p:sldId id="259" r:id="rId3"/>
    <p:sldId id="258" r:id="rId4"/>
    <p:sldId id="372" r:id="rId5"/>
    <p:sldId id="378" r:id="rId6"/>
    <p:sldId id="379" r:id="rId7"/>
    <p:sldId id="380" r:id="rId8"/>
    <p:sldId id="382" r:id="rId9"/>
    <p:sldId id="381" r:id="rId10"/>
    <p:sldId id="383" r:id="rId11"/>
    <p:sldId id="384" r:id="rId12"/>
    <p:sldId id="385" r:id="rId13"/>
    <p:sldId id="386" r:id="rId14"/>
    <p:sldId id="387" r:id="rId15"/>
    <p:sldId id="388" r:id="rId16"/>
    <p:sldId id="325" r:id="rId17"/>
    <p:sldId id="375" r:id="rId18"/>
    <p:sldId id="389" r:id="rId19"/>
    <p:sldId id="390" r:id="rId20"/>
    <p:sldId id="391" r:id="rId21"/>
    <p:sldId id="392" r:id="rId22"/>
    <p:sldId id="393" r:id="rId23"/>
    <p:sldId id="394" r:id="rId24"/>
    <p:sldId id="395" r:id="rId25"/>
    <p:sldId id="369" r:id="rId26"/>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1250D"/>
    <a:srgbClr val="872C0F"/>
    <a:srgbClr val="990033"/>
    <a:srgbClr val="B8003D"/>
    <a:srgbClr val="074F6F"/>
    <a:srgbClr val="002D86"/>
    <a:srgbClr val="0A76A6"/>
    <a:srgbClr val="660066"/>
    <a:srgbClr val="008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4910" autoAdjust="0"/>
  </p:normalViewPr>
  <p:slideViewPr>
    <p:cSldViewPr>
      <p:cViewPr>
        <p:scale>
          <a:sx n="100" d="100"/>
          <a:sy n="100" d="100"/>
        </p:scale>
        <p:origin x="-516" y="18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C6AC425-47B6-4883-AA23-40F3B14089A7}" type="datetimeFigureOut">
              <a:rPr lang="es-CL"/>
              <a:pPr>
                <a:defRPr/>
              </a:pPr>
              <a:t>17-02-2014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B53E35B-675D-4179-9263-B89216AFBF30}" type="slidenum">
              <a:rPr lang="es-CL"/>
              <a:pPr>
                <a:defRPr/>
              </a:pPr>
              <a:t>‹Nº›</a:t>
            </a:fld>
            <a:endParaRPr 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dirty="0"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B8D971-7C72-4494-8932-8B0FABBE50C7}" type="slidenum">
              <a:rPr lang="es-CL">
                <a:cs typeface="Arial" charset="0"/>
              </a:rPr>
              <a:pPr fontAlgn="base">
                <a:spcBef>
                  <a:spcPct val="0"/>
                </a:spcBef>
                <a:spcAft>
                  <a:spcPct val="0"/>
                </a:spcAft>
                <a:defRPr/>
              </a:pPr>
              <a:t>1</a:t>
            </a:fld>
            <a:endParaRPr lang="es-CL" dirty="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Funciones SQL en PL/SQL</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el bloque del ejemplo, se obtiene el salario promedio (redondeado) y el salario máximo entre todos los empleados. Las funciones </a:t>
            </a:r>
            <a:r>
              <a:rPr lang="es-MX" sz="1200" b="1" dirty="0" smtClean="0">
                <a:latin typeface="Arial" pitchFamily="34" charset="0"/>
                <a:cs typeface="Arial" pitchFamily="34" charset="0"/>
              </a:rPr>
              <a:t>AVG</a:t>
            </a:r>
            <a:r>
              <a:rPr lang="es-MX" sz="1200" dirty="0" smtClean="0">
                <a:latin typeface="Arial" pitchFamily="34" charset="0"/>
                <a:cs typeface="Arial" pitchFamily="34" charset="0"/>
              </a:rPr>
              <a:t> y </a:t>
            </a:r>
            <a:r>
              <a:rPr lang="es-MX" sz="1200" b="1" dirty="0" smtClean="0">
                <a:latin typeface="Arial" pitchFamily="34" charset="0"/>
                <a:cs typeface="Arial" pitchFamily="34" charset="0"/>
              </a:rPr>
              <a:t>MAX</a:t>
            </a:r>
            <a:r>
              <a:rPr lang="es-MX" sz="1200" dirty="0" smtClean="0">
                <a:latin typeface="Arial" pitchFamily="34" charset="0"/>
                <a:cs typeface="Arial" pitchFamily="34" charset="0"/>
              </a:rPr>
              <a:t> sólo se puede utilizar en la sentencia SQL del bloque PL/SQL. Las funciones </a:t>
            </a:r>
            <a:r>
              <a:rPr lang="es-MX" sz="1200" b="1" dirty="0" smtClean="0">
                <a:latin typeface="Arial" pitchFamily="34" charset="0"/>
                <a:cs typeface="Arial" pitchFamily="34" charset="0"/>
              </a:rPr>
              <a:t>ROUND</a:t>
            </a:r>
            <a:r>
              <a:rPr lang="es-MX" sz="1200" dirty="0" smtClean="0">
                <a:latin typeface="Arial" pitchFamily="34" charset="0"/>
                <a:cs typeface="Arial" pitchFamily="34" charset="0"/>
              </a:rPr>
              <a:t> y </a:t>
            </a:r>
            <a:r>
              <a:rPr lang="es-MX" sz="1200" b="1" dirty="0" smtClean="0">
                <a:latin typeface="Arial" pitchFamily="34" charset="0"/>
                <a:cs typeface="Arial" pitchFamily="34" charset="0"/>
              </a:rPr>
              <a:t>TO_CHAR</a:t>
            </a:r>
            <a:r>
              <a:rPr lang="es-MX" sz="1200" dirty="0" smtClean="0">
                <a:latin typeface="Arial" pitchFamily="34" charset="0"/>
                <a:cs typeface="Arial" pitchFamily="34" charset="0"/>
              </a:rPr>
              <a:t> se pueden utilizar en sentencias SQL dentro del bloque y también en sentencias PL/SQL.</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91CA774-6682-4BE1-AC41-5A4B71FB3F0E}"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Funciones SQL en PL/SQL</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este bloque PL/SQL, la función </a:t>
            </a:r>
            <a:r>
              <a:rPr lang="es-MX" sz="1200" b="1" dirty="0" smtClean="0">
                <a:latin typeface="Arial" pitchFamily="34" charset="0"/>
                <a:cs typeface="Arial" pitchFamily="34" charset="0"/>
              </a:rPr>
              <a:t>LENGTH</a:t>
            </a:r>
            <a:r>
              <a:rPr lang="es-MX" sz="1200" dirty="0" smtClean="0">
                <a:latin typeface="Arial" pitchFamily="34" charset="0"/>
                <a:cs typeface="Arial" pitchFamily="34" charset="0"/>
              </a:rPr>
              <a:t> ahora es usada en la sentencia SQL del bloque y las funciones </a:t>
            </a:r>
            <a:r>
              <a:rPr lang="en-US" sz="1200" b="1" dirty="0" smtClean="0">
                <a:latin typeface="Arial" pitchFamily="34" charset="0"/>
                <a:cs typeface="Arial" pitchFamily="34" charset="0"/>
              </a:rPr>
              <a:t>UPPER</a:t>
            </a:r>
            <a:r>
              <a:rPr lang="en-US" sz="1200" dirty="0" smtClean="0">
                <a:latin typeface="Arial" pitchFamily="34" charset="0"/>
                <a:cs typeface="Arial" pitchFamily="34" charset="0"/>
              </a:rPr>
              <a:t> y </a:t>
            </a:r>
            <a:r>
              <a:rPr lang="en-US" sz="1200" b="1" dirty="0" smtClean="0">
                <a:latin typeface="Arial" pitchFamily="34" charset="0"/>
                <a:cs typeface="Arial" pitchFamily="34" charset="0"/>
              </a:rPr>
              <a:t>NVL</a:t>
            </a:r>
            <a:r>
              <a:rPr lang="en-US" sz="1200" dirty="0" smtClean="0">
                <a:latin typeface="Arial" pitchFamily="34" charset="0"/>
                <a:cs typeface="Arial" pitchFamily="34" charset="0"/>
              </a:rPr>
              <a:t> son </a:t>
            </a:r>
            <a:r>
              <a:rPr lang="en-US" sz="1200" dirty="0" err="1" smtClean="0">
                <a:latin typeface="Arial" pitchFamily="34" charset="0"/>
                <a:cs typeface="Arial" pitchFamily="34" charset="0"/>
              </a:rPr>
              <a:t>usadas</a:t>
            </a:r>
            <a:r>
              <a:rPr lang="en-US" sz="1200" dirty="0" smtClean="0">
                <a:latin typeface="Arial" pitchFamily="34" charset="0"/>
                <a:cs typeface="Arial" pitchFamily="34" charset="0"/>
              </a:rPr>
              <a:t> en </a:t>
            </a:r>
            <a:r>
              <a:rPr lang="en-US" sz="1200" dirty="0" err="1" smtClean="0">
                <a:latin typeface="Arial" pitchFamily="34" charset="0"/>
                <a:cs typeface="Arial" pitchFamily="34" charset="0"/>
              </a:rPr>
              <a:t>las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sentencias</a:t>
            </a:r>
            <a:r>
              <a:rPr lang="en-US" sz="1200" dirty="0" smtClean="0">
                <a:latin typeface="Arial" pitchFamily="34" charset="0"/>
                <a:cs typeface="Arial" pitchFamily="34" charset="0"/>
              </a:rPr>
              <a:t> PL/SQL.</a:t>
            </a:r>
            <a:endParaRPr lang="es-MX" sz="1200" dirty="0" smtClean="0">
              <a:latin typeface="Arial" pitchFamily="34" charset="0"/>
              <a:cs typeface="Arial" pitchFamily="34" charset="0"/>
            </a:endParaRP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B6A2767-E676-4777-9026-DEF885A87999}"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Usar Secuencias</a:t>
            </a:r>
            <a:r>
              <a:rPr lang="es-MX" sz="1200" b="1" baseline="0" dirty="0" smtClean="0">
                <a:latin typeface="Arial" pitchFamily="34" charset="0"/>
                <a:cs typeface="Arial" pitchFamily="34" charset="0"/>
              </a:rPr>
              <a:t> en Expresiones </a:t>
            </a:r>
            <a:r>
              <a:rPr lang="es-MX" sz="1200" b="1" dirty="0" smtClean="0">
                <a:latin typeface="Arial" pitchFamily="34" charset="0"/>
                <a:cs typeface="Arial" pitchFamily="34" charset="0"/>
              </a:rPr>
              <a:t>PL/SQL</a:t>
            </a:r>
            <a:endParaRPr lang="es-MX" sz="1200" dirty="0" smtClean="0">
              <a:latin typeface="Arial" pitchFamily="34" charset="0"/>
              <a:cs typeface="Arial" pitchFamily="34" charset="0"/>
            </a:endParaRPr>
          </a:p>
          <a:p>
            <a:r>
              <a:rPr lang="es-CL" sz="1200" dirty="0" smtClean="0">
                <a:latin typeface="Arial" pitchFamily="34" charset="0"/>
                <a:cs typeface="Arial" pitchFamily="34" charset="0"/>
              </a:rPr>
              <a:t>En Oracle </a:t>
            </a:r>
            <a:r>
              <a:rPr lang="es-CL" sz="1200" dirty="0" err="1" smtClean="0">
                <a:latin typeface="Arial" pitchFamily="34" charset="0"/>
                <a:cs typeface="Arial" pitchFamily="34" charset="0"/>
              </a:rPr>
              <a:t>Database</a:t>
            </a:r>
            <a:r>
              <a:rPr lang="es-CL" sz="1200" dirty="0" smtClean="0">
                <a:latin typeface="Arial" pitchFamily="34" charset="0"/>
                <a:cs typeface="Arial" pitchFamily="34" charset="0"/>
              </a:rPr>
              <a:t> 11g,  se puede utilizar las </a:t>
            </a:r>
            <a:r>
              <a:rPr lang="es-CL" sz="1200" dirty="0" err="1" smtClean="0">
                <a:latin typeface="Arial" pitchFamily="34" charset="0"/>
                <a:cs typeface="Arial" pitchFamily="34" charset="0"/>
              </a:rPr>
              <a:t>pseudo</a:t>
            </a:r>
            <a:r>
              <a:rPr lang="es-CL" sz="1200" dirty="0" smtClean="0">
                <a:latin typeface="Arial" pitchFamily="34" charset="0"/>
                <a:cs typeface="Arial" pitchFamily="34" charset="0"/>
              </a:rPr>
              <a:t>-columnas NEXTVAL y CURRVAL en cualquier contexto PL/SQL donde exista una expresión de tipo de datos NUMBER. Aunque el viejo estilo de la utilización de una instrucción SELECT para consultar una secuencia sigue siendo válido, se recomienda que no usarlo. </a:t>
            </a:r>
          </a:p>
          <a:p>
            <a:r>
              <a:rPr lang="es-CL" sz="1200" dirty="0" smtClean="0">
                <a:latin typeface="Arial" pitchFamily="34" charset="0"/>
                <a:cs typeface="Arial" pitchFamily="34" charset="0"/>
              </a:rPr>
              <a:t>Antes de Oracle </a:t>
            </a:r>
            <a:r>
              <a:rPr lang="es-CL" sz="1200" dirty="0" err="1" smtClean="0">
                <a:latin typeface="Arial" pitchFamily="34" charset="0"/>
                <a:cs typeface="Arial" pitchFamily="34" charset="0"/>
              </a:rPr>
              <a:t>Database</a:t>
            </a:r>
            <a:r>
              <a:rPr lang="es-CL" sz="1200" dirty="0" smtClean="0">
                <a:latin typeface="Arial" pitchFamily="34" charset="0"/>
                <a:cs typeface="Arial" pitchFamily="34" charset="0"/>
              </a:rPr>
              <a:t> 11g,  era obligación  a escribir una sentencia SQL con el fin de utilizar un valor de objeto de secuencia en un subprograma PL/SQL. Por lo general, era una instrucción SELECT para hacer referencia a los </a:t>
            </a:r>
            <a:r>
              <a:rPr lang="es-CL" sz="1200" dirty="0" err="1" smtClean="0">
                <a:latin typeface="Arial" pitchFamily="34" charset="0"/>
                <a:cs typeface="Arial" pitchFamily="34" charset="0"/>
              </a:rPr>
              <a:t>pseudo</a:t>
            </a:r>
            <a:r>
              <a:rPr lang="es-CL" sz="1200" dirty="0" smtClean="0">
                <a:latin typeface="Arial" pitchFamily="34" charset="0"/>
                <a:cs typeface="Arial" pitchFamily="34" charset="0"/>
              </a:rPr>
              <a:t>-columnas de NEXTVAL y CURRVAL para obtener un número de secuencia</a:t>
            </a:r>
            <a:r>
              <a:rPr lang="es-CL" sz="1200" baseline="0" dirty="0" smtClean="0">
                <a:latin typeface="Arial" pitchFamily="34" charset="0"/>
                <a:cs typeface="Arial" pitchFamily="34" charset="0"/>
              </a:rPr>
              <a:t> (Ejemplo de la izquierda)</a:t>
            </a:r>
            <a:endParaRPr lang="es-CL" sz="1200" dirty="0" smtClean="0">
              <a:latin typeface="Arial" pitchFamily="34" charset="0"/>
              <a:cs typeface="Arial" pitchFamily="34" charset="0"/>
            </a:endParaRPr>
          </a:p>
          <a:p>
            <a:r>
              <a:rPr lang="es-CL" sz="1200" dirty="0" smtClean="0">
                <a:latin typeface="Arial" pitchFamily="34" charset="0"/>
                <a:cs typeface="Arial" pitchFamily="34" charset="0"/>
              </a:rPr>
              <a:t>En Oracle </a:t>
            </a:r>
            <a:r>
              <a:rPr lang="es-CL" sz="1200" dirty="0" err="1" smtClean="0">
                <a:latin typeface="Arial" pitchFamily="34" charset="0"/>
                <a:cs typeface="Arial" pitchFamily="34" charset="0"/>
              </a:rPr>
              <a:t>Database</a:t>
            </a:r>
            <a:r>
              <a:rPr lang="es-CL" sz="1200" dirty="0" smtClean="0">
                <a:latin typeface="Arial" pitchFamily="34" charset="0"/>
                <a:cs typeface="Arial" pitchFamily="34" charset="0"/>
              </a:rPr>
              <a:t> 11g, la limitación que obligaba a escribir una declaración de SQL para recuperar un valor de secuencia ya no existe (Ejemplo de la derecha). </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B6A2767-E676-4777-9026-DEF885A87999}"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Conversión</a:t>
            </a:r>
            <a:r>
              <a:rPr lang="es-MX" sz="1200" b="1" baseline="0" dirty="0" smtClean="0">
                <a:latin typeface="Arial" pitchFamily="34" charset="0"/>
                <a:cs typeface="Arial" pitchFamily="34" charset="0"/>
              </a:rPr>
              <a:t> de Tipo de Datos</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Cada constante o variable posee un tipo de dato el cual especifica su forma de almacenamiento, restricciones y rango de valores válidos. Se convierte un</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valor desde un tipo a otro para tener tipos de datos comparables.</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PL/SQL existen dos tipos de conversiones:</a:t>
            </a:r>
            <a:endParaRPr lang="es-MX" sz="1200" b="1" baseline="0" dirty="0" smtClean="0">
              <a:latin typeface="Arial" pitchFamily="34" charset="0"/>
              <a:cs typeface="Arial" pitchFamily="34" charset="0"/>
            </a:endParaRPr>
          </a:p>
          <a:p>
            <a:pPr>
              <a:buFont typeface="Arial" pitchFamily="34" charset="0"/>
              <a:buChar char="•"/>
            </a:pPr>
            <a:r>
              <a:rPr lang="es-MX" sz="1200" b="1" baseline="0" dirty="0" smtClean="0">
                <a:latin typeface="Arial" pitchFamily="34" charset="0"/>
                <a:cs typeface="Arial" pitchFamily="34" charset="0"/>
              </a:rPr>
              <a:t> Implícita: </a:t>
            </a:r>
            <a:r>
              <a:rPr lang="es-MX" sz="1200" dirty="0" smtClean="0">
                <a:latin typeface="Arial" pitchFamily="34" charset="0"/>
                <a:cs typeface="Arial" pitchFamily="34" charset="0"/>
              </a:rPr>
              <a:t>convierte tipos de datos automáticamente si son variados en una sentencia. Las conversiones implícitas pueden ocurrir entre caracteres y números ó caracteres y fechas:</a:t>
            </a:r>
          </a:p>
          <a:p>
            <a:pPr>
              <a:buFont typeface="Arial" pitchFamily="34" charset="0"/>
              <a:buNone/>
            </a:pPr>
            <a:r>
              <a:rPr lang="es-MX" sz="1200" dirty="0" smtClean="0">
                <a:latin typeface="Arial" pitchFamily="34" charset="0"/>
                <a:cs typeface="Arial" pitchFamily="34" charset="0"/>
              </a:rPr>
              <a:t>       - De VARCHAR2 o CHAR a NUMBER.</a:t>
            </a:r>
          </a:p>
          <a:p>
            <a:pPr>
              <a:buFont typeface="Arial" pitchFamily="34" charset="0"/>
              <a:buNone/>
            </a:pPr>
            <a:r>
              <a:rPr lang="es-MX" sz="1200" dirty="0" smtClean="0">
                <a:latin typeface="Arial" pitchFamily="34" charset="0"/>
                <a:cs typeface="Arial" pitchFamily="34" charset="0"/>
              </a:rPr>
              <a:t>       - De VARCHAR2 o CHAR a DATE.</a:t>
            </a:r>
          </a:p>
          <a:p>
            <a:pPr>
              <a:buFont typeface="Arial" pitchFamily="34" charset="0"/>
              <a:buNone/>
            </a:pPr>
            <a:r>
              <a:rPr lang="es-MX" sz="1200" dirty="0" smtClean="0">
                <a:latin typeface="Arial" pitchFamily="34" charset="0"/>
                <a:cs typeface="Arial" pitchFamily="34" charset="0"/>
              </a:rPr>
              <a:t>       - De NUMBER a  VARCHAR2.</a:t>
            </a:r>
          </a:p>
          <a:p>
            <a:pPr>
              <a:buFont typeface="Arial" pitchFamily="34" charset="0"/>
              <a:buNone/>
            </a:pPr>
            <a:r>
              <a:rPr lang="es-MX" sz="1200" dirty="0" smtClean="0">
                <a:latin typeface="Arial" pitchFamily="34" charset="0"/>
                <a:cs typeface="Arial" pitchFamily="34" charset="0"/>
              </a:rPr>
              <a:t>       -</a:t>
            </a:r>
            <a:r>
              <a:rPr lang="es-MX" sz="1200" baseline="0" dirty="0" smtClean="0">
                <a:latin typeface="Arial" pitchFamily="34" charset="0"/>
                <a:cs typeface="Arial" pitchFamily="34" charset="0"/>
              </a:rPr>
              <a:t> </a:t>
            </a:r>
            <a:r>
              <a:rPr lang="es-MX" sz="1200" dirty="0" smtClean="0">
                <a:latin typeface="Arial" pitchFamily="34" charset="0"/>
                <a:cs typeface="Arial" pitchFamily="34" charset="0"/>
              </a:rPr>
              <a:t>DATE a VARCHAR2.</a:t>
            </a:r>
          </a:p>
          <a:p>
            <a:pPr>
              <a:buFont typeface="Arial" pitchFamily="34" charset="0"/>
              <a:buChar char="•"/>
            </a:pP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Explícita:</a:t>
            </a:r>
            <a:r>
              <a:rPr lang="es-MX" sz="1200" dirty="0" smtClean="0">
                <a:latin typeface="Arial" pitchFamily="34" charset="0"/>
                <a:cs typeface="Arial" pitchFamily="34" charset="0"/>
              </a:rPr>
              <a:t> es aquella que convierte un valor de un tipo a otro utilizando funciones predefinida:</a:t>
            </a:r>
          </a:p>
          <a:p>
            <a:pPr>
              <a:buFont typeface="Arial" pitchFamily="34" charset="0"/>
              <a:buNone/>
            </a:pPr>
            <a:r>
              <a:rPr lang="es-MX" sz="1200" baseline="0" dirty="0" smtClean="0">
                <a:latin typeface="Arial" pitchFamily="34" charset="0"/>
                <a:cs typeface="Arial" pitchFamily="34" charset="0"/>
              </a:rPr>
              <a:t>        - </a:t>
            </a:r>
            <a:r>
              <a:rPr lang="en-US" sz="1200" dirty="0" smtClean="0">
                <a:latin typeface="Arial" pitchFamily="34" charset="0"/>
                <a:cs typeface="Arial" pitchFamily="34" charset="0"/>
              </a:rPr>
              <a:t>TO_CHAR</a:t>
            </a:r>
          </a:p>
          <a:p>
            <a:pPr>
              <a:buFont typeface="Arial" pitchFamily="34" charset="0"/>
              <a:buNone/>
            </a:pPr>
            <a:r>
              <a:rPr lang="en-US" sz="1200" baseline="0" dirty="0" smtClean="0">
                <a:latin typeface="Arial" pitchFamily="34" charset="0"/>
                <a:cs typeface="Arial" pitchFamily="34" charset="0"/>
              </a:rPr>
              <a:t>        - </a:t>
            </a:r>
            <a:r>
              <a:rPr lang="en-US" sz="1200" dirty="0" smtClean="0">
                <a:latin typeface="Arial" pitchFamily="34" charset="0"/>
                <a:cs typeface="Arial" pitchFamily="34" charset="0"/>
              </a:rPr>
              <a:t>TO_DATE</a:t>
            </a:r>
          </a:p>
          <a:p>
            <a:pPr>
              <a:buFont typeface="Arial" pitchFamily="34" charset="0"/>
              <a:buNone/>
            </a:pPr>
            <a:r>
              <a:rPr lang="en-US" sz="1200" dirty="0" smtClean="0">
                <a:latin typeface="Arial" pitchFamily="34" charset="0"/>
                <a:cs typeface="Arial" pitchFamily="34" charset="0"/>
              </a:rPr>
              <a:t>        - TO_NUMBER</a:t>
            </a:r>
          </a:p>
          <a:p>
            <a:pPr>
              <a:buFont typeface="Arial" pitchFamily="34" charset="0"/>
              <a:buNone/>
            </a:pPr>
            <a:r>
              <a:rPr lang="en-US" sz="1200" dirty="0" smtClean="0">
                <a:latin typeface="Arial" pitchFamily="34" charset="0"/>
                <a:cs typeface="Arial" pitchFamily="34" charset="0"/>
              </a:rPr>
              <a:t>        - TO_TIMESTAMP</a:t>
            </a:r>
          </a:p>
          <a:p>
            <a:pPr>
              <a:buFont typeface="Arial" pitchFamily="34" charset="0"/>
              <a:buNone/>
            </a:pPr>
            <a:endParaRPr lang="es-MX" sz="1600" dirty="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B6A2767-E676-4777-9026-DEF885A87999}"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Conversión</a:t>
            </a:r>
            <a:r>
              <a:rPr lang="es-MX" sz="1200" b="1" baseline="0" dirty="0" smtClean="0">
                <a:latin typeface="Arial" pitchFamily="34" charset="0"/>
                <a:cs typeface="Arial" pitchFamily="34" charset="0"/>
              </a:rPr>
              <a:t> de Tipo de Datos</a:t>
            </a:r>
          </a:p>
          <a:p>
            <a:r>
              <a:rPr lang="es-MX" sz="1200" b="0" baseline="0" dirty="0" smtClean="0">
                <a:latin typeface="Arial" pitchFamily="34" charset="0"/>
                <a:cs typeface="Arial" pitchFamily="34" charset="0"/>
              </a:rPr>
              <a:t>En el bloque del ejemplo,</a:t>
            </a:r>
            <a:r>
              <a:rPr lang="es-MX" sz="1200" b="0" dirty="0" smtClean="0">
                <a:latin typeface="Arial" pitchFamily="34" charset="0"/>
                <a:cs typeface="Arial" pitchFamily="34" charset="0"/>
              </a:rPr>
              <a:t> </a:t>
            </a:r>
            <a:r>
              <a:rPr lang="es-MX" sz="1200" dirty="0" smtClean="0">
                <a:latin typeface="Arial" pitchFamily="34" charset="0"/>
                <a:cs typeface="Arial" pitchFamily="34" charset="0"/>
              </a:rPr>
              <a:t>valor asignado a la variable </a:t>
            </a:r>
            <a:r>
              <a:rPr lang="es-MX" sz="1200" b="1" dirty="0" err="1" smtClean="0">
                <a:latin typeface="Arial" pitchFamily="34" charset="0"/>
                <a:cs typeface="Arial" pitchFamily="34" charset="0"/>
              </a:rPr>
              <a:t>v_fecha_de_reunion</a:t>
            </a:r>
            <a:r>
              <a:rPr lang="es-MX" sz="1200" b="1" dirty="0" smtClean="0">
                <a:latin typeface="Arial" pitchFamily="34" charset="0"/>
                <a:cs typeface="Arial" pitchFamily="34" charset="0"/>
              </a:rPr>
              <a:t> </a:t>
            </a:r>
            <a:r>
              <a:rPr lang="es-MX" sz="1200" b="0" dirty="0" smtClean="0">
                <a:latin typeface="Arial" pitchFamily="34" charset="0"/>
                <a:cs typeface="Arial" pitchFamily="34" charset="0"/>
              </a:rPr>
              <a:t>es un </a:t>
            </a:r>
            <a:r>
              <a:rPr lang="es-MX" sz="1200" b="0" dirty="0" err="1" smtClean="0">
                <a:latin typeface="Arial" pitchFamily="34" charset="0"/>
                <a:cs typeface="Arial" pitchFamily="34" charset="0"/>
              </a:rPr>
              <a:t>string</a:t>
            </a:r>
            <a:r>
              <a:rPr lang="es-MX" sz="1200" b="0" dirty="0" smtClean="0">
                <a:latin typeface="Arial" pitchFamily="34" charset="0"/>
                <a:cs typeface="Arial" pitchFamily="34" charset="0"/>
              </a:rPr>
              <a:t> que tiene un formato de fecha válido, por lo tanto </a:t>
            </a:r>
            <a:r>
              <a:rPr lang="es-MX" sz="1200" b="1" dirty="0" smtClean="0">
                <a:latin typeface="Arial" pitchFamily="34" charset="0"/>
                <a:cs typeface="Arial" pitchFamily="34" charset="0"/>
              </a:rPr>
              <a:t>Oracle efectúa una conversión implícita.</a:t>
            </a:r>
            <a:r>
              <a:rPr lang="es-MX" sz="1200" b="0" dirty="0" smtClean="0">
                <a:latin typeface="Arial" pitchFamily="34" charset="0"/>
                <a:cs typeface="Arial" pitchFamily="34" charset="0"/>
              </a:rPr>
              <a:t> La variable </a:t>
            </a:r>
            <a:r>
              <a:rPr lang="es-MX" sz="1200" b="1" dirty="0" err="1" smtClean="0">
                <a:latin typeface="Arial" pitchFamily="34" charset="0"/>
                <a:cs typeface="Arial" pitchFamily="34" charset="0"/>
              </a:rPr>
              <a:t>v_fecha_contrato</a:t>
            </a:r>
            <a:r>
              <a:rPr lang="es-MX" sz="1200" b="0" dirty="0" smtClean="0">
                <a:latin typeface="Arial" pitchFamily="34" charset="0"/>
                <a:cs typeface="Arial" pitchFamily="34" charset="0"/>
              </a:rPr>
              <a:t> es</a:t>
            </a:r>
            <a:r>
              <a:rPr lang="es-MX" sz="1200" b="0" baseline="0" dirty="0" smtClean="0">
                <a:latin typeface="Arial" pitchFamily="34" charset="0"/>
                <a:cs typeface="Arial" pitchFamily="34" charset="0"/>
              </a:rPr>
              <a:t> de tipo de dato DATE</a:t>
            </a:r>
            <a:r>
              <a:rPr lang="es-MX" sz="1200" b="0" dirty="0" smtClean="0">
                <a:latin typeface="Arial" pitchFamily="34" charset="0"/>
                <a:cs typeface="Arial" pitchFamily="34" charset="0"/>
              </a:rPr>
              <a:t>, por lo tanto </a:t>
            </a:r>
            <a:r>
              <a:rPr lang="es-MX" sz="1200" b="1" dirty="0" smtClean="0">
                <a:latin typeface="Arial" pitchFamily="34" charset="0"/>
                <a:cs typeface="Arial" pitchFamily="34" charset="0"/>
              </a:rPr>
              <a:t>se usa la función TO_DATE para convertir explícitamente</a:t>
            </a:r>
            <a:r>
              <a:rPr lang="es-MX" sz="1200" dirty="0" smtClean="0">
                <a:latin typeface="Arial" pitchFamily="34" charset="0"/>
                <a:cs typeface="Arial" pitchFamily="34" charset="0"/>
              </a:rPr>
              <a:t> la fecha dada en un formato particular. La variable </a:t>
            </a:r>
            <a:r>
              <a:rPr lang="es-MX" sz="1200" b="1" dirty="0" err="1" smtClean="0">
                <a:latin typeface="Arial" pitchFamily="34" charset="0"/>
                <a:cs typeface="Arial" pitchFamily="34" charset="0"/>
              </a:rPr>
              <a:t>v_bono</a:t>
            </a:r>
            <a:r>
              <a:rPr lang="es-MX" sz="1200" dirty="0" smtClean="0">
                <a:latin typeface="Arial" pitchFamily="34" charset="0"/>
                <a:cs typeface="Arial" pitchFamily="34" charset="0"/>
              </a:rPr>
              <a:t> es de tipo VARCHAR2, por lo tanto cuando se efectúa el cálculo en la variable </a:t>
            </a:r>
            <a:r>
              <a:rPr lang="es-MX" sz="1200" dirty="0" err="1" smtClean="0">
                <a:latin typeface="Arial" pitchFamily="34" charset="0"/>
                <a:cs typeface="Arial" pitchFamily="34" charset="0"/>
              </a:rPr>
              <a:t>v_total_salario</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PL/SQL primero convierte </a:t>
            </a:r>
            <a:r>
              <a:rPr lang="es-MX" sz="1200" b="1" dirty="0" err="1" smtClean="0">
                <a:latin typeface="Arial" pitchFamily="34" charset="0"/>
                <a:cs typeface="Arial" pitchFamily="34" charset="0"/>
              </a:rPr>
              <a:t>v_bono</a:t>
            </a:r>
            <a:r>
              <a:rPr lang="es-MX" sz="1200" b="1" dirty="0" smtClean="0">
                <a:latin typeface="Arial" pitchFamily="34" charset="0"/>
                <a:cs typeface="Arial" pitchFamily="34" charset="0"/>
              </a:rPr>
              <a:t> a NUMBER (conversión implícita) </a:t>
            </a:r>
            <a:r>
              <a:rPr lang="en-US" sz="1200" dirty="0" smtClean="0">
                <a:latin typeface="Arial" pitchFamily="34" charset="0"/>
                <a:cs typeface="Arial" pitchFamily="34" charset="0"/>
              </a:rPr>
              <a:t>y </a:t>
            </a:r>
            <a:r>
              <a:rPr lang="en-US" sz="1200" dirty="0" err="1" smtClean="0">
                <a:latin typeface="Arial" pitchFamily="34" charset="0"/>
                <a:cs typeface="Arial" pitchFamily="34" charset="0"/>
              </a:rPr>
              <a:t>luego</a:t>
            </a:r>
            <a:r>
              <a:rPr lang="en-US" sz="1200" dirty="0" smtClean="0">
                <a:latin typeface="Arial" pitchFamily="34" charset="0"/>
                <a:cs typeface="Arial" pitchFamily="34" charset="0"/>
              </a:rPr>
              <a:t> se </a:t>
            </a:r>
            <a:r>
              <a:rPr lang="es-MX" sz="1200" dirty="0" smtClean="0">
                <a:latin typeface="Arial" pitchFamily="34" charset="0"/>
                <a:cs typeface="Arial" pitchFamily="34" charset="0"/>
              </a:rPr>
              <a:t>realiza la sumatoria (el resultado </a:t>
            </a:r>
            <a:r>
              <a:rPr lang="en-US" sz="1200" dirty="0" smtClean="0">
                <a:latin typeface="Arial" pitchFamily="34" charset="0"/>
                <a:cs typeface="Arial" pitchFamily="34" charset="0"/>
              </a:rPr>
              <a:t>de la </a:t>
            </a:r>
            <a:r>
              <a:rPr lang="es-MX" sz="1200" dirty="0" smtClean="0">
                <a:latin typeface="Arial" pitchFamily="34" charset="0"/>
                <a:cs typeface="Arial" pitchFamily="34" charset="0"/>
              </a:rPr>
              <a:t>operación será entonces de tipo NUMBER). En la sentencia Select se utiliza la función </a:t>
            </a:r>
            <a:r>
              <a:rPr lang="es-MX" sz="1200" b="1" dirty="0" smtClean="0">
                <a:latin typeface="Arial" pitchFamily="34" charset="0"/>
                <a:cs typeface="Arial" pitchFamily="34" charset="0"/>
              </a:rPr>
              <a:t>TO_CHAR para convertir en forma explícita la fecha actual en un formato tipo </a:t>
            </a:r>
            <a:r>
              <a:rPr lang="es-MX" sz="1200" b="1" dirty="0" err="1" smtClean="0">
                <a:latin typeface="Arial" pitchFamily="34" charset="0"/>
                <a:cs typeface="Arial" pitchFamily="34" charset="0"/>
              </a:rPr>
              <a:t>caracter</a:t>
            </a:r>
            <a:r>
              <a:rPr lang="es-MX" sz="1200" dirty="0" smtClean="0">
                <a:latin typeface="Arial" pitchFamily="34" charset="0"/>
                <a:cs typeface="Arial" pitchFamily="34" charset="0"/>
              </a:rPr>
              <a:t>.</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B6A2767-E676-4777-9026-DEF885A87999}"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Bloques </a:t>
            </a:r>
            <a:r>
              <a:rPr lang="es-MX" sz="1200" b="1" baseline="0" dirty="0" smtClean="0">
                <a:latin typeface="Arial" pitchFamily="34" charset="0"/>
                <a:cs typeface="Arial" pitchFamily="34" charset="0"/>
              </a:rPr>
              <a:t>PL/SQL Anidados</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Una de las ventajas que PL/SQL tiene sobre SQL es la posibilidad de anidar sentencias. Si la sección ejecutable (BEGIN …. END) tiene código de  muchas</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funcionalidades de lógica relacionadas, se puede separar la sección ejecutable en bloques más pequeños. La sección de excepción también puede contener </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bloques anidados. </a:t>
            </a:r>
          </a:p>
          <a:p>
            <a:endParaRPr lang="es-MX" sz="1200" b="0" dirty="0" smtClean="0">
              <a:latin typeface="Arial" pitchFamily="34" charset="0"/>
              <a:cs typeface="Arial" pitchFamily="34" charset="0"/>
            </a:endParaRPr>
          </a:p>
        </p:txBody>
      </p:sp>
      <p:sp>
        <p:nvSpPr>
          <p:cNvPr id="4" name="3 Marcador de número de diapositiva"/>
          <p:cNvSpPr>
            <a:spLocks noGrp="1"/>
          </p:cNvSpPr>
          <p:nvPr>
            <p:ph type="sldNum" sz="quarter" idx="5"/>
          </p:nvPr>
        </p:nvSpPr>
        <p:spPr/>
        <p:txBody>
          <a:bodyPr/>
          <a:lstStyle/>
          <a:p>
            <a:pPr>
              <a:defRPr/>
            </a:pPr>
            <a:fld id="{CF28D7EA-8E21-45D1-BF63-9CC3A7931665}" type="slidenum">
              <a:rPr lang="es-CL" smtClean="0"/>
              <a:pPr>
                <a:defRPr/>
              </a:pPr>
              <a:t>16</a:t>
            </a:fld>
            <a:endParaRPr lang="es-C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Bloques PL/SQL Anidados</a:t>
            </a:r>
          </a:p>
          <a:p>
            <a:pPr marL="0" marR="0" indent="0" algn="l" defTabSz="914400" rtl="0" eaLnBrk="0" fontAlgn="base" latinLnBrk="0" hangingPunct="0">
              <a:lnSpc>
                <a:spcPct val="100000"/>
              </a:lnSpc>
              <a:spcBef>
                <a:spcPct val="30000"/>
              </a:spcBef>
              <a:spcAft>
                <a:spcPct val="0"/>
              </a:spcAft>
              <a:buClrTx/>
              <a:buSzTx/>
              <a:buFontTx/>
              <a:buNone/>
              <a:tabLst/>
              <a:defRPr/>
            </a:pPr>
            <a:r>
              <a:rPr lang="es-MX" sz="1200" dirty="0" smtClean="0">
                <a:latin typeface="Arial" pitchFamily="34" charset="0"/>
                <a:cs typeface="Arial" pitchFamily="34" charset="0"/>
              </a:rPr>
              <a:t>En el ejemplo, existen dos bloques PL/SQL. En el principal se declara la variable </a:t>
            </a:r>
            <a:r>
              <a:rPr lang="es-MX" sz="1200" b="1" dirty="0" err="1" smtClean="0">
                <a:latin typeface="Arial" pitchFamily="34" charset="0"/>
                <a:cs typeface="Arial" pitchFamily="34" charset="0"/>
              </a:rPr>
              <a:t>v_variable_externa</a:t>
            </a:r>
            <a:r>
              <a:rPr lang="es-MX" sz="1200" dirty="0" smtClean="0">
                <a:latin typeface="Arial" pitchFamily="34" charset="0"/>
                <a:cs typeface="Arial" pitchFamily="34" charset="0"/>
              </a:rPr>
              <a:t> que </a:t>
            </a:r>
            <a:r>
              <a:rPr lang="es-MX" sz="1200" b="1" dirty="0" smtClean="0">
                <a:latin typeface="Arial" pitchFamily="34" charset="0"/>
                <a:cs typeface="Arial" pitchFamily="34" charset="0"/>
              </a:rPr>
              <a:t>puede ser usada por ambos bloques</a:t>
            </a:r>
            <a:r>
              <a:rPr lang="es-MX" sz="1200" dirty="0" smtClean="0">
                <a:latin typeface="Arial" pitchFamily="34" charset="0"/>
                <a:cs typeface="Arial" pitchFamily="34" charset="0"/>
              </a:rPr>
              <a:t>. En el bloque interno se declara la variable </a:t>
            </a:r>
            <a:r>
              <a:rPr lang="es-MX" sz="1200" b="1" dirty="0" err="1" smtClean="0">
                <a:latin typeface="Arial" pitchFamily="34" charset="0"/>
                <a:cs typeface="Arial" pitchFamily="34" charset="0"/>
              </a:rPr>
              <a:t>v_variable_interna</a:t>
            </a:r>
            <a:r>
              <a:rPr lang="es-MX" sz="1200" dirty="0" smtClean="0">
                <a:latin typeface="Arial" pitchFamily="34" charset="0"/>
                <a:cs typeface="Arial" pitchFamily="34" charset="0"/>
              </a:rPr>
              <a:t> que </a:t>
            </a:r>
            <a:r>
              <a:rPr lang="es-MX" sz="1200" b="1" dirty="0" smtClean="0">
                <a:latin typeface="Arial" pitchFamily="34" charset="0"/>
                <a:cs typeface="Arial" pitchFamily="34" charset="0"/>
              </a:rPr>
              <a:t>solo puede ser usada en el bloque interno</a:t>
            </a:r>
            <a:r>
              <a:rPr lang="es-MX" sz="1200" dirty="0" smtClean="0">
                <a:latin typeface="Arial" pitchFamily="34" charset="0"/>
                <a:cs typeface="Arial" pitchFamily="34" charset="0"/>
              </a:rPr>
              <a:t>.</a:t>
            </a:r>
            <a:endParaRPr lang="es-MX" sz="1200" b="1" dirty="0" smtClean="0">
              <a:latin typeface="Arial" pitchFamily="34" charset="0"/>
              <a:cs typeface="Arial" pitchFamily="34" charset="0"/>
            </a:endParaRPr>
          </a:p>
          <a:p>
            <a:endParaRPr lang="es-MX"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Ámbito y Visibilidad</a:t>
            </a:r>
            <a:r>
              <a:rPr lang="es-MX" sz="1200" b="1" baseline="0" dirty="0" smtClean="0">
                <a:latin typeface="Arial" pitchFamily="34" charset="0"/>
                <a:cs typeface="Arial" pitchFamily="34" charset="0"/>
              </a:rPr>
              <a:t> de la Variable</a:t>
            </a:r>
            <a:endParaRPr lang="es-MX" sz="120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PL/SQL las referencias a una variable son resueltas de acuerdo a su alcance y visibilidad dentro de un programa. El </a:t>
            </a:r>
            <a:r>
              <a:rPr lang="es-MX" sz="1200" b="1" dirty="0" smtClean="0">
                <a:latin typeface="Arial" pitchFamily="34" charset="0"/>
                <a:cs typeface="Arial" pitchFamily="34" charset="0"/>
              </a:rPr>
              <a:t>ámbito</a:t>
            </a:r>
            <a:r>
              <a:rPr lang="es-MX" sz="1200" dirty="0" smtClean="0">
                <a:latin typeface="Arial" pitchFamily="34" charset="0"/>
                <a:cs typeface="Arial" pitchFamily="34" charset="0"/>
              </a:rPr>
              <a:t> de una variable </a:t>
            </a:r>
            <a:r>
              <a:rPr lang="es-MX" sz="1200" b="1" dirty="0" smtClean="0">
                <a:latin typeface="Arial" pitchFamily="34" charset="0"/>
                <a:cs typeface="Arial" pitchFamily="34" charset="0"/>
              </a:rPr>
              <a:t>es aquella </a:t>
            </a:r>
          </a:p>
          <a:p>
            <a:pPr marL="609600" indent="-609600" algn="just" eaLnBrk="0" hangingPunct="0">
              <a:spcBef>
                <a:spcPct val="20000"/>
              </a:spcBef>
              <a:buClr>
                <a:schemeClr val="accent2"/>
              </a:buClr>
              <a:buSzPct val="130000"/>
              <a:buFont typeface="Wingdings" pitchFamily="2" charset="2"/>
              <a:buNone/>
            </a:pPr>
            <a:r>
              <a:rPr lang="es-MX" sz="1200" b="1" dirty="0" smtClean="0">
                <a:latin typeface="Arial" pitchFamily="34" charset="0"/>
                <a:cs typeface="Arial" pitchFamily="34" charset="0"/>
              </a:rPr>
              <a:t>parte del programa PL/SQL</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en la cual la variable es declarada y es accesible</a:t>
            </a:r>
            <a:r>
              <a:rPr lang="es-MX" sz="1200" dirty="0" smtClean="0">
                <a:latin typeface="Arial" pitchFamily="34" charset="0"/>
                <a:cs typeface="Arial" pitchFamily="34" charset="0"/>
              </a:rPr>
              <a:t>. La </a:t>
            </a:r>
            <a:r>
              <a:rPr lang="es-MX" sz="1200" b="1" dirty="0" smtClean="0">
                <a:latin typeface="Arial" pitchFamily="34" charset="0"/>
                <a:cs typeface="Arial" pitchFamily="34" charset="0"/>
              </a:rPr>
              <a:t>visibilidad</a:t>
            </a:r>
            <a:r>
              <a:rPr lang="es-MX" sz="1200" dirty="0" smtClean="0">
                <a:latin typeface="Arial" pitchFamily="34" charset="0"/>
                <a:cs typeface="Arial" pitchFamily="34" charset="0"/>
              </a:rPr>
              <a:t> de la variable </a:t>
            </a:r>
            <a:r>
              <a:rPr lang="es-MX" sz="1200" b="1" dirty="0" smtClean="0">
                <a:latin typeface="Arial" pitchFamily="34" charset="0"/>
                <a:cs typeface="Arial" pitchFamily="34" charset="0"/>
              </a:rPr>
              <a:t>es la parte del programa donde la </a:t>
            </a:r>
          </a:p>
          <a:p>
            <a:pPr marL="609600" indent="-609600" algn="just" eaLnBrk="0" hangingPunct="0">
              <a:spcBef>
                <a:spcPct val="20000"/>
              </a:spcBef>
              <a:buClr>
                <a:schemeClr val="accent2"/>
              </a:buClr>
              <a:buSzPct val="130000"/>
              <a:buFont typeface="Wingdings" pitchFamily="2" charset="2"/>
              <a:buNone/>
            </a:pPr>
            <a:r>
              <a:rPr lang="es-MX" sz="1200" b="1" dirty="0" smtClean="0">
                <a:latin typeface="Arial" pitchFamily="34" charset="0"/>
                <a:cs typeface="Arial" pitchFamily="34" charset="0"/>
              </a:rPr>
              <a:t>variable puede ser </a:t>
            </a:r>
            <a:r>
              <a:rPr lang="es-MX" sz="1200" b="1" dirty="0" err="1" smtClean="0">
                <a:latin typeface="Arial" pitchFamily="34" charset="0"/>
                <a:cs typeface="Arial" pitchFamily="34" charset="0"/>
              </a:rPr>
              <a:t>accesada</a:t>
            </a:r>
            <a:r>
              <a:rPr lang="es-MX" sz="1200" b="1" dirty="0" smtClean="0">
                <a:latin typeface="Arial" pitchFamily="34" charset="0"/>
                <a:cs typeface="Arial" pitchFamily="34" charset="0"/>
              </a:rPr>
              <a:t> sin utilizar un identificador o etiqueta</a:t>
            </a:r>
            <a:r>
              <a:rPr lang="es-MX" sz="1200" dirty="0" smtClean="0">
                <a:latin typeface="Arial" pitchFamily="34" charset="0"/>
                <a:cs typeface="Arial" pitchFamily="34" charset="0"/>
              </a:rPr>
              <a:t> (</a:t>
            </a:r>
            <a:r>
              <a:rPr lang="es-MX" sz="1200" b="1" dirty="0" err="1" smtClean="0">
                <a:latin typeface="Arial" pitchFamily="34" charset="0"/>
                <a:cs typeface="Arial" pitchFamily="34" charset="0"/>
              </a:rPr>
              <a:t>qualified</a:t>
            </a:r>
            <a:r>
              <a:rPr lang="es-MX" sz="1200" dirty="0" smtClean="0">
                <a:latin typeface="Arial" pitchFamily="34" charset="0"/>
                <a:cs typeface="Arial" pitchFamily="34" charset="0"/>
              </a:rPr>
              <a:t>). </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Las variables declaradas en un bloque PL/SQL se consideran locales a ese bloque y globales para todos sus sub-bloques. Si una variable global es </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re-declarada en un sub-bloques ambas pertenecen al mismo ámbito, sin embargo en el sub-bloque tan sólo la variable local es visible porque se debe utilizar </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un </a:t>
            </a:r>
            <a:r>
              <a:rPr lang="es-MX" sz="1200" b="1" dirty="0" err="1" smtClean="0">
                <a:latin typeface="Arial" pitchFamily="34" charset="0"/>
                <a:cs typeface="Arial" pitchFamily="34" charset="0"/>
              </a:rPr>
              <a:t>qualified</a:t>
            </a:r>
            <a:r>
              <a:rPr lang="es-MX" sz="1200" dirty="0" smtClean="0">
                <a:latin typeface="Arial" pitchFamily="34" charset="0"/>
                <a:cs typeface="Arial" pitchFamily="34" charset="0"/>
              </a:rPr>
              <a:t> para referenciar a la global.</a:t>
            </a:r>
          </a:p>
          <a:p>
            <a:pPr marL="609600" indent="-609600" algn="just" eaLnBrk="0" hangingPunct="0">
              <a:spcBef>
                <a:spcPct val="20000"/>
              </a:spcBef>
              <a:buClr>
                <a:schemeClr val="accent2"/>
              </a:buClr>
              <a:buSzPct val="130000"/>
              <a:buFont typeface="Wingdings" pitchFamily="2" charset="2"/>
              <a:buNone/>
            </a:pPr>
            <a:endParaRPr lang="es-MX" sz="1200" dirty="0" smtClean="0">
              <a:latin typeface="Arial" pitchFamily="34" charset="0"/>
              <a:cs typeface="Arial" pitchFamily="34" charset="0"/>
            </a:endParaRP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En el ejemplo, en ambos bloques se declara la variable </a:t>
            </a:r>
            <a:r>
              <a:rPr lang="es-MX" sz="1200" b="1" dirty="0" err="1" smtClean="0">
                <a:latin typeface="Arial" pitchFamily="34" charset="0"/>
                <a:cs typeface="Arial" pitchFamily="34" charset="0"/>
              </a:rPr>
              <a:t>fecha_de_cumple</a:t>
            </a:r>
            <a:r>
              <a:rPr lang="es-MX" sz="1200" dirty="0" smtClean="0">
                <a:latin typeface="Arial" pitchFamily="34" charset="0"/>
                <a:cs typeface="Arial" pitchFamily="34" charset="0"/>
              </a:rPr>
              <a:t>. Por lo tanto, el bloque interno mostrará el valor asignado a su variable </a:t>
            </a: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b="1" dirty="0" smtClean="0">
                <a:latin typeface="Arial" pitchFamily="34" charset="0"/>
                <a:cs typeface="Arial" pitchFamily="34" charset="0"/>
              </a:rPr>
              <a:t>13-May-1992</a:t>
            </a:r>
            <a:r>
              <a:rPr lang="es-MX" sz="1200" dirty="0" smtClean="0">
                <a:latin typeface="Arial" pitchFamily="34" charset="0"/>
                <a:cs typeface="Arial" pitchFamily="34" charset="0"/>
              </a:rPr>
              <a:t> y el bloque externo mostrará el valor asignado a su variable </a:t>
            </a:r>
            <a:r>
              <a:rPr lang="es-MX" sz="1200" b="1" dirty="0" smtClean="0">
                <a:latin typeface="Arial" pitchFamily="34" charset="0"/>
                <a:cs typeface="Arial" pitchFamily="34" charset="0"/>
              </a:rPr>
              <a:t>20-Abr-1972</a:t>
            </a:r>
            <a:r>
              <a:rPr lang="es-MX" sz="1200" dirty="0" smtClean="0">
                <a:latin typeface="Arial" pitchFamily="34" charset="0"/>
                <a:cs typeface="Arial" pitchFamily="34" charset="0"/>
              </a:rPr>
              <a:t>.</a:t>
            </a:r>
            <a:endParaRPr lang="es-MX" sz="1200" b="1"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Ámbito y Visibilidad</a:t>
            </a:r>
            <a:r>
              <a:rPr lang="es-MX" sz="1200" b="1" baseline="0" dirty="0" smtClean="0">
                <a:latin typeface="Arial" pitchFamily="34" charset="0"/>
                <a:cs typeface="Arial" pitchFamily="34" charset="0"/>
              </a:rPr>
              <a:t> de la Variable</a:t>
            </a:r>
            <a:endParaRPr lang="es-MX" sz="120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r>
              <a:rPr lang="es-CL" sz="1200" dirty="0" smtClean="0">
                <a:latin typeface="Arial" pitchFamily="34" charset="0"/>
                <a:cs typeface="Arial" pitchFamily="34" charset="0"/>
              </a:rPr>
              <a:t>Un calificador es un nombre dado a un bloque. Se puede utilizar un calificador para acceder a las variables que tienen un ámbito, pero no son visibles. </a:t>
            </a:r>
            <a:endParaRPr lang="es-MX" sz="1200" dirty="0" smtClean="0">
              <a:latin typeface="Arial" pitchFamily="34" charset="0"/>
              <a:cs typeface="Arial" pitchFamily="34" charset="0"/>
            </a:endParaRP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Basados en el mismo ejemplo anterior, si en el bloque interno se desea utilizar la variable </a:t>
            </a:r>
            <a:r>
              <a:rPr lang="es-MX" sz="1200" b="1" dirty="0" err="1" smtClean="0">
                <a:latin typeface="Arial" pitchFamily="34" charset="0"/>
                <a:cs typeface="Arial" pitchFamily="34" charset="0"/>
              </a:rPr>
              <a:t>fecha_de_cumple</a:t>
            </a:r>
            <a:r>
              <a:rPr lang="es-MX" sz="1200" dirty="0" smtClean="0">
                <a:latin typeface="Arial" pitchFamily="34" charset="0"/>
                <a:cs typeface="Arial" pitchFamily="34" charset="0"/>
              </a:rPr>
              <a:t> del bloque principal se debe utilizar una</a:t>
            </a: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etiqueta que identifique al bloque, que en este caso es </a:t>
            </a:r>
            <a:r>
              <a:rPr lang="es-MX" sz="1200" b="1" dirty="0" smtClean="0">
                <a:latin typeface="Arial" pitchFamily="34" charset="0"/>
                <a:cs typeface="Arial" pitchFamily="34" charset="0"/>
              </a:rPr>
              <a:t>padre</a:t>
            </a:r>
            <a:r>
              <a:rPr lang="es-MX" sz="1200" dirty="0" smtClean="0">
                <a:latin typeface="Arial" pitchFamily="34" charset="0"/>
                <a:cs typeface="Arial" pitchFamily="34" charset="0"/>
              </a:rPr>
              <a:t>, por lo tanto ahora en el bloque interno al referenciar </a:t>
            </a:r>
            <a:r>
              <a:rPr lang="es-MX" sz="1200" b="1" dirty="0" err="1" smtClean="0">
                <a:latin typeface="Arial" pitchFamily="34" charset="0"/>
                <a:cs typeface="Arial" pitchFamily="34" charset="0"/>
              </a:rPr>
              <a:t>padre.fecha_de_cumple</a:t>
            </a:r>
            <a:r>
              <a:rPr lang="es-MX" sz="1200" dirty="0" smtClean="0">
                <a:latin typeface="Arial" pitchFamily="34" charset="0"/>
                <a:cs typeface="Arial" pitchFamily="34" charset="0"/>
              </a:rPr>
              <a:t> mostrará el</a:t>
            </a: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valor de la variable del bloque principal y al referencia </a:t>
            </a:r>
            <a:r>
              <a:rPr lang="es-MX" sz="1200" b="1" dirty="0" smtClean="0">
                <a:latin typeface="Arial" pitchFamily="34" charset="0"/>
                <a:cs typeface="Arial" pitchFamily="34" charset="0"/>
              </a:rPr>
              <a:t>sólo </a:t>
            </a:r>
            <a:r>
              <a:rPr lang="es-MX" sz="1200" b="1" dirty="0" err="1" smtClean="0">
                <a:latin typeface="Arial" pitchFamily="34" charset="0"/>
                <a:cs typeface="Arial" pitchFamily="34" charset="0"/>
              </a:rPr>
              <a:t>fecha_de_cumple</a:t>
            </a:r>
            <a:r>
              <a:rPr lang="es-MX" sz="1200" dirty="0" smtClean="0">
                <a:latin typeface="Arial" pitchFamily="34" charset="0"/>
                <a:cs typeface="Arial" pitchFamily="34" charset="0"/>
              </a:rPr>
              <a:t> mostrará el valor de la variable del bloque interno.</a:t>
            </a:r>
          </a:p>
          <a:p>
            <a:pPr marL="609600" indent="-609600" algn="just" eaLnBrk="0" hangingPunct="0">
              <a:spcBef>
                <a:spcPct val="20000"/>
              </a:spcBef>
              <a:buClr>
                <a:schemeClr val="accent2"/>
              </a:buClr>
              <a:buSzPct val="130000"/>
              <a:buFont typeface="Wingdings" pitchFamily="2" charset="2"/>
              <a:buNone/>
            </a:pP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pPr marL="609600" indent="-609600" algn="just" eaLnBrk="0" hangingPunct="0">
              <a:spcBef>
                <a:spcPct val="20000"/>
              </a:spcBef>
              <a:buClr>
                <a:schemeClr val="accent2"/>
              </a:buClr>
              <a:buSzPct val="130000"/>
              <a:buFont typeface="Wingdings" pitchFamily="2" charset="2"/>
              <a:buNone/>
            </a:pPr>
            <a:endParaRPr lang="es-MX" dirty="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1061CF43-42E0-4A31-8F9A-F0C9CFB058AE}" type="slidenum">
              <a:rPr lang="es-CL" smtClean="0"/>
              <a:pPr>
                <a:defRPr/>
              </a:pPr>
              <a:t>2</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Operadores PL/SQL</a:t>
            </a:r>
            <a:endParaRPr lang="es-MX" sz="120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Las operaciones dentro de una expresión son realizadas en un orden particular dependiendo de su precedencia (prioridad) el que puede ser cambiado </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utilizando paréntesis. </a:t>
            </a:r>
            <a:r>
              <a:rPr lang="es-CL" sz="1200" dirty="0" smtClean="0">
                <a:latin typeface="Arial" pitchFamily="34" charset="0"/>
                <a:cs typeface="Arial" pitchFamily="34" charset="0"/>
              </a:rPr>
              <a:t>El orden predeterminado de las operaciones de alta a baja prioridad</a:t>
            </a:r>
            <a:r>
              <a:rPr lang="es-CL" sz="1200" baseline="0" dirty="0" smtClean="0">
                <a:latin typeface="Arial" pitchFamily="34" charset="0"/>
                <a:cs typeface="Arial" pitchFamily="34" charset="0"/>
              </a:rPr>
              <a:t> es la siguiente:</a:t>
            </a:r>
          </a:p>
          <a:p>
            <a:pPr rtl="0" eaLnBrk="0" fontAlgn="base" latinLnBrk="0" hangingPunct="0">
              <a:buFont typeface="Arial" pitchFamily="34" charset="0"/>
              <a:buChar char="•"/>
            </a:pPr>
            <a:r>
              <a:rPr lang="es-MX" sz="1200" b="1" i="0" u="none" strike="noStrike" kern="1200" baseline="0" dirty="0" smtClean="0">
                <a:solidFill>
                  <a:schemeClr val="tx1"/>
                </a:solidFill>
                <a:latin typeface="Arial" pitchFamily="34" charset="0"/>
                <a:ea typeface="+mn-ea"/>
                <a:cs typeface="Arial" pitchFamily="34" charset="0"/>
              </a:rPr>
              <a:t>  ** : </a:t>
            </a:r>
            <a:r>
              <a:rPr lang="es-MX" sz="1200" b="0" i="0" u="none" strike="noStrike" kern="1200" baseline="0" dirty="0" smtClean="0">
                <a:solidFill>
                  <a:schemeClr val="tx1"/>
                </a:solidFill>
                <a:latin typeface="Arial" pitchFamily="34" charset="0"/>
                <a:ea typeface="+mn-ea"/>
                <a:cs typeface="Arial" pitchFamily="34" charset="0"/>
              </a:rPr>
              <a:t>Exponenciación</a:t>
            </a:r>
          </a:p>
          <a:p>
            <a:pPr rtl="0" eaLnBrk="0" fontAlgn="base" latinLnBrk="0" hangingPunct="0">
              <a:buFont typeface="Arial" pitchFamily="34" charset="0"/>
              <a:buChar cha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 , - : </a:t>
            </a:r>
            <a:r>
              <a:rPr lang="es-MX" sz="1200" b="0" i="0" u="none" strike="noStrike" kern="1200" baseline="0" dirty="0" smtClean="0">
                <a:solidFill>
                  <a:schemeClr val="tx1"/>
                </a:solidFill>
                <a:latin typeface="Arial" pitchFamily="34" charset="0"/>
                <a:ea typeface="+mn-ea"/>
                <a:cs typeface="Arial" pitchFamily="34" charset="0"/>
              </a:rPr>
              <a:t>Identificación, negación</a:t>
            </a:r>
          </a:p>
          <a:p>
            <a:pPr rtl="0" eaLnBrk="0" fontAlgn="base" latinLnBrk="0" hangingPunct="0">
              <a:buFont typeface="Arial" pitchFamily="34" charset="0"/>
              <a:buChar cha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 / : </a:t>
            </a:r>
            <a:r>
              <a:rPr lang="es-MX" sz="1200" b="0" i="0" u="none" strike="noStrike" kern="1200" baseline="0" dirty="0" smtClean="0">
                <a:solidFill>
                  <a:schemeClr val="tx1"/>
                </a:solidFill>
                <a:latin typeface="Arial" pitchFamily="34" charset="0"/>
                <a:ea typeface="+mn-ea"/>
                <a:cs typeface="Arial" pitchFamily="34" charset="0"/>
              </a:rPr>
              <a:t>Multiplicación, división</a:t>
            </a:r>
            <a:r>
              <a:rPr lang="es-MX" sz="1200" b="1" i="0" u="none" strike="noStrike" kern="1200" baseline="0" dirty="0" smtClean="0">
                <a:solidFill>
                  <a:schemeClr val="tx1"/>
                </a:solidFill>
                <a:latin typeface="Arial" pitchFamily="34" charset="0"/>
                <a:ea typeface="+mn-ea"/>
                <a:cs typeface="Arial" pitchFamily="34" charset="0"/>
              </a:rPr>
              <a:t> </a:t>
            </a:r>
          </a:p>
          <a:p>
            <a:pPr rtl="0" eaLnBrk="0" fontAlgn="base" latinLnBrk="0" hangingPunct="0">
              <a:buFont typeface="Arial" pitchFamily="34" charset="0"/>
              <a:buChar char="•"/>
            </a:pPr>
            <a:r>
              <a:rPr lang="es-MX" sz="1200" b="1" i="0" u="none" strike="noStrike" kern="1200" baseline="0" dirty="0" smtClean="0">
                <a:solidFill>
                  <a:schemeClr val="tx1"/>
                </a:solidFill>
                <a:latin typeface="Arial" pitchFamily="34" charset="0"/>
                <a:ea typeface="+mn-ea"/>
                <a:cs typeface="Arial" pitchFamily="34" charset="0"/>
              </a:rPr>
              <a:t> + , -, || :  </a:t>
            </a:r>
            <a:r>
              <a:rPr lang="es-MX" sz="1200" b="0" i="0" u="none" strike="noStrike" kern="1200" baseline="0" dirty="0" smtClean="0">
                <a:solidFill>
                  <a:schemeClr val="tx1"/>
                </a:solidFill>
                <a:latin typeface="Arial" pitchFamily="34" charset="0"/>
                <a:ea typeface="+mn-ea"/>
                <a:cs typeface="Arial" pitchFamily="34" charset="0"/>
              </a:rPr>
              <a:t>suma, resta, </a:t>
            </a:r>
            <a:r>
              <a:rPr lang="es-MX" sz="1200" b="0" i="0" u="none" strike="noStrike" kern="1200" baseline="0" dirty="0" err="1" smtClean="0">
                <a:solidFill>
                  <a:schemeClr val="tx1"/>
                </a:solidFill>
                <a:latin typeface="Arial" pitchFamily="34" charset="0"/>
                <a:ea typeface="+mn-ea"/>
                <a:cs typeface="Arial" pitchFamily="34" charset="0"/>
              </a:rPr>
              <a:t>cocatenación</a:t>
            </a:r>
            <a:endParaRPr lang="es-MX" sz="1200" b="0" i="0" u="none" strike="noStrike" kern="1200" baseline="0" dirty="0" smtClean="0">
              <a:solidFill>
                <a:schemeClr val="tx1"/>
              </a:solidFill>
              <a:latin typeface="Arial" pitchFamily="34" charset="0"/>
              <a:ea typeface="+mn-ea"/>
              <a:cs typeface="Arial" pitchFamily="34" charset="0"/>
            </a:endParaRPr>
          </a:p>
          <a:p>
            <a:pPr rtl="0" eaLnBrk="0" fontAlgn="base" latinLnBrk="0" hangingPunct="0">
              <a:buFont typeface="Arial" pitchFamily="34" charset="0"/>
              <a:buChar cha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 &lt;, &gt;, &lt;=, &gt;=, &lt;&gt;, !=, IS NULL, LIKE, BETWEEN, IN : </a:t>
            </a:r>
            <a:r>
              <a:rPr lang="es-MX" sz="1200" b="0" i="0" u="none" strike="noStrike" kern="1200" baseline="0" dirty="0" smtClean="0">
                <a:solidFill>
                  <a:schemeClr val="tx1"/>
                </a:solidFill>
                <a:latin typeface="Arial" pitchFamily="34" charset="0"/>
                <a:ea typeface="+mn-ea"/>
                <a:cs typeface="Arial" pitchFamily="34" charset="0"/>
              </a:rPr>
              <a:t>Comparación</a:t>
            </a:r>
            <a:endParaRPr lang="es-MX" sz="1200" b="1" i="0" u="none" strike="noStrike" kern="1200" baseline="0" dirty="0" smtClean="0">
              <a:solidFill>
                <a:schemeClr val="tx1"/>
              </a:solidFill>
              <a:latin typeface="Arial" pitchFamily="34" charset="0"/>
              <a:ea typeface="+mn-ea"/>
              <a:cs typeface="Arial" pitchFamily="34" charset="0"/>
            </a:endParaRPr>
          </a:p>
          <a:p>
            <a:pPr rtl="0" eaLnBrk="0" fontAlgn="base" latinLnBrk="0" hangingPunct="0">
              <a:buFont typeface="Arial" pitchFamily="34" charset="0"/>
              <a:buChar char="•"/>
            </a:pPr>
            <a:r>
              <a:rPr lang="es-MX" sz="1200" b="1" i="0" u="none" strike="noStrike" kern="1200" baseline="0" dirty="0" smtClean="0">
                <a:solidFill>
                  <a:schemeClr val="tx1"/>
                </a:solidFill>
                <a:latin typeface="Arial" pitchFamily="34" charset="0"/>
                <a:ea typeface="+mn-ea"/>
                <a:cs typeface="Arial" pitchFamily="34" charset="0"/>
              </a:rPr>
              <a:t>  NOT : </a:t>
            </a:r>
            <a:r>
              <a:rPr lang="es-MX" sz="1200" b="0" i="0" u="none" strike="noStrike" kern="1200" baseline="0" dirty="0" smtClean="0">
                <a:solidFill>
                  <a:schemeClr val="tx1"/>
                </a:solidFill>
                <a:latin typeface="Arial" pitchFamily="34" charset="0"/>
                <a:ea typeface="+mn-ea"/>
                <a:cs typeface="Arial" pitchFamily="34" charset="0"/>
              </a:rPr>
              <a:t>Negación</a:t>
            </a:r>
          </a:p>
          <a:p>
            <a:pPr rtl="0" eaLnBrk="0" fontAlgn="base" latinLnBrk="0" hangingPunct="0">
              <a:buFont typeface="Arial" pitchFamily="34" charset="0"/>
              <a:buChar cha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AND :</a:t>
            </a:r>
            <a:r>
              <a:rPr lang="es-MX" sz="1200" b="0" i="0" u="none" strike="noStrike" kern="1200" baseline="0" dirty="0" smtClean="0">
                <a:solidFill>
                  <a:schemeClr val="tx1"/>
                </a:solidFill>
                <a:latin typeface="Arial" pitchFamily="34" charset="0"/>
                <a:ea typeface="+mn-ea"/>
                <a:cs typeface="Arial" pitchFamily="34" charset="0"/>
              </a:rPr>
              <a:t> Conjunción</a:t>
            </a:r>
          </a:p>
          <a:p>
            <a:pPr rtl="0" eaLnBrk="0" fontAlgn="base" latinLnBrk="0" hangingPunct="0">
              <a:buFont typeface="Arial" pitchFamily="34" charset="0"/>
              <a:buChar cha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OR :</a:t>
            </a:r>
            <a:r>
              <a:rPr lang="es-MX" sz="1200" b="0" i="0" u="none" strike="noStrike" kern="1200" baseline="0" dirty="0" smtClean="0">
                <a:solidFill>
                  <a:schemeClr val="tx1"/>
                </a:solidFill>
                <a:latin typeface="Arial" pitchFamily="34" charset="0"/>
                <a:ea typeface="+mn-ea"/>
                <a:cs typeface="Arial" pitchFamily="34" charset="0"/>
              </a:rPr>
              <a:t> inclusión</a:t>
            </a:r>
            <a:endParaRPr lang="es-ES" sz="1200" b="0" i="0" u="none" strike="noStrike" kern="1200" baseline="0" dirty="0" smtClean="0">
              <a:solidFill>
                <a:schemeClr val="tx1"/>
              </a:solidFill>
              <a:latin typeface="Arial" pitchFamily="34" charset="0"/>
              <a:ea typeface="+mn-ea"/>
              <a:cs typeface="Arial" pitchFamily="34" charset="0"/>
            </a:endParaRPr>
          </a:p>
          <a:p>
            <a:pPr marL="609600" indent="-609600" algn="just" eaLnBrk="0" hangingPunct="0">
              <a:spcBef>
                <a:spcPct val="20000"/>
              </a:spcBef>
              <a:buClr>
                <a:schemeClr val="accent2"/>
              </a:buClr>
              <a:buSzPct val="130000"/>
              <a:buFont typeface="Wingdings" pitchFamily="2" charset="2"/>
              <a:buNone/>
            </a:pP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Operadores</a:t>
            </a:r>
            <a:r>
              <a:rPr lang="es-MX" sz="1200" b="1" baseline="0" dirty="0" smtClean="0">
                <a:latin typeface="Arial" pitchFamily="34" charset="0"/>
                <a:cs typeface="Arial" pitchFamily="34" charset="0"/>
              </a:rPr>
              <a:t> PL/SQL</a:t>
            </a:r>
            <a:endParaRPr lang="es-MX" sz="120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r>
              <a:rPr lang="es-CL" sz="1200" dirty="0" smtClean="0">
                <a:latin typeface="Arial" pitchFamily="34" charset="0"/>
                <a:cs typeface="Arial" pitchFamily="34" charset="0"/>
              </a:rPr>
              <a:t>En</a:t>
            </a:r>
            <a:r>
              <a:rPr lang="es-CL" sz="1200" baseline="0" dirty="0" smtClean="0">
                <a:latin typeface="Arial" pitchFamily="34" charset="0"/>
                <a:cs typeface="Arial" pitchFamily="34" charset="0"/>
              </a:rPr>
              <a:t> el ejemplo, s</a:t>
            </a:r>
            <a:r>
              <a:rPr lang="es-MX" sz="1200" dirty="0" smtClean="0">
                <a:latin typeface="Arial" pitchFamily="34" charset="0"/>
                <a:cs typeface="Arial" pitchFamily="34" charset="0"/>
              </a:rPr>
              <a:t>e incrementa el valor actual de la variable  </a:t>
            </a:r>
            <a:r>
              <a:rPr lang="es-MX" sz="1200" dirty="0" err="1" smtClean="0">
                <a:latin typeface="Arial" pitchFamily="34" charset="0"/>
                <a:cs typeface="Arial" pitchFamily="34" charset="0"/>
              </a:rPr>
              <a:t>v_loop_cuenta</a:t>
            </a:r>
            <a:r>
              <a:rPr lang="es-MX" sz="1200" dirty="0" smtClean="0">
                <a:latin typeface="Arial" pitchFamily="34" charset="0"/>
                <a:cs typeface="Arial" pitchFamily="34" charset="0"/>
              </a:rPr>
              <a:t> en 1,</a:t>
            </a:r>
            <a:r>
              <a:rPr lang="es-MX" sz="1200" baseline="0" dirty="0" smtClean="0">
                <a:latin typeface="Arial" pitchFamily="34" charset="0"/>
                <a:cs typeface="Arial" pitchFamily="34" charset="0"/>
              </a:rPr>
              <a:t> se </a:t>
            </a:r>
            <a:r>
              <a:rPr lang="es-MX" sz="1200" baseline="0" dirty="0" err="1" smtClean="0">
                <a:latin typeface="Arial" pitchFamily="34" charset="0"/>
                <a:cs typeface="Arial" pitchFamily="34" charset="0"/>
              </a:rPr>
              <a:t>s</a:t>
            </a:r>
            <a:r>
              <a:rPr lang="es-MX" sz="1200" dirty="0" err="1" smtClean="0">
                <a:latin typeface="Arial" pitchFamily="34" charset="0"/>
                <a:cs typeface="Arial" pitchFamily="34" charset="0"/>
              </a:rPr>
              <a:t>etea</a:t>
            </a:r>
            <a:r>
              <a:rPr lang="es-MX" sz="1200" dirty="0" smtClean="0">
                <a:latin typeface="Arial" pitchFamily="34" charset="0"/>
                <a:cs typeface="Arial" pitchFamily="34" charset="0"/>
              </a:rPr>
              <a:t> el valor de un </a:t>
            </a:r>
            <a:r>
              <a:rPr lang="es-MX" sz="1200" dirty="0" err="1" smtClean="0">
                <a:latin typeface="Arial" pitchFamily="34" charset="0"/>
                <a:cs typeface="Arial" pitchFamily="34" charset="0"/>
              </a:rPr>
              <a:t>Flag</a:t>
            </a: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Boolean</a:t>
            </a:r>
            <a:r>
              <a:rPr lang="es-MX" sz="1200" dirty="0" smtClean="0">
                <a:latin typeface="Arial" pitchFamily="34" charset="0"/>
                <a:cs typeface="Arial" pitchFamily="34" charset="0"/>
              </a:rPr>
              <a:t> a la variable </a:t>
            </a:r>
            <a:r>
              <a:rPr lang="es-MX" sz="1200" dirty="0" err="1" smtClean="0">
                <a:latin typeface="Arial" pitchFamily="34" charset="0"/>
                <a:cs typeface="Arial" pitchFamily="34" charset="0"/>
              </a:rPr>
              <a:t>v_buen_salario</a:t>
            </a:r>
            <a:endParaRPr lang="es-MX" sz="1200" dirty="0" smtClean="0">
              <a:latin typeface="Arial" pitchFamily="34" charset="0"/>
              <a:cs typeface="Arial" pitchFamily="34" charset="0"/>
            </a:endParaRP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dependiendo del</a:t>
            </a:r>
            <a:r>
              <a:rPr lang="es-MX" sz="1200" baseline="0" dirty="0" smtClean="0">
                <a:latin typeface="Arial" pitchFamily="34" charset="0"/>
                <a:cs typeface="Arial" pitchFamily="34" charset="0"/>
              </a:rPr>
              <a:t> valor de la variable </a:t>
            </a:r>
            <a:r>
              <a:rPr lang="es-MX" sz="1200" baseline="0" dirty="0" err="1" smtClean="0">
                <a:latin typeface="Arial" pitchFamily="34" charset="0"/>
                <a:cs typeface="Arial" pitchFamily="34" charset="0"/>
              </a:rPr>
              <a:t>v_salario</a:t>
            </a:r>
            <a:r>
              <a:rPr lang="es-MX" sz="1200" baseline="0" dirty="0" smtClean="0">
                <a:latin typeface="Arial" pitchFamily="34" charset="0"/>
                <a:cs typeface="Arial" pitchFamily="34" charset="0"/>
              </a:rPr>
              <a:t>. Finalmente, l</a:t>
            </a:r>
            <a:r>
              <a:rPr lang="es-MX" sz="1200" dirty="0" smtClean="0">
                <a:latin typeface="Arial" pitchFamily="34" charset="0"/>
                <a:cs typeface="Arial" pitchFamily="34" charset="0"/>
              </a:rPr>
              <a:t>a variable mensaje contendrá el mensaje </a:t>
            </a:r>
            <a:r>
              <a:rPr lang="es-CL" sz="1200" b="1" dirty="0" smtClean="0">
                <a:latin typeface="Arial" pitchFamily="34" charset="0"/>
                <a:cs typeface="Arial" pitchFamily="34" charset="0"/>
              </a:rPr>
              <a:t>El nuevo salario es:</a:t>
            </a:r>
            <a:r>
              <a:rPr lang="es-CL" sz="1200" dirty="0" smtClean="0">
                <a:latin typeface="Arial" pitchFamily="34" charset="0"/>
                <a:cs typeface="Arial" pitchFamily="34" charset="0"/>
              </a:rPr>
              <a:t> concatenado al resultado de</a:t>
            </a: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CL" sz="1200" dirty="0" smtClean="0">
                <a:latin typeface="Arial" pitchFamily="34" charset="0"/>
                <a:cs typeface="Arial" pitchFamily="34" charset="0"/>
              </a:rPr>
              <a:t>multiplicar el </a:t>
            </a:r>
            <a:r>
              <a:rPr lang="es-CL" sz="1200" dirty="0" err="1" smtClean="0">
                <a:latin typeface="Arial" pitchFamily="34" charset="0"/>
                <a:cs typeface="Arial" pitchFamily="34" charset="0"/>
              </a:rPr>
              <a:t>v_salario</a:t>
            </a:r>
            <a:r>
              <a:rPr lang="es-CL" sz="1200" dirty="0" smtClean="0">
                <a:latin typeface="Arial" pitchFamily="34" charset="0"/>
                <a:cs typeface="Arial" pitchFamily="34" charset="0"/>
              </a:rPr>
              <a:t> por 1.15.</a:t>
            </a:r>
            <a:endParaRPr lang="es-MX" sz="120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pPr marL="609600" indent="-609600" algn="just" eaLnBrk="0" hangingPunct="0">
              <a:spcBef>
                <a:spcPct val="20000"/>
              </a:spcBef>
              <a:buClr>
                <a:schemeClr val="accent2"/>
              </a:buClr>
              <a:buSzPct val="130000"/>
              <a:buFont typeface="Wingdings" pitchFamily="2" charset="2"/>
              <a:buNone/>
            </a:pPr>
            <a:endParaRPr lang="es-MX" dirty="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23</a:t>
            </a:fld>
            <a:endParaRPr lang="es-CL"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pPr marL="609600" indent="-609600" algn="just" eaLnBrk="0" hangingPunct="0">
              <a:spcBef>
                <a:spcPct val="20000"/>
              </a:spcBef>
              <a:buClr>
                <a:schemeClr val="accent2"/>
              </a:buClr>
              <a:buSzPct val="130000"/>
              <a:buFont typeface="Wingdings" pitchFamily="2" charset="2"/>
              <a:buNone/>
            </a:pPr>
            <a:endParaRPr lang="es-MX" dirty="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51D926C-7DFE-41E0-BE3D-2420E3597112}" type="slidenum">
              <a:rPr lang="es-CL" sz="1200">
                <a:latin typeface="+mn-lt"/>
                <a:cs typeface="+mn-cs"/>
              </a:rPr>
              <a:pPr algn="r" fontAlgn="auto">
                <a:spcBef>
                  <a:spcPts val="0"/>
                </a:spcBef>
                <a:spcAft>
                  <a:spcPts val="0"/>
                </a:spcAft>
                <a:defRPr/>
              </a:pPr>
              <a:t>24</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Unidades Léxicas en un Bloque PL/SQL</a:t>
            </a:r>
            <a:endParaRPr lang="es-MX" dirty="0" smtClean="0">
              <a:latin typeface="Arial" charset="0"/>
              <a:cs typeface="Arial" charset="0"/>
            </a:endParaRPr>
          </a:p>
          <a:p>
            <a:r>
              <a:rPr lang="es-CL" dirty="0" smtClean="0">
                <a:latin typeface="Arial" charset="0"/>
                <a:cs typeface="Arial" charset="0"/>
              </a:rPr>
              <a:t>Las unidades léxicas son los componentes básicos de cualquier bloque PL/SQL. Incluyen letras, números, tabulaciones, espacios, saltos de línea y símbolos.</a:t>
            </a:r>
          </a:p>
          <a:p>
            <a:r>
              <a:rPr lang="es-CL" dirty="0" smtClean="0">
                <a:latin typeface="Arial" charset="0"/>
                <a:cs typeface="Arial" charset="0"/>
              </a:rPr>
              <a:t>Se pueden clasificar como:</a:t>
            </a:r>
          </a:p>
          <a:p>
            <a:pPr marL="0" lvl="1">
              <a:buFontTx/>
              <a:buChar char="•"/>
            </a:pPr>
            <a:r>
              <a:rPr lang="es-CL" dirty="0" smtClean="0">
                <a:latin typeface="Arial" charset="0"/>
                <a:cs typeface="Arial" charset="0"/>
              </a:rPr>
              <a:t>  </a:t>
            </a:r>
            <a:r>
              <a:rPr lang="es-MX" b="1" dirty="0" smtClean="0">
                <a:latin typeface="Arial" charset="0"/>
                <a:cs typeface="Arial" charset="0"/>
              </a:rPr>
              <a:t>Identificadores</a:t>
            </a:r>
            <a:r>
              <a:rPr lang="es-MX" dirty="0" smtClean="0">
                <a:latin typeface="Arial" charset="0"/>
                <a:cs typeface="Arial" charset="0"/>
              </a:rPr>
              <a:t>: </a:t>
            </a:r>
            <a:r>
              <a:rPr lang="es-CL" dirty="0" smtClean="0">
                <a:latin typeface="Arial" charset="0"/>
                <a:cs typeface="Arial" charset="0"/>
              </a:rPr>
              <a:t>Son empleados para nombrar objetos de programas en PL/SQL. Son utilizados para nombrar unidades dentro de un programa PL/SQL que incluyen: Constantes, Cursores, Variables, Subprogramas, Excepciones y Paquetes.</a:t>
            </a:r>
            <a:endParaRPr lang="es-ES" dirty="0" smtClean="0">
              <a:latin typeface="Arial" charset="0"/>
              <a:cs typeface="Arial" charset="0"/>
            </a:endParaRPr>
          </a:p>
          <a:p>
            <a:pPr marL="0" lvl="1">
              <a:buFontTx/>
              <a:buChar char="•"/>
            </a:pPr>
            <a:r>
              <a:rPr lang="es-ES" dirty="0" smtClean="0">
                <a:latin typeface="Arial" charset="0"/>
                <a:cs typeface="Arial" charset="0"/>
              </a:rPr>
              <a:t>  </a:t>
            </a:r>
            <a:r>
              <a:rPr lang="es-ES" b="1" dirty="0" smtClean="0">
                <a:latin typeface="Arial" charset="0"/>
                <a:cs typeface="Arial" charset="0"/>
              </a:rPr>
              <a:t>D</a:t>
            </a:r>
            <a:r>
              <a:rPr lang="es-MX" b="1" dirty="0" err="1" smtClean="0">
                <a:latin typeface="Arial" charset="0"/>
                <a:cs typeface="Arial" charset="0"/>
              </a:rPr>
              <a:t>elimitadores</a:t>
            </a:r>
            <a:r>
              <a:rPr lang="es-MX" dirty="0" smtClean="0">
                <a:latin typeface="Arial" charset="0"/>
                <a:cs typeface="Arial" charset="0"/>
              </a:rPr>
              <a:t>: e</a:t>
            </a:r>
            <a:r>
              <a:rPr lang="es-CL" dirty="0" smtClean="0">
                <a:latin typeface="Arial" charset="0"/>
                <a:cs typeface="Arial" charset="0"/>
              </a:rPr>
              <a:t>s un símbolo simple o compuesto que tiene una función especial en PL/SQL. Estos pueden ser: Operadores Aritméticos, Operadores Lógicos y Operadores Relacionales. </a:t>
            </a:r>
            <a:endParaRPr lang="es-ES" dirty="0" smtClean="0">
              <a:latin typeface="Arial" charset="0"/>
              <a:cs typeface="Arial" charset="0"/>
            </a:endParaRPr>
          </a:p>
          <a:p>
            <a:pPr>
              <a:buFontTx/>
              <a:buChar char="•"/>
            </a:pPr>
            <a:r>
              <a:rPr lang="es-ES" dirty="0" smtClean="0">
                <a:latin typeface="Arial" charset="0"/>
                <a:cs typeface="Arial" charset="0"/>
              </a:rPr>
              <a:t>  </a:t>
            </a:r>
            <a:r>
              <a:rPr lang="es-ES" b="1" dirty="0" smtClean="0">
                <a:latin typeface="Arial" charset="0"/>
                <a:cs typeface="Arial" charset="0"/>
              </a:rPr>
              <a:t>L</a:t>
            </a:r>
            <a:r>
              <a:rPr lang="es-MX" b="1" dirty="0" err="1" smtClean="0">
                <a:latin typeface="Arial" charset="0"/>
                <a:cs typeface="Arial" charset="0"/>
              </a:rPr>
              <a:t>iterales</a:t>
            </a:r>
            <a:r>
              <a:rPr lang="es-MX" dirty="0" smtClean="0">
                <a:latin typeface="Arial" charset="0"/>
                <a:cs typeface="Arial" charset="0"/>
              </a:rPr>
              <a:t>: valor asignado a una variable en forma explícita o textual.</a:t>
            </a:r>
          </a:p>
          <a:p>
            <a:pPr>
              <a:buFontTx/>
              <a:buChar char="•"/>
            </a:pPr>
            <a:r>
              <a:rPr lang="es-MX" dirty="0" smtClean="0">
                <a:latin typeface="Arial" charset="0"/>
                <a:cs typeface="Arial" charset="0"/>
              </a:rPr>
              <a:t>  </a:t>
            </a:r>
            <a:r>
              <a:rPr lang="es-MX" b="1" dirty="0" smtClean="0">
                <a:latin typeface="Arial" charset="0"/>
                <a:cs typeface="Arial" charset="0"/>
              </a:rPr>
              <a:t>Comentarios</a:t>
            </a:r>
            <a:r>
              <a:rPr lang="es-MX" dirty="0" smtClean="0">
                <a:latin typeface="Arial" charset="0"/>
                <a:cs typeface="Arial" charset="0"/>
              </a:rPr>
              <a:t>: texto de aclaración o documentación que se incluye en el bloque.</a:t>
            </a:r>
          </a:p>
          <a:p>
            <a:pPr>
              <a:buFontTx/>
              <a:buChar char="•"/>
            </a:pPr>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33593B0-EB3A-4888-A70D-3B341460ED4C}" type="slidenum">
              <a:rPr lang="es-CL" sz="1200">
                <a:latin typeface="+mn-lt"/>
                <a:cs typeface="+mn-cs"/>
              </a:rPr>
              <a:pPr algn="r" fontAlgn="auto">
                <a:spcBef>
                  <a:spcPts val="0"/>
                </a:spcBef>
                <a:spcAft>
                  <a:spcPts val="0"/>
                </a:spcAft>
                <a:defRPr/>
              </a:pPr>
              <a:t>4</a:t>
            </a:fld>
            <a:endParaRPr lang="es-CL" sz="120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s-MX"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B0B6F4C-14DB-4663-8AAE-584C06594DB2}" type="slidenum">
              <a:rPr lang="es-CL" sz="1200">
                <a:latin typeface="+mn-lt"/>
                <a:cs typeface="+mn-cs"/>
              </a:rPr>
              <a:pPr algn="r" fontAlgn="auto">
                <a:spcBef>
                  <a:spcPts val="0"/>
                </a:spcBef>
                <a:spcAft>
                  <a:spcPts val="0"/>
                </a:spcAft>
                <a:defRPr/>
              </a:pPr>
              <a:t>5</a:t>
            </a:fld>
            <a:endParaRPr lang="es-CL" sz="120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s-MX"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975C690-5416-4FC2-83B0-4B14A749E8D1}"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Unidades Léxicas en un Bloque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Un literal es cualquier valor que se asigna a una variable en forma textual. Es cualquier carácter, número, booleano o valor de fecha que se asigna en forma explícita. Los literales se clasifican en:</a:t>
            </a:r>
          </a:p>
          <a:p>
            <a:pPr>
              <a:buFontTx/>
              <a:buChar char="•"/>
            </a:pPr>
            <a:r>
              <a:rPr lang="es-ES" sz="1200" dirty="0" smtClean="0">
                <a:latin typeface="Arial" pitchFamily="34" charset="0"/>
                <a:cs typeface="Arial" pitchFamily="34" charset="0"/>
              </a:rPr>
              <a:t> Los literales de caracteres: Todos los literales de tipo </a:t>
            </a:r>
            <a:r>
              <a:rPr lang="es-ES" sz="1200" dirty="0" err="1" smtClean="0">
                <a:latin typeface="Arial" pitchFamily="34" charset="0"/>
                <a:cs typeface="Arial" pitchFamily="34" charset="0"/>
              </a:rPr>
              <a:t>string</a:t>
            </a:r>
            <a:r>
              <a:rPr lang="es-ES" sz="1200" dirty="0" smtClean="0">
                <a:latin typeface="Arial" pitchFamily="34" charset="0"/>
                <a:cs typeface="Arial" pitchFamily="34" charset="0"/>
              </a:rPr>
              <a:t> tienen el tipo de datos CHAR o VARCHAR2 y son, por lo tanto, llamados literales de caracteres (por ejemplo, Juan, y 12C). Los </a:t>
            </a:r>
            <a:r>
              <a:rPr lang="es-ES" sz="1200" dirty="0" err="1" smtClean="0">
                <a:latin typeface="Arial" pitchFamily="34" charset="0"/>
                <a:cs typeface="Arial" pitchFamily="34" charset="0"/>
              </a:rPr>
              <a:t>li</a:t>
            </a:r>
            <a:r>
              <a:rPr lang="es-MX" sz="1200" dirty="0" err="1" smtClean="0">
                <a:latin typeface="Arial" pitchFamily="34" charset="0"/>
                <a:cs typeface="Arial" pitchFamily="34" charset="0"/>
              </a:rPr>
              <a:t>terales</a:t>
            </a:r>
            <a:r>
              <a:rPr lang="es-MX" sz="1200" dirty="0" smtClean="0">
                <a:latin typeface="Arial" pitchFamily="34" charset="0"/>
                <a:cs typeface="Arial" pitchFamily="34" charset="0"/>
              </a:rPr>
              <a:t> de caracteres y fecha deben ir entre comillas simples.</a:t>
            </a:r>
            <a:endParaRPr lang="es-ES" sz="1200" dirty="0" smtClean="0">
              <a:latin typeface="Arial" pitchFamily="34" charset="0"/>
              <a:cs typeface="Arial" pitchFamily="34" charset="0"/>
            </a:endParaRPr>
          </a:p>
          <a:p>
            <a:pPr>
              <a:buFontTx/>
              <a:buChar char="•"/>
            </a:pPr>
            <a:r>
              <a:rPr lang="es-ES" sz="1200" dirty="0" smtClean="0">
                <a:latin typeface="Arial" pitchFamily="34" charset="0"/>
                <a:cs typeface="Arial" pitchFamily="34" charset="0"/>
              </a:rPr>
              <a:t> Los literales numéricos: Un literal numérico representa un valor entero o real (por ejemplo, 428 y 1.276).</a:t>
            </a:r>
          </a:p>
          <a:p>
            <a:pPr>
              <a:buFontTx/>
              <a:buChar char="•"/>
            </a:pPr>
            <a:r>
              <a:rPr lang="es-ES" sz="1200" dirty="0" smtClean="0">
                <a:latin typeface="Arial" pitchFamily="34" charset="0"/>
                <a:cs typeface="Arial" pitchFamily="34" charset="0"/>
              </a:rPr>
              <a:t> Literales booleanos: valores que se asignan a las variables booleanas son literales booleanos. TRUE, FALSE y NULL son literales booleanos. </a:t>
            </a:r>
            <a:br>
              <a:rPr lang="es-ES" sz="1200" dirty="0" smtClean="0">
                <a:latin typeface="Arial" pitchFamily="34" charset="0"/>
                <a:cs typeface="Arial" pitchFamily="34" charset="0"/>
              </a:rPr>
            </a:b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EDB0D24-6C39-4FA7-8268-D52AD6E0DC64}"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Unidades Léxicas en un Bloque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Los comentarios es una buena práctica de programación para explicar el código o parte del código de un bloque está tratando de hacer. </a:t>
            </a:r>
            <a:r>
              <a:rPr lang="es-ES" sz="1200" b="1" dirty="0" smtClean="0">
                <a:latin typeface="Arial" pitchFamily="34" charset="0"/>
                <a:cs typeface="Arial" pitchFamily="34" charset="0"/>
              </a:rPr>
              <a:t>Cuando se incluye un comentario en un bloque PL/SQL, el compilador no puede interpretar estas instrucciones</a:t>
            </a:r>
            <a:r>
              <a:rPr lang="es-ES" sz="1200" dirty="0" smtClean="0">
                <a:latin typeface="Arial" pitchFamily="34" charset="0"/>
                <a:cs typeface="Arial" pitchFamily="34" charset="0"/>
              </a:rPr>
              <a:t>. Los símbolos para definir un comentario </a:t>
            </a:r>
            <a:r>
              <a:rPr lang="es-ES" sz="1200" b="1" dirty="0" smtClean="0">
                <a:latin typeface="Arial" pitchFamily="34" charset="0"/>
                <a:cs typeface="Arial" pitchFamily="34" charset="0"/>
              </a:rPr>
              <a:t>indican al compilador que estas instrucciones no necesitan ser compilados</a:t>
            </a:r>
            <a:r>
              <a:rPr lang="es-ES" sz="1200" dirty="0" smtClean="0">
                <a:latin typeface="Arial" pitchFamily="34" charset="0"/>
                <a:cs typeface="Arial" pitchFamily="34" charset="0"/>
              </a:rPr>
              <a:t>. Por lo tanto, cualquier  instrucción que se comenta no es interpretada por el compilador. </a:t>
            </a:r>
          </a:p>
          <a:p>
            <a:pPr>
              <a:buFontTx/>
              <a:buChar char="•"/>
            </a:pPr>
            <a:r>
              <a:rPr lang="es-ES" sz="1200" dirty="0" smtClean="0">
                <a:latin typeface="Arial" pitchFamily="34" charset="0"/>
                <a:cs typeface="Arial" pitchFamily="34" charset="0"/>
              </a:rPr>
              <a:t> Un comentario</a:t>
            </a:r>
            <a:r>
              <a:rPr lang="es-MX" sz="1200" dirty="0" smtClean="0">
                <a:latin typeface="Arial" pitchFamily="34" charset="0"/>
                <a:cs typeface="Arial" pitchFamily="34" charset="0"/>
              </a:rPr>
              <a:t> de línea simple es precedido con 2 guiones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a:t>
            </a:r>
          </a:p>
          <a:p>
            <a:pPr>
              <a:buFontTx/>
              <a:buChar char="•"/>
            </a:pPr>
            <a:r>
              <a:rPr lang="es-MX" sz="1200" dirty="0" smtClean="0">
                <a:latin typeface="Arial" pitchFamily="34" charset="0"/>
                <a:cs typeface="Arial" pitchFamily="34" charset="0"/>
              </a:rPr>
              <a:t> Comentarios de múltiples líneas se coloca entre los símbolos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y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a:t>
            </a:r>
            <a:endParaRPr lang="es-MX" sz="1200" b="1" dirty="0" smtClean="0">
              <a:latin typeface="Arial" pitchFamily="34" charset="0"/>
              <a:cs typeface="Arial" pitchFamily="34" charset="0"/>
            </a:endParaRPr>
          </a:p>
          <a:p>
            <a:pPr marL="742950" lvl="1" indent="-285750" algn="just">
              <a:spcBef>
                <a:spcPct val="20000"/>
              </a:spcBef>
              <a:buClr>
                <a:srgbClr val="FF0000"/>
              </a:buClr>
              <a:buFont typeface="Wingdings" pitchFamily="2" charset="2"/>
              <a:buChar char="§"/>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004636F-180A-4D2E-80D4-1ED9D991AF68}"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Funciones SQL en PL/SQL</a:t>
            </a:r>
            <a:endParaRPr lang="es-MX"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r>
              <a:rPr lang="es-MX" dirty="0" smtClean="0">
                <a:latin typeface="Arial" pitchFamily="34" charset="0"/>
                <a:cs typeface="Arial" pitchFamily="34" charset="0"/>
              </a:rPr>
              <a:t>Las funciones disponibles en sentencias procedimentales son aquellas </a:t>
            </a:r>
            <a:r>
              <a:rPr lang="es-MX" b="1" dirty="0" smtClean="0">
                <a:latin typeface="Arial" pitchFamily="34" charset="0"/>
                <a:cs typeface="Arial" pitchFamily="34" charset="0"/>
              </a:rPr>
              <a:t>funciones SQL que están disponibles para ser utilizadas en sentencias PL/SQL y en sentencias SQL que forman parte del bloque PL/SQL</a:t>
            </a:r>
            <a:r>
              <a:rPr lang="es-MX" dirty="0" smtClean="0">
                <a:latin typeface="Arial" pitchFamily="34" charset="0"/>
                <a:cs typeface="Arial" pitchFamily="34" charset="0"/>
              </a:rPr>
              <a:t>:</a:t>
            </a: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Funciones numéricas de una fila (</a:t>
            </a:r>
            <a:r>
              <a:rPr lang="es-MX" b="1" dirty="0" err="1" smtClean="0">
                <a:latin typeface="Arial" pitchFamily="34" charset="0"/>
                <a:cs typeface="Arial" pitchFamily="34" charset="0"/>
              </a:rPr>
              <a:t>single_row</a:t>
            </a:r>
            <a:r>
              <a:rPr lang="es-MX" b="1" dirty="0" smtClean="0">
                <a:latin typeface="Arial" pitchFamily="34" charset="0"/>
                <a:cs typeface="Arial" pitchFamily="34" charset="0"/>
              </a:rPr>
              <a:t> </a:t>
            </a:r>
            <a:r>
              <a:rPr lang="es-MX" b="1" dirty="0" err="1" smtClean="0">
                <a:latin typeface="Arial" pitchFamily="34" charset="0"/>
                <a:cs typeface="Arial" pitchFamily="34" charset="0"/>
              </a:rPr>
              <a:t>number</a:t>
            </a:r>
            <a:r>
              <a:rPr lang="es-MX" b="1" dirty="0" smtClean="0">
                <a:latin typeface="Arial" pitchFamily="34" charset="0"/>
                <a:cs typeface="Arial" pitchFamily="34" charset="0"/>
              </a:rPr>
              <a:t>):</a:t>
            </a:r>
            <a:r>
              <a:rPr lang="es-MX" dirty="0" smtClean="0">
                <a:latin typeface="Arial" pitchFamily="34" charset="0"/>
                <a:cs typeface="Arial" pitchFamily="34" charset="0"/>
              </a:rPr>
              <a:t> ROUND, TRUNC, MOD.</a:t>
            </a: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Funciones de </a:t>
            </a:r>
            <a:r>
              <a:rPr lang="es-MX" b="1" dirty="0" err="1" smtClean="0">
                <a:latin typeface="Arial" pitchFamily="34" charset="0"/>
                <a:cs typeface="Arial" pitchFamily="34" charset="0"/>
              </a:rPr>
              <a:t>carateres</a:t>
            </a:r>
            <a:r>
              <a:rPr lang="es-MX" b="1" dirty="0" smtClean="0">
                <a:latin typeface="Arial" pitchFamily="34" charset="0"/>
                <a:cs typeface="Arial" pitchFamily="34" charset="0"/>
              </a:rPr>
              <a:t> de una fila (</a:t>
            </a:r>
            <a:r>
              <a:rPr lang="es-MX" b="1" dirty="0" err="1" smtClean="0">
                <a:latin typeface="Arial" pitchFamily="34" charset="0"/>
                <a:cs typeface="Arial" pitchFamily="34" charset="0"/>
              </a:rPr>
              <a:t>single_row</a:t>
            </a:r>
            <a:r>
              <a:rPr lang="es-MX" b="1" dirty="0" smtClean="0">
                <a:latin typeface="Arial" pitchFamily="34" charset="0"/>
                <a:cs typeface="Arial" pitchFamily="34" charset="0"/>
              </a:rPr>
              <a:t> </a:t>
            </a:r>
            <a:r>
              <a:rPr lang="es-MX" b="1" dirty="0" err="1" smtClean="0">
                <a:latin typeface="Arial" pitchFamily="34" charset="0"/>
                <a:cs typeface="Arial" pitchFamily="34" charset="0"/>
              </a:rPr>
              <a:t>character</a:t>
            </a:r>
            <a:r>
              <a:rPr lang="es-MX" b="1" dirty="0" smtClean="0">
                <a:latin typeface="Arial" pitchFamily="34" charset="0"/>
                <a:cs typeface="Arial" pitchFamily="34" charset="0"/>
              </a:rPr>
              <a:t>):</a:t>
            </a:r>
            <a:r>
              <a:rPr lang="es-MX" dirty="0" smtClean="0">
                <a:latin typeface="Arial" pitchFamily="34" charset="0"/>
                <a:cs typeface="Arial" pitchFamily="34" charset="0"/>
              </a:rPr>
              <a:t> LOWER, UPPER, INITCAP, CONCAT, SUBSTR, </a:t>
            </a:r>
            <a:r>
              <a:rPr lang="es-MX" dirty="0" err="1" smtClean="0">
                <a:latin typeface="Arial" pitchFamily="34" charset="0"/>
                <a:cs typeface="Arial" pitchFamily="34" charset="0"/>
              </a:rPr>
              <a:t>etc</a:t>
            </a:r>
            <a:endParaRPr lang="es-MX" dirty="0" smtClean="0">
              <a:latin typeface="Arial" pitchFamily="34" charset="0"/>
              <a:cs typeface="Arial" pitchFamily="34" charset="0"/>
            </a:endParaRP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Conversiones de tipo de dato:</a:t>
            </a:r>
            <a:r>
              <a:rPr lang="es-MX" dirty="0" smtClean="0">
                <a:latin typeface="Arial" pitchFamily="34" charset="0"/>
                <a:cs typeface="Arial" pitchFamily="34" charset="0"/>
              </a:rPr>
              <a:t> TO_CHAR, TO_DATE </a:t>
            </a:r>
            <a:r>
              <a:rPr lang="es-MX" dirty="0" err="1" smtClean="0">
                <a:latin typeface="Arial" pitchFamily="34" charset="0"/>
                <a:cs typeface="Arial" pitchFamily="34" charset="0"/>
              </a:rPr>
              <a:t>etc</a:t>
            </a:r>
            <a:endParaRPr lang="es-MX" dirty="0" smtClean="0">
              <a:latin typeface="Arial" pitchFamily="34" charset="0"/>
              <a:cs typeface="Arial" pitchFamily="34" charset="0"/>
            </a:endParaRP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Funciones de fecha:</a:t>
            </a:r>
            <a:r>
              <a:rPr lang="es-MX" dirty="0" smtClean="0">
                <a:latin typeface="Arial" pitchFamily="34" charset="0"/>
                <a:cs typeface="Arial" pitchFamily="34" charset="0"/>
              </a:rPr>
              <a:t> SYSDATE, MONTH_BETWEEN, ADD_MONTHS, NEXT_DAY, </a:t>
            </a:r>
            <a:r>
              <a:rPr lang="es-MX" dirty="0" err="1" smtClean="0">
                <a:latin typeface="Arial" pitchFamily="34" charset="0"/>
                <a:cs typeface="Arial" pitchFamily="34" charset="0"/>
              </a:rPr>
              <a:t>etc</a:t>
            </a:r>
            <a:endParaRPr lang="es-MX" dirty="0" smtClean="0">
              <a:latin typeface="Arial" pitchFamily="34" charset="0"/>
              <a:cs typeface="Arial" pitchFamily="34" charset="0"/>
            </a:endParaRP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Funciones </a:t>
            </a:r>
            <a:r>
              <a:rPr lang="es-MX" b="1" dirty="0" err="1" smtClean="0">
                <a:latin typeface="Arial" pitchFamily="34" charset="0"/>
                <a:cs typeface="Arial" pitchFamily="34" charset="0"/>
              </a:rPr>
              <a:t>Timestamp</a:t>
            </a:r>
            <a:r>
              <a:rPr lang="es-MX" dirty="0" smtClean="0">
                <a:latin typeface="Arial" pitchFamily="34" charset="0"/>
                <a:cs typeface="Arial" pitchFamily="34" charset="0"/>
              </a:rPr>
              <a:t>.</a:t>
            </a: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GREATEST y LEAST</a:t>
            </a: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Funciones generales:</a:t>
            </a:r>
            <a:r>
              <a:rPr lang="es-MX" dirty="0" smtClean="0">
                <a:latin typeface="Arial" pitchFamily="34" charset="0"/>
                <a:cs typeface="Arial" pitchFamily="34" charset="0"/>
              </a:rPr>
              <a:t> COALESCE, NVL, NULLIF, etc.</a:t>
            </a:r>
          </a:p>
          <a:p>
            <a:pPr algn="just">
              <a:spcBef>
                <a:spcPct val="20000"/>
              </a:spcBef>
              <a:buClr>
                <a:schemeClr val="accent2"/>
              </a:buClr>
              <a:buSzPct val="130000"/>
              <a:buFont typeface="Wingdings" pitchFamily="2" charset="2"/>
              <a:buNone/>
            </a:pPr>
            <a:endParaRPr lang="es-MX"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r>
              <a:rPr lang="es-MX" dirty="0" smtClean="0">
                <a:latin typeface="Arial" pitchFamily="34" charset="0"/>
                <a:cs typeface="Arial" pitchFamily="34" charset="0"/>
              </a:rPr>
              <a:t>Las funciones No Disponibles en sentencias PL/SQL son </a:t>
            </a:r>
            <a:r>
              <a:rPr lang="es-MX" b="1" dirty="0" smtClean="0">
                <a:latin typeface="Arial" pitchFamily="34" charset="0"/>
                <a:cs typeface="Arial" pitchFamily="34" charset="0"/>
              </a:rPr>
              <a:t>funciones SQL que sólo pueden ser utilizadas en sentencias SQL que forman parte del bloque PL/SQL</a:t>
            </a:r>
            <a:r>
              <a:rPr lang="es-MX" dirty="0" smtClean="0">
                <a:latin typeface="Arial" pitchFamily="34" charset="0"/>
                <a:cs typeface="Arial" pitchFamily="34" charset="0"/>
              </a:rPr>
              <a:t> </a:t>
            </a:r>
            <a:r>
              <a:rPr lang="es-MX" b="1" dirty="0" smtClean="0">
                <a:latin typeface="Arial" pitchFamily="34" charset="0"/>
                <a:cs typeface="Arial" pitchFamily="34" charset="0"/>
              </a:rPr>
              <a:t>y no en sentencias propias de PL/SQL</a:t>
            </a:r>
            <a:r>
              <a:rPr lang="es-MX" dirty="0" smtClean="0">
                <a:latin typeface="Arial" pitchFamily="34" charset="0"/>
                <a:cs typeface="Arial" pitchFamily="34" charset="0"/>
              </a:rPr>
              <a:t>:</a:t>
            </a: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DECODE</a:t>
            </a:r>
            <a:r>
              <a:rPr lang="es-MX" dirty="0" smtClean="0">
                <a:latin typeface="Arial" pitchFamily="34" charset="0"/>
                <a:cs typeface="Arial" pitchFamily="34" charset="0"/>
              </a:rPr>
              <a:t>.</a:t>
            </a:r>
          </a:p>
          <a:p>
            <a:pPr algn="just">
              <a:spcBef>
                <a:spcPct val="20000"/>
              </a:spcBef>
              <a:buClr>
                <a:schemeClr val="accent2"/>
              </a:buClr>
              <a:buSzPct val="130000"/>
              <a:buFont typeface="Arial" pitchFamily="34" charset="0"/>
              <a:buChar char="•"/>
            </a:pPr>
            <a:r>
              <a:rPr lang="es-MX" b="1" dirty="0" smtClean="0">
                <a:latin typeface="Arial" pitchFamily="34" charset="0"/>
                <a:cs typeface="Arial" pitchFamily="34" charset="0"/>
              </a:rPr>
              <a:t> Funciones de grupo:</a:t>
            </a:r>
            <a:r>
              <a:rPr lang="es-MX" dirty="0" smtClean="0">
                <a:latin typeface="Arial" pitchFamily="34" charset="0"/>
                <a:cs typeface="Arial" pitchFamily="34" charset="0"/>
              </a:rPr>
              <a:t> AVG, MIN, MAX, COUNT, etc.</a:t>
            </a:r>
          </a:p>
          <a:p>
            <a:pPr algn="just">
              <a:spcBef>
                <a:spcPct val="20000"/>
              </a:spcBef>
              <a:buClr>
                <a:schemeClr val="accent2"/>
              </a:buClr>
              <a:buSzPct val="130000"/>
              <a:buFont typeface="Wingdings" pitchFamily="2" charset="2"/>
              <a:buNone/>
            </a:pPr>
            <a:endParaRPr lang="es-MX"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0511479-A51E-411D-88EB-06062254A8B6}"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Funciones SQL en PL/SQL</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el bloque PL/SQL del ejemplo, se muestra el apellido en mayúscula, el largo del primer nombre y el porcentaje de comisión (si es nulo se mostrará el valor cero con la función NVL) del empleado 110. Las funciones </a:t>
            </a:r>
            <a:r>
              <a:rPr lang="en-US" sz="1200" b="1" dirty="0" smtClean="0">
                <a:latin typeface="Arial" pitchFamily="34" charset="0"/>
                <a:cs typeface="Arial" pitchFamily="34" charset="0"/>
              </a:rPr>
              <a:t>LENGTH</a:t>
            </a:r>
            <a:r>
              <a:rPr lang="en-US" sz="1200" dirty="0" smtClean="0">
                <a:latin typeface="Arial" pitchFamily="34" charset="0"/>
                <a:cs typeface="Arial" pitchFamily="34" charset="0"/>
              </a:rPr>
              <a:t>, </a:t>
            </a:r>
            <a:r>
              <a:rPr lang="en-US" sz="1200" b="1" dirty="0" smtClean="0">
                <a:latin typeface="Arial" pitchFamily="34" charset="0"/>
                <a:cs typeface="Arial" pitchFamily="34" charset="0"/>
              </a:rPr>
              <a:t>UPPER</a:t>
            </a:r>
            <a:r>
              <a:rPr lang="en-US" sz="1200" dirty="0" smtClean="0">
                <a:latin typeface="Arial" pitchFamily="34" charset="0"/>
                <a:cs typeface="Arial" pitchFamily="34" charset="0"/>
              </a:rPr>
              <a:t> y </a:t>
            </a:r>
            <a:r>
              <a:rPr lang="en-US" sz="1200" b="1" dirty="0" smtClean="0">
                <a:latin typeface="Arial" pitchFamily="34" charset="0"/>
                <a:cs typeface="Arial" pitchFamily="34" charset="0"/>
              </a:rPr>
              <a:t>NVL</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pueden</a:t>
            </a:r>
            <a:r>
              <a:rPr lang="en-US" sz="1200" dirty="0" smtClean="0">
                <a:latin typeface="Arial" pitchFamily="34" charset="0"/>
                <a:cs typeface="Arial" pitchFamily="34" charset="0"/>
              </a:rPr>
              <a:t> ser </a:t>
            </a:r>
            <a:r>
              <a:rPr lang="en-US" sz="1200" dirty="0" err="1" smtClean="0">
                <a:latin typeface="Arial" pitchFamily="34" charset="0"/>
                <a:cs typeface="Arial" pitchFamily="34" charset="0"/>
              </a:rPr>
              <a:t>usadas</a:t>
            </a:r>
            <a:r>
              <a:rPr lang="en-US" sz="1200" dirty="0" smtClean="0">
                <a:latin typeface="Arial" pitchFamily="34" charset="0"/>
                <a:cs typeface="Arial" pitchFamily="34" charset="0"/>
              </a:rPr>
              <a:t> en </a:t>
            </a:r>
            <a:r>
              <a:rPr lang="en-US" sz="1200" dirty="0" err="1" smtClean="0">
                <a:latin typeface="Arial" pitchFamily="34" charset="0"/>
                <a:cs typeface="Arial" pitchFamily="34" charset="0"/>
              </a:rPr>
              <a:t>sentencias</a:t>
            </a:r>
            <a:r>
              <a:rPr lang="en-US" sz="1200" dirty="0" smtClean="0">
                <a:latin typeface="Arial" pitchFamily="34" charset="0"/>
                <a:cs typeface="Arial" pitchFamily="34" charset="0"/>
              </a:rPr>
              <a:t> SQL y </a:t>
            </a:r>
            <a:r>
              <a:rPr lang="en-US" sz="1200" dirty="0" err="1" smtClean="0">
                <a:latin typeface="Arial" pitchFamily="34" charset="0"/>
                <a:cs typeface="Arial" pitchFamily="34" charset="0"/>
              </a:rPr>
              <a:t>también</a:t>
            </a:r>
            <a:r>
              <a:rPr lang="en-US" sz="1200" dirty="0" smtClean="0">
                <a:latin typeface="Arial" pitchFamily="34" charset="0"/>
                <a:cs typeface="Arial" pitchFamily="34" charset="0"/>
              </a:rPr>
              <a:t> en </a:t>
            </a:r>
            <a:r>
              <a:rPr lang="en-US" sz="1200" dirty="0" err="1" smtClean="0">
                <a:latin typeface="Arial" pitchFamily="34" charset="0"/>
                <a:cs typeface="Arial" pitchFamily="34" charset="0"/>
              </a:rPr>
              <a:t>sentencias</a:t>
            </a:r>
            <a:r>
              <a:rPr lang="en-US" sz="1200" dirty="0" smtClean="0">
                <a:latin typeface="Arial" pitchFamily="34" charset="0"/>
                <a:cs typeface="Arial" pitchFamily="34" charset="0"/>
              </a:rPr>
              <a:t> PL/SQL.</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68434E8-98D3-42B4-A281-D982A118720B}"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C5D1A0FD-4D63-4719-959E-42D2486ADB49}" type="datetimeFigureOut">
              <a:rPr lang="es-CL"/>
              <a:pPr>
                <a:defRPr/>
              </a:pPr>
              <a:t>17-02-2014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B5D0CA30-4509-4656-B20A-923B2AAA1519}"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B7824B23-BA53-40B2-90E7-3469A408477F}" type="datetimeFigureOut">
              <a:rPr lang="es-CL"/>
              <a:pPr>
                <a:defRPr/>
              </a:pPr>
              <a:t>17-02-2014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C22023A1-19FB-41E5-9841-4A3EE835989B}"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2012B972-DA66-4CA5-AD2C-24B52B1079A5}" type="datetimeFigureOut">
              <a:rPr lang="es-CL"/>
              <a:pPr>
                <a:defRPr/>
              </a:pPr>
              <a:t>17-02-2014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01448D93-79D6-491F-BF26-B3BAB9B65FA1}"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3AA2BD6F-96E5-42C3-982E-401A03E3E258}" type="datetimeFigureOut">
              <a:rPr lang="es-CL"/>
              <a:pPr>
                <a:defRPr/>
              </a:pPr>
              <a:t>17-02-2014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2670A483-2714-4F68-9A5E-945D166CB194}"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850C2C0A-5609-4817-A819-77EE1E754869}" type="datetimeFigureOut">
              <a:rPr lang="es-CL"/>
              <a:pPr>
                <a:defRPr/>
              </a:pPr>
              <a:t>17-02-2014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04D4E969-0AA8-45F2-8707-A5800CA4A620}"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CB242BD6-C83C-4976-A9E6-3F84EBED6EF2}"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04762BCA-3303-4CF8-BA2C-415253D441A1}" type="datetimeFigureOut">
              <a:rPr lang="es-CL"/>
              <a:pPr>
                <a:defRPr/>
              </a:pPr>
              <a:t>17-02-2014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D7DA17DE-FDC3-4D13-B361-D6E39CEF6584}"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AEDEFF4F-EABB-4969-BABC-64F965830264}" type="datetimeFigureOut">
              <a:rPr lang="es-CL"/>
              <a:pPr>
                <a:defRPr/>
              </a:pPr>
              <a:t>17-02-2014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41F0DEBF-686C-4833-AD48-AF68589D0F72}"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FABF14B9-A0F6-40BF-92F5-C1869C086C25}" type="datetimeFigureOut">
              <a:rPr lang="es-CL"/>
              <a:pPr>
                <a:defRPr/>
              </a:pPr>
              <a:t>17-02-2014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970D8AB4-4711-4B14-AEB3-43CB611FE479}"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8A19EE47-1ACE-4791-A79B-2B747F019FF1}" type="datetimeFigureOut">
              <a:rPr lang="es-CL"/>
              <a:pPr>
                <a:defRPr/>
              </a:pPr>
              <a:t>17-02-2014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08EC188D-6EF5-45AA-A05C-596D51BC9747}"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76840502-3837-4B5A-9EAB-6694F102C228}" type="datetimeFigureOut">
              <a:rPr lang="es-CL"/>
              <a:pPr>
                <a:defRPr/>
              </a:pPr>
              <a:t>17-02-2014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BDCAE95D-D4AC-4A9B-B076-73A18A13EF7F}"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0F77FE35-C39B-4807-9CEE-8A60D770AD83}" type="datetimeFigureOut">
              <a:rPr lang="es-CL"/>
              <a:pPr>
                <a:defRPr/>
              </a:pPr>
              <a:t>17-02-2014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E08B041A-53F4-4B93-BCF2-78A456A221EF}"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0FCA6CD3-960C-4E77-AD16-8D99FC6729BA}" type="datetimeFigureOut">
              <a:rPr lang="es-CL"/>
              <a:pPr>
                <a:defRPr/>
              </a:pPr>
              <a:t>17-02-2014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B932022F-36E2-47ED-9397-775E63F811BA}"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dirty="0">
                <a:latin typeface="Calibri" pitchFamily="34" charset="0"/>
              </a:rPr>
              <a:t>PBD3301  PROGRAMACIÓN DE BASE DE DATOS</a:t>
            </a:r>
          </a:p>
        </p:txBody>
      </p:sp>
      <p:sp>
        <p:nvSpPr>
          <p:cNvPr id="15364" name="6 Rectángulo"/>
          <p:cNvSpPr>
            <a:spLocks noChangeArrowheads="1"/>
          </p:cNvSpPr>
          <p:nvPr/>
        </p:nvSpPr>
        <p:spPr bwMode="auto">
          <a:xfrm>
            <a:off x="250825" y="4362450"/>
            <a:ext cx="5984875" cy="584200"/>
          </a:xfrm>
          <a:prstGeom prst="rect">
            <a:avLst/>
          </a:prstGeom>
          <a:noFill/>
          <a:ln w="9525">
            <a:noFill/>
            <a:miter lim="800000"/>
            <a:headEnd/>
            <a:tailEnd/>
          </a:ln>
        </p:spPr>
        <p:txBody>
          <a:bodyPr wrap="none">
            <a:spAutoFit/>
          </a:bodyPr>
          <a:lstStyle/>
          <a:p>
            <a:r>
              <a:rPr lang="es-CL" sz="3200" dirty="0">
                <a:solidFill>
                  <a:schemeClr val="bg1"/>
                </a:solidFill>
                <a:latin typeface="Calibri" pitchFamily="34" charset="0"/>
              </a:rPr>
              <a:t>Escribiendo Sentencias Ejecutables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Funciones SQL en PL/SQL</a:t>
            </a:r>
            <a:endParaRPr lang="es-ES" sz="3000" smtClean="0">
              <a:solidFill>
                <a:srgbClr val="10253F"/>
              </a:solidFill>
              <a:latin typeface="Arial" charset="0"/>
              <a:ea typeface="ＭＳ Ｐゴシック" pitchFamily="34" charset="-128"/>
              <a:cs typeface="Arial" charset="0"/>
            </a:endParaRPr>
          </a:p>
        </p:txBody>
      </p:sp>
      <p:sp>
        <p:nvSpPr>
          <p:cNvPr id="60419"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855441" y="1882113"/>
            <a:ext cx="7541058" cy="288606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dirty="0">
                <a:solidFill>
                  <a:srgbClr val="000000"/>
                </a:solidFill>
                <a:latin typeface="Arial Black" pitchFamily="34" charset="0"/>
              </a:rPr>
              <a:t>DECLARE</a:t>
            </a:r>
          </a:p>
          <a:p>
            <a:r>
              <a:rPr lang="en-US" sz="1200" dirty="0">
                <a:solidFill>
                  <a:srgbClr val="000000"/>
                </a:solidFill>
                <a:latin typeface="Arial Black" pitchFamily="34" charset="0"/>
              </a:rPr>
              <a:t>  </a:t>
            </a:r>
            <a:r>
              <a:rPr lang="en-US" sz="1200" dirty="0" err="1">
                <a:solidFill>
                  <a:srgbClr val="000000"/>
                </a:solidFill>
                <a:latin typeface="Arial Black" pitchFamily="34" charset="0"/>
              </a:rPr>
              <a:t>v_apell</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employees.last_name%TYPE</a:t>
            </a:r>
            <a:r>
              <a:rPr lang="en-US" sz="1200" dirty="0">
                <a:solidFill>
                  <a:srgbClr val="000000"/>
                </a:solidFill>
                <a:latin typeface="Arial Black" pitchFamily="34" charset="0"/>
              </a:rPr>
              <a:t>;</a:t>
            </a:r>
          </a:p>
          <a:p>
            <a:r>
              <a:rPr lang="en-US" sz="1200" dirty="0">
                <a:solidFill>
                  <a:srgbClr val="000000"/>
                </a:solidFill>
                <a:latin typeface="Arial Black" pitchFamily="34" charset="0"/>
              </a:rPr>
              <a:t>  </a:t>
            </a:r>
            <a:r>
              <a:rPr lang="en-US" sz="1200" dirty="0" err="1">
                <a:solidFill>
                  <a:srgbClr val="000000"/>
                </a:solidFill>
                <a:latin typeface="Arial Black" pitchFamily="34" charset="0"/>
              </a:rPr>
              <a:t>v_nombre</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employees.first_name%TYPE</a:t>
            </a:r>
            <a:r>
              <a:rPr lang="en-US" sz="1200" dirty="0">
                <a:solidFill>
                  <a:srgbClr val="000000"/>
                </a:solidFill>
                <a:latin typeface="Arial Black" pitchFamily="34" charset="0"/>
              </a:rPr>
              <a:t>;</a:t>
            </a:r>
          </a:p>
          <a:p>
            <a:r>
              <a:rPr lang="en-US" sz="1200" dirty="0">
                <a:solidFill>
                  <a:srgbClr val="000000"/>
                </a:solidFill>
                <a:latin typeface="Arial Black" pitchFamily="34" charset="0"/>
              </a:rPr>
              <a:t>  </a:t>
            </a:r>
            <a:r>
              <a:rPr lang="en-US" sz="1200" dirty="0" err="1">
                <a:solidFill>
                  <a:srgbClr val="000000"/>
                </a:solidFill>
                <a:latin typeface="Arial Black" pitchFamily="34" charset="0"/>
              </a:rPr>
              <a:t>v_comision</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employees.commission_pct%TYPE</a:t>
            </a:r>
            <a:r>
              <a:rPr lang="en-US" sz="1200" dirty="0">
                <a:solidFill>
                  <a:srgbClr val="000000"/>
                </a:solidFill>
                <a:latin typeface="Arial Black" pitchFamily="34" charset="0"/>
              </a:rPr>
              <a:t>;</a:t>
            </a:r>
          </a:p>
          <a:p>
            <a:r>
              <a:rPr lang="en-US" sz="1200" dirty="0">
                <a:solidFill>
                  <a:srgbClr val="000000"/>
                </a:solidFill>
                <a:latin typeface="Arial Black" pitchFamily="34" charset="0"/>
              </a:rPr>
              <a:t>BEGIN</a:t>
            </a:r>
          </a:p>
          <a:p>
            <a:r>
              <a:rPr lang="en-US" sz="1200" dirty="0">
                <a:solidFill>
                  <a:srgbClr val="000000"/>
                </a:solidFill>
                <a:latin typeface="Arial Black" pitchFamily="34" charset="0"/>
              </a:rPr>
              <a:t>     SELECT last_name, </a:t>
            </a:r>
            <a:r>
              <a:rPr lang="en-US" sz="1200" dirty="0">
                <a:solidFill>
                  <a:srgbClr val="B8003D"/>
                </a:solidFill>
                <a:latin typeface="Arial Black" pitchFamily="34" charset="0"/>
              </a:rPr>
              <a:t>UPPER</a:t>
            </a:r>
            <a:r>
              <a:rPr lang="en-US" sz="1200" dirty="0">
                <a:solidFill>
                  <a:srgbClr val="000000"/>
                </a:solidFill>
                <a:latin typeface="Arial Black" pitchFamily="34" charset="0"/>
              </a:rPr>
              <a:t>(first_name), </a:t>
            </a:r>
            <a:r>
              <a:rPr lang="en-US" sz="1200" dirty="0">
                <a:solidFill>
                  <a:schemeClr val="hlink"/>
                </a:solidFill>
                <a:latin typeface="Arial Black" pitchFamily="34" charset="0"/>
              </a:rPr>
              <a:t>NVL</a:t>
            </a:r>
            <a:r>
              <a:rPr lang="en-US" sz="1200" dirty="0">
                <a:solidFill>
                  <a:srgbClr val="000000"/>
                </a:solidFill>
                <a:latin typeface="Arial Black" pitchFamily="34" charset="0"/>
              </a:rPr>
              <a:t>(commission_pct,0)</a:t>
            </a:r>
          </a:p>
          <a:p>
            <a:r>
              <a:rPr lang="en-US" sz="1200" dirty="0">
                <a:solidFill>
                  <a:srgbClr val="000000"/>
                </a:solidFill>
                <a:latin typeface="Arial Black" pitchFamily="34" charset="0"/>
              </a:rPr>
              <a:t>          INTO </a:t>
            </a:r>
            <a:r>
              <a:rPr lang="en-US" sz="1200" dirty="0" err="1">
                <a:solidFill>
                  <a:srgbClr val="000000"/>
                </a:solidFill>
                <a:latin typeface="Arial Black" pitchFamily="34" charset="0"/>
              </a:rPr>
              <a:t>v_apell</a:t>
            </a:r>
            <a:r>
              <a:rPr lang="en-US" sz="1200" dirty="0">
                <a:solidFill>
                  <a:srgbClr val="000000"/>
                </a:solidFill>
                <a:latin typeface="Arial Black" pitchFamily="34" charset="0"/>
              </a:rPr>
              <a:t>, </a:t>
            </a:r>
            <a:r>
              <a:rPr lang="en-US" sz="1200" dirty="0" err="1">
                <a:solidFill>
                  <a:srgbClr val="000000"/>
                </a:solidFill>
                <a:latin typeface="Arial Black" pitchFamily="34" charset="0"/>
              </a:rPr>
              <a:t>v_nombre</a:t>
            </a:r>
            <a:r>
              <a:rPr lang="en-US" sz="1200" dirty="0">
                <a:solidFill>
                  <a:srgbClr val="000000"/>
                </a:solidFill>
                <a:latin typeface="Arial Black" pitchFamily="34" charset="0"/>
              </a:rPr>
              <a:t>, </a:t>
            </a:r>
            <a:r>
              <a:rPr lang="en-US" sz="1200" dirty="0" err="1">
                <a:solidFill>
                  <a:srgbClr val="000000"/>
                </a:solidFill>
                <a:latin typeface="Arial Black" pitchFamily="34" charset="0"/>
              </a:rPr>
              <a:t>v_comision</a:t>
            </a:r>
            <a:endParaRPr lang="en-US" sz="1200" dirty="0">
              <a:solidFill>
                <a:srgbClr val="000000"/>
              </a:solidFill>
              <a:latin typeface="Arial Black" pitchFamily="34" charset="0"/>
            </a:endParaRPr>
          </a:p>
          <a:p>
            <a:r>
              <a:rPr lang="en-US" sz="1200" dirty="0">
                <a:solidFill>
                  <a:srgbClr val="000000"/>
                </a:solidFill>
                <a:latin typeface="Arial Black" pitchFamily="34" charset="0"/>
              </a:rPr>
              <a:t>        FROM employees</a:t>
            </a:r>
          </a:p>
          <a:p>
            <a:r>
              <a:rPr lang="en-US" sz="1200" dirty="0">
                <a:solidFill>
                  <a:srgbClr val="000000"/>
                </a:solidFill>
                <a:latin typeface="Arial Black" pitchFamily="34" charset="0"/>
              </a:rPr>
              <a:t>      WHERE employee_id = 110;</a:t>
            </a:r>
          </a:p>
          <a:p>
            <a:r>
              <a:rPr lang="en-US" sz="1200" dirty="0">
                <a:solidFill>
                  <a:srgbClr val="000000"/>
                </a:solidFill>
                <a:latin typeface="Arial Black" pitchFamily="34" charset="0"/>
              </a:rPr>
              <a:t>     DBMS_OUTPUT.PUT_LINE('</a:t>
            </a:r>
            <a:r>
              <a:rPr lang="en-US" sz="1200" dirty="0" err="1">
                <a:solidFill>
                  <a:srgbClr val="000000"/>
                </a:solidFill>
                <a:latin typeface="Arial Black" pitchFamily="34" charset="0"/>
              </a:rPr>
              <a:t>Apellido</a:t>
            </a:r>
            <a:r>
              <a:rPr lang="en-US" sz="1200" dirty="0">
                <a:solidFill>
                  <a:srgbClr val="000000"/>
                </a:solidFill>
                <a:latin typeface="Arial Black" pitchFamily="34" charset="0"/>
              </a:rPr>
              <a:t> empleado 110: ' || </a:t>
            </a:r>
            <a:r>
              <a:rPr lang="en-US" sz="1200" dirty="0" err="1">
                <a:solidFill>
                  <a:srgbClr val="000000"/>
                </a:solidFill>
                <a:latin typeface="Arial Black" pitchFamily="34" charset="0"/>
              </a:rPr>
              <a:t>v_apell</a:t>
            </a:r>
            <a:r>
              <a:rPr lang="en-US" sz="1200" dirty="0">
                <a:solidFill>
                  <a:srgbClr val="000000"/>
                </a:solidFill>
                <a:latin typeface="Arial Black" pitchFamily="34" charset="0"/>
              </a:rPr>
              <a:t>);</a:t>
            </a:r>
          </a:p>
          <a:p>
            <a:r>
              <a:rPr lang="en-US" sz="1200" dirty="0">
                <a:solidFill>
                  <a:srgbClr val="000000"/>
                </a:solidFill>
                <a:latin typeface="Arial Black" pitchFamily="34" charset="0"/>
              </a:rPr>
              <a:t>     DBMS_OUTPUT.PUT_LINE('Largo </a:t>
            </a:r>
            <a:r>
              <a:rPr lang="en-US" sz="1200" dirty="0" err="1">
                <a:solidFill>
                  <a:srgbClr val="000000"/>
                </a:solidFill>
                <a:latin typeface="Arial Black" pitchFamily="34" charset="0"/>
              </a:rPr>
              <a:t>apellido</a:t>
            </a:r>
            <a:r>
              <a:rPr lang="en-US" sz="1200" dirty="0">
                <a:solidFill>
                  <a:srgbClr val="000000"/>
                </a:solidFill>
                <a:latin typeface="Arial Black" pitchFamily="34" charset="0"/>
              </a:rPr>
              <a:t> empleado 110: ' || </a:t>
            </a:r>
            <a:r>
              <a:rPr lang="en-US" sz="1200" dirty="0">
                <a:solidFill>
                  <a:schemeClr val="folHlink"/>
                </a:solidFill>
                <a:latin typeface="Arial Black" pitchFamily="34" charset="0"/>
              </a:rPr>
              <a:t>LENGTH</a:t>
            </a:r>
            <a:r>
              <a:rPr lang="en-US" sz="1200" dirty="0">
                <a:solidFill>
                  <a:srgbClr val="000000"/>
                </a:solidFill>
                <a:latin typeface="Arial Black" pitchFamily="34" charset="0"/>
              </a:rPr>
              <a:t>(</a:t>
            </a:r>
            <a:r>
              <a:rPr lang="en-US" sz="1200" dirty="0" err="1">
                <a:solidFill>
                  <a:srgbClr val="000000"/>
                </a:solidFill>
                <a:latin typeface="Arial Black" pitchFamily="34" charset="0"/>
              </a:rPr>
              <a:t>v_apell</a:t>
            </a:r>
            <a:r>
              <a:rPr lang="en-US" sz="1200" dirty="0">
                <a:solidFill>
                  <a:srgbClr val="000000"/>
                </a:solidFill>
                <a:latin typeface="Arial Black" pitchFamily="34" charset="0"/>
              </a:rPr>
              <a:t>));  </a:t>
            </a:r>
          </a:p>
          <a:p>
            <a:r>
              <a:rPr lang="en-US" sz="1200" dirty="0">
                <a:solidFill>
                  <a:srgbClr val="000000"/>
                </a:solidFill>
                <a:latin typeface="Arial Black" pitchFamily="34" charset="0"/>
              </a:rPr>
              <a:t>     DBMS_OUTPUT.PUT_LINE('Nombre empleado 110 en </a:t>
            </a:r>
            <a:r>
              <a:rPr lang="en-US" sz="1200" dirty="0" err="1">
                <a:solidFill>
                  <a:srgbClr val="000000"/>
                </a:solidFill>
                <a:latin typeface="Arial Black" pitchFamily="34" charset="0"/>
              </a:rPr>
              <a:t>mayúscula</a:t>
            </a:r>
            <a:r>
              <a:rPr lang="en-US" sz="1200" dirty="0">
                <a:solidFill>
                  <a:srgbClr val="000000"/>
                </a:solidFill>
                <a:latin typeface="Arial Black" pitchFamily="34" charset="0"/>
              </a:rPr>
              <a:t>: ' || </a:t>
            </a:r>
            <a:r>
              <a:rPr lang="en-US" sz="1200" dirty="0" err="1">
                <a:solidFill>
                  <a:srgbClr val="000000"/>
                </a:solidFill>
                <a:latin typeface="Arial Black" pitchFamily="34" charset="0"/>
              </a:rPr>
              <a:t>v_nombre</a:t>
            </a:r>
            <a:r>
              <a:rPr lang="en-US" sz="1200" dirty="0">
                <a:solidFill>
                  <a:srgbClr val="000000"/>
                </a:solidFill>
                <a:latin typeface="Arial Black" pitchFamily="34" charset="0"/>
              </a:rPr>
              <a:t>);</a:t>
            </a:r>
          </a:p>
          <a:p>
            <a:r>
              <a:rPr lang="en-US" sz="1200" dirty="0">
                <a:solidFill>
                  <a:srgbClr val="000000"/>
                </a:solidFill>
                <a:latin typeface="Arial Black" pitchFamily="34" charset="0"/>
              </a:rPr>
              <a:t>     DBMS_OUTPUT.PUT_LINE('</a:t>
            </a:r>
            <a:r>
              <a:rPr lang="en-US" sz="1200" dirty="0" err="1">
                <a:solidFill>
                  <a:srgbClr val="000000"/>
                </a:solidFill>
                <a:latin typeface="Arial Black" pitchFamily="34" charset="0"/>
              </a:rPr>
              <a:t>Porcentaje_comisión</a:t>
            </a:r>
            <a:r>
              <a:rPr lang="en-US" sz="1200" dirty="0">
                <a:solidFill>
                  <a:srgbClr val="000000"/>
                </a:solidFill>
                <a:latin typeface="Arial Black" pitchFamily="34" charset="0"/>
              </a:rPr>
              <a:t> empleado 110: ' || </a:t>
            </a:r>
            <a:r>
              <a:rPr lang="en-US" sz="1200" dirty="0" err="1">
                <a:solidFill>
                  <a:srgbClr val="000000"/>
                </a:solidFill>
                <a:latin typeface="Arial Black" pitchFamily="34" charset="0"/>
              </a:rPr>
              <a:t>v_comision</a:t>
            </a:r>
            <a:r>
              <a:rPr lang="en-US" sz="1200" dirty="0">
                <a:solidFill>
                  <a:srgbClr val="000000"/>
                </a:solidFill>
                <a:latin typeface="Arial Black" pitchFamily="34" charset="0"/>
              </a:rPr>
              <a:t>);  </a:t>
            </a:r>
          </a:p>
          <a:p>
            <a:r>
              <a:rPr lang="en-US" sz="1200" dirty="0">
                <a:solidFill>
                  <a:srgbClr val="000000"/>
                </a:solidFill>
                <a:latin typeface="Arial Black" pitchFamily="34" charset="0"/>
              </a:rPr>
              <a:t>END;</a:t>
            </a:r>
          </a:p>
        </p:txBody>
      </p:sp>
      <p:pic>
        <p:nvPicPr>
          <p:cNvPr id="60426" name="Picture 10" descr="Screenshot - 31-01-2014 , 15_46_50"/>
          <p:cNvPicPr>
            <a:picLocks noChangeAspect="1" noChangeArrowheads="1"/>
          </p:cNvPicPr>
          <p:nvPr/>
        </p:nvPicPr>
        <p:blipFill>
          <a:blip r:embed="rId3" cstate="print"/>
          <a:srcRect/>
          <a:stretch>
            <a:fillRect/>
          </a:stretch>
        </p:blipFill>
        <p:spPr bwMode="auto">
          <a:xfrm>
            <a:off x="2627313" y="4868863"/>
            <a:ext cx="3527425" cy="81121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Funciones SQL en PL/SQL</a:t>
            </a:r>
            <a:endParaRPr lang="es-ES" sz="300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855441" y="1872975"/>
            <a:ext cx="7541058" cy="21816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a:solidFill>
                  <a:srgbClr val="000000"/>
                </a:solidFill>
                <a:latin typeface="Arial Black" pitchFamily="34" charset="0"/>
              </a:rPr>
              <a:t>DECLARE</a:t>
            </a:r>
          </a:p>
          <a:p>
            <a:r>
              <a:rPr lang="en-US" sz="1200">
                <a:solidFill>
                  <a:srgbClr val="000000"/>
                </a:solidFill>
                <a:latin typeface="Arial Black" pitchFamily="34" charset="0"/>
              </a:rPr>
              <a:t>  v_sal_prom      PLS_INTEGER := 0;</a:t>
            </a:r>
          </a:p>
          <a:p>
            <a:r>
              <a:rPr lang="en-US" sz="1200">
                <a:solidFill>
                  <a:srgbClr val="000000"/>
                </a:solidFill>
                <a:latin typeface="Arial Black" pitchFamily="34" charset="0"/>
              </a:rPr>
              <a:t>  v_sal_mayor    NUMBER(8) := 0;</a:t>
            </a:r>
          </a:p>
          <a:p>
            <a:r>
              <a:rPr lang="en-US" sz="1200">
                <a:solidFill>
                  <a:srgbClr val="000000"/>
                </a:solidFill>
                <a:latin typeface="Arial Black" pitchFamily="34" charset="0"/>
              </a:rPr>
              <a:t>BEGIN</a:t>
            </a:r>
          </a:p>
          <a:p>
            <a:r>
              <a:rPr lang="en-US" sz="1200">
                <a:solidFill>
                  <a:srgbClr val="000000"/>
                </a:solidFill>
                <a:latin typeface="Arial Black" pitchFamily="34" charset="0"/>
              </a:rPr>
              <a:t>    SELECT </a:t>
            </a:r>
            <a:r>
              <a:rPr lang="en-US" sz="1200">
                <a:solidFill>
                  <a:schemeClr val="hlink"/>
                </a:solidFill>
                <a:latin typeface="Arial Black" pitchFamily="34" charset="0"/>
              </a:rPr>
              <a:t>ROUND</a:t>
            </a:r>
            <a:r>
              <a:rPr lang="en-US" sz="1200">
                <a:solidFill>
                  <a:srgbClr val="000000"/>
                </a:solidFill>
                <a:latin typeface="Arial Black" pitchFamily="34" charset="0"/>
              </a:rPr>
              <a:t>(</a:t>
            </a:r>
            <a:r>
              <a:rPr lang="en-US" sz="1200">
                <a:solidFill>
                  <a:srgbClr val="990033"/>
                </a:solidFill>
                <a:latin typeface="Arial Black" pitchFamily="34" charset="0"/>
              </a:rPr>
              <a:t>AVG</a:t>
            </a:r>
            <a:r>
              <a:rPr lang="en-US" sz="1200">
                <a:solidFill>
                  <a:srgbClr val="000000"/>
                </a:solidFill>
                <a:latin typeface="Arial Black" pitchFamily="34" charset="0"/>
              </a:rPr>
              <a:t>(salary)), </a:t>
            </a:r>
            <a:r>
              <a:rPr lang="en-US" sz="1200">
                <a:solidFill>
                  <a:schemeClr val="folHlink"/>
                </a:solidFill>
                <a:latin typeface="Arial Black" pitchFamily="34" charset="0"/>
              </a:rPr>
              <a:t>MAX</a:t>
            </a:r>
            <a:r>
              <a:rPr lang="en-US" sz="1200">
                <a:solidFill>
                  <a:srgbClr val="000000"/>
                </a:solidFill>
                <a:latin typeface="Arial Black" pitchFamily="34" charset="0"/>
              </a:rPr>
              <a:t>(salary)</a:t>
            </a:r>
          </a:p>
          <a:p>
            <a:r>
              <a:rPr lang="en-US" sz="1200">
                <a:solidFill>
                  <a:srgbClr val="000000"/>
                </a:solidFill>
                <a:latin typeface="Arial Black" pitchFamily="34" charset="0"/>
              </a:rPr>
              <a:t>       INTO v_sal_prom, v_sal_mayor</a:t>
            </a:r>
          </a:p>
          <a:p>
            <a:r>
              <a:rPr lang="en-US" sz="1200">
                <a:solidFill>
                  <a:srgbClr val="000000"/>
                </a:solidFill>
                <a:latin typeface="Arial Black" pitchFamily="34" charset="0"/>
              </a:rPr>
              <a:t>     FROM employees;</a:t>
            </a:r>
          </a:p>
          <a:p>
            <a:r>
              <a:rPr lang="en-US" sz="1200">
                <a:solidFill>
                  <a:srgbClr val="000000"/>
                </a:solidFill>
                <a:latin typeface="Arial Black" pitchFamily="34" charset="0"/>
              </a:rPr>
              <a:t>    DBMS_OUTPUT.PUT_LINE('Salario promedio es: ' || </a:t>
            </a:r>
            <a:r>
              <a:rPr lang="en-US" sz="1200">
                <a:solidFill>
                  <a:srgbClr val="008000"/>
                </a:solidFill>
                <a:latin typeface="Arial Black" pitchFamily="34" charset="0"/>
              </a:rPr>
              <a:t>TO_CHAR</a:t>
            </a:r>
            <a:r>
              <a:rPr lang="en-US" sz="1200">
                <a:solidFill>
                  <a:srgbClr val="000000"/>
                </a:solidFill>
                <a:latin typeface="Arial Black" pitchFamily="34" charset="0"/>
              </a:rPr>
              <a:t>(v_sal_prom, '$999,999'));</a:t>
            </a:r>
          </a:p>
          <a:p>
            <a:r>
              <a:rPr lang="en-US" sz="1200">
                <a:solidFill>
                  <a:srgbClr val="000000"/>
                </a:solidFill>
                <a:latin typeface="Arial Black" pitchFamily="34" charset="0"/>
              </a:rPr>
              <a:t>    DBMS_OUTPUT.PUT_LINE('Salario mayor es: ' || </a:t>
            </a:r>
            <a:r>
              <a:rPr lang="en-US" sz="1200">
                <a:solidFill>
                  <a:srgbClr val="008000"/>
                </a:solidFill>
                <a:latin typeface="Arial Black" pitchFamily="34" charset="0"/>
              </a:rPr>
              <a:t>TO_CHAR</a:t>
            </a:r>
            <a:r>
              <a:rPr lang="en-US" sz="1200">
                <a:solidFill>
                  <a:srgbClr val="000000"/>
                </a:solidFill>
                <a:latin typeface="Arial Black" pitchFamily="34" charset="0"/>
              </a:rPr>
              <a:t>(v_sal_mayor, '$999,999'));  </a:t>
            </a:r>
          </a:p>
          <a:p>
            <a:r>
              <a:rPr lang="en-US" sz="1200">
                <a:solidFill>
                  <a:srgbClr val="000000"/>
                </a:solidFill>
                <a:latin typeface="Arial Black" pitchFamily="34" charset="0"/>
              </a:rPr>
              <a:t>END;</a:t>
            </a:r>
          </a:p>
        </p:txBody>
      </p:sp>
      <p:pic>
        <p:nvPicPr>
          <p:cNvPr id="62471" name="Picture 7" descr="Screenshot - 31-01-2014 , 15_33_54"/>
          <p:cNvPicPr>
            <a:picLocks noChangeAspect="1" noChangeArrowheads="1"/>
          </p:cNvPicPr>
          <p:nvPr/>
        </p:nvPicPr>
        <p:blipFill>
          <a:blip r:embed="rId3" cstate="print"/>
          <a:srcRect/>
          <a:stretch>
            <a:fillRect/>
          </a:stretch>
        </p:blipFill>
        <p:spPr bwMode="auto">
          <a:xfrm>
            <a:off x="3132138" y="4221163"/>
            <a:ext cx="2592387" cy="355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Funciones SQL en PL/SQL</a:t>
            </a:r>
            <a:endParaRPr lang="es-ES" sz="300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855441" y="1884850"/>
            <a:ext cx="7541058" cy="309708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b="1">
                <a:latin typeface="Arial Black" pitchFamily="34" charset="0"/>
              </a:rPr>
              <a:t>DECLARE</a:t>
            </a:r>
          </a:p>
          <a:p>
            <a:r>
              <a:rPr lang="en-US" sz="1200" b="1">
                <a:latin typeface="Arial Black" pitchFamily="34" charset="0"/>
              </a:rPr>
              <a:t>  v_apell        employees.last_name%TYPE;</a:t>
            </a:r>
          </a:p>
          <a:p>
            <a:r>
              <a:rPr lang="en-US" sz="1200" b="1">
                <a:latin typeface="Arial Black" pitchFamily="34" charset="0"/>
              </a:rPr>
              <a:t>  v_largo_apell NUMBER(2);</a:t>
            </a:r>
          </a:p>
          <a:p>
            <a:r>
              <a:rPr lang="en-US" sz="1200" b="1">
                <a:latin typeface="Arial Black" pitchFamily="34" charset="0"/>
              </a:rPr>
              <a:t>  v_nombre       employees.first_name%TYPE;</a:t>
            </a:r>
          </a:p>
          <a:p>
            <a:r>
              <a:rPr lang="en-US" sz="1200" b="1">
                <a:latin typeface="Arial Black" pitchFamily="34" charset="0"/>
              </a:rPr>
              <a:t>  v_comision     employees.commission_pct%TYPE;</a:t>
            </a:r>
          </a:p>
          <a:p>
            <a:r>
              <a:rPr lang="en-US" sz="1200" b="1">
                <a:latin typeface="Arial Black" pitchFamily="34" charset="0"/>
              </a:rPr>
              <a:t>BEGIN</a:t>
            </a:r>
          </a:p>
          <a:p>
            <a:r>
              <a:rPr lang="en-US" sz="1200" b="1">
                <a:latin typeface="Arial Black" pitchFamily="34" charset="0"/>
              </a:rPr>
              <a:t>  SELECT last_name, </a:t>
            </a:r>
            <a:r>
              <a:rPr lang="en-US" sz="1200" b="1">
                <a:solidFill>
                  <a:srgbClr val="990033"/>
                </a:solidFill>
                <a:latin typeface="Arial Black" pitchFamily="34" charset="0"/>
              </a:rPr>
              <a:t>LENGTH</a:t>
            </a:r>
            <a:r>
              <a:rPr lang="en-US" sz="1200" b="1">
                <a:latin typeface="Arial Black" pitchFamily="34" charset="0"/>
              </a:rPr>
              <a:t>(last_name), first_name, commission_pct</a:t>
            </a:r>
          </a:p>
          <a:p>
            <a:r>
              <a:rPr lang="en-US" sz="1200" b="1">
                <a:latin typeface="Arial Black" pitchFamily="34" charset="0"/>
              </a:rPr>
              <a:t>       INTO v_apell, v_largo_apell, v_nombre, v_comision</a:t>
            </a:r>
          </a:p>
          <a:p>
            <a:r>
              <a:rPr lang="en-US" sz="1200" b="1">
                <a:latin typeface="Arial Black" pitchFamily="34" charset="0"/>
              </a:rPr>
              <a:t>     FROM employees</a:t>
            </a:r>
          </a:p>
          <a:p>
            <a:r>
              <a:rPr lang="en-US" sz="1200" b="1">
                <a:latin typeface="Arial Black" pitchFamily="34" charset="0"/>
              </a:rPr>
              <a:t>   WHERE employee_id = 111;</a:t>
            </a:r>
          </a:p>
          <a:p>
            <a:r>
              <a:rPr lang="en-US" sz="1200" b="1">
                <a:latin typeface="Arial Black" pitchFamily="34" charset="0"/>
              </a:rPr>
              <a:t>  DBMS_OUTPUT.PUT_LINE('Apellido empleado 111: ' || v_apell);</a:t>
            </a:r>
          </a:p>
          <a:p>
            <a:r>
              <a:rPr lang="en-US" sz="1200" b="1">
                <a:latin typeface="Arial Black" pitchFamily="34" charset="0"/>
              </a:rPr>
              <a:t>  DBMS_OUTPUT.PUT_LINE('Largo apellido empleado 111: ' || v_largo_apell);  </a:t>
            </a:r>
          </a:p>
          <a:p>
            <a:r>
              <a:rPr lang="en-US" sz="1200" b="1">
                <a:latin typeface="Arial Black" pitchFamily="34" charset="0"/>
              </a:rPr>
              <a:t>  DBMS_OUTPUT.PUT_LINE('Nombre empleado 111 en mayúscula: ' || </a:t>
            </a:r>
            <a:r>
              <a:rPr lang="en-US" sz="1200" b="1">
                <a:solidFill>
                  <a:schemeClr val="hlink"/>
                </a:solidFill>
                <a:latin typeface="Arial Black" pitchFamily="34" charset="0"/>
              </a:rPr>
              <a:t>UPPER</a:t>
            </a:r>
            <a:r>
              <a:rPr lang="en-US" sz="1200" b="1">
                <a:latin typeface="Arial Black" pitchFamily="34" charset="0"/>
              </a:rPr>
              <a:t>(v_nombre));</a:t>
            </a:r>
          </a:p>
          <a:p>
            <a:r>
              <a:rPr lang="en-US" sz="1200" b="1">
                <a:latin typeface="Arial Black" pitchFamily="34" charset="0"/>
              </a:rPr>
              <a:t>  DBMS_OUTPUT.PUT_LINE('Porcentaje_comisión empleado 111: ' || </a:t>
            </a:r>
            <a:r>
              <a:rPr lang="en-US" sz="1200" b="1">
                <a:solidFill>
                  <a:schemeClr val="folHlink"/>
                </a:solidFill>
                <a:latin typeface="Arial Black" pitchFamily="34" charset="0"/>
              </a:rPr>
              <a:t>NVL</a:t>
            </a:r>
            <a:r>
              <a:rPr lang="en-US" sz="1200" b="1">
                <a:latin typeface="Arial Black" pitchFamily="34" charset="0"/>
              </a:rPr>
              <a:t>(v_comision,0));    </a:t>
            </a:r>
          </a:p>
          <a:p>
            <a:r>
              <a:rPr lang="en-US" sz="1200" b="1">
                <a:latin typeface="Arial Black" pitchFamily="34" charset="0"/>
              </a:rPr>
              <a:t>END;</a:t>
            </a:r>
          </a:p>
        </p:txBody>
      </p:sp>
      <p:pic>
        <p:nvPicPr>
          <p:cNvPr id="64520" name="Picture 8" descr="Screenshot - 31-01-2014 , 15_57_47"/>
          <p:cNvPicPr>
            <a:picLocks noChangeAspect="1" noChangeArrowheads="1"/>
          </p:cNvPicPr>
          <p:nvPr/>
        </p:nvPicPr>
        <p:blipFill>
          <a:blip r:embed="rId3" cstate="print"/>
          <a:srcRect/>
          <a:stretch>
            <a:fillRect/>
          </a:stretch>
        </p:blipFill>
        <p:spPr bwMode="auto">
          <a:xfrm>
            <a:off x="2700338" y="5084763"/>
            <a:ext cx="3600450" cy="7842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Usar Secuencias en Expresiones PL/SQL</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t>En Oracle </a:t>
            </a:r>
            <a:r>
              <a:rPr lang="es-CL" sz="1800" dirty="0" err="1" smtClean="0"/>
              <a:t>Database</a:t>
            </a:r>
            <a:r>
              <a:rPr lang="es-CL" sz="1800" dirty="0" smtClean="0"/>
              <a:t> 11g,  se puede utilizar las </a:t>
            </a:r>
            <a:r>
              <a:rPr lang="es-CL" sz="1800" dirty="0" err="1" smtClean="0"/>
              <a:t>pseudo</a:t>
            </a:r>
            <a:r>
              <a:rPr lang="es-CL" sz="1800" dirty="0" smtClean="0"/>
              <a:t>-columnas NEXTVAL y CURRVAL en cualquier contexto PL/SQL donde exista una expresión numérica.</a:t>
            </a:r>
          </a:p>
          <a:p>
            <a:pPr marL="609600" lvl="1"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lvl="1" indent="-609600" algn="just" defTabSz="457200">
              <a:lnSpc>
                <a:spcPct val="80000"/>
              </a:lnSpc>
              <a:spcBef>
                <a:spcPct val="20000"/>
              </a:spcBef>
            </a:pPr>
            <a:endParaRPr lang="es-CL" sz="1800" dirty="0" smtClean="0">
              <a:ea typeface="Arial Unicode MS"/>
              <a:cs typeface="Arial Unicode MS"/>
            </a:endParaRPr>
          </a:p>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Ejemplo </a:t>
            </a:r>
          </a:p>
          <a:p>
            <a:pPr marL="609600" lvl="1" indent="-609600" algn="just" defTabSz="457200">
              <a:lnSpc>
                <a:spcPct val="80000"/>
              </a:lnSpc>
              <a:spcBef>
                <a:spcPct val="20000"/>
              </a:spcBef>
            </a:pPr>
            <a:endParaRPr lang="es-CL" sz="1000" dirty="0" smtClean="0">
              <a:ea typeface="Arial Unicode MS"/>
              <a:cs typeface="Arial Unicode MS"/>
            </a:endParaRPr>
          </a:p>
          <a:p>
            <a:pPr marL="609600" lvl="1" indent="-609600" algn="just" defTabSz="457200">
              <a:lnSpc>
                <a:spcPct val="80000"/>
              </a:lnSpc>
              <a:spcBef>
                <a:spcPct val="20000"/>
              </a:spcBef>
            </a:pPr>
            <a:r>
              <a:rPr lang="es-CL" sz="1800" dirty="0" smtClean="0">
                <a:ea typeface="Arial Unicode MS"/>
                <a:cs typeface="Arial Unicode MS"/>
              </a:rPr>
              <a:t>	</a:t>
            </a:r>
            <a:r>
              <a:rPr lang="es-CL" sz="1800" b="1" dirty="0" smtClean="0">
                <a:ea typeface="Arial Unicode MS"/>
                <a:cs typeface="Arial Unicode MS"/>
              </a:rPr>
              <a:t>Antes de 11g:					    A contar de 11g:</a:t>
            </a:r>
            <a:endParaRPr lang="es-CL" sz="1800" b="1"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buFont typeface="Arial" charset="0"/>
              <a:buNone/>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864016" y="3573016"/>
            <a:ext cx="3852000"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DECLARE</a:t>
            </a:r>
          </a:p>
          <a:p>
            <a:r>
              <a:rPr lang="en-US" sz="1200" b="1" dirty="0" smtClean="0">
                <a:latin typeface="Arial Black" pitchFamily="34" charset="0"/>
              </a:rPr>
              <a:t>  </a:t>
            </a:r>
            <a:r>
              <a:rPr lang="en-US" sz="1200" b="1" dirty="0" err="1" smtClean="0">
                <a:latin typeface="Arial Black" pitchFamily="34" charset="0"/>
              </a:rPr>
              <a:t>v_nuevo_id</a:t>
            </a:r>
            <a:r>
              <a:rPr lang="en-US" sz="1200" b="1" dirty="0" smtClean="0">
                <a:latin typeface="Arial Black" pitchFamily="34" charset="0"/>
              </a:rPr>
              <a:t>   NUMBER(6};</a:t>
            </a:r>
          </a:p>
          <a:p>
            <a:r>
              <a:rPr lang="en-US" sz="1200" b="1" dirty="0" smtClean="0">
                <a:latin typeface="Arial Black" pitchFamily="34" charset="0"/>
              </a:rPr>
              <a:t>BEGIN</a:t>
            </a:r>
          </a:p>
          <a:p>
            <a:r>
              <a:rPr lang="en-US" sz="1200" b="1" dirty="0" smtClean="0">
                <a:solidFill>
                  <a:srgbClr val="B8003D"/>
                </a:solidFill>
                <a:latin typeface="Arial Black" pitchFamily="34" charset="0"/>
              </a:rPr>
              <a:t>  SELECT </a:t>
            </a:r>
            <a:r>
              <a:rPr lang="en-US" sz="1200" b="1" i="1" dirty="0" err="1" smtClean="0">
                <a:solidFill>
                  <a:srgbClr val="B8003D"/>
                </a:solidFill>
                <a:latin typeface="Arial Black" pitchFamily="34" charset="0"/>
              </a:rPr>
              <a:t>nombre_secuencia</a:t>
            </a:r>
            <a:r>
              <a:rPr lang="en-US" sz="1200" b="1" dirty="0" err="1" smtClean="0">
                <a:solidFill>
                  <a:srgbClr val="B8003D"/>
                </a:solidFill>
                <a:latin typeface="Arial Black" pitchFamily="34" charset="0"/>
              </a:rPr>
              <a:t>.NEXTVAL</a:t>
            </a:r>
            <a:r>
              <a:rPr lang="en-US" sz="1200" b="1" dirty="0" smtClean="0">
                <a:solidFill>
                  <a:srgbClr val="B8003D"/>
                </a:solidFill>
                <a:latin typeface="Arial Black" pitchFamily="34" charset="0"/>
              </a:rPr>
              <a:t> </a:t>
            </a:r>
          </a:p>
          <a:p>
            <a:r>
              <a:rPr lang="en-US" sz="1200" b="1" dirty="0" smtClean="0">
                <a:solidFill>
                  <a:srgbClr val="B8003D"/>
                </a:solidFill>
                <a:latin typeface="Arial Black" pitchFamily="34" charset="0"/>
              </a:rPr>
              <a:t>      INTO </a:t>
            </a:r>
            <a:r>
              <a:rPr lang="en-US" sz="1200" b="1" dirty="0" err="1" smtClean="0">
                <a:solidFill>
                  <a:srgbClr val="B8003D"/>
                </a:solidFill>
                <a:latin typeface="Arial Black" pitchFamily="34" charset="0"/>
              </a:rPr>
              <a:t>v_nuevo_id</a:t>
            </a:r>
            <a:r>
              <a:rPr lang="en-US" sz="1200" b="1" dirty="0" smtClean="0">
                <a:solidFill>
                  <a:srgbClr val="B8003D"/>
                </a:solidFill>
                <a:latin typeface="Arial Black" pitchFamily="34" charset="0"/>
              </a:rPr>
              <a:t> </a:t>
            </a:r>
          </a:p>
          <a:p>
            <a:r>
              <a:rPr lang="en-US" sz="1200" b="1" dirty="0" smtClean="0">
                <a:solidFill>
                  <a:srgbClr val="B8003D"/>
                </a:solidFill>
                <a:latin typeface="Arial Black" pitchFamily="34" charset="0"/>
              </a:rPr>
              <a:t>    FROM dual;</a:t>
            </a:r>
          </a:p>
          <a:p>
            <a:r>
              <a:rPr lang="en-US" sz="1200" b="1" dirty="0" smtClean="0">
                <a:latin typeface="Arial Black" pitchFamily="34" charset="0"/>
              </a:rPr>
              <a:t>END;</a:t>
            </a:r>
          </a:p>
          <a:p>
            <a:endParaRPr lang="en-US" sz="800" b="1" dirty="0" smtClean="0">
              <a:latin typeface="Arial Black" pitchFamily="34" charset="0"/>
            </a:endParaRPr>
          </a:p>
        </p:txBody>
      </p:sp>
      <p:sp>
        <p:nvSpPr>
          <p:cNvPr id="6" name="Text Box 5"/>
          <p:cNvSpPr txBox="1">
            <a:spLocks noChangeArrowheads="1"/>
          </p:cNvSpPr>
          <p:nvPr/>
        </p:nvSpPr>
        <p:spPr bwMode="auto">
          <a:xfrm>
            <a:off x="4968472" y="3611116"/>
            <a:ext cx="3996016" cy="126188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DECLARE</a:t>
            </a:r>
          </a:p>
          <a:p>
            <a:r>
              <a:rPr lang="en-US" sz="1200" b="1" dirty="0" smtClean="0">
                <a:latin typeface="Arial Black" pitchFamily="34" charset="0"/>
              </a:rPr>
              <a:t>  </a:t>
            </a:r>
            <a:r>
              <a:rPr lang="en-US" sz="1200" b="1" dirty="0" err="1" smtClean="0">
                <a:latin typeface="Arial Black" pitchFamily="34" charset="0"/>
              </a:rPr>
              <a:t>v_nuevo_id</a:t>
            </a:r>
            <a:r>
              <a:rPr lang="en-US" sz="1200" b="1" dirty="0" smtClean="0">
                <a:latin typeface="Arial Black" pitchFamily="34" charset="0"/>
              </a:rPr>
              <a:t>   NUMBER(6);</a:t>
            </a:r>
          </a:p>
          <a:p>
            <a:r>
              <a:rPr lang="en-US" sz="1200" b="1" dirty="0" smtClean="0">
                <a:latin typeface="Arial Black" pitchFamily="34" charset="0"/>
              </a:rPr>
              <a:t>BEGIN</a:t>
            </a:r>
          </a:p>
          <a:p>
            <a:r>
              <a:rPr lang="en-US" sz="1200" b="1" dirty="0" smtClean="0">
                <a:latin typeface="Arial Black" pitchFamily="34" charset="0"/>
              </a:rPr>
              <a:t>  </a:t>
            </a:r>
            <a:r>
              <a:rPr lang="en-US" sz="1200" b="1" dirty="0" err="1" smtClean="0">
                <a:solidFill>
                  <a:srgbClr val="B8003D"/>
                </a:solidFill>
                <a:latin typeface="Arial Black" pitchFamily="34" charset="0"/>
              </a:rPr>
              <a:t>v_nuevo_id</a:t>
            </a:r>
            <a:r>
              <a:rPr lang="en-US" sz="1200" b="1" dirty="0" smtClean="0">
                <a:solidFill>
                  <a:srgbClr val="B8003D"/>
                </a:solidFill>
                <a:latin typeface="Arial Black" pitchFamily="34" charset="0"/>
              </a:rPr>
              <a:t> := </a:t>
            </a:r>
            <a:r>
              <a:rPr lang="en-US" sz="1200" b="1" i="1" dirty="0" err="1" smtClean="0">
                <a:solidFill>
                  <a:srgbClr val="B8003D"/>
                </a:solidFill>
                <a:latin typeface="Arial Black" pitchFamily="34" charset="0"/>
              </a:rPr>
              <a:t>nombre_secuencia</a:t>
            </a:r>
            <a:r>
              <a:rPr lang="en-US" sz="1200" b="1" dirty="0" err="1" smtClean="0">
                <a:solidFill>
                  <a:srgbClr val="B8003D"/>
                </a:solidFill>
                <a:latin typeface="Arial Black" pitchFamily="34" charset="0"/>
              </a:rPr>
              <a:t>.NEXTVAL</a:t>
            </a:r>
            <a:r>
              <a:rPr lang="en-US" sz="1200" b="1" dirty="0" smtClean="0">
                <a:latin typeface="Arial Black" pitchFamily="34" charset="0"/>
              </a:rPr>
              <a:t>;</a:t>
            </a:r>
          </a:p>
          <a:p>
            <a:r>
              <a:rPr lang="en-US" sz="1200" b="1" dirty="0" smtClean="0">
                <a:latin typeface="Arial Black" pitchFamily="34" charset="0"/>
              </a:rPr>
              <a:t>END;</a:t>
            </a:r>
          </a:p>
          <a:p>
            <a:endParaRPr lang="en-US" sz="800" b="1" dirty="0" smtClean="0">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Conversión de Tipo de Datos</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t>Se convierte un valor desde un tipo a otro para tener tipos de datos comparables.</a:t>
            </a:r>
          </a:p>
          <a:p>
            <a:pPr marL="609600" lvl="1" indent="-609600" algn="just" defTabSz="457200">
              <a:lnSpc>
                <a:spcPct val="80000"/>
              </a:lnSpc>
              <a:spcBef>
                <a:spcPct val="20000"/>
              </a:spcBef>
              <a:buFont typeface="Arial" charset="0"/>
              <a:buChar char="•"/>
            </a:pPr>
            <a:r>
              <a:rPr lang="es-CL" sz="1800" dirty="0" smtClean="0"/>
              <a:t>En PL/SQL existen dos tipos de conversiones: Implícita y Explícita.</a:t>
            </a:r>
          </a:p>
          <a:p>
            <a:pPr marL="609600" lvl="1"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lvl="1" indent="-609600" algn="just" defTabSz="457200">
              <a:lnSpc>
                <a:spcPct val="80000"/>
              </a:lnSpc>
              <a:spcBef>
                <a:spcPct val="20000"/>
              </a:spcBef>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buFont typeface="Arial" charset="0"/>
              <a:buNone/>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7" name="6 Bisel"/>
          <p:cNvSpPr>
            <a:spLocks noChangeArrowheads="1"/>
          </p:cNvSpPr>
          <p:nvPr/>
        </p:nvSpPr>
        <p:spPr bwMode="auto">
          <a:xfrm>
            <a:off x="172367" y="2819077"/>
            <a:ext cx="2664000" cy="93600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sz="1800" dirty="0" smtClean="0">
                <a:solidFill>
                  <a:schemeClr val="bg1"/>
                </a:solidFill>
                <a:latin typeface="Arial Black" pitchFamily="34" charset="0"/>
              </a:rPr>
              <a:t>Conversión</a:t>
            </a:r>
          </a:p>
          <a:p>
            <a:pPr algn="ctr">
              <a:defRPr/>
            </a:pPr>
            <a:r>
              <a:rPr lang="es-CL" sz="1800" dirty="0" smtClean="0">
                <a:solidFill>
                  <a:schemeClr val="bg1"/>
                </a:solidFill>
                <a:latin typeface="Arial Black" pitchFamily="34" charset="0"/>
              </a:rPr>
              <a:t>Implícita</a:t>
            </a:r>
            <a:endParaRPr lang="es-CL" sz="1800" dirty="0">
              <a:solidFill>
                <a:schemeClr val="bg1"/>
              </a:solidFill>
              <a:latin typeface="Arial Black" pitchFamily="34" charset="0"/>
            </a:endParaRPr>
          </a:p>
        </p:txBody>
      </p:sp>
      <p:sp>
        <p:nvSpPr>
          <p:cNvPr id="9" name="8 Abrir llave"/>
          <p:cNvSpPr/>
          <p:nvPr/>
        </p:nvSpPr>
        <p:spPr>
          <a:xfrm>
            <a:off x="2926160" y="2369071"/>
            <a:ext cx="541337" cy="1836000"/>
          </a:xfrm>
          <a:prstGeom prst="leftBrace">
            <a:avLst/>
          </a:prstGeom>
          <a:ln w="76200">
            <a:solidFill>
              <a:srgbClr val="990033"/>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a:p>
        </p:txBody>
      </p:sp>
      <p:sp>
        <p:nvSpPr>
          <p:cNvPr id="10" name="9 Bisel"/>
          <p:cNvSpPr>
            <a:spLocks noChangeArrowheads="1"/>
          </p:cNvSpPr>
          <p:nvPr/>
        </p:nvSpPr>
        <p:spPr bwMode="auto">
          <a:xfrm>
            <a:off x="3419872" y="2431554"/>
            <a:ext cx="5616624" cy="169200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defRPr/>
            </a:pPr>
            <a:r>
              <a:rPr lang="es-CL" dirty="0" smtClean="0">
                <a:solidFill>
                  <a:schemeClr val="bg1"/>
                </a:solidFill>
                <a:latin typeface="Arial Black" pitchFamily="34" charset="0"/>
              </a:rPr>
              <a:t>Se convierten tipos de datos automáticamente:</a:t>
            </a:r>
          </a:p>
          <a:p>
            <a:pPr>
              <a:buFont typeface="Arial" pitchFamily="34" charset="0"/>
              <a:buChar char="•"/>
              <a:defRPr/>
            </a:pPr>
            <a:r>
              <a:rPr lang="es-CL" dirty="0" smtClean="0">
                <a:solidFill>
                  <a:schemeClr val="bg1"/>
                </a:solidFill>
                <a:latin typeface="Arial Black" pitchFamily="34" charset="0"/>
              </a:rPr>
              <a:t> De VARCHAR2 o CHAR a NUMBER.</a:t>
            </a:r>
          </a:p>
          <a:p>
            <a:pPr>
              <a:buFont typeface="Arial" pitchFamily="34" charset="0"/>
              <a:buChar char="•"/>
              <a:defRPr/>
            </a:pPr>
            <a:r>
              <a:rPr lang="es-CL" dirty="0" smtClean="0">
                <a:solidFill>
                  <a:schemeClr val="bg1"/>
                </a:solidFill>
                <a:latin typeface="Arial Black" pitchFamily="34" charset="0"/>
              </a:rPr>
              <a:t> De VARCHAR2 o CHAR a DATE.</a:t>
            </a:r>
          </a:p>
          <a:p>
            <a:pPr>
              <a:buFont typeface="Arial" pitchFamily="34" charset="0"/>
              <a:buChar char="•"/>
              <a:defRPr/>
            </a:pPr>
            <a:r>
              <a:rPr lang="es-CL" dirty="0" smtClean="0">
                <a:solidFill>
                  <a:schemeClr val="bg1"/>
                </a:solidFill>
                <a:latin typeface="Arial Black" pitchFamily="34" charset="0"/>
              </a:rPr>
              <a:t> De NUMBER a  VARCHAR2.</a:t>
            </a:r>
          </a:p>
          <a:p>
            <a:pPr>
              <a:buFont typeface="Arial" pitchFamily="34" charset="0"/>
              <a:buChar char="•"/>
              <a:defRPr/>
            </a:pPr>
            <a:r>
              <a:rPr lang="es-CL" dirty="0" smtClean="0">
                <a:solidFill>
                  <a:schemeClr val="bg1"/>
                </a:solidFill>
                <a:latin typeface="Arial Black" pitchFamily="34" charset="0"/>
              </a:rPr>
              <a:t> De DATE a VARCHAR2.</a:t>
            </a:r>
            <a:r>
              <a:rPr lang="es-CL" sz="1600" dirty="0" smtClean="0">
                <a:solidFill>
                  <a:schemeClr val="bg1"/>
                </a:solidFill>
                <a:latin typeface="Arial Black" pitchFamily="34" charset="0"/>
              </a:rPr>
              <a:t> </a:t>
            </a:r>
            <a:endParaRPr lang="es-CL" sz="1600" dirty="0">
              <a:solidFill>
                <a:schemeClr val="bg1"/>
              </a:solidFill>
              <a:latin typeface="Arial Black" pitchFamily="34" charset="0"/>
            </a:endParaRPr>
          </a:p>
        </p:txBody>
      </p:sp>
      <p:sp>
        <p:nvSpPr>
          <p:cNvPr id="11" name="10 Bisel"/>
          <p:cNvSpPr>
            <a:spLocks noChangeArrowheads="1"/>
          </p:cNvSpPr>
          <p:nvPr/>
        </p:nvSpPr>
        <p:spPr bwMode="auto">
          <a:xfrm>
            <a:off x="169987" y="5026997"/>
            <a:ext cx="2664000" cy="93600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sz="1800" dirty="0" smtClean="0">
                <a:solidFill>
                  <a:schemeClr val="bg1"/>
                </a:solidFill>
                <a:latin typeface="Arial Black" pitchFamily="34" charset="0"/>
              </a:rPr>
              <a:t>Conversión</a:t>
            </a:r>
          </a:p>
          <a:p>
            <a:pPr algn="ctr">
              <a:defRPr/>
            </a:pPr>
            <a:r>
              <a:rPr lang="es-CL" sz="1800" dirty="0" smtClean="0">
                <a:solidFill>
                  <a:schemeClr val="bg1"/>
                </a:solidFill>
                <a:latin typeface="Arial Black" pitchFamily="34" charset="0"/>
              </a:rPr>
              <a:t>Explícita</a:t>
            </a:r>
            <a:endParaRPr lang="es-CL" sz="1800" dirty="0">
              <a:solidFill>
                <a:schemeClr val="bg1"/>
              </a:solidFill>
              <a:latin typeface="Arial Black" pitchFamily="34" charset="0"/>
            </a:endParaRPr>
          </a:p>
        </p:txBody>
      </p:sp>
      <p:sp>
        <p:nvSpPr>
          <p:cNvPr id="12" name="11 Abrir llave"/>
          <p:cNvSpPr/>
          <p:nvPr/>
        </p:nvSpPr>
        <p:spPr>
          <a:xfrm>
            <a:off x="2923780" y="4406645"/>
            <a:ext cx="541337" cy="2196000"/>
          </a:xfrm>
          <a:prstGeom prst="leftBrace">
            <a:avLst/>
          </a:prstGeom>
          <a:ln w="76200">
            <a:solidFill>
              <a:srgbClr val="990033"/>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a:p>
        </p:txBody>
      </p:sp>
      <p:sp>
        <p:nvSpPr>
          <p:cNvPr id="13" name="12 Bisel"/>
          <p:cNvSpPr>
            <a:spLocks noChangeArrowheads="1"/>
          </p:cNvSpPr>
          <p:nvPr/>
        </p:nvSpPr>
        <p:spPr bwMode="auto">
          <a:xfrm>
            <a:off x="3417492" y="4463794"/>
            <a:ext cx="5616624" cy="206155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just">
              <a:defRPr/>
            </a:pPr>
            <a:r>
              <a:rPr lang="es-CL" dirty="0" smtClean="0">
                <a:solidFill>
                  <a:schemeClr val="bg1"/>
                </a:solidFill>
                <a:latin typeface="Arial Black" pitchFamily="34" charset="0"/>
              </a:rPr>
              <a:t>Convierte un valor de un tipo a otro utilizando funciones predefinidas:</a:t>
            </a:r>
          </a:p>
          <a:p>
            <a:pPr>
              <a:buFont typeface="Arial" pitchFamily="34" charset="0"/>
              <a:buChar char="•"/>
              <a:defRPr/>
            </a:pPr>
            <a:r>
              <a:rPr lang="es-CL" dirty="0" smtClean="0">
                <a:solidFill>
                  <a:schemeClr val="bg1"/>
                </a:solidFill>
                <a:latin typeface="Arial Black" pitchFamily="34" charset="0"/>
              </a:rPr>
              <a:t> TO_CHAR</a:t>
            </a:r>
          </a:p>
          <a:p>
            <a:pPr>
              <a:buFont typeface="Arial" pitchFamily="34" charset="0"/>
              <a:buChar char="•"/>
              <a:defRPr/>
            </a:pPr>
            <a:r>
              <a:rPr lang="es-CL" dirty="0" smtClean="0">
                <a:solidFill>
                  <a:schemeClr val="bg1"/>
                </a:solidFill>
                <a:latin typeface="Arial Black" pitchFamily="34" charset="0"/>
              </a:rPr>
              <a:t> TO_DATE</a:t>
            </a:r>
          </a:p>
          <a:p>
            <a:pPr>
              <a:buFont typeface="Arial" pitchFamily="34" charset="0"/>
              <a:buChar char="•"/>
              <a:defRPr/>
            </a:pPr>
            <a:r>
              <a:rPr lang="es-CL" dirty="0" smtClean="0">
                <a:solidFill>
                  <a:schemeClr val="bg1"/>
                </a:solidFill>
                <a:latin typeface="Arial Black" pitchFamily="34" charset="0"/>
              </a:rPr>
              <a:t> TO_NUMBER</a:t>
            </a:r>
          </a:p>
          <a:p>
            <a:pPr>
              <a:buFont typeface="Arial" pitchFamily="34" charset="0"/>
              <a:buChar char="•"/>
              <a:defRPr/>
            </a:pPr>
            <a:r>
              <a:rPr lang="es-CL" dirty="0" smtClean="0">
                <a:solidFill>
                  <a:schemeClr val="bg1"/>
                </a:solidFill>
                <a:latin typeface="Arial Black" pitchFamily="34" charset="0"/>
              </a:rPr>
              <a:t> TO_TIMESTAMP</a:t>
            </a:r>
            <a:endParaRPr lang="es-CL" sz="1600"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Conversión de Tipo de Datos</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Ejemplo:</a:t>
            </a: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buFont typeface="Arial" charset="0"/>
              <a:buNone/>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6" name="Text Box 5"/>
          <p:cNvSpPr txBox="1">
            <a:spLocks noChangeArrowheads="1"/>
          </p:cNvSpPr>
          <p:nvPr/>
        </p:nvSpPr>
        <p:spPr bwMode="auto">
          <a:xfrm>
            <a:off x="899592" y="1916832"/>
            <a:ext cx="7077529" cy="273921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DECLARE</a:t>
            </a:r>
          </a:p>
          <a:p>
            <a:pPr>
              <a:defRPr/>
            </a:pPr>
            <a:r>
              <a:rPr lang="en-US" sz="1200" dirty="0" err="1" smtClean="0">
                <a:solidFill>
                  <a:srgbClr val="B8003D"/>
                </a:solidFill>
                <a:latin typeface="Arial Black" pitchFamily="34" charset="0"/>
              </a:rPr>
              <a:t>v_fecha_reunion</a:t>
            </a:r>
            <a:r>
              <a:rPr lang="en-US" sz="1200" dirty="0" smtClean="0">
                <a:solidFill>
                  <a:srgbClr val="B8003D"/>
                </a:solidFill>
                <a:latin typeface="Arial Black" pitchFamily="34" charset="0"/>
              </a:rPr>
              <a:t>    DATE:= '09-Mar-2009'</a:t>
            </a:r>
            <a:r>
              <a:rPr lang="en-US" sz="1200" dirty="0" smtClean="0">
                <a:solidFill>
                  <a:srgbClr val="000000"/>
                </a:solidFill>
                <a:latin typeface="Arial Black" pitchFamily="34" charset="0"/>
              </a:rPr>
              <a:t>;</a:t>
            </a:r>
          </a:p>
          <a:p>
            <a:pPr>
              <a:defRPr/>
            </a:pPr>
            <a:r>
              <a:rPr lang="en-US" sz="1200" dirty="0" err="1" smtClean="0">
                <a:solidFill>
                  <a:srgbClr val="0000C0"/>
                </a:solidFill>
                <a:latin typeface="Arial Black" pitchFamily="34" charset="0"/>
              </a:rPr>
              <a:t>v_fecha_contrato</a:t>
            </a:r>
            <a:r>
              <a:rPr lang="en-US" sz="1200" dirty="0" smtClean="0">
                <a:solidFill>
                  <a:srgbClr val="0000C0"/>
                </a:solidFill>
                <a:latin typeface="Arial Black" pitchFamily="34" charset="0"/>
              </a:rPr>
              <a:t>  DATE:= TO_DATE('</a:t>
            </a:r>
            <a:r>
              <a:rPr lang="en-US" sz="1200" dirty="0" err="1" smtClean="0">
                <a:solidFill>
                  <a:srgbClr val="0000C0"/>
                </a:solidFill>
                <a:latin typeface="Arial Black" pitchFamily="34" charset="0"/>
              </a:rPr>
              <a:t>Febrero</a:t>
            </a:r>
            <a:r>
              <a:rPr lang="en-US" sz="1200" dirty="0" smtClean="0">
                <a:solidFill>
                  <a:srgbClr val="0000C0"/>
                </a:solidFill>
                <a:latin typeface="Arial Black" pitchFamily="34" charset="0"/>
              </a:rPr>
              <a:t> 02,2000','Month DD, YYYY')</a:t>
            </a:r>
            <a:r>
              <a:rPr lang="en-US" sz="1200" dirty="0" smtClean="0">
                <a:solidFill>
                  <a:srgbClr val="000000"/>
                </a:solidFill>
                <a:latin typeface="Arial Black" pitchFamily="34" charset="0"/>
              </a:rPr>
              <a:t>;</a:t>
            </a:r>
          </a:p>
          <a:p>
            <a:pPr>
              <a:defRPr/>
            </a:pPr>
            <a:r>
              <a:rPr lang="en-US" sz="1200" dirty="0" err="1" smtClean="0">
                <a:solidFill>
                  <a:srgbClr val="008000"/>
                </a:solidFill>
                <a:latin typeface="Arial Black" pitchFamily="34" charset="0"/>
              </a:rPr>
              <a:t>v_fecha_actual</a:t>
            </a:r>
            <a:r>
              <a:rPr lang="en-US" sz="1200" dirty="0" smtClean="0">
                <a:solidFill>
                  <a:srgbClr val="008000"/>
                </a:solidFill>
                <a:latin typeface="Arial Black" pitchFamily="34" charset="0"/>
              </a:rPr>
              <a:t>      VARCHAR2(20)</a:t>
            </a:r>
            <a:r>
              <a:rPr lang="en-US" sz="1200" dirty="0" smtClean="0">
                <a:solidFill>
                  <a:srgbClr val="000000"/>
                </a:solidFill>
                <a:latin typeface="Arial Black" pitchFamily="34" charset="0"/>
              </a:rPr>
              <a:t>;</a:t>
            </a:r>
          </a:p>
          <a:p>
            <a:pPr>
              <a:defRPr/>
            </a:pPr>
            <a:r>
              <a:rPr lang="en-US" sz="1200" dirty="0" err="1" smtClean="0">
                <a:solidFill>
                  <a:srgbClr val="660066"/>
                </a:solidFill>
                <a:latin typeface="Arial Black" pitchFamily="34" charset="0"/>
              </a:rPr>
              <a:t>v_salario</a:t>
            </a:r>
            <a:r>
              <a:rPr lang="en-US" sz="1200" dirty="0" smtClean="0">
                <a:solidFill>
                  <a:srgbClr val="660066"/>
                </a:solidFill>
                <a:latin typeface="Arial Black" pitchFamily="34" charset="0"/>
              </a:rPr>
              <a:t>                NUMBER(6):=6000</a:t>
            </a:r>
            <a:r>
              <a:rPr lang="en-US" sz="1200" dirty="0" smtClean="0">
                <a:solidFill>
                  <a:srgbClr val="000000"/>
                </a:solidFill>
                <a:latin typeface="Arial Black" pitchFamily="34" charset="0"/>
              </a:rPr>
              <a:t>; </a:t>
            </a:r>
          </a:p>
          <a:p>
            <a:pPr>
              <a:defRPr/>
            </a:pPr>
            <a:r>
              <a:rPr lang="en-US" sz="1200" dirty="0" err="1" smtClean="0">
                <a:solidFill>
                  <a:srgbClr val="000099"/>
                </a:solidFill>
                <a:latin typeface="Arial Black" pitchFamily="34" charset="0"/>
              </a:rPr>
              <a:t>v_bono</a:t>
            </a:r>
            <a:r>
              <a:rPr lang="en-US" sz="1200" dirty="0" smtClean="0">
                <a:solidFill>
                  <a:srgbClr val="000099"/>
                </a:solidFill>
                <a:latin typeface="Arial Black" pitchFamily="34" charset="0"/>
              </a:rPr>
              <a:t>                   VARCHAR2(5):='1000'</a:t>
            </a:r>
            <a:r>
              <a:rPr lang="en-US" sz="1200" dirty="0" smtClean="0">
                <a:solidFill>
                  <a:srgbClr val="000000"/>
                </a:solidFill>
                <a:latin typeface="Arial Black" pitchFamily="34" charset="0"/>
              </a:rPr>
              <a:t>; </a:t>
            </a:r>
          </a:p>
          <a:p>
            <a:pPr>
              <a:defRPr/>
            </a:pPr>
            <a:r>
              <a:rPr lang="en-US" sz="1200" dirty="0" err="1" smtClean="0">
                <a:solidFill>
                  <a:srgbClr val="872C0F"/>
                </a:solidFill>
                <a:latin typeface="Arial Black" pitchFamily="34" charset="0"/>
              </a:rPr>
              <a:t>v_total_salario</a:t>
            </a:r>
            <a:r>
              <a:rPr lang="en-US" sz="1200" dirty="0" smtClean="0">
                <a:solidFill>
                  <a:srgbClr val="872C0F"/>
                </a:solidFill>
                <a:latin typeface="Arial Black" pitchFamily="34" charset="0"/>
              </a:rPr>
              <a:t>       </a:t>
            </a:r>
            <a:r>
              <a:rPr lang="en-US" sz="1200" dirty="0" err="1" smtClean="0">
                <a:solidFill>
                  <a:srgbClr val="872C0F"/>
                </a:solidFill>
                <a:latin typeface="Arial Black" pitchFamily="34" charset="0"/>
              </a:rPr>
              <a:t>v_salario%TYPE</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BEGIN </a:t>
            </a:r>
          </a:p>
          <a:p>
            <a:pPr>
              <a:defRPr/>
            </a:pPr>
            <a:r>
              <a:rPr lang="en-US" sz="1200" dirty="0" smtClean="0">
                <a:solidFill>
                  <a:srgbClr val="000000"/>
                </a:solidFill>
                <a:latin typeface="Arial Black" pitchFamily="34" charset="0"/>
              </a:rPr>
              <a:t>   SELECT TO_CHAR(</a:t>
            </a:r>
            <a:r>
              <a:rPr lang="en-US" sz="1200" dirty="0" err="1" smtClean="0">
                <a:solidFill>
                  <a:srgbClr val="000000"/>
                </a:solidFill>
                <a:latin typeface="Arial Black" pitchFamily="34" charset="0"/>
              </a:rPr>
              <a:t>sysdate,'Month</a:t>
            </a:r>
            <a:r>
              <a:rPr lang="en-US" sz="1200" dirty="0" smtClean="0">
                <a:solidFill>
                  <a:srgbClr val="000000"/>
                </a:solidFill>
                <a:latin typeface="Arial Black" pitchFamily="34" charset="0"/>
              </a:rPr>
              <a:t> DD, YYYY')</a:t>
            </a:r>
          </a:p>
          <a:p>
            <a:pPr>
              <a:defRPr/>
            </a:pPr>
            <a:r>
              <a:rPr lang="en-US" sz="1200" dirty="0" smtClean="0">
                <a:solidFill>
                  <a:srgbClr val="000000"/>
                </a:solidFill>
                <a:latin typeface="Arial Black" pitchFamily="34" charset="0"/>
              </a:rPr>
              <a:t>         INTO </a:t>
            </a:r>
            <a:r>
              <a:rPr lang="en-US" sz="1200" dirty="0" err="1" smtClean="0">
                <a:solidFill>
                  <a:srgbClr val="000000"/>
                </a:solidFill>
                <a:latin typeface="Arial Black" pitchFamily="34" charset="0"/>
              </a:rPr>
              <a:t>v_fecha_actual</a:t>
            </a:r>
            <a:r>
              <a:rPr lang="en-US" sz="1200" dirty="0" smtClean="0">
                <a:solidFill>
                  <a:srgbClr val="000000"/>
                </a:solidFill>
                <a:latin typeface="Arial Black" pitchFamily="34" charset="0"/>
              </a:rPr>
              <a:t> </a:t>
            </a:r>
          </a:p>
          <a:p>
            <a:pPr>
              <a:defRPr/>
            </a:pPr>
            <a:r>
              <a:rPr lang="en-US" sz="1200" dirty="0" smtClean="0">
                <a:solidFill>
                  <a:srgbClr val="000000"/>
                </a:solidFill>
                <a:latin typeface="Arial Black" pitchFamily="34" charset="0"/>
              </a:rPr>
              <a:t>       FROM dual;</a:t>
            </a:r>
          </a:p>
          <a:p>
            <a:pPr>
              <a:defRPr/>
            </a:pPr>
            <a:r>
              <a:rPr lang="en-US" sz="1200" dirty="0" err="1" smtClean="0">
                <a:solidFill>
                  <a:srgbClr val="000000"/>
                </a:solidFill>
                <a:latin typeface="Arial Black" pitchFamily="34" charset="0"/>
              </a:rPr>
              <a:t>v_total_salario</a:t>
            </a:r>
            <a:r>
              <a:rPr lang="en-US" sz="1200" dirty="0" smtClean="0">
                <a:solidFill>
                  <a:srgbClr val="000000"/>
                </a:solidFill>
                <a:latin typeface="Arial Black" pitchFamily="34" charset="0"/>
              </a:rPr>
              <a:t> := </a:t>
            </a:r>
            <a:r>
              <a:rPr lang="en-US" sz="1200" dirty="0" err="1" smtClean="0">
                <a:solidFill>
                  <a:srgbClr val="000000"/>
                </a:solidFill>
                <a:latin typeface="Arial Black" pitchFamily="34" charset="0"/>
              </a:rPr>
              <a:t>v_salario</a:t>
            </a:r>
            <a:r>
              <a:rPr lang="en-US" sz="1200" dirty="0" smtClean="0">
                <a:solidFill>
                  <a:srgbClr val="000000"/>
                </a:solidFill>
                <a:latin typeface="Arial Black" pitchFamily="34" charset="0"/>
              </a:rPr>
              <a:t> + </a:t>
            </a:r>
            <a:r>
              <a:rPr lang="en-US" sz="1200" dirty="0" err="1" smtClean="0">
                <a:solidFill>
                  <a:srgbClr val="000000"/>
                </a:solidFill>
                <a:latin typeface="Arial Black" pitchFamily="34" charset="0"/>
              </a:rPr>
              <a:t>v_bono</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882650" y="188913"/>
            <a:ext cx="7793038" cy="1462087"/>
          </a:xfrm>
        </p:spPr>
        <p:txBody>
          <a:bodyPr/>
          <a:lstStyle/>
          <a:p>
            <a:r>
              <a:rPr lang="es-CL" sz="3000" dirty="0" smtClean="0">
                <a:solidFill>
                  <a:srgbClr val="10253F"/>
                </a:solidFill>
                <a:latin typeface="Arial" charset="0"/>
                <a:ea typeface="ＭＳ Ｐゴシック" pitchFamily="34" charset="-128"/>
                <a:cs typeface="Arial" charset="0"/>
              </a:rPr>
              <a:t>Bloques PL/SQL Anidados</a:t>
            </a:r>
            <a:endParaRPr lang="es-ES" sz="3000" dirty="0" smtClean="0">
              <a:solidFill>
                <a:srgbClr val="10253F"/>
              </a:solidFill>
              <a:latin typeface="Arial" charset="0"/>
              <a:ea typeface="ＭＳ Ｐゴシック" pitchFamily="34" charset="-128"/>
              <a:cs typeface="Arial" charset="0"/>
            </a:endParaRPr>
          </a:p>
        </p:txBody>
      </p:sp>
      <p:sp>
        <p:nvSpPr>
          <p:cNvPr id="36869"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Los bloques PL/SQL se pueden anidar.</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La sección ejecutable (BEGIN ... END) puede contener bloques anidados.</a:t>
            </a:r>
          </a:p>
          <a:p>
            <a:pPr marL="609600" indent="-609600" algn="just" defTabSz="457200">
              <a:lnSpc>
                <a:spcPct val="80000"/>
              </a:lnSpc>
              <a:spcBef>
                <a:spcPct val="20000"/>
              </a:spcBef>
              <a:buFont typeface="Arial" charset="0"/>
              <a:buChar char="•"/>
            </a:pPr>
            <a:r>
              <a:rPr lang="es-MX" sz="1800" dirty="0" smtClean="0"/>
              <a:t>La sección de excepción también puede contener bloques anidados.</a:t>
            </a:r>
            <a:endParaRPr lang="es-CL" sz="2000" dirty="0">
              <a:latin typeface="Times New Roman" pitchFamily="18" charset="0"/>
              <a:ea typeface="Arial Unicode MS"/>
              <a:cs typeface="Times New Roman" pitchFamily="18" charset="0"/>
            </a:endParaRPr>
          </a:p>
        </p:txBody>
      </p:sp>
      <p:pic>
        <p:nvPicPr>
          <p:cNvPr id="7" name="Picture 6" descr="C:\Projects\6981-Sunitha\images\nested.gif"/>
          <p:cNvPicPr>
            <a:picLocks noChangeAspect="1" noChangeArrowheads="1"/>
          </p:cNvPicPr>
          <p:nvPr/>
        </p:nvPicPr>
        <p:blipFill>
          <a:blip r:embed="rId3" cstate="print"/>
          <a:srcRect/>
          <a:stretch>
            <a:fillRect/>
          </a:stretch>
        </p:blipFill>
        <p:spPr bwMode="gray">
          <a:xfrm>
            <a:off x="3392735" y="2707406"/>
            <a:ext cx="1827337" cy="381793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Bloques PL/SQL Anidados</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8" name="Text Box 5"/>
          <p:cNvSpPr txBox="1">
            <a:spLocks noChangeArrowheads="1"/>
          </p:cNvSpPr>
          <p:nvPr/>
        </p:nvSpPr>
        <p:spPr bwMode="auto">
          <a:xfrm>
            <a:off x="999747" y="1871743"/>
            <a:ext cx="7077529" cy="247760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marL="404813" lvl="0" indent="-404813" eaLnBrk="0" hangingPunct="0">
              <a:lnSpc>
                <a:spcPct val="65000"/>
              </a:lnSpc>
              <a:spcBef>
                <a:spcPct val="40000"/>
              </a:spcBef>
            </a:pPr>
            <a:r>
              <a:rPr lang="en-US" sz="1200" b="1" dirty="0" smtClean="0">
                <a:solidFill>
                  <a:srgbClr val="B8003D"/>
                </a:solidFill>
                <a:latin typeface="Arial Black" pitchFamily="34" charset="0"/>
              </a:rPr>
              <a:t>DECLARE</a:t>
            </a:r>
          </a:p>
          <a:p>
            <a:pPr marL="404813" lvl="0" indent="-404813" eaLnBrk="0" hangingPunct="0">
              <a:lnSpc>
                <a:spcPct val="65000"/>
              </a:lnSpc>
              <a:spcBef>
                <a:spcPct val="40000"/>
              </a:spcBef>
            </a:pPr>
            <a:r>
              <a:rPr lang="en-US" sz="1200" b="1" dirty="0" err="1" smtClean="0">
                <a:solidFill>
                  <a:srgbClr val="B8003D"/>
                </a:solidFill>
                <a:latin typeface="Arial Black" pitchFamily="34" charset="0"/>
              </a:rPr>
              <a:t>v_variable_externa</a:t>
            </a:r>
            <a:r>
              <a:rPr lang="en-US" sz="1200" b="1" dirty="0" smtClean="0">
                <a:solidFill>
                  <a:srgbClr val="B8003D"/>
                </a:solidFill>
                <a:latin typeface="Arial Black" pitchFamily="34" charset="0"/>
              </a:rPr>
              <a:t> VARCHAR2(20):='VARIABLE GLOBAL';</a:t>
            </a:r>
          </a:p>
          <a:p>
            <a:pPr marL="404813" lvl="0" indent="-404813" eaLnBrk="0" hangingPunct="0">
              <a:lnSpc>
                <a:spcPct val="65000"/>
              </a:lnSpc>
              <a:spcBef>
                <a:spcPct val="40000"/>
              </a:spcBef>
            </a:pPr>
            <a:r>
              <a:rPr lang="en-US" sz="1200" b="1" dirty="0" smtClean="0">
                <a:solidFill>
                  <a:srgbClr val="B8003D"/>
                </a:solidFill>
                <a:latin typeface="Arial Black" pitchFamily="34" charset="0"/>
              </a:rPr>
              <a:t>BEGIN</a:t>
            </a:r>
          </a:p>
          <a:p>
            <a:pPr marL="404813" lvl="0" indent="-404813" eaLnBrk="0" hangingPunct="0">
              <a:lnSpc>
                <a:spcPct val="65000"/>
              </a:lnSpc>
              <a:spcBef>
                <a:spcPct val="40000"/>
              </a:spcBef>
            </a:pPr>
            <a:r>
              <a:rPr lang="en-US" sz="1200" b="1" dirty="0" smtClean="0">
                <a:solidFill>
                  <a:srgbClr val="0000C0"/>
                </a:solidFill>
                <a:latin typeface="Arial Black" pitchFamily="34" charset="0"/>
              </a:rPr>
              <a:t>     DECLARE</a:t>
            </a:r>
          </a:p>
          <a:p>
            <a:pPr marL="404813" lvl="0" indent="-404813" eaLnBrk="0" hangingPunct="0">
              <a:lnSpc>
                <a:spcPct val="65000"/>
              </a:lnSpc>
              <a:spcBef>
                <a:spcPct val="40000"/>
              </a:spcBef>
            </a:pPr>
            <a:r>
              <a:rPr lang="en-US" sz="1200" b="1" dirty="0" smtClean="0">
                <a:solidFill>
                  <a:srgbClr val="0000C0"/>
                </a:solidFill>
                <a:latin typeface="Arial Black" pitchFamily="34" charset="0"/>
              </a:rPr>
              <a:t>      </a:t>
            </a:r>
            <a:r>
              <a:rPr lang="en-US" sz="1200" b="1" dirty="0" err="1" smtClean="0">
                <a:solidFill>
                  <a:srgbClr val="0000C0"/>
                </a:solidFill>
                <a:latin typeface="Arial Black" pitchFamily="34" charset="0"/>
              </a:rPr>
              <a:t>v_variable_interna</a:t>
            </a:r>
            <a:r>
              <a:rPr lang="en-US" sz="1200" b="1" dirty="0" smtClean="0">
                <a:solidFill>
                  <a:srgbClr val="0000C0"/>
                </a:solidFill>
                <a:latin typeface="Arial Black" pitchFamily="34" charset="0"/>
              </a:rPr>
              <a:t> VARCHAR2(20):='VARIABLE LOCAL';</a:t>
            </a:r>
          </a:p>
          <a:p>
            <a:pPr marL="404813" lvl="0" indent="-404813" eaLnBrk="0" hangingPunct="0">
              <a:lnSpc>
                <a:spcPct val="65000"/>
              </a:lnSpc>
              <a:spcBef>
                <a:spcPct val="40000"/>
              </a:spcBef>
            </a:pPr>
            <a:r>
              <a:rPr lang="en-US" sz="1200" b="1" dirty="0" smtClean="0">
                <a:solidFill>
                  <a:srgbClr val="0000C0"/>
                </a:solidFill>
                <a:latin typeface="Arial Black" pitchFamily="34" charset="0"/>
              </a:rPr>
              <a:t>      BEGIN</a:t>
            </a:r>
          </a:p>
          <a:p>
            <a:pPr marL="404813" lvl="0" indent="-404813" eaLnBrk="0" hangingPunct="0">
              <a:lnSpc>
                <a:spcPct val="65000"/>
              </a:lnSpc>
              <a:spcBef>
                <a:spcPct val="40000"/>
              </a:spcBef>
            </a:pPr>
            <a:r>
              <a:rPr lang="en-US" sz="1200" b="1" dirty="0" smtClean="0">
                <a:solidFill>
                  <a:srgbClr val="0000C0"/>
                </a:solidFill>
                <a:latin typeface="Arial Black" pitchFamily="34" charset="0"/>
              </a:rPr>
              <a:t>              DBMS_OUTPUT.PUT_LINE(</a:t>
            </a:r>
            <a:r>
              <a:rPr lang="en-US" sz="1200" b="1" dirty="0" err="1" smtClean="0">
                <a:solidFill>
                  <a:srgbClr val="0000C0"/>
                </a:solidFill>
                <a:latin typeface="Arial Black" pitchFamily="34" charset="0"/>
              </a:rPr>
              <a:t>v_variable_interna</a:t>
            </a:r>
            <a:r>
              <a:rPr lang="en-US" sz="1200" b="1" dirty="0" smtClean="0">
                <a:solidFill>
                  <a:srgbClr val="0000C0"/>
                </a:solidFill>
                <a:latin typeface="Arial Black" pitchFamily="34" charset="0"/>
              </a:rPr>
              <a:t>);</a:t>
            </a:r>
          </a:p>
          <a:p>
            <a:pPr marL="404813" lvl="0" indent="-404813" eaLnBrk="0" hangingPunct="0">
              <a:lnSpc>
                <a:spcPct val="65000"/>
              </a:lnSpc>
              <a:spcBef>
                <a:spcPct val="40000"/>
              </a:spcBef>
            </a:pPr>
            <a:r>
              <a:rPr lang="en-US" sz="1200" b="1" dirty="0" smtClean="0">
                <a:solidFill>
                  <a:srgbClr val="0000C0"/>
                </a:solidFill>
                <a:latin typeface="Arial Black" pitchFamily="34" charset="0"/>
              </a:rPr>
              <a:t>              DBMS_OUTPUT.PUT_LINE(</a:t>
            </a:r>
            <a:r>
              <a:rPr lang="en-US" sz="1200" b="1" dirty="0" err="1" smtClean="0">
                <a:solidFill>
                  <a:srgbClr val="0000C0"/>
                </a:solidFill>
                <a:latin typeface="Arial Black" pitchFamily="34" charset="0"/>
              </a:rPr>
              <a:t>v_variable_externa</a:t>
            </a:r>
            <a:r>
              <a:rPr lang="en-US" sz="1200" b="1" dirty="0" smtClean="0">
                <a:solidFill>
                  <a:srgbClr val="0000C0"/>
                </a:solidFill>
                <a:latin typeface="Arial Black" pitchFamily="34" charset="0"/>
              </a:rPr>
              <a:t>);</a:t>
            </a:r>
          </a:p>
          <a:p>
            <a:pPr marL="404813" lvl="0" indent="-404813" eaLnBrk="0" hangingPunct="0">
              <a:lnSpc>
                <a:spcPct val="65000"/>
              </a:lnSpc>
              <a:spcBef>
                <a:spcPct val="40000"/>
              </a:spcBef>
            </a:pPr>
            <a:r>
              <a:rPr lang="en-US" sz="1200" b="1" dirty="0" smtClean="0">
                <a:solidFill>
                  <a:srgbClr val="0000C0"/>
                </a:solidFill>
                <a:latin typeface="Arial Black" pitchFamily="34" charset="0"/>
              </a:rPr>
              <a:t>      END;</a:t>
            </a:r>
          </a:p>
          <a:p>
            <a:pPr marL="404813" lvl="0" indent="-404813" eaLnBrk="0" hangingPunct="0">
              <a:lnSpc>
                <a:spcPct val="65000"/>
              </a:lnSpc>
              <a:spcBef>
                <a:spcPct val="40000"/>
              </a:spcBef>
            </a:pPr>
            <a:r>
              <a:rPr lang="en-US" sz="1200" b="1" dirty="0" smtClean="0">
                <a:solidFill>
                  <a:srgbClr val="B8003D"/>
                </a:solidFill>
                <a:latin typeface="Arial Black" pitchFamily="34" charset="0"/>
              </a:rPr>
              <a:t>DBMS_OUTPUT.PUT_LINE(</a:t>
            </a:r>
            <a:r>
              <a:rPr lang="en-US" sz="1200" b="1" dirty="0" err="1" smtClean="0">
                <a:solidFill>
                  <a:srgbClr val="B8003D"/>
                </a:solidFill>
                <a:latin typeface="Arial Black" pitchFamily="34" charset="0"/>
              </a:rPr>
              <a:t>v_variable_externa</a:t>
            </a:r>
            <a:r>
              <a:rPr lang="en-US" sz="1200" b="1" dirty="0" smtClean="0">
                <a:solidFill>
                  <a:srgbClr val="B8003D"/>
                </a:solidFill>
                <a:latin typeface="Arial Black" pitchFamily="34" charset="0"/>
              </a:rPr>
              <a:t>); </a:t>
            </a:r>
          </a:p>
          <a:p>
            <a:pPr marL="404813" lvl="0" indent="-404813" eaLnBrk="0" hangingPunct="0">
              <a:lnSpc>
                <a:spcPct val="65000"/>
              </a:lnSpc>
              <a:spcBef>
                <a:spcPct val="40000"/>
              </a:spcBef>
            </a:pPr>
            <a:r>
              <a:rPr lang="en-US" sz="1200" b="1" dirty="0" smtClean="0">
                <a:solidFill>
                  <a:srgbClr val="B8003D"/>
                </a:solidFill>
                <a:latin typeface="Arial Black" pitchFamily="34" charset="0"/>
              </a:rPr>
              <a:t>END;</a:t>
            </a:r>
          </a:p>
          <a:p>
            <a:pPr marL="404813" lvl="0" indent="-404813" eaLnBrk="0" hangingPunct="0">
              <a:lnSpc>
                <a:spcPct val="65000"/>
              </a:lnSpc>
              <a:spcBef>
                <a:spcPct val="40000"/>
              </a:spcBef>
            </a:pPr>
            <a:endParaRPr lang="en-US" sz="800" b="1" dirty="0">
              <a:solidFill>
                <a:srgbClr val="2839B6"/>
              </a:solidFill>
              <a:latin typeface="Arial Black" pitchFamily="34" charset="0"/>
            </a:endParaRPr>
          </a:p>
        </p:txBody>
      </p:sp>
      <p:pic>
        <p:nvPicPr>
          <p:cNvPr id="1026" name="Picture 2" descr="C:\Users\user\Documents\DonationCoder\ScreenshotCaptor\Screenshots\Screenshot - 01-02-2014 , 10_47_39.png"/>
          <p:cNvPicPr>
            <a:picLocks noChangeAspect="1" noChangeArrowheads="1"/>
          </p:cNvPicPr>
          <p:nvPr/>
        </p:nvPicPr>
        <p:blipFill>
          <a:blip r:embed="rId3" cstate="print"/>
          <a:srcRect/>
          <a:stretch>
            <a:fillRect/>
          </a:stretch>
        </p:blipFill>
        <p:spPr bwMode="auto">
          <a:xfrm>
            <a:off x="3491880" y="4403575"/>
            <a:ext cx="1440160" cy="64007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Ámbito y Visibilidad de la Variable </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Ámbito es la parte del programa en la cual la variable se declara y es accesible. </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Visibilidad es la parte del programa donde se puede acceder a la variable sin necesidad de utilizar un calificador o etiqueta. </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p:txBody>
      </p:sp>
      <p:sp>
        <p:nvSpPr>
          <p:cNvPr id="3" name="Text Box 5"/>
          <p:cNvSpPr txBox="1">
            <a:spLocks noChangeArrowheads="1"/>
          </p:cNvSpPr>
          <p:nvPr/>
        </p:nvSpPr>
        <p:spPr bwMode="auto">
          <a:xfrm>
            <a:off x="323528" y="2996952"/>
            <a:ext cx="6377389" cy="329013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marL="404813" indent="-404813" eaLnBrk="0" hangingPunct="0">
              <a:lnSpc>
                <a:spcPct val="65000"/>
              </a:lnSpc>
              <a:spcBef>
                <a:spcPct val="40000"/>
              </a:spcBef>
            </a:pPr>
            <a:r>
              <a:rPr lang="en-US" sz="1200" b="1" dirty="0" smtClean="0">
                <a:solidFill>
                  <a:srgbClr val="C00000"/>
                </a:solidFill>
                <a:latin typeface="Arial Black" pitchFamily="34" charset="0"/>
              </a:rPr>
              <a:t>DECLARE</a:t>
            </a:r>
          </a:p>
          <a:p>
            <a:pPr marL="404813" indent="-404813" eaLnBrk="0" hangingPunct="0">
              <a:spcBef>
                <a:spcPct val="20000"/>
              </a:spcBef>
            </a:pPr>
            <a:r>
              <a:rPr lang="en-US" sz="1200" b="1" dirty="0" smtClean="0">
                <a:solidFill>
                  <a:srgbClr val="C00000"/>
                </a:solidFill>
                <a:latin typeface="Arial Black" pitchFamily="34" charset="0"/>
              </a:rPr>
              <a:t> </a:t>
            </a:r>
            <a:r>
              <a:rPr lang="en-US" sz="1200" b="1" dirty="0" err="1" smtClean="0">
                <a:solidFill>
                  <a:srgbClr val="C00000"/>
                </a:solidFill>
                <a:latin typeface="Arial Black" pitchFamily="34" charset="0"/>
              </a:rPr>
              <a:t>nombre_padre</a:t>
            </a:r>
            <a:r>
              <a:rPr lang="en-US" sz="1200" b="1" dirty="0" smtClean="0">
                <a:solidFill>
                  <a:srgbClr val="C00000"/>
                </a:solidFill>
                <a:latin typeface="Arial Black" pitchFamily="34" charset="0"/>
              </a:rPr>
              <a:t>       VARCHAR2(20):='Patricio';</a:t>
            </a:r>
          </a:p>
          <a:p>
            <a:pPr marL="404813" indent="-404813" eaLnBrk="0" hangingPunct="0">
              <a:spcBef>
                <a:spcPct val="20000"/>
              </a:spcBef>
            </a:pPr>
            <a:r>
              <a:rPr lang="en-US" sz="1200" b="1" dirty="0" smtClean="0">
                <a:solidFill>
                  <a:srgbClr val="C00000"/>
                </a:solidFill>
                <a:latin typeface="Arial Black" pitchFamily="34" charset="0"/>
              </a:rPr>
              <a:t> </a:t>
            </a:r>
            <a:r>
              <a:rPr lang="en-US" sz="1200" b="1" dirty="0" err="1" smtClean="0">
                <a:solidFill>
                  <a:srgbClr val="C00000"/>
                </a:solidFill>
                <a:latin typeface="Arial Black" pitchFamily="34" charset="0"/>
              </a:rPr>
              <a:t>fecha_de_cumple</a:t>
            </a:r>
            <a:r>
              <a:rPr lang="en-US" sz="1200" b="1" dirty="0" smtClean="0">
                <a:solidFill>
                  <a:srgbClr val="C00000"/>
                </a:solidFill>
                <a:latin typeface="Arial Black" pitchFamily="34" charset="0"/>
              </a:rPr>
              <a:t>  DATE:='20-Abr-1972';</a:t>
            </a:r>
          </a:p>
          <a:p>
            <a:pPr marL="404813" indent="-404813" eaLnBrk="0" hangingPunct="0">
              <a:spcBef>
                <a:spcPct val="20000"/>
              </a:spcBef>
            </a:pPr>
            <a:r>
              <a:rPr lang="en-US" sz="1200" b="1" dirty="0" smtClean="0">
                <a:solidFill>
                  <a:srgbClr val="C00000"/>
                </a:solidFill>
                <a:latin typeface="Arial Black" pitchFamily="34" charset="0"/>
              </a:rPr>
              <a:t>BEGIN</a:t>
            </a:r>
          </a:p>
          <a:p>
            <a:pPr marL="404813" indent="-404813" eaLnBrk="0" hangingPunct="0">
              <a:spcBef>
                <a:spcPct val="20000"/>
              </a:spcBef>
            </a:pPr>
            <a:r>
              <a:rPr lang="en-US" sz="1200" b="1" dirty="0" smtClean="0">
                <a:solidFill>
                  <a:srgbClr val="0000C0"/>
                </a:solidFill>
                <a:latin typeface="Arial Black" pitchFamily="34" charset="0"/>
              </a:rPr>
              <a:t>   DECLARE</a:t>
            </a:r>
          </a:p>
          <a:p>
            <a:pPr marL="404813" indent="-404813" eaLnBrk="0" hangingPunct="0">
              <a:spcBef>
                <a:spcPct val="20000"/>
              </a:spcBef>
            </a:pPr>
            <a:r>
              <a:rPr lang="en-US" sz="1200" b="1" dirty="0" smtClean="0">
                <a:solidFill>
                  <a:srgbClr val="0000C0"/>
                </a:solidFill>
                <a:latin typeface="Arial Black" pitchFamily="34" charset="0"/>
              </a:rPr>
              <a:t>   </a:t>
            </a:r>
            <a:r>
              <a:rPr lang="en-US" sz="1200" b="1" dirty="0" err="1" smtClean="0">
                <a:solidFill>
                  <a:srgbClr val="0000C0"/>
                </a:solidFill>
                <a:latin typeface="Arial Black" pitchFamily="34" charset="0"/>
              </a:rPr>
              <a:t>nombre_hijo</a:t>
            </a:r>
            <a:r>
              <a:rPr lang="en-US" sz="1200" b="1" dirty="0" smtClean="0">
                <a:solidFill>
                  <a:srgbClr val="0000C0"/>
                </a:solidFill>
                <a:latin typeface="Arial Black" pitchFamily="34" charset="0"/>
              </a:rPr>
              <a:t>           VARCHAR2(20):='Miguel';</a:t>
            </a:r>
          </a:p>
          <a:p>
            <a:pPr marL="404813" indent="-404813" eaLnBrk="0" hangingPunct="0">
              <a:spcBef>
                <a:spcPct val="20000"/>
              </a:spcBef>
            </a:pPr>
            <a:r>
              <a:rPr lang="en-US" sz="1200" b="1" dirty="0" smtClean="0">
                <a:solidFill>
                  <a:srgbClr val="0000C0"/>
                </a:solidFill>
                <a:latin typeface="Arial Black" pitchFamily="34" charset="0"/>
              </a:rPr>
              <a:t>   </a:t>
            </a:r>
            <a:r>
              <a:rPr lang="en-US" sz="1200" b="1" dirty="0" err="1" smtClean="0">
                <a:solidFill>
                  <a:srgbClr val="0000C0"/>
                </a:solidFill>
                <a:latin typeface="Arial Black" pitchFamily="34" charset="0"/>
              </a:rPr>
              <a:t>fecha_de_cumple</a:t>
            </a:r>
            <a:r>
              <a:rPr lang="en-US" sz="1200" b="1" dirty="0" smtClean="0">
                <a:solidFill>
                  <a:srgbClr val="0000C0"/>
                </a:solidFill>
                <a:latin typeface="Arial Black" pitchFamily="34" charset="0"/>
              </a:rPr>
              <a:t>   DATE:='13-May-1992';</a:t>
            </a:r>
          </a:p>
          <a:p>
            <a:pPr marL="404813" indent="-404813" eaLnBrk="0" hangingPunct="0">
              <a:spcBef>
                <a:spcPct val="20000"/>
              </a:spcBef>
            </a:pPr>
            <a:r>
              <a:rPr lang="en-US" sz="1200" b="1" dirty="0" smtClean="0">
                <a:solidFill>
                  <a:srgbClr val="0000C0"/>
                </a:solidFill>
                <a:latin typeface="Arial Black" pitchFamily="34" charset="0"/>
              </a:rPr>
              <a:t>   BEGIN </a:t>
            </a:r>
          </a:p>
          <a:p>
            <a:pPr marL="404813" indent="-404813" eaLnBrk="0" hangingPunct="0">
              <a:spcBef>
                <a:spcPct val="20000"/>
              </a:spcBef>
            </a:pPr>
            <a:r>
              <a:rPr lang="en-US" sz="1200" b="1" dirty="0" smtClean="0">
                <a:solidFill>
                  <a:srgbClr val="0000C0"/>
                </a:solidFill>
                <a:latin typeface="Arial Black" pitchFamily="34" charset="0"/>
              </a:rPr>
              <a:t>        DBMS_OUTPUT.PUT_LINE('Nombre del </a:t>
            </a:r>
            <a:r>
              <a:rPr lang="en-US" sz="1200" b="1" dirty="0" err="1" smtClean="0">
                <a:solidFill>
                  <a:srgbClr val="0000C0"/>
                </a:solidFill>
                <a:latin typeface="Arial Black" pitchFamily="34" charset="0"/>
              </a:rPr>
              <a:t>hijo</a:t>
            </a:r>
            <a:r>
              <a:rPr lang="en-US" sz="1200" b="1" dirty="0" smtClean="0">
                <a:solidFill>
                  <a:srgbClr val="0000C0"/>
                </a:solidFill>
                <a:latin typeface="Arial Black" pitchFamily="34" charset="0"/>
              </a:rPr>
              <a:t>: ' || ' ' || </a:t>
            </a:r>
            <a:r>
              <a:rPr lang="en-US" sz="1200" b="1" dirty="0" err="1" smtClean="0">
                <a:solidFill>
                  <a:srgbClr val="0000C0"/>
                </a:solidFill>
                <a:latin typeface="Arial Black" pitchFamily="34" charset="0"/>
              </a:rPr>
              <a:t>nombre_hijo</a:t>
            </a:r>
            <a:r>
              <a:rPr lang="en-US" sz="1200" b="1" dirty="0" smtClean="0">
                <a:solidFill>
                  <a:srgbClr val="0000C0"/>
                </a:solidFill>
                <a:latin typeface="Arial Black" pitchFamily="34" charset="0"/>
              </a:rPr>
              <a:t>);</a:t>
            </a:r>
          </a:p>
          <a:p>
            <a:pPr marL="404813" indent="-404813" eaLnBrk="0" hangingPunct="0">
              <a:spcBef>
                <a:spcPct val="20000"/>
              </a:spcBef>
            </a:pPr>
            <a:r>
              <a:rPr lang="en-US" sz="1200" b="1" dirty="0" smtClean="0">
                <a:solidFill>
                  <a:srgbClr val="0000C0"/>
                </a:solidFill>
                <a:latin typeface="Arial Black" pitchFamily="34" charset="0"/>
              </a:rPr>
              <a:t>        DBMS_OUTPUT.PUT_LINE('</a:t>
            </a:r>
            <a:r>
              <a:rPr lang="en-US" sz="1200" b="1" dirty="0" err="1" smtClean="0">
                <a:solidFill>
                  <a:srgbClr val="0000C0"/>
                </a:solidFill>
                <a:latin typeface="Arial Black" pitchFamily="34" charset="0"/>
              </a:rPr>
              <a:t>Dia</a:t>
            </a:r>
            <a:r>
              <a:rPr lang="en-US" sz="1200" b="1" dirty="0" smtClean="0">
                <a:solidFill>
                  <a:srgbClr val="0000C0"/>
                </a:solidFill>
                <a:latin typeface="Arial Black" pitchFamily="34" charset="0"/>
              </a:rPr>
              <a:t> de </a:t>
            </a:r>
            <a:r>
              <a:rPr lang="en-US" sz="1200" b="1" dirty="0" err="1" smtClean="0">
                <a:solidFill>
                  <a:srgbClr val="0000C0"/>
                </a:solidFill>
                <a:latin typeface="Arial Black" pitchFamily="34" charset="0"/>
              </a:rPr>
              <a:t>Cumpleaño</a:t>
            </a:r>
            <a:r>
              <a:rPr lang="en-US" sz="1200" b="1" dirty="0" smtClean="0">
                <a:solidFill>
                  <a:srgbClr val="0000C0"/>
                </a:solidFill>
                <a:latin typeface="Arial Black" pitchFamily="34" charset="0"/>
              </a:rPr>
              <a:t>: '||</a:t>
            </a:r>
            <a:r>
              <a:rPr lang="en-US" sz="1200" b="1" dirty="0" err="1" smtClean="0">
                <a:solidFill>
                  <a:srgbClr val="0000C0"/>
                </a:solidFill>
                <a:latin typeface="Arial Black" pitchFamily="34" charset="0"/>
              </a:rPr>
              <a:t>fecha_de_cumple</a:t>
            </a:r>
            <a:r>
              <a:rPr lang="en-US" sz="1200" b="1" dirty="0" smtClean="0">
                <a:solidFill>
                  <a:srgbClr val="0000C0"/>
                </a:solidFill>
                <a:latin typeface="Arial Black" pitchFamily="34" charset="0"/>
              </a:rPr>
              <a:t>);</a:t>
            </a:r>
          </a:p>
          <a:p>
            <a:pPr marL="404813" indent="-404813" eaLnBrk="0" hangingPunct="0">
              <a:spcBef>
                <a:spcPct val="20000"/>
              </a:spcBef>
            </a:pPr>
            <a:r>
              <a:rPr lang="en-US" sz="1200" b="1" dirty="0" smtClean="0">
                <a:solidFill>
                  <a:srgbClr val="0000C0"/>
                </a:solidFill>
                <a:latin typeface="Arial Black" pitchFamily="34" charset="0"/>
              </a:rPr>
              <a:t>        DBMS_OUTPUT.PUT_LINE(' Nombre del padre: ' || </a:t>
            </a:r>
            <a:r>
              <a:rPr lang="en-US" sz="1200" b="1" dirty="0" err="1" smtClean="0">
                <a:solidFill>
                  <a:srgbClr val="0000C0"/>
                </a:solidFill>
                <a:latin typeface="Arial Black" pitchFamily="34" charset="0"/>
              </a:rPr>
              <a:t>nombre_padre</a:t>
            </a:r>
            <a:r>
              <a:rPr lang="en-US" sz="1200" b="1" dirty="0" smtClean="0">
                <a:solidFill>
                  <a:srgbClr val="0000C0"/>
                </a:solidFill>
                <a:latin typeface="Arial Black" pitchFamily="34" charset="0"/>
              </a:rPr>
              <a:t>);</a:t>
            </a:r>
          </a:p>
          <a:p>
            <a:pPr marL="404813" indent="-404813" eaLnBrk="0" hangingPunct="0">
              <a:spcBef>
                <a:spcPct val="20000"/>
              </a:spcBef>
            </a:pPr>
            <a:r>
              <a:rPr lang="en-US" sz="1200" b="1" dirty="0" smtClean="0">
                <a:solidFill>
                  <a:srgbClr val="0000C0"/>
                </a:solidFill>
                <a:latin typeface="Arial Black" pitchFamily="34" charset="0"/>
              </a:rPr>
              <a:t>   END;</a:t>
            </a:r>
          </a:p>
          <a:p>
            <a:pPr marL="404813" indent="-404813" eaLnBrk="0" hangingPunct="0">
              <a:spcBef>
                <a:spcPct val="20000"/>
              </a:spcBef>
            </a:pPr>
            <a:r>
              <a:rPr lang="en-US" sz="1200" b="1" dirty="0" smtClean="0">
                <a:solidFill>
                  <a:srgbClr val="C00000"/>
                </a:solidFill>
                <a:latin typeface="Arial Black" pitchFamily="34" charset="0"/>
              </a:rPr>
              <a:t>DBMS_OUTPUT.PUT_LINE('</a:t>
            </a:r>
            <a:r>
              <a:rPr lang="en-US" sz="1200" b="1" dirty="0" err="1" smtClean="0">
                <a:solidFill>
                  <a:srgbClr val="C00000"/>
                </a:solidFill>
                <a:latin typeface="Arial Black" pitchFamily="34" charset="0"/>
              </a:rPr>
              <a:t>Dia</a:t>
            </a:r>
            <a:r>
              <a:rPr lang="en-US" sz="1200" b="1" dirty="0" smtClean="0">
                <a:solidFill>
                  <a:srgbClr val="C00000"/>
                </a:solidFill>
                <a:latin typeface="Arial Black" pitchFamily="34" charset="0"/>
              </a:rPr>
              <a:t> de </a:t>
            </a:r>
            <a:r>
              <a:rPr lang="en-US" sz="1200" b="1" dirty="0" err="1" smtClean="0">
                <a:solidFill>
                  <a:srgbClr val="C00000"/>
                </a:solidFill>
                <a:latin typeface="Arial Black" pitchFamily="34" charset="0"/>
              </a:rPr>
              <a:t>Cumpleaño</a:t>
            </a:r>
            <a:r>
              <a:rPr lang="en-US" sz="1200" b="1" dirty="0" smtClean="0">
                <a:solidFill>
                  <a:srgbClr val="C00000"/>
                </a:solidFill>
                <a:latin typeface="Arial Black" pitchFamily="34" charset="0"/>
              </a:rPr>
              <a:t>: '||</a:t>
            </a:r>
            <a:r>
              <a:rPr lang="en-US" sz="1200" b="1" dirty="0" err="1" smtClean="0">
                <a:solidFill>
                  <a:srgbClr val="C00000"/>
                </a:solidFill>
                <a:latin typeface="Arial Black" pitchFamily="34" charset="0"/>
              </a:rPr>
              <a:t>fecha_de_cumple</a:t>
            </a:r>
            <a:r>
              <a:rPr lang="en-US" sz="1200" b="1" dirty="0" smtClean="0">
                <a:solidFill>
                  <a:srgbClr val="C00000"/>
                </a:solidFill>
                <a:latin typeface="Arial Black" pitchFamily="34" charset="0"/>
              </a:rPr>
              <a:t>); </a:t>
            </a:r>
          </a:p>
          <a:p>
            <a:pPr marL="404813" indent="-404813" eaLnBrk="0" hangingPunct="0">
              <a:spcBef>
                <a:spcPct val="20000"/>
              </a:spcBef>
            </a:pPr>
            <a:r>
              <a:rPr lang="en-US" sz="1200" b="1" dirty="0" smtClean="0">
                <a:solidFill>
                  <a:srgbClr val="C00000"/>
                </a:solidFill>
                <a:latin typeface="Arial Black" pitchFamily="34" charset="0"/>
              </a:rPr>
              <a:t>END;</a:t>
            </a:r>
            <a:endParaRPr lang="en-US" sz="1200" b="1" dirty="0">
              <a:solidFill>
                <a:srgbClr val="C00000"/>
              </a:solidFill>
              <a:latin typeface="Arial Black" pitchFamily="34" charset="0"/>
            </a:endParaRPr>
          </a:p>
        </p:txBody>
      </p:sp>
      <p:pic>
        <p:nvPicPr>
          <p:cNvPr id="2050" name="Picture 2" descr="C:\Users\user\Documents\DonationCoder\ScreenshotCaptor\Screenshots\Screenshot - 01-02-2014 , 15_44_36.png"/>
          <p:cNvPicPr>
            <a:picLocks noChangeAspect="1" noChangeArrowheads="1"/>
          </p:cNvPicPr>
          <p:nvPr/>
        </p:nvPicPr>
        <p:blipFill>
          <a:blip r:embed="rId3" cstate="print"/>
          <a:srcRect/>
          <a:stretch>
            <a:fillRect/>
          </a:stretch>
        </p:blipFill>
        <p:spPr bwMode="auto">
          <a:xfrm>
            <a:off x="6751290" y="3638358"/>
            <a:ext cx="2336354" cy="79875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Ámbito y Visibilidad de la Variable </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Un calificador es un nombre que se le da a un bloque para la visibilidad de una variable con el mismo nombre en diferentes bloques. </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p:txBody>
      </p:sp>
      <p:sp>
        <p:nvSpPr>
          <p:cNvPr id="3" name="Text Box 5"/>
          <p:cNvSpPr txBox="1">
            <a:spLocks noChangeArrowheads="1"/>
          </p:cNvSpPr>
          <p:nvPr/>
        </p:nvSpPr>
        <p:spPr bwMode="auto">
          <a:xfrm>
            <a:off x="1187624" y="2492896"/>
            <a:ext cx="7200800" cy="312393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marL="404813" indent="-404813" eaLnBrk="0" hangingPunct="0">
              <a:lnSpc>
                <a:spcPct val="65000"/>
              </a:lnSpc>
              <a:spcBef>
                <a:spcPct val="40000"/>
              </a:spcBef>
            </a:pPr>
            <a:r>
              <a:rPr lang="en-US" sz="1200" b="1" dirty="0" smtClean="0">
                <a:solidFill>
                  <a:srgbClr val="C00000"/>
                </a:solidFill>
                <a:latin typeface="Arial Black" pitchFamily="34" charset="0"/>
              </a:rPr>
              <a:t>&lt;&lt;padre&gt;&gt;</a:t>
            </a:r>
          </a:p>
          <a:p>
            <a:pPr marL="404813" indent="-404813" eaLnBrk="0" hangingPunct="0">
              <a:lnSpc>
                <a:spcPct val="65000"/>
              </a:lnSpc>
              <a:spcBef>
                <a:spcPct val="40000"/>
              </a:spcBef>
            </a:pPr>
            <a:r>
              <a:rPr lang="en-US" sz="1200" b="1" dirty="0" smtClean="0">
                <a:solidFill>
                  <a:srgbClr val="C00000"/>
                </a:solidFill>
                <a:latin typeface="Arial Black" pitchFamily="34" charset="0"/>
              </a:rPr>
              <a:t>DECLARE</a:t>
            </a:r>
          </a:p>
          <a:p>
            <a:pPr marL="404813" indent="-404813" eaLnBrk="0" hangingPunct="0">
              <a:lnSpc>
                <a:spcPct val="65000"/>
              </a:lnSpc>
              <a:spcBef>
                <a:spcPct val="40000"/>
              </a:spcBef>
            </a:pPr>
            <a:r>
              <a:rPr lang="en-US" sz="1200" b="1" dirty="0" smtClean="0">
                <a:solidFill>
                  <a:srgbClr val="C00000"/>
                </a:solidFill>
                <a:latin typeface="Arial Black" pitchFamily="34" charset="0"/>
              </a:rPr>
              <a:t> </a:t>
            </a:r>
            <a:r>
              <a:rPr lang="en-US" sz="1200" b="1" dirty="0" err="1" smtClean="0">
                <a:solidFill>
                  <a:srgbClr val="C00000"/>
                </a:solidFill>
                <a:latin typeface="Arial Black" pitchFamily="34" charset="0"/>
              </a:rPr>
              <a:t>nombre_padre</a:t>
            </a:r>
            <a:r>
              <a:rPr lang="en-US" sz="1200" b="1" dirty="0" smtClean="0">
                <a:solidFill>
                  <a:srgbClr val="C00000"/>
                </a:solidFill>
                <a:latin typeface="Arial Black" pitchFamily="34" charset="0"/>
              </a:rPr>
              <a:t>     VARCHAR2(20):='Patricio';</a:t>
            </a:r>
          </a:p>
          <a:p>
            <a:pPr marL="404813" indent="-404813" eaLnBrk="0" hangingPunct="0">
              <a:lnSpc>
                <a:spcPct val="65000"/>
              </a:lnSpc>
              <a:spcBef>
                <a:spcPct val="40000"/>
              </a:spcBef>
            </a:pPr>
            <a:r>
              <a:rPr lang="en-US" sz="1200" b="1" dirty="0" smtClean="0">
                <a:solidFill>
                  <a:srgbClr val="C00000"/>
                </a:solidFill>
                <a:latin typeface="Arial Black" pitchFamily="34" charset="0"/>
              </a:rPr>
              <a:t> </a:t>
            </a:r>
            <a:r>
              <a:rPr lang="en-US" sz="1200" b="1" dirty="0" err="1" smtClean="0">
                <a:solidFill>
                  <a:srgbClr val="C00000"/>
                </a:solidFill>
                <a:latin typeface="Arial Black" pitchFamily="34" charset="0"/>
              </a:rPr>
              <a:t>fecha_de_cumple</a:t>
            </a:r>
            <a:r>
              <a:rPr lang="en-US" sz="1200" b="1" dirty="0" smtClean="0">
                <a:solidFill>
                  <a:srgbClr val="C00000"/>
                </a:solidFill>
                <a:latin typeface="Arial Black" pitchFamily="34" charset="0"/>
              </a:rPr>
              <a:t> DATE:='20-Abr-1972';</a:t>
            </a:r>
          </a:p>
          <a:p>
            <a:pPr marL="404813" indent="-404813" eaLnBrk="0" hangingPunct="0">
              <a:lnSpc>
                <a:spcPct val="65000"/>
              </a:lnSpc>
              <a:spcBef>
                <a:spcPct val="40000"/>
              </a:spcBef>
            </a:pPr>
            <a:r>
              <a:rPr lang="en-US" sz="1200" b="1" dirty="0" smtClean="0">
                <a:solidFill>
                  <a:srgbClr val="C00000"/>
                </a:solidFill>
                <a:latin typeface="Arial Black" pitchFamily="34" charset="0"/>
              </a:rPr>
              <a:t>BEGIN</a:t>
            </a:r>
          </a:p>
          <a:p>
            <a:pPr marL="404813" indent="-404813" eaLnBrk="0" hangingPunct="0">
              <a:lnSpc>
                <a:spcPct val="65000"/>
              </a:lnSpc>
              <a:spcBef>
                <a:spcPct val="40000"/>
              </a:spcBef>
            </a:pPr>
            <a:r>
              <a:rPr lang="en-US" sz="1200" b="1" dirty="0" smtClean="0">
                <a:solidFill>
                  <a:srgbClr val="0000C0"/>
                </a:solidFill>
                <a:latin typeface="Arial Black" pitchFamily="34" charset="0"/>
              </a:rPr>
              <a:t>   DECLARE</a:t>
            </a:r>
          </a:p>
          <a:p>
            <a:pPr marL="404813" indent="-404813" eaLnBrk="0" hangingPunct="0">
              <a:lnSpc>
                <a:spcPct val="65000"/>
              </a:lnSpc>
              <a:spcBef>
                <a:spcPct val="40000"/>
              </a:spcBef>
            </a:pPr>
            <a:r>
              <a:rPr lang="en-US" sz="1200" b="1" dirty="0" smtClean="0">
                <a:solidFill>
                  <a:srgbClr val="0000C0"/>
                </a:solidFill>
                <a:latin typeface="Arial Black" pitchFamily="34" charset="0"/>
              </a:rPr>
              <a:t>   </a:t>
            </a:r>
            <a:r>
              <a:rPr lang="en-US" sz="1200" b="1" dirty="0" err="1" smtClean="0">
                <a:solidFill>
                  <a:srgbClr val="0000C0"/>
                </a:solidFill>
                <a:latin typeface="Arial Black" pitchFamily="34" charset="0"/>
              </a:rPr>
              <a:t>nombre_hijo</a:t>
            </a:r>
            <a:r>
              <a:rPr lang="en-US" sz="1200" b="1" dirty="0" smtClean="0">
                <a:solidFill>
                  <a:srgbClr val="0000C0"/>
                </a:solidFill>
                <a:latin typeface="Arial Black" pitchFamily="34" charset="0"/>
              </a:rPr>
              <a:t>     VARCHAR2(20):='Miguel';</a:t>
            </a:r>
          </a:p>
          <a:p>
            <a:pPr marL="404813" indent="-404813" eaLnBrk="0" hangingPunct="0">
              <a:lnSpc>
                <a:spcPct val="65000"/>
              </a:lnSpc>
              <a:spcBef>
                <a:spcPct val="40000"/>
              </a:spcBef>
            </a:pPr>
            <a:r>
              <a:rPr lang="en-US" sz="1200" b="1" dirty="0" smtClean="0">
                <a:solidFill>
                  <a:srgbClr val="0000C0"/>
                </a:solidFill>
                <a:latin typeface="Arial Black" pitchFamily="34" charset="0"/>
              </a:rPr>
              <a:t>   </a:t>
            </a:r>
            <a:r>
              <a:rPr lang="en-US" sz="1200" b="1" dirty="0" err="1" smtClean="0">
                <a:solidFill>
                  <a:srgbClr val="0000C0"/>
                </a:solidFill>
                <a:latin typeface="Arial Black" pitchFamily="34" charset="0"/>
              </a:rPr>
              <a:t>fecha_de_cumple</a:t>
            </a:r>
            <a:r>
              <a:rPr lang="en-US" sz="1200" b="1" dirty="0" smtClean="0">
                <a:solidFill>
                  <a:srgbClr val="0000C0"/>
                </a:solidFill>
                <a:latin typeface="Arial Black" pitchFamily="34" charset="0"/>
              </a:rPr>
              <a:t> DATE:='13-May-1992';</a:t>
            </a:r>
          </a:p>
          <a:p>
            <a:pPr marL="404813" indent="-404813" eaLnBrk="0" hangingPunct="0">
              <a:lnSpc>
                <a:spcPct val="65000"/>
              </a:lnSpc>
              <a:spcBef>
                <a:spcPct val="40000"/>
              </a:spcBef>
            </a:pPr>
            <a:r>
              <a:rPr lang="en-US" sz="1200" b="1" dirty="0" smtClean="0">
                <a:solidFill>
                  <a:srgbClr val="0000C0"/>
                </a:solidFill>
                <a:latin typeface="Arial Black" pitchFamily="34" charset="0"/>
              </a:rPr>
              <a:t>   BEGIN </a:t>
            </a:r>
          </a:p>
          <a:p>
            <a:pPr marL="404813" indent="-404813" eaLnBrk="0" hangingPunct="0">
              <a:lnSpc>
                <a:spcPct val="65000"/>
              </a:lnSpc>
              <a:spcBef>
                <a:spcPct val="40000"/>
              </a:spcBef>
            </a:pPr>
            <a:r>
              <a:rPr lang="en-US" sz="1200" b="1" dirty="0" smtClean="0">
                <a:solidFill>
                  <a:srgbClr val="0000C0"/>
                </a:solidFill>
                <a:latin typeface="Arial Black" pitchFamily="34" charset="0"/>
              </a:rPr>
              <a:t>      DBMS_OUTPUT.PUT_LINE('Nombre del padre:' || ' ' || </a:t>
            </a:r>
            <a:r>
              <a:rPr lang="en-US" sz="1200" b="1" dirty="0" err="1" smtClean="0">
                <a:solidFill>
                  <a:srgbClr val="C00000"/>
                </a:solidFill>
                <a:latin typeface="Arial Black" pitchFamily="34" charset="0"/>
              </a:rPr>
              <a:t>nombre_padre</a:t>
            </a:r>
            <a:r>
              <a:rPr lang="en-US" sz="1200" b="1" dirty="0" smtClean="0">
                <a:solidFill>
                  <a:srgbClr val="0000C0"/>
                </a:solidFill>
                <a:latin typeface="Arial Black" pitchFamily="34" charset="0"/>
              </a:rPr>
              <a:t>);</a:t>
            </a:r>
          </a:p>
          <a:p>
            <a:pPr marL="404813" indent="-404813" eaLnBrk="0" hangingPunct="0">
              <a:lnSpc>
                <a:spcPct val="65000"/>
              </a:lnSpc>
              <a:spcBef>
                <a:spcPct val="40000"/>
              </a:spcBef>
            </a:pPr>
            <a:r>
              <a:rPr lang="en-US" sz="1200" b="1" dirty="0" smtClean="0">
                <a:solidFill>
                  <a:srgbClr val="0000C0"/>
                </a:solidFill>
                <a:latin typeface="Arial Black" pitchFamily="34" charset="0"/>
              </a:rPr>
              <a:t>      DBMS_OUTPUT.PUT_LINE('</a:t>
            </a:r>
            <a:r>
              <a:rPr lang="en-US" sz="1200" b="1" dirty="0" err="1" smtClean="0">
                <a:solidFill>
                  <a:srgbClr val="0000C0"/>
                </a:solidFill>
                <a:latin typeface="Arial Black" pitchFamily="34" charset="0"/>
              </a:rPr>
              <a:t>Dia</a:t>
            </a:r>
            <a:r>
              <a:rPr lang="en-US" sz="1200" b="1" dirty="0" smtClean="0">
                <a:solidFill>
                  <a:srgbClr val="0000C0"/>
                </a:solidFill>
                <a:latin typeface="Arial Black" pitchFamily="34" charset="0"/>
              </a:rPr>
              <a:t> de </a:t>
            </a:r>
            <a:r>
              <a:rPr lang="en-US" sz="1200" b="1" dirty="0" err="1" smtClean="0">
                <a:solidFill>
                  <a:srgbClr val="0000C0"/>
                </a:solidFill>
                <a:latin typeface="Arial Black" pitchFamily="34" charset="0"/>
              </a:rPr>
              <a:t>Cumpleaño</a:t>
            </a:r>
            <a:r>
              <a:rPr lang="en-US" sz="1200" b="1" dirty="0" smtClean="0">
                <a:solidFill>
                  <a:srgbClr val="0000C0"/>
                </a:solidFill>
                <a:latin typeface="Arial Black" pitchFamily="34" charset="0"/>
              </a:rPr>
              <a:t>: '|| </a:t>
            </a:r>
            <a:r>
              <a:rPr lang="en-US" sz="1200" b="1" dirty="0" err="1" smtClean="0">
                <a:solidFill>
                  <a:srgbClr val="C00000"/>
                </a:solidFill>
                <a:latin typeface="Arial Black" pitchFamily="34" charset="0"/>
              </a:rPr>
              <a:t>padre.fecha_de_cumple</a:t>
            </a:r>
            <a:r>
              <a:rPr lang="en-US" sz="1200" b="1" dirty="0" smtClean="0">
                <a:solidFill>
                  <a:srgbClr val="0000C0"/>
                </a:solidFill>
                <a:latin typeface="Arial Black" pitchFamily="34" charset="0"/>
              </a:rPr>
              <a:t>);</a:t>
            </a:r>
          </a:p>
          <a:p>
            <a:pPr marL="404813" indent="-404813" eaLnBrk="0" hangingPunct="0">
              <a:lnSpc>
                <a:spcPct val="65000"/>
              </a:lnSpc>
              <a:spcBef>
                <a:spcPct val="40000"/>
              </a:spcBef>
            </a:pPr>
            <a:r>
              <a:rPr lang="en-US" sz="1200" b="1" dirty="0" smtClean="0">
                <a:solidFill>
                  <a:srgbClr val="0000C0"/>
                </a:solidFill>
                <a:latin typeface="Arial Black" pitchFamily="34" charset="0"/>
              </a:rPr>
              <a:t>      DBMS_OUTPUT.PUT_LINE('Nombre del </a:t>
            </a:r>
            <a:r>
              <a:rPr lang="en-US" sz="1200" b="1" dirty="0" err="1" smtClean="0">
                <a:solidFill>
                  <a:srgbClr val="0000C0"/>
                </a:solidFill>
                <a:latin typeface="Arial Black" pitchFamily="34" charset="0"/>
              </a:rPr>
              <a:t>hijo</a:t>
            </a:r>
            <a:r>
              <a:rPr lang="en-US" sz="1200" b="1" dirty="0" smtClean="0">
                <a:solidFill>
                  <a:srgbClr val="0000C0"/>
                </a:solidFill>
                <a:latin typeface="Arial Black" pitchFamily="34" charset="0"/>
              </a:rPr>
              <a:t> :' || ' ' || </a:t>
            </a:r>
            <a:r>
              <a:rPr lang="en-US" sz="1200" b="1" dirty="0" err="1" smtClean="0">
                <a:solidFill>
                  <a:srgbClr val="0000C0"/>
                </a:solidFill>
                <a:latin typeface="Arial Black" pitchFamily="34" charset="0"/>
              </a:rPr>
              <a:t>nombre_hijo</a:t>
            </a:r>
            <a:r>
              <a:rPr lang="en-US" sz="1200" b="1" dirty="0" smtClean="0">
                <a:solidFill>
                  <a:srgbClr val="0000C0"/>
                </a:solidFill>
                <a:latin typeface="Arial Black" pitchFamily="34" charset="0"/>
              </a:rPr>
              <a:t>);</a:t>
            </a:r>
          </a:p>
          <a:p>
            <a:pPr marL="404813" indent="-404813" eaLnBrk="0" hangingPunct="0">
              <a:lnSpc>
                <a:spcPct val="65000"/>
              </a:lnSpc>
              <a:spcBef>
                <a:spcPct val="40000"/>
              </a:spcBef>
            </a:pPr>
            <a:r>
              <a:rPr lang="en-US" sz="1200" b="1" dirty="0" smtClean="0">
                <a:solidFill>
                  <a:srgbClr val="0000C0"/>
                </a:solidFill>
                <a:latin typeface="Arial Black" pitchFamily="34" charset="0"/>
              </a:rPr>
              <a:t>      DBMS_OUTPUT.PUT_LINE('</a:t>
            </a:r>
            <a:r>
              <a:rPr lang="en-US" sz="1200" b="1" dirty="0" err="1" smtClean="0">
                <a:solidFill>
                  <a:srgbClr val="0000C0"/>
                </a:solidFill>
                <a:latin typeface="Arial Black" pitchFamily="34" charset="0"/>
              </a:rPr>
              <a:t>Dia</a:t>
            </a:r>
            <a:r>
              <a:rPr lang="en-US" sz="1200" b="1" dirty="0" smtClean="0">
                <a:solidFill>
                  <a:srgbClr val="0000C0"/>
                </a:solidFill>
                <a:latin typeface="Arial Black" pitchFamily="34" charset="0"/>
              </a:rPr>
              <a:t> de </a:t>
            </a:r>
            <a:r>
              <a:rPr lang="en-US" sz="1200" b="1" dirty="0" err="1" smtClean="0">
                <a:solidFill>
                  <a:srgbClr val="0000C0"/>
                </a:solidFill>
                <a:latin typeface="Arial Black" pitchFamily="34" charset="0"/>
              </a:rPr>
              <a:t>Cumpleaño</a:t>
            </a:r>
            <a:r>
              <a:rPr lang="en-US" sz="1200" b="1" dirty="0" smtClean="0">
                <a:solidFill>
                  <a:srgbClr val="0000C0"/>
                </a:solidFill>
                <a:latin typeface="Arial Black" pitchFamily="34" charset="0"/>
              </a:rPr>
              <a:t>: '|| </a:t>
            </a:r>
            <a:r>
              <a:rPr lang="en-US" sz="1200" b="1" dirty="0" err="1" smtClean="0">
                <a:solidFill>
                  <a:srgbClr val="0000C0"/>
                </a:solidFill>
                <a:latin typeface="Arial Black" pitchFamily="34" charset="0"/>
              </a:rPr>
              <a:t>fecha_de_cumple</a:t>
            </a:r>
            <a:r>
              <a:rPr lang="en-US" sz="1200" b="1" dirty="0" smtClean="0">
                <a:solidFill>
                  <a:srgbClr val="0000C0"/>
                </a:solidFill>
                <a:latin typeface="Arial Black" pitchFamily="34" charset="0"/>
              </a:rPr>
              <a:t>);</a:t>
            </a:r>
          </a:p>
          <a:p>
            <a:pPr marL="404813" indent="-404813" eaLnBrk="0" hangingPunct="0">
              <a:lnSpc>
                <a:spcPct val="65000"/>
              </a:lnSpc>
              <a:spcBef>
                <a:spcPct val="40000"/>
              </a:spcBef>
            </a:pPr>
            <a:r>
              <a:rPr lang="en-US" sz="1200" b="1" dirty="0" smtClean="0">
                <a:solidFill>
                  <a:srgbClr val="0000C0"/>
                </a:solidFill>
                <a:latin typeface="Arial Black" pitchFamily="34" charset="0"/>
              </a:rPr>
              <a:t>   END;</a:t>
            </a:r>
          </a:p>
          <a:p>
            <a:pPr marL="404813" indent="-404813" eaLnBrk="0" hangingPunct="0">
              <a:lnSpc>
                <a:spcPct val="65000"/>
              </a:lnSpc>
              <a:spcBef>
                <a:spcPct val="40000"/>
              </a:spcBef>
            </a:pPr>
            <a:r>
              <a:rPr lang="en-US" sz="1200" b="1" dirty="0" smtClean="0">
                <a:solidFill>
                  <a:srgbClr val="C00000"/>
                </a:solidFill>
                <a:latin typeface="Arial Black" pitchFamily="34" charset="0"/>
              </a:rPr>
              <a:t>END;</a:t>
            </a:r>
          </a:p>
        </p:txBody>
      </p:sp>
      <p:pic>
        <p:nvPicPr>
          <p:cNvPr id="3074" name="Picture 2" descr="C:\Users\user\Documents\DonationCoder\ScreenshotCaptor\Screenshots\Screenshot - 01-02-2014 , 15_55_15.png"/>
          <p:cNvPicPr>
            <a:picLocks noChangeAspect="1" noChangeArrowheads="1"/>
          </p:cNvPicPr>
          <p:nvPr/>
        </p:nvPicPr>
        <p:blipFill>
          <a:blip r:embed="rId3" cstate="print"/>
          <a:srcRect/>
          <a:stretch>
            <a:fillRect/>
          </a:stretch>
        </p:blipFill>
        <p:spPr bwMode="auto">
          <a:xfrm>
            <a:off x="3376613" y="5719911"/>
            <a:ext cx="2563539" cy="7864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pic>
        <p:nvPicPr>
          <p:cNvPr id="11" name="Picture 5" descr="Personajes humanos en 3D poco X3 mirando una pantalla de ordenador portÃ¡til. Gente de negocios serie. Foto de archivo - 11527355"/>
          <p:cNvPicPr>
            <a:picLocks noChangeAspect="1" noChangeArrowheads="1"/>
          </p:cNvPicPr>
          <p:nvPr/>
        </p:nvPicPr>
        <p:blipFill>
          <a:blip r:embed="rId3" cstate="print"/>
          <a:srcRect/>
          <a:stretch>
            <a:fillRect/>
          </a:stretch>
        </p:blipFill>
        <p:spPr bwMode="auto">
          <a:xfrm>
            <a:off x="7000922" y="4968552"/>
            <a:ext cx="1906416" cy="1772816"/>
          </a:xfrm>
          <a:prstGeom prst="rect">
            <a:avLst/>
          </a:prstGeom>
          <a:noFill/>
          <a:ln w="9525">
            <a:noFill/>
            <a:miter lim="800000"/>
            <a:headEnd/>
            <a:tailEnd/>
          </a:ln>
        </p:spPr>
      </p:pic>
      <p:sp>
        <p:nvSpPr>
          <p:cNvPr id="12" name="AutoShape 8"/>
          <p:cNvSpPr>
            <a:spLocks noChangeArrowheads="1"/>
          </p:cNvSpPr>
          <p:nvPr/>
        </p:nvSpPr>
        <p:spPr bwMode="auto">
          <a:xfrm flipH="1">
            <a:off x="774626" y="3875906"/>
            <a:ext cx="6840760" cy="1584176"/>
          </a:xfrm>
          <a:prstGeom prst="wedgeRectCallout">
            <a:avLst>
              <a:gd name="adj1" fmla="val -43750"/>
              <a:gd name="adj2" fmla="val 70000"/>
            </a:avLst>
          </a:prstGeom>
          <a:solidFill>
            <a:srgbClr val="FFCC00"/>
          </a:solidFill>
          <a:ln w="31750">
            <a:solidFill>
              <a:schemeClr val="tx1"/>
            </a:solidFill>
            <a:miter lim="800000"/>
            <a:headEnd/>
            <a:tailEnd/>
          </a:ln>
        </p:spPr>
        <p:txBody>
          <a:bodyPr/>
          <a:lstStyle/>
          <a:p>
            <a:endParaRPr lang="en-US" sz="400" b="1" dirty="0" smtClean="0"/>
          </a:p>
          <a:p>
            <a:pPr>
              <a:defRPr/>
            </a:pPr>
            <a:r>
              <a:rPr lang="en-US" sz="1100" b="1" dirty="0" smtClean="0">
                <a:solidFill>
                  <a:srgbClr val="000000"/>
                </a:solidFill>
                <a:latin typeface="Arial Black" pitchFamily="34" charset="0"/>
              </a:rPr>
              <a:t>DECLARE</a:t>
            </a:r>
          </a:p>
          <a:p>
            <a:pPr>
              <a:defRPr/>
            </a:pPr>
            <a:r>
              <a:rPr lang="en-US" sz="1100" b="1" dirty="0" smtClean="0">
                <a:solidFill>
                  <a:srgbClr val="000000"/>
                </a:solidFill>
                <a:latin typeface="Arial Black" pitchFamily="34" charset="0"/>
              </a:rPr>
              <a:t>   </a:t>
            </a:r>
            <a:r>
              <a:rPr lang="en-US" sz="1100" b="1" dirty="0" err="1" smtClean="0">
                <a:latin typeface="Arial Black" pitchFamily="34" charset="0"/>
              </a:rPr>
              <a:t>v_sal_prom</a:t>
            </a:r>
            <a:r>
              <a:rPr lang="en-US" sz="1100" b="1" dirty="0" smtClean="0">
                <a:latin typeface="Arial Black" pitchFamily="34" charset="0"/>
              </a:rPr>
              <a:t>   NUMBER (9,2);</a:t>
            </a:r>
          </a:p>
          <a:p>
            <a:pPr>
              <a:defRPr/>
            </a:pPr>
            <a:r>
              <a:rPr lang="en-US" sz="1100" b="1" dirty="0" smtClean="0">
                <a:solidFill>
                  <a:srgbClr val="000000"/>
                </a:solidFill>
                <a:latin typeface="Arial Black" pitchFamily="34" charset="0"/>
              </a:rPr>
              <a:t>BEGIN</a:t>
            </a:r>
          </a:p>
          <a:p>
            <a:pPr>
              <a:defRPr/>
            </a:pPr>
            <a:r>
              <a:rPr lang="en-US" sz="1100" b="1" dirty="0" smtClean="0">
                <a:solidFill>
                  <a:srgbClr val="000000"/>
                </a:solidFill>
                <a:latin typeface="Arial Black" pitchFamily="34" charset="0"/>
              </a:rPr>
              <a:t>    </a:t>
            </a:r>
            <a:r>
              <a:rPr lang="en-US" sz="1100" b="1" dirty="0" smtClean="0">
                <a:latin typeface="Arial Black" pitchFamily="34" charset="0"/>
              </a:rPr>
              <a:t>SELECT</a:t>
            </a:r>
            <a:r>
              <a:rPr lang="en-US" sz="1100" b="1" dirty="0" smtClean="0">
                <a:solidFill>
                  <a:srgbClr val="00B050"/>
                </a:solidFill>
                <a:latin typeface="Arial Black" pitchFamily="34" charset="0"/>
              </a:rPr>
              <a:t>  </a:t>
            </a:r>
            <a:r>
              <a:rPr lang="en-US" sz="1100" b="1" dirty="0" smtClean="0">
                <a:solidFill>
                  <a:srgbClr val="C00000"/>
                </a:solidFill>
                <a:latin typeface="Arial Black" pitchFamily="34" charset="0"/>
              </a:rPr>
              <a:t>ROUND</a:t>
            </a:r>
            <a:r>
              <a:rPr lang="en-US" sz="1100" b="1" dirty="0" smtClean="0">
                <a:latin typeface="Arial Black" pitchFamily="34" charset="0"/>
              </a:rPr>
              <a:t>(</a:t>
            </a:r>
            <a:r>
              <a:rPr lang="en-US" sz="1100" b="1" dirty="0" smtClean="0">
                <a:solidFill>
                  <a:srgbClr val="00B050"/>
                </a:solidFill>
                <a:latin typeface="Arial Black" pitchFamily="34" charset="0"/>
              </a:rPr>
              <a:t>AVG</a:t>
            </a:r>
            <a:r>
              <a:rPr lang="en-US" sz="1100" b="1" dirty="0" smtClean="0">
                <a:latin typeface="Arial Black" pitchFamily="34" charset="0"/>
              </a:rPr>
              <a:t>(salary))</a:t>
            </a:r>
          </a:p>
          <a:p>
            <a:pPr>
              <a:defRPr/>
            </a:pPr>
            <a:r>
              <a:rPr lang="en-US" sz="1100" b="1" dirty="0" smtClean="0">
                <a:solidFill>
                  <a:srgbClr val="000000"/>
                </a:solidFill>
                <a:latin typeface="Arial Black" pitchFamily="34" charset="0"/>
              </a:rPr>
              <a:t>    INTO </a:t>
            </a:r>
            <a:r>
              <a:rPr lang="en-US" sz="1100" b="1" dirty="0" err="1" smtClean="0">
                <a:latin typeface="Arial Black" pitchFamily="34" charset="0"/>
              </a:rPr>
              <a:t>v_sal_prom</a:t>
            </a:r>
            <a:endParaRPr lang="en-US" sz="1100" b="1" dirty="0" smtClean="0">
              <a:latin typeface="Arial Black" pitchFamily="34" charset="0"/>
            </a:endParaRPr>
          </a:p>
          <a:p>
            <a:pPr>
              <a:defRPr/>
            </a:pPr>
            <a:r>
              <a:rPr lang="en-US" sz="1100" b="1" dirty="0" smtClean="0">
                <a:solidFill>
                  <a:srgbClr val="000000"/>
                </a:solidFill>
                <a:latin typeface="Arial Black" pitchFamily="34" charset="0"/>
              </a:rPr>
              <a:t>    </a:t>
            </a:r>
            <a:r>
              <a:rPr lang="en-US" sz="1100" b="1" dirty="0" smtClean="0">
                <a:latin typeface="Arial Black" pitchFamily="34" charset="0"/>
              </a:rPr>
              <a:t>FROM employees;</a:t>
            </a:r>
          </a:p>
          <a:p>
            <a:pPr>
              <a:defRPr/>
            </a:pPr>
            <a:r>
              <a:rPr lang="en-US" sz="1100" b="1" dirty="0" smtClean="0">
                <a:latin typeface="Arial Black" pitchFamily="34" charset="0"/>
              </a:rPr>
              <a:t>    DBMS_OUTPUT.PUT_LINE('Salario </a:t>
            </a:r>
            <a:r>
              <a:rPr lang="en-US" sz="1100" b="1" dirty="0" err="1" smtClean="0">
                <a:latin typeface="Arial Black" pitchFamily="34" charset="0"/>
              </a:rPr>
              <a:t>anual</a:t>
            </a:r>
            <a:r>
              <a:rPr lang="en-US" sz="1100" b="1" dirty="0" smtClean="0">
                <a:latin typeface="Arial Black" pitchFamily="34" charset="0"/>
              </a:rPr>
              <a:t> : ' || </a:t>
            </a:r>
            <a:r>
              <a:rPr lang="en-US" sz="1100" b="1" dirty="0" smtClean="0">
                <a:solidFill>
                  <a:srgbClr val="0000FF"/>
                </a:solidFill>
                <a:latin typeface="Arial Black" pitchFamily="34" charset="0"/>
              </a:rPr>
              <a:t>TO_CHAR(</a:t>
            </a:r>
            <a:r>
              <a:rPr lang="en-US" sz="1100" b="1" dirty="0" err="1" smtClean="0">
                <a:solidFill>
                  <a:srgbClr val="0000FF"/>
                </a:solidFill>
                <a:latin typeface="Arial Black" pitchFamily="34" charset="0"/>
              </a:rPr>
              <a:t>v_sal_prom</a:t>
            </a:r>
            <a:r>
              <a:rPr lang="en-US" sz="1100" b="1" dirty="0" smtClean="0">
                <a:solidFill>
                  <a:srgbClr val="0000FF"/>
                </a:solidFill>
                <a:latin typeface="Arial Black" pitchFamily="34" charset="0"/>
              </a:rPr>
              <a:t>, '$999,999,999')</a:t>
            </a:r>
            <a:r>
              <a:rPr lang="en-US" sz="1100" b="1" dirty="0" smtClean="0">
                <a:latin typeface="Arial Black" pitchFamily="34" charset="0"/>
              </a:rPr>
              <a:t>)</a:t>
            </a:r>
            <a:r>
              <a:rPr lang="en-US" sz="1100" b="1" dirty="0" smtClean="0">
                <a:solidFill>
                  <a:srgbClr val="000000"/>
                </a:solidFill>
                <a:latin typeface="Arial Black" pitchFamily="34" charset="0"/>
              </a:rPr>
              <a:t>;</a:t>
            </a:r>
          </a:p>
          <a:p>
            <a:pPr>
              <a:defRPr/>
            </a:pPr>
            <a:r>
              <a:rPr lang="en-US" sz="1100" b="1" dirty="0" smtClean="0">
                <a:solidFill>
                  <a:srgbClr val="000000"/>
                </a:solidFill>
                <a:latin typeface="Arial Black" pitchFamily="34" charset="0"/>
              </a:rPr>
              <a:t>END;</a:t>
            </a:r>
            <a:endParaRPr lang="es-E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p:cNvSpPr>
            <a:spLocks noChangeArrowheads="1"/>
          </p:cNvSpPr>
          <p:nvPr/>
        </p:nvSpPr>
        <p:spPr bwMode="auto">
          <a:xfrm>
            <a:off x="8081342" y="3078765"/>
            <a:ext cx="1044000" cy="785472"/>
          </a:xfrm>
          <a:prstGeom prst="rect">
            <a:avLst/>
          </a:prstGeom>
          <a:solidFill>
            <a:schemeClr val="bg1"/>
          </a:solidFill>
          <a:ln w="9525">
            <a:noFill/>
            <a:miter lim="800000"/>
            <a:headEnd/>
            <a:tailEnd/>
          </a:ln>
        </p:spPr>
        <p:txBody>
          <a:bodyPr wrap="square" lIns="92075" tIns="46038" rIns="92075" bIns="46038">
            <a:spAutoFit/>
          </a:bodyPr>
          <a:lstStyle/>
          <a:p>
            <a:pPr algn="ctr" eaLnBrk="0" hangingPunct="0"/>
            <a:r>
              <a:rPr lang="en-US" b="1" dirty="0" smtClean="0">
                <a:latin typeface="Arial Black" pitchFamily="34" charset="0"/>
              </a:rPr>
              <a:t>IGUAL</a:t>
            </a:r>
          </a:p>
          <a:p>
            <a:pPr algn="ctr" eaLnBrk="0" hangingPunct="0"/>
            <a:r>
              <a:rPr lang="en-US" b="1" dirty="0" smtClean="0">
                <a:latin typeface="Arial Black" pitchFamily="34" charset="0"/>
              </a:rPr>
              <a:t>QUE EN </a:t>
            </a:r>
          </a:p>
          <a:p>
            <a:pPr algn="ctr" eaLnBrk="0" hangingPunct="0"/>
            <a:r>
              <a:rPr lang="en-US" b="1" dirty="0" smtClean="0">
                <a:latin typeface="Arial Black" pitchFamily="34" charset="0"/>
              </a:rPr>
              <a:t>SQL</a:t>
            </a:r>
            <a:endParaRPr lang="en-US" b="1" dirty="0">
              <a:latin typeface="Arial Black" pitchFamily="34" charset="0"/>
            </a:endParaRPr>
          </a:p>
        </p:txBody>
      </p:sp>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Operadores PL/SQL</a:t>
            </a:r>
            <a:endParaRPr lang="es-ES" sz="3000" dirty="0" smtClean="0">
              <a:solidFill>
                <a:srgbClr val="10253F"/>
              </a:solidFill>
              <a:latin typeface="Arial" charset="0"/>
              <a:ea typeface="ＭＳ Ｐゴシック" pitchFamily="34" charset="-128"/>
              <a:cs typeface="Arial" charset="0"/>
            </a:endParaRPr>
          </a:p>
        </p:txBody>
      </p:sp>
      <p:sp>
        <p:nvSpPr>
          <p:cNvPr id="7" name="6 Bisel"/>
          <p:cNvSpPr>
            <a:spLocks noChangeArrowheads="1"/>
          </p:cNvSpPr>
          <p:nvPr/>
        </p:nvSpPr>
        <p:spPr bwMode="auto">
          <a:xfrm>
            <a:off x="64070" y="2349160"/>
            <a:ext cx="7776000" cy="280800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defRPr/>
            </a:pPr>
            <a:r>
              <a:rPr lang="es-CL" sz="1800" dirty="0" smtClean="0">
                <a:solidFill>
                  <a:schemeClr val="bg1"/>
                </a:solidFill>
                <a:latin typeface="Arial Black" pitchFamily="34" charset="0"/>
              </a:rPr>
              <a:t>- Lógicos</a:t>
            </a:r>
          </a:p>
          <a:p>
            <a:pPr>
              <a:defRPr/>
            </a:pPr>
            <a:r>
              <a:rPr lang="es-CL" sz="1800" dirty="0" smtClean="0">
                <a:solidFill>
                  <a:schemeClr val="bg1"/>
                </a:solidFill>
                <a:latin typeface="Arial Black" pitchFamily="34" charset="0"/>
              </a:rPr>
              <a:t>- Aritméticos</a:t>
            </a:r>
          </a:p>
          <a:p>
            <a:pPr>
              <a:defRPr/>
            </a:pPr>
            <a:r>
              <a:rPr lang="es-CL" sz="1800" dirty="0" smtClean="0">
                <a:solidFill>
                  <a:schemeClr val="bg1"/>
                </a:solidFill>
                <a:latin typeface="Arial Black" pitchFamily="34" charset="0"/>
              </a:rPr>
              <a:t>- Comparaciones</a:t>
            </a:r>
          </a:p>
          <a:p>
            <a:pPr>
              <a:defRPr/>
            </a:pPr>
            <a:r>
              <a:rPr lang="es-CL" sz="1800" dirty="0" smtClean="0">
                <a:solidFill>
                  <a:schemeClr val="bg1"/>
                </a:solidFill>
                <a:latin typeface="Arial Black" pitchFamily="34" charset="0"/>
              </a:rPr>
              <a:t>- Concatenación</a:t>
            </a:r>
          </a:p>
          <a:p>
            <a:pPr>
              <a:buFontTx/>
              <a:buChar char="-"/>
              <a:defRPr/>
            </a:pPr>
            <a:r>
              <a:rPr lang="es-CL" sz="1800" dirty="0" smtClean="0">
                <a:solidFill>
                  <a:schemeClr val="bg1"/>
                </a:solidFill>
                <a:latin typeface="Arial Black" pitchFamily="34" charset="0"/>
              </a:rPr>
              <a:t> Paréntesis para controlar el orden de las operaciones</a:t>
            </a:r>
          </a:p>
          <a:p>
            <a:pPr>
              <a:defRPr/>
            </a:pPr>
            <a:endParaRPr lang="es-CL" sz="1800" dirty="0" smtClean="0">
              <a:solidFill>
                <a:schemeClr val="bg1"/>
              </a:solidFill>
              <a:latin typeface="Arial Black" pitchFamily="34" charset="0"/>
            </a:endParaRPr>
          </a:p>
          <a:p>
            <a:pPr>
              <a:defRPr/>
            </a:pPr>
            <a:r>
              <a:rPr lang="es-CL" sz="1800" dirty="0" smtClean="0">
                <a:solidFill>
                  <a:schemeClr val="bg1"/>
                </a:solidFill>
                <a:latin typeface="Arial Black" pitchFamily="34" charset="0"/>
              </a:rPr>
              <a:t>- Operador exponencial (**)</a:t>
            </a:r>
          </a:p>
        </p:txBody>
      </p:sp>
      <p:sp>
        <p:nvSpPr>
          <p:cNvPr id="9" name="Rectangle 7"/>
          <p:cNvSpPr>
            <a:spLocks noChangeArrowheads="1"/>
          </p:cNvSpPr>
          <p:nvPr/>
        </p:nvSpPr>
        <p:spPr bwMode="auto">
          <a:xfrm>
            <a:off x="448494" y="2742972"/>
            <a:ext cx="6984000" cy="1476000"/>
          </a:xfrm>
          <a:prstGeom prst="rect">
            <a:avLst/>
          </a:prstGeom>
          <a:noFill/>
          <a:ln w="63500">
            <a:solidFill>
              <a:srgbClr val="C00000"/>
            </a:solidFill>
            <a:miter lim="800000"/>
            <a:headEnd type="none" w="sm" len="sm"/>
            <a:tailEnd type="none" w="sm" len="sm"/>
          </a:ln>
          <a:effectLst/>
        </p:spPr>
        <p:txBody>
          <a:bodyPr wrap="none" anchor="ctr"/>
          <a:lstStyle/>
          <a:p>
            <a:endParaRPr lang="es-CL" dirty="0">
              <a:solidFill>
                <a:srgbClr val="C00000"/>
              </a:solidFill>
            </a:endParaRPr>
          </a:p>
        </p:txBody>
      </p:sp>
      <p:cxnSp>
        <p:nvCxnSpPr>
          <p:cNvPr id="11" name="10 Conector recto de flecha"/>
          <p:cNvCxnSpPr/>
          <p:nvPr/>
        </p:nvCxnSpPr>
        <p:spPr>
          <a:xfrm>
            <a:off x="7428025" y="3557017"/>
            <a:ext cx="792000" cy="0"/>
          </a:xfrm>
          <a:prstGeom prst="straightConnector1">
            <a:avLst/>
          </a:prstGeom>
          <a:ln w="1079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Operadores PL/SQL</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MX" sz="1800" dirty="0" smtClean="0"/>
              <a:t>Las operaciones dentro de una expresión se realizan en orden de acuerdo a su precedencia, el que puede ser cambiado utilizando paréntesis</a:t>
            </a:r>
            <a:endParaRPr lang="es-CL" sz="1000" dirty="0">
              <a:ea typeface="Arial Unicode MS"/>
              <a:cs typeface="Arial Unicode MS"/>
            </a:endParaRPr>
          </a:p>
        </p:txBody>
      </p:sp>
      <p:sp>
        <p:nvSpPr>
          <p:cNvPr id="6" name="5 Bisel"/>
          <p:cNvSpPr>
            <a:spLocks noChangeArrowheads="1"/>
          </p:cNvSpPr>
          <p:nvPr/>
        </p:nvSpPr>
        <p:spPr bwMode="auto">
          <a:xfrm>
            <a:off x="427038" y="3597399"/>
            <a:ext cx="2843212" cy="115200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sz="1800" dirty="0" smtClean="0">
                <a:solidFill>
                  <a:schemeClr val="bg1"/>
                </a:solidFill>
                <a:latin typeface="Arial Black" pitchFamily="34" charset="0"/>
              </a:rPr>
              <a:t>Operaciones de Mayor a Menor Prioridad</a:t>
            </a:r>
            <a:endParaRPr lang="es-CL" sz="1800" dirty="0">
              <a:solidFill>
                <a:schemeClr val="bg1"/>
              </a:solidFill>
              <a:latin typeface="Arial Black" pitchFamily="34" charset="0"/>
            </a:endParaRPr>
          </a:p>
        </p:txBody>
      </p:sp>
      <p:sp>
        <p:nvSpPr>
          <p:cNvPr id="7" name="Rectangle 3"/>
          <p:cNvSpPr txBox="1">
            <a:spLocks noChangeArrowheads="1"/>
          </p:cNvSpPr>
          <p:nvPr/>
        </p:nvSpPr>
        <p:spPr bwMode="auto">
          <a:xfrm>
            <a:off x="3676650" y="2562249"/>
            <a:ext cx="4618434" cy="3240733"/>
          </a:xfrm>
          <a:prstGeom prst="rect">
            <a:avLst/>
          </a:prstGeom>
          <a:solidFill>
            <a:schemeClr val="bg1"/>
          </a:solidFill>
          <a:ln w="9525">
            <a:noFill/>
            <a:miter lim="800000"/>
            <a:headEnd/>
            <a:tailEnd/>
          </a:ln>
        </p:spPr>
        <p:txBody>
          <a:bodyPr/>
          <a:lstStyle/>
          <a:p>
            <a:pPr eaLnBrk="0" hangingPunct="0"/>
            <a:r>
              <a:rPr lang="es-MX" sz="2100" b="1" dirty="0" smtClean="0">
                <a:solidFill>
                  <a:srgbClr val="0000C0"/>
                </a:solidFill>
              </a:rPr>
              <a:t>**</a:t>
            </a:r>
            <a:r>
              <a:rPr lang="es-MX" sz="2200" b="1" dirty="0" smtClean="0">
                <a:solidFill>
                  <a:srgbClr val="0000C0"/>
                </a:solidFill>
              </a:rPr>
              <a:t> </a:t>
            </a:r>
            <a:r>
              <a:rPr lang="es-MX" sz="1400" b="1" dirty="0" smtClean="0">
                <a:solidFill>
                  <a:srgbClr val="0000C0"/>
                </a:solidFill>
              </a:rPr>
              <a:t>                        </a:t>
            </a:r>
            <a:r>
              <a:rPr lang="es-CL" sz="1400" b="1" dirty="0" smtClean="0"/>
              <a:t>Exponenciación</a:t>
            </a:r>
            <a:endParaRPr lang="es-ES" sz="1400" b="1" dirty="0"/>
          </a:p>
          <a:p>
            <a:pPr eaLnBrk="0" hangingPunct="0"/>
            <a:r>
              <a:rPr lang="es-MX" sz="2100" b="1" dirty="0" smtClean="0">
                <a:solidFill>
                  <a:srgbClr val="0000C0"/>
                </a:solidFill>
              </a:rPr>
              <a:t>+ , -</a:t>
            </a:r>
            <a:r>
              <a:rPr lang="es-MX" sz="1400" b="1" dirty="0" smtClean="0">
                <a:solidFill>
                  <a:srgbClr val="0000C0"/>
                </a:solidFill>
              </a:rPr>
              <a:t>                     </a:t>
            </a:r>
            <a:r>
              <a:rPr lang="es-MX" sz="1400" b="1" dirty="0" smtClean="0"/>
              <a:t>Identificación, negación</a:t>
            </a:r>
            <a:endParaRPr lang="es-ES" sz="1400" b="1" dirty="0">
              <a:solidFill>
                <a:srgbClr val="0000C0"/>
              </a:solidFill>
            </a:endParaRPr>
          </a:p>
          <a:p>
            <a:pPr eaLnBrk="0" hangingPunct="0"/>
            <a:r>
              <a:rPr lang="es-MX" sz="2100" b="1" dirty="0" smtClean="0">
                <a:solidFill>
                  <a:srgbClr val="0000C0"/>
                </a:solidFill>
              </a:rPr>
              <a:t>*, /</a:t>
            </a:r>
            <a:r>
              <a:rPr lang="es-MX" sz="2200" b="1" dirty="0" smtClean="0">
                <a:solidFill>
                  <a:srgbClr val="0000C0"/>
                </a:solidFill>
              </a:rPr>
              <a:t> </a:t>
            </a:r>
            <a:r>
              <a:rPr lang="es-MX" sz="1400" b="1" dirty="0" smtClean="0">
                <a:solidFill>
                  <a:srgbClr val="0000C0"/>
                </a:solidFill>
              </a:rPr>
              <a:t>                      </a:t>
            </a:r>
            <a:r>
              <a:rPr lang="es-MX" sz="1400" b="1" dirty="0" smtClean="0"/>
              <a:t>Multiplicación, división</a:t>
            </a:r>
            <a:endParaRPr lang="es-ES" sz="1400" b="1" dirty="0"/>
          </a:p>
          <a:p>
            <a:pPr eaLnBrk="0" hangingPunct="0"/>
            <a:r>
              <a:rPr lang="es-MX" sz="2100" b="1" dirty="0" smtClean="0">
                <a:solidFill>
                  <a:srgbClr val="0000C0"/>
                </a:solidFill>
              </a:rPr>
              <a:t>+, -, ||</a:t>
            </a:r>
            <a:r>
              <a:rPr lang="es-MX" sz="2200" b="1" dirty="0" smtClean="0">
                <a:solidFill>
                  <a:srgbClr val="0000C0"/>
                </a:solidFill>
              </a:rPr>
              <a:t> </a:t>
            </a:r>
            <a:r>
              <a:rPr lang="es-MX" sz="1400" b="1" dirty="0" smtClean="0">
                <a:solidFill>
                  <a:srgbClr val="0000C0"/>
                </a:solidFill>
              </a:rPr>
              <a:t>              </a:t>
            </a:r>
            <a:r>
              <a:rPr lang="es-CL" sz="1400" b="1" dirty="0" smtClean="0"/>
              <a:t>Suma, resta, concatenación</a:t>
            </a:r>
            <a:endParaRPr lang="es-CL" sz="1400" b="1" dirty="0"/>
          </a:p>
          <a:p>
            <a:pPr lvl="0" eaLnBrk="0" hangingPunct="0"/>
            <a:r>
              <a:rPr lang="en-US" sz="2100" b="1" dirty="0" smtClean="0">
                <a:solidFill>
                  <a:srgbClr val="0000CC"/>
                </a:solidFill>
              </a:rPr>
              <a:t>=, &lt;, &gt;, &lt;=, &gt;=, &lt;&gt;, </a:t>
            </a:r>
          </a:p>
          <a:p>
            <a:pPr lvl="0" eaLnBrk="0" hangingPunct="0"/>
            <a:r>
              <a:rPr lang="en-US" sz="2100" b="1" dirty="0" smtClean="0">
                <a:solidFill>
                  <a:srgbClr val="0000CC"/>
                </a:solidFill>
              </a:rPr>
              <a:t>!=, </a:t>
            </a:r>
            <a:r>
              <a:rPr lang="en-US" sz="1700" b="1" dirty="0" smtClean="0">
                <a:solidFill>
                  <a:srgbClr val="0000CC"/>
                </a:solidFill>
              </a:rPr>
              <a:t>IS NULL</a:t>
            </a:r>
            <a:r>
              <a:rPr lang="en-US" sz="1900" b="1" dirty="0" smtClean="0">
                <a:solidFill>
                  <a:srgbClr val="0000CC"/>
                </a:solidFill>
              </a:rPr>
              <a:t>, </a:t>
            </a:r>
            <a:r>
              <a:rPr lang="en-US" sz="1700" b="1" dirty="0" smtClean="0">
                <a:solidFill>
                  <a:srgbClr val="0000CC"/>
                </a:solidFill>
              </a:rPr>
              <a:t>LIKE,</a:t>
            </a:r>
            <a:r>
              <a:rPr lang="en-US" sz="1400" b="1" dirty="0" smtClean="0">
                <a:solidFill>
                  <a:srgbClr val="0000CC"/>
                </a:solidFill>
              </a:rPr>
              <a:t>               </a:t>
            </a:r>
            <a:r>
              <a:rPr lang="en-US" sz="1400" b="1" dirty="0" err="1" smtClean="0"/>
              <a:t>Comparación</a:t>
            </a:r>
            <a:r>
              <a:rPr lang="en-US" sz="1700" b="1" dirty="0" smtClean="0">
                <a:solidFill>
                  <a:srgbClr val="0000CC"/>
                </a:solidFill>
              </a:rPr>
              <a:t> </a:t>
            </a:r>
          </a:p>
          <a:p>
            <a:pPr lvl="0" eaLnBrk="0" hangingPunct="0"/>
            <a:r>
              <a:rPr lang="en-US" sz="1700" b="1" dirty="0" smtClean="0">
                <a:solidFill>
                  <a:srgbClr val="0000CC"/>
                </a:solidFill>
              </a:rPr>
              <a:t>BETWEEN, IN</a:t>
            </a:r>
          </a:p>
          <a:p>
            <a:pPr eaLnBrk="0" hangingPunct="0"/>
            <a:r>
              <a:rPr lang="es-MX" sz="1700" b="1" dirty="0" smtClean="0">
                <a:solidFill>
                  <a:srgbClr val="0000C0"/>
                </a:solidFill>
              </a:rPr>
              <a:t>NOT</a:t>
            </a:r>
            <a:r>
              <a:rPr lang="es-MX" sz="2200" b="1" dirty="0" smtClean="0">
                <a:solidFill>
                  <a:srgbClr val="0000C0"/>
                </a:solidFill>
              </a:rPr>
              <a:t> </a:t>
            </a:r>
            <a:r>
              <a:rPr lang="es-MX" sz="1400" b="1" dirty="0" smtClean="0">
                <a:solidFill>
                  <a:srgbClr val="0000C0"/>
                </a:solidFill>
              </a:rPr>
              <a:t>                   </a:t>
            </a:r>
            <a:r>
              <a:rPr lang="es-MX" sz="1400" b="1" dirty="0" smtClean="0"/>
              <a:t>Negación</a:t>
            </a:r>
            <a:endParaRPr lang="es-ES" sz="1400" b="1" dirty="0">
              <a:solidFill>
                <a:srgbClr val="0000C0"/>
              </a:solidFill>
            </a:endParaRPr>
          </a:p>
          <a:p>
            <a:pPr eaLnBrk="0" hangingPunct="0"/>
            <a:r>
              <a:rPr lang="es-MX" sz="1700" b="1" dirty="0" smtClean="0">
                <a:solidFill>
                  <a:srgbClr val="0000C0"/>
                </a:solidFill>
              </a:rPr>
              <a:t>AND</a:t>
            </a:r>
            <a:r>
              <a:rPr lang="es-MX" sz="1400" b="1" dirty="0" smtClean="0">
                <a:solidFill>
                  <a:srgbClr val="0000C0"/>
                </a:solidFill>
              </a:rPr>
              <a:t>                    </a:t>
            </a:r>
            <a:r>
              <a:rPr lang="es-CL" sz="1400" b="1" dirty="0" smtClean="0"/>
              <a:t>Conjunción</a:t>
            </a:r>
          </a:p>
          <a:p>
            <a:pPr eaLnBrk="0" hangingPunct="0"/>
            <a:r>
              <a:rPr lang="en-US" sz="1700" b="1" dirty="0" smtClean="0">
                <a:solidFill>
                  <a:srgbClr val="0000C0"/>
                </a:solidFill>
              </a:rPr>
              <a:t>OR</a:t>
            </a:r>
            <a:r>
              <a:rPr lang="en-US" sz="2200" b="1" dirty="0" smtClean="0">
                <a:solidFill>
                  <a:srgbClr val="0000C0"/>
                </a:solidFill>
              </a:rPr>
              <a:t> </a:t>
            </a:r>
            <a:r>
              <a:rPr lang="en-US" sz="1400" b="1" dirty="0" smtClean="0">
                <a:solidFill>
                  <a:srgbClr val="0000C0"/>
                </a:solidFill>
              </a:rPr>
              <a:t>                      </a:t>
            </a:r>
            <a:r>
              <a:rPr lang="es-CL" sz="1400" b="1" dirty="0" smtClean="0"/>
              <a:t>Inclusión</a:t>
            </a:r>
            <a:endParaRPr lang="es-ES" sz="1400" b="1" dirty="0">
              <a:solidFill>
                <a:srgbClr val="0000C0"/>
              </a:solidFill>
            </a:endParaRPr>
          </a:p>
          <a:p>
            <a:pPr eaLnBrk="0" hangingPunct="0"/>
            <a:endParaRPr lang="es-ES" sz="1400" b="1" dirty="0"/>
          </a:p>
          <a:p>
            <a:pPr eaLnBrk="0" hangingPunct="0"/>
            <a:endParaRPr lang="es-ES" sz="2200" b="1" dirty="0">
              <a:solidFill>
                <a:srgbClr val="0000C0"/>
              </a:solidFill>
            </a:endParaRPr>
          </a:p>
          <a:p>
            <a:pPr algn="just">
              <a:lnSpc>
                <a:spcPct val="80000"/>
              </a:lnSpc>
              <a:spcBef>
                <a:spcPct val="20000"/>
              </a:spcBef>
            </a:pPr>
            <a:endParaRPr lang="es-CL" sz="1800" dirty="0">
              <a:ea typeface="Arial Unicode MS"/>
              <a:cs typeface="Arial Unicode MS"/>
            </a:endParaRPr>
          </a:p>
          <a:p>
            <a:pPr algn="just">
              <a:lnSpc>
                <a:spcPct val="80000"/>
              </a:lnSpc>
              <a:spcBef>
                <a:spcPct val="20000"/>
              </a:spcBef>
              <a:buFont typeface="Arial" charset="0"/>
              <a:buChar char="•"/>
            </a:pPr>
            <a:endParaRPr lang="es-CL" sz="1800" dirty="0">
              <a:ea typeface="Arial Unicode MS"/>
              <a:cs typeface="Arial Unicode MS"/>
            </a:endParaRPr>
          </a:p>
          <a:p>
            <a:pPr algn="just">
              <a:lnSpc>
                <a:spcPct val="80000"/>
              </a:lnSpc>
              <a:spcBef>
                <a:spcPct val="20000"/>
              </a:spcBef>
              <a:buFont typeface="Arial" charset="0"/>
              <a:buChar char="•"/>
            </a:pPr>
            <a:endParaRPr lang="es-CL" sz="1800" dirty="0">
              <a:ea typeface="Arial Unicode MS"/>
              <a:cs typeface="Arial Unicode MS"/>
            </a:endParaRPr>
          </a:p>
          <a:p>
            <a:pPr algn="just">
              <a:lnSpc>
                <a:spcPct val="80000"/>
              </a:lnSpc>
              <a:spcBef>
                <a:spcPct val="20000"/>
              </a:spcBef>
              <a:buFont typeface="Arial" charset="0"/>
              <a:buChar char="•"/>
            </a:pPr>
            <a:endParaRPr lang="es-CL" sz="1800" dirty="0">
              <a:ea typeface="Arial Unicode MS"/>
              <a:cs typeface="Arial Unicode MS"/>
            </a:endParaRPr>
          </a:p>
          <a:p>
            <a:pPr algn="just">
              <a:lnSpc>
                <a:spcPct val="80000"/>
              </a:lnSpc>
              <a:spcBef>
                <a:spcPct val="20000"/>
              </a:spcBef>
              <a:buFont typeface="Arial" charset="0"/>
              <a:buChar char="•"/>
            </a:pPr>
            <a:endParaRPr lang="es-CL" sz="1800" dirty="0">
              <a:ea typeface="Arial Unicode MS"/>
              <a:cs typeface="Arial Unicode MS"/>
            </a:endParaRPr>
          </a:p>
          <a:p>
            <a:pPr algn="just">
              <a:lnSpc>
                <a:spcPct val="80000"/>
              </a:lnSpc>
              <a:spcBef>
                <a:spcPct val="20000"/>
              </a:spcBef>
              <a:buFont typeface="Arial" charset="0"/>
              <a:buChar char="•"/>
            </a:pPr>
            <a:endParaRPr lang="es-CL" sz="1800" dirty="0">
              <a:ea typeface="Arial Unicode MS"/>
              <a:cs typeface="Arial Unicode MS"/>
            </a:endParaRPr>
          </a:p>
          <a:p>
            <a:pPr algn="just">
              <a:lnSpc>
                <a:spcPct val="80000"/>
              </a:lnSpc>
              <a:spcBef>
                <a:spcPct val="20000"/>
              </a:spcBef>
              <a:buFont typeface="Arial" charset="0"/>
              <a:buChar char="•"/>
            </a:pPr>
            <a:endParaRPr lang="es-CL" sz="1800" dirty="0">
              <a:ea typeface="Arial Unicode MS"/>
              <a:cs typeface="Arial Unicode MS"/>
            </a:endParaRPr>
          </a:p>
          <a:p>
            <a:pPr algn="just">
              <a:lnSpc>
                <a:spcPct val="80000"/>
              </a:lnSpc>
              <a:spcBef>
                <a:spcPct val="20000"/>
              </a:spcBef>
              <a:buFont typeface="Arial" charset="0"/>
              <a:buChar char="•"/>
            </a:pPr>
            <a:endParaRPr lang="es-CL" sz="1000" dirty="0">
              <a:ea typeface="Arial Unicode MS"/>
              <a:cs typeface="Arial Unicode MS"/>
            </a:endParaRPr>
          </a:p>
          <a:p>
            <a:pPr algn="just">
              <a:lnSpc>
                <a:spcPct val="80000"/>
              </a:lnSpc>
              <a:spcBef>
                <a:spcPct val="20000"/>
              </a:spcBef>
            </a:pPr>
            <a:endParaRPr lang="es-CL" sz="1800" dirty="0">
              <a:ea typeface="Arial Unicode MS"/>
              <a:cs typeface="Arial Unicode MS"/>
            </a:endParaRPr>
          </a:p>
        </p:txBody>
      </p:sp>
      <p:cxnSp>
        <p:nvCxnSpPr>
          <p:cNvPr id="8" name="7 Conector recto de flecha"/>
          <p:cNvCxnSpPr/>
          <p:nvPr/>
        </p:nvCxnSpPr>
        <p:spPr>
          <a:xfrm>
            <a:off x="4099570" y="2797472"/>
            <a:ext cx="1080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8 Conector recto de flecha"/>
          <p:cNvCxnSpPr/>
          <p:nvPr/>
        </p:nvCxnSpPr>
        <p:spPr>
          <a:xfrm rot="21600000">
            <a:off x="4348362" y="3127399"/>
            <a:ext cx="828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9 Conector recto de flecha"/>
          <p:cNvCxnSpPr/>
          <p:nvPr/>
        </p:nvCxnSpPr>
        <p:spPr>
          <a:xfrm>
            <a:off x="4200153" y="3454424"/>
            <a:ext cx="972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10 Conector recto de flecha"/>
          <p:cNvCxnSpPr/>
          <p:nvPr/>
        </p:nvCxnSpPr>
        <p:spPr>
          <a:xfrm>
            <a:off x="4478660" y="3795737"/>
            <a:ext cx="684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p:nvPr/>
        </p:nvCxnSpPr>
        <p:spPr>
          <a:xfrm>
            <a:off x="4327331" y="5010670"/>
            <a:ext cx="864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15 Conector recto de flecha"/>
          <p:cNvCxnSpPr/>
          <p:nvPr/>
        </p:nvCxnSpPr>
        <p:spPr>
          <a:xfrm>
            <a:off x="4319786" y="5298702"/>
            <a:ext cx="864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p:nvPr/>
        </p:nvCxnSpPr>
        <p:spPr>
          <a:xfrm>
            <a:off x="4325119" y="5624834"/>
            <a:ext cx="864000"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18 Abrir llave"/>
          <p:cNvSpPr/>
          <p:nvPr/>
        </p:nvSpPr>
        <p:spPr>
          <a:xfrm>
            <a:off x="3363913" y="2546374"/>
            <a:ext cx="541337" cy="3276000"/>
          </a:xfrm>
          <a:prstGeom prst="leftBrace">
            <a:avLst/>
          </a:prstGeom>
          <a:ln w="76200">
            <a:solidFill>
              <a:srgbClr val="B8003D"/>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a:p>
        </p:txBody>
      </p:sp>
      <p:sp>
        <p:nvSpPr>
          <p:cNvPr id="20" name="19 Abrir llave"/>
          <p:cNvSpPr/>
          <p:nvPr/>
        </p:nvSpPr>
        <p:spPr>
          <a:xfrm rot="10800000">
            <a:off x="5765280" y="3949601"/>
            <a:ext cx="576000" cy="854571"/>
          </a:xfrm>
          <a:prstGeom prst="leftBrace">
            <a:avLst/>
          </a:prstGeom>
          <a:ln w="50800">
            <a:solidFill>
              <a:srgbClr val="B8003D"/>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Operadores PL/SQL</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p:txBody>
      </p:sp>
      <p:sp>
        <p:nvSpPr>
          <p:cNvPr id="3" name="Text Box 5"/>
          <p:cNvSpPr txBox="1">
            <a:spLocks noChangeArrowheads="1"/>
          </p:cNvSpPr>
          <p:nvPr/>
        </p:nvSpPr>
        <p:spPr bwMode="auto">
          <a:xfrm>
            <a:off x="1187624" y="1916832"/>
            <a:ext cx="7200800" cy="229069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marL="404813" indent="-404813" eaLnBrk="0" hangingPunct="0">
              <a:lnSpc>
                <a:spcPct val="65000"/>
              </a:lnSpc>
              <a:spcBef>
                <a:spcPct val="40000"/>
              </a:spcBef>
            </a:pPr>
            <a:r>
              <a:rPr lang="en-US" sz="1200" b="1" dirty="0" smtClean="0">
                <a:latin typeface="Arial Black" pitchFamily="34" charset="0"/>
              </a:rPr>
              <a:t>DECLARE</a:t>
            </a:r>
          </a:p>
          <a:p>
            <a:pPr marL="404813" indent="-404813" eaLnBrk="0" hangingPunct="0">
              <a:lnSpc>
                <a:spcPct val="65000"/>
              </a:lnSpc>
              <a:spcBef>
                <a:spcPct val="40000"/>
              </a:spcBef>
            </a:pPr>
            <a:r>
              <a:rPr lang="en-US" sz="1200" b="1" dirty="0" err="1" smtClean="0">
                <a:latin typeface="Arial Black" pitchFamily="34" charset="0"/>
              </a:rPr>
              <a:t>v_loop_cuenta</a:t>
            </a:r>
            <a:r>
              <a:rPr lang="en-US" sz="1200" b="1" dirty="0" smtClean="0">
                <a:latin typeface="Arial Black" pitchFamily="34" charset="0"/>
              </a:rPr>
              <a:t>  NUMBER(3):=0;</a:t>
            </a:r>
          </a:p>
          <a:p>
            <a:pPr marL="404813" indent="-404813" eaLnBrk="0" hangingPunct="0">
              <a:lnSpc>
                <a:spcPct val="65000"/>
              </a:lnSpc>
              <a:spcBef>
                <a:spcPct val="40000"/>
              </a:spcBef>
            </a:pPr>
            <a:r>
              <a:rPr lang="en-US" sz="1200" b="1" dirty="0" err="1" smtClean="0">
                <a:latin typeface="Arial Black" pitchFamily="34" charset="0"/>
              </a:rPr>
              <a:t>v_buen_sal</a:t>
            </a:r>
            <a:r>
              <a:rPr lang="en-US" sz="1200" b="1" dirty="0" smtClean="0">
                <a:latin typeface="Arial Black" pitchFamily="34" charset="0"/>
              </a:rPr>
              <a:t>     BOOLEAN;</a:t>
            </a:r>
          </a:p>
          <a:p>
            <a:pPr marL="404813" indent="-404813" eaLnBrk="0" hangingPunct="0">
              <a:lnSpc>
                <a:spcPct val="65000"/>
              </a:lnSpc>
              <a:spcBef>
                <a:spcPct val="40000"/>
              </a:spcBef>
            </a:pPr>
            <a:r>
              <a:rPr lang="en-US" sz="1200" b="1" dirty="0" err="1" smtClean="0">
                <a:latin typeface="Arial Black" pitchFamily="34" charset="0"/>
              </a:rPr>
              <a:t>v_mensaje</a:t>
            </a:r>
            <a:r>
              <a:rPr lang="en-US" sz="1200" b="1" dirty="0" smtClean="0">
                <a:latin typeface="Arial Black" pitchFamily="34" charset="0"/>
              </a:rPr>
              <a:t>      VARCHAR2(40);</a:t>
            </a:r>
          </a:p>
          <a:p>
            <a:pPr marL="404813" indent="-404813" eaLnBrk="0" hangingPunct="0">
              <a:lnSpc>
                <a:spcPct val="65000"/>
              </a:lnSpc>
              <a:spcBef>
                <a:spcPct val="40000"/>
              </a:spcBef>
            </a:pPr>
            <a:r>
              <a:rPr lang="en-US" sz="1200" b="1" dirty="0" err="1" smtClean="0">
                <a:latin typeface="Arial Black" pitchFamily="34" charset="0"/>
              </a:rPr>
              <a:t>v_salario</a:t>
            </a:r>
            <a:r>
              <a:rPr lang="en-US" sz="1200" b="1" dirty="0" smtClean="0">
                <a:latin typeface="Arial Black" pitchFamily="34" charset="0"/>
              </a:rPr>
              <a:t>      NUMBER(8):=8000;</a:t>
            </a:r>
          </a:p>
          <a:p>
            <a:pPr marL="404813" indent="-404813" eaLnBrk="0" hangingPunct="0">
              <a:lnSpc>
                <a:spcPct val="65000"/>
              </a:lnSpc>
              <a:spcBef>
                <a:spcPct val="40000"/>
              </a:spcBef>
            </a:pPr>
            <a:r>
              <a:rPr lang="en-US" sz="1200" b="1" dirty="0" smtClean="0">
                <a:latin typeface="Arial Black" pitchFamily="34" charset="0"/>
              </a:rPr>
              <a:t>BEGIN</a:t>
            </a:r>
          </a:p>
          <a:p>
            <a:pPr marL="404813" indent="-404813" eaLnBrk="0" hangingPunct="0">
              <a:lnSpc>
                <a:spcPct val="65000"/>
              </a:lnSpc>
              <a:spcBef>
                <a:spcPct val="40000"/>
              </a:spcBef>
            </a:pPr>
            <a:r>
              <a:rPr lang="en-US" sz="1200" b="1" dirty="0" smtClean="0">
                <a:latin typeface="Arial Black" pitchFamily="34" charset="0"/>
              </a:rPr>
              <a:t>  </a:t>
            </a:r>
            <a:r>
              <a:rPr lang="en-US" sz="1200" b="1" dirty="0" err="1" smtClean="0">
                <a:solidFill>
                  <a:srgbClr val="C00000"/>
                </a:solidFill>
                <a:latin typeface="Arial Black" pitchFamily="34" charset="0"/>
              </a:rPr>
              <a:t>v_loop_cuenta</a:t>
            </a:r>
            <a:r>
              <a:rPr lang="en-US" sz="1200" b="1" dirty="0" smtClean="0">
                <a:solidFill>
                  <a:srgbClr val="C00000"/>
                </a:solidFill>
                <a:latin typeface="Arial Black" pitchFamily="34" charset="0"/>
              </a:rPr>
              <a:t>  :=  </a:t>
            </a:r>
            <a:r>
              <a:rPr lang="en-US" sz="1200" b="1" dirty="0" err="1" smtClean="0">
                <a:solidFill>
                  <a:srgbClr val="C00000"/>
                </a:solidFill>
                <a:latin typeface="Arial Black" pitchFamily="34" charset="0"/>
              </a:rPr>
              <a:t>v_loop_cuenta</a:t>
            </a:r>
            <a:r>
              <a:rPr lang="en-US" sz="1200" b="1" dirty="0" smtClean="0">
                <a:solidFill>
                  <a:srgbClr val="C00000"/>
                </a:solidFill>
                <a:latin typeface="Arial Black" pitchFamily="34" charset="0"/>
              </a:rPr>
              <a:t> + 1</a:t>
            </a:r>
            <a:r>
              <a:rPr lang="en-US" sz="1200" b="1" dirty="0" smtClean="0">
                <a:latin typeface="Arial Black" pitchFamily="34" charset="0"/>
              </a:rPr>
              <a:t>;</a:t>
            </a:r>
          </a:p>
          <a:p>
            <a:pPr marL="404813" indent="-404813" eaLnBrk="0" hangingPunct="0">
              <a:lnSpc>
                <a:spcPct val="65000"/>
              </a:lnSpc>
              <a:spcBef>
                <a:spcPct val="40000"/>
              </a:spcBef>
            </a:pPr>
            <a:r>
              <a:rPr lang="en-US" sz="1200" b="1" dirty="0" smtClean="0">
                <a:latin typeface="Arial Black" pitchFamily="34" charset="0"/>
              </a:rPr>
              <a:t>  </a:t>
            </a:r>
            <a:r>
              <a:rPr lang="en-US" sz="1200" b="1" dirty="0" err="1" smtClean="0">
                <a:solidFill>
                  <a:srgbClr val="0000C0"/>
                </a:solidFill>
                <a:latin typeface="Arial Black" pitchFamily="34" charset="0"/>
              </a:rPr>
              <a:t>v_buen_sal</a:t>
            </a:r>
            <a:r>
              <a:rPr lang="en-US" sz="1200" b="1" dirty="0" smtClean="0">
                <a:solidFill>
                  <a:srgbClr val="0000C0"/>
                </a:solidFill>
                <a:latin typeface="Arial Black" pitchFamily="34" charset="0"/>
              </a:rPr>
              <a:t> := </a:t>
            </a:r>
            <a:r>
              <a:rPr lang="en-US" sz="1200" b="1" dirty="0" err="1" smtClean="0">
                <a:solidFill>
                  <a:srgbClr val="0000C0"/>
                </a:solidFill>
                <a:latin typeface="Arial Black" pitchFamily="34" charset="0"/>
              </a:rPr>
              <a:t>v_salario</a:t>
            </a:r>
            <a:r>
              <a:rPr lang="en-US" sz="1200" b="1" dirty="0" smtClean="0">
                <a:solidFill>
                  <a:srgbClr val="0000C0"/>
                </a:solidFill>
                <a:latin typeface="Arial Black" pitchFamily="34" charset="0"/>
              </a:rPr>
              <a:t> BETWEEN 50000 AND 150000</a:t>
            </a:r>
            <a:r>
              <a:rPr lang="en-US" sz="1200" b="1" dirty="0" smtClean="0">
                <a:latin typeface="Arial Black" pitchFamily="34" charset="0"/>
              </a:rPr>
              <a:t>;</a:t>
            </a:r>
          </a:p>
          <a:p>
            <a:pPr marL="404813" indent="-404813" eaLnBrk="0" hangingPunct="0">
              <a:lnSpc>
                <a:spcPct val="65000"/>
              </a:lnSpc>
              <a:spcBef>
                <a:spcPct val="40000"/>
              </a:spcBef>
            </a:pPr>
            <a:r>
              <a:rPr lang="en-US" sz="1200" b="1" dirty="0" smtClean="0">
                <a:latin typeface="Arial Black" pitchFamily="34" charset="0"/>
              </a:rPr>
              <a:t>  </a:t>
            </a:r>
            <a:r>
              <a:rPr lang="en-US" sz="1200" b="1" dirty="0" err="1" smtClean="0">
                <a:solidFill>
                  <a:srgbClr val="008000"/>
                </a:solidFill>
                <a:latin typeface="Arial Black" pitchFamily="34" charset="0"/>
              </a:rPr>
              <a:t>v_mensaje</a:t>
            </a:r>
            <a:r>
              <a:rPr lang="en-US" sz="1200" b="1" dirty="0" smtClean="0">
                <a:solidFill>
                  <a:srgbClr val="008000"/>
                </a:solidFill>
                <a:latin typeface="Arial Black" pitchFamily="34" charset="0"/>
              </a:rPr>
              <a:t> := 'El </a:t>
            </a:r>
            <a:r>
              <a:rPr lang="en-US" sz="1200" b="1" dirty="0" err="1" smtClean="0">
                <a:solidFill>
                  <a:srgbClr val="008000"/>
                </a:solidFill>
                <a:latin typeface="Arial Black" pitchFamily="34" charset="0"/>
              </a:rPr>
              <a:t>nuevo</a:t>
            </a:r>
            <a:r>
              <a:rPr lang="en-US" sz="1200" b="1" dirty="0" smtClean="0">
                <a:solidFill>
                  <a:srgbClr val="008000"/>
                </a:solidFill>
                <a:latin typeface="Arial Black" pitchFamily="34" charset="0"/>
              </a:rPr>
              <a:t> salario es: ' || </a:t>
            </a:r>
            <a:r>
              <a:rPr lang="en-US" sz="1200" b="1" dirty="0" err="1" smtClean="0">
                <a:solidFill>
                  <a:srgbClr val="008000"/>
                </a:solidFill>
                <a:latin typeface="Arial Black" pitchFamily="34" charset="0"/>
              </a:rPr>
              <a:t>v_salario</a:t>
            </a:r>
            <a:r>
              <a:rPr lang="en-US" sz="1200" b="1" dirty="0" smtClean="0">
                <a:solidFill>
                  <a:srgbClr val="008000"/>
                </a:solidFill>
                <a:latin typeface="Arial Black" pitchFamily="34" charset="0"/>
              </a:rPr>
              <a:t> * 1.15</a:t>
            </a:r>
            <a:r>
              <a:rPr lang="en-US" sz="1200" b="1" dirty="0" smtClean="0">
                <a:latin typeface="Arial Black" pitchFamily="34" charset="0"/>
              </a:rPr>
              <a:t>;</a:t>
            </a:r>
          </a:p>
          <a:p>
            <a:pPr marL="404813" indent="-404813" eaLnBrk="0" hangingPunct="0">
              <a:lnSpc>
                <a:spcPct val="65000"/>
              </a:lnSpc>
              <a:spcBef>
                <a:spcPct val="40000"/>
              </a:spcBef>
            </a:pPr>
            <a:r>
              <a:rPr lang="en-US" sz="1200" b="1" dirty="0" smtClean="0">
                <a:latin typeface="Arial Black" pitchFamily="34" charset="0"/>
              </a:rPr>
              <a:t>END;</a:t>
            </a:r>
          </a:p>
          <a:p>
            <a:pPr marL="404813" indent="-404813" eaLnBrk="0" hangingPunct="0">
              <a:lnSpc>
                <a:spcPct val="65000"/>
              </a:lnSpc>
              <a:spcBef>
                <a:spcPct val="40000"/>
              </a:spcBef>
            </a:pPr>
            <a:endParaRPr lang="en-US" sz="800" b="1" dirty="0" smtClean="0">
              <a:solidFill>
                <a:srgbClr val="C00000"/>
              </a:solidFill>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Buenas Prácticas de Programación</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Las buenas de programación permiten construir un código claro y hace su mantención más fácil.</a:t>
            </a:r>
            <a:endParaRPr lang="es-CL" sz="1800" dirty="0">
              <a:ea typeface="Arial Unicode MS"/>
              <a:cs typeface="Arial Unicode MS"/>
            </a:endParaRPr>
          </a:p>
        </p:txBody>
      </p:sp>
      <p:sp>
        <p:nvSpPr>
          <p:cNvPr id="5" name="4 Bisel"/>
          <p:cNvSpPr>
            <a:spLocks noChangeArrowheads="1"/>
          </p:cNvSpPr>
          <p:nvPr/>
        </p:nvSpPr>
        <p:spPr bwMode="auto">
          <a:xfrm>
            <a:off x="395536" y="3140968"/>
            <a:ext cx="2933278" cy="1305541"/>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sz="1800" dirty="0" smtClean="0">
                <a:solidFill>
                  <a:schemeClr val="bg1"/>
                </a:solidFill>
                <a:latin typeface="Arial Black" pitchFamily="34" charset="0"/>
              </a:rPr>
              <a:t>Buenas Prácticas</a:t>
            </a:r>
          </a:p>
          <a:p>
            <a:pPr algn="ctr">
              <a:defRPr/>
            </a:pPr>
            <a:r>
              <a:rPr lang="es-CL" sz="1800" dirty="0" smtClean="0">
                <a:solidFill>
                  <a:schemeClr val="bg1"/>
                </a:solidFill>
                <a:latin typeface="Arial Black" pitchFamily="34" charset="0"/>
              </a:rPr>
              <a:t>de Programación</a:t>
            </a:r>
            <a:endParaRPr lang="es-CL" sz="1800" dirty="0">
              <a:solidFill>
                <a:schemeClr val="bg1"/>
              </a:solidFill>
              <a:latin typeface="Arial Black" pitchFamily="34" charset="0"/>
            </a:endParaRPr>
          </a:p>
        </p:txBody>
      </p:sp>
      <p:sp>
        <p:nvSpPr>
          <p:cNvPr id="6" name="Rectangle 3"/>
          <p:cNvSpPr txBox="1">
            <a:spLocks noChangeArrowheads="1"/>
          </p:cNvSpPr>
          <p:nvPr/>
        </p:nvSpPr>
        <p:spPr bwMode="auto">
          <a:xfrm>
            <a:off x="3779912" y="2508771"/>
            <a:ext cx="4968552" cy="2576413"/>
          </a:xfrm>
          <a:prstGeom prst="rect">
            <a:avLst/>
          </a:prstGeom>
          <a:solidFill>
            <a:srgbClr val="71250D"/>
          </a:solidFill>
          <a:ln w="28575">
            <a:solidFill>
              <a:schemeClr val="tx1"/>
            </a:solidFill>
            <a:miter lim="800000"/>
            <a:headEnd/>
            <a:tailEnd/>
          </a:ln>
        </p:spPr>
        <p:txBody>
          <a:bodyPr/>
          <a:lstStyle/>
          <a:p>
            <a:pPr eaLnBrk="0" hangingPunct="0"/>
            <a:r>
              <a:rPr lang="es-CL" sz="1600" b="1" dirty="0" smtClean="0">
                <a:solidFill>
                  <a:schemeClr val="bg1"/>
                </a:solidFill>
                <a:latin typeface="Arial Black" pitchFamily="34" charset="0"/>
                <a:cs typeface="Arial" pitchFamily="34" charset="0"/>
              </a:rPr>
              <a:t>- Documentar el código con comentarios. </a:t>
            </a:r>
          </a:p>
          <a:p>
            <a:pPr eaLnBrk="0" hangingPunct="0">
              <a:buFontTx/>
              <a:buChar char="-"/>
            </a:pPr>
            <a:r>
              <a:rPr lang="es-CL" sz="1600" b="1" dirty="0" smtClean="0">
                <a:solidFill>
                  <a:schemeClr val="bg1"/>
                </a:solidFill>
                <a:latin typeface="Arial Black" pitchFamily="34" charset="0"/>
                <a:cs typeface="Arial" pitchFamily="34" charset="0"/>
              </a:rPr>
              <a:t> Escribir en mayúsculas:</a:t>
            </a:r>
          </a:p>
          <a:p>
            <a:pPr lvl="1" eaLnBrk="0" hangingPunct="0">
              <a:buFont typeface="Arial" pitchFamily="34" charset="0"/>
              <a:buChar char="•"/>
            </a:pPr>
            <a:r>
              <a:rPr lang="es-CL" sz="1600" b="1" dirty="0" smtClean="0">
                <a:solidFill>
                  <a:schemeClr val="bg1"/>
                </a:solidFill>
                <a:latin typeface="Arial Black" pitchFamily="34" charset="0"/>
                <a:cs typeface="Arial" pitchFamily="34" charset="0"/>
              </a:rPr>
              <a:t> Las sentencias SQL.</a:t>
            </a:r>
          </a:p>
          <a:p>
            <a:pPr lvl="1" eaLnBrk="0" hangingPunct="0">
              <a:buFont typeface="Arial" pitchFamily="34" charset="0"/>
              <a:buChar char="•"/>
            </a:pPr>
            <a:r>
              <a:rPr lang="es-CL" sz="1600" b="1" dirty="0" smtClean="0">
                <a:solidFill>
                  <a:schemeClr val="bg1"/>
                </a:solidFill>
                <a:latin typeface="Arial Black" pitchFamily="34" charset="0"/>
                <a:cs typeface="Arial" pitchFamily="34" charset="0"/>
              </a:rPr>
              <a:t> Las palabras reservadas de PL/SQL.</a:t>
            </a:r>
          </a:p>
          <a:p>
            <a:pPr lvl="1" eaLnBrk="0" hangingPunct="0">
              <a:buFont typeface="Arial" pitchFamily="34" charset="0"/>
              <a:buChar char="•"/>
            </a:pPr>
            <a:r>
              <a:rPr lang="es-CL" sz="1600" b="1" dirty="0" smtClean="0">
                <a:solidFill>
                  <a:schemeClr val="bg1"/>
                </a:solidFill>
                <a:latin typeface="Arial Black" pitchFamily="34" charset="0"/>
                <a:cs typeface="Arial" pitchFamily="34" charset="0"/>
              </a:rPr>
              <a:t> Los tipos de datos.</a:t>
            </a:r>
          </a:p>
          <a:p>
            <a:pPr eaLnBrk="0" hangingPunct="0">
              <a:buFontTx/>
              <a:buChar char="-"/>
            </a:pPr>
            <a:r>
              <a:rPr lang="es-CL" sz="1600" b="1" dirty="0" smtClean="0">
                <a:solidFill>
                  <a:schemeClr val="bg1"/>
                </a:solidFill>
                <a:latin typeface="Arial Black" pitchFamily="34" charset="0"/>
                <a:cs typeface="Arial" pitchFamily="34" charset="0"/>
              </a:rPr>
              <a:t>Escribir en minúsculas:</a:t>
            </a:r>
          </a:p>
          <a:p>
            <a:pPr lvl="1" eaLnBrk="0" hangingPunct="0">
              <a:buFont typeface="Arial" pitchFamily="34" charset="0"/>
              <a:buChar char="•"/>
            </a:pPr>
            <a:r>
              <a:rPr lang="es-CL" sz="1600" b="1" dirty="0" smtClean="0">
                <a:solidFill>
                  <a:schemeClr val="bg1"/>
                </a:solidFill>
                <a:latin typeface="Arial Black" pitchFamily="34" charset="0"/>
                <a:cs typeface="Arial" pitchFamily="34" charset="0"/>
              </a:rPr>
              <a:t> Los identificadores de variables.</a:t>
            </a:r>
          </a:p>
          <a:p>
            <a:pPr lvl="1" eaLnBrk="0" hangingPunct="0">
              <a:buFont typeface="Arial" pitchFamily="34" charset="0"/>
              <a:buChar char="•"/>
            </a:pPr>
            <a:r>
              <a:rPr lang="es-CL" sz="1600" b="1" dirty="0" smtClean="0">
                <a:solidFill>
                  <a:schemeClr val="bg1"/>
                </a:solidFill>
                <a:latin typeface="Arial Black" pitchFamily="34" charset="0"/>
                <a:cs typeface="Arial" pitchFamily="34" charset="0"/>
              </a:rPr>
              <a:t> Los parámetros.</a:t>
            </a:r>
          </a:p>
          <a:p>
            <a:pPr lvl="1" eaLnBrk="0" hangingPunct="0">
              <a:buFont typeface="Arial" pitchFamily="34" charset="0"/>
              <a:buChar char="•"/>
            </a:pPr>
            <a:r>
              <a:rPr lang="es-CL" sz="1600" b="1" dirty="0" smtClean="0">
                <a:solidFill>
                  <a:schemeClr val="bg1"/>
                </a:solidFill>
                <a:latin typeface="Arial Black" pitchFamily="34" charset="0"/>
                <a:cs typeface="Arial" pitchFamily="34" charset="0"/>
              </a:rPr>
              <a:t> Los nombres de tablas y columnas. </a:t>
            </a:r>
          </a:p>
          <a:p>
            <a:pPr eaLnBrk="0" hangingPunct="0"/>
            <a:r>
              <a:rPr lang="es-CL" sz="1600" b="1" dirty="0" smtClean="0">
                <a:solidFill>
                  <a:schemeClr val="bg1"/>
                </a:solidFill>
                <a:latin typeface="Arial Black" pitchFamily="34" charset="0"/>
                <a:cs typeface="Arial" pitchFamily="34" charset="0"/>
              </a:rPr>
              <a:t>- </a:t>
            </a:r>
            <a:r>
              <a:rPr lang="es-CL" sz="1600" b="1" dirty="0" err="1" smtClean="0">
                <a:solidFill>
                  <a:schemeClr val="bg1"/>
                </a:solidFill>
                <a:latin typeface="Arial Black" pitchFamily="34" charset="0"/>
                <a:cs typeface="Arial" pitchFamily="34" charset="0"/>
              </a:rPr>
              <a:t>Indentar</a:t>
            </a:r>
            <a:r>
              <a:rPr lang="es-CL" sz="1600" b="1" dirty="0" smtClean="0">
                <a:solidFill>
                  <a:schemeClr val="bg1"/>
                </a:solidFill>
                <a:latin typeface="Arial Black" pitchFamily="34" charset="0"/>
                <a:cs typeface="Arial" pitchFamily="34" charset="0"/>
              </a:rPr>
              <a:t> </a:t>
            </a:r>
            <a:r>
              <a:rPr lang="es-CL" sz="1600" b="1" dirty="0" smtClean="0">
                <a:solidFill>
                  <a:schemeClr val="bg1"/>
                </a:solidFill>
                <a:latin typeface="Arial Black" pitchFamily="34" charset="0"/>
                <a:cs typeface="Arial" pitchFamily="34" charset="0"/>
              </a:rPr>
              <a:t>el código.</a:t>
            </a:r>
            <a:endParaRPr lang="es-CL" sz="1600" b="1" dirty="0">
              <a:latin typeface="Arial Black" pitchFamily="34" charset="0"/>
              <a:ea typeface="Arial Unicode MS"/>
              <a:cs typeface="Arial" pitchFamily="34" charset="0"/>
            </a:endParaRPr>
          </a:p>
          <a:p>
            <a:pPr algn="just">
              <a:lnSpc>
                <a:spcPct val="80000"/>
              </a:lnSpc>
              <a:spcBef>
                <a:spcPct val="20000"/>
              </a:spcBef>
            </a:pPr>
            <a:endParaRPr lang="es-CL" sz="1800" dirty="0">
              <a:ea typeface="Arial Unicode MS"/>
              <a:cs typeface="Arial Unicode MS"/>
            </a:endParaRPr>
          </a:p>
        </p:txBody>
      </p:sp>
      <p:sp>
        <p:nvSpPr>
          <p:cNvPr id="14" name="13 Abrir llave"/>
          <p:cNvSpPr/>
          <p:nvPr/>
        </p:nvSpPr>
        <p:spPr>
          <a:xfrm>
            <a:off x="3381772" y="2369359"/>
            <a:ext cx="541337" cy="2844000"/>
          </a:xfrm>
          <a:prstGeom prst="leftBrac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Buenas Prácticas de Programación</a:t>
            </a:r>
            <a:endParaRPr lang="es-ES" sz="3000" dirty="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7" name="Text Box 5"/>
          <p:cNvSpPr txBox="1">
            <a:spLocks noChangeArrowheads="1"/>
          </p:cNvSpPr>
          <p:nvPr/>
        </p:nvSpPr>
        <p:spPr bwMode="auto">
          <a:xfrm>
            <a:off x="755577" y="1916832"/>
            <a:ext cx="7488831" cy="255454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DECLARE</a:t>
            </a:r>
          </a:p>
          <a:p>
            <a:pPr>
              <a:defRPr/>
            </a:pPr>
            <a:r>
              <a:rPr lang="en-US" sz="1200" dirty="0" smtClean="0">
                <a:latin typeface="Arial Black" pitchFamily="34" charset="0"/>
              </a:rPr>
              <a:t>  </a:t>
            </a:r>
            <a:r>
              <a:rPr lang="en-US" sz="1200" dirty="0" err="1" smtClean="0">
                <a:latin typeface="Arial Black" pitchFamily="34" charset="0"/>
              </a:rPr>
              <a:t>v_id_emp</a:t>
            </a:r>
            <a:r>
              <a:rPr lang="en-US" sz="1200" dirty="0" smtClean="0">
                <a:latin typeface="Arial Black" pitchFamily="34" charset="0"/>
              </a:rPr>
              <a:t>                 </a:t>
            </a:r>
            <a:r>
              <a:rPr lang="en-US" sz="1200" dirty="0" err="1" smtClean="0">
                <a:latin typeface="Arial Black" pitchFamily="34" charset="0"/>
              </a:rPr>
              <a:t>employees.employee_id%TYPE</a:t>
            </a:r>
            <a:r>
              <a:rPr lang="en-US" sz="1200" dirty="0" smtClean="0">
                <a:latin typeface="Arial Black" pitchFamily="34" charset="0"/>
              </a:rPr>
              <a:t>;</a:t>
            </a:r>
          </a:p>
          <a:p>
            <a:pPr>
              <a:defRPr/>
            </a:pPr>
            <a:r>
              <a:rPr lang="en-US" sz="1200" dirty="0" smtClean="0">
                <a:latin typeface="Arial Black" pitchFamily="34" charset="0"/>
              </a:rPr>
              <a:t>  </a:t>
            </a:r>
            <a:r>
              <a:rPr lang="en-US" sz="1200" dirty="0" err="1" smtClean="0">
                <a:latin typeface="Arial Black" pitchFamily="34" charset="0"/>
              </a:rPr>
              <a:t>v_fecha_contrato</a:t>
            </a:r>
            <a:r>
              <a:rPr lang="en-US" sz="1200" dirty="0" smtClean="0">
                <a:latin typeface="Arial Black" pitchFamily="34" charset="0"/>
              </a:rPr>
              <a:t>    VARCHAR2(20);</a:t>
            </a:r>
          </a:p>
          <a:p>
            <a:pPr>
              <a:defRPr/>
            </a:pPr>
            <a:r>
              <a:rPr lang="en-US" sz="1200" dirty="0" smtClean="0">
                <a:latin typeface="Arial Black" pitchFamily="34" charset="0"/>
              </a:rPr>
              <a:t>  </a:t>
            </a:r>
            <a:r>
              <a:rPr lang="en-US" sz="1200" dirty="0" err="1" smtClean="0">
                <a:latin typeface="Arial Black" pitchFamily="34" charset="0"/>
              </a:rPr>
              <a:t>v_salario</a:t>
            </a:r>
            <a:r>
              <a:rPr lang="en-US" sz="1200" dirty="0" smtClean="0">
                <a:latin typeface="Arial Black" pitchFamily="34" charset="0"/>
              </a:rPr>
              <a:t>                  NUMBER(6):=6000; </a:t>
            </a:r>
          </a:p>
          <a:p>
            <a:pPr>
              <a:defRPr/>
            </a:pPr>
            <a:r>
              <a:rPr lang="en-US" sz="1200" dirty="0" smtClean="0">
                <a:latin typeface="Arial Black" pitchFamily="34" charset="0"/>
              </a:rPr>
              <a:t>BEGIN </a:t>
            </a:r>
          </a:p>
          <a:p>
            <a:pPr>
              <a:defRPr/>
            </a:pPr>
            <a:r>
              <a:rPr lang="en-US" sz="1200" dirty="0" smtClean="0">
                <a:latin typeface="Arial Black" pitchFamily="34" charset="0"/>
              </a:rPr>
              <a:t>    SELECT employee_id, TO_CHAR(</a:t>
            </a:r>
            <a:r>
              <a:rPr lang="en-US" sz="1200" dirty="0" err="1" smtClean="0">
                <a:latin typeface="Arial Black" pitchFamily="34" charset="0"/>
              </a:rPr>
              <a:t>hire_date,'Month</a:t>
            </a:r>
            <a:r>
              <a:rPr lang="en-US" sz="1200" dirty="0" smtClean="0">
                <a:latin typeface="Arial Black" pitchFamily="34" charset="0"/>
              </a:rPr>
              <a:t> DD, YYYY'), salary</a:t>
            </a:r>
          </a:p>
          <a:p>
            <a:pPr>
              <a:defRPr/>
            </a:pPr>
            <a:r>
              <a:rPr lang="en-US" sz="1200" dirty="0" smtClean="0">
                <a:latin typeface="Arial Black" pitchFamily="34" charset="0"/>
              </a:rPr>
              <a:t>    INTO </a:t>
            </a:r>
            <a:r>
              <a:rPr lang="en-US" sz="1200" dirty="0" err="1" smtClean="0">
                <a:latin typeface="Arial Black" pitchFamily="34" charset="0"/>
              </a:rPr>
              <a:t>v_id_emp</a:t>
            </a:r>
            <a:r>
              <a:rPr lang="en-US" sz="1200" dirty="0" smtClean="0">
                <a:latin typeface="Arial Black" pitchFamily="34" charset="0"/>
              </a:rPr>
              <a:t>, </a:t>
            </a:r>
            <a:r>
              <a:rPr lang="en-US" sz="1200" dirty="0" err="1" smtClean="0">
                <a:latin typeface="Arial Black" pitchFamily="34" charset="0"/>
              </a:rPr>
              <a:t>v_fecha_contrato</a:t>
            </a:r>
            <a:r>
              <a:rPr lang="en-US" sz="1200" dirty="0" smtClean="0">
                <a:latin typeface="Arial Black" pitchFamily="34" charset="0"/>
              </a:rPr>
              <a:t>, </a:t>
            </a:r>
            <a:r>
              <a:rPr lang="en-US" sz="1200" dirty="0" err="1" smtClean="0">
                <a:latin typeface="Arial Black" pitchFamily="34" charset="0"/>
              </a:rPr>
              <a:t>v_salario</a:t>
            </a:r>
            <a:endParaRPr lang="en-US" sz="1200" dirty="0" smtClean="0">
              <a:latin typeface="Arial Black" pitchFamily="34" charset="0"/>
            </a:endParaRPr>
          </a:p>
          <a:p>
            <a:pPr>
              <a:defRPr/>
            </a:pPr>
            <a:r>
              <a:rPr lang="en-US" sz="1200" dirty="0" smtClean="0">
                <a:latin typeface="Arial Black" pitchFamily="34" charset="0"/>
              </a:rPr>
              <a:t>    FROM employees</a:t>
            </a:r>
          </a:p>
          <a:p>
            <a:pPr>
              <a:defRPr/>
            </a:pPr>
            <a:r>
              <a:rPr lang="en-US" sz="1200" dirty="0" smtClean="0">
                <a:latin typeface="Arial Black" pitchFamily="34" charset="0"/>
              </a:rPr>
              <a:t>    WHERE  employee_id = 200;</a:t>
            </a:r>
          </a:p>
          <a:p>
            <a:pPr>
              <a:defRPr/>
            </a:pPr>
            <a:r>
              <a:rPr lang="en-US" sz="1200" dirty="0" smtClean="0">
                <a:latin typeface="Arial Black" pitchFamily="34" charset="0"/>
              </a:rPr>
              <a:t>    DBMS_OUTPUT.PUT_LINE('El empleado ' || </a:t>
            </a:r>
            <a:r>
              <a:rPr lang="en-US" sz="1200" dirty="0" err="1" smtClean="0">
                <a:latin typeface="Arial Black" pitchFamily="34" charset="0"/>
              </a:rPr>
              <a:t>v_id_emp</a:t>
            </a:r>
            <a:r>
              <a:rPr lang="en-US" sz="1200" dirty="0" smtClean="0">
                <a:latin typeface="Arial Black" pitchFamily="34" charset="0"/>
              </a:rPr>
              <a:t> || ' se </a:t>
            </a:r>
            <a:r>
              <a:rPr lang="en-US" sz="1200" dirty="0" err="1" smtClean="0">
                <a:latin typeface="Arial Black" pitchFamily="34" charset="0"/>
              </a:rPr>
              <a:t>contrató</a:t>
            </a:r>
            <a:r>
              <a:rPr lang="en-US" sz="1200" dirty="0" smtClean="0">
                <a:latin typeface="Arial Black" pitchFamily="34" charset="0"/>
              </a:rPr>
              <a:t> en ' ||</a:t>
            </a:r>
          </a:p>
          <a:p>
            <a:pPr>
              <a:defRPr/>
            </a:pPr>
            <a:r>
              <a:rPr lang="en-US" sz="1200" dirty="0" smtClean="0">
                <a:latin typeface="Arial Black" pitchFamily="34" charset="0"/>
              </a:rPr>
              <a:t>                    </a:t>
            </a:r>
            <a:r>
              <a:rPr lang="en-US" sz="1200" dirty="0" err="1" smtClean="0">
                <a:latin typeface="Arial Black" pitchFamily="34" charset="0"/>
              </a:rPr>
              <a:t>v_fecha_contrato</a:t>
            </a:r>
            <a:r>
              <a:rPr lang="en-US" sz="1200" dirty="0" smtClean="0">
                <a:latin typeface="Arial Black" pitchFamily="34" charset="0"/>
              </a:rPr>
              <a:t> || ' . Su salario mensual  es de $ ' || </a:t>
            </a:r>
            <a:r>
              <a:rPr lang="en-US" sz="1200" dirty="0" err="1" smtClean="0">
                <a:latin typeface="Arial Black" pitchFamily="34" charset="0"/>
              </a:rPr>
              <a:t>v_salario</a:t>
            </a:r>
            <a:r>
              <a:rPr lang="en-US" sz="1200" dirty="0" smtClean="0">
                <a:latin typeface="Arial Black" pitchFamily="34" charset="0"/>
              </a:rPr>
              <a:t>);</a:t>
            </a:r>
          </a:p>
          <a:p>
            <a:pPr>
              <a:defRPr/>
            </a:pPr>
            <a:r>
              <a:rPr lang="en-US" sz="1200" dirty="0" smtClean="0">
                <a:latin typeface="Arial Black" pitchFamily="34" charset="0"/>
              </a:rPr>
              <a:t>END;</a:t>
            </a:r>
          </a:p>
          <a:p>
            <a:pPr>
              <a:defRPr/>
            </a:pPr>
            <a:endParaRPr lang="en-US" sz="800" dirty="0">
              <a:solidFill>
                <a:srgbClr val="000000"/>
              </a:solidFill>
              <a:latin typeface="Arial Black" pitchFamily="34" charset="0"/>
            </a:endParaRPr>
          </a:p>
        </p:txBody>
      </p:sp>
      <p:pic>
        <p:nvPicPr>
          <p:cNvPr id="1027" name="Picture 3" descr="C:\Users\user\Documents\DonationCoder\ScreenshotCaptor\Screenshots\Screenshot - 01-02-2014 , 22_11_26.png"/>
          <p:cNvPicPr>
            <a:picLocks noChangeAspect="1" noChangeArrowheads="1"/>
          </p:cNvPicPr>
          <p:nvPr/>
        </p:nvPicPr>
        <p:blipFill>
          <a:blip r:embed="rId3" cstate="print"/>
          <a:srcRect/>
          <a:stretch>
            <a:fillRect/>
          </a:stretch>
        </p:blipFill>
        <p:spPr bwMode="auto">
          <a:xfrm>
            <a:off x="1187624" y="4611445"/>
            <a:ext cx="6480721" cy="17849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55298"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ea typeface="ＭＳ Ｐゴシック" pitchFamily="34" charset="-128"/>
              </a:rPr>
              <a:t>Se explicaron cuáles son las unidades léxicas en un bloque PL/SQL.</a:t>
            </a:r>
          </a:p>
          <a:p>
            <a:pPr marL="609600" indent="-609600" algn="just" defTabSz="457200">
              <a:spcBef>
                <a:spcPct val="20000"/>
              </a:spcBef>
              <a:buFont typeface="Arial" charset="0"/>
              <a:buChar char="•"/>
            </a:pPr>
            <a:r>
              <a:rPr lang="es-CL" sz="1800" dirty="0" smtClean="0">
                <a:ea typeface="ＭＳ Ｐゴシック" pitchFamily="34" charset="-128"/>
              </a:rPr>
              <a:t>Se explicó cómo usar las funciones integradas de SQL en PL/SQL.</a:t>
            </a:r>
          </a:p>
          <a:p>
            <a:pPr marL="609600" indent="-609600" algn="just" defTabSz="457200">
              <a:spcBef>
                <a:spcPct val="20000"/>
              </a:spcBef>
              <a:buFont typeface="Arial" charset="0"/>
              <a:buChar char="•"/>
            </a:pPr>
            <a:r>
              <a:rPr lang="es-CL" sz="1800" dirty="0" smtClean="0">
                <a:ea typeface="ＭＳ Ｐゴシック" pitchFamily="34" charset="-128"/>
              </a:rPr>
              <a:t>Se describió cuándo existe un conversión implícitas de datos y cuándo se debe efectuar una conversión explícita. </a:t>
            </a:r>
          </a:p>
          <a:p>
            <a:pPr marL="609600" indent="-609600" algn="just" defTabSz="457200">
              <a:spcBef>
                <a:spcPct val="20000"/>
              </a:spcBef>
              <a:buFont typeface="Arial" charset="0"/>
              <a:buChar char="•"/>
            </a:pPr>
            <a:r>
              <a:rPr lang="es-CL" sz="1800" dirty="0" smtClean="0">
                <a:ea typeface="ＭＳ Ｐゴシック" pitchFamily="34" charset="-128"/>
              </a:rPr>
              <a:t>Se explicó cómo escribir bloques anidados y usar las variables con etiquetas.</a:t>
            </a:r>
          </a:p>
          <a:p>
            <a:pPr marL="609600" indent="-609600" algn="just" defTabSz="457200">
              <a:spcBef>
                <a:spcPct val="20000"/>
              </a:spcBef>
              <a:buFont typeface="Arial" charset="0"/>
              <a:buChar char="•"/>
            </a:pPr>
            <a:r>
              <a:rPr lang="es-CL" sz="1800" dirty="0" smtClean="0">
                <a:ea typeface="ＭＳ Ｐゴシック" pitchFamily="34" charset="-128"/>
              </a:rPr>
              <a:t>Se explicó cómo usar secuencias en expresiones PL/SQL.</a:t>
            </a:r>
          </a:p>
          <a:p>
            <a:pPr marL="609600" indent="-609600" algn="just" defTabSz="457200">
              <a:spcBef>
                <a:spcPct val="20000"/>
              </a:spcBef>
              <a:buFont typeface="Arial" charset="0"/>
              <a:buChar char="•"/>
            </a:pPr>
            <a:r>
              <a:rPr lang="es-CL" sz="1800" dirty="0" smtClean="0">
                <a:ea typeface="ＭＳ Ｐゴシック" pitchFamily="34" charset="-128"/>
              </a:rPr>
              <a:t>Se describieron las buenas prácticas de programación.</a:t>
            </a:r>
            <a:endParaRPr lang="es-CL" sz="1800" dirty="0">
              <a:ea typeface="ＭＳ Ｐゴシック" pitchFamily="34" charset="-128"/>
            </a:endParaRPr>
          </a:p>
        </p:txBody>
      </p:sp>
      <p:pic>
        <p:nvPicPr>
          <p:cNvPr id="55299"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Identificar las unidades léxicas en un bloque PL/SQL.</a:t>
            </a:r>
          </a:p>
          <a:p>
            <a:pPr marL="609600" indent="-609600" algn="just" defTabSz="457200">
              <a:spcBef>
                <a:spcPct val="20000"/>
              </a:spcBef>
              <a:buFont typeface="Arial" charset="0"/>
              <a:buChar char="•"/>
            </a:pPr>
            <a:r>
              <a:rPr lang="es-CL" sz="1800" dirty="0" smtClean="0">
                <a:ea typeface="ＭＳ Ｐゴシック" pitchFamily="34" charset="-128"/>
              </a:rPr>
              <a:t>Usar las </a:t>
            </a:r>
            <a:r>
              <a:rPr lang="es-CL" sz="1800" dirty="0">
                <a:ea typeface="ＭＳ Ｐゴシック" pitchFamily="34" charset="-128"/>
              </a:rPr>
              <a:t>funciones integradas de SQL en PL/SQL.</a:t>
            </a:r>
          </a:p>
          <a:p>
            <a:pPr marL="609600" indent="-609600" algn="just" defTabSz="457200">
              <a:spcBef>
                <a:spcPct val="20000"/>
              </a:spcBef>
              <a:buFont typeface="Arial" charset="0"/>
              <a:buChar char="•"/>
            </a:pPr>
            <a:r>
              <a:rPr lang="es-CL" sz="1800" dirty="0">
                <a:ea typeface="ＭＳ Ｐゴシック" pitchFamily="34" charset="-128"/>
              </a:rPr>
              <a:t>Describir cuándo existe un conversión implícitas de datos y cuándo se debe efectuar una conversión explícita. </a:t>
            </a:r>
          </a:p>
          <a:p>
            <a:pPr marL="609600" indent="-609600" algn="just" defTabSz="457200">
              <a:spcBef>
                <a:spcPct val="20000"/>
              </a:spcBef>
              <a:buFont typeface="Arial" charset="0"/>
              <a:buChar char="•"/>
            </a:pPr>
            <a:r>
              <a:rPr lang="es-CL" sz="1800" dirty="0">
                <a:ea typeface="ＭＳ Ｐゴシック" pitchFamily="34" charset="-128"/>
              </a:rPr>
              <a:t>Escribir bloques anidados y uso de las variables con etiquetas</a:t>
            </a:r>
            <a:r>
              <a:rPr lang="es-CL" sz="1800" dirty="0" smtClean="0">
                <a:ea typeface="ＭＳ Ｐゴシック" pitchFamily="34" charset="-128"/>
              </a:rPr>
              <a:t>.</a:t>
            </a:r>
          </a:p>
          <a:p>
            <a:pPr marL="609600" indent="-609600" algn="just" defTabSz="457200">
              <a:spcBef>
                <a:spcPct val="20000"/>
              </a:spcBef>
              <a:buFont typeface="Arial" charset="0"/>
              <a:buChar char="•"/>
            </a:pPr>
            <a:r>
              <a:rPr lang="es-CL" sz="1800" dirty="0" smtClean="0">
                <a:ea typeface="ＭＳ Ｐゴシック" pitchFamily="34" charset="-128"/>
              </a:rPr>
              <a:t>Usar secuencias en expresiones PL/SQL.</a:t>
            </a:r>
          </a:p>
          <a:p>
            <a:pPr marL="609600" indent="-609600" algn="just" defTabSz="457200">
              <a:spcBef>
                <a:spcPct val="20000"/>
              </a:spcBef>
              <a:buFont typeface="Arial" charset="0"/>
              <a:buChar char="•"/>
            </a:pPr>
            <a:r>
              <a:rPr lang="es-CL" sz="1800" dirty="0" smtClean="0">
                <a:ea typeface="ＭＳ Ｐゴシック" pitchFamily="34" charset="-128"/>
              </a:rPr>
              <a:t>Buenas prácticas de programación.</a:t>
            </a:r>
            <a:endParaRPr lang="es-CL" sz="1800" dirty="0">
              <a:ea typeface="ＭＳ Ｐゴシック" pitchFamily="34" charset="-128"/>
            </a:endParaRP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Unidades Léxicas en un Bloque PL/SQL</a:t>
            </a:r>
            <a:endParaRPr lang="es-ES" sz="3000" smtClean="0">
              <a:solidFill>
                <a:srgbClr val="10253F"/>
              </a:solidFill>
              <a:latin typeface="Arial" charset="0"/>
              <a:ea typeface="ＭＳ Ｐゴシック" pitchFamily="34" charset="-128"/>
              <a:cs typeface="Arial" charset="0"/>
            </a:endParaRPr>
          </a:p>
        </p:txBody>
      </p:sp>
      <p:sp>
        <p:nvSpPr>
          <p:cNvPr id="2048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Son componentes básicos de cualquier bloque PL/SQL.</a:t>
            </a:r>
          </a:p>
          <a:p>
            <a:pPr marL="609600" indent="-609600" algn="just" defTabSz="457200">
              <a:lnSpc>
                <a:spcPct val="80000"/>
              </a:lnSpc>
              <a:spcBef>
                <a:spcPct val="20000"/>
              </a:spcBef>
              <a:buFont typeface="Arial" charset="0"/>
              <a:buChar char="•"/>
            </a:pPr>
            <a:r>
              <a:rPr lang="es-CL" sz="1800">
                <a:ea typeface="Arial Unicode MS"/>
                <a:cs typeface="Arial Unicode MS"/>
              </a:rPr>
              <a:t>Secuencias de caracteres válidos incluyendo: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Pueden </a:t>
            </a:r>
            <a:r>
              <a:rPr lang="es-MX" sz="1800"/>
              <a:t>ser clasificados como:</a:t>
            </a: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p:txBody>
      </p:sp>
      <p:sp>
        <p:nvSpPr>
          <p:cNvPr id="17" name="16 Bisel"/>
          <p:cNvSpPr/>
          <p:nvPr/>
        </p:nvSpPr>
        <p:spPr>
          <a:xfrm>
            <a:off x="1331913" y="2133600"/>
            <a:ext cx="5759450" cy="1690688"/>
          </a:xfrm>
          <a:prstGeom prst="bevel">
            <a:avLst/>
          </a:prstGeom>
          <a:solidFill>
            <a:srgbClr val="FFCC66"/>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buFontTx/>
              <a:buChar char="-"/>
              <a:defRPr/>
            </a:pPr>
            <a:r>
              <a:rPr lang="es-CL" sz="1400" dirty="0">
                <a:solidFill>
                  <a:schemeClr val="tx1"/>
                </a:solidFill>
                <a:latin typeface="Arial Black" pitchFamily="34" charset="0"/>
              </a:rPr>
              <a:t> Letras: </a:t>
            </a:r>
            <a:r>
              <a:rPr lang="es-CL" b="1" dirty="0">
                <a:solidFill>
                  <a:schemeClr val="tx1"/>
                </a:solidFill>
                <a:latin typeface="Arial" pitchFamily="34" charset="0"/>
                <a:cs typeface="Arial" pitchFamily="34" charset="0"/>
              </a:rPr>
              <a:t>mayúsculas y minúsculas de la A </a:t>
            </a:r>
            <a:r>
              <a:rPr lang="es-CL" b="1" dirty="0" err="1">
                <a:solidFill>
                  <a:schemeClr val="tx1"/>
                </a:solidFill>
                <a:latin typeface="Arial" pitchFamily="34" charset="0"/>
                <a:cs typeface="Arial" pitchFamily="34" charset="0"/>
              </a:rPr>
              <a:t>a</a:t>
            </a:r>
            <a:r>
              <a:rPr lang="es-CL" b="1" dirty="0">
                <a:solidFill>
                  <a:schemeClr val="tx1"/>
                </a:solidFill>
                <a:latin typeface="Arial" pitchFamily="34" charset="0"/>
                <a:cs typeface="Arial" pitchFamily="34" charset="0"/>
              </a:rPr>
              <a:t> Z.</a:t>
            </a:r>
          </a:p>
          <a:p>
            <a:pPr marL="0" lvl="1">
              <a:buFontTx/>
              <a:buChar char="-"/>
              <a:defRPr/>
            </a:pPr>
            <a:r>
              <a:rPr lang="es-CL" sz="1400" dirty="0">
                <a:solidFill>
                  <a:schemeClr val="tx1"/>
                </a:solidFill>
                <a:latin typeface="Arial Black" pitchFamily="34" charset="0"/>
              </a:rPr>
              <a:t> Números: </a:t>
            </a:r>
            <a:r>
              <a:rPr lang="es-CL" b="1" dirty="0">
                <a:solidFill>
                  <a:schemeClr val="tx1"/>
                </a:solidFill>
                <a:latin typeface="Arial" pitchFamily="34" charset="0"/>
                <a:cs typeface="Arial" pitchFamily="34" charset="0"/>
              </a:rPr>
              <a:t>0 a 9.</a:t>
            </a:r>
          </a:p>
          <a:p>
            <a:pPr marL="0" lvl="1">
              <a:buFontTx/>
              <a:buChar char="-"/>
              <a:defRPr/>
            </a:pPr>
            <a:r>
              <a:rPr lang="es-CL" sz="1400" dirty="0">
                <a:solidFill>
                  <a:schemeClr val="tx1"/>
                </a:solidFill>
                <a:latin typeface="Arial Black" pitchFamily="34" charset="0"/>
              </a:rPr>
              <a:t> Tabuladores.</a:t>
            </a:r>
          </a:p>
          <a:p>
            <a:pPr marL="0" lvl="1">
              <a:buFontTx/>
              <a:buChar char="-"/>
              <a:defRPr/>
            </a:pPr>
            <a:r>
              <a:rPr lang="es-CL" sz="1400" dirty="0">
                <a:solidFill>
                  <a:schemeClr val="tx1"/>
                </a:solidFill>
                <a:latin typeface="Arial Black" pitchFamily="34" charset="0"/>
              </a:rPr>
              <a:t> Espacios y saltos de línea.</a:t>
            </a:r>
          </a:p>
          <a:p>
            <a:pPr marL="0" lvl="1">
              <a:buFontTx/>
              <a:buChar char="-"/>
              <a:defRPr/>
            </a:pPr>
            <a:r>
              <a:rPr lang="es-CL" sz="1400" dirty="0">
                <a:solidFill>
                  <a:schemeClr val="tx1"/>
                </a:solidFill>
                <a:latin typeface="Arial Black" pitchFamily="34" charset="0"/>
              </a:rPr>
              <a:t> Símbolos: </a:t>
            </a:r>
            <a:r>
              <a:rPr lang="es-CL" dirty="0">
                <a:solidFill>
                  <a:schemeClr val="tx1"/>
                </a:solidFill>
                <a:latin typeface="Arial" pitchFamily="34" charset="0"/>
                <a:cs typeface="Arial" pitchFamily="34" charset="0"/>
              </a:rPr>
              <a:t>( ) + - * / &lt; &gt; = ! ~ ^ ;  . ' @ % , " # $ &amp; _ | { } ? [ </a:t>
            </a:r>
            <a:r>
              <a:rPr lang="es-CL" sz="1400" dirty="0">
                <a:solidFill>
                  <a:schemeClr val="tx1"/>
                </a:solidFill>
                <a:latin typeface="Arial" pitchFamily="34" charset="0"/>
                <a:cs typeface="Arial" pitchFamily="34" charset="0"/>
              </a:rPr>
              <a:t>]</a:t>
            </a:r>
            <a:endParaRPr lang="es-CL" sz="1300" dirty="0">
              <a:solidFill>
                <a:schemeClr val="tx1"/>
              </a:solidFill>
              <a:latin typeface="Arial" pitchFamily="34" charset="0"/>
              <a:cs typeface="Arial" pitchFamily="34" charset="0"/>
            </a:endParaRPr>
          </a:p>
        </p:txBody>
      </p:sp>
      <p:sp>
        <p:nvSpPr>
          <p:cNvPr id="18" name="17 Bisel"/>
          <p:cNvSpPr/>
          <p:nvPr/>
        </p:nvSpPr>
        <p:spPr>
          <a:xfrm>
            <a:off x="1331913" y="4448175"/>
            <a:ext cx="5761037" cy="1474788"/>
          </a:xfrm>
          <a:prstGeom prst="bevel">
            <a:avLst/>
          </a:prstGeom>
          <a:solidFill>
            <a:srgbClr val="FABD8A"/>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buFontTx/>
              <a:buChar char="-"/>
              <a:defRPr/>
            </a:pPr>
            <a:r>
              <a:rPr lang="es-CL" sz="1400" dirty="0">
                <a:solidFill>
                  <a:schemeClr val="tx1"/>
                </a:solidFill>
                <a:latin typeface="Arial Black" pitchFamily="34" charset="0"/>
              </a:rPr>
              <a:t> Identificadores</a:t>
            </a:r>
          </a:p>
          <a:p>
            <a:pPr>
              <a:buFontTx/>
              <a:buChar char="-"/>
              <a:defRPr/>
            </a:pPr>
            <a:r>
              <a:rPr lang="es-CL" sz="1400" dirty="0">
                <a:solidFill>
                  <a:schemeClr val="tx1"/>
                </a:solidFill>
                <a:latin typeface="Arial Black" pitchFamily="34" charset="0"/>
              </a:rPr>
              <a:t> Delimitadores</a:t>
            </a:r>
          </a:p>
          <a:p>
            <a:pPr>
              <a:buFontTx/>
              <a:buChar char="-"/>
              <a:defRPr/>
            </a:pPr>
            <a:r>
              <a:rPr lang="es-CL" sz="1400" dirty="0">
                <a:solidFill>
                  <a:schemeClr val="tx1"/>
                </a:solidFill>
                <a:latin typeface="Arial Black" pitchFamily="34" charset="0"/>
              </a:rPr>
              <a:t> Literales</a:t>
            </a:r>
          </a:p>
          <a:p>
            <a:pPr>
              <a:buFontTx/>
              <a:buChar char="-"/>
              <a:defRPr/>
            </a:pPr>
            <a:r>
              <a:rPr lang="es-CL" sz="1400" dirty="0">
                <a:solidFill>
                  <a:schemeClr val="tx1"/>
                </a:solidFill>
                <a:latin typeface="Arial Black" pitchFamily="34" charset="0"/>
              </a:rPr>
              <a:t> Comentarios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Unidades Léxicas en un Bloque PL/SQL</a:t>
            </a:r>
            <a:endParaRPr lang="es-ES" sz="3000" smtClean="0">
              <a:solidFill>
                <a:srgbClr val="10253F"/>
              </a:solidFill>
              <a:latin typeface="Arial" charset="0"/>
              <a:ea typeface="ＭＳ Ｐゴシック" pitchFamily="34" charset="-128"/>
              <a:cs typeface="Arial" charset="0"/>
            </a:endParaRPr>
          </a:p>
        </p:txBody>
      </p:sp>
      <p:sp>
        <p:nvSpPr>
          <p:cNvPr id="2253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Los delimitadores son símbolos simples o compuestos que tienen un significado especial en el PL/ SQL.</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17" name="16 Bisel"/>
          <p:cNvSpPr>
            <a:spLocks noChangeArrowheads="1"/>
          </p:cNvSpPr>
          <p:nvPr/>
        </p:nvSpPr>
        <p:spPr bwMode="auto">
          <a:xfrm>
            <a:off x="330200" y="3857625"/>
            <a:ext cx="2843213" cy="1042988"/>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sz="1800">
                <a:solidFill>
                  <a:schemeClr val="bg1"/>
                </a:solidFill>
                <a:latin typeface="Arial Black" pitchFamily="34" charset="0"/>
              </a:rPr>
              <a:t>Símbolos </a:t>
            </a:r>
          </a:p>
          <a:p>
            <a:pPr algn="ctr">
              <a:defRPr/>
            </a:pPr>
            <a:r>
              <a:rPr lang="es-CL" sz="1800">
                <a:solidFill>
                  <a:schemeClr val="bg1"/>
                </a:solidFill>
                <a:latin typeface="Arial Black" pitchFamily="34" charset="0"/>
              </a:rPr>
              <a:t>Simples</a:t>
            </a:r>
          </a:p>
        </p:txBody>
      </p:sp>
      <p:sp>
        <p:nvSpPr>
          <p:cNvPr id="22532" name="Rectangle 3"/>
          <p:cNvSpPr txBox="1">
            <a:spLocks noChangeArrowheads="1"/>
          </p:cNvSpPr>
          <p:nvPr/>
        </p:nvSpPr>
        <p:spPr bwMode="auto">
          <a:xfrm>
            <a:off x="3625850" y="2182813"/>
            <a:ext cx="5219700" cy="4486275"/>
          </a:xfrm>
          <a:prstGeom prst="rect">
            <a:avLst/>
          </a:prstGeom>
          <a:solidFill>
            <a:schemeClr val="bg1"/>
          </a:solidFill>
          <a:ln w="9525">
            <a:noFill/>
            <a:miter lim="800000"/>
            <a:headEnd/>
            <a:tailEnd/>
          </a:ln>
        </p:spPr>
        <p:txBody>
          <a:bodyPr/>
          <a:lstStyle/>
          <a:p>
            <a:pPr eaLnBrk="0" hangingPunct="0"/>
            <a:r>
              <a:rPr lang="es-MX" sz="2200" b="1" dirty="0">
                <a:solidFill>
                  <a:srgbClr val="0000C0"/>
                </a:solidFill>
              </a:rPr>
              <a:t>+            </a:t>
            </a:r>
            <a:r>
              <a:rPr lang="es-MX" sz="1400" b="1" dirty="0"/>
              <a:t>Operador de suma</a:t>
            </a:r>
            <a:endParaRPr lang="es-ES" sz="1400" b="1" dirty="0"/>
          </a:p>
          <a:p>
            <a:pPr eaLnBrk="0" hangingPunct="0"/>
            <a:r>
              <a:rPr lang="es-MX" sz="2200" b="1" dirty="0">
                <a:solidFill>
                  <a:srgbClr val="0000C0"/>
                </a:solidFill>
              </a:rPr>
              <a:t>-             </a:t>
            </a:r>
            <a:r>
              <a:rPr lang="es-MX" sz="1400" b="1" dirty="0"/>
              <a:t>Operador de resta o negación</a:t>
            </a:r>
            <a:endParaRPr lang="es-ES" sz="2200" b="1" dirty="0">
              <a:solidFill>
                <a:srgbClr val="0000C0"/>
              </a:solidFill>
            </a:endParaRPr>
          </a:p>
          <a:p>
            <a:pPr eaLnBrk="0" hangingPunct="0"/>
            <a:r>
              <a:rPr lang="es-MX" sz="2200" b="1" dirty="0">
                <a:solidFill>
                  <a:srgbClr val="0000C0"/>
                </a:solidFill>
              </a:rPr>
              <a:t>*             </a:t>
            </a:r>
            <a:r>
              <a:rPr lang="es-MX" sz="1400" b="1" dirty="0"/>
              <a:t>Operador de multiplicación</a:t>
            </a:r>
            <a:endParaRPr lang="es-ES" sz="2200" b="1" dirty="0">
              <a:solidFill>
                <a:srgbClr val="0000C0"/>
              </a:solidFill>
            </a:endParaRPr>
          </a:p>
          <a:p>
            <a:pPr eaLnBrk="0" hangingPunct="0"/>
            <a:r>
              <a:rPr lang="es-MX" sz="2200" b="1" dirty="0">
                <a:solidFill>
                  <a:srgbClr val="0000C0"/>
                </a:solidFill>
              </a:rPr>
              <a:t>/            </a:t>
            </a:r>
            <a:r>
              <a:rPr lang="es-MX" sz="1400" b="1" dirty="0">
                <a:solidFill>
                  <a:srgbClr val="0000C0"/>
                </a:solidFill>
              </a:rPr>
              <a:t>  </a:t>
            </a:r>
            <a:r>
              <a:rPr lang="es-MX" sz="1400" b="1" dirty="0"/>
              <a:t>Operador de división</a:t>
            </a:r>
            <a:endParaRPr lang="es-ES" sz="2200" b="1" dirty="0">
              <a:solidFill>
                <a:srgbClr val="0000C0"/>
              </a:solidFill>
            </a:endParaRPr>
          </a:p>
          <a:p>
            <a:pPr eaLnBrk="0" hangingPunct="0"/>
            <a:r>
              <a:rPr lang="es-MX" sz="2200" b="1" dirty="0">
                <a:solidFill>
                  <a:srgbClr val="0000C0"/>
                </a:solidFill>
              </a:rPr>
              <a:t>=</a:t>
            </a:r>
            <a:r>
              <a:rPr lang="es-MX" sz="1400" b="1" dirty="0">
                <a:solidFill>
                  <a:srgbClr val="0000C0"/>
                </a:solidFill>
              </a:rPr>
              <a:t>                   </a:t>
            </a:r>
            <a:r>
              <a:rPr lang="es-MX" sz="1400" b="1" dirty="0"/>
              <a:t>Operador de igualdad</a:t>
            </a:r>
            <a:endParaRPr lang="es-ES" sz="2200" b="1" dirty="0">
              <a:solidFill>
                <a:srgbClr val="0000C0"/>
              </a:solidFill>
            </a:endParaRPr>
          </a:p>
          <a:p>
            <a:pPr eaLnBrk="0" hangingPunct="0"/>
            <a:r>
              <a:rPr lang="es-MX" sz="2200" b="1" dirty="0">
                <a:solidFill>
                  <a:srgbClr val="0000C0"/>
                </a:solidFill>
              </a:rPr>
              <a:t>@</a:t>
            </a:r>
            <a:r>
              <a:rPr lang="es-MX" sz="1800" b="1" dirty="0">
                <a:solidFill>
                  <a:srgbClr val="0000C0"/>
                </a:solidFill>
              </a:rPr>
              <a:t>             </a:t>
            </a:r>
            <a:r>
              <a:rPr lang="es-MX" sz="1400" b="1" dirty="0"/>
              <a:t>Indicador de acceso remoto</a:t>
            </a:r>
            <a:endParaRPr lang="es-ES" sz="2200" b="1" dirty="0">
              <a:solidFill>
                <a:srgbClr val="0000C0"/>
              </a:solidFill>
            </a:endParaRPr>
          </a:p>
          <a:p>
            <a:pPr eaLnBrk="0" hangingPunct="0"/>
            <a:r>
              <a:rPr lang="es-MX" sz="2200" b="1" dirty="0">
                <a:solidFill>
                  <a:srgbClr val="0000C0"/>
                </a:solidFill>
              </a:rPr>
              <a:t>;            </a:t>
            </a:r>
            <a:r>
              <a:rPr lang="es-MX" sz="1400" b="1" dirty="0">
                <a:solidFill>
                  <a:srgbClr val="0000C0"/>
                </a:solidFill>
              </a:rPr>
              <a:t> </a:t>
            </a:r>
            <a:r>
              <a:rPr lang="es-MX" sz="1400" b="1" dirty="0"/>
              <a:t>Término de sentencia</a:t>
            </a:r>
            <a:endParaRPr lang="es-ES" sz="2200" b="1" dirty="0">
              <a:solidFill>
                <a:srgbClr val="0000C0"/>
              </a:solidFill>
            </a:endParaRPr>
          </a:p>
          <a:p>
            <a:pPr eaLnBrk="0" hangingPunct="0"/>
            <a:r>
              <a:rPr lang="en-US" sz="2200" b="1" dirty="0">
                <a:solidFill>
                  <a:srgbClr val="0000C0"/>
                </a:solidFill>
              </a:rPr>
              <a:t>'            </a:t>
            </a:r>
            <a:r>
              <a:rPr lang="en-US" sz="1400" b="1" dirty="0">
                <a:solidFill>
                  <a:srgbClr val="0000C0"/>
                </a:solidFill>
              </a:rPr>
              <a:t>  </a:t>
            </a:r>
            <a:r>
              <a:rPr lang="es-MX" sz="1400" b="1" dirty="0"/>
              <a:t>Delimitador de caracteres</a:t>
            </a:r>
            <a:endParaRPr lang="es-ES" sz="1400" b="1" dirty="0">
              <a:solidFill>
                <a:srgbClr val="0000C0"/>
              </a:solidFill>
            </a:endParaRPr>
          </a:p>
          <a:p>
            <a:pPr eaLnBrk="0" hangingPunct="0"/>
            <a:r>
              <a:rPr lang="es-MX" sz="2200" b="1" dirty="0">
                <a:solidFill>
                  <a:srgbClr val="0000C0"/>
                </a:solidFill>
              </a:rPr>
              <a:t>%      </a:t>
            </a:r>
            <a:r>
              <a:rPr lang="es-MX" sz="1400" dirty="0">
                <a:solidFill>
                  <a:srgbClr val="0000C0"/>
                </a:solidFill>
              </a:rPr>
              <a:t>        </a:t>
            </a:r>
            <a:r>
              <a:rPr lang="es-MX" sz="1400" b="1" dirty="0"/>
              <a:t>Indicador de atributo</a:t>
            </a:r>
            <a:endParaRPr lang="es-ES" sz="2200" b="1" dirty="0">
              <a:solidFill>
                <a:srgbClr val="0000C0"/>
              </a:solidFill>
            </a:endParaRPr>
          </a:p>
          <a:p>
            <a:pPr eaLnBrk="0" hangingPunct="0"/>
            <a:r>
              <a:rPr lang="es-MX" sz="2200" b="1" dirty="0">
                <a:solidFill>
                  <a:srgbClr val="0000C0"/>
                </a:solidFill>
              </a:rPr>
              <a:t>(y)        </a:t>
            </a:r>
            <a:r>
              <a:rPr lang="es-MX" sz="1400" b="1" dirty="0">
                <a:solidFill>
                  <a:srgbClr val="0000C0"/>
                </a:solidFill>
              </a:rPr>
              <a:t>   </a:t>
            </a:r>
            <a:r>
              <a:rPr lang="es-MX" sz="1400" b="1" dirty="0"/>
              <a:t>Expresión/delimitador de lista</a:t>
            </a:r>
            <a:endParaRPr lang="es-ES" sz="2200" b="1" dirty="0">
              <a:solidFill>
                <a:srgbClr val="0000C0"/>
              </a:solidFill>
            </a:endParaRPr>
          </a:p>
          <a:p>
            <a:pPr eaLnBrk="0" hangingPunct="0"/>
            <a:r>
              <a:rPr lang="es-MX" sz="2200" b="1" dirty="0">
                <a:solidFill>
                  <a:srgbClr val="0000C0"/>
                </a:solidFill>
              </a:rPr>
              <a:t>:            </a:t>
            </a:r>
            <a:r>
              <a:rPr lang="es-MX" sz="1400" b="1" dirty="0">
                <a:solidFill>
                  <a:srgbClr val="0000C0"/>
                </a:solidFill>
              </a:rPr>
              <a:t>  </a:t>
            </a:r>
            <a:r>
              <a:rPr lang="es-MX" sz="1400" b="1" dirty="0"/>
              <a:t>Indicador de variable host</a:t>
            </a:r>
            <a:endParaRPr lang="es-ES" sz="2200" b="1" dirty="0">
              <a:solidFill>
                <a:srgbClr val="0000C0"/>
              </a:solidFill>
            </a:endParaRPr>
          </a:p>
          <a:p>
            <a:pPr eaLnBrk="0" hangingPunct="0"/>
            <a:r>
              <a:rPr lang="es-MX" sz="2200" b="1" dirty="0">
                <a:solidFill>
                  <a:srgbClr val="0000C0"/>
                </a:solidFill>
              </a:rPr>
              <a:t>,             </a:t>
            </a:r>
            <a:r>
              <a:rPr lang="es-MX" sz="1400" b="1" dirty="0">
                <a:solidFill>
                  <a:srgbClr val="0000C0"/>
                </a:solidFill>
              </a:rPr>
              <a:t> </a:t>
            </a:r>
            <a:r>
              <a:rPr lang="es-MX" sz="1400" b="1" dirty="0"/>
              <a:t>Separador de </a:t>
            </a:r>
            <a:r>
              <a:rPr lang="es-MX" sz="1400" b="1" dirty="0" err="1"/>
              <a:t>item</a:t>
            </a:r>
            <a:endParaRPr lang="es-ES" sz="2200" b="1" dirty="0">
              <a:solidFill>
                <a:srgbClr val="0000C0"/>
              </a:solidFill>
            </a:endParaRPr>
          </a:p>
          <a:p>
            <a:pPr eaLnBrk="0" hangingPunct="0"/>
            <a:r>
              <a:rPr lang="en-US" sz="2200" b="1" dirty="0">
                <a:solidFill>
                  <a:srgbClr val="0000C0"/>
                </a:solidFill>
              </a:rPr>
              <a:t>' '          </a:t>
            </a:r>
            <a:r>
              <a:rPr lang="en-US" sz="1400" b="1" dirty="0">
                <a:solidFill>
                  <a:srgbClr val="0000C0"/>
                </a:solidFill>
              </a:rPr>
              <a:t>   </a:t>
            </a:r>
            <a:r>
              <a:rPr lang="es-MX" sz="1400" b="1" dirty="0"/>
              <a:t>Delimitador de un identificador entre comillas</a:t>
            </a:r>
            <a:endParaRPr lang="es-CL" sz="1800" dirty="0">
              <a:ea typeface="Arial Unicode MS"/>
              <a:cs typeface="Arial Unicode MS"/>
            </a:endParaRPr>
          </a:p>
        </p:txBody>
      </p:sp>
      <p:cxnSp>
        <p:nvCxnSpPr>
          <p:cNvPr id="22533" name="28 Conector recto de flecha"/>
          <p:cNvCxnSpPr>
            <a:cxnSpLocks noChangeShapeType="1"/>
          </p:cNvCxnSpPr>
          <p:nvPr/>
        </p:nvCxnSpPr>
        <p:spPr bwMode="auto">
          <a:xfrm>
            <a:off x="4130675" y="2408238"/>
            <a:ext cx="574675" cy="0"/>
          </a:xfrm>
          <a:prstGeom prst="straightConnector1">
            <a:avLst/>
          </a:prstGeom>
          <a:noFill/>
          <a:ln w="60325" algn="ctr">
            <a:solidFill>
              <a:srgbClr val="990033"/>
            </a:solidFill>
            <a:round/>
            <a:headEnd/>
            <a:tailEnd type="triangle" w="med" len="med"/>
          </a:ln>
        </p:spPr>
      </p:cxnSp>
      <p:cxnSp>
        <p:nvCxnSpPr>
          <p:cNvPr id="22534" name="29 Conector recto de flecha"/>
          <p:cNvCxnSpPr>
            <a:cxnSpLocks noChangeShapeType="1"/>
          </p:cNvCxnSpPr>
          <p:nvPr/>
        </p:nvCxnSpPr>
        <p:spPr bwMode="auto">
          <a:xfrm>
            <a:off x="4130675" y="2767013"/>
            <a:ext cx="574675" cy="0"/>
          </a:xfrm>
          <a:prstGeom prst="straightConnector1">
            <a:avLst/>
          </a:prstGeom>
          <a:noFill/>
          <a:ln w="60325" algn="ctr">
            <a:solidFill>
              <a:srgbClr val="990033"/>
            </a:solidFill>
            <a:round/>
            <a:headEnd/>
            <a:tailEnd type="triangle" w="med" len="med"/>
          </a:ln>
        </p:spPr>
      </p:cxnSp>
      <p:cxnSp>
        <p:nvCxnSpPr>
          <p:cNvPr id="22535" name="30 Conector recto de flecha"/>
          <p:cNvCxnSpPr>
            <a:cxnSpLocks noChangeShapeType="1"/>
          </p:cNvCxnSpPr>
          <p:nvPr/>
        </p:nvCxnSpPr>
        <p:spPr bwMode="auto">
          <a:xfrm>
            <a:off x="4130675" y="3033713"/>
            <a:ext cx="574675" cy="0"/>
          </a:xfrm>
          <a:prstGeom prst="straightConnector1">
            <a:avLst/>
          </a:prstGeom>
          <a:noFill/>
          <a:ln w="60325" algn="ctr">
            <a:solidFill>
              <a:srgbClr val="990033"/>
            </a:solidFill>
            <a:round/>
            <a:headEnd/>
            <a:tailEnd type="triangle" w="med" len="med"/>
          </a:ln>
        </p:spPr>
      </p:cxnSp>
      <p:cxnSp>
        <p:nvCxnSpPr>
          <p:cNvPr id="22536" name="31 Conector recto de flecha"/>
          <p:cNvCxnSpPr>
            <a:cxnSpLocks noChangeShapeType="1"/>
          </p:cNvCxnSpPr>
          <p:nvPr/>
        </p:nvCxnSpPr>
        <p:spPr bwMode="auto">
          <a:xfrm>
            <a:off x="4130675" y="3400425"/>
            <a:ext cx="574675" cy="0"/>
          </a:xfrm>
          <a:prstGeom prst="straightConnector1">
            <a:avLst/>
          </a:prstGeom>
          <a:noFill/>
          <a:ln w="60325" algn="ctr">
            <a:solidFill>
              <a:srgbClr val="990033"/>
            </a:solidFill>
            <a:round/>
            <a:headEnd/>
            <a:tailEnd type="triangle" w="med" len="med"/>
          </a:ln>
        </p:spPr>
      </p:cxnSp>
      <p:cxnSp>
        <p:nvCxnSpPr>
          <p:cNvPr id="22537" name="32 Conector recto de flecha"/>
          <p:cNvCxnSpPr>
            <a:cxnSpLocks noChangeShapeType="1"/>
          </p:cNvCxnSpPr>
          <p:nvPr/>
        </p:nvCxnSpPr>
        <p:spPr bwMode="auto">
          <a:xfrm>
            <a:off x="4130675" y="3732213"/>
            <a:ext cx="574675" cy="0"/>
          </a:xfrm>
          <a:prstGeom prst="straightConnector1">
            <a:avLst/>
          </a:prstGeom>
          <a:noFill/>
          <a:ln w="60325" algn="ctr">
            <a:solidFill>
              <a:srgbClr val="990033"/>
            </a:solidFill>
            <a:round/>
            <a:headEnd/>
            <a:tailEnd type="triangle" w="med" len="med"/>
          </a:ln>
        </p:spPr>
      </p:cxnSp>
      <p:cxnSp>
        <p:nvCxnSpPr>
          <p:cNvPr id="22538" name="33 Conector recto de flecha"/>
          <p:cNvCxnSpPr>
            <a:cxnSpLocks noChangeShapeType="1"/>
          </p:cNvCxnSpPr>
          <p:nvPr/>
        </p:nvCxnSpPr>
        <p:spPr bwMode="auto">
          <a:xfrm>
            <a:off x="4130675" y="4098925"/>
            <a:ext cx="574675" cy="0"/>
          </a:xfrm>
          <a:prstGeom prst="straightConnector1">
            <a:avLst/>
          </a:prstGeom>
          <a:noFill/>
          <a:ln w="60325" algn="ctr">
            <a:solidFill>
              <a:srgbClr val="990033"/>
            </a:solidFill>
            <a:round/>
            <a:headEnd/>
            <a:tailEnd type="triangle" w="med" len="med"/>
          </a:ln>
        </p:spPr>
      </p:cxnSp>
      <p:cxnSp>
        <p:nvCxnSpPr>
          <p:cNvPr id="22539" name="34 Conector recto de flecha"/>
          <p:cNvCxnSpPr>
            <a:cxnSpLocks noChangeShapeType="1"/>
          </p:cNvCxnSpPr>
          <p:nvPr/>
        </p:nvCxnSpPr>
        <p:spPr bwMode="auto">
          <a:xfrm>
            <a:off x="4130675" y="4438650"/>
            <a:ext cx="574675" cy="0"/>
          </a:xfrm>
          <a:prstGeom prst="straightConnector1">
            <a:avLst/>
          </a:prstGeom>
          <a:noFill/>
          <a:ln w="60325" algn="ctr">
            <a:solidFill>
              <a:srgbClr val="990033"/>
            </a:solidFill>
            <a:round/>
            <a:headEnd/>
            <a:tailEnd type="triangle" w="med" len="med"/>
          </a:ln>
        </p:spPr>
      </p:cxnSp>
      <p:cxnSp>
        <p:nvCxnSpPr>
          <p:cNvPr id="22540" name="35 Conector recto de flecha"/>
          <p:cNvCxnSpPr>
            <a:cxnSpLocks noChangeShapeType="1"/>
          </p:cNvCxnSpPr>
          <p:nvPr/>
        </p:nvCxnSpPr>
        <p:spPr bwMode="auto">
          <a:xfrm>
            <a:off x="4130675" y="4754563"/>
            <a:ext cx="574675" cy="0"/>
          </a:xfrm>
          <a:prstGeom prst="straightConnector1">
            <a:avLst/>
          </a:prstGeom>
          <a:noFill/>
          <a:ln w="60325" algn="ctr">
            <a:solidFill>
              <a:srgbClr val="990033"/>
            </a:solidFill>
            <a:round/>
            <a:headEnd/>
            <a:tailEnd type="triangle" w="med" len="med"/>
          </a:ln>
        </p:spPr>
      </p:cxnSp>
      <p:cxnSp>
        <p:nvCxnSpPr>
          <p:cNvPr id="22541" name="36 Conector recto de flecha"/>
          <p:cNvCxnSpPr>
            <a:cxnSpLocks noChangeShapeType="1"/>
          </p:cNvCxnSpPr>
          <p:nvPr/>
        </p:nvCxnSpPr>
        <p:spPr bwMode="auto">
          <a:xfrm>
            <a:off x="4130675" y="5100638"/>
            <a:ext cx="574675" cy="0"/>
          </a:xfrm>
          <a:prstGeom prst="straightConnector1">
            <a:avLst/>
          </a:prstGeom>
          <a:noFill/>
          <a:ln w="60325" algn="ctr">
            <a:solidFill>
              <a:srgbClr val="990033"/>
            </a:solidFill>
            <a:round/>
            <a:headEnd/>
            <a:tailEnd type="triangle" w="med" len="med"/>
          </a:ln>
        </p:spPr>
      </p:cxnSp>
      <p:cxnSp>
        <p:nvCxnSpPr>
          <p:cNvPr id="22542" name="37 Conector recto de flecha"/>
          <p:cNvCxnSpPr>
            <a:cxnSpLocks noChangeShapeType="1"/>
          </p:cNvCxnSpPr>
          <p:nvPr/>
        </p:nvCxnSpPr>
        <p:spPr bwMode="auto">
          <a:xfrm>
            <a:off x="4130675" y="5475288"/>
            <a:ext cx="574675" cy="0"/>
          </a:xfrm>
          <a:prstGeom prst="straightConnector1">
            <a:avLst/>
          </a:prstGeom>
          <a:noFill/>
          <a:ln w="60325" algn="ctr">
            <a:solidFill>
              <a:srgbClr val="990033"/>
            </a:solidFill>
            <a:round/>
            <a:headEnd/>
            <a:tailEnd type="triangle" w="med" len="med"/>
          </a:ln>
        </p:spPr>
      </p:cxnSp>
      <p:cxnSp>
        <p:nvCxnSpPr>
          <p:cNvPr id="22543" name="38 Conector recto de flecha"/>
          <p:cNvCxnSpPr>
            <a:cxnSpLocks noChangeShapeType="1"/>
          </p:cNvCxnSpPr>
          <p:nvPr/>
        </p:nvCxnSpPr>
        <p:spPr bwMode="auto">
          <a:xfrm>
            <a:off x="4130675" y="5784850"/>
            <a:ext cx="574675" cy="0"/>
          </a:xfrm>
          <a:prstGeom prst="straightConnector1">
            <a:avLst/>
          </a:prstGeom>
          <a:noFill/>
          <a:ln w="60325" algn="ctr">
            <a:solidFill>
              <a:srgbClr val="990033"/>
            </a:solidFill>
            <a:round/>
            <a:headEnd/>
            <a:tailEnd type="triangle" w="med" len="med"/>
          </a:ln>
        </p:spPr>
      </p:cxnSp>
      <p:cxnSp>
        <p:nvCxnSpPr>
          <p:cNvPr id="22544" name="39 Conector recto de flecha"/>
          <p:cNvCxnSpPr>
            <a:cxnSpLocks noChangeShapeType="1"/>
          </p:cNvCxnSpPr>
          <p:nvPr/>
        </p:nvCxnSpPr>
        <p:spPr bwMode="auto">
          <a:xfrm>
            <a:off x="4130675" y="6122988"/>
            <a:ext cx="574675" cy="0"/>
          </a:xfrm>
          <a:prstGeom prst="straightConnector1">
            <a:avLst/>
          </a:prstGeom>
          <a:noFill/>
          <a:ln w="60325" algn="ctr">
            <a:solidFill>
              <a:srgbClr val="990033"/>
            </a:solidFill>
            <a:round/>
            <a:headEnd/>
            <a:tailEnd type="triangle" w="med" len="med"/>
          </a:ln>
        </p:spPr>
      </p:cxnSp>
      <p:cxnSp>
        <p:nvCxnSpPr>
          <p:cNvPr id="22545" name="40 Conector recto de flecha"/>
          <p:cNvCxnSpPr>
            <a:cxnSpLocks noChangeShapeType="1"/>
          </p:cNvCxnSpPr>
          <p:nvPr/>
        </p:nvCxnSpPr>
        <p:spPr bwMode="auto">
          <a:xfrm>
            <a:off x="4130675" y="6432550"/>
            <a:ext cx="574675" cy="0"/>
          </a:xfrm>
          <a:prstGeom prst="straightConnector1">
            <a:avLst/>
          </a:prstGeom>
          <a:noFill/>
          <a:ln w="60325" algn="ctr">
            <a:solidFill>
              <a:srgbClr val="990033"/>
            </a:solidFill>
            <a:round/>
            <a:headEnd/>
            <a:tailEnd type="triangle" w="med" len="med"/>
          </a:ln>
        </p:spPr>
      </p:cxnSp>
      <p:sp>
        <p:nvSpPr>
          <p:cNvPr id="8" name="7 Abrir llave"/>
          <p:cNvSpPr>
            <a:spLocks/>
          </p:cNvSpPr>
          <p:nvPr/>
        </p:nvSpPr>
        <p:spPr bwMode="auto">
          <a:xfrm>
            <a:off x="3276600" y="2205038"/>
            <a:ext cx="541338" cy="4356100"/>
          </a:xfrm>
          <a:prstGeom prst="leftBrace">
            <a:avLst>
              <a:gd name="adj1" fmla="val 8308"/>
              <a:gd name="adj2" fmla="val 50000"/>
            </a:avLst>
          </a:prstGeom>
          <a:noFill/>
          <a:ln w="76200" algn="ctr">
            <a:solidFill>
              <a:srgbClr val="990033"/>
            </a:solidFill>
            <a:round/>
            <a:headEnd/>
            <a:tailEnd/>
          </a:ln>
        </p:spPr>
        <p:txBody>
          <a:bodyPr anchor="ctr"/>
          <a:lstStyle/>
          <a:p>
            <a:pPr algn="ctr">
              <a:defRPr/>
            </a:pPr>
            <a:endParaRPr lang="es-CL">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Unidades Léxicas en un Bloque PL/SQL</a:t>
            </a:r>
            <a:endParaRPr lang="es-ES" sz="3000" smtClean="0">
              <a:solidFill>
                <a:srgbClr val="10253F"/>
              </a:solidFill>
              <a:latin typeface="Arial" charset="0"/>
              <a:ea typeface="ＭＳ Ｐゴシック" pitchFamily="34" charset="-128"/>
              <a:cs typeface="Arial" charset="0"/>
            </a:endParaRPr>
          </a:p>
        </p:txBody>
      </p:sp>
      <p:sp>
        <p:nvSpPr>
          <p:cNvPr id="17" name="16 Bisel"/>
          <p:cNvSpPr>
            <a:spLocks noChangeArrowheads="1"/>
          </p:cNvSpPr>
          <p:nvPr/>
        </p:nvSpPr>
        <p:spPr bwMode="auto">
          <a:xfrm>
            <a:off x="179388" y="3230563"/>
            <a:ext cx="2843212" cy="1044575"/>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sz="1800">
                <a:solidFill>
                  <a:schemeClr val="bg1"/>
                </a:solidFill>
                <a:latin typeface="Arial Black" pitchFamily="34" charset="0"/>
              </a:rPr>
              <a:t>Símbolos Compuestos</a:t>
            </a:r>
          </a:p>
        </p:txBody>
      </p:sp>
      <p:sp>
        <p:nvSpPr>
          <p:cNvPr id="24579" name="Rectangle 3"/>
          <p:cNvSpPr txBox="1">
            <a:spLocks noChangeArrowheads="1"/>
          </p:cNvSpPr>
          <p:nvPr/>
        </p:nvSpPr>
        <p:spPr bwMode="auto">
          <a:xfrm>
            <a:off x="3409950" y="1844675"/>
            <a:ext cx="5734050" cy="3960813"/>
          </a:xfrm>
          <a:prstGeom prst="rect">
            <a:avLst/>
          </a:prstGeom>
          <a:solidFill>
            <a:schemeClr val="bg1"/>
          </a:solidFill>
          <a:ln w="9525">
            <a:noFill/>
            <a:miter lim="800000"/>
            <a:headEnd/>
            <a:tailEnd/>
          </a:ln>
        </p:spPr>
        <p:txBody>
          <a:bodyPr/>
          <a:lstStyle/>
          <a:p>
            <a:pPr eaLnBrk="0" hangingPunct="0"/>
            <a:r>
              <a:rPr lang="es-MX" sz="2200" b="1">
                <a:solidFill>
                  <a:srgbClr val="0000C0"/>
                </a:solidFill>
              </a:rPr>
              <a:t>:= </a:t>
            </a:r>
            <a:r>
              <a:rPr lang="es-MX" sz="1400" b="1">
                <a:solidFill>
                  <a:srgbClr val="0000C0"/>
                </a:solidFill>
              </a:rPr>
              <a:t>               </a:t>
            </a:r>
            <a:r>
              <a:rPr lang="es-MX" sz="1400" b="1"/>
              <a:t>Operador de asignación</a:t>
            </a:r>
            <a:endParaRPr lang="es-ES" sz="1400" b="1"/>
          </a:p>
          <a:p>
            <a:pPr eaLnBrk="0" hangingPunct="0"/>
            <a:r>
              <a:rPr lang="es-MX" sz="2200" b="1">
                <a:solidFill>
                  <a:srgbClr val="0000C0"/>
                </a:solidFill>
              </a:rPr>
              <a:t>=&gt; </a:t>
            </a:r>
            <a:r>
              <a:rPr lang="es-MX" sz="1400" b="1">
                <a:solidFill>
                  <a:srgbClr val="0000C0"/>
                </a:solidFill>
              </a:rPr>
              <a:t>              </a:t>
            </a:r>
            <a:r>
              <a:rPr lang="es-MX" sz="1400" b="1"/>
              <a:t>Operador de asociación</a:t>
            </a:r>
            <a:endParaRPr lang="es-ES" sz="1400" b="1">
              <a:solidFill>
                <a:srgbClr val="0000C0"/>
              </a:solidFill>
            </a:endParaRPr>
          </a:p>
          <a:p>
            <a:pPr eaLnBrk="0" hangingPunct="0"/>
            <a:r>
              <a:rPr lang="es-MX" sz="2200" b="1">
                <a:solidFill>
                  <a:srgbClr val="0000C0"/>
                </a:solidFill>
              </a:rPr>
              <a:t>|| </a:t>
            </a:r>
            <a:r>
              <a:rPr lang="es-MX" sz="1400" b="1">
                <a:solidFill>
                  <a:srgbClr val="0000C0"/>
                </a:solidFill>
              </a:rPr>
              <a:t>                  </a:t>
            </a:r>
            <a:r>
              <a:rPr lang="es-MX" sz="1400" b="1"/>
              <a:t>Operador de concatenación</a:t>
            </a:r>
            <a:endParaRPr lang="es-ES" sz="1400" b="1">
              <a:solidFill>
                <a:srgbClr val="0000C0"/>
              </a:solidFill>
            </a:endParaRPr>
          </a:p>
          <a:p>
            <a:pPr eaLnBrk="0" hangingPunct="0"/>
            <a:r>
              <a:rPr lang="es-MX" sz="2200" b="1">
                <a:solidFill>
                  <a:srgbClr val="0000C0"/>
                </a:solidFill>
              </a:rPr>
              <a:t>/* </a:t>
            </a:r>
            <a:r>
              <a:rPr lang="es-MX" sz="1400" b="1">
                <a:solidFill>
                  <a:srgbClr val="0000C0"/>
                </a:solidFill>
              </a:rPr>
              <a:t>                  </a:t>
            </a:r>
            <a:r>
              <a:rPr lang="es-CL" sz="1400" b="1"/>
              <a:t>Delimitador de inicio de comentario de varias líneas</a:t>
            </a:r>
          </a:p>
          <a:p>
            <a:pPr eaLnBrk="0" hangingPunct="0"/>
            <a:r>
              <a:rPr lang="es-CL" sz="2200" b="1">
                <a:solidFill>
                  <a:srgbClr val="0000CC"/>
                </a:solidFill>
              </a:rPr>
              <a:t>*/</a:t>
            </a:r>
            <a:r>
              <a:rPr lang="es-CL" sz="2200" b="1"/>
              <a:t> </a:t>
            </a:r>
            <a:r>
              <a:rPr lang="es-CL" sz="1400" b="1"/>
              <a:t>                  Delimitador de fin de comentarios de varias líneas</a:t>
            </a:r>
          </a:p>
          <a:p>
            <a:pPr eaLnBrk="0" hangingPunct="0"/>
            <a:r>
              <a:rPr lang="es-MX" sz="2200" b="1">
                <a:solidFill>
                  <a:srgbClr val="0000C0"/>
                </a:solidFill>
              </a:rPr>
              <a:t>.. </a:t>
            </a:r>
            <a:r>
              <a:rPr lang="es-MX" sz="1400" b="1">
                <a:solidFill>
                  <a:srgbClr val="0000C0"/>
                </a:solidFill>
              </a:rPr>
              <a:t>                   </a:t>
            </a:r>
            <a:r>
              <a:rPr lang="es-MX" sz="1400" b="1"/>
              <a:t>Operador de rango</a:t>
            </a:r>
            <a:endParaRPr lang="es-ES" sz="1400" b="1">
              <a:solidFill>
                <a:srgbClr val="0000C0"/>
              </a:solidFill>
            </a:endParaRPr>
          </a:p>
          <a:p>
            <a:pPr eaLnBrk="0" hangingPunct="0"/>
            <a:r>
              <a:rPr lang="es-MX" sz="2200" b="1">
                <a:solidFill>
                  <a:srgbClr val="0000C0"/>
                </a:solidFill>
              </a:rPr>
              <a:t>&lt;&gt;</a:t>
            </a:r>
            <a:r>
              <a:rPr lang="es-MX" sz="1400" b="1">
                <a:solidFill>
                  <a:srgbClr val="0000C0"/>
                </a:solidFill>
              </a:rPr>
              <a:t>                 </a:t>
            </a:r>
            <a:r>
              <a:rPr lang="es-CL" sz="1400" b="1"/>
              <a:t>Operador  de distinto</a:t>
            </a:r>
            <a:endParaRPr lang="es-ES" sz="1400" b="1">
              <a:solidFill>
                <a:srgbClr val="0000C0"/>
              </a:solidFill>
            </a:endParaRPr>
          </a:p>
          <a:p>
            <a:pPr eaLnBrk="0" hangingPunct="0"/>
            <a:r>
              <a:rPr lang="en-US" sz="2200" b="1">
                <a:solidFill>
                  <a:srgbClr val="0000C0"/>
                </a:solidFill>
              </a:rPr>
              <a:t>!= </a:t>
            </a:r>
            <a:r>
              <a:rPr lang="en-US" sz="1400" b="1">
                <a:solidFill>
                  <a:srgbClr val="0000C0"/>
                </a:solidFill>
              </a:rPr>
              <a:t>                 </a:t>
            </a:r>
            <a:r>
              <a:rPr lang="es-MX" sz="1400" b="1"/>
              <a:t>Operador de distinto</a:t>
            </a:r>
            <a:endParaRPr lang="es-ES" sz="1400" b="1">
              <a:solidFill>
                <a:srgbClr val="0000C0"/>
              </a:solidFill>
            </a:endParaRPr>
          </a:p>
          <a:p>
            <a:pPr eaLnBrk="0" hangingPunct="0"/>
            <a:r>
              <a:rPr lang="es-MX" sz="2200" b="1">
                <a:solidFill>
                  <a:srgbClr val="0000C0"/>
                </a:solidFill>
              </a:rPr>
              <a:t>&gt;=</a:t>
            </a:r>
            <a:r>
              <a:rPr lang="es-MX" sz="1400" b="1">
                <a:solidFill>
                  <a:srgbClr val="0000C0"/>
                </a:solidFill>
              </a:rPr>
              <a:t>      </a:t>
            </a:r>
            <a:r>
              <a:rPr lang="es-MX" sz="1400">
                <a:solidFill>
                  <a:srgbClr val="0000C0"/>
                </a:solidFill>
              </a:rPr>
              <a:t>           </a:t>
            </a:r>
            <a:r>
              <a:rPr lang="es-MX" sz="1400" b="1"/>
              <a:t>Operador de mayor igual</a:t>
            </a:r>
            <a:endParaRPr lang="es-ES" sz="1400" b="1">
              <a:solidFill>
                <a:srgbClr val="0000C0"/>
              </a:solidFill>
            </a:endParaRPr>
          </a:p>
          <a:p>
            <a:pPr eaLnBrk="0" hangingPunct="0"/>
            <a:r>
              <a:rPr lang="es-MX" sz="2200" b="1">
                <a:solidFill>
                  <a:srgbClr val="0000C0"/>
                </a:solidFill>
              </a:rPr>
              <a:t>&lt;=</a:t>
            </a:r>
            <a:r>
              <a:rPr lang="es-MX" sz="1400" b="1">
                <a:solidFill>
                  <a:srgbClr val="0000C0"/>
                </a:solidFill>
              </a:rPr>
              <a:t>                 </a:t>
            </a:r>
            <a:r>
              <a:rPr lang="es-MX" sz="1400" b="1"/>
              <a:t>Operador de menor igual</a:t>
            </a:r>
            <a:endParaRPr lang="es-ES" sz="1400" b="1">
              <a:solidFill>
                <a:srgbClr val="0000C0"/>
              </a:solidFill>
            </a:endParaRPr>
          </a:p>
          <a:p>
            <a:pPr eaLnBrk="0" hangingPunct="0"/>
            <a:r>
              <a:rPr lang="es-MX" sz="2200" b="1">
                <a:solidFill>
                  <a:srgbClr val="0000C0"/>
                </a:solidFill>
              </a:rPr>
              <a:t>--</a:t>
            </a:r>
            <a:r>
              <a:rPr lang="es-MX" sz="1400" b="1">
                <a:solidFill>
                  <a:srgbClr val="0000C0"/>
                </a:solidFill>
              </a:rPr>
              <a:t>                    </a:t>
            </a:r>
            <a:r>
              <a:rPr lang="es-CL" sz="1400" b="1"/>
              <a:t>Comentario de una línea</a:t>
            </a:r>
            <a:endParaRPr lang="es-ES" sz="1400" b="1">
              <a:solidFill>
                <a:srgbClr val="0000C0"/>
              </a:solidFill>
            </a:endParaRPr>
          </a:p>
          <a:p>
            <a:pPr eaLnBrk="0" hangingPunct="0"/>
            <a:endParaRPr lang="es-ES" sz="1400" b="1"/>
          </a:p>
          <a:p>
            <a:pPr eaLnBrk="0" hangingPunct="0"/>
            <a:endParaRPr lang="es-ES" sz="2200" b="1">
              <a:solidFill>
                <a:srgbClr val="0000C0"/>
              </a:solidFill>
            </a:endParaRPr>
          </a:p>
          <a:p>
            <a:pPr algn="just">
              <a:lnSpc>
                <a:spcPct val="80000"/>
              </a:lnSpc>
              <a:spcBef>
                <a:spcPct val="20000"/>
              </a:spcBef>
            </a:pPr>
            <a:endParaRPr lang="es-CL" sz="1800">
              <a:ea typeface="Arial Unicode MS"/>
              <a:cs typeface="Arial Unicode MS"/>
            </a:endParaRPr>
          </a:p>
          <a:p>
            <a:pPr algn="just">
              <a:lnSpc>
                <a:spcPct val="80000"/>
              </a:lnSpc>
              <a:spcBef>
                <a:spcPct val="20000"/>
              </a:spcBef>
              <a:buFont typeface="Arial" charset="0"/>
              <a:buChar char="•"/>
            </a:pPr>
            <a:endParaRPr lang="es-CL" sz="1800">
              <a:ea typeface="Arial Unicode MS"/>
              <a:cs typeface="Arial Unicode MS"/>
            </a:endParaRPr>
          </a:p>
          <a:p>
            <a:pPr algn="just">
              <a:lnSpc>
                <a:spcPct val="80000"/>
              </a:lnSpc>
              <a:spcBef>
                <a:spcPct val="20000"/>
              </a:spcBef>
              <a:buFont typeface="Arial" charset="0"/>
              <a:buChar char="•"/>
            </a:pPr>
            <a:endParaRPr lang="es-CL" sz="1800">
              <a:ea typeface="Arial Unicode MS"/>
              <a:cs typeface="Arial Unicode MS"/>
            </a:endParaRPr>
          </a:p>
          <a:p>
            <a:pPr algn="just">
              <a:lnSpc>
                <a:spcPct val="80000"/>
              </a:lnSpc>
              <a:spcBef>
                <a:spcPct val="20000"/>
              </a:spcBef>
              <a:buFont typeface="Arial" charset="0"/>
              <a:buChar char="•"/>
            </a:pPr>
            <a:endParaRPr lang="es-CL" sz="1800">
              <a:ea typeface="Arial Unicode MS"/>
              <a:cs typeface="Arial Unicode MS"/>
            </a:endParaRPr>
          </a:p>
          <a:p>
            <a:pPr algn="just">
              <a:lnSpc>
                <a:spcPct val="80000"/>
              </a:lnSpc>
              <a:spcBef>
                <a:spcPct val="20000"/>
              </a:spcBef>
              <a:buFont typeface="Arial" charset="0"/>
              <a:buChar char="•"/>
            </a:pPr>
            <a:endParaRPr lang="es-CL" sz="1800">
              <a:ea typeface="Arial Unicode MS"/>
              <a:cs typeface="Arial Unicode MS"/>
            </a:endParaRPr>
          </a:p>
          <a:p>
            <a:pPr algn="just">
              <a:lnSpc>
                <a:spcPct val="80000"/>
              </a:lnSpc>
              <a:spcBef>
                <a:spcPct val="20000"/>
              </a:spcBef>
              <a:buFont typeface="Arial" charset="0"/>
              <a:buChar char="•"/>
            </a:pPr>
            <a:endParaRPr lang="es-CL" sz="1800">
              <a:ea typeface="Arial Unicode MS"/>
              <a:cs typeface="Arial Unicode MS"/>
            </a:endParaRPr>
          </a:p>
          <a:p>
            <a:pPr algn="just">
              <a:lnSpc>
                <a:spcPct val="80000"/>
              </a:lnSpc>
              <a:spcBef>
                <a:spcPct val="20000"/>
              </a:spcBef>
              <a:buFont typeface="Arial" charset="0"/>
              <a:buChar char="•"/>
            </a:pPr>
            <a:endParaRPr lang="es-CL" sz="1800">
              <a:ea typeface="Arial Unicode MS"/>
              <a:cs typeface="Arial Unicode MS"/>
            </a:endParaRPr>
          </a:p>
          <a:p>
            <a:pPr algn="just">
              <a:lnSpc>
                <a:spcPct val="80000"/>
              </a:lnSpc>
              <a:spcBef>
                <a:spcPct val="20000"/>
              </a:spcBef>
              <a:buFont typeface="Arial" charset="0"/>
              <a:buChar char="•"/>
            </a:pPr>
            <a:endParaRPr lang="es-CL" sz="1000">
              <a:ea typeface="Arial Unicode MS"/>
              <a:cs typeface="Arial Unicode MS"/>
            </a:endParaRPr>
          </a:p>
          <a:p>
            <a:pPr algn="just">
              <a:lnSpc>
                <a:spcPct val="80000"/>
              </a:lnSpc>
              <a:spcBef>
                <a:spcPct val="20000"/>
              </a:spcBef>
            </a:pPr>
            <a:endParaRPr lang="es-CL" sz="1800">
              <a:ea typeface="Arial Unicode MS"/>
              <a:cs typeface="Arial Unicode MS"/>
            </a:endParaRPr>
          </a:p>
        </p:txBody>
      </p:sp>
      <p:cxnSp>
        <p:nvCxnSpPr>
          <p:cNvPr id="29" name="28 Conector recto de flecha"/>
          <p:cNvCxnSpPr/>
          <p:nvPr/>
        </p:nvCxnSpPr>
        <p:spPr>
          <a:xfrm>
            <a:off x="3905250" y="2070100"/>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29 Conector recto de flecha"/>
          <p:cNvCxnSpPr/>
          <p:nvPr/>
        </p:nvCxnSpPr>
        <p:spPr>
          <a:xfrm>
            <a:off x="3908425" y="2409825"/>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30 Conector recto de flecha"/>
          <p:cNvCxnSpPr/>
          <p:nvPr/>
        </p:nvCxnSpPr>
        <p:spPr>
          <a:xfrm>
            <a:off x="3908425" y="2736850"/>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31 Conector recto de flecha"/>
          <p:cNvCxnSpPr/>
          <p:nvPr/>
        </p:nvCxnSpPr>
        <p:spPr>
          <a:xfrm>
            <a:off x="3924300" y="3049588"/>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32 Conector recto de flecha"/>
          <p:cNvCxnSpPr/>
          <p:nvPr/>
        </p:nvCxnSpPr>
        <p:spPr>
          <a:xfrm>
            <a:off x="3924300" y="3394075"/>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34 Conector recto de flecha"/>
          <p:cNvCxnSpPr/>
          <p:nvPr/>
        </p:nvCxnSpPr>
        <p:spPr>
          <a:xfrm>
            <a:off x="3924300" y="3741738"/>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35 Conector recto de flecha"/>
          <p:cNvCxnSpPr/>
          <p:nvPr/>
        </p:nvCxnSpPr>
        <p:spPr>
          <a:xfrm>
            <a:off x="3924300" y="4076700"/>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36 Conector recto de flecha"/>
          <p:cNvCxnSpPr/>
          <p:nvPr/>
        </p:nvCxnSpPr>
        <p:spPr>
          <a:xfrm>
            <a:off x="3924300" y="4437063"/>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p:nvPr/>
        </p:nvCxnSpPr>
        <p:spPr>
          <a:xfrm>
            <a:off x="3924300" y="4797425"/>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38 Conector recto de flecha"/>
          <p:cNvCxnSpPr/>
          <p:nvPr/>
        </p:nvCxnSpPr>
        <p:spPr>
          <a:xfrm>
            <a:off x="3924300" y="5103813"/>
            <a:ext cx="576263" cy="0"/>
          </a:xfrm>
          <a:prstGeom prst="straightConnector1">
            <a:avLst/>
          </a:prstGeom>
          <a:ln w="60325">
            <a:solidFill>
              <a:srgbClr val="B8003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p:nvPr/>
        </p:nvCxnSpPr>
        <p:spPr>
          <a:xfrm>
            <a:off x="3924300" y="5445125"/>
            <a:ext cx="576263" cy="0"/>
          </a:xfrm>
          <a:prstGeom prst="straightConnector1">
            <a:avLst/>
          </a:prstGeom>
          <a:ln w="60325">
            <a:solidFill>
              <a:srgbClr val="990033"/>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7 Abrir llave"/>
          <p:cNvSpPr/>
          <p:nvPr/>
        </p:nvSpPr>
        <p:spPr>
          <a:xfrm>
            <a:off x="3078163" y="1866900"/>
            <a:ext cx="541337" cy="3851275"/>
          </a:xfrm>
          <a:prstGeom prst="leftBrace">
            <a:avLst/>
          </a:prstGeom>
          <a:ln w="76200">
            <a:solidFill>
              <a:srgbClr val="990033"/>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Unidades Léxicas en un Bloque PL/SQL</a:t>
            </a:r>
            <a:endParaRPr lang="es-ES" sz="3000" smtClean="0">
              <a:solidFill>
                <a:srgbClr val="10253F"/>
              </a:solidFill>
              <a:latin typeface="Arial" charset="0"/>
              <a:ea typeface="ＭＳ Ｐゴシック" pitchFamily="34" charset="-128"/>
              <a:cs typeface="Arial" charset="0"/>
            </a:endParaRPr>
          </a:p>
        </p:txBody>
      </p:sp>
      <p:sp>
        <p:nvSpPr>
          <p:cNvPr id="2662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a:ea typeface="Arial Unicode MS"/>
                <a:cs typeface="Arial Unicode MS"/>
              </a:rPr>
              <a:t>Un literal e</a:t>
            </a:r>
            <a:r>
              <a:rPr lang="es-MX" sz="1800" dirty="0"/>
              <a:t>s cualquier valor textual que se asignado a una variable. </a:t>
            </a:r>
            <a:r>
              <a:rPr lang="es-ES" sz="1800" dirty="0"/>
              <a:t>Es un valor explícito de tipo numérico, </a:t>
            </a:r>
            <a:r>
              <a:rPr lang="es-ES" sz="1800" dirty="0" err="1"/>
              <a:t>caracter</a:t>
            </a:r>
            <a:r>
              <a:rPr lang="es-ES" sz="1800" dirty="0"/>
              <a:t>, fecha o booleano.</a:t>
            </a:r>
          </a:p>
          <a:p>
            <a:pPr marL="609600" lvl="1" indent="-609600" algn="just" defTabSz="457200">
              <a:lnSpc>
                <a:spcPct val="80000"/>
              </a:lnSpc>
              <a:spcBef>
                <a:spcPct val="20000"/>
              </a:spcBef>
              <a:buFont typeface="Arial" charset="0"/>
              <a:buChar char="•"/>
            </a:pPr>
            <a:r>
              <a:rPr lang="es-CL" sz="1800" dirty="0">
                <a:ea typeface="Arial Unicode MS"/>
                <a:cs typeface="Arial Unicode MS"/>
              </a:rPr>
              <a:t>Los valores de caracteres y fechas deben ir entre comillas simples.</a:t>
            </a: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lvl="1" indent="-609600" algn="just" defTabSz="457200">
              <a:lnSpc>
                <a:spcPct val="80000"/>
              </a:lnSpc>
              <a:spcBef>
                <a:spcPct val="20000"/>
              </a:spcBef>
              <a:buFont typeface="Arial" charset="0"/>
              <a:buChar char="•"/>
            </a:pPr>
            <a:r>
              <a:rPr lang="es-CL" sz="1800" dirty="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17" name="16 Bisel"/>
          <p:cNvSpPr>
            <a:spLocks noChangeArrowheads="1"/>
          </p:cNvSpPr>
          <p:nvPr/>
        </p:nvSpPr>
        <p:spPr bwMode="auto">
          <a:xfrm>
            <a:off x="1979712" y="2358405"/>
            <a:ext cx="5694833" cy="1080120"/>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defRPr/>
            </a:pPr>
            <a:r>
              <a:rPr lang="es-CL" dirty="0" smtClean="0">
                <a:solidFill>
                  <a:schemeClr val="bg1"/>
                </a:solidFill>
                <a:latin typeface="Arial Black" pitchFamily="34" charset="0"/>
              </a:rPr>
              <a:t>- Literales de Caracteres</a:t>
            </a:r>
          </a:p>
          <a:p>
            <a:pPr>
              <a:defRPr/>
            </a:pPr>
            <a:r>
              <a:rPr lang="es-CL" dirty="0" smtClean="0">
                <a:solidFill>
                  <a:schemeClr val="bg1"/>
                </a:solidFill>
                <a:latin typeface="Arial Black" pitchFamily="34" charset="0"/>
              </a:rPr>
              <a:t>- Literales Numéricos</a:t>
            </a:r>
          </a:p>
          <a:p>
            <a:pPr>
              <a:defRPr/>
            </a:pPr>
            <a:r>
              <a:rPr lang="es-CL" dirty="0" smtClean="0">
                <a:solidFill>
                  <a:schemeClr val="bg1"/>
                </a:solidFill>
                <a:latin typeface="Arial Black" pitchFamily="34" charset="0"/>
              </a:rPr>
              <a:t>- Literales Booleanos</a:t>
            </a:r>
          </a:p>
        </p:txBody>
      </p:sp>
      <p:sp>
        <p:nvSpPr>
          <p:cNvPr id="3" name="Text Box 5"/>
          <p:cNvSpPr txBox="1">
            <a:spLocks noChangeArrowheads="1"/>
          </p:cNvSpPr>
          <p:nvPr/>
        </p:nvSpPr>
        <p:spPr bwMode="auto">
          <a:xfrm>
            <a:off x="1099760" y="4005010"/>
            <a:ext cx="7077528" cy="23057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a:t>
            </a:r>
            <a:r>
              <a:rPr lang="en-US" sz="1200">
                <a:solidFill>
                  <a:srgbClr val="C00000"/>
                </a:solidFill>
                <a:latin typeface="Arial Black" pitchFamily="34" charset="0"/>
              </a:rPr>
              <a:t>v_comm  	NUMBER(3) :=50</a:t>
            </a:r>
            <a:r>
              <a:rPr lang="en-US" sz="1200">
                <a:solidFill>
                  <a:srgbClr val="000000"/>
                </a:solidFill>
                <a:latin typeface="Arial Black" pitchFamily="34" charset="0"/>
              </a:rPr>
              <a:t>;</a:t>
            </a:r>
          </a:p>
          <a:p>
            <a:pPr>
              <a:defRPr/>
            </a:pPr>
            <a:r>
              <a:rPr lang="en-US" sz="1200">
                <a:solidFill>
                  <a:srgbClr val="000000"/>
                </a:solidFill>
                <a:latin typeface="Arial Black" pitchFamily="34" charset="0"/>
              </a:rPr>
              <a:t>  </a:t>
            </a:r>
            <a:r>
              <a:rPr lang="en-US" sz="1200">
                <a:solidFill>
                  <a:schemeClr val="hlink"/>
                </a:solidFill>
                <a:latin typeface="Arial Black" pitchFamily="34" charset="0"/>
              </a:rPr>
              <a:t>v_fecha	DATE</a:t>
            </a:r>
            <a:r>
              <a:rPr lang="en-US" sz="1200">
                <a:solidFill>
                  <a:srgbClr val="000000"/>
                </a:solidFill>
                <a:latin typeface="Arial Black" pitchFamily="34" charset="0"/>
              </a:rPr>
              <a:t>; </a:t>
            </a:r>
          </a:p>
          <a:p>
            <a:pPr>
              <a:defRPr/>
            </a:pPr>
            <a:r>
              <a:rPr lang="en-US" sz="1200">
                <a:solidFill>
                  <a:srgbClr val="000000"/>
                </a:solidFill>
                <a:latin typeface="Arial Black" pitchFamily="34" charset="0"/>
              </a:rPr>
              <a:t>  </a:t>
            </a:r>
            <a:r>
              <a:rPr lang="en-US" sz="1200">
                <a:solidFill>
                  <a:schemeClr val="folHlink"/>
                </a:solidFill>
                <a:latin typeface="Arial Black" pitchFamily="34" charset="0"/>
              </a:rPr>
              <a:t>v_flag      BOOLEAN</a:t>
            </a:r>
            <a:r>
              <a:rPr lang="en-US" sz="1200">
                <a:solidFill>
                  <a:srgbClr val="000000"/>
                </a:solidFill>
                <a:latin typeface="Arial Black" pitchFamily="34" charset="0"/>
              </a:rPr>
              <a:t>;</a:t>
            </a:r>
          </a:p>
          <a:p>
            <a:pPr>
              <a:defRPr/>
            </a:pPr>
            <a:r>
              <a:rPr lang="en-US" sz="1200">
                <a:solidFill>
                  <a:srgbClr val="000000"/>
                </a:solidFill>
                <a:latin typeface="Arial Black" pitchFamily="34" charset="0"/>
              </a:rPr>
              <a:t>  </a:t>
            </a:r>
            <a:r>
              <a:rPr lang="en-US" sz="1200">
                <a:solidFill>
                  <a:srgbClr val="008000"/>
                </a:solidFill>
                <a:latin typeface="Arial Black" pitchFamily="34" charset="0"/>
              </a:rPr>
              <a:t>v_nombre VARCHAR2(30) := 'MARÍA'</a:t>
            </a:r>
            <a:r>
              <a:rPr lang="en-US" sz="1200">
                <a:solidFill>
                  <a:srgbClr val="000000"/>
                </a:solidFill>
                <a:latin typeface="Arial Black" pitchFamily="34" charset="0"/>
              </a:rPr>
              <a:t>;</a:t>
            </a: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a:t>
            </a:r>
            <a:r>
              <a:rPr lang="en-US" sz="1200">
                <a:solidFill>
                  <a:schemeClr val="hlink"/>
                </a:solidFill>
                <a:latin typeface="Arial Black" pitchFamily="34" charset="0"/>
              </a:rPr>
              <a:t>v_fecha := </a:t>
            </a:r>
            <a:r>
              <a:rPr lang="en-US">
                <a:solidFill>
                  <a:schemeClr val="hlink"/>
                </a:solidFill>
              </a:rPr>
              <a:t>'</a:t>
            </a:r>
            <a:r>
              <a:rPr lang="en-US" sz="1200">
                <a:solidFill>
                  <a:schemeClr val="hlink"/>
                </a:solidFill>
                <a:latin typeface="Arial Black" pitchFamily="34" charset="0"/>
              </a:rPr>
              <a:t>01/05/2020'</a:t>
            </a:r>
            <a:r>
              <a:rPr lang="en-US" sz="1200">
                <a:solidFill>
                  <a:srgbClr val="000000"/>
                </a:solidFill>
                <a:latin typeface="Arial Black" pitchFamily="34" charset="0"/>
              </a:rPr>
              <a:t>;</a:t>
            </a:r>
          </a:p>
          <a:p>
            <a:pPr>
              <a:defRPr/>
            </a:pPr>
            <a:r>
              <a:rPr lang="en-US" sz="1200">
                <a:solidFill>
                  <a:srgbClr val="000000"/>
                </a:solidFill>
                <a:latin typeface="Arial Black" pitchFamily="34" charset="0"/>
              </a:rPr>
              <a:t>   IF v_comm = 0 THEN</a:t>
            </a:r>
          </a:p>
          <a:p>
            <a:pPr>
              <a:defRPr/>
            </a:pPr>
            <a:r>
              <a:rPr lang="en-US" sz="1200">
                <a:solidFill>
                  <a:srgbClr val="000000"/>
                </a:solidFill>
                <a:latin typeface="Arial Black" pitchFamily="34" charset="0"/>
              </a:rPr>
              <a:t>       </a:t>
            </a:r>
            <a:r>
              <a:rPr lang="en-US" sz="1200">
                <a:solidFill>
                  <a:schemeClr val="folHlink"/>
                </a:solidFill>
                <a:latin typeface="Arial Black" pitchFamily="34" charset="0"/>
              </a:rPr>
              <a:t>v_flag := TRUE</a:t>
            </a:r>
            <a:r>
              <a:rPr lang="en-US" sz="1200">
                <a:solidFill>
                  <a:srgbClr val="000000"/>
                </a:solidFill>
                <a:latin typeface="Arial Black" pitchFamily="34" charset="0"/>
              </a:rPr>
              <a:t>;</a:t>
            </a:r>
          </a:p>
          <a:p>
            <a:pPr>
              <a:defRPr/>
            </a:pPr>
            <a:r>
              <a:rPr lang="en-US" sz="1200">
                <a:solidFill>
                  <a:srgbClr val="000000"/>
                </a:solidFill>
                <a:latin typeface="Arial Black" pitchFamily="34" charset="0"/>
              </a:rPr>
              <a:t>  END IF;</a:t>
            </a:r>
          </a:p>
          <a:p>
            <a:pPr>
              <a:defRPr/>
            </a:pPr>
            <a:r>
              <a:rPr lang="en-US" sz="1200">
                <a:solidFill>
                  <a:srgbClr val="000000"/>
                </a:solidFill>
                <a:latin typeface="Arial Black" pitchFamily="34" charset="0"/>
              </a:rPr>
              <a:t>END;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Unidades Léxicas en un Bloque PL/SQL</a:t>
            </a:r>
            <a:endParaRPr lang="es-ES" sz="300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a:ea typeface="Arial Unicode MS"/>
                <a:cs typeface="Arial Unicode MS"/>
              </a:rPr>
              <a:t>Un comentario es </a:t>
            </a:r>
            <a:r>
              <a:rPr lang="es-MX" sz="1800" dirty="0"/>
              <a:t>una explicación </a:t>
            </a:r>
            <a:r>
              <a:rPr lang="es-ES" sz="1800" dirty="0"/>
              <a:t>que se incluye en el código y que no es interpretada por el compilador.</a:t>
            </a: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800" dirty="0">
              <a:ea typeface="Arial Unicode MS"/>
              <a:cs typeface="Arial Unicode MS"/>
            </a:endParaRPr>
          </a:p>
          <a:p>
            <a:pPr marL="609600" lvl="1" indent="-609600" algn="just" defTabSz="457200">
              <a:lnSpc>
                <a:spcPct val="80000"/>
              </a:lnSpc>
              <a:spcBef>
                <a:spcPct val="20000"/>
              </a:spcBef>
              <a:buFont typeface="Arial" charset="0"/>
              <a:buChar char="•"/>
            </a:pPr>
            <a:endParaRPr lang="es-CL" sz="1000" dirty="0">
              <a:ea typeface="Arial Unicode MS"/>
              <a:cs typeface="Arial Unicode MS"/>
            </a:endParaRPr>
          </a:p>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17" name="16 Bisel"/>
          <p:cNvSpPr>
            <a:spLocks noChangeArrowheads="1"/>
          </p:cNvSpPr>
          <p:nvPr/>
        </p:nvSpPr>
        <p:spPr bwMode="auto">
          <a:xfrm>
            <a:off x="1043484" y="2060848"/>
            <a:ext cx="7560964" cy="991344"/>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eaLnBrk="0" hangingPunct="0">
              <a:buFontTx/>
              <a:buChar char="-"/>
            </a:pPr>
            <a:r>
              <a:rPr lang="es-MX" b="1" dirty="0" smtClean="0">
                <a:solidFill>
                  <a:schemeClr val="bg1"/>
                </a:solidFill>
                <a:latin typeface="Arial Black" pitchFamily="34" charset="0"/>
              </a:rPr>
              <a:t> </a:t>
            </a:r>
            <a:r>
              <a:rPr lang="es-CL" b="1" dirty="0" smtClean="0">
                <a:solidFill>
                  <a:schemeClr val="bg1"/>
                </a:solidFill>
                <a:latin typeface="Arial Black" pitchFamily="34" charset="0"/>
              </a:rPr>
              <a:t>De línea simple es precedido con 2 guiones (--).</a:t>
            </a:r>
          </a:p>
          <a:p>
            <a:pPr eaLnBrk="0" hangingPunct="0">
              <a:buFontTx/>
              <a:buChar char="-"/>
            </a:pPr>
            <a:r>
              <a:rPr lang="es-CL" b="1" dirty="0" smtClean="0">
                <a:solidFill>
                  <a:schemeClr val="bg1"/>
                </a:solidFill>
                <a:latin typeface="Arial Black" pitchFamily="34" charset="0"/>
              </a:rPr>
              <a:t> De múltiples líneas se coloca entre los símbolos  /* </a:t>
            </a:r>
            <a:r>
              <a:rPr lang="es-CL" b="1" i="1" dirty="0" smtClean="0">
                <a:solidFill>
                  <a:schemeClr val="bg1"/>
                </a:solidFill>
                <a:latin typeface="Arial Black" pitchFamily="34" charset="0"/>
              </a:rPr>
              <a:t>comentario</a:t>
            </a:r>
            <a:r>
              <a:rPr lang="es-CL" b="1" dirty="0" smtClean="0">
                <a:solidFill>
                  <a:schemeClr val="bg1"/>
                </a:solidFill>
                <a:latin typeface="Arial Black" pitchFamily="34" charset="0"/>
              </a:rPr>
              <a:t> */.</a:t>
            </a:r>
            <a:endParaRPr lang="es-CL" b="1" dirty="0">
              <a:solidFill>
                <a:schemeClr val="bg1"/>
              </a:solidFill>
              <a:latin typeface="Arial Black" pitchFamily="34" charset="0"/>
            </a:endParaRPr>
          </a:p>
        </p:txBody>
      </p:sp>
      <p:sp>
        <p:nvSpPr>
          <p:cNvPr id="3" name="Text Box 5"/>
          <p:cNvSpPr txBox="1">
            <a:spLocks noChangeArrowheads="1"/>
          </p:cNvSpPr>
          <p:nvPr/>
        </p:nvSpPr>
        <p:spPr bwMode="auto">
          <a:xfrm>
            <a:off x="1140762" y="3645024"/>
            <a:ext cx="7103646" cy="23228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b="1" dirty="0">
                <a:solidFill>
                  <a:srgbClr val="000000"/>
                </a:solidFill>
                <a:latin typeface="Arial Black" pitchFamily="34" charset="0"/>
              </a:rPr>
              <a:t>DECLARE</a:t>
            </a:r>
          </a:p>
          <a:p>
            <a:pPr>
              <a:defRPr/>
            </a:pPr>
            <a:r>
              <a:rPr lang="en-US" sz="1200" b="1" dirty="0">
                <a:solidFill>
                  <a:srgbClr val="000000"/>
                </a:solidFill>
                <a:latin typeface="Arial Black" pitchFamily="34" charset="0"/>
              </a:rPr>
              <a:t>   </a:t>
            </a:r>
            <a:r>
              <a:rPr lang="en-US" sz="1200" b="1" dirty="0" err="1">
                <a:solidFill>
                  <a:srgbClr val="000000"/>
                </a:solidFill>
                <a:latin typeface="Arial Black" pitchFamily="34" charset="0"/>
              </a:rPr>
              <a:t>v_sal_anual</a:t>
            </a:r>
            <a:r>
              <a:rPr lang="en-US" sz="1200" b="1" dirty="0">
                <a:solidFill>
                  <a:srgbClr val="000000"/>
                </a:solidFill>
                <a:latin typeface="Arial Black" pitchFamily="34" charset="0"/>
              </a:rPr>
              <a:t>   NUMBER (9,2);</a:t>
            </a:r>
          </a:p>
          <a:p>
            <a:pPr>
              <a:defRPr/>
            </a:pPr>
            <a:r>
              <a:rPr lang="en-US" sz="1200" b="1" dirty="0">
                <a:solidFill>
                  <a:srgbClr val="000000"/>
                </a:solidFill>
                <a:latin typeface="Arial Black" pitchFamily="34" charset="0"/>
              </a:rPr>
              <a:t>BEGIN    </a:t>
            </a:r>
            <a:r>
              <a:rPr lang="en-US" sz="1200" b="1" dirty="0">
                <a:solidFill>
                  <a:schemeClr val="hlink"/>
                </a:solidFill>
                <a:latin typeface="Arial Black" pitchFamily="34" charset="0"/>
              </a:rPr>
              <a:t>-- </a:t>
            </a:r>
            <a:r>
              <a:rPr lang="en-US" sz="1200" b="1" dirty="0" err="1">
                <a:solidFill>
                  <a:schemeClr val="hlink"/>
                </a:solidFill>
                <a:latin typeface="Arial Black" pitchFamily="34" charset="0"/>
              </a:rPr>
              <a:t>Comienzo</a:t>
            </a:r>
            <a:r>
              <a:rPr lang="en-US" sz="1200" b="1" dirty="0">
                <a:solidFill>
                  <a:schemeClr val="hlink"/>
                </a:solidFill>
                <a:latin typeface="Arial Black" pitchFamily="34" charset="0"/>
              </a:rPr>
              <a:t> de la </a:t>
            </a:r>
            <a:r>
              <a:rPr lang="en-US" sz="1200" b="1" dirty="0" err="1">
                <a:solidFill>
                  <a:schemeClr val="hlink"/>
                </a:solidFill>
                <a:latin typeface="Arial Black" pitchFamily="34" charset="0"/>
              </a:rPr>
              <a:t>sección</a:t>
            </a:r>
            <a:r>
              <a:rPr lang="en-US" sz="1200" b="1" dirty="0">
                <a:solidFill>
                  <a:schemeClr val="hlink"/>
                </a:solidFill>
                <a:latin typeface="Arial Black" pitchFamily="34" charset="0"/>
              </a:rPr>
              <a:t> </a:t>
            </a:r>
            <a:r>
              <a:rPr lang="en-US" sz="1200" b="1" dirty="0" err="1">
                <a:solidFill>
                  <a:schemeClr val="hlink"/>
                </a:solidFill>
                <a:latin typeface="Arial Black" pitchFamily="34" charset="0"/>
              </a:rPr>
              <a:t>ejecutable</a:t>
            </a:r>
            <a:r>
              <a:rPr lang="en-US" sz="1200" b="1" dirty="0">
                <a:solidFill>
                  <a:srgbClr val="000000"/>
                </a:solidFill>
                <a:latin typeface="Arial Black" pitchFamily="34" charset="0"/>
              </a:rPr>
              <a:t/>
            </a:r>
            <a:br>
              <a:rPr lang="en-US" sz="1200" b="1" dirty="0">
                <a:solidFill>
                  <a:srgbClr val="000000"/>
                </a:solidFill>
                <a:latin typeface="Arial Black" pitchFamily="34" charset="0"/>
              </a:rPr>
            </a:br>
            <a:r>
              <a:rPr lang="en-US" sz="1200" b="1" dirty="0">
                <a:solidFill>
                  <a:srgbClr val="990033"/>
                </a:solidFill>
                <a:latin typeface="Arial Black" pitchFamily="34" charset="0"/>
              </a:rPr>
              <a:t>/* La siguiente </a:t>
            </a:r>
            <a:r>
              <a:rPr lang="en-US" sz="1200" b="1" dirty="0" err="1">
                <a:solidFill>
                  <a:srgbClr val="990033"/>
                </a:solidFill>
                <a:latin typeface="Arial Black" pitchFamily="34" charset="0"/>
              </a:rPr>
              <a:t>sentencia</a:t>
            </a:r>
            <a:r>
              <a:rPr lang="en-US" sz="1200" b="1" dirty="0">
                <a:solidFill>
                  <a:srgbClr val="990033"/>
                </a:solidFill>
                <a:latin typeface="Arial Black" pitchFamily="34" charset="0"/>
              </a:rPr>
              <a:t> SQL </a:t>
            </a:r>
            <a:r>
              <a:rPr lang="en-US" sz="1200" b="1" dirty="0" err="1">
                <a:solidFill>
                  <a:srgbClr val="990033"/>
                </a:solidFill>
                <a:latin typeface="Arial Black" pitchFamily="34" charset="0"/>
              </a:rPr>
              <a:t>obtiene</a:t>
            </a:r>
            <a:r>
              <a:rPr lang="en-US" sz="1200" b="1" dirty="0">
                <a:solidFill>
                  <a:srgbClr val="990033"/>
                </a:solidFill>
                <a:latin typeface="Arial Black" pitchFamily="34" charset="0"/>
              </a:rPr>
              <a:t> </a:t>
            </a:r>
            <a:r>
              <a:rPr lang="en-US" sz="1200" b="1" dirty="0" err="1">
                <a:solidFill>
                  <a:srgbClr val="990033"/>
                </a:solidFill>
                <a:latin typeface="Arial Black" pitchFamily="34" charset="0"/>
              </a:rPr>
              <a:t>desde</a:t>
            </a:r>
            <a:r>
              <a:rPr lang="en-US" sz="1200" b="1" dirty="0">
                <a:solidFill>
                  <a:srgbClr val="990033"/>
                </a:solidFill>
                <a:latin typeface="Arial Black" pitchFamily="34" charset="0"/>
              </a:rPr>
              <a:t> </a:t>
            </a:r>
            <a:r>
              <a:rPr lang="en-US" sz="1200" b="1" dirty="0" err="1">
                <a:solidFill>
                  <a:srgbClr val="990033"/>
                </a:solidFill>
                <a:latin typeface="Arial Black" pitchFamily="34" charset="0"/>
              </a:rPr>
              <a:t>tabla</a:t>
            </a:r>
            <a:r>
              <a:rPr lang="en-US" sz="1200" b="1" dirty="0">
                <a:solidFill>
                  <a:srgbClr val="990033"/>
                </a:solidFill>
                <a:latin typeface="Arial Black" pitchFamily="34" charset="0"/>
              </a:rPr>
              <a:t> EMPLOYEES el salario </a:t>
            </a:r>
            <a:r>
              <a:rPr lang="en-US" sz="1200" b="1" dirty="0" err="1">
                <a:solidFill>
                  <a:srgbClr val="990033"/>
                </a:solidFill>
                <a:latin typeface="Arial Black" pitchFamily="34" charset="0"/>
              </a:rPr>
              <a:t>anual</a:t>
            </a:r>
            <a:r>
              <a:rPr lang="en-US" sz="1200" b="1" dirty="0">
                <a:solidFill>
                  <a:srgbClr val="990033"/>
                </a:solidFill>
                <a:latin typeface="Arial Black" pitchFamily="34" charset="0"/>
              </a:rPr>
              <a:t> del empleado con </a:t>
            </a:r>
            <a:r>
              <a:rPr lang="en-US" sz="1200" b="1" dirty="0" err="1">
                <a:solidFill>
                  <a:srgbClr val="990033"/>
                </a:solidFill>
                <a:latin typeface="Arial Black" pitchFamily="34" charset="0"/>
              </a:rPr>
              <a:t>identificación</a:t>
            </a:r>
            <a:r>
              <a:rPr lang="en-US" sz="1200" b="1" dirty="0">
                <a:solidFill>
                  <a:srgbClr val="990033"/>
                </a:solidFill>
                <a:latin typeface="Arial Black" pitchFamily="34" charset="0"/>
              </a:rPr>
              <a:t> </a:t>
            </a:r>
            <a:r>
              <a:rPr lang="en-US" sz="1200" b="1" dirty="0" err="1">
                <a:solidFill>
                  <a:srgbClr val="990033"/>
                </a:solidFill>
                <a:latin typeface="Arial Black" pitchFamily="34" charset="0"/>
              </a:rPr>
              <a:t>igual</a:t>
            </a:r>
            <a:r>
              <a:rPr lang="en-US" sz="1200" b="1" dirty="0">
                <a:solidFill>
                  <a:srgbClr val="990033"/>
                </a:solidFill>
                <a:latin typeface="Arial Black" pitchFamily="34" charset="0"/>
              </a:rPr>
              <a:t> a 100 */</a:t>
            </a:r>
          </a:p>
          <a:p>
            <a:pPr>
              <a:defRPr/>
            </a:pPr>
            <a:r>
              <a:rPr lang="en-US" sz="1200" b="1" dirty="0">
                <a:solidFill>
                  <a:srgbClr val="000000"/>
                </a:solidFill>
                <a:latin typeface="Arial Black" pitchFamily="34" charset="0"/>
              </a:rPr>
              <a:t>     SELECT  SUM(salary * 12)</a:t>
            </a:r>
          </a:p>
          <a:p>
            <a:pPr>
              <a:defRPr/>
            </a:pPr>
            <a:r>
              <a:rPr lang="en-US" sz="1200" b="1" dirty="0">
                <a:solidFill>
                  <a:srgbClr val="000000"/>
                </a:solidFill>
                <a:latin typeface="Arial Black" pitchFamily="34" charset="0"/>
              </a:rPr>
              <a:t>          INTO </a:t>
            </a:r>
            <a:r>
              <a:rPr lang="en-US" sz="1200" b="1" dirty="0" err="1">
                <a:solidFill>
                  <a:srgbClr val="000000"/>
                </a:solidFill>
                <a:latin typeface="Arial Black" pitchFamily="34" charset="0"/>
              </a:rPr>
              <a:t>v_sal_anual</a:t>
            </a:r>
            <a:endParaRPr lang="en-US" sz="1200" b="1" dirty="0">
              <a:solidFill>
                <a:srgbClr val="000000"/>
              </a:solidFill>
              <a:latin typeface="Arial Black" pitchFamily="34" charset="0"/>
            </a:endParaRPr>
          </a:p>
          <a:p>
            <a:pPr>
              <a:defRPr/>
            </a:pPr>
            <a:r>
              <a:rPr lang="en-US" sz="1200" b="1" dirty="0">
                <a:solidFill>
                  <a:srgbClr val="000000"/>
                </a:solidFill>
                <a:latin typeface="Arial Black" pitchFamily="34" charset="0"/>
              </a:rPr>
              <a:t>        FROM employees;</a:t>
            </a:r>
          </a:p>
          <a:p>
            <a:pPr>
              <a:defRPr/>
            </a:pPr>
            <a:r>
              <a:rPr lang="en-US" sz="1200" b="1" dirty="0">
                <a:solidFill>
                  <a:srgbClr val="000000"/>
                </a:solidFill>
                <a:latin typeface="Arial Black" pitchFamily="34" charset="0"/>
              </a:rPr>
              <a:t>     DBMS_OUTPUT.PUT_LINE('Salario </a:t>
            </a:r>
            <a:r>
              <a:rPr lang="en-US" sz="1200" b="1" dirty="0" err="1">
                <a:solidFill>
                  <a:srgbClr val="000000"/>
                </a:solidFill>
                <a:latin typeface="Arial Black" pitchFamily="34" charset="0"/>
              </a:rPr>
              <a:t>anual</a:t>
            </a:r>
            <a:r>
              <a:rPr lang="en-US" sz="1200" b="1" dirty="0">
                <a:solidFill>
                  <a:srgbClr val="000000"/>
                </a:solidFill>
                <a:latin typeface="Arial Black" pitchFamily="34" charset="0"/>
              </a:rPr>
              <a:t> : ' ||  </a:t>
            </a:r>
          </a:p>
          <a:p>
            <a:pPr>
              <a:defRPr/>
            </a:pPr>
            <a:r>
              <a:rPr lang="en-US" sz="1200" b="1" dirty="0">
                <a:solidFill>
                  <a:srgbClr val="000000"/>
                </a:solidFill>
                <a:latin typeface="Arial Black" pitchFamily="34" charset="0"/>
              </a:rPr>
              <a:t>     TO_CHAR(</a:t>
            </a:r>
            <a:r>
              <a:rPr lang="en-US" sz="1200" b="1" dirty="0" err="1">
                <a:solidFill>
                  <a:srgbClr val="000000"/>
                </a:solidFill>
                <a:latin typeface="Arial Black" pitchFamily="34" charset="0"/>
              </a:rPr>
              <a:t>v_sal_anual</a:t>
            </a:r>
            <a:r>
              <a:rPr lang="en-US" sz="1200" b="1" dirty="0">
                <a:solidFill>
                  <a:srgbClr val="000000"/>
                </a:solidFill>
                <a:latin typeface="Arial Black" pitchFamily="34" charset="0"/>
              </a:rPr>
              <a:t>, '$999,999,999'));</a:t>
            </a:r>
          </a:p>
          <a:p>
            <a:pPr>
              <a:defRPr/>
            </a:pPr>
            <a:r>
              <a:rPr lang="en-US" sz="1200" b="1" dirty="0">
                <a:solidFill>
                  <a:srgbClr val="000000"/>
                </a:solidFill>
                <a:latin typeface="Arial Black" pitchFamily="34" charset="0"/>
              </a:rPr>
              <a:t>END;  </a:t>
            </a:r>
            <a:r>
              <a:rPr lang="en-US" sz="1200" b="1" dirty="0">
                <a:solidFill>
                  <a:schemeClr val="hlink"/>
                </a:solidFill>
                <a:latin typeface="Arial Black" pitchFamily="34" charset="0"/>
              </a:rPr>
              <a:t>-- Este es el fin del </a:t>
            </a:r>
            <a:r>
              <a:rPr lang="en-US" sz="1200" b="1" dirty="0" err="1">
                <a:solidFill>
                  <a:schemeClr val="hlink"/>
                </a:solidFill>
                <a:latin typeface="Arial Black" pitchFamily="34" charset="0"/>
              </a:rPr>
              <a:t>bloque</a:t>
            </a:r>
            <a:endParaRPr lang="en-US" sz="1200" b="1" dirty="0">
              <a:solidFill>
                <a:schemeClr val="hlink"/>
              </a:solidFill>
              <a:latin typeface="Arial Black" pitchFamily="34" charset="0"/>
            </a:endParaRPr>
          </a:p>
        </p:txBody>
      </p:sp>
      <p:pic>
        <p:nvPicPr>
          <p:cNvPr id="28681" name="Picture 10" descr="Screenshot - 31-01-2014 , 11_22_51"/>
          <p:cNvPicPr>
            <a:picLocks noChangeAspect="1" noChangeArrowheads="1"/>
          </p:cNvPicPr>
          <p:nvPr/>
        </p:nvPicPr>
        <p:blipFill>
          <a:blip r:embed="rId3" cstate="print"/>
          <a:srcRect/>
          <a:stretch>
            <a:fillRect/>
          </a:stretch>
        </p:blipFill>
        <p:spPr bwMode="auto">
          <a:xfrm>
            <a:off x="2908300" y="6045671"/>
            <a:ext cx="2663825" cy="22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Funciones SQL en PL/SQL</a:t>
            </a:r>
            <a:endParaRPr lang="es-ES" sz="300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Funciones SQL que están disponibles para ser utilizadas en sentencias PL/SQL y en sentencias SQL que forman parte del bloque PL/SQL:</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r>
              <a:rPr lang="es-CL" sz="1800">
                <a:ea typeface="Arial Unicode MS"/>
                <a:cs typeface="Arial Unicode MS"/>
              </a:rPr>
              <a:t>Funciones SQL que están disponibles para ser utilizadas sólo en sentencias SQL que forman parte del bloque PL/SQL:</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17" name="16 Bisel"/>
          <p:cNvSpPr>
            <a:spLocks noChangeArrowheads="1"/>
          </p:cNvSpPr>
          <p:nvPr/>
        </p:nvSpPr>
        <p:spPr bwMode="auto">
          <a:xfrm>
            <a:off x="1258888" y="2276475"/>
            <a:ext cx="7305675" cy="2266950"/>
          </a:xfrm>
          <a:prstGeom prst="bevel">
            <a:avLst>
              <a:gd name="adj" fmla="val 12500"/>
            </a:avLst>
          </a:prstGeom>
          <a:solidFill>
            <a:srgbClr val="872C0F"/>
          </a:solidFill>
          <a:ln w="12700" algn="ctr">
            <a:solidFill>
              <a:schemeClr val="tx1"/>
            </a:solidFill>
            <a:miter lim="800000"/>
            <a:headEnd/>
            <a:tailEnd/>
          </a:ln>
          <a:effectLst>
            <a:outerShdw dist="23000" dir="5400000" rotWithShape="0">
              <a:srgbClr val="000000">
                <a:alpha val="34998"/>
              </a:srgbClr>
            </a:outerShdw>
          </a:effectLst>
        </p:spPr>
        <p:txBody>
          <a:bodyPr anchor="ctr"/>
          <a:lstStyle/>
          <a:p>
            <a:pPr>
              <a:buFontTx/>
              <a:buChar char="-"/>
            </a:pPr>
            <a:r>
              <a:rPr lang="es-CL" dirty="0">
                <a:solidFill>
                  <a:schemeClr val="bg1"/>
                </a:solidFill>
                <a:latin typeface="Arial Black" pitchFamily="34" charset="0"/>
              </a:rPr>
              <a:t> Funciones numéricas de una fila </a:t>
            </a:r>
          </a:p>
          <a:p>
            <a:pPr>
              <a:buFontTx/>
              <a:buChar char="-"/>
            </a:pPr>
            <a:r>
              <a:rPr lang="es-CL" dirty="0">
                <a:solidFill>
                  <a:schemeClr val="bg1"/>
                </a:solidFill>
                <a:latin typeface="Arial Black" pitchFamily="34" charset="0"/>
              </a:rPr>
              <a:t> Funciones de </a:t>
            </a:r>
            <a:r>
              <a:rPr lang="es-CL" dirty="0" err="1">
                <a:solidFill>
                  <a:schemeClr val="bg1"/>
                </a:solidFill>
                <a:latin typeface="Arial Black" pitchFamily="34" charset="0"/>
              </a:rPr>
              <a:t>carateres</a:t>
            </a:r>
            <a:r>
              <a:rPr lang="es-CL" dirty="0">
                <a:solidFill>
                  <a:schemeClr val="bg1"/>
                </a:solidFill>
                <a:latin typeface="Arial Black" pitchFamily="34" charset="0"/>
              </a:rPr>
              <a:t> de una fila</a:t>
            </a:r>
          </a:p>
          <a:p>
            <a:pPr>
              <a:buFontTx/>
              <a:buChar char="-"/>
            </a:pPr>
            <a:r>
              <a:rPr lang="es-CL" dirty="0">
                <a:solidFill>
                  <a:schemeClr val="bg1"/>
                </a:solidFill>
                <a:latin typeface="Arial Black" pitchFamily="34" charset="0"/>
              </a:rPr>
              <a:t> Funciones de conversiones de tipo de dato</a:t>
            </a:r>
          </a:p>
          <a:p>
            <a:pPr>
              <a:buFontTx/>
              <a:buChar char="-"/>
            </a:pPr>
            <a:r>
              <a:rPr lang="es-CL" dirty="0">
                <a:solidFill>
                  <a:schemeClr val="bg1"/>
                </a:solidFill>
                <a:latin typeface="Arial Black" pitchFamily="34" charset="0"/>
              </a:rPr>
              <a:t> Funciones de fecha</a:t>
            </a:r>
          </a:p>
          <a:p>
            <a:pPr>
              <a:buFontTx/>
              <a:buChar char="-"/>
            </a:pPr>
            <a:r>
              <a:rPr lang="es-CL" dirty="0">
                <a:solidFill>
                  <a:schemeClr val="bg1"/>
                </a:solidFill>
                <a:latin typeface="Arial Black" pitchFamily="34" charset="0"/>
              </a:rPr>
              <a:t> Funciones </a:t>
            </a:r>
            <a:r>
              <a:rPr lang="es-CL" dirty="0" err="1">
                <a:solidFill>
                  <a:schemeClr val="bg1"/>
                </a:solidFill>
                <a:latin typeface="Arial Black" pitchFamily="34" charset="0"/>
              </a:rPr>
              <a:t>Timestamp</a:t>
            </a:r>
            <a:endParaRPr lang="es-CL" dirty="0">
              <a:solidFill>
                <a:schemeClr val="bg1"/>
              </a:solidFill>
              <a:latin typeface="Arial Black" pitchFamily="34" charset="0"/>
            </a:endParaRPr>
          </a:p>
          <a:p>
            <a:pPr>
              <a:buFontTx/>
              <a:buChar char="-"/>
            </a:pPr>
            <a:r>
              <a:rPr lang="es-CL" dirty="0">
                <a:solidFill>
                  <a:schemeClr val="bg1"/>
                </a:solidFill>
                <a:latin typeface="Arial Black" pitchFamily="34" charset="0"/>
              </a:rPr>
              <a:t> Funciones GREATEST y LEAST</a:t>
            </a:r>
          </a:p>
          <a:p>
            <a:pPr>
              <a:buFontTx/>
              <a:buChar char="-"/>
            </a:pPr>
            <a:r>
              <a:rPr lang="es-CL" dirty="0">
                <a:solidFill>
                  <a:schemeClr val="bg1"/>
                </a:solidFill>
                <a:latin typeface="Arial Black" pitchFamily="34" charset="0"/>
              </a:rPr>
              <a:t> Funciones Generales</a:t>
            </a:r>
          </a:p>
        </p:txBody>
      </p:sp>
      <p:sp>
        <p:nvSpPr>
          <p:cNvPr id="2" name="16 Bisel"/>
          <p:cNvSpPr>
            <a:spLocks noChangeArrowheads="1"/>
          </p:cNvSpPr>
          <p:nvPr/>
        </p:nvSpPr>
        <p:spPr bwMode="auto">
          <a:xfrm>
            <a:off x="1258888" y="5229200"/>
            <a:ext cx="7305675" cy="935037"/>
          </a:xfrm>
          <a:prstGeom prst="bevel">
            <a:avLst>
              <a:gd name="adj" fmla="val 12500"/>
            </a:avLst>
          </a:prstGeom>
          <a:solidFill>
            <a:srgbClr val="074F6F"/>
          </a:solidFill>
          <a:ln w="12700" algn="ctr">
            <a:solidFill>
              <a:schemeClr val="tx1"/>
            </a:solidFill>
            <a:miter lim="800000"/>
            <a:headEnd/>
            <a:tailEnd/>
          </a:ln>
          <a:effectLst>
            <a:outerShdw dist="23000" dir="5400000" rotWithShape="0">
              <a:srgbClr val="000000">
                <a:alpha val="34998"/>
              </a:srgbClr>
            </a:outerShdw>
          </a:effectLst>
        </p:spPr>
        <p:txBody>
          <a:bodyPr anchor="ctr"/>
          <a:lstStyle/>
          <a:p>
            <a:pPr>
              <a:buFontTx/>
              <a:buChar char="-"/>
            </a:pPr>
            <a:r>
              <a:rPr lang="es-CL" dirty="0">
                <a:solidFill>
                  <a:schemeClr val="bg1"/>
                </a:solidFill>
                <a:latin typeface="Arial Black" pitchFamily="34" charset="0"/>
              </a:rPr>
              <a:t> </a:t>
            </a:r>
            <a:r>
              <a:rPr lang="es-MX" b="1" dirty="0">
                <a:solidFill>
                  <a:schemeClr val="bg1"/>
                </a:solidFill>
                <a:latin typeface="Arial Black" pitchFamily="34" charset="0"/>
              </a:rPr>
              <a:t>DECODE</a:t>
            </a:r>
          </a:p>
          <a:p>
            <a:pPr>
              <a:buFontTx/>
              <a:buChar char="-"/>
            </a:pPr>
            <a:r>
              <a:rPr lang="es-MX" b="1" dirty="0">
                <a:solidFill>
                  <a:schemeClr val="bg1"/>
                </a:solidFill>
                <a:latin typeface="Arial Black" pitchFamily="34" charset="0"/>
              </a:rPr>
              <a:t> Funciones de Grupo</a:t>
            </a:r>
            <a:endParaRPr lang="es-CL" b="1"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5857</TotalTime>
  <Words>3438</Words>
  <Application>Microsoft Office PowerPoint</Application>
  <PresentationFormat>Presentación en pantalla (4:3)</PresentationFormat>
  <Paragraphs>695</Paragraphs>
  <Slides>25</Slides>
  <Notes>23</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DuocUC 2012</vt:lpstr>
      <vt:lpstr>Diapositiva 1</vt:lpstr>
      <vt:lpstr>Diapositiva 2</vt:lpstr>
      <vt:lpstr>Objetivos de la Clase</vt:lpstr>
      <vt:lpstr>Unidades Léxicas en un Bloque PL/SQL</vt:lpstr>
      <vt:lpstr>Unidades Léxicas en un Bloque PL/SQL</vt:lpstr>
      <vt:lpstr>Unidades Léxicas en un Bloque PL/SQL</vt:lpstr>
      <vt:lpstr>Unidades Léxicas en un Bloque PL/SQL</vt:lpstr>
      <vt:lpstr>Unidades Léxicas en un Bloque PL/SQL</vt:lpstr>
      <vt:lpstr>Funciones SQL en PL/SQL</vt:lpstr>
      <vt:lpstr>Funciones SQL en PL/SQL</vt:lpstr>
      <vt:lpstr>Funciones SQL en PL/SQL</vt:lpstr>
      <vt:lpstr>Funciones SQL en PL/SQL</vt:lpstr>
      <vt:lpstr>Usar Secuencias en Expresiones PL/SQL</vt:lpstr>
      <vt:lpstr>Conversión de Tipo de Datos</vt:lpstr>
      <vt:lpstr>Conversión de Tipo de Datos</vt:lpstr>
      <vt:lpstr>Bloques PL/SQL Anidados</vt:lpstr>
      <vt:lpstr>Bloques PL/SQL Anidados</vt:lpstr>
      <vt:lpstr>Ámbito y Visibilidad de la Variable </vt:lpstr>
      <vt:lpstr>Ámbito y Visibilidad de la Variable </vt:lpstr>
      <vt:lpstr>Operadores PL/SQL</vt:lpstr>
      <vt:lpstr>Operadores PL/SQL</vt:lpstr>
      <vt:lpstr>Operadores PL/SQL</vt:lpstr>
      <vt:lpstr>Buenas Prácticas de Programación</vt:lpstr>
      <vt:lpstr>Buenas Prácticas de Programación</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811</cp:revision>
  <dcterms:created xsi:type="dcterms:W3CDTF">2013-06-28T16:52:03Z</dcterms:created>
  <dcterms:modified xsi:type="dcterms:W3CDTF">2014-02-18T02:36:33Z</dcterms:modified>
</cp:coreProperties>
</file>