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5"/>
  </p:notesMasterIdLst>
  <p:sldIdLst>
    <p:sldId id="312" r:id="rId2"/>
    <p:sldId id="316" r:id="rId3"/>
    <p:sldId id="317" r:id="rId4"/>
    <p:sldId id="343" r:id="rId5"/>
    <p:sldId id="321" r:id="rId6"/>
    <p:sldId id="344" r:id="rId7"/>
    <p:sldId id="345" r:id="rId8"/>
    <p:sldId id="346" r:id="rId9"/>
    <p:sldId id="347" r:id="rId10"/>
    <p:sldId id="348" r:id="rId11"/>
    <p:sldId id="322" r:id="rId12"/>
    <p:sldId id="351" r:id="rId13"/>
    <p:sldId id="352" r:id="rId14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6" d="100"/>
          <a:sy n="66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10-04-2016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Muestra la variable</a:t>
            </a:r>
            <a:r>
              <a:rPr lang="es-CL" baseline="0" dirty="0" smtClean="0"/>
              <a:t> del ultimo </a:t>
            </a:r>
            <a:r>
              <a:rPr lang="es-CL" baseline="0" dirty="0" err="1" smtClean="0"/>
              <a:t>select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2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10/04/2016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10/04/2016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eanette</a:t>
            </a: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Leonelli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de uso </a:t>
            </a:r>
            <a:r>
              <a:rPr lang="es-CL" b="1" dirty="0" smtClean="0"/>
              <a:t>:  </a:t>
            </a:r>
          </a:p>
          <a:p>
            <a:pPr>
              <a:spcAft>
                <a:spcPts val="600"/>
              </a:spcAft>
            </a:pPr>
            <a:r>
              <a:rPr lang="es-CL" dirty="0" smtClean="0"/>
              <a:t>Dada la tabla «CLIENTE», La declaración es la siguiente:</a:t>
            </a:r>
            <a:endParaRPr lang="es-CL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0" y="1923824"/>
            <a:ext cx="7286330" cy="218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09" y="4725534"/>
            <a:ext cx="406332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547528"/>
            <a:ext cx="7930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Sentencia SELECT   INTO  en PL/SQL</a:t>
            </a:r>
          </a:p>
          <a:p>
            <a:r>
              <a:rPr lang="es-CL" dirty="0" smtClean="0"/>
              <a:t>Formato:</a:t>
            </a:r>
          </a:p>
          <a:p>
            <a:pPr lvl="1"/>
            <a:r>
              <a:rPr lang="es-CL" dirty="0" smtClean="0"/>
              <a:t>		Select </a:t>
            </a:r>
            <a:r>
              <a:rPr lang="es-CL" dirty="0" err="1" smtClean="0"/>
              <a:t>lista_de_columnas</a:t>
            </a:r>
            <a:endParaRPr lang="es-CL" dirty="0" smtClean="0"/>
          </a:p>
          <a:p>
            <a:pPr lvl="1"/>
            <a:r>
              <a:rPr lang="es-CL" dirty="0" smtClean="0"/>
              <a:t>		INTO variable [, variable….. ]</a:t>
            </a:r>
          </a:p>
          <a:p>
            <a:pPr lvl="1"/>
            <a:r>
              <a:rPr lang="es-CL" dirty="0" smtClean="0"/>
              <a:t>		</a:t>
            </a:r>
            <a:r>
              <a:rPr lang="es-CL" dirty="0" err="1" smtClean="0"/>
              <a:t>From</a:t>
            </a:r>
            <a:r>
              <a:rPr lang="es-CL" dirty="0" smtClean="0"/>
              <a:t> tabla </a:t>
            </a:r>
            <a:r>
              <a:rPr lang="es-CL" dirty="0" err="1" smtClean="0"/>
              <a:t>where</a:t>
            </a:r>
            <a:r>
              <a:rPr lang="es-CL" dirty="0" smtClean="0"/>
              <a:t> </a:t>
            </a:r>
            <a:r>
              <a:rPr lang="es-CL" dirty="0" err="1" smtClean="0"/>
              <a:t>condicion</a:t>
            </a:r>
            <a:r>
              <a:rPr lang="es-CL" dirty="0" smtClean="0"/>
              <a:t>;</a:t>
            </a:r>
          </a:p>
          <a:p>
            <a:endParaRPr lang="es-CL" sz="1600" dirty="0" smtClean="0"/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El </a:t>
            </a:r>
            <a:r>
              <a:rPr lang="es-CL" b="1" dirty="0" err="1" smtClean="0"/>
              <a:t>select</a:t>
            </a:r>
            <a:r>
              <a:rPr lang="es-CL" dirty="0" smtClean="0"/>
              <a:t> almacenera los valores que obtenga en las variables indicadas tras el INTO y en el mismo orden.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Es obligatorio incluir la clausula </a:t>
            </a:r>
            <a:r>
              <a:rPr lang="es-CL" b="1" dirty="0" smtClean="0"/>
              <a:t>INTO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El </a:t>
            </a:r>
            <a:r>
              <a:rPr lang="es-CL" dirty="0" err="1" smtClean="0"/>
              <a:t>select</a:t>
            </a:r>
            <a:r>
              <a:rPr lang="es-CL" dirty="0" smtClean="0"/>
              <a:t> debe prepararse para que solo devuelva una fila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CL" dirty="0" smtClean="0"/>
              <a:t> 	Si la sentencia no devuelve valor alguno o devuelve más de uno, la ejecución del código arrojará error: </a:t>
            </a:r>
          </a:p>
          <a:p>
            <a:pPr lvl="3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s-CL" b="1" dirty="0" smtClean="0"/>
              <a:t>No Data </a:t>
            </a:r>
            <a:r>
              <a:rPr lang="es-CL" b="1" dirty="0" err="1" smtClean="0"/>
              <a:t>Found</a:t>
            </a:r>
            <a:r>
              <a:rPr lang="es-CL" dirty="0" smtClean="0"/>
              <a:t>: No encuentra datos </a:t>
            </a:r>
          </a:p>
          <a:p>
            <a:pPr lvl="3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s-CL" b="1" dirty="0" err="1" smtClean="0"/>
              <a:t>Too</a:t>
            </a:r>
            <a:r>
              <a:rPr lang="es-CL" b="1" dirty="0" smtClean="0"/>
              <a:t> </a:t>
            </a:r>
            <a:r>
              <a:rPr lang="es-CL" b="1" dirty="0" err="1" smtClean="0"/>
              <a:t>Many</a:t>
            </a:r>
            <a:r>
              <a:rPr lang="es-CL" b="1" dirty="0" smtClean="0"/>
              <a:t> </a:t>
            </a:r>
            <a:r>
              <a:rPr lang="es-CL" b="1" dirty="0" err="1" smtClean="0"/>
              <a:t>Rows</a:t>
            </a:r>
            <a:r>
              <a:rPr lang="es-CL" dirty="0" smtClean="0"/>
              <a:t>: Muchas filas encontradas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92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Alcance de las variables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Las variables tienen un alcance local, es decir, son visibles sólo dentro del bloque al cual pertenecen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Para los bloques anidados, las variables declaradas en el bloque contenedor (bloque que contiene a otro bloque) son visibles para el bloque contenido</a:t>
            </a:r>
          </a:p>
          <a:p>
            <a:pPr algn="just">
              <a:buFont typeface="Wingdings" pitchFamily="2" charset="2"/>
              <a:buChar char="Ø"/>
            </a:pPr>
            <a:r>
              <a:rPr lang="es-CL" sz="1600" dirty="0" smtClean="0"/>
              <a:t> 	Las variables declaradas en el bloque contenido (bloque que se declara dentro de otro bloque) son visibles sólo en forma local a su bloque. El bloque contenedor no tiene acceso a dicha variable</a:t>
            </a:r>
          </a:p>
          <a:p>
            <a:pPr algn="just"/>
            <a:endParaRPr lang="es-CL" sz="1600" dirty="0" smtClean="0"/>
          </a:p>
          <a:p>
            <a:pPr algn="just"/>
            <a:r>
              <a:rPr lang="es-CL" sz="1600" u="sng" dirty="0" smtClean="0"/>
              <a:t>Ejemplo alcance de variables uso correcto</a:t>
            </a:r>
          </a:p>
          <a:p>
            <a:endParaRPr lang="es-CL" sz="1600" dirty="0" smtClean="0"/>
          </a:p>
          <a:p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52" y="3449865"/>
            <a:ext cx="5142819" cy="248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55757"/>
            <a:ext cx="28593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Alcance de las variables</a:t>
            </a:r>
          </a:p>
          <a:p>
            <a:pPr algn="just"/>
            <a:r>
              <a:rPr lang="es-CL" sz="1600" u="sng" dirty="0" smtClean="0"/>
              <a:t>Ejemplo alcance de variables uso correcto</a:t>
            </a:r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pPr algn="just"/>
            <a:endParaRPr lang="es-CL" sz="1600" u="sng" dirty="0" smtClean="0"/>
          </a:p>
          <a:p>
            <a:endParaRPr lang="es-CL" sz="1600" dirty="0" smtClean="0"/>
          </a:p>
          <a:p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424894"/>
            <a:ext cx="4837793" cy="286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7" y="1234228"/>
            <a:ext cx="3111776" cy="29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Variables y Constantes</a:t>
            </a:r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  <a:p>
            <a:pPr algn="just"/>
            <a:r>
              <a:rPr lang="es-CL" dirty="0" smtClean="0"/>
              <a:t>	PL/SQL permite declarar constantes y variables para ser utilizadas en cualquier expresión dentro de un programa. La única condición exigida por PL/SQL es que cada variable (o constante) debe estar declarada antes de ser utilizada en una expresión. Las variables y constantes se declaran en la sección declarativa del bloque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	Las variables pueden corresponder a cualquier tipo de dato de SQL, tal como </a:t>
            </a:r>
            <a:r>
              <a:rPr lang="es-CL" i="1" dirty="0" err="1" smtClean="0"/>
              <a:t>char</a:t>
            </a:r>
            <a:r>
              <a:rPr lang="es-CL" dirty="0" smtClean="0"/>
              <a:t>, </a:t>
            </a:r>
            <a:r>
              <a:rPr lang="es-CL" i="1" dirty="0" smtClean="0"/>
              <a:t>date, varchar2 </a:t>
            </a:r>
            <a:r>
              <a:rPr lang="es-CL" dirty="0" smtClean="0"/>
              <a:t>o </a:t>
            </a:r>
            <a:r>
              <a:rPr lang="es-CL" i="1" dirty="0" err="1" smtClean="0"/>
              <a:t>number</a:t>
            </a:r>
            <a:r>
              <a:rPr lang="es-CL" dirty="0" smtClean="0"/>
              <a:t>, o algún tipo de PL/SQL, como </a:t>
            </a:r>
            <a:r>
              <a:rPr lang="es-CL" i="1" dirty="0" err="1" smtClean="0"/>
              <a:t>boolean</a:t>
            </a:r>
            <a:r>
              <a:rPr lang="es-CL" i="1" dirty="0" smtClean="0"/>
              <a:t> </a:t>
            </a:r>
            <a:r>
              <a:rPr lang="es-CL" dirty="0" smtClean="0"/>
              <a:t>o </a:t>
            </a:r>
            <a:r>
              <a:rPr lang="es-CL" i="1" dirty="0" err="1" smtClean="0"/>
              <a:t>binary_integer</a:t>
            </a:r>
            <a:r>
              <a:rPr lang="es-CL" dirty="0" smtClean="0"/>
              <a:t>. 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Por ejemplo, si desea declarar una variable llamada “</a:t>
            </a:r>
            <a:r>
              <a:rPr lang="es-CL" dirty="0" err="1" smtClean="0"/>
              <a:t>alumno_num</a:t>
            </a:r>
            <a:r>
              <a:rPr lang="es-CL" dirty="0" smtClean="0"/>
              <a:t>” que almacene ocho dígitos numéricos y otra variable “</a:t>
            </a:r>
            <a:r>
              <a:rPr lang="es-CL" dirty="0" err="1" smtClean="0"/>
              <a:t>sexo_per</a:t>
            </a:r>
            <a:r>
              <a:rPr lang="es-CL" dirty="0" smtClean="0"/>
              <a:t>” de tipo booleano, es decir, que almacene solamente los valores True o False, la declaración se vería como sigue:</a:t>
            </a:r>
          </a:p>
          <a:p>
            <a:pPr algn="just"/>
            <a:r>
              <a:rPr lang="es-CL" dirty="0" smtClean="0"/>
              <a:t>			</a:t>
            </a:r>
          </a:p>
          <a:p>
            <a:pPr algn="just"/>
            <a:r>
              <a:rPr lang="es-CL" dirty="0" smtClean="0"/>
              <a:t>			</a:t>
            </a:r>
            <a:r>
              <a:rPr lang="es-CL" dirty="0" err="1" smtClean="0"/>
              <a:t>alumno_num</a:t>
            </a:r>
            <a:r>
              <a:rPr lang="es-CL" dirty="0" smtClean="0"/>
              <a:t>     </a:t>
            </a:r>
            <a:r>
              <a:rPr lang="es-CL" dirty="0" err="1" smtClean="0"/>
              <a:t>number</a:t>
            </a:r>
            <a:r>
              <a:rPr lang="es-CL" dirty="0" smtClean="0"/>
              <a:t>(8) ;</a:t>
            </a:r>
          </a:p>
          <a:p>
            <a:pPr algn="just"/>
            <a:r>
              <a:rPr lang="es-CL" dirty="0" smtClean="0"/>
              <a:t>			</a:t>
            </a:r>
            <a:r>
              <a:rPr lang="es-CL" dirty="0" err="1" smtClean="0"/>
              <a:t>sexo_per</a:t>
            </a:r>
            <a:r>
              <a:rPr lang="es-CL" dirty="0" smtClean="0"/>
              <a:t>   	     </a:t>
            </a:r>
            <a:r>
              <a:rPr lang="es-CL" dirty="0" err="1" smtClean="0"/>
              <a:t>boolean</a:t>
            </a:r>
            <a:r>
              <a:rPr lang="es-CL" dirty="0" smtClean="0"/>
              <a:t> 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Cómo asignar valores a variables</a:t>
            </a:r>
          </a:p>
          <a:p>
            <a:pPr algn="just">
              <a:spcAft>
                <a:spcPts val="600"/>
              </a:spcAft>
            </a:pPr>
            <a:r>
              <a:rPr lang="es-CL" dirty="0" smtClean="0"/>
              <a:t>Es posible asignar valores a las variables de dos formas. </a:t>
            </a:r>
          </a:p>
          <a:p>
            <a:pPr algn="just"/>
            <a:r>
              <a:rPr lang="es-CL" dirty="0" smtClean="0"/>
              <a:t>1) La primera utiliza el operador “</a:t>
            </a:r>
            <a:r>
              <a:rPr lang="es-CL" b="1" dirty="0" smtClean="0"/>
              <a:t>:=</a:t>
            </a:r>
            <a:r>
              <a:rPr lang="es-CL" dirty="0" smtClean="0"/>
              <a:t>”. La variable se ubica al lado izquierdo y la expresión al lado derecho del símbolo.</a:t>
            </a:r>
          </a:p>
          <a:p>
            <a:r>
              <a:rPr lang="es-CL" dirty="0" smtClean="0"/>
              <a:t>       </a:t>
            </a:r>
            <a:r>
              <a:rPr lang="es-CL" u="sng" dirty="0" smtClean="0"/>
              <a:t>Ejemplo:</a:t>
            </a:r>
          </a:p>
          <a:p>
            <a:pPr lvl="1"/>
            <a:r>
              <a:rPr lang="es-CL" dirty="0" smtClean="0"/>
              <a:t>		total := 0;</a:t>
            </a:r>
          </a:p>
          <a:p>
            <a:pPr lvl="1"/>
            <a:r>
              <a:rPr lang="es-CL" dirty="0" smtClean="0"/>
              <a:t>		gratificación  := sueldo * 0.30 ;</a:t>
            </a:r>
          </a:p>
          <a:p>
            <a:pPr lvl="1"/>
            <a:endParaRPr lang="es-CL" dirty="0" smtClean="0"/>
          </a:p>
          <a:p>
            <a:pPr marL="342900" indent="-342900">
              <a:buAutoNum type="arabicParenR" startAt="2"/>
            </a:pPr>
            <a:r>
              <a:rPr lang="es-CL" dirty="0" smtClean="0"/>
              <a:t>La segunda  usando la palabra “DEFAULT”</a:t>
            </a:r>
          </a:p>
          <a:p>
            <a:r>
              <a:rPr lang="es-CL" dirty="0"/>
              <a:t> </a:t>
            </a:r>
            <a:r>
              <a:rPr lang="es-CL" dirty="0" smtClean="0"/>
              <a:t>    Ejemplo :  total </a:t>
            </a:r>
            <a:r>
              <a:rPr lang="es-CL" dirty="0" err="1" smtClean="0"/>
              <a:t>number</a:t>
            </a:r>
            <a:r>
              <a:rPr lang="es-CL" dirty="0" smtClean="0"/>
              <a:t> DEFAULT 10000;</a:t>
            </a:r>
          </a:p>
          <a:p>
            <a:endParaRPr lang="es-CL" b="1" dirty="0" smtClean="0"/>
          </a:p>
          <a:p>
            <a:r>
              <a:rPr lang="es-CL" b="1" dirty="0" smtClean="0"/>
              <a:t>Declaración de Constantes</a:t>
            </a:r>
          </a:p>
          <a:p>
            <a:endParaRPr lang="es-CL" dirty="0" smtClean="0"/>
          </a:p>
          <a:p>
            <a:pPr algn="just"/>
            <a:r>
              <a:rPr lang="es-CL" dirty="0" smtClean="0"/>
              <a:t>	En la declaración de una constante (muy similar a la de una variable), se debe incorporar la palabra reservada “</a:t>
            </a:r>
            <a:r>
              <a:rPr lang="es-CL" b="1" dirty="0" err="1" smtClean="0"/>
              <a:t>constant</a:t>
            </a:r>
            <a:r>
              <a:rPr lang="es-CL" dirty="0" smtClean="0"/>
              <a:t>” e inmediatamente asignar el valor deseado. En adelante, no se permitirán reasignaciones de valores para aquella constante que ya ha sido definida.</a:t>
            </a:r>
          </a:p>
          <a:p>
            <a:r>
              <a:rPr lang="es-CL" dirty="0" smtClean="0"/>
              <a:t>	</a:t>
            </a:r>
            <a:r>
              <a:rPr lang="es-CL" u="sng" dirty="0" smtClean="0"/>
              <a:t>Ejemplo:</a:t>
            </a:r>
            <a:r>
              <a:rPr lang="es-CL" dirty="0" smtClean="0"/>
              <a:t> </a:t>
            </a:r>
          </a:p>
          <a:p>
            <a:r>
              <a:rPr lang="es-CL" i="1" dirty="0" smtClean="0"/>
              <a:t>		</a:t>
            </a:r>
            <a:r>
              <a:rPr lang="es-CL" i="1" dirty="0" err="1" smtClean="0"/>
              <a:t>porcentaje_interes</a:t>
            </a:r>
            <a:r>
              <a:rPr lang="es-CL" i="1" dirty="0" smtClean="0"/>
              <a:t> CONSTANT real := 0.05 ;</a:t>
            </a:r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78154"/>
            <a:ext cx="7930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Algunas Consideraciones</a:t>
            </a:r>
          </a:p>
          <a:p>
            <a:endParaRPr lang="es-CL" dirty="0" smtClean="0"/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Una variable o constante no inicializada, asumirá el valor </a:t>
            </a:r>
            <a:r>
              <a:rPr lang="es-CL" dirty="0" err="1" smtClean="0"/>
              <a:t>null</a:t>
            </a:r>
            <a:endParaRPr lang="es-CL" dirty="0" smtClean="0"/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Las variables o constantes «</a:t>
            </a:r>
            <a:r>
              <a:rPr lang="es-CL" dirty="0" err="1" smtClean="0"/>
              <a:t>not</a:t>
            </a:r>
            <a:r>
              <a:rPr lang="es-CL" dirty="0" smtClean="0"/>
              <a:t> </a:t>
            </a:r>
            <a:r>
              <a:rPr lang="es-CL" dirty="0" err="1" smtClean="0"/>
              <a:t>null</a:t>
            </a:r>
            <a:r>
              <a:rPr lang="es-CL" dirty="0" smtClean="0"/>
              <a:t>», </a:t>
            </a:r>
            <a:r>
              <a:rPr lang="es-CL" b="1" dirty="0" smtClean="0"/>
              <a:t>NO</a:t>
            </a:r>
            <a:r>
              <a:rPr lang="es-CL" dirty="0" smtClean="0"/>
              <a:t> </a:t>
            </a:r>
            <a:r>
              <a:rPr lang="es-CL" dirty="0" smtClean="0"/>
              <a:t>pueden asumir el valor nulo, por lo cual deben ser inicializadas inmediatamente.</a:t>
            </a:r>
          </a:p>
          <a:p>
            <a:pPr algn="just">
              <a:buFont typeface="Wingdings" pitchFamily="2" charset="2"/>
              <a:buChar char="Ø"/>
            </a:pPr>
            <a:r>
              <a:rPr lang="es-CL" dirty="0" smtClean="0"/>
              <a:t> 	La inicialización puede incluir cualquier expresión de PL/SQL. Dicha expresión debe retornar el mismo tipo de dato de la variable o constante</a:t>
            </a:r>
          </a:p>
          <a:p>
            <a:pPr algn="just"/>
            <a:endParaRPr lang="es-MX" dirty="0" smtClean="0"/>
          </a:p>
          <a:p>
            <a:pPr algn="just"/>
            <a:r>
              <a:rPr lang="es-MX" u="sng" dirty="0" smtClean="0"/>
              <a:t>Ejemplo de Declaraciones</a:t>
            </a:r>
            <a:endParaRPr lang="es-CL" u="sng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endParaRPr lang="es-CL" dirty="0" smtClean="0"/>
          </a:p>
          <a:p>
            <a:pPr algn="just"/>
            <a:r>
              <a:rPr lang="es-CL" dirty="0" smtClean="0"/>
              <a:t>	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149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4" y="3314699"/>
            <a:ext cx="7669475" cy="30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1600" b="1" dirty="0" smtClean="0"/>
              <a:t>   Atributos de tipo % TYPE  Y ROWTYPE</a:t>
            </a:r>
          </a:p>
          <a:p>
            <a:pPr algn="just"/>
            <a:r>
              <a:rPr lang="es-CL" dirty="0" smtClean="0"/>
              <a:t>	Se pueden declarar variables o constantes de forma que «asuman» el tipo de datos de otra variable o constantes u otra estructura de la base de datos.</a:t>
            </a:r>
          </a:p>
          <a:p>
            <a:pPr lvl="1" algn="just">
              <a:spcAft>
                <a:spcPts val="600"/>
              </a:spcAft>
            </a:pPr>
            <a:r>
              <a:rPr lang="es-CL" b="1" dirty="0" smtClean="0"/>
              <a:t>%</a:t>
            </a:r>
            <a:r>
              <a:rPr lang="es-CL" b="1" dirty="0" err="1" smtClean="0"/>
              <a:t>Type</a:t>
            </a:r>
            <a:r>
              <a:rPr lang="es-CL" dirty="0" smtClean="0"/>
              <a:t>: Se utiliza para que la variable declarada de tipo escalar, asuma el tipo de datos de otra variable o constante.</a:t>
            </a:r>
          </a:p>
          <a:p>
            <a:pPr lvl="1" algn="just"/>
            <a:r>
              <a:rPr lang="es-CL" b="1" dirty="0" smtClean="0"/>
              <a:t>%</a:t>
            </a:r>
            <a:r>
              <a:rPr lang="es-CL" b="1" dirty="0" err="1" smtClean="0"/>
              <a:t>Rowtype</a:t>
            </a:r>
            <a:r>
              <a:rPr lang="es-CL" dirty="0" smtClean="0"/>
              <a:t>: Se utiliza para definir una variable de tipo fila.</a:t>
            </a:r>
            <a:endParaRPr lang="es-CL" b="1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endParaRPr lang="es-CL" sz="1600" b="1" dirty="0" smtClean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Ejemplos:</a:t>
            </a:r>
          </a:p>
          <a:p>
            <a:pPr lvl="2">
              <a:spcAft>
                <a:spcPts val="0"/>
              </a:spcAft>
            </a:pPr>
            <a:r>
              <a:rPr lang="es-CL" sz="1600" dirty="0" smtClean="0"/>
              <a:t>  	DECLARE</a:t>
            </a:r>
          </a:p>
          <a:p>
            <a:pPr lvl="2"/>
            <a:r>
              <a:rPr lang="es-CL" sz="1600" dirty="0" smtClean="0"/>
              <a:t>	sueldo     NUMBER(7);</a:t>
            </a:r>
          </a:p>
          <a:p>
            <a:pPr lvl="2"/>
            <a:r>
              <a:rPr lang="es-CL" sz="1600" dirty="0" smtClean="0"/>
              <a:t>	bono  	</a:t>
            </a:r>
            <a:r>
              <a:rPr lang="es-CL" sz="1600" dirty="0" err="1" smtClean="0"/>
              <a:t>sueldo%TYPE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BEGIN  ....</a:t>
            </a:r>
          </a:p>
          <a:p>
            <a:pPr lvl="2">
              <a:spcAft>
                <a:spcPts val="600"/>
              </a:spcAft>
            </a:pPr>
            <a:r>
              <a:rPr lang="es-CL" sz="1600" dirty="0" smtClean="0"/>
              <a:t>	END;</a:t>
            </a:r>
          </a:p>
          <a:p>
            <a:r>
              <a:rPr lang="es-CL" sz="1600" dirty="0" smtClean="0"/>
              <a:t>También se podría declarar una variable, siguiendo el tipo </a:t>
            </a:r>
            <a:r>
              <a:rPr lang="es-CL" sz="1600" dirty="0" smtClean="0"/>
              <a:t>de alguna tabla completa, </a:t>
            </a:r>
            <a:r>
              <a:rPr lang="es-CL" sz="1600" dirty="0" smtClean="0"/>
              <a:t>como por ejemplo :</a:t>
            </a:r>
          </a:p>
          <a:p>
            <a:pPr lvl="2"/>
            <a:r>
              <a:rPr lang="es-CL" sz="1600" dirty="0" smtClean="0"/>
              <a:t>	DECLARE</a:t>
            </a:r>
          </a:p>
          <a:p>
            <a:pPr lvl="2"/>
            <a:r>
              <a:rPr lang="es-CL" sz="1600" dirty="0" smtClean="0"/>
              <a:t>	bono  	</a:t>
            </a:r>
            <a:r>
              <a:rPr lang="es-CL" sz="1600" dirty="0" err="1" smtClean="0"/>
              <a:t>empleado.sueldo%TYPE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</a:t>
            </a:r>
            <a:r>
              <a:rPr lang="es-CL" sz="1600" dirty="0" err="1" smtClean="0"/>
              <a:t>registro_cliente</a:t>
            </a:r>
            <a:r>
              <a:rPr lang="es-CL" sz="1600" dirty="0" smtClean="0"/>
              <a:t>     </a:t>
            </a:r>
            <a:r>
              <a:rPr lang="es-CL" sz="1600" dirty="0" err="1" smtClean="0"/>
              <a:t>proveedor%ROWTYPE</a:t>
            </a:r>
            <a:r>
              <a:rPr lang="es-CL" sz="1600" dirty="0" smtClean="0"/>
              <a:t>;</a:t>
            </a:r>
          </a:p>
          <a:p>
            <a:pPr lvl="2"/>
            <a:r>
              <a:rPr lang="es-CL" sz="1600" dirty="0" smtClean="0"/>
              <a:t>	BEGIN  ....</a:t>
            </a:r>
          </a:p>
          <a:p>
            <a:pPr lvl="2"/>
            <a:r>
              <a:rPr lang="es-CL" sz="1600" dirty="0" smtClean="0"/>
              <a:t>	END;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 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81956"/>
            <a:ext cx="629670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</a:t>
            </a:r>
            <a:r>
              <a:rPr lang="es-CL" b="1" dirty="0" smtClean="0"/>
              <a:t>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05" y="1647825"/>
            <a:ext cx="5884409" cy="277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713968"/>
            <a:ext cx="535531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</a:t>
            </a:r>
            <a:r>
              <a:rPr lang="es-CL" b="1" dirty="0" smtClean="0"/>
              <a:t>:</a:t>
            </a: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5" y="1567949"/>
            <a:ext cx="631491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34612"/>
            <a:ext cx="79302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 smtClean="0"/>
              <a:t>Tipos de Datos  : Declaración Implícita</a:t>
            </a:r>
          </a:p>
          <a:p>
            <a:pPr>
              <a:spcAft>
                <a:spcPts val="600"/>
              </a:spcAft>
            </a:pPr>
            <a:r>
              <a:rPr lang="es-CL" u="sng" dirty="0" smtClean="0"/>
              <a:t>Ejemplos de uso </a:t>
            </a:r>
            <a:r>
              <a:rPr lang="es-CL" b="1" dirty="0" smtClean="0"/>
              <a:t>:  </a:t>
            </a:r>
          </a:p>
          <a:p>
            <a:pPr>
              <a:spcAft>
                <a:spcPts val="600"/>
              </a:spcAft>
            </a:pPr>
            <a:r>
              <a:rPr lang="es-CL" dirty="0" smtClean="0"/>
              <a:t>Dada la tabla «CLIENTE», con la estructura que se muestra a continuación, se declara la variable de tipo %ROWTYPE</a:t>
            </a:r>
            <a:endParaRPr lang="es-CL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  <a:p>
            <a:pPr>
              <a:spcAft>
                <a:spcPts val="600"/>
              </a:spcAft>
            </a:pPr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Declaración de Variables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" y="2406650"/>
            <a:ext cx="781323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003347"/>
            <a:ext cx="3727932" cy="1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7324</TotalTime>
  <Words>259</Words>
  <Application>Microsoft Office PowerPoint</Application>
  <PresentationFormat>Presentación en pantalla (4:3)</PresentationFormat>
  <Paragraphs>152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Verdana</vt:lpstr>
      <vt:lpstr>Wingdings</vt:lpstr>
      <vt:lpstr>Wingdings 2</vt:lpstr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Jeanette</cp:lastModifiedBy>
  <cp:revision>1515</cp:revision>
  <dcterms:created xsi:type="dcterms:W3CDTF">2010-10-26T18:30:29Z</dcterms:created>
  <dcterms:modified xsi:type="dcterms:W3CDTF">2016-04-11T02:05:59Z</dcterms:modified>
</cp:coreProperties>
</file>