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33"/>
  </p:notesMasterIdLst>
  <p:sldIdLst>
    <p:sldId id="260" r:id="rId2"/>
    <p:sldId id="259" r:id="rId3"/>
    <p:sldId id="258" r:id="rId4"/>
    <p:sldId id="444" r:id="rId5"/>
    <p:sldId id="454" r:id="rId6"/>
    <p:sldId id="445" r:id="rId7"/>
    <p:sldId id="455" r:id="rId8"/>
    <p:sldId id="378" r:id="rId9"/>
    <p:sldId id="456" r:id="rId10"/>
    <p:sldId id="457" r:id="rId11"/>
    <p:sldId id="458" r:id="rId12"/>
    <p:sldId id="459" r:id="rId13"/>
    <p:sldId id="447" r:id="rId14"/>
    <p:sldId id="448" r:id="rId15"/>
    <p:sldId id="412" r:id="rId16"/>
    <p:sldId id="460" r:id="rId17"/>
    <p:sldId id="461" r:id="rId18"/>
    <p:sldId id="464" r:id="rId19"/>
    <p:sldId id="450" r:id="rId20"/>
    <p:sldId id="462" r:id="rId21"/>
    <p:sldId id="463" r:id="rId22"/>
    <p:sldId id="414" r:id="rId23"/>
    <p:sldId id="452" r:id="rId24"/>
    <p:sldId id="465" r:id="rId25"/>
    <p:sldId id="466" r:id="rId26"/>
    <p:sldId id="467" r:id="rId27"/>
    <p:sldId id="468" r:id="rId28"/>
    <p:sldId id="469" r:id="rId29"/>
    <p:sldId id="470" r:id="rId30"/>
    <p:sldId id="429" r:id="rId31"/>
    <p:sldId id="369" r:id="rId32"/>
  </p:sldIdLst>
  <p:sldSz cx="9144000" cy="6858000" type="screen4x3"/>
  <p:notesSz cx="6858000" cy="9144000"/>
  <p:defaultTextStyle>
    <a:defPPr>
      <a:defRPr lang="es-CL"/>
    </a:defPPr>
    <a:lvl1pPr algn="l" rtl="0" fontAlgn="base">
      <a:spcBef>
        <a:spcPct val="0"/>
      </a:spcBef>
      <a:spcAft>
        <a:spcPct val="0"/>
      </a:spcAft>
      <a:defRPr sz="1500" kern="1200">
        <a:solidFill>
          <a:schemeClr val="tx1"/>
        </a:solidFill>
        <a:latin typeface="Arial" charset="0"/>
        <a:ea typeface="+mn-ea"/>
        <a:cs typeface="Arial" charset="0"/>
      </a:defRPr>
    </a:lvl1pPr>
    <a:lvl2pPr marL="457200" algn="l" rtl="0" fontAlgn="base">
      <a:spcBef>
        <a:spcPct val="0"/>
      </a:spcBef>
      <a:spcAft>
        <a:spcPct val="0"/>
      </a:spcAft>
      <a:defRPr sz="1500" kern="1200">
        <a:solidFill>
          <a:schemeClr val="tx1"/>
        </a:solidFill>
        <a:latin typeface="Arial" charset="0"/>
        <a:ea typeface="+mn-ea"/>
        <a:cs typeface="Arial" charset="0"/>
      </a:defRPr>
    </a:lvl2pPr>
    <a:lvl3pPr marL="914400" algn="l" rtl="0" fontAlgn="base">
      <a:spcBef>
        <a:spcPct val="0"/>
      </a:spcBef>
      <a:spcAft>
        <a:spcPct val="0"/>
      </a:spcAft>
      <a:defRPr sz="1500" kern="1200">
        <a:solidFill>
          <a:schemeClr val="tx1"/>
        </a:solidFill>
        <a:latin typeface="Arial" charset="0"/>
        <a:ea typeface="+mn-ea"/>
        <a:cs typeface="Arial" charset="0"/>
      </a:defRPr>
    </a:lvl3pPr>
    <a:lvl4pPr marL="1371600" algn="l" rtl="0" fontAlgn="base">
      <a:spcBef>
        <a:spcPct val="0"/>
      </a:spcBef>
      <a:spcAft>
        <a:spcPct val="0"/>
      </a:spcAft>
      <a:defRPr sz="1500" kern="1200">
        <a:solidFill>
          <a:schemeClr val="tx1"/>
        </a:solidFill>
        <a:latin typeface="Arial" charset="0"/>
        <a:ea typeface="+mn-ea"/>
        <a:cs typeface="Arial" charset="0"/>
      </a:defRPr>
    </a:lvl4pPr>
    <a:lvl5pPr marL="1828800" algn="l" rtl="0" fontAlgn="base">
      <a:spcBef>
        <a:spcPct val="0"/>
      </a:spcBef>
      <a:spcAft>
        <a:spcPct val="0"/>
      </a:spcAft>
      <a:defRPr sz="1500" kern="1200">
        <a:solidFill>
          <a:schemeClr val="tx1"/>
        </a:solidFill>
        <a:latin typeface="Arial" charset="0"/>
        <a:ea typeface="+mn-ea"/>
        <a:cs typeface="Arial" charset="0"/>
      </a:defRPr>
    </a:lvl5pPr>
    <a:lvl6pPr marL="2286000" algn="l" defTabSz="914400" rtl="0" eaLnBrk="1" latinLnBrk="0" hangingPunct="1">
      <a:defRPr sz="1500" kern="1200">
        <a:solidFill>
          <a:schemeClr val="tx1"/>
        </a:solidFill>
        <a:latin typeface="Arial" charset="0"/>
        <a:ea typeface="+mn-ea"/>
        <a:cs typeface="Arial" charset="0"/>
      </a:defRPr>
    </a:lvl6pPr>
    <a:lvl7pPr marL="2743200" algn="l" defTabSz="914400" rtl="0" eaLnBrk="1" latinLnBrk="0" hangingPunct="1">
      <a:defRPr sz="1500" kern="1200">
        <a:solidFill>
          <a:schemeClr val="tx1"/>
        </a:solidFill>
        <a:latin typeface="Arial" charset="0"/>
        <a:ea typeface="+mn-ea"/>
        <a:cs typeface="Arial" charset="0"/>
      </a:defRPr>
    </a:lvl7pPr>
    <a:lvl8pPr marL="3200400" algn="l" defTabSz="914400" rtl="0" eaLnBrk="1" latinLnBrk="0" hangingPunct="1">
      <a:defRPr sz="1500" kern="1200">
        <a:solidFill>
          <a:schemeClr val="tx1"/>
        </a:solidFill>
        <a:latin typeface="Arial" charset="0"/>
        <a:ea typeface="+mn-ea"/>
        <a:cs typeface="Arial" charset="0"/>
      </a:defRPr>
    </a:lvl8pPr>
    <a:lvl9pPr marL="3657600" algn="l" defTabSz="914400" rtl="0" eaLnBrk="1" latinLnBrk="0" hangingPunct="1">
      <a:defRPr sz="15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0000"/>
    <a:srgbClr val="3399FF"/>
    <a:srgbClr val="33CCFF"/>
    <a:srgbClr val="66CCFF"/>
    <a:srgbClr val="0000CC"/>
    <a:srgbClr val="99CC00"/>
    <a:srgbClr val="006600"/>
    <a:srgbClr val="009900"/>
    <a:srgbClr val="9A0000"/>
    <a:srgbClr val="001C54"/>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69176" autoAdjust="0"/>
  </p:normalViewPr>
  <p:slideViewPr>
    <p:cSldViewPr>
      <p:cViewPr>
        <p:scale>
          <a:sx n="84" d="100"/>
          <a:sy n="84" d="100"/>
        </p:scale>
        <p:origin x="-882" y="15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C2A257F-0581-48B0-A3BD-31FEB8244319}" type="datetimeFigureOut">
              <a:rPr lang="es-CL"/>
              <a:pPr>
                <a:defRPr/>
              </a:pPr>
              <a:t>03-05-2014</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L"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CL"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47CA889-1FC7-4325-BAA4-706A3F7E9466}" type="slidenum">
              <a:rPr lang="es-CL"/>
              <a:pPr>
                <a:defRPr/>
              </a:pPr>
              <a:t>‹Nº›</a:t>
            </a:fld>
            <a:endParaRPr lang="es-C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1 Marcador de imagen de diapositiva"/>
          <p:cNvSpPr>
            <a:spLocks noGrp="1" noRot="1" noChangeAspect="1"/>
          </p:cNvSpPr>
          <p:nvPr>
            <p:ph type="sldImg"/>
          </p:nvPr>
        </p:nvSpPr>
        <p:spPr bwMode="auto">
          <a:noFill/>
          <a:ln>
            <a:solidFill>
              <a:srgbClr val="000000"/>
            </a:solidFill>
            <a:miter lim="800000"/>
            <a:headEnd/>
            <a:tailEnd/>
          </a:ln>
        </p:spPr>
      </p:sp>
      <p:sp>
        <p:nvSpPr>
          <p:cNvPr id="16386"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dirty="0" smtClean="0"/>
          </a:p>
        </p:txBody>
      </p:sp>
      <p:sp>
        <p:nvSpPr>
          <p:cNvPr id="16387"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923029B-8510-40A8-8B8F-694671D2EF81}" type="slidenum">
              <a:rPr lang="es-CL">
                <a:cs typeface="Arial" charset="0"/>
              </a:rPr>
              <a:pPr fontAlgn="base">
                <a:spcBef>
                  <a:spcPct val="0"/>
                </a:spcBef>
                <a:spcAft>
                  <a:spcPct val="0"/>
                </a:spcAft>
                <a:defRPr/>
              </a:pPr>
              <a:t>1</a:t>
            </a:fld>
            <a:endParaRPr lang="es-CL" dirty="0">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3554" name="2 Marcador de notas"/>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r>
              <a:rPr lang="es-MX" sz="1200" b="1" dirty="0" smtClean="0">
                <a:latin typeface="Arial" pitchFamily="34" charset="0"/>
                <a:cs typeface="Arial" pitchFamily="34" charset="0"/>
              </a:rPr>
              <a:t>Creación</a:t>
            </a:r>
            <a:r>
              <a:rPr lang="es-MX" sz="1200" b="1" baseline="0" dirty="0" smtClean="0">
                <a:latin typeface="Arial" pitchFamily="34" charset="0"/>
                <a:cs typeface="Arial" pitchFamily="34" charset="0"/>
              </a:rPr>
              <a:t> de un Procedimiento</a:t>
            </a:r>
            <a:r>
              <a:rPr lang="es-MX" sz="1200" b="1" dirty="0" smtClean="0">
                <a:latin typeface="Arial" pitchFamily="34" charset="0"/>
                <a:cs typeface="Arial" pitchFamily="34" charset="0"/>
              </a:rPr>
              <a:t> Almacenado</a:t>
            </a:r>
          </a:p>
          <a:p>
            <a:pPr marL="0" marR="0" indent="0" algn="l" defTabSz="914400" rtl="0" eaLnBrk="0" fontAlgn="base" latinLnBrk="0" hangingPunct="0">
              <a:lnSpc>
                <a:spcPct val="90000"/>
              </a:lnSpc>
              <a:spcBef>
                <a:spcPct val="30000"/>
              </a:spcBef>
              <a:spcAft>
                <a:spcPct val="0"/>
              </a:spcAft>
              <a:buClrTx/>
              <a:buSzTx/>
              <a:buFont typeface="Arial" pitchFamily="34" charset="0"/>
              <a:buChar char="•"/>
              <a:tabLst/>
              <a:defRPr/>
            </a:pPr>
            <a:r>
              <a:rPr lang="es-MX" sz="1200" b="1" dirty="0" smtClean="0">
                <a:latin typeface="Arial" pitchFamily="34" charset="0"/>
                <a:cs typeface="Arial" pitchFamily="34" charset="0"/>
              </a:rPr>
              <a:t>  </a:t>
            </a:r>
            <a:r>
              <a:rPr lang="es-CL" sz="1200" b="0" dirty="0" smtClean="0">
                <a:latin typeface="Arial" pitchFamily="34" charset="0"/>
                <a:cs typeface="Arial" pitchFamily="34" charset="0"/>
              </a:rPr>
              <a:t>La sentencia CREATE PROCEDURE permite crear un nuevo Procedimiento en la Base de Datos. Se puede declarar una lista de parámetros y se debe definir las acciones a ser realizadas (lógica del negocio) a través de un bloque PL/SQL estándar.</a:t>
            </a:r>
          </a:p>
          <a:p>
            <a:pPr marL="0" marR="0" indent="0" algn="l" defTabSz="914400" rtl="0" eaLnBrk="0" fontAlgn="base" latinLnBrk="0" hangingPunct="0">
              <a:lnSpc>
                <a:spcPct val="90000"/>
              </a:lnSpc>
              <a:spcBef>
                <a:spcPct val="30000"/>
              </a:spcBef>
              <a:spcAft>
                <a:spcPct val="0"/>
              </a:spcAft>
              <a:buClrTx/>
              <a:buSzTx/>
              <a:buFont typeface="Arial" pitchFamily="34" charset="0"/>
              <a:buChar char="•"/>
              <a:tabLst/>
              <a:defRPr/>
            </a:pPr>
            <a:r>
              <a:rPr lang="es-CL" sz="1200" b="0" dirty="0" smtClean="0">
                <a:latin typeface="Arial" pitchFamily="34" charset="0"/>
                <a:cs typeface="Arial" pitchFamily="34" charset="0"/>
              </a:rPr>
              <a:t>  El bloque PL/SQL en el Procedimiento comienza con BEGIN, opcionalmente precedida por la declaración de variables locales, y termina con END o END seguido del nombre del Procedimiento.</a:t>
            </a:r>
          </a:p>
          <a:p>
            <a:pPr marL="0" marR="0" indent="0" algn="l" defTabSz="914400" rtl="0" eaLnBrk="0" fontAlgn="base" latinLnBrk="0" hangingPunct="0">
              <a:lnSpc>
                <a:spcPct val="90000"/>
              </a:lnSpc>
              <a:spcBef>
                <a:spcPct val="30000"/>
              </a:spcBef>
              <a:spcAft>
                <a:spcPct val="0"/>
              </a:spcAft>
              <a:buClrTx/>
              <a:buSzTx/>
              <a:buFont typeface="Arial" pitchFamily="34" charset="0"/>
              <a:buChar char="•"/>
              <a:tabLst/>
              <a:defRPr/>
            </a:pPr>
            <a:r>
              <a:rPr lang="es-CL" sz="1200" b="0" dirty="0" smtClean="0">
                <a:latin typeface="Arial" pitchFamily="34" charset="0"/>
                <a:cs typeface="Arial" pitchFamily="34" charset="0"/>
              </a:rPr>
              <a:t>  La opción REPLACE indica que si el procedimiento existe, se elimina y se reemplaza con la nueva versión creada por la sentencia.</a:t>
            </a:r>
          </a:p>
          <a:p>
            <a:pPr>
              <a:lnSpc>
                <a:spcPct val="90000"/>
              </a:lnSpc>
            </a:pPr>
            <a:r>
              <a:rPr lang="es-MX" sz="1200" b="1" dirty="0" smtClean="0">
                <a:latin typeface="Arial" pitchFamily="34" charset="0"/>
                <a:cs typeface="Arial" pitchFamily="34" charset="0"/>
              </a:rPr>
              <a:t>En la sintaxis:</a:t>
            </a:r>
          </a:p>
          <a:p>
            <a:pPr marL="742950" lvl="1" indent="-285750" algn="just" eaLnBrk="0" hangingPunct="0">
              <a:spcBef>
                <a:spcPct val="20000"/>
              </a:spcBef>
              <a:buClr>
                <a:srgbClr val="FF0000"/>
              </a:buClr>
              <a:buFont typeface="Wingdings" pitchFamily="2" charset="2"/>
              <a:buChar char="§"/>
            </a:pPr>
            <a:r>
              <a:rPr lang="es-MX" sz="1200" b="1" i="1" dirty="0" err="1" smtClean="0">
                <a:latin typeface="Arial" pitchFamily="34" charset="0"/>
                <a:cs typeface="Arial" pitchFamily="34" charset="0"/>
              </a:rPr>
              <a:t>nombre_procedimiento</a:t>
            </a:r>
            <a:r>
              <a:rPr lang="es-MX" sz="1200" b="1" i="1" dirty="0" smtClean="0">
                <a:latin typeface="Arial" pitchFamily="34" charset="0"/>
                <a:cs typeface="Arial" pitchFamily="34" charset="0"/>
              </a:rPr>
              <a:t> </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es el nombre del procedimiento a ser creado.</a:t>
            </a:r>
          </a:p>
          <a:p>
            <a:pPr marL="742950" lvl="1" indent="-285750" algn="just" eaLnBrk="0" hangingPunct="0">
              <a:spcBef>
                <a:spcPct val="20000"/>
              </a:spcBef>
              <a:buClr>
                <a:srgbClr val="FF0000"/>
              </a:buClr>
              <a:buFont typeface="Wingdings" pitchFamily="2" charset="2"/>
              <a:buChar char="§"/>
            </a:pPr>
            <a:r>
              <a:rPr lang="es-MX" sz="1200" b="1" i="1" dirty="0" smtClean="0">
                <a:latin typeface="Arial" pitchFamily="34" charset="0"/>
                <a:cs typeface="Arial" pitchFamily="34" charset="0"/>
              </a:rPr>
              <a:t>parámetro </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es el nombre que se le da al parámetro del procedimiento. Se pueden tener más de un parámetro separados por coma.</a:t>
            </a:r>
          </a:p>
          <a:p>
            <a:pPr marL="742950" lvl="1" indent="-285750" algn="just" eaLnBrk="0" hangingPunct="0">
              <a:spcBef>
                <a:spcPct val="20000"/>
              </a:spcBef>
              <a:buClr>
                <a:srgbClr val="FF0000"/>
              </a:buClr>
              <a:buFont typeface="Wingdings" pitchFamily="2" charset="2"/>
              <a:buChar char="§"/>
            </a:pPr>
            <a:r>
              <a:rPr lang="es-MX" sz="1200" b="1" i="1" dirty="0" smtClean="0">
                <a:latin typeface="Arial" pitchFamily="34" charset="0"/>
                <a:cs typeface="Arial" pitchFamily="34" charset="0"/>
              </a:rPr>
              <a:t>modo </a:t>
            </a:r>
            <a:r>
              <a:rPr lang="es-MX" sz="1200" b="1" dirty="0" smtClean="0">
                <a:latin typeface="Arial" pitchFamily="34" charset="0"/>
                <a:cs typeface="Arial" pitchFamily="34" charset="0"/>
              </a:rPr>
              <a:t>: </a:t>
            </a:r>
            <a:r>
              <a:rPr lang="es-MX" sz="1200" dirty="0" smtClean="0">
                <a:latin typeface="Arial" pitchFamily="34" charset="0"/>
                <a:cs typeface="Arial" pitchFamily="34" charset="0"/>
              </a:rPr>
              <a:t>define con es usado un parámetro: IN (defecto), OUT o IN OUT.</a:t>
            </a:r>
          </a:p>
          <a:p>
            <a:pPr marL="742950" lvl="1" indent="-285750" eaLnBrk="0" hangingPunct="0">
              <a:spcBef>
                <a:spcPct val="20000"/>
              </a:spcBef>
              <a:buClr>
                <a:srgbClr val="FF0000"/>
              </a:buClr>
              <a:buFont typeface="Wingdings" pitchFamily="2" charset="2"/>
              <a:buChar char="§"/>
            </a:pPr>
            <a:r>
              <a:rPr lang="es-MX" sz="1200" b="1" i="1" dirty="0" err="1" smtClean="0">
                <a:latin typeface="Arial" pitchFamily="34" charset="0"/>
                <a:cs typeface="Arial" pitchFamily="34" charset="0"/>
              </a:rPr>
              <a:t>tipo_dato</a:t>
            </a:r>
            <a:r>
              <a:rPr lang="es-MX" sz="1200" b="1" i="1" dirty="0" smtClean="0">
                <a:latin typeface="Arial" pitchFamily="34" charset="0"/>
                <a:cs typeface="Arial" pitchFamily="34" charset="0"/>
              </a:rPr>
              <a:t> </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es el tipo de dato asociado al parámetro. No se indica el tamaño </a:t>
            </a:r>
          </a:p>
          <a:p>
            <a:pPr marL="742950" lvl="1" indent="-285750" eaLnBrk="0" hangingPunct="0">
              <a:spcBef>
                <a:spcPct val="20000"/>
              </a:spcBef>
              <a:buClr>
                <a:srgbClr val="FF0000"/>
              </a:buClr>
              <a:buFont typeface="Wingdings" pitchFamily="2" charset="2"/>
              <a:buNone/>
            </a:pPr>
            <a:r>
              <a:rPr lang="es-MX" sz="1200" dirty="0" smtClean="0">
                <a:latin typeface="Arial" pitchFamily="34" charset="0"/>
                <a:cs typeface="Arial" pitchFamily="34" charset="0"/>
              </a:rPr>
              <a:t>	en forma explícita a menos que se utilice el atributo %TYPE.</a:t>
            </a:r>
            <a:endParaRPr lang="es-MX" sz="1200" dirty="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994C69B3-CFF3-4C53-AD11-F31205EF231E}" type="slidenum">
              <a:rPr lang="es-CL" sz="1200">
                <a:latin typeface="+mn-lt"/>
                <a:cs typeface="+mn-cs"/>
              </a:rPr>
              <a:pPr algn="r" fontAlgn="auto">
                <a:spcBef>
                  <a:spcPts val="0"/>
                </a:spcBef>
                <a:spcAft>
                  <a:spcPts val="0"/>
                </a:spcAft>
                <a:defRPr/>
              </a:pPr>
              <a:t>11</a:t>
            </a:fld>
            <a:endParaRPr lang="es-CL" sz="1200">
              <a:latin typeface="+mn-lt"/>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00355"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Creando y Ejecutando un Procedimiento</a:t>
            </a:r>
          </a:p>
          <a:p>
            <a:r>
              <a:rPr lang="es-MX" sz="1200" dirty="0" smtClean="0">
                <a:latin typeface="Arial" pitchFamily="34" charset="0"/>
                <a:cs typeface="Arial" pitchFamily="34" charset="0"/>
              </a:rPr>
              <a:t>En el procedimiento del ejemplo, se definen dos variables utilizando el atributo %TYPE. En la sección ejecutable del Procedimiento se le asignan valores a estas variables para ser insertadas en la tabla </a:t>
            </a:r>
            <a:r>
              <a:rPr lang="es-MX" sz="1200" dirty="0" err="1" smtClean="0">
                <a:latin typeface="Arial" pitchFamily="34" charset="0"/>
                <a:cs typeface="Arial" pitchFamily="34" charset="0"/>
              </a:rPr>
              <a:t>dept</a:t>
            </a:r>
            <a:r>
              <a:rPr lang="es-MX" sz="1200" dirty="0" smtClean="0">
                <a:latin typeface="Arial" pitchFamily="34" charset="0"/>
                <a:cs typeface="Arial" pitchFamily="34" charset="0"/>
              </a:rPr>
              <a:t>. El Procedimiento además de insertar los valores a la tabla mostrará el número de filas insertadas.</a:t>
            </a:r>
            <a:endParaRPr lang="es-MX" sz="1200" dirty="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90E00A86-4AD9-4316-B7EE-B031030417B4}" type="slidenum">
              <a:rPr lang="es-CL" sz="1200">
                <a:latin typeface="+mn-lt"/>
                <a:cs typeface="+mn-cs"/>
              </a:rPr>
              <a:pPr algn="r" fontAlgn="auto">
                <a:spcBef>
                  <a:spcPts val="0"/>
                </a:spcBef>
                <a:spcAft>
                  <a:spcPts val="0"/>
                </a:spcAft>
                <a:defRPr/>
              </a:pPr>
              <a:t>12</a:t>
            </a:fld>
            <a:endParaRPr lang="es-CL" sz="1200">
              <a:latin typeface="+mn-lt"/>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04451" name="2 Marcador de notas"/>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MX" sz="1200" b="1" dirty="0" smtClean="0">
                <a:latin typeface="Arial" pitchFamily="34" charset="0"/>
                <a:cs typeface="Arial" pitchFamily="34" charset="0"/>
              </a:rPr>
              <a:t>Creando y Ejecutando un Procedimiento</a:t>
            </a:r>
            <a:endParaRPr lang="es-MX" sz="1200" b="0" dirty="0" smtClean="0">
              <a:latin typeface="Arial" pitchFamily="34" charset="0"/>
              <a:cs typeface="Arial" pitchFamily="34" charset="0"/>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s-MX" sz="1200" dirty="0" smtClean="0">
                <a:latin typeface="Arial" pitchFamily="34" charset="0"/>
                <a:cs typeface="Arial" pitchFamily="34" charset="0"/>
              </a:rPr>
              <a:t>Una vez creado y compilado en forma correcta, el Procedimiento puede ser ejecutado y en este paso es cuando recién las acciones programadas en el Procedimiento serán ejecutadas. </a:t>
            </a:r>
          </a:p>
          <a:p>
            <a:pPr marL="0" marR="0" lvl="1" indent="0" algn="l" defTabSz="914400" rtl="0" eaLnBrk="0" fontAlgn="base" latinLnBrk="0" hangingPunct="0">
              <a:lnSpc>
                <a:spcPct val="100000"/>
              </a:lnSpc>
              <a:spcBef>
                <a:spcPct val="30000"/>
              </a:spcBef>
              <a:spcAft>
                <a:spcPct val="0"/>
              </a:spcAft>
              <a:buClrTx/>
              <a:buSzTx/>
              <a:buFontTx/>
              <a:buNone/>
              <a:tabLst/>
              <a:defRPr/>
            </a:pPr>
            <a:r>
              <a:rPr lang="es-MX" sz="1200" dirty="0" smtClean="0">
                <a:latin typeface="Arial" pitchFamily="34" charset="0"/>
                <a:cs typeface="Arial" pitchFamily="34" charset="0"/>
              </a:rPr>
              <a:t>En el</a:t>
            </a:r>
            <a:r>
              <a:rPr lang="es-MX" sz="1200" baseline="0" dirty="0" smtClean="0">
                <a:latin typeface="Arial" pitchFamily="34" charset="0"/>
                <a:cs typeface="Arial" pitchFamily="34" charset="0"/>
              </a:rPr>
              <a:t> primer ejemplo, se ejecuta el procedimiento utilizando la cláusula EXEC. En el segundo ejemplo, el procedimiento se ejecuta a través de un bloque anónimo. En ambos casos, sólo cuando se ejecuta el procedimiento </a:t>
            </a:r>
            <a:r>
              <a:rPr lang="es-MX" sz="1200" dirty="0" smtClean="0">
                <a:latin typeface="Arial" pitchFamily="34" charset="0"/>
                <a:cs typeface="Arial" pitchFamily="34" charset="0"/>
              </a:rPr>
              <a:t>SP_ADD_DEPT  se insertará la nueva fila en la tabla </a:t>
            </a:r>
            <a:r>
              <a:rPr lang="es-MX" sz="1200" dirty="0" err="1" smtClean="0">
                <a:latin typeface="Arial" pitchFamily="34" charset="0"/>
                <a:cs typeface="Arial" pitchFamily="34" charset="0"/>
              </a:rPr>
              <a:t>dept</a:t>
            </a:r>
            <a:r>
              <a:rPr lang="es-MX" sz="1200" dirty="0" smtClean="0">
                <a:latin typeface="Arial" pitchFamily="34" charset="0"/>
                <a:cs typeface="Arial" pitchFamily="34" charset="0"/>
              </a:rPr>
              <a:t> y se visualizará el mensaje.</a:t>
            </a:r>
          </a:p>
          <a:p>
            <a:pPr marL="0" marR="0" indent="0" algn="l" defTabSz="914400" rtl="0" eaLnBrk="0" fontAlgn="base" latinLnBrk="0" hangingPunct="0">
              <a:lnSpc>
                <a:spcPct val="100000"/>
              </a:lnSpc>
              <a:spcBef>
                <a:spcPct val="30000"/>
              </a:spcBef>
              <a:spcAft>
                <a:spcPct val="0"/>
              </a:spcAft>
              <a:buClrTx/>
              <a:buSzTx/>
              <a:buFontTx/>
              <a:buNone/>
              <a:tabLst/>
              <a:defRPr/>
            </a:pPr>
            <a:endParaRPr lang="es-MX" sz="1200" b="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940B5A05-5992-48C7-9D01-89556E5DB0E3}" type="slidenum">
              <a:rPr lang="es-CL" sz="1200">
                <a:latin typeface="+mn-lt"/>
                <a:cs typeface="+mn-cs"/>
              </a:rPr>
              <a:pPr algn="r" fontAlgn="auto">
                <a:spcBef>
                  <a:spcPts val="0"/>
                </a:spcBef>
                <a:spcAft>
                  <a:spcPts val="0"/>
                </a:spcAft>
                <a:defRPr/>
              </a:pPr>
              <a:t>13</a:t>
            </a:fld>
            <a:endParaRPr lang="es-CL" sz="1200">
              <a:latin typeface="+mn-lt"/>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06499"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Parámetros en los Subprogramas</a:t>
            </a:r>
          </a:p>
          <a:p>
            <a:pPr>
              <a:buFont typeface="Arial" pitchFamily="34" charset="0"/>
              <a:buChar char="•"/>
            </a:pPr>
            <a:r>
              <a:rPr lang="es-MX" sz="1200" b="0" dirty="0" smtClean="0">
                <a:latin typeface="Arial" pitchFamily="34" charset="0"/>
                <a:cs typeface="Arial" pitchFamily="34" charset="0"/>
              </a:rPr>
              <a:t>  Los p</a:t>
            </a:r>
            <a:r>
              <a:rPr lang="es-ES" sz="1200" dirty="0" err="1" smtClean="0">
                <a:latin typeface="Arial" pitchFamily="34" charset="0"/>
                <a:cs typeface="Arial" pitchFamily="34" charset="0"/>
              </a:rPr>
              <a:t>arámetros</a:t>
            </a:r>
            <a:r>
              <a:rPr lang="es-ES" sz="1200" dirty="0" smtClean="0">
                <a:latin typeface="Arial" pitchFamily="34" charset="0"/>
                <a:cs typeface="Arial" pitchFamily="34" charset="0"/>
              </a:rPr>
              <a:t> se utilizan para transferir valores de datos desde y hacia el </a:t>
            </a:r>
            <a:r>
              <a:rPr lang="es-MX" sz="1200" dirty="0" smtClean="0">
                <a:latin typeface="Arial" pitchFamily="34" charset="0"/>
                <a:cs typeface="Arial" pitchFamily="34" charset="0"/>
              </a:rPr>
              <a:t>la aplicación y el procedimiento o subprograma que se está ejecutando.</a:t>
            </a:r>
          </a:p>
          <a:p>
            <a:pPr>
              <a:buFont typeface="Arial" pitchFamily="34" charset="0"/>
              <a:buChar char="•"/>
            </a:pPr>
            <a:r>
              <a:rPr lang="es-MX" sz="1200" dirty="0" smtClean="0">
                <a:latin typeface="Arial" pitchFamily="34" charset="0"/>
                <a:cs typeface="Arial" pitchFamily="34" charset="0"/>
              </a:rPr>
              <a:t>  Son declarados en el encabezado del subprograma PL/SQL después del nombre y antes de la sección de declaración de variables.</a:t>
            </a:r>
          </a:p>
          <a:p>
            <a:pPr>
              <a:buFont typeface="Arial" pitchFamily="34" charset="0"/>
              <a:buChar char="•"/>
            </a:pPr>
            <a:r>
              <a:rPr lang="es-MX" sz="1200" dirty="0" smtClean="0">
                <a:latin typeface="Arial" pitchFamily="34" charset="0"/>
                <a:cs typeface="Arial" pitchFamily="34" charset="0"/>
              </a:rPr>
              <a:t>  Se pueden</a:t>
            </a:r>
            <a:r>
              <a:rPr lang="es-MX" sz="1200" baseline="0" dirty="0" smtClean="0">
                <a:latin typeface="Arial" pitchFamily="34" charset="0"/>
                <a:cs typeface="Arial" pitchFamily="34" charset="0"/>
              </a:rPr>
              <a:t> usar</a:t>
            </a:r>
            <a:r>
              <a:rPr lang="es-MX" sz="1200" dirty="0" smtClean="0">
                <a:latin typeface="Arial" pitchFamily="34" charset="0"/>
                <a:cs typeface="Arial" pitchFamily="34" charset="0"/>
              </a:rPr>
              <a:t> como variables locales, pero son dependientes del modo en que se pasa el parámetro:</a:t>
            </a:r>
          </a:p>
          <a:p>
            <a:pPr lvl="1">
              <a:buFont typeface="Arial" pitchFamily="34" charset="0"/>
              <a:buChar char="•"/>
            </a:pPr>
            <a:r>
              <a:rPr lang="es-MX" sz="1200" dirty="0" smtClean="0">
                <a:latin typeface="Arial" pitchFamily="34" charset="0"/>
                <a:cs typeface="Arial" pitchFamily="34" charset="0"/>
              </a:rPr>
              <a:t>  </a:t>
            </a:r>
            <a:r>
              <a:rPr lang="es-MX" sz="1200" b="1" dirty="0" smtClean="0">
                <a:latin typeface="Arial" pitchFamily="34" charset="0"/>
                <a:cs typeface="Arial" pitchFamily="34" charset="0"/>
              </a:rPr>
              <a:t>Parámetro IN (de entrada y es el defecto):</a:t>
            </a:r>
            <a:r>
              <a:rPr lang="es-MX" sz="1200" dirty="0" smtClean="0">
                <a:latin typeface="Arial" pitchFamily="34" charset="0"/>
                <a:cs typeface="Arial" pitchFamily="34" charset="0"/>
              </a:rPr>
              <a:t> proporciona valores a un subprograma para ser procesado. Es sólo de lectura y pueden ser constantes, literales, variables inicializadas o expresiones.</a:t>
            </a:r>
          </a:p>
          <a:p>
            <a:pPr lvl="1">
              <a:buFont typeface="Arial" pitchFamily="34" charset="0"/>
              <a:buChar char="•"/>
            </a:pPr>
            <a:r>
              <a:rPr lang="es-MX" sz="1200" dirty="0" smtClean="0">
                <a:latin typeface="Arial" pitchFamily="34" charset="0"/>
                <a:cs typeface="Arial" pitchFamily="34" charset="0"/>
              </a:rPr>
              <a:t>  </a:t>
            </a:r>
            <a:r>
              <a:rPr lang="es-MX" sz="1200" b="1" dirty="0" smtClean="0">
                <a:latin typeface="Arial" pitchFamily="34" charset="0"/>
                <a:cs typeface="Arial" pitchFamily="34" charset="0"/>
              </a:rPr>
              <a:t>Parámetro OUT (de salida):</a:t>
            </a:r>
            <a:r>
              <a:rPr lang="es-MX" sz="1200" dirty="0" smtClean="0">
                <a:latin typeface="Arial" pitchFamily="34" charset="0"/>
                <a:cs typeface="Arial" pitchFamily="34" charset="0"/>
              </a:rPr>
              <a:t> retorna un valor desde el procedimiento al programa que lo invocó. Es de escritura (sólo se le puede asignar valores) y debe ser una variable NUNCA una constantes o expresión.</a:t>
            </a:r>
          </a:p>
          <a:p>
            <a:pPr lvl="1">
              <a:buFont typeface="Arial" pitchFamily="34" charset="0"/>
              <a:buChar char="•"/>
            </a:pPr>
            <a:r>
              <a:rPr lang="es-MX" sz="1200" dirty="0" smtClean="0">
                <a:latin typeface="Arial" pitchFamily="34" charset="0"/>
                <a:cs typeface="Arial" pitchFamily="34" charset="0"/>
              </a:rPr>
              <a:t>  </a:t>
            </a:r>
            <a:r>
              <a:rPr lang="es-MX" sz="1200" b="1" dirty="0" smtClean="0">
                <a:latin typeface="Arial" pitchFamily="34" charset="0"/>
                <a:cs typeface="Arial" pitchFamily="34" charset="0"/>
              </a:rPr>
              <a:t>Parámetro IN OUT (de entrada y salida):</a:t>
            </a:r>
            <a:r>
              <a:rPr lang="es-MX" sz="1200" dirty="0" smtClean="0">
                <a:latin typeface="Arial" pitchFamily="34" charset="0"/>
                <a:cs typeface="Arial" pitchFamily="34" charset="0"/>
              </a:rPr>
              <a:t> permite proporcionar valores al subprograma y luego devolverlos actualizados. Debe corresponder siempre a una variable.</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1C3D463C-144D-49A3-8145-7D729F220597}" type="slidenum">
              <a:rPr lang="es-CL" sz="1200">
                <a:latin typeface="+mn-lt"/>
                <a:cs typeface="+mn-cs"/>
              </a:rPr>
              <a:pPr algn="r" fontAlgn="auto">
                <a:spcBef>
                  <a:spcPts val="0"/>
                </a:spcBef>
                <a:spcAft>
                  <a:spcPts val="0"/>
                </a:spcAft>
                <a:defRPr/>
              </a:pPr>
              <a:t>14</a:t>
            </a:fld>
            <a:endParaRPr lang="es-CL" sz="1200">
              <a:latin typeface="+mn-lt"/>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5602"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Parámetros Formales</a:t>
            </a:r>
            <a:endParaRPr lang="es-MX" sz="1200" b="0" dirty="0" smtClean="0">
              <a:latin typeface="Arial" pitchFamily="34" charset="0"/>
              <a:cs typeface="Arial" pitchFamily="34" charset="0"/>
            </a:endParaRPr>
          </a:p>
          <a:p>
            <a:pPr>
              <a:buFont typeface="Arial" pitchFamily="34" charset="0"/>
              <a:buChar char="•"/>
            </a:pPr>
            <a:r>
              <a:rPr lang="es-MX" sz="1200" b="0" baseline="0" dirty="0" smtClean="0">
                <a:latin typeface="Arial" pitchFamily="34" charset="0"/>
                <a:cs typeface="Arial" pitchFamily="34" charset="0"/>
              </a:rPr>
              <a:t>  </a:t>
            </a:r>
            <a:r>
              <a:rPr lang="es-MX" sz="1200" dirty="0" smtClean="0">
                <a:latin typeface="Arial" pitchFamily="34" charset="0"/>
                <a:cs typeface="Arial" pitchFamily="34" charset="0"/>
              </a:rPr>
              <a:t>Son variables locales declaradas en la lista de parámetros en la especificación del subprograma.</a:t>
            </a:r>
          </a:p>
          <a:p>
            <a:pPr>
              <a:buFont typeface="Arial" pitchFamily="34" charset="0"/>
              <a:buChar char="•"/>
            </a:pPr>
            <a:r>
              <a:rPr lang="es-MX" sz="1200" dirty="0" smtClean="0">
                <a:latin typeface="Arial" pitchFamily="34" charset="0"/>
                <a:cs typeface="Arial" pitchFamily="34" charset="0"/>
              </a:rPr>
              <a:t>  Su valor es usado en la sección ejecutable del bloque PL/SQL.</a:t>
            </a:r>
          </a:p>
          <a:p>
            <a:pPr>
              <a:buFont typeface="Arial" pitchFamily="34" charset="0"/>
              <a:buChar char="•"/>
            </a:pPr>
            <a:r>
              <a:rPr lang="es-MX" sz="1200" dirty="0" smtClean="0">
                <a:latin typeface="Arial" pitchFamily="34" charset="0"/>
                <a:cs typeface="Arial" pitchFamily="34" charset="0"/>
              </a:rPr>
              <a:t>  Pueden ser de tres modos IN (defecto), OUT ó IN OUT.</a:t>
            </a:r>
          </a:p>
          <a:p>
            <a:pPr>
              <a:buFont typeface="Arial" pitchFamily="34" charset="0"/>
              <a:buNone/>
            </a:pPr>
            <a:r>
              <a:rPr lang="es-MX" sz="1200" dirty="0" smtClean="0">
                <a:latin typeface="Arial" pitchFamily="34" charset="0"/>
                <a:cs typeface="Arial" pitchFamily="34" charset="0"/>
              </a:rPr>
              <a:t>En</a:t>
            </a:r>
            <a:r>
              <a:rPr lang="es-MX" sz="1200" baseline="0" dirty="0" smtClean="0">
                <a:latin typeface="Arial" pitchFamily="34" charset="0"/>
                <a:cs typeface="Arial" pitchFamily="34" charset="0"/>
              </a:rPr>
              <a:t> el ejemplo, </a:t>
            </a:r>
            <a:r>
              <a:rPr lang="es-MX" sz="1200" dirty="0" smtClean="0">
                <a:latin typeface="Arial" pitchFamily="34" charset="0"/>
                <a:cs typeface="Arial" pitchFamily="34" charset="0"/>
              </a:rPr>
              <a:t>el procedimiento </a:t>
            </a:r>
            <a:r>
              <a:rPr lang="es-MX" sz="1200" dirty="0" err="1" smtClean="0">
                <a:latin typeface="Arial" pitchFamily="34" charset="0"/>
                <a:cs typeface="Arial" pitchFamily="34" charset="0"/>
              </a:rPr>
              <a:t>sp_aumenta_salario</a:t>
            </a:r>
            <a:r>
              <a:rPr lang="es-MX" sz="1200" dirty="0" smtClean="0">
                <a:latin typeface="Arial" pitchFamily="34" charset="0"/>
                <a:cs typeface="Arial" pitchFamily="34" charset="0"/>
              </a:rPr>
              <a:t> posee dos Parámetros Formales de entrada (IN) </a:t>
            </a:r>
            <a:r>
              <a:rPr lang="es-MX" sz="1200" dirty="0" err="1" smtClean="0">
                <a:latin typeface="Arial" pitchFamily="34" charset="0"/>
                <a:cs typeface="Arial" pitchFamily="34" charset="0"/>
              </a:rPr>
              <a:t>p_id</a:t>
            </a:r>
            <a:r>
              <a:rPr lang="es-MX" sz="1200" dirty="0" smtClean="0">
                <a:latin typeface="Arial" pitchFamily="34" charset="0"/>
                <a:cs typeface="Arial" pitchFamily="34" charset="0"/>
              </a:rPr>
              <a:t> y </a:t>
            </a:r>
            <a:r>
              <a:rPr lang="es-MX" sz="1200" dirty="0" err="1" smtClean="0">
                <a:latin typeface="Arial" pitchFamily="34" charset="0"/>
                <a:cs typeface="Arial" pitchFamily="34" charset="0"/>
              </a:rPr>
              <a:t>p_sal</a:t>
            </a:r>
            <a:r>
              <a:rPr lang="es-MX" sz="1200" dirty="0" smtClean="0">
                <a:latin typeface="Arial" pitchFamily="34" charset="0"/>
                <a:cs typeface="Arial" pitchFamily="34" charset="0"/>
              </a:rPr>
              <a:t> los que en la sección de ejecución del procedimiento son usados como cualquier variable local para actualizar una fila en tabla employees. El empleado a actualizar corresponderá al valor que se le asigne al parámetro </a:t>
            </a:r>
            <a:r>
              <a:rPr lang="es-MX" sz="1200" dirty="0" err="1" smtClean="0">
                <a:latin typeface="Arial" pitchFamily="34" charset="0"/>
                <a:cs typeface="Arial" pitchFamily="34" charset="0"/>
              </a:rPr>
              <a:t>p_id</a:t>
            </a:r>
            <a:r>
              <a:rPr lang="es-MX" sz="1200" dirty="0" smtClean="0">
                <a:latin typeface="Arial" pitchFamily="34" charset="0"/>
                <a:cs typeface="Arial" pitchFamily="34" charset="0"/>
              </a:rPr>
              <a:t> y el nuevo salario será actualizado con el valor que se le asigne al parámetro </a:t>
            </a:r>
            <a:r>
              <a:rPr lang="es-MX" sz="1200" dirty="0" err="1" smtClean="0">
                <a:latin typeface="Arial" pitchFamily="34" charset="0"/>
                <a:cs typeface="Arial" pitchFamily="34" charset="0"/>
              </a:rPr>
              <a:t>p_sal</a:t>
            </a:r>
            <a:r>
              <a:rPr lang="es-MX" sz="1200" dirty="0" smtClean="0">
                <a:latin typeface="Arial" pitchFamily="34" charset="0"/>
                <a:cs typeface="Arial" pitchFamily="34" charset="0"/>
              </a:rPr>
              <a:t> cuando se ejecute el procedimiento.</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65D31610-8B84-44C4-AE97-27F39C3024B3}" type="slidenum">
              <a:rPr lang="es-CL" sz="1200">
                <a:latin typeface="+mn-lt"/>
                <a:cs typeface="+mn-cs"/>
              </a:rPr>
              <a:pPr algn="r" fontAlgn="auto">
                <a:spcBef>
                  <a:spcPts val="0"/>
                </a:spcBef>
                <a:spcAft>
                  <a:spcPts val="0"/>
                </a:spcAft>
                <a:defRPr/>
              </a:pPr>
              <a:t>15</a:t>
            </a:fld>
            <a:endParaRPr lang="es-CL" sz="1200">
              <a:latin typeface="+mn-lt"/>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5602"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Parámetros Actuales</a:t>
            </a:r>
            <a:endParaRPr lang="es-MX" sz="1200" b="0" dirty="0" smtClean="0">
              <a:latin typeface="Arial" pitchFamily="34" charset="0"/>
              <a:cs typeface="Arial" pitchFamily="34" charset="0"/>
            </a:endParaRPr>
          </a:p>
          <a:p>
            <a:pPr>
              <a:buFont typeface="Arial" pitchFamily="34" charset="0"/>
              <a:buChar char="•"/>
            </a:pPr>
            <a:r>
              <a:rPr lang="es-MX" sz="1200" b="0" dirty="0" smtClean="0">
                <a:latin typeface="Arial" pitchFamily="34" charset="0"/>
                <a:cs typeface="Arial" pitchFamily="34" charset="0"/>
              </a:rPr>
              <a:t>  So</a:t>
            </a:r>
            <a:r>
              <a:rPr lang="es-MX" sz="1200" dirty="0" smtClean="0">
                <a:latin typeface="Arial" pitchFamily="34" charset="0"/>
                <a:cs typeface="Arial" pitchFamily="34" charset="0"/>
              </a:rPr>
              <a:t>n valores literales, variables o expresiones usados en la lista de parámetros cuando se invoca a un subprograma.</a:t>
            </a:r>
          </a:p>
          <a:p>
            <a:pPr>
              <a:buFont typeface="Arial" pitchFamily="34" charset="0"/>
              <a:buChar char="•"/>
            </a:pPr>
            <a:r>
              <a:rPr lang="es-MX" sz="1200" dirty="0" smtClean="0">
                <a:latin typeface="Arial" pitchFamily="34" charset="0"/>
                <a:cs typeface="Arial" pitchFamily="34" charset="0"/>
              </a:rPr>
              <a:t>  Son asociados con lo parámetros formales durante la ejecución de un subprograma. Se usan para proporcionar valores de entrada o recibir un resultado.</a:t>
            </a:r>
          </a:p>
          <a:p>
            <a:pPr>
              <a:buFont typeface="Arial" pitchFamily="34" charset="0"/>
              <a:buChar char="•"/>
            </a:pPr>
            <a:r>
              <a:rPr lang="es-MX" sz="1200" dirty="0" smtClean="0">
                <a:latin typeface="Arial" pitchFamily="34" charset="0"/>
                <a:cs typeface="Arial" pitchFamily="34" charset="0"/>
              </a:rPr>
              <a:t>  Los parámetros formales y actuales deben ser de tipos de datos compatibles.</a:t>
            </a:r>
          </a:p>
          <a:p>
            <a:pPr marL="609600" indent="-609600" algn="just" eaLnBrk="0" hangingPunct="0">
              <a:spcBef>
                <a:spcPct val="20000"/>
              </a:spcBef>
              <a:buClr>
                <a:schemeClr val="accent2"/>
              </a:buClr>
              <a:buSzPct val="130000"/>
              <a:buFont typeface="Wingdings" pitchFamily="2" charset="2"/>
              <a:buNone/>
            </a:pPr>
            <a:r>
              <a:rPr lang="es-MX" sz="1200" dirty="0" smtClean="0">
                <a:latin typeface="Arial" pitchFamily="34" charset="0"/>
                <a:cs typeface="Arial" pitchFamily="34" charset="0"/>
              </a:rPr>
              <a:t>En</a:t>
            </a:r>
            <a:r>
              <a:rPr lang="es-MX" sz="1200" baseline="0" dirty="0" smtClean="0">
                <a:latin typeface="Arial" pitchFamily="34" charset="0"/>
                <a:cs typeface="Arial" pitchFamily="34" charset="0"/>
              </a:rPr>
              <a:t> el ejemplo, </a:t>
            </a:r>
            <a:r>
              <a:rPr lang="es-MX" sz="1200" dirty="0" smtClean="0">
                <a:latin typeface="Arial" pitchFamily="34" charset="0"/>
                <a:cs typeface="Arial" pitchFamily="34" charset="0"/>
              </a:rPr>
              <a:t>el procedimiento </a:t>
            </a:r>
            <a:r>
              <a:rPr lang="es-MX" sz="1200" dirty="0" err="1" smtClean="0">
                <a:latin typeface="Arial" pitchFamily="34" charset="0"/>
                <a:cs typeface="Arial" pitchFamily="34" charset="0"/>
              </a:rPr>
              <a:t>sp_aumenta_salario</a:t>
            </a:r>
            <a:r>
              <a:rPr lang="es-MX" sz="1200" dirty="0" smtClean="0">
                <a:latin typeface="Arial" pitchFamily="34" charset="0"/>
                <a:cs typeface="Arial" pitchFamily="34" charset="0"/>
              </a:rPr>
              <a:t> requiere de dos valores cuando se ejecute. Por ello, en la ejecución del procedimiento se asignan los</a:t>
            </a:r>
          </a:p>
          <a:p>
            <a:pPr marL="609600" indent="-609600" algn="just" eaLnBrk="0" hangingPunct="0">
              <a:spcBef>
                <a:spcPct val="20000"/>
              </a:spcBef>
              <a:buClr>
                <a:schemeClr val="accent2"/>
              </a:buClr>
              <a:buSzPct val="130000"/>
              <a:buFont typeface="Wingdings" pitchFamily="2" charset="2"/>
              <a:buNone/>
            </a:pPr>
            <a:r>
              <a:rPr lang="es-MX" sz="1200" dirty="0" smtClean="0">
                <a:latin typeface="Arial" pitchFamily="34" charset="0"/>
                <a:cs typeface="Arial" pitchFamily="34" charset="0"/>
              </a:rPr>
              <a:t>valores 100 y 2000 (parámetros actuales) que serán asignados a los parámetros  </a:t>
            </a:r>
            <a:r>
              <a:rPr lang="es-MX" sz="1200" dirty="0" err="1" smtClean="0">
                <a:latin typeface="Arial" pitchFamily="34" charset="0"/>
                <a:cs typeface="Arial" pitchFamily="34" charset="0"/>
              </a:rPr>
              <a:t>p_id</a:t>
            </a:r>
            <a:r>
              <a:rPr lang="es-MX" sz="1200" dirty="0" smtClean="0">
                <a:latin typeface="Arial" pitchFamily="34" charset="0"/>
                <a:cs typeface="Arial" pitchFamily="34" charset="0"/>
              </a:rPr>
              <a:t> y </a:t>
            </a:r>
            <a:r>
              <a:rPr lang="es-MX" sz="1200" dirty="0" err="1" smtClean="0">
                <a:latin typeface="Arial" pitchFamily="34" charset="0"/>
                <a:cs typeface="Arial" pitchFamily="34" charset="0"/>
              </a:rPr>
              <a:t>p_sal</a:t>
            </a:r>
            <a:r>
              <a:rPr lang="es-MX" sz="1200" dirty="0" smtClean="0">
                <a:latin typeface="Arial" pitchFamily="34" charset="0"/>
                <a:cs typeface="Arial" pitchFamily="34" charset="0"/>
              </a:rPr>
              <a:t> respectivamente del procedimiento </a:t>
            </a:r>
            <a:r>
              <a:rPr lang="es-MX" sz="1200" dirty="0" err="1" smtClean="0">
                <a:latin typeface="Arial" pitchFamily="34" charset="0"/>
                <a:cs typeface="Arial" pitchFamily="34" charset="0"/>
              </a:rPr>
              <a:t>sp_aumenta_salario</a:t>
            </a:r>
            <a:endParaRPr lang="es-MX" sz="1200" dirty="0" smtClean="0">
              <a:latin typeface="Arial" pitchFamily="34" charset="0"/>
              <a:cs typeface="Arial" pitchFamily="34" charset="0"/>
            </a:endParaRPr>
          </a:p>
          <a:p>
            <a:pPr marL="609600" indent="-609600" algn="just" eaLnBrk="0" hangingPunct="0">
              <a:spcBef>
                <a:spcPct val="20000"/>
              </a:spcBef>
              <a:buClr>
                <a:schemeClr val="accent2"/>
              </a:buClr>
              <a:buSzPct val="130000"/>
              <a:buFont typeface="Wingdings" pitchFamily="2" charset="2"/>
              <a:buNone/>
            </a:pPr>
            <a:r>
              <a:rPr lang="es-MX" sz="1200" dirty="0" smtClean="0">
                <a:latin typeface="Arial" pitchFamily="34" charset="0"/>
                <a:cs typeface="Arial" pitchFamily="34" charset="0"/>
              </a:rPr>
              <a:t>(parámetros formales). En el ejemplo entonces, al empleado 100 se le actualizará su salario actual a 2000.</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65D31610-8B84-44C4-AE97-27F39C3024B3}" type="slidenum">
              <a:rPr lang="es-CL" sz="1200">
                <a:latin typeface="+mn-lt"/>
                <a:cs typeface="+mn-cs"/>
              </a:rPr>
              <a:pPr algn="r" fontAlgn="auto">
                <a:spcBef>
                  <a:spcPts val="0"/>
                </a:spcBef>
                <a:spcAft>
                  <a:spcPts val="0"/>
                </a:spcAft>
                <a:defRPr/>
              </a:pPr>
              <a:t>16</a:t>
            </a:fld>
            <a:endParaRPr lang="es-CL" sz="1200">
              <a:latin typeface="+mn-lt"/>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5602"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Modos</a:t>
            </a:r>
            <a:r>
              <a:rPr lang="es-MX" sz="1200" b="1" baseline="0" dirty="0" smtClean="0">
                <a:latin typeface="Arial" pitchFamily="34" charset="0"/>
                <a:cs typeface="Arial" pitchFamily="34" charset="0"/>
              </a:rPr>
              <a:t> de los Parámetros en un Procedimiento</a:t>
            </a:r>
            <a:endParaRPr lang="es-MX" sz="1200" b="0" baseline="0" dirty="0" smtClean="0">
              <a:latin typeface="Arial" pitchFamily="34" charset="0"/>
              <a:cs typeface="Arial" pitchFamily="34" charset="0"/>
            </a:endParaRPr>
          </a:p>
          <a:p>
            <a:pPr>
              <a:buFont typeface="Arial" pitchFamily="34" charset="0"/>
              <a:buChar char="•"/>
            </a:pPr>
            <a:r>
              <a:rPr lang="es-MX" sz="1200" b="0" baseline="0" dirty="0" smtClean="0">
                <a:latin typeface="Arial" pitchFamily="34" charset="0"/>
                <a:cs typeface="Arial" pitchFamily="34" charset="0"/>
              </a:rPr>
              <a:t>  Los </a:t>
            </a:r>
            <a:r>
              <a:rPr lang="es-MX" sz="1200" dirty="0" smtClean="0">
                <a:latin typeface="Arial" pitchFamily="34" charset="0"/>
                <a:cs typeface="Arial" pitchFamily="34" charset="0"/>
              </a:rPr>
              <a:t>modos de los parámetros son especificados en la declaración del parámetro formal, después del nombre del parámetro y antes de su tipo de dato.</a:t>
            </a:r>
          </a:p>
          <a:p>
            <a:pPr>
              <a:buFont typeface="Arial" pitchFamily="34" charset="0"/>
              <a:buChar char="•"/>
            </a:pPr>
            <a:r>
              <a:rPr lang="es-MX" sz="1200" dirty="0" smtClean="0">
                <a:latin typeface="Arial" pitchFamily="34" charset="0"/>
                <a:cs typeface="Arial" pitchFamily="34" charset="0"/>
              </a:rPr>
              <a:t>  El modo IN es el defecto si no se especifica un modo.</a:t>
            </a:r>
          </a:p>
          <a:p>
            <a:pPr>
              <a:buFont typeface="Arial" pitchFamily="34" charset="0"/>
              <a:buChar char="•"/>
            </a:pPr>
            <a:r>
              <a:rPr lang="es-MX" sz="1200" dirty="0" smtClean="0">
                <a:latin typeface="Arial" pitchFamily="34" charset="0"/>
                <a:cs typeface="Arial" pitchFamily="34" charset="0"/>
              </a:rPr>
              <a:t>  El tipo de dato del parámetro se especifica sin su tamaño. Puede ser especificado:</a:t>
            </a:r>
          </a:p>
          <a:p>
            <a:pPr lvl="1">
              <a:buFont typeface="Arial" pitchFamily="34" charset="0"/>
              <a:buChar char="•"/>
            </a:pPr>
            <a:r>
              <a:rPr lang="es-MX" sz="1200" dirty="0" smtClean="0">
                <a:latin typeface="Arial" pitchFamily="34" charset="0"/>
                <a:cs typeface="Arial" pitchFamily="34" charset="0"/>
              </a:rPr>
              <a:t>  Como un tipo de dato explícito.</a:t>
            </a:r>
          </a:p>
          <a:p>
            <a:pPr lvl="1">
              <a:buFont typeface="Arial" pitchFamily="34" charset="0"/>
              <a:buChar char="•"/>
            </a:pPr>
            <a:r>
              <a:rPr lang="es-MX" sz="1200" dirty="0" smtClean="0">
                <a:latin typeface="Arial" pitchFamily="34" charset="0"/>
                <a:cs typeface="Arial" pitchFamily="34" charset="0"/>
              </a:rPr>
              <a:t>  Usando la definición %TYPE.</a:t>
            </a:r>
          </a:p>
          <a:p>
            <a:pPr lvl="1">
              <a:buFont typeface="Arial" pitchFamily="34" charset="0"/>
              <a:buChar char="•"/>
            </a:pPr>
            <a:r>
              <a:rPr lang="es-MX" sz="1200" dirty="0" smtClean="0">
                <a:latin typeface="Arial" pitchFamily="34" charset="0"/>
                <a:cs typeface="Arial" pitchFamily="34" charset="0"/>
              </a:rPr>
              <a:t>  Usando la definición %ROWTYPE.</a:t>
            </a:r>
          </a:p>
          <a:p>
            <a:pPr>
              <a:buFont typeface="Arial" pitchFamily="34" charset="0"/>
              <a:buChar char="•"/>
            </a:pPr>
            <a:r>
              <a:rPr lang="es-MX" sz="1200" dirty="0" smtClean="0">
                <a:latin typeface="Arial" pitchFamily="34" charset="0"/>
                <a:cs typeface="Arial" pitchFamily="34" charset="0"/>
              </a:rPr>
              <a:t>  Se pueden declarar uno o más parámetros formales cada uno separado por una coma.</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65D31610-8B84-44C4-AE97-27F39C3024B3}" type="slidenum">
              <a:rPr lang="es-CL" sz="1200">
                <a:latin typeface="+mn-lt"/>
                <a:cs typeface="+mn-cs"/>
              </a:rPr>
              <a:pPr algn="r" fontAlgn="auto">
                <a:spcBef>
                  <a:spcPts val="0"/>
                </a:spcBef>
                <a:spcAft>
                  <a:spcPts val="0"/>
                </a:spcAft>
                <a:defRPr/>
              </a:pPr>
              <a:t>17</a:t>
            </a:fld>
            <a:endParaRPr lang="es-CL" sz="1200">
              <a:latin typeface="+mn-lt"/>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5602"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MX" b="1" baseline="0" dirty="0"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65D31610-8B84-44C4-AE97-27F39C3024B3}" type="slidenum">
              <a:rPr lang="es-CL" sz="1200">
                <a:latin typeface="+mn-lt"/>
                <a:cs typeface="+mn-cs"/>
              </a:rPr>
              <a:pPr algn="r" fontAlgn="auto">
                <a:spcBef>
                  <a:spcPts val="0"/>
                </a:spcBef>
                <a:spcAft>
                  <a:spcPts val="0"/>
                </a:spcAft>
                <a:defRPr/>
              </a:pPr>
              <a:t>18</a:t>
            </a:fld>
            <a:endParaRPr lang="es-CL" sz="1200">
              <a:latin typeface="+mn-lt"/>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5602"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Usando</a:t>
            </a:r>
            <a:r>
              <a:rPr lang="es-MX" sz="1200" b="1" baseline="0" dirty="0" smtClean="0">
                <a:latin typeface="Arial" pitchFamily="34" charset="0"/>
                <a:cs typeface="Arial" pitchFamily="34" charset="0"/>
              </a:rPr>
              <a:t> Parámetros IN</a:t>
            </a:r>
          </a:p>
          <a:p>
            <a:r>
              <a:rPr lang="es-MX" sz="1200" dirty="0" smtClean="0">
                <a:latin typeface="Arial" pitchFamily="34" charset="0"/>
                <a:cs typeface="Arial" pitchFamily="34" charset="0"/>
              </a:rPr>
              <a:t>En el ejemplo, el </a:t>
            </a:r>
            <a:r>
              <a:rPr lang="es-ES" sz="1200" dirty="0" smtClean="0">
                <a:latin typeface="Arial" pitchFamily="34" charset="0"/>
                <a:cs typeface="Arial" pitchFamily="34" charset="0"/>
              </a:rPr>
              <a:t>procedimiento </a:t>
            </a:r>
            <a:r>
              <a:rPr lang="es-ES" sz="1200" dirty="0" err="1" smtClean="0">
                <a:latin typeface="Arial" pitchFamily="34" charset="0"/>
                <a:cs typeface="Arial" pitchFamily="34" charset="0"/>
              </a:rPr>
              <a:t>sp_aumentar_salario</a:t>
            </a:r>
            <a:r>
              <a:rPr lang="es-ES" sz="1200" dirty="0" smtClean="0">
                <a:latin typeface="Arial" pitchFamily="34" charset="0"/>
                <a:cs typeface="Arial" pitchFamily="34" charset="0"/>
              </a:rPr>
              <a:t> posee dos parámetros de entrada. Cuando se ejecuta, se proporciona el primer valor de parámetro de 176 para la identificación del empleado (</a:t>
            </a:r>
            <a:r>
              <a:rPr lang="es-ES" sz="1200" dirty="0" err="1" smtClean="0">
                <a:latin typeface="Arial" pitchFamily="34" charset="0"/>
                <a:cs typeface="Arial" pitchFamily="34" charset="0"/>
              </a:rPr>
              <a:t>p_id</a:t>
            </a:r>
            <a:r>
              <a:rPr lang="es-ES" sz="1200" dirty="0" smtClean="0">
                <a:latin typeface="Arial" pitchFamily="34" charset="0"/>
                <a:cs typeface="Arial" pitchFamily="34" charset="0"/>
              </a:rPr>
              <a:t>), y un porcentaje de aumento salarial de 10% para el segundo valor de parámetro (</a:t>
            </a:r>
            <a:r>
              <a:rPr lang="es-ES" sz="1200" dirty="0" err="1" smtClean="0">
                <a:latin typeface="Arial" pitchFamily="34" charset="0"/>
                <a:cs typeface="Arial" pitchFamily="34" charset="0"/>
              </a:rPr>
              <a:t>p_porcent</a:t>
            </a:r>
            <a:r>
              <a:rPr lang="es-ES" sz="1200" dirty="0" smtClean="0">
                <a:latin typeface="Arial" pitchFamily="34" charset="0"/>
                <a:cs typeface="Arial" pitchFamily="34" charset="0"/>
              </a:rPr>
              <a:t>). Por lo tanto el procedimiento actualizará en un 10% el salario del empleado 176</a:t>
            </a:r>
            <a:endParaRPr lang="es-MX" sz="1200" dirty="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65D31610-8B84-44C4-AE97-27F39C3024B3}" type="slidenum">
              <a:rPr lang="es-CL" sz="1200">
                <a:latin typeface="+mn-lt"/>
                <a:cs typeface="+mn-cs"/>
              </a:rPr>
              <a:pPr algn="r" fontAlgn="auto">
                <a:spcBef>
                  <a:spcPts val="0"/>
                </a:spcBef>
                <a:spcAft>
                  <a:spcPts val="0"/>
                </a:spcAft>
                <a:defRPr/>
              </a:pPr>
              <a:t>19</a:t>
            </a:fld>
            <a:endParaRPr lang="es-CL" sz="1200">
              <a:latin typeface="+mn-lt"/>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5602"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Usando</a:t>
            </a:r>
            <a:r>
              <a:rPr lang="es-MX" sz="1200" b="1" baseline="0" dirty="0" smtClean="0">
                <a:latin typeface="Arial" pitchFamily="34" charset="0"/>
                <a:cs typeface="Arial" pitchFamily="34" charset="0"/>
              </a:rPr>
              <a:t> Parámetros  OUT</a:t>
            </a:r>
          </a:p>
          <a:p>
            <a:pPr marL="609600" indent="-609600" algn="just" eaLnBrk="0" hangingPunct="0">
              <a:spcBef>
                <a:spcPct val="20000"/>
              </a:spcBef>
              <a:buClr>
                <a:schemeClr val="accent2"/>
              </a:buClr>
              <a:buSzPct val="130000"/>
              <a:buFont typeface="Wingdings" pitchFamily="2" charset="2"/>
              <a:buNone/>
            </a:pPr>
            <a:r>
              <a:rPr lang="es-MX" sz="1200" dirty="0" smtClean="0">
                <a:latin typeface="Arial" pitchFamily="34" charset="0"/>
                <a:cs typeface="Arial" pitchFamily="34" charset="0"/>
              </a:rPr>
              <a:t>En el ejemplo, el </a:t>
            </a:r>
            <a:r>
              <a:rPr lang="es-ES" sz="1200" dirty="0" smtClean="0">
                <a:latin typeface="Arial" pitchFamily="34" charset="0"/>
                <a:cs typeface="Arial" pitchFamily="34" charset="0"/>
              </a:rPr>
              <a:t>procedimiento </a:t>
            </a:r>
            <a:r>
              <a:rPr lang="es-ES" sz="1200" dirty="0" err="1" smtClean="0">
                <a:latin typeface="Arial" pitchFamily="34" charset="0"/>
                <a:cs typeface="Arial" pitchFamily="34" charset="0"/>
              </a:rPr>
              <a:t>sp_selecciona_emp</a:t>
            </a:r>
            <a:r>
              <a:rPr lang="es-ES" sz="1200" dirty="0" smtClean="0">
                <a:latin typeface="Arial" pitchFamily="34" charset="0"/>
                <a:cs typeface="Arial" pitchFamily="34" charset="0"/>
              </a:rPr>
              <a:t> posee tres parámetros, uno de entrada y dos de salida para recuperar información de un empleado. El</a:t>
            </a:r>
          </a:p>
          <a:p>
            <a:pPr marL="609600" indent="-609600" algn="just" eaLnBrk="0" hangingPunct="0">
              <a:spcBef>
                <a:spcPct val="20000"/>
              </a:spcBef>
              <a:buClr>
                <a:schemeClr val="accent2"/>
              </a:buClr>
              <a:buSzPct val="130000"/>
              <a:buFont typeface="Wingdings" pitchFamily="2" charset="2"/>
              <a:buNone/>
            </a:pPr>
            <a:r>
              <a:rPr lang="es-ES" sz="1200" dirty="0" smtClean="0">
                <a:latin typeface="Arial" pitchFamily="34" charset="0"/>
                <a:cs typeface="Arial" pitchFamily="34" charset="0"/>
              </a:rPr>
              <a:t>procedimiento acepta el valor 171 para la identificación del empleado (en el parámetro </a:t>
            </a:r>
            <a:r>
              <a:rPr lang="es-ES" sz="1200" dirty="0" err="1" smtClean="0">
                <a:latin typeface="Arial" pitchFamily="34" charset="0"/>
                <a:cs typeface="Arial" pitchFamily="34" charset="0"/>
              </a:rPr>
              <a:t>p_id</a:t>
            </a:r>
            <a:r>
              <a:rPr lang="es-ES" sz="1200" dirty="0" smtClean="0">
                <a:latin typeface="Arial" pitchFamily="34" charset="0"/>
                <a:cs typeface="Arial" pitchFamily="34" charset="0"/>
              </a:rPr>
              <a:t>) y recupera el nombre y salario del empleado 171 en los dos</a:t>
            </a:r>
          </a:p>
          <a:p>
            <a:pPr marL="609600" indent="-609600" algn="just" eaLnBrk="0" hangingPunct="0">
              <a:spcBef>
                <a:spcPct val="20000"/>
              </a:spcBef>
              <a:buClr>
                <a:schemeClr val="accent2"/>
              </a:buClr>
              <a:buSzPct val="130000"/>
              <a:buFont typeface="Wingdings" pitchFamily="2" charset="2"/>
              <a:buNone/>
            </a:pPr>
            <a:r>
              <a:rPr lang="es-ES" sz="1200" dirty="0" smtClean="0">
                <a:latin typeface="Arial" pitchFamily="34" charset="0"/>
                <a:cs typeface="Arial" pitchFamily="34" charset="0"/>
              </a:rPr>
              <a:t>parámetros OUT (</a:t>
            </a:r>
            <a:r>
              <a:rPr lang="es-ES" sz="1200" dirty="0" err="1" smtClean="0">
                <a:latin typeface="Arial" pitchFamily="34" charset="0"/>
                <a:cs typeface="Arial" pitchFamily="34" charset="0"/>
              </a:rPr>
              <a:t>p_nombre</a:t>
            </a:r>
            <a:r>
              <a:rPr lang="es-ES" sz="1200" dirty="0" smtClean="0">
                <a:latin typeface="Arial" pitchFamily="34" charset="0"/>
                <a:cs typeface="Arial" pitchFamily="34" charset="0"/>
              </a:rPr>
              <a:t> y </a:t>
            </a:r>
            <a:r>
              <a:rPr lang="es-ES" sz="1200" dirty="0" err="1" smtClean="0">
                <a:latin typeface="Arial" pitchFamily="34" charset="0"/>
                <a:cs typeface="Arial" pitchFamily="34" charset="0"/>
              </a:rPr>
              <a:t>p_salario</a:t>
            </a:r>
            <a:r>
              <a:rPr lang="es-ES" sz="1200" dirty="0" smtClean="0">
                <a:latin typeface="Arial" pitchFamily="34" charset="0"/>
                <a:cs typeface="Arial" pitchFamily="34" charset="0"/>
              </a:rPr>
              <a:t> respectivamente). El bloque anónimo recibe los valores de salida del procedimiento en las variables </a:t>
            </a:r>
            <a:r>
              <a:rPr lang="es-ES" sz="1200" dirty="0" err="1" smtClean="0">
                <a:latin typeface="Arial" pitchFamily="34" charset="0"/>
                <a:cs typeface="Arial" pitchFamily="34" charset="0"/>
              </a:rPr>
              <a:t>v_nombre</a:t>
            </a:r>
            <a:r>
              <a:rPr lang="es-ES" sz="1200" dirty="0" smtClean="0">
                <a:latin typeface="Arial" pitchFamily="34" charset="0"/>
                <a:cs typeface="Arial" pitchFamily="34" charset="0"/>
              </a:rPr>
              <a:t> y</a:t>
            </a:r>
          </a:p>
          <a:p>
            <a:pPr marL="609600" indent="-609600" algn="just" eaLnBrk="0" hangingPunct="0">
              <a:spcBef>
                <a:spcPct val="20000"/>
              </a:spcBef>
              <a:buClr>
                <a:schemeClr val="accent2"/>
              </a:buClr>
              <a:buSzPct val="130000"/>
              <a:buFont typeface="Wingdings" pitchFamily="2" charset="2"/>
              <a:buNone/>
            </a:pPr>
            <a:r>
              <a:rPr lang="es-ES" sz="1200" dirty="0" err="1" smtClean="0">
                <a:latin typeface="Arial" pitchFamily="34" charset="0"/>
                <a:cs typeface="Arial" pitchFamily="34" charset="0"/>
              </a:rPr>
              <a:t>v_salario</a:t>
            </a:r>
            <a:r>
              <a:rPr lang="es-ES" sz="1200" dirty="0" smtClean="0">
                <a:latin typeface="Arial" pitchFamily="34" charset="0"/>
                <a:cs typeface="Arial" pitchFamily="34" charset="0"/>
              </a:rPr>
              <a:t>.</a:t>
            </a:r>
            <a:endParaRPr lang="es-MX" sz="1200" dirty="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65D31610-8B84-44C4-AE97-27F39C3024B3}" type="slidenum">
              <a:rPr lang="es-CL" sz="1200">
                <a:latin typeface="+mn-lt"/>
                <a:cs typeface="+mn-cs"/>
              </a:rPr>
              <a:pPr algn="r" fontAlgn="auto">
                <a:spcBef>
                  <a:spcPts val="0"/>
                </a:spcBef>
                <a:spcAft>
                  <a:spcPts val="0"/>
                </a:spcAft>
                <a:defRPr/>
              </a:pPr>
              <a:t>20</a:t>
            </a:fld>
            <a:endParaRPr lang="es-CL" sz="1200">
              <a:latin typeface="+mn-lt"/>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Marcador de imagen de diapositiva"/>
          <p:cNvSpPr>
            <a:spLocks noGrp="1" noRot="1" noChangeAspect="1"/>
          </p:cNvSpPr>
          <p:nvPr>
            <p:ph type="sldImg"/>
          </p:nvPr>
        </p:nvSpPr>
        <p:spPr bwMode="auto">
          <a:noFill/>
          <a:ln>
            <a:solidFill>
              <a:srgbClr val="000000"/>
            </a:solidFill>
            <a:miter lim="800000"/>
            <a:headEnd/>
            <a:tailEnd/>
          </a:ln>
        </p:spPr>
      </p:sp>
      <p:sp>
        <p:nvSpPr>
          <p:cNvPr id="18434"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3A23406A-F8C6-4566-BBBC-0919D865D46A}" type="slidenum">
              <a:rPr lang="es-CL" smtClean="0"/>
              <a:pPr>
                <a:defRPr/>
              </a:pPr>
              <a:t>2</a:t>
            </a:fld>
            <a:endParaRPr lang="es-CL"/>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5602"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Usando</a:t>
            </a:r>
            <a:r>
              <a:rPr lang="es-MX" sz="1200" b="1" baseline="0" dirty="0" smtClean="0">
                <a:latin typeface="Arial" pitchFamily="34" charset="0"/>
                <a:cs typeface="Arial" pitchFamily="34" charset="0"/>
              </a:rPr>
              <a:t> Parámetros  OUT</a:t>
            </a:r>
          </a:p>
          <a:p>
            <a:pPr marL="609600" indent="-609600" algn="just" eaLnBrk="0" hangingPunct="0">
              <a:spcBef>
                <a:spcPct val="20000"/>
              </a:spcBef>
              <a:buClr>
                <a:schemeClr val="accent2"/>
              </a:buClr>
              <a:buSzPct val="130000"/>
              <a:buFont typeface="Wingdings" pitchFamily="2" charset="2"/>
              <a:buNone/>
            </a:pPr>
            <a:r>
              <a:rPr lang="es-MX" sz="1200" dirty="0" smtClean="0">
                <a:latin typeface="Arial" pitchFamily="34" charset="0"/>
                <a:cs typeface="Arial" pitchFamily="34" charset="0"/>
              </a:rPr>
              <a:t>En el ejemplo, </a:t>
            </a:r>
            <a:r>
              <a:rPr lang="es-ES" sz="1200" dirty="0" smtClean="0">
                <a:latin typeface="Arial" pitchFamily="34" charset="0"/>
                <a:cs typeface="Arial" pitchFamily="34" charset="0"/>
              </a:rPr>
              <a:t>el procedimiento </a:t>
            </a:r>
            <a:r>
              <a:rPr lang="es-ES" sz="1200" dirty="0" err="1" smtClean="0">
                <a:latin typeface="Arial" pitchFamily="34" charset="0"/>
                <a:cs typeface="Arial" pitchFamily="34" charset="0"/>
              </a:rPr>
              <a:t>sp_formato_telefono</a:t>
            </a:r>
            <a:r>
              <a:rPr lang="es-ES" sz="1200" dirty="0" smtClean="0">
                <a:latin typeface="Arial" pitchFamily="34" charset="0"/>
                <a:cs typeface="Arial" pitchFamily="34" charset="0"/>
              </a:rPr>
              <a:t> posee un parámetro IN OUT para aceptar una cadena que contiene los dígitos de un número de</a:t>
            </a:r>
          </a:p>
          <a:p>
            <a:pPr marL="609600" indent="-609600" algn="just" eaLnBrk="0" hangingPunct="0">
              <a:spcBef>
                <a:spcPct val="20000"/>
              </a:spcBef>
              <a:buClr>
                <a:schemeClr val="accent2"/>
              </a:buClr>
              <a:buSzPct val="130000"/>
              <a:buFont typeface="Wingdings" pitchFamily="2" charset="2"/>
              <a:buNone/>
            </a:pPr>
            <a:r>
              <a:rPr lang="es-ES" sz="1200" dirty="0" smtClean="0">
                <a:latin typeface="Arial" pitchFamily="34" charset="0"/>
                <a:cs typeface="Arial" pitchFamily="34" charset="0"/>
              </a:rPr>
              <a:t>teléfono. El procedimiento devuelve el número de teléfono formateado con paréntesis alrededor de los tres primeros caracteres y un guión después del </a:t>
            </a:r>
          </a:p>
          <a:p>
            <a:pPr marL="609600" indent="-609600" algn="just" eaLnBrk="0" hangingPunct="0">
              <a:spcBef>
                <a:spcPct val="20000"/>
              </a:spcBef>
              <a:buClr>
                <a:schemeClr val="accent2"/>
              </a:buClr>
              <a:buSzPct val="130000"/>
              <a:buFont typeface="Wingdings" pitchFamily="2" charset="2"/>
              <a:buNone/>
            </a:pPr>
            <a:r>
              <a:rPr lang="es-ES" sz="1200" dirty="0" smtClean="0">
                <a:latin typeface="Arial" pitchFamily="34" charset="0"/>
                <a:cs typeface="Arial" pitchFamily="34" charset="0"/>
              </a:rPr>
              <a:t>sexto dígito .</a:t>
            </a:r>
            <a:endParaRPr lang="es-MX" sz="1200" dirty="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65D31610-8B84-44C4-AE97-27F39C3024B3}" type="slidenum">
              <a:rPr lang="es-CL" sz="1200">
                <a:latin typeface="+mn-lt"/>
                <a:cs typeface="+mn-cs"/>
              </a:rPr>
              <a:pPr algn="r" fontAlgn="auto">
                <a:spcBef>
                  <a:spcPts val="0"/>
                </a:spcBef>
                <a:spcAft>
                  <a:spcPts val="0"/>
                </a:spcAft>
                <a:defRPr/>
              </a:pPr>
              <a:t>21</a:t>
            </a:fld>
            <a:endParaRPr lang="es-CL" sz="1200">
              <a:latin typeface="+mn-lt"/>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9698"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baseline="0" dirty="0" smtClean="0">
                <a:latin typeface="Arial" pitchFamily="34" charset="0"/>
                <a:cs typeface="Arial" pitchFamily="34" charset="0"/>
              </a:rPr>
              <a:t>Pasando Parámetros Actuales</a:t>
            </a:r>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s-MX" sz="1200" dirty="0" smtClean="0">
                <a:latin typeface="Arial" pitchFamily="34" charset="0"/>
                <a:cs typeface="Arial" pitchFamily="34" charset="0"/>
              </a:rPr>
              <a:t>Para un </a:t>
            </a:r>
            <a:r>
              <a:rPr lang="es-ES" sz="1200" dirty="0" smtClean="0">
                <a:latin typeface="Arial" pitchFamily="34" charset="0"/>
                <a:cs typeface="Arial" pitchFamily="34" charset="0"/>
              </a:rPr>
              <a:t>procedimiento que contiene parámetros, se pueden utilizar varios métodos para especificar los valores de los parámetros. Los métodos son:</a:t>
            </a:r>
            <a:endParaRPr lang="es-CL" sz="1200" b="0" dirty="0" smtClean="0">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CL" sz="1200" b="0" dirty="0" smtClean="0">
                <a:latin typeface="Arial" pitchFamily="34" charset="0"/>
                <a:cs typeface="Arial" pitchFamily="34" charset="0"/>
              </a:rPr>
              <a:t>  </a:t>
            </a:r>
            <a:r>
              <a:rPr lang="es-MX" sz="1200" b="1" dirty="0" smtClean="0">
                <a:latin typeface="Arial" pitchFamily="34" charset="0"/>
                <a:cs typeface="Arial" pitchFamily="34" charset="0"/>
              </a:rPr>
              <a:t>Posicional:</a:t>
            </a:r>
            <a:r>
              <a:rPr lang="es-MX" sz="1200" dirty="0" smtClean="0">
                <a:latin typeface="Arial" pitchFamily="34" charset="0"/>
                <a:cs typeface="Arial" pitchFamily="34" charset="0"/>
              </a:rPr>
              <a:t> lista los parámetros actuales en el mismo orden que los parámetros formales.</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MX" sz="1200" dirty="0" smtClean="0">
                <a:latin typeface="Arial" pitchFamily="34" charset="0"/>
                <a:cs typeface="Arial" pitchFamily="34" charset="0"/>
              </a:rPr>
              <a:t>  </a:t>
            </a:r>
            <a:r>
              <a:rPr lang="es-MX" sz="1200" b="1" dirty="0" smtClean="0">
                <a:latin typeface="Arial" pitchFamily="34" charset="0"/>
                <a:cs typeface="Arial" pitchFamily="34" charset="0"/>
              </a:rPr>
              <a:t>Nombrado:</a:t>
            </a:r>
            <a:r>
              <a:rPr lang="es-MX" sz="1200" dirty="0" smtClean="0">
                <a:latin typeface="Arial" pitchFamily="34" charset="0"/>
                <a:cs typeface="Arial" pitchFamily="34" charset="0"/>
              </a:rPr>
              <a:t> lista los parámetros actuales en orden arbitrario y utiliza el operador de asociación (</a:t>
            </a:r>
            <a:r>
              <a:rPr lang="es-MX" sz="1200" b="1" dirty="0" smtClean="0">
                <a:latin typeface="Arial" pitchFamily="34" charset="0"/>
                <a:cs typeface="Arial" pitchFamily="34" charset="0"/>
              </a:rPr>
              <a:t>=&gt;</a:t>
            </a:r>
            <a:r>
              <a:rPr lang="es-MX" sz="1200" dirty="0" smtClean="0">
                <a:latin typeface="Arial" pitchFamily="34" charset="0"/>
                <a:cs typeface="Arial" pitchFamily="34" charset="0"/>
              </a:rPr>
              <a:t>) para asociar el nombre de un parámetro formal con su parámetro actual.</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MX" sz="1200" dirty="0" smtClean="0">
                <a:latin typeface="Arial" pitchFamily="34" charset="0"/>
                <a:cs typeface="Arial" pitchFamily="34" charset="0"/>
              </a:rPr>
              <a:t>  </a:t>
            </a:r>
            <a:r>
              <a:rPr lang="es-MX" sz="1200" b="1" dirty="0" smtClean="0">
                <a:latin typeface="Arial" pitchFamily="34" charset="0"/>
                <a:cs typeface="Arial" pitchFamily="34" charset="0"/>
              </a:rPr>
              <a:t>Combinación:</a:t>
            </a:r>
            <a:r>
              <a:rPr lang="es-MX" sz="1200" dirty="0" smtClean="0">
                <a:latin typeface="Arial" pitchFamily="34" charset="0"/>
                <a:cs typeface="Arial" pitchFamily="34" charset="0"/>
              </a:rPr>
              <a:t> lista alguno de los parámetros actuales como posicional y algunos como nombrados.</a:t>
            </a:r>
            <a:endParaRPr lang="es-MX" sz="1200" dirty="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D1C233B-94EE-466B-9EAE-E551695FE1A1}" type="slidenum">
              <a:rPr lang="es-CL" sz="1200">
                <a:latin typeface="+mn-lt"/>
                <a:cs typeface="+mn-cs"/>
              </a:rPr>
              <a:pPr algn="r" fontAlgn="auto">
                <a:spcBef>
                  <a:spcPts val="0"/>
                </a:spcBef>
                <a:spcAft>
                  <a:spcPts val="0"/>
                </a:spcAft>
                <a:defRPr/>
              </a:pPr>
              <a:t>22</a:t>
            </a:fld>
            <a:endParaRPr lang="es-CL" sz="1200">
              <a:latin typeface="+mn-lt"/>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9698"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Uso de opción DEFAULT para los parámetros</a:t>
            </a:r>
            <a:endParaRPr lang="es-MX" sz="1200" b="0" dirty="0" smtClean="0">
              <a:latin typeface="Arial" pitchFamily="34" charset="0"/>
              <a:cs typeface="Arial" pitchFamily="34" charset="0"/>
            </a:endParaRPr>
          </a:p>
          <a:p>
            <a:pPr>
              <a:buFont typeface="Arial" pitchFamily="34" charset="0"/>
              <a:buChar char="•"/>
            </a:pPr>
            <a:r>
              <a:rPr lang="es-MX" sz="1200" b="0" baseline="0" dirty="0" smtClean="0">
                <a:latin typeface="Arial" pitchFamily="34" charset="0"/>
                <a:cs typeface="Arial" pitchFamily="34" charset="0"/>
              </a:rPr>
              <a:t>  </a:t>
            </a:r>
            <a:r>
              <a:rPr lang="es-MX" sz="1200" dirty="0" smtClean="0">
                <a:latin typeface="Arial" pitchFamily="34" charset="0"/>
                <a:cs typeface="Arial" pitchFamily="34" charset="0"/>
              </a:rPr>
              <a:t>Cuando se asignan valores por defecto a parámetros formales se puede ejecutar el procedimiento sin proporcionar un valor a ese parámetro. </a:t>
            </a:r>
          </a:p>
          <a:p>
            <a:pPr>
              <a:buFont typeface="Arial" pitchFamily="34" charset="0"/>
              <a:buChar char="•"/>
            </a:pPr>
            <a:r>
              <a:rPr lang="es-MX" sz="1200" dirty="0" smtClean="0">
                <a:latin typeface="Arial" pitchFamily="34" charset="0"/>
                <a:cs typeface="Arial" pitchFamily="34" charset="0"/>
              </a:rPr>
              <a:t>  Es válido sólo para parámetros IN.</a:t>
            </a:r>
          </a:p>
          <a:p>
            <a:pPr>
              <a:buFont typeface="Arial" pitchFamily="34" charset="0"/>
              <a:buChar char="•"/>
            </a:pPr>
            <a:r>
              <a:rPr lang="es-MX" sz="1200" dirty="0" smtClean="0">
                <a:latin typeface="Arial" pitchFamily="34" charset="0"/>
                <a:cs typeface="Arial" pitchFamily="34" charset="0"/>
              </a:rPr>
              <a:t>  Para asignar valores por defectos existen dos formas:</a:t>
            </a:r>
          </a:p>
          <a:p>
            <a:pPr lvl="1">
              <a:buFont typeface="Arial" pitchFamily="34" charset="0"/>
              <a:buChar char="•"/>
            </a:pPr>
            <a:r>
              <a:rPr lang="es-MX" sz="1200" dirty="0" smtClean="0">
                <a:latin typeface="Arial" pitchFamily="34" charset="0"/>
                <a:cs typeface="Arial" pitchFamily="34" charset="0"/>
              </a:rPr>
              <a:t>  Usando el operador de asignación </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a:t>
            </a:r>
          </a:p>
          <a:p>
            <a:pPr lvl="1">
              <a:buFont typeface="Arial" pitchFamily="34" charset="0"/>
              <a:buChar char="•"/>
            </a:pPr>
            <a:r>
              <a:rPr lang="es-MX" sz="1200" dirty="0" smtClean="0">
                <a:latin typeface="Arial" pitchFamily="34" charset="0"/>
                <a:cs typeface="Arial" pitchFamily="34" charset="0"/>
              </a:rPr>
              <a:t>  Usando la opción DEFAULT.</a:t>
            </a:r>
            <a:endParaRPr lang="es-MX" sz="1200" b="1" baseline="0" dirty="0" smtClean="0">
              <a:latin typeface="Arial" pitchFamily="34" charset="0"/>
              <a:cs typeface="Arial" pitchFamily="34" charset="0"/>
            </a:endParaRPr>
          </a:p>
          <a:p>
            <a:r>
              <a:rPr lang="es-MX" sz="1200" dirty="0" smtClean="0">
                <a:latin typeface="Arial" pitchFamily="34" charset="0"/>
                <a:cs typeface="Arial" pitchFamily="34" charset="0"/>
              </a:rPr>
              <a:t>En el</a:t>
            </a:r>
            <a:r>
              <a:rPr lang="es-MX" sz="1200" baseline="0" dirty="0" smtClean="0">
                <a:latin typeface="Arial" pitchFamily="34" charset="0"/>
                <a:cs typeface="Arial" pitchFamily="34" charset="0"/>
              </a:rPr>
              <a:t> ejemplo, </a:t>
            </a:r>
            <a:r>
              <a:rPr lang="es-MX" sz="1200" dirty="0" smtClean="0">
                <a:latin typeface="Arial" pitchFamily="34" charset="0"/>
                <a:cs typeface="Arial" pitchFamily="34" charset="0"/>
              </a:rPr>
              <a:t>el procedimiento </a:t>
            </a:r>
            <a:r>
              <a:rPr lang="es-MX" sz="1200" dirty="0" err="1" smtClean="0">
                <a:latin typeface="Arial" pitchFamily="34" charset="0"/>
                <a:cs typeface="Arial" pitchFamily="34" charset="0"/>
              </a:rPr>
              <a:t>sp_add_dept</a:t>
            </a:r>
            <a:r>
              <a:rPr lang="es-MX" sz="1200" dirty="0" smtClean="0">
                <a:latin typeface="Arial" pitchFamily="34" charset="0"/>
                <a:cs typeface="Arial" pitchFamily="34" charset="0"/>
              </a:rPr>
              <a:t> posee dos parámetros IN a los cuales se les asignan valores por defectos. Por esta razón, en la primera ejecución del procedimiento como no se asignan explícitamente valores a los parámetros del  procedimiento a las columnas </a:t>
            </a:r>
            <a:r>
              <a:rPr lang="es-MX" sz="1200" dirty="0" err="1" smtClean="0">
                <a:latin typeface="Arial" pitchFamily="34" charset="0"/>
                <a:cs typeface="Arial" pitchFamily="34" charset="0"/>
              </a:rPr>
              <a:t>department_name</a:t>
            </a:r>
            <a:r>
              <a:rPr lang="es-MX" sz="1200" dirty="0" smtClean="0">
                <a:latin typeface="Arial" pitchFamily="34" charset="0"/>
                <a:cs typeface="Arial" pitchFamily="34" charset="0"/>
              </a:rPr>
              <a:t> y location_id se insertarán los valores </a:t>
            </a:r>
            <a:r>
              <a:rPr lang="en-US" sz="1200" dirty="0" smtClean="0">
                <a:latin typeface="Arial" pitchFamily="34" charset="0"/>
                <a:cs typeface="Arial" pitchFamily="34" charset="0"/>
              </a:rPr>
              <a:t>'Unknown‘ y 1700 </a:t>
            </a:r>
            <a:r>
              <a:rPr lang="en-US" sz="1200" dirty="0" err="1" smtClean="0">
                <a:latin typeface="Arial" pitchFamily="34" charset="0"/>
                <a:cs typeface="Arial" pitchFamily="34" charset="0"/>
              </a:rPr>
              <a:t>respectivamente</a:t>
            </a:r>
            <a:r>
              <a:rPr lang="en-US" sz="1200" dirty="0" smtClean="0">
                <a:latin typeface="Arial" pitchFamily="34" charset="0"/>
                <a:cs typeface="Arial" pitchFamily="34" charset="0"/>
              </a:rPr>
              <a:t>. </a:t>
            </a:r>
            <a:r>
              <a:rPr lang="es-MX" sz="1200" dirty="0" smtClean="0">
                <a:latin typeface="Arial" pitchFamily="34" charset="0"/>
                <a:cs typeface="Arial" pitchFamily="34" charset="0"/>
              </a:rPr>
              <a:t>En la segunda ejecución, se le asignan valores a ambos parámetros y esos son los que se insertarán en las columnas correspondientes. En la tercera ejecución solo se asigna valor al parámetro </a:t>
            </a:r>
            <a:r>
              <a:rPr lang="es-MX" sz="1200" dirty="0" err="1" smtClean="0">
                <a:latin typeface="Arial" pitchFamily="34" charset="0"/>
                <a:cs typeface="Arial" pitchFamily="34" charset="0"/>
              </a:rPr>
              <a:t>loc</a:t>
            </a:r>
            <a:r>
              <a:rPr lang="es-MX" sz="1200" dirty="0" smtClean="0">
                <a:latin typeface="Arial" pitchFamily="34" charset="0"/>
                <a:cs typeface="Arial" pitchFamily="34" charset="0"/>
              </a:rPr>
              <a:t> por lo tanto los valores para las columnas </a:t>
            </a:r>
            <a:r>
              <a:rPr lang="es-MX" sz="1200" dirty="0" err="1" smtClean="0">
                <a:latin typeface="Arial" pitchFamily="34" charset="0"/>
                <a:cs typeface="Arial" pitchFamily="34" charset="0"/>
              </a:rPr>
              <a:t>department_name</a:t>
            </a:r>
            <a:r>
              <a:rPr lang="es-MX" sz="1200" dirty="0" smtClean="0">
                <a:latin typeface="Arial" pitchFamily="34" charset="0"/>
                <a:cs typeface="Arial" pitchFamily="34" charset="0"/>
              </a:rPr>
              <a:t> y location_id  serán </a:t>
            </a:r>
            <a:r>
              <a:rPr lang="en-US" sz="1200" dirty="0" smtClean="0">
                <a:latin typeface="Arial" pitchFamily="34" charset="0"/>
                <a:cs typeface="Arial" pitchFamily="34" charset="0"/>
              </a:rPr>
              <a:t>'Unknown‘ y 1200 </a:t>
            </a:r>
            <a:r>
              <a:rPr lang="en-US" sz="1200" dirty="0" err="1" smtClean="0">
                <a:latin typeface="Arial" pitchFamily="34" charset="0"/>
                <a:cs typeface="Arial" pitchFamily="34" charset="0"/>
              </a:rPr>
              <a:t>respectivamente</a:t>
            </a: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D1C233B-94EE-466B-9EAE-E551695FE1A1}" type="slidenum">
              <a:rPr lang="es-CL" sz="1200">
                <a:latin typeface="+mn-lt"/>
                <a:cs typeface="+mn-cs"/>
              </a:rPr>
              <a:pPr algn="r" fontAlgn="auto">
                <a:spcBef>
                  <a:spcPts val="0"/>
                </a:spcBef>
                <a:spcAft>
                  <a:spcPts val="0"/>
                </a:spcAft>
                <a:defRPr/>
              </a:pPr>
              <a:t>23</a:t>
            </a:fld>
            <a:endParaRPr lang="es-CL" sz="1200">
              <a:latin typeface="+mn-lt"/>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9698"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Ejecutando un Procedimiento desde otro Procedimiento</a:t>
            </a:r>
            <a:endParaRPr lang="es-MX" sz="1200" b="0" dirty="0" smtClean="0">
              <a:latin typeface="Arial" pitchFamily="34" charset="0"/>
              <a:cs typeface="Arial" pitchFamily="34" charset="0"/>
            </a:endParaRPr>
          </a:p>
          <a:p>
            <a:pPr>
              <a:buFont typeface="Arial" pitchFamily="34" charset="0"/>
              <a:buNone/>
            </a:pPr>
            <a:r>
              <a:rPr lang="es-MX" sz="1200" b="0" baseline="0" dirty="0" smtClean="0">
                <a:latin typeface="Arial" pitchFamily="34" charset="0"/>
                <a:cs typeface="Arial" pitchFamily="34" charset="0"/>
              </a:rPr>
              <a:t>Para ejecutar un procedimiento desde otro, primero se debe crear el procedimiento que se desea ejecutar y posteriormente el procedimiento que lo ejecuta.</a:t>
            </a:r>
          </a:p>
          <a:p>
            <a:pPr>
              <a:buFont typeface="Arial" pitchFamily="34" charset="0"/>
              <a:buNone/>
            </a:pPr>
            <a:r>
              <a:rPr lang="es-MX" sz="1200" b="0" baseline="0" dirty="0" smtClean="0">
                <a:latin typeface="Arial" pitchFamily="34" charset="0"/>
                <a:cs typeface="Arial" pitchFamily="34" charset="0"/>
              </a:rPr>
              <a:t>En el ejemplo, </a:t>
            </a:r>
            <a:r>
              <a:rPr lang="es-MX" sz="1200" dirty="0" smtClean="0">
                <a:latin typeface="Arial" pitchFamily="34" charset="0"/>
                <a:cs typeface="Arial" pitchFamily="34" charset="0"/>
              </a:rPr>
              <a:t>el procedimiento </a:t>
            </a:r>
            <a:r>
              <a:rPr lang="es-MX" sz="1200" dirty="0" err="1" smtClean="0">
                <a:latin typeface="Arial" pitchFamily="34" charset="0"/>
                <a:cs typeface="Arial" pitchFamily="34" charset="0"/>
              </a:rPr>
              <a:t>sp_aumentar_salario</a:t>
            </a:r>
            <a:r>
              <a:rPr lang="es-MX" sz="1200" dirty="0" smtClean="0">
                <a:latin typeface="Arial" pitchFamily="34" charset="0"/>
                <a:cs typeface="Arial" pitchFamily="34" charset="0"/>
              </a:rPr>
              <a:t> aumenta el salario de un empleado de acuerdo a un porcentaje, a</a:t>
            </a:r>
            <a:r>
              <a:rPr lang="es-MX" sz="1200" baseline="0" dirty="0" smtClean="0">
                <a:latin typeface="Arial" pitchFamily="34" charset="0"/>
                <a:cs typeface="Arial" pitchFamily="34" charset="0"/>
              </a:rPr>
              <a:t>mbos valores son recibidos por el procedimiento como parámetros de entradas.</a:t>
            </a:r>
          </a:p>
          <a:p>
            <a:pPr>
              <a:buFont typeface="Arial" pitchFamily="34" charset="0"/>
              <a:buNone/>
            </a:pPr>
            <a:r>
              <a:rPr lang="es-MX" sz="1200" baseline="0" dirty="0" smtClean="0">
                <a:latin typeface="Arial" pitchFamily="34" charset="0"/>
                <a:cs typeface="Arial" pitchFamily="34" charset="0"/>
              </a:rPr>
              <a:t>El procedimiento  </a:t>
            </a:r>
            <a:r>
              <a:rPr lang="es-MX" sz="1200" dirty="0" err="1" smtClean="0">
                <a:latin typeface="Arial" pitchFamily="34" charset="0"/>
                <a:cs typeface="Arial" pitchFamily="34" charset="0"/>
              </a:rPr>
              <a:t>sp_procesa_empleados</a:t>
            </a:r>
            <a:r>
              <a:rPr lang="es-MX" sz="1200" dirty="0" smtClean="0">
                <a:latin typeface="Arial" pitchFamily="34" charset="0"/>
                <a:cs typeface="Arial" pitchFamily="34" charset="0"/>
              </a:rPr>
              <a:t> posee un cursor que obtiene los empleados del departamento 50. Por cada fila leída desde el cursor se ejecuta el procedimiento </a:t>
            </a:r>
            <a:r>
              <a:rPr lang="es-MX" sz="1200" dirty="0" err="1" smtClean="0">
                <a:latin typeface="Arial" pitchFamily="34" charset="0"/>
                <a:cs typeface="Arial" pitchFamily="34" charset="0"/>
              </a:rPr>
              <a:t>sp_aumentar_salario</a:t>
            </a:r>
            <a:r>
              <a:rPr lang="es-MX" sz="1200" dirty="0" smtClean="0">
                <a:latin typeface="Arial" pitchFamily="34" charset="0"/>
                <a:cs typeface="Arial" pitchFamily="34" charset="0"/>
              </a:rPr>
              <a:t> pasando como parámetros la identificación del empleado leída desde el cursor y el valor 10. Por lo tanto,</a:t>
            </a:r>
            <a:r>
              <a:rPr lang="es-MX" sz="1200" baseline="0" dirty="0" smtClean="0">
                <a:latin typeface="Arial" pitchFamily="34" charset="0"/>
                <a:cs typeface="Arial" pitchFamily="34" charset="0"/>
              </a:rPr>
              <a:t> el procedimiento </a:t>
            </a:r>
            <a:r>
              <a:rPr lang="es-MX" sz="1200" dirty="0" err="1" smtClean="0">
                <a:latin typeface="Arial" pitchFamily="34" charset="0"/>
                <a:cs typeface="Arial" pitchFamily="34" charset="0"/>
              </a:rPr>
              <a:t>sp_aumentar_salario</a:t>
            </a:r>
            <a:r>
              <a:rPr lang="es-MX" sz="1200" dirty="0" smtClean="0">
                <a:latin typeface="Arial" pitchFamily="34" charset="0"/>
                <a:cs typeface="Arial" pitchFamily="34" charset="0"/>
              </a:rPr>
              <a:t> actualizará el salario de cada uno de los empleados que trabajan en el departamento 50 en un 10%.</a:t>
            </a:r>
          </a:p>
          <a:p>
            <a:pPr>
              <a:buFont typeface="Arial" pitchFamily="34" charset="0"/>
              <a:buNone/>
            </a:pPr>
            <a:endParaRPr lang="es-MX" sz="1200" dirty="0" smtClean="0">
              <a:latin typeface="Arial" pitchFamily="34" charset="0"/>
              <a:cs typeface="Arial" pitchFamily="34" charset="0"/>
            </a:endParaRPr>
          </a:p>
          <a:p>
            <a:pPr>
              <a:buFont typeface="Arial" pitchFamily="34" charset="0"/>
              <a:buNone/>
            </a:pP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D1C233B-94EE-466B-9EAE-E551695FE1A1}" type="slidenum">
              <a:rPr lang="es-CL" sz="1200">
                <a:latin typeface="+mn-lt"/>
                <a:cs typeface="+mn-cs"/>
              </a:rPr>
              <a:pPr algn="r" fontAlgn="auto">
                <a:spcBef>
                  <a:spcPts val="0"/>
                </a:spcBef>
                <a:spcAft>
                  <a:spcPts val="0"/>
                </a:spcAft>
                <a:defRPr/>
              </a:pPr>
              <a:t>24</a:t>
            </a:fld>
            <a:endParaRPr lang="es-CL" sz="1200">
              <a:latin typeface="+mn-lt"/>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1746"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Excepciones</a:t>
            </a:r>
            <a:r>
              <a:rPr lang="es-MX" sz="1200" b="1" baseline="0" dirty="0" smtClean="0">
                <a:latin typeface="Arial" pitchFamily="34" charset="0"/>
                <a:cs typeface="Arial" pitchFamily="34" charset="0"/>
              </a:rPr>
              <a:t> </a:t>
            </a:r>
            <a:r>
              <a:rPr lang="es-MX" sz="1200" b="1" dirty="0" smtClean="0">
                <a:latin typeface="Arial" pitchFamily="34" charset="0"/>
                <a:cs typeface="Arial" pitchFamily="34" charset="0"/>
              </a:rPr>
              <a:t>Manejadas </a:t>
            </a:r>
            <a:r>
              <a:rPr lang="es-MX" sz="1200" b="1" baseline="0" dirty="0" smtClean="0">
                <a:latin typeface="Arial" pitchFamily="34" charset="0"/>
                <a:cs typeface="Arial" pitchFamily="34" charset="0"/>
              </a:rPr>
              <a:t> </a:t>
            </a:r>
            <a:r>
              <a:rPr lang="es-MX" sz="1200" b="1" dirty="0" smtClean="0">
                <a:latin typeface="Arial" pitchFamily="34" charset="0"/>
                <a:cs typeface="Arial" pitchFamily="34" charset="0"/>
              </a:rPr>
              <a:t>e</a:t>
            </a:r>
            <a:r>
              <a:rPr lang="es-MX" sz="1200" b="1" baseline="0" dirty="0" smtClean="0">
                <a:latin typeface="Arial" pitchFamily="34" charset="0"/>
                <a:cs typeface="Arial" pitchFamily="34" charset="0"/>
              </a:rPr>
              <a:t>n los Procedimientos</a:t>
            </a:r>
            <a:endParaRPr lang="es-MX" sz="1200" b="0" baseline="0" dirty="0" smtClean="0">
              <a:latin typeface="Arial" pitchFamily="34" charset="0"/>
              <a:cs typeface="Arial" pitchFamily="34" charset="0"/>
            </a:endParaRPr>
          </a:p>
          <a:p>
            <a:r>
              <a:rPr lang="es-CL" sz="1200" b="0" dirty="0" smtClean="0">
                <a:latin typeface="Arial" pitchFamily="34" charset="0"/>
                <a:cs typeface="Arial" pitchFamily="34" charset="0"/>
              </a:rPr>
              <a:t>Al desarrollar procedimientos que son</a:t>
            </a:r>
            <a:r>
              <a:rPr lang="es-CL" sz="1200" b="0" baseline="0" dirty="0" smtClean="0">
                <a:latin typeface="Arial" pitchFamily="34" charset="0"/>
                <a:cs typeface="Arial" pitchFamily="34" charset="0"/>
              </a:rPr>
              <a:t> l</a:t>
            </a:r>
            <a:r>
              <a:rPr lang="es-CL" sz="1200" b="0" dirty="0" smtClean="0">
                <a:latin typeface="Arial" pitchFamily="34" charset="0"/>
                <a:cs typeface="Arial" pitchFamily="34" charset="0"/>
              </a:rPr>
              <a:t>lamados desde otros procedimientos, se deben considerar de los efectos que el manejo</a:t>
            </a:r>
            <a:r>
              <a:rPr lang="es-CL" sz="1200" b="0" baseline="0" dirty="0" smtClean="0">
                <a:latin typeface="Arial" pitchFamily="34" charset="0"/>
                <a:cs typeface="Arial" pitchFamily="34" charset="0"/>
              </a:rPr>
              <a:t> y excepciones no controladas tienen sobre las transacciones y el procedimiento que llama.</a:t>
            </a:r>
            <a:r>
              <a:rPr lang="es-CL" sz="1200" b="0" dirty="0" smtClean="0">
                <a:latin typeface="Arial" pitchFamily="34" charset="0"/>
                <a:cs typeface="Arial" pitchFamily="34" charset="0"/>
              </a:rPr>
              <a:t> </a:t>
            </a:r>
          </a:p>
          <a:p>
            <a:r>
              <a:rPr lang="es-CL" sz="1200" b="0" dirty="0" smtClean="0">
                <a:latin typeface="Arial" pitchFamily="34" charset="0"/>
                <a:cs typeface="Arial" pitchFamily="34" charset="0"/>
              </a:rPr>
              <a:t>Cuando se produce una excepción en un procedimiento llamado, el control pasa inmediatamente a la sección excepción de ese bloque. Se considera una excepción manejada si la sección de excepción proporciona un controlador para la excepción generada. </a:t>
            </a:r>
          </a:p>
          <a:p>
            <a:r>
              <a:rPr lang="es-CL" sz="1200" b="0" dirty="0" smtClean="0">
                <a:latin typeface="Arial" pitchFamily="34" charset="0"/>
                <a:cs typeface="Arial" pitchFamily="34" charset="0"/>
              </a:rPr>
              <a:t>Cuando se produce una excepción y se manipula, el siguiente flujo de código se lleva a cabo: </a:t>
            </a:r>
          </a:p>
          <a:p>
            <a:r>
              <a:rPr lang="es-CL" sz="1200" b="1" dirty="0" smtClean="0">
                <a:latin typeface="Arial" pitchFamily="34" charset="0"/>
                <a:cs typeface="Arial" pitchFamily="34" charset="0"/>
              </a:rPr>
              <a:t>1.</a:t>
            </a:r>
            <a:r>
              <a:rPr lang="es-CL" sz="1200" b="0" dirty="0" smtClean="0">
                <a:latin typeface="Arial" pitchFamily="34" charset="0"/>
                <a:cs typeface="Arial" pitchFamily="34" charset="0"/>
              </a:rPr>
              <a:t> Se produce la excepción. </a:t>
            </a:r>
          </a:p>
          <a:p>
            <a:r>
              <a:rPr lang="es-CL" sz="1200" b="1" dirty="0" smtClean="0">
                <a:latin typeface="Arial" pitchFamily="34" charset="0"/>
                <a:cs typeface="Arial" pitchFamily="34" charset="0"/>
              </a:rPr>
              <a:t>2.</a:t>
            </a:r>
            <a:r>
              <a:rPr lang="es-CL" sz="1200" b="0" dirty="0" smtClean="0">
                <a:latin typeface="Arial" pitchFamily="34" charset="0"/>
                <a:cs typeface="Arial" pitchFamily="34" charset="0"/>
              </a:rPr>
              <a:t> El control se transfiere al controlador de excepción. </a:t>
            </a:r>
          </a:p>
          <a:p>
            <a:r>
              <a:rPr lang="es-CL" sz="1200" b="1" dirty="0" smtClean="0">
                <a:latin typeface="Arial" pitchFamily="34" charset="0"/>
                <a:cs typeface="Arial" pitchFamily="34" charset="0"/>
              </a:rPr>
              <a:t>3.</a:t>
            </a:r>
            <a:r>
              <a:rPr lang="es-CL" sz="1200" b="0" dirty="0" smtClean="0">
                <a:latin typeface="Arial" pitchFamily="34" charset="0"/>
                <a:cs typeface="Arial" pitchFamily="34" charset="0"/>
              </a:rPr>
              <a:t> El bloque finaliza. </a:t>
            </a:r>
          </a:p>
          <a:p>
            <a:r>
              <a:rPr lang="es-CL" sz="1200" b="1" dirty="0" smtClean="0">
                <a:latin typeface="Arial" pitchFamily="34" charset="0"/>
                <a:cs typeface="Arial" pitchFamily="34" charset="0"/>
              </a:rPr>
              <a:t>4.</a:t>
            </a:r>
            <a:r>
              <a:rPr lang="es-CL" sz="1200" b="0" dirty="0" smtClean="0">
                <a:latin typeface="Arial" pitchFamily="34" charset="0"/>
                <a:cs typeface="Arial" pitchFamily="34" charset="0"/>
              </a:rPr>
              <a:t> El programa/bloque que llamó</a:t>
            </a:r>
            <a:r>
              <a:rPr lang="es-CL" sz="1200" b="0" baseline="0" dirty="0" smtClean="0">
                <a:latin typeface="Arial" pitchFamily="34" charset="0"/>
                <a:cs typeface="Arial" pitchFamily="34" charset="0"/>
              </a:rPr>
              <a:t> con</a:t>
            </a:r>
            <a:r>
              <a:rPr lang="es-CL" sz="1200" b="0" dirty="0" smtClean="0">
                <a:latin typeface="Arial" pitchFamily="34" charset="0"/>
                <a:cs typeface="Arial" pitchFamily="34" charset="0"/>
              </a:rPr>
              <a:t>tinúa su ejecución</a:t>
            </a:r>
            <a:r>
              <a:rPr lang="es-CL" sz="1200" b="0" baseline="0" dirty="0" smtClean="0">
                <a:latin typeface="Arial" pitchFamily="34" charset="0"/>
                <a:cs typeface="Arial" pitchFamily="34" charset="0"/>
              </a:rPr>
              <a:t> </a:t>
            </a:r>
            <a:r>
              <a:rPr lang="es-CL" sz="1200" b="0" dirty="0" smtClean="0">
                <a:latin typeface="Arial" pitchFamily="34" charset="0"/>
                <a:cs typeface="Arial" pitchFamily="34" charset="0"/>
              </a:rPr>
              <a:t>como si nada hubiera sucedido. </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464657B7-C061-4496-98AA-336A964810ED}" type="slidenum">
              <a:rPr lang="es-CL" sz="1200">
                <a:latin typeface="+mn-lt"/>
                <a:cs typeface="+mn-cs"/>
              </a:rPr>
              <a:pPr algn="r" fontAlgn="auto">
                <a:spcBef>
                  <a:spcPts val="0"/>
                </a:spcBef>
                <a:spcAft>
                  <a:spcPts val="0"/>
                </a:spcAft>
                <a:defRPr/>
              </a:pPr>
              <a:t>25</a:t>
            </a:fld>
            <a:endParaRPr lang="es-CL" sz="1200">
              <a:latin typeface="+mn-lt"/>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8370" name="2 Marcador de notas"/>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MX" sz="1200" b="1" dirty="0" smtClean="0">
                <a:latin typeface="Arial" pitchFamily="34" charset="0"/>
                <a:cs typeface="Arial" pitchFamily="34" charset="0"/>
              </a:rPr>
              <a:t>Excepciones</a:t>
            </a:r>
            <a:r>
              <a:rPr lang="es-MX" sz="1200" b="1" baseline="0" dirty="0" smtClean="0">
                <a:latin typeface="Arial" pitchFamily="34" charset="0"/>
                <a:cs typeface="Arial" pitchFamily="34" charset="0"/>
              </a:rPr>
              <a:t> </a:t>
            </a:r>
            <a:r>
              <a:rPr lang="es-MX" sz="1200" b="1" dirty="0" smtClean="0">
                <a:latin typeface="Arial" pitchFamily="34" charset="0"/>
                <a:cs typeface="Arial" pitchFamily="34" charset="0"/>
              </a:rPr>
              <a:t>Manejadas </a:t>
            </a:r>
            <a:r>
              <a:rPr lang="es-MX" sz="1200" b="1" baseline="0" dirty="0" smtClean="0">
                <a:latin typeface="Arial" pitchFamily="34" charset="0"/>
                <a:cs typeface="Arial" pitchFamily="34" charset="0"/>
              </a:rPr>
              <a:t> </a:t>
            </a:r>
            <a:r>
              <a:rPr lang="es-MX" sz="1200" b="1" dirty="0" smtClean="0">
                <a:latin typeface="Arial" pitchFamily="34" charset="0"/>
                <a:cs typeface="Arial" pitchFamily="34" charset="0"/>
              </a:rPr>
              <a:t>e</a:t>
            </a:r>
            <a:r>
              <a:rPr lang="es-MX" sz="1200" b="1" baseline="0" dirty="0" smtClean="0">
                <a:latin typeface="Arial" pitchFamily="34" charset="0"/>
                <a:cs typeface="Arial" pitchFamily="34" charset="0"/>
              </a:rPr>
              <a:t>n los Procedimientos</a:t>
            </a:r>
            <a:endParaRPr lang="es-MX" sz="1200" b="0" baseline="0" dirty="0" smtClean="0">
              <a:latin typeface="Arial" pitchFamily="34" charset="0"/>
              <a:cs typeface="Arial" pitchFamily="34" charset="0"/>
            </a:endParaRPr>
          </a:p>
          <a:p>
            <a:r>
              <a:rPr lang="es-MX" sz="1200" b="0" baseline="0" dirty="0" smtClean="0">
                <a:latin typeface="Arial" pitchFamily="34" charset="0"/>
                <a:cs typeface="Arial" pitchFamily="34" charset="0"/>
              </a:rPr>
              <a:t>En el ejemplo, e</a:t>
            </a:r>
            <a:r>
              <a:rPr lang="es-CL" sz="1200" b="0" baseline="0" dirty="0" smtClean="0">
                <a:latin typeface="Arial" pitchFamily="34" charset="0"/>
                <a:cs typeface="Arial" pitchFamily="34" charset="0"/>
              </a:rPr>
              <a:t>l procedimiento </a:t>
            </a:r>
            <a:r>
              <a:rPr lang="es-CL" sz="1200" b="0" baseline="0" dirty="0" err="1" smtClean="0">
                <a:latin typeface="Arial" pitchFamily="34" charset="0"/>
                <a:cs typeface="Arial" pitchFamily="34" charset="0"/>
              </a:rPr>
              <a:t>sp_add_department</a:t>
            </a:r>
            <a:r>
              <a:rPr lang="es-CL" sz="1200" b="0" baseline="0" dirty="0" smtClean="0">
                <a:latin typeface="Arial" pitchFamily="34" charset="0"/>
                <a:cs typeface="Arial" pitchFamily="34" charset="0"/>
              </a:rPr>
              <a:t> crea un nuevo departamento a través de los parámetros de entrada </a:t>
            </a:r>
            <a:r>
              <a:rPr lang="es-CL" sz="1200" b="0" baseline="0" dirty="0" err="1" smtClean="0">
                <a:latin typeface="Arial" pitchFamily="34" charset="0"/>
                <a:cs typeface="Arial" pitchFamily="34" charset="0"/>
              </a:rPr>
              <a:t>p_cod</a:t>
            </a:r>
            <a:r>
              <a:rPr lang="es-CL" sz="1200" b="0" baseline="0" dirty="0" smtClean="0">
                <a:latin typeface="Arial" pitchFamily="34" charset="0"/>
                <a:cs typeface="Arial" pitchFamily="34" charset="0"/>
              </a:rPr>
              <a:t>, p_name, </a:t>
            </a:r>
            <a:r>
              <a:rPr lang="es-CL" sz="1200" b="0" baseline="0" dirty="0" err="1" smtClean="0">
                <a:latin typeface="Arial" pitchFamily="34" charset="0"/>
                <a:cs typeface="Arial" pitchFamily="34" charset="0"/>
              </a:rPr>
              <a:t>p_mgr</a:t>
            </a:r>
            <a:r>
              <a:rPr lang="es-CL" sz="1200" b="0" baseline="0" dirty="0" smtClean="0">
                <a:latin typeface="Arial" pitchFamily="34" charset="0"/>
                <a:cs typeface="Arial" pitchFamily="34" charset="0"/>
              </a:rPr>
              <a:t> y </a:t>
            </a:r>
            <a:r>
              <a:rPr lang="es-CL" sz="1200" b="0" baseline="0" dirty="0" err="1" smtClean="0">
                <a:latin typeface="Arial" pitchFamily="34" charset="0"/>
                <a:cs typeface="Arial" pitchFamily="34" charset="0"/>
              </a:rPr>
              <a:t>p_loc</a:t>
            </a:r>
            <a:r>
              <a:rPr lang="es-CL" sz="1200" b="0" baseline="0" dirty="0" smtClean="0">
                <a:latin typeface="Arial" pitchFamily="34" charset="0"/>
                <a:cs typeface="Arial" pitchFamily="34" charset="0"/>
              </a:rPr>
              <a:t> para asignar el código de departamento, el nombre del departamento, el jefe del departamento y su localización respectivamente. </a:t>
            </a:r>
          </a:p>
          <a:p>
            <a:r>
              <a:rPr lang="es-CL" sz="1200" b="0" baseline="0" dirty="0" smtClean="0">
                <a:latin typeface="Arial" pitchFamily="34" charset="0"/>
                <a:cs typeface="Arial" pitchFamily="34" charset="0"/>
              </a:rPr>
              <a:t>El procedimiento </a:t>
            </a:r>
            <a:r>
              <a:rPr lang="es-CL" sz="1200" b="0" baseline="0" dirty="0" err="1" smtClean="0">
                <a:latin typeface="Arial" pitchFamily="34" charset="0"/>
                <a:cs typeface="Arial" pitchFamily="34" charset="0"/>
              </a:rPr>
              <a:t>sp_create_department</a:t>
            </a:r>
            <a:r>
              <a:rPr lang="es-CL" sz="1200" b="0" baseline="0" dirty="0" smtClean="0">
                <a:latin typeface="Arial" pitchFamily="34" charset="0"/>
                <a:cs typeface="Arial" pitchFamily="34" charset="0"/>
              </a:rPr>
              <a:t> crea tres departamentos ejecutando el procedimiento </a:t>
            </a:r>
            <a:r>
              <a:rPr lang="es-CL" sz="1200" b="0" baseline="0" dirty="0" err="1" smtClean="0">
                <a:latin typeface="Arial" pitchFamily="34" charset="0"/>
                <a:cs typeface="Arial" pitchFamily="34" charset="0"/>
              </a:rPr>
              <a:t>sp_add_department</a:t>
            </a:r>
            <a:r>
              <a:rPr lang="es-CL" sz="1200" b="0" baseline="0" dirty="0" smtClean="0">
                <a:latin typeface="Arial" pitchFamily="34" charset="0"/>
                <a:cs typeface="Arial" pitchFamily="34" charset="0"/>
              </a:rPr>
              <a:t>. </a:t>
            </a:r>
          </a:p>
          <a:p>
            <a:r>
              <a:rPr lang="es-CL" sz="1200" b="0" baseline="0" dirty="0" smtClean="0">
                <a:latin typeface="Arial" pitchFamily="34" charset="0"/>
                <a:cs typeface="Arial" pitchFamily="34" charset="0"/>
              </a:rPr>
              <a:t>El procedimiento </a:t>
            </a:r>
            <a:r>
              <a:rPr lang="es-CL" sz="1200" b="0" baseline="0" dirty="0" err="1" smtClean="0">
                <a:latin typeface="Arial" pitchFamily="34" charset="0"/>
                <a:cs typeface="Arial" pitchFamily="34" charset="0"/>
              </a:rPr>
              <a:t>sp_add_department</a:t>
            </a:r>
            <a:r>
              <a:rPr lang="es-CL" sz="1200" b="0" baseline="0" dirty="0" smtClean="0">
                <a:latin typeface="Arial" pitchFamily="34" charset="0"/>
                <a:cs typeface="Arial" pitchFamily="34" charset="0"/>
              </a:rPr>
              <a:t> controla la excepción de clave duplicada, por lo tanto al ejecutarlo el la primera y tercera ejecución se realizan en forma correcta. Pero al ejecutar el procedimiento </a:t>
            </a:r>
            <a:r>
              <a:rPr lang="es-CL" sz="1200" b="0" baseline="0" dirty="0" err="1" smtClean="0">
                <a:latin typeface="Arial" pitchFamily="34" charset="0"/>
                <a:cs typeface="Arial" pitchFamily="34" charset="0"/>
              </a:rPr>
              <a:t>sp_add_department</a:t>
            </a:r>
            <a:r>
              <a:rPr lang="es-CL" sz="1200" b="0" baseline="0" dirty="0" smtClean="0">
                <a:latin typeface="Arial" pitchFamily="34" charset="0"/>
                <a:cs typeface="Arial" pitchFamily="34" charset="0"/>
              </a:rPr>
              <a:t> con el código 120 se genera la excepción de clave duplicada ya que este código existen en la tabla departments. Como esta excepción está controlada en el procedimiento </a:t>
            </a:r>
            <a:r>
              <a:rPr lang="es-CL" sz="1200" b="0" baseline="0" dirty="0" err="1" smtClean="0">
                <a:latin typeface="Arial" pitchFamily="34" charset="0"/>
                <a:cs typeface="Arial" pitchFamily="34" charset="0"/>
              </a:rPr>
              <a:t>sp_add_department</a:t>
            </a:r>
            <a:r>
              <a:rPr lang="es-CL" sz="1200" b="0" baseline="0" dirty="0" smtClean="0">
                <a:latin typeface="Arial" pitchFamily="34" charset="0"/>
                <a:cs typeface="Arial" pitchFamily="34" charset="0"/>
              </a:rPr>
              <a:t> la ejecución del procedimiento </a:t>
            </a:r>
            <a:r>
              <a:rPr lang="es-CL" sz="1200" b="0" baseline="0" dirty="0" err="1" smtClean="0">
                <a:latin typeface="Arial" pitchFamily="34" charset="0"/>
                <a:cs typeface="Arial" pitchFamily="34" charset="0"/>
              </a:rPr>
              <a:t>sp_create_department</a:t>
            </a:r>
            <a:r>
              <a:rPr lang="es-CL" sz="1200" b="0" baseline="0" dirty="0" smtClean="0">
                <a:latin typeface="Arial" pitchFamily="34" charset="0"/>
                <a:cs typeface="Arial" pitchFamily="34" charset="0"/>
              </a:rPr>
              <a:t> continúa en forma normal.</a:t>
            </a:r>
            <a:endParaRPr lang="es-MX" sz="1200" b="0" baseline="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8469FAAA-8430-4EF4-930A-81407F252B03}" type="slidenum">
              <a:rPr lang="es-CL" sz="1200">
                <a:latin typeface="+mn-lt"/>
                <a:cs typeface="+mn-cs"/>
              </a:rPr>
              <a:pPr algn="r" fontAlgn="auto">
                <a:spcBef>
                  <a:spcPts val="0"/>
                </a:spcBef>
                <a:spcAft>
                  <a:spcPts val="0"/>
                </a:spcAft>
                <a:defRPr/>
              </a:pPr>
              <a:t>26</a:t>
            </a:fld>
            <a:endParaRPr lang="es-CL" sz="1200">
              <a:latin typeface="+mn-lt"/>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1746"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Excepciones</a:t>
            </a:r>
            <a:r>
              <a:rPr lang="es-MX" sz="1200" b="1" baseline="0" dirty="0" smtClean="0">
                <a:latin typeface="Arial" pitchFamily="34" charset="0"/>
                <a:cs typeface="Arial" pitchFamily="34" charset="0"/>
              </a:rPr>
              <a:t> No </a:t>
            </a:r>
            <a:r>
              <a:rPr lang="es-MX" sz="1200" b="1" dirty="0" smtClean="0">
                <a:latin typeface="Arial" pitchFamily="34" charset="0"/>
                <a:cs typeface="Arial" pitchFamily="34" charset="0"/>
              </a:rPr>
              <a:t>Manejadas </a:t>
            </a:r>
            <a:r>
              <a:rPr lang="es-MX" sz="1200" b="1" baseline="0" dirty="0" smtClean="0">
                <a:latin typeface="Arial" pitchFamily="34" charset="0"/>
                <a:cs typeface="Arial" pitchFamily="34" charset="0"/>
              </a:rPr>
              <a:t> </a:t>
            </a:r>
            <a:r>
              <a:rPr lang="es-MX" sz="1200" b="1" dirty="0" smtClean="0">
                <a:latin typeface="Arial" pitchFamily="34" charset="0"/>
                <a:cs typeface="Arial" pitchFamily="34" charset="0"/>
              </a:rPr>
              <a:t>e</a:t>
            </a:r>
            <a:r>
              <a:rPr lang="es-MX" sz="1200" b="1" baseline="0" dirty="0" smtClean="0">
                <a:latin typeface="Arial" pitchFamily="34" charset="0"/>
                <a:cs typeface="Arial" pitchFamily="34" charset="0"/>
              </a:rPr>
              <a:t>n los Procedimientos</a:t>
            </a:r>
            <a:endParaRPr lang="es-MX" sz="1200" b="0" baseline="0" dirty="0" smtClean="0">
              <a:latin typeface="Arial" pitchFamily="34" charset="0"/>
              <a:cs typeface="Arial" pitchFamily="34" charset="0"/>
            </a:endParaRPr>
          </a:p>
          <a:p>
            <a:r>
              <a:rPr lang="es-CL" sz="1200" b="0" dirty="0" smtClean="0">
                <a:latin typeface="Arial" pitchFamily="34" charset="0"/>
                <a:cs typeface="Arial" pitchFamily="34" charset="0"/>
              </a:rPr>
              <a:t>Como se mencionó anteriormente, cuando se produce una excepción en un procedimiento que es ejecutado (llamado), el control pasa inmediatamente a la sección excepción de ese bloque. Si la sección excepción no proporciona un controlador para la excepción generada, entonces el siguiente flujo de código se produce: </a:t>
            </a:r>
          </a:p>
          <a:p>
            <a:pPr marL="228600" indent="-228600">
              <a:buNone/>
            </a:pPr>
            <a:r>
              <a:rPr lang="es-CL" sz="1200" b="1" dirty="0" smtClean="0">
                <a:latin typeface="Arial" pitchFamily="34" charset="0"/>
                <a:cs typeface="Arial" pitchFamily="34" charset="0"/>
              </a:rPr>
              <a:t>1.</a:t>
            </a:r>
            <a:r>
              <a:rPr lang="es-CL" sz="1200" b="0" dirty="0" smtClean="0">
                <a:latin typeface="Arial" pitchFamily="34" charset="0"/>
                <a:cs typeface="Arial" pitchFamily="34" charset="0"/>
              </a:rPr>
              <a:t>  Se produce la excepción. </a:t>
            </a:r>
          </a:p>
          <a:p>
            <a:pPr marL="228600" indent="-228600">
              <a:buNone/>
            </a:pPr>
            <a:r>
              <a:rPr lang="es-CL" sz="1200" b="1" dirty="0" smtClean="0">
                <a:latin typeface="Arial" pitchFamily="34" charset="0"/>
                <a:cs typeface="Arial" pitchFamily="34" charset="0"/>
              </a:rPr>
              <a:t>2. </a:t>
            </a:r>
            <a:r>
              <a:rPr lang="es-CL" sz="1200" b="0" dirty="0" smtClean="0">
                <a:latin typeface="Arial" pitchFamily="34" charset="0"/>
                <a:cs typeface="Arial" pitchFamily="34" charset="0"/>
              </a:rPr>
              <a:t> El bloque termina porque no existe ningún controlador de excepciones; cualquier operación DML realizada dentro del procedimiento se deshace. </a:t>
            </a:r>
          </a:p>
          <a:p>
            <a:r>
              <a:rPr lang="es-CL" sz="1200" b="1" dirty="0" smtClean="0">
                <a:latin typeface="Arial" pitchFamily="34" charset="0"/>
                <a:cs typeface="Arial" pitchFamily="34" charset="0"/>
              </a:rPr>
              <a:t>3.</a:t>
            </a:r>
            <a:r>
              <a:rPr lang="es-CL" sz="1200" b="0" dirty="0" smtClean="0">
                <a:latin typeface="Arial" pitchFamily="34" charset="0"/>
                <a:cs typeface="Arial" pitchFamily="34" charset="0"/>
              </a:rPr>
              <a:t>  La excepción se propaga a la sección excepción del procedimiento que ejecutó o llamó es decir, el control se devuelve a la sección de excepción del bloque que llamó al procedimiento en donde</a:t>
            </a:r>
            <a:r>
              <a:rPr lang="es-CL" sz="1200" b="0" baseline="0" dirty="0" smtClean="0">
                <a:latin typeface="Arial" pitchFamily="34" charset="0"/>
                <a:cs typeface="Arial" pitchFamily="34" charset="0"/>
              </a:rPr>
              <a:t> se generó la excepción, </a:t>
            </a:r>
            <a:r>
              <a:rPr lang="es-CL" sz="1200" b="0" dirty="0" smtClean="0">
                <a:latin typeface="Arial" pitchFamily="34" charset="0"/>
                <a:cs typeface="Arial" pitchFamily="34" charset="0"/>
              </a:rPr>
              <a:t>si es que existe. La ejecución</a:t>
            </a:r>
            <a:r>
              <a:rPr lang="es-CL" sz="1200" b="0" baseline="0" dirty="0" smtClean="0">
                <a:latin typeface="Arial" pitchFamily="34" charset="0"/>
                <a:cs typeface="Arial" pitchFamily="34" charset="0"/>
              </a:rPr>
              <a:t> del proceso finaliza.</a:t>
            </a:r>
            <a:endParaRPr lang="es-CL" sz="1200" b="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464657B7-C061-4496-98AA-336A964810ED}" type="slidenum">
              <a:rPr lang="es-CL" sz="1200">
                <a:latin typeface="+mn-lt"/>
                <a:cs typeface="+mn-cs"/>
              </a:rPr>
              <a:pPr algn="r" fontAlgn="auto">
                <a:spcBef>
                  <a:spcPts val="0"/>
                </a:spcBef>
                <a:spcAft>
                  <a:spcPts val="0"/>
                </a:spcAft>
                <a:defRPr/>
              </a:pPr>
              <a:t>27</a:t>
            </a:fld>
            <a:endParaRPr lang="es-CL" sz="1200">
              <a:latin typeface="+mn-lt"/>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8370" name="2 Marcador de notas"/>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MX" sz="1200" b="1" dirty="0" smtClean="0">
                <a:latin typeface="Arial" pitchFamily="34" charset="0"/>
                <a:cs typeface="Arial" pitchFamily="34" charset="0"/>
              </a:rPr>
              <a:t>Excepciones</a:t>
            </a:r>
            <a:r>
              <a:rPr lang="es-MX" sz="1200" b="1" baseline="0" dirty="0" smtClean="0">
                <a:latin typeface="Arial" pitchFamily="34" charset="0"/>
                <a:cs typeface="Arial" pitchFamily="34" charset="0"/>
              </a:rPr>
              <a:t>  No </a:t>
            </a:r>
            <a:r>
              <a:rPr lang="es-MX" sz="1200" b="1" dirty="0" smtClean="0">
                <a:latin typeface="Arial" pitchFamily="34" charset="0"/>
                <a:cs typeface="Arial" pitchFamily="34" charset="0"/>
              </a:rPr>
              <a:t>Manejadas </a:t>
            </a:r>
            <a:r>
              <a:rPr lang="es-MX" sz="1200" b="1" baseline="0" dirty="0" smtClean="0">
                <a:latin typeface="Arial" pitchFamily="34" charset="0"/>
                <a:cs typeface="Arial" pitchFamily="34" charset="0"/>
              </a:rPr>
              <a:t> </a:t>
            </a:r>
            <a:r>
              <a:rPr lang="es-MX" sz="1200" b="1" dirty="0" smtClean="0">
                <a:latin typeface="Arial" pitchFamily="34" charset="0"/>
                <a:cs typeface="Arial" pitchFamily="34" charset="0"/>
              </a:rPr>
              <a:t>e</a:t>
            </a:r>
            <a:r>
              <a:rPr lang="es-MX" sz="1200" b="1" baseline="0" dirty="0" smtClean="0">
                <a:latin typeface="Arial" pitchFamily="34" charset="0"/>
                <a:cs typeface="Arial" pitchFamily="34" charset="0"/>
              </a:rPr>
              <a:t>n los Procedimientos</a:t>
            </a:r>
            <a:endParaRPr lang="es-MX" sz="1200" b="0" baseline="0" dirty="0" smtClean="0">
              <a:latin typeface="Arial" pitchFamily="34" charset="0"/>
              <a:cs typeface="Arial" pitchFamily="34" charset="0"/>
            </a:endParaRPr>
          </a:p>
          <a:p>
            <a:r>
              <a:rPr lang="es-MX" sz="1200" b="0" baseline="0" dirty="0" smtClean="0">
                <a:latin typeface="Arial" pitchFamily="34" charset="0"/>
                <a:cs typeface="Arial" pitchFamily="34" charset="0"/>
              </a:rPr>
              <a:t>En el ejemplo, e</a:t>
            </a:r>
            <a:r>
              <a:rPr lang="es-CL" sz="1200" b="0" baseline="0" dirty="0" smtClean="0">
                <a:latin typeface="Arial" pitchFamily="34" charset="0"/>
                <a:cs typeface="Arial" pitchFamily="34" charset="0"/>
              </a:rPr>
              <a:t>l procedimiento </a:t>
            </a:r>
            <a:r>
              <a:rPr lang="es-CL" sz="1200" b="0" baseline="0" dirty="0" err="1" smtClean="0">
                <a:latin typeface="Arial" pitchFamily="34" charset="0"/>
                <a:cs typeface="Arial" pitchFamily="34" charset="0"/>
              </a:rPr>
              <a:t>sp_add_department</a:t>
            </a:r>
            <a:r>
              <a:rPr lang="es-CL" sz="1200" b="0" baseline="0" dirty="0" smtClean="0">
                <a:latin typeface="Arial" pitchFamily="34" charset="0"/>
                <a:cs typeface="Arial" pitchFamily="34" charset="0"/>
              </a:rPr>
              <a:t> crea un nuevo departamento a través de los parámetros de entrada </a:t>
            </a:r>
            <a:r>
              <a:rPr lang="es-CL" sz="1200" b="0" baseline="0" dirty="0" err="1" smtClean="0">
                <a:latin typeface="Arial" pitchFamily="34" charset="0"/>
                <a:cs typeface="Arial" pitchFamily="34" charset="0"/>
              </a:rPr>
              <a:t>p_cod</a:t>
            </a:r>
            <a:r>
              <a:rPr lang="es-CL" sz="1200" b="0" baseline="0" dirty="0" smtClean="0">
                <a:latin typeface="Arial" pitchFamily="34" charset="0"/>
                <a:cs typeface="Arial" pitchFamily="34" charset="0"/>
              </a:rPr>
              <a:t>, p_name, </a:t>
            </a:r>
            <a:r>
              <a:rPr lang="es-CL" sz="1200" b="0" baseline="0" dirty="0" err="1" smtClean="0">
                <a:latin typeface="Arial" pitchFamily="34" charset="0"/>
                <a:cs typeface="Arial" pitchFamily="34" charset="0"/>
              </a:rPr>
              <a:t>p_mgr</a:t>
            </a:r>
            <a:r>
              <a:rPr lang="es-CL" sz="1200" b="0" baseline="0" dirty="0" smtClean="0">
                <a:latin typeface="Arial" pitchFamily="34" charset="0"/>
                <a:cs typeface="Arial" pitchFamily="34" charset="0"/>
              </a:rPr>
              <a:t> y </a:t>
            </a:r>
            <a:r>
              <a:rPr lang="es-CL" sz="1200" b="0" baseline="0" dirty="0" err="1" smtClean="0">
                <a:latin typeface="Arial" pitchFamily="34" charset="0"/>
                <a:cs typeface="Arial" pitchFamily="34" charset="0"/>
              </a:rPr>
              <a:t>p_loc</a:t>
            </a:r>
            <a:r>
              <a:rPr lang="es-CL" sz="1200" b="0" baseline="0" dirty="0" smtClean="0">
                <a:latin typeface="Arial" pitchFamily="34" charset="0"/>
                <a:cs typeface="Arial" pitchFamily="34" charset="0"/>
              </a:rPr>
              <a:t> para asignar el código de departamento, el nombre del departamento, el jefe del departamento y su localización respectivamente. </a:t>
            </a:r>
          </a:p>
          <a:p>
            <a:r>
              <a:rPr lang="es-CL" sz="1200" b="0" baseline="0" dirty="0" smtClean="0">
                <a:latin typeface="Arial" pitchFamily="34" charset="0"/>
                <a:cs typeface="Arial" pitchFamily="34" charset="0"/>
              </a:rPr>
              <a:t>El procedimiento </a:t>
            </a:r>
            <a:r>
              <a:rPr lang="es-CL" sz="1200" b="0" baseline="0" dirty="0" err="1" smtClean="0">
                <a:latin typeface="Arial" pitchFamily="34" charset="0"/>
                <a:cs typeface="Arial" pitchFamily="34" charset="0"/>
              </a:rPr>
              <a:t>sp_create_department</a:t>
            </a:r>
            <a:r>
              <a:rPr lang="es-CL" sz="1200" b="0" baseline="0" dirty="0" smtClean="0">
                <a:latin typeface="Arial" pitchFamily="34" charset="0"/>
                <a:cs typeface="Arial" pitchFamily="34" charset="0"/>
              </a:rPr>
              <a:t> crea tres departamentos ejecutando el procedimiento </a:t>
            </a:r>
            <a:r>
              <a:rPr lang="es-CL" sz="1200" b="0" baseline="0" dirty="0" err="1" smtClean="0">
                <a:latin typeface="Arial" pitchFamily="34" charset="0"/>
                <a:cs typeface="Arial" pitchFamily="34" charset="0"/>
              </a:rPr>
              <a:t>sp_add_department</a:t>
            </a:r>
            <a:r>
              <a:rPr lang="es-CL" sz="1200" b="0" baseline="0" dirty="0" smtClean="0">
                <a:latin typeface="Arial" pitchFamily="34" charset="0"/>
                <a:cs typeface="Arial" pitchFamily="34" charset="0"/>
              </a:rPr>
              <a:t>. Cuando se produce una excepción en este departamento el error se propaga y el control retorna a la sección de excepciones del procedimiento </a:t>
            </a:r>
            <a:r>
              <a:rPr lang="es-CL" sz="1200" b="0" baseline="0" dirty="0" err="1" smtClean="0">
                <a:latin typeface="Arial" pitchFamily="34" charset="0"/>
                <a:cs typeface="Arial" pitchFamily="34" charset="0"/>
              </a:rPr>
              <a:t>sp_create_department</a:t>
            </a:r>
            <a:r>
              <a:rPr lang="es-CL" sz="1200" b="0" baseline="0" dirty="0" smtClean="0">
                <a:latin typeface="Arial" pitchFamily="34" charset="0"/>
                <a:cs typeface="Arial" pitchFamily="34" charset="0"/>
              </a:rPr>
              <a:t>. Por esta razón, la primera ejecución del procedimiento </a:t>
            </a:r>
            <a:r>
              <a:rPr lang="es-CL" sz="1200" b="0" baseline="0" dirty="0" err="1" smtClean="0">
                <a:latin typeface="Arial" pitchFamily="34" charset="0"/>
                <a:cs typeface="Arial" pitchFamily="34" charset="0"/>
              </a:rPr>
              <a:t>sp_add_department</a:t>
            </a:r>
            <a:r>
              <a:rPr lang="es-CL" sz="1200" b="0" baseline="0" dirty="0" smtClean="0">
                <a:latin typeface="Arial" pitchFamily="34" charset="0"/>
                <a:cs typeface="Arial" pitchFamily="34" charset="0"/>
              </a:rPr>
              <a:t> se efectúa en forma correcta. La segunda ejecución (con el código 120) genera la excepción de clave duplicada. Como esta excepción no en manejada en le procedimiento </a:t>
            </a:r>
            <a:r>
              <a:rPr lang="es-CL" sz="1200" b="0" baseline="0" dirty="0" err="1" smtClean="0">
                <a:latin typeface="Arial" pitchFamily="34" charset="0"/>
                <a:cs typeface="Arial" pitchFamily="34" charset="0"/>
              </a:rPr>
              <a:t>sp_add_department</a:t>
            </a:r>
            <a:r>
              <a:rPr lang="es-CL" sz="1200" b="0" baseline="0" dirty="0" smtClean="0">
                <a:latin typeface="Arial" pitchFamily="34" charset="0"/>
                <a:cs typeface="Arial" pitchFamily="34" charset="0"/>
              </a:rPr>
              <a:t> el error se propaga y el control retorna a la sección de control de excepciones del procedimiento </a:t>
            </a:r>
            <a:r>
              <a:rPr lang="es-CL" sz="1200" b="0" baseline="0" dirty="0" err="1" smtClean="0">
                <a:latin typeface="Arial" pitchFamily="34" charset="0"/>
                <a:cs typeface="Arial" pitchFamily="34" charset="0"/>
              </a:rPr>
              <a:t>sp_create_department</a:t>
            </a:r>
            <a:r>
              <a:rPr lang="es-CL" sz="1200" b="0" baseline="0" dirty="0" smtClean="0">
                <a:latin typeface="Arial" pitchFamily="34" charset="0"/>
                <a:cs typeface="Arial" pitchFamily="34" charset="0"/>
              </a:rPr>
              <a:t> y finaliza el proceso.</a:t>
            </a:r>
            <a:endParaRPr lang="es-MX" sz="1200" b="0" baseline="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8469FAAA-8430-4EF4-930A-81407F252B03}" type="slidenum">
              <a:rPr lang="es-CL" sz="1200">
                <a:latin typeface="+mn-lt"/>
                <a:cs typeface="+mn-cs"/>
              </a:rPr>
              <a:pPr algn="r" fontAlgn="auto">
                <a:spcBef>
                  <a:spcPts val="0"/>
                </a:spcBef>
                <a:spcAft>
                  <a:spcPts val="0"/>
                </a:spcAft>
                <a:defRPr/>
              </a:pPr>
              <a:t>28</a:t>
            </a:fld>
            <a:endParaRPr lang="es-CL" sz="1200">
              <a:latin typeface="+mn-lt"/>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1746"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Eliminando </a:t>
            </a:r>
            <a:r>
              <a:rPr lang="es-MX" sz="1200" b="1" dirty="0" smtClean="0">
                <a:latin typeface="Arial" pitchFamily="34" charset="0"/>
                <a:cs typeface="Arial" pitchFamily="34" charset="0"/>
              </a:rPr>
              <a:t>Procedimientos</a:t>
            </a:r>
            <a:endParaRPr lang="es-MX" sz="1200" b="1" dirty="0" smtClean="0">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MX" sz="1200" b="1" dirty="0" smtClean="0">
                <a:latin typeface="Arial" pitchFamily="34" charset="0"/>
                <a:cs typeface="Arial" pitchFamily="34" charset="0"/>
              </a:rPr>
              <a:t>  </a:t>
            </a:r>
            <a:r>
              <a:rPr lang="es-CL" sz="1200" dirty="0" smtClean="0">
                <a:latin typeface="Arial" pitchFamily="34" charset="0"/>
                <a:ea typeface="Arial Unicode MS"/>
                <a:cs typeface="Arial" pitchFamily="34" charset="0"/>
              </a:rPr>
              <a:t>Se pueden eliminar los procedimientos que está almacenado en la Base de Datos.</a:t>
            </a:r>
            <a:r>
              <a:rPr lang="es-MX" sz="1200" dirty="0" smtClean="0">
                <a:latin typeface="Arial" pitchFamily="34" charset="0"/>
                <a:cs typeface="Arial" pitchFamily="34" charset="0"/>
              </a:rPr>
              <a:t>.</a:t>
            </a:r>
            <a:endParaRPr lang="es-MX" sz="1200" dirty="0" smtClean="0">
              <a:latin typeface="Arial" pitchFamily="34" charset="0"/>
              <a:cs typeface="Arial" pitchFamily="34" charset="0"/>
            </a:endParaRPr>
          </a:p>
          <a:p>
            <a:pPr>
              <a:buFont typeface="Arial" pitchFamily="34" charset="0"/>
              <a:buChar char="•"/>
            </a:pPr>
            <a:r>
              <a:rPr lang="es-MX" sz="1200" dirty="0" smtClean="0">
                <a:latin typeface="Arial" pitchFamily="34" charset="0"/>
                <a:cs typeface="Arial" pitchFamily="34" charset="0"/>
              </a:rPr>
              <a:t>  En la sintaxis:</a:t>
            </a:r>
          </a:p>
          <a:p>
            <a:pPr lvl="1">
              <a:buFont typeface="Arial" pitchFamily="34" charset="0"/>
              <a:buChar char="•"/>
            </a:pPr>
            <a:r>
              <a:rPr lang="es-MX" sz="1200" dirty="0" smtClean="0">
                <a:latin typeface="Arial" pitchFamily="34" charset="0"/>
                <a:cs typeface="Arial" pitchFamily="34" charset="0"/>
              </a:rPr>
              <a:t>  </a:t>
            </a:r>
            <a:r>
              <a:rPr lang="es-MX" sz="1200" b="1" i="1" dirty="0" err="1" smtClean="0">
                <a:latin typeface="Arial" pitchFamily="34" charset="0"/>
                <a:cs typeface="Arial" pitchFamily="34" charset="0"/>
              </a:rPr>
              <a:t>nombre_procedimiento</a:t>
            </a:r>
            <a:r>
              <a:rPr lang="es-MX" sz="1200" b="1" i="0" dirty="0" smtClean="0">
                <a:latin typeface="Arial" pitchFamily="34" charset="0"/>
                <a:cs typeface="Arial" pitchFamily="34" charset="0"/>
              </a:rPr>
              <a:t> </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a:t>
            </a:r>
            <a:r>
              <a:rPr lang="es-MX" sz="1200" dirty="0" smtClean="0">
                <a:latin typeface="Arial" pitchFamily="34" charset="0"/>
                <a:cs typeface="Arial" pitchFamily="34" charset="0"/>
              </a:rPr>
              <a:t>es </a:t>
            </a:r>
            <a:r>
              <a:rPr lang="es-MX" sz="1200" dirty="0" smtClean="0">
                <a:latin typeface="Arial" pitchFamily="34" charset="0"/>
                <a:cs typeface="Arial" pitchFamily="34" charset="0"/>
              </a:rPr>
              <a:t>el procedimiento que se desea </a:t>
            </a:r>
            <a:r>
              <a:rPr lang="es-MX" sz="1200" dirty="0" smtClean="0">
                <a:latin typeface="Arial" pitchFamily="34" charset="0"/>
                <a:cs typeface="Arial" pitchFamily="34" charset="0"/>
              </a:rPr>
              <a:t>eliminar desde la Base de </a:t>
            </a:r>
            <a:r>
              <a:rPr lang="es-MX" sz="1200" dirty="0" smtClean="0">
                <a:latin typeface="Arial" pitchFamily="34" charset="0"/>
                <a:cs typeface="Arial" pitchFamily="34" charset="0"/>
              </a:rPr>
              <a:t>Datos.</a:t>
            </a: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464657B7-C061-4496-98AA-336A964810ED}" type="slidenum">
              <a:rPr lang="es-CL" sz="1200">
                <a:latin typeface="+mn-lt"/>
                <a:cs typeface="+mn-cs"/>
              </a:rPr>
              <a:pPr algn="r" fontAlgn="auto">
                <a:spcBef>
                  <a:spcPts val="0"/>
                </a:spcBef>
                <a:spcAft>
                  <a:spcPts val="0"/>
                </a:spcAft>
                <a:defRPr/>
              </a:pPr>
              <a:t>29</a:t>
            </a:fld>
            <a:endParaRPr lang="es-CL" sz="1200">
              <a:latin typeface="+mn-lt"/>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6322"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Obteniendo</a:t>
            </a:r>
            <a:r>
              <a:rPr lang="es-MX" sz="1200" b="1" baseline="0" dirty="0" smtClean="0">
                <a:latin typeface="Arial" pitchFamily="34" charset="0"/>
                <a:cs typeface="Arial" pitchFamily="34" charset="0"/>
              </a:rPr>
              <a:t> Información de Funciones desde el Diccionario de Datos</a:t>
            </a:r>
          </a:p>
          <a:p>
            <a:r>
              <a:rPr lang="es-MX" sz="1200" b="0" baseline="0" dirty="0" smtClean="0">
                <a:latin typeface="Arial" pitchFamily="34" charset="0"/>
                <a:cs typeface="Arial" pitchFamily="34" charset="0"/>
              </a:rPr>
              <a:t>La </a:t>
            </a:r>
            <a:r>
              <a:rPr lang="es-MX" sz="1200" dirty="0" smtClean="0">
                <a:latin typeface="Arial" pitchFamily="34" charset="0"/>
                <a:cs typeface="Arial" pitchFamily="34" charset="0"/>
              </a:rPr>
              <a:t>información relacionada a </a:t>
            </a:r>
            <a:r>
              <a:rPr lang="es-MX" sz="1200" dirty="0" smtClean="0">
                <a:latin typeface="Arial" pitchFamily="34" charset="0"/>
                <a:cs typeface="Arial" pitchFamily="34" charset="0"/>
              </a:rPr>
              <a:t>los</a:t>
            </a:r>
            <a:r>
              <a:rPr lang="es-MX" sz="1200" baseline="0" dirty="0" smtClean="0">
                <a:latin typeface="Arial" pitchFamily="34" charset="0"/>
                <a:cs typeface="Arial" pitchFamily="34" charset="0"/>
              </a:rPr>
              <a:t> procedimientos</a:t>
            </a:r>
            <a:r>
              <a:rPr lang="es-MX" sz="1200" dirty="0" smtClean="0">
                <a:latin typeface="Arial" pitchFamily="34" charset="0"/>
                <a:cs typeface="Arial" pitchFamily="34" charset="0"/>
              </a:rPr>
              <a:t> </a:t>
            </a:r>
            <a:r>
              <a:rPr lang="es-MX" sz="1200" dirty="0" smtClean="0">
                <a:latin typeface="Arial" pitchFamily="34" charset="0"/>
                <a:cs typeface="Arial" pitchFamily="34" charset="0"/>
              </a:rPr>
              <a:t>PL/SQL es grabada en las siguientes vistas del Diccionario de Datos :</a:t>
            </a:r>
            <a:endParaRPr lang="es-MX" sz="1200" b="0" baseline="0" dirty="0" smtClean="0">
              <a:latin typeface="Arial" pitchFamily="34" charset="0"/>
              <a:cs typeface="Arial" pitchFamily="34" charset="0"/>
            </a:endParaRPr>
          </a:p>
          <a:p>
            <a:pPr>
              <a:buFont typeface="Arial" pitchFamily="34" charset="0"/>
              <a:buChar char="•"/>
            </a:pPr>
            <a:r>
              <a:rPr lang="es-MX" sz="1200" b="0" baseline="0" dirty="0" smtClean="0">
                <a:latin typeface="Arial" pitchFamily="34" charset="0"/>
                <a:cs typeface="Arial" pitchFamily="34" charset="0"/>
              </a:rPr>
              <a:t>  </a:t>
            </a:r>
            <a:r>
              <a:rPr lang="es-MX" sz="1200" b="1" dirty="0" smtClean="0">
                <a:latin typeface="Arial" pitchFamily="34" charset="0"/>
                <a:cs typeface="Arial" pitchFamily="34" charset="0"/>
              </a:rPr>
              <a:t>USER_SOURCE:</a:t>
            </a:r>
            <a:r>
              <a:rPr lang="es-MX" sz="1200" dirty="0" smtClean="0">
                <a:latin typeface="Arial" pitchFamily="34" charset="0"/>
                <a:cs typeface="Arial" pitchFamily="34" charset="0"/>
              </a:rPr>
              <a:t> código fuente de los subprogramas que ha creado el usuario.</a:t>
            </a:r>
          </a:p>
          <a:p>
            <a:pPr>
              <a:buFont typeface="Arial" pitchFamily="34" charset="0"/>
              <a:buChar char="•"/>
            </a:pPr>
            <a:r>
              <a:rPr lang="es-MX" sz="1200" dirty="0" smtClean="0">
                <a:latin typeface="Arial" pitchFamily="34" charset="0"/>
                <a:cs typeface="Arial" pitchFamily="34" charset="0"/>
              </a:rPr>
              <a:t>  </a:t>
            </a:r>
            <a:r>
              <a:rPr lang="es-MX" sz="1200" b="1" dirty="0" smtClean="0">
                <a:latin typeface="Arial" pitchFamily="34" charset="0"/>
                <a:cs typeface="Arial" pitchFamily="34" charset="0"/>
              </a:rPr>
              <a:t>USER_OBJECTS:</a:t>
            </a:r>
            <a:r>
              <a:rPr lang="es-MX" sz="1200" dirty="0" smtClean="0">
                <a:latin typeface="Arial" pitchFamily="34" charset="0"/>
                <a:cs typeface="Arial" pitchFamily="34" charset="0"/>
              </a:rPr>
              <a:t> información de todos los objetos que pertenecen al usuario.</a:t>
            </a:r>
          </a:p>
          <a:p>
            <a:pPr>
              <a:buFont typeface="Arial" pitchFamily="34" charset="0"/>
              <a:buChar char="•"/>
            </a:pPr>
            <a:r>
              <a:rPr lang="es-MX" sz="1200" dirty="0" smtClean="0">
                <a:latin typeface="Arial" pitchFamily="34" charset="0"/>
                <a:cs typeface="Arial" pitchFamily="34" charset="0"/>
              </a:rPr>
              <a:t>  </a:t>
            </a:r>
            <a:r>
              <a:rPr lang="es-MX" sz="1200" b="1" dirty="0" smtClean="0">
                <a:latin typeface="Arial" pitchFamily="34" charset="0"/>
                <a:cs typeface="Arial" pitchFamily="34" charset="0"/>
              </a:rPr>
              <a:t>USER_ERRORS:</a:t>
            </a:r>
            <a:r>
              <a:rPr lang="es-MX" sz="1200" dirty="0" smtClean="0">
                <a:latin typeface="Arial" pitchFamily="34" charset="0"/>
                <a:cs typeface="Arial" pitchFamily="34" charset="0"/>
              </a:rPr>
              <a:t> información sobre errores de compilación de los subprogramas creados por el usuario.</a:t>
            </a:r>
          </a:p>
          <a:p>
            <a:pPr>
              <a:buFont typeface="Arial" pitchFamily="34" charset="0"/>
              <a:buChar char="•"/>
            </a:pPr>
            <a:endParaRPr lang="es-MX" b="1" dirty="0"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BB5BBDC9-98E8-492B-92C6-99AF9614CC91}" type="slidenum">
              <a:rPr lang="es-CL" sz="1200">
                <a:latin typeface="+mn-lt"/>
                <a:cs typeface="+mn-cs"/>
              </a:rPr>
              <a:pPr algn="r" fontAlgn="auto">
                <a:spcBef>
                  <a:spcPts val="0"/>
                </a:spcBef>
                <a:spcAft>
                  <a:spcPts val="0"/>
                </a:spcAft>
                <a:defRPr/>
              </a:pPr>
              <a:t>30</a:t>
            </a:fld>
            <a:endParaRPr lang="es-CL" sz="1200">
              <a:latin typeface="+mn-lt"/>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98307"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¿Qué</a:t>
            </a:r>
            <a:r>
              <a:rPr lang="es-MX" sz="1200" b="1" baseline="0" dirty="0" smtClean="0">
                <a:latin typeface="Arial" pitchFamily="34" charset="0"/>
                <a:cs typeface="Arial" pitchFamily="34" charset="0"/>
              </a:rPr>
              <a:t> son los Subprogramas PL/SQL?</a:t>
            </a:r>
            <a:endParaRPr lang="es-MX" sz="1200" b="0" baseline="0" dirty="0" smtClean="0">
              <a:latin typeface="Arial" pitchFamily="34" charset="0"/>
              <a:cs typeface="Arial" pitchFamily="34" charset="0"/>
            </a:endParaRPr>
          </a:p>
          <a:p>
            <a:r>
              <a:rPr lang="es-CL" sz="1200" dirty="0" smtClean="0">
                <a:latin typeface="Arial" pitchFamily="34" charset="0"/>
                <a:cs typeface="Arial" pitchFamily="34" charset="0"/>
              </a:rPr>
              <a:t>Un subprograma PL/SQL es un bloque PL/SQL con nombre que se</a:t>
            </a:r>
            <a:r>
              <a:rPr lang="es-CL" sz="1200" baseline="0" dirty="0" smtClean="0">
                <a:latin typeface="Arial" pitchFamily="34" charset="0"/>
                <a:cs typeface="Arial" pitchFamily="34" charset="0"/>
              </a:rPr>
              <a:t> puede ejecutar</a:t>
            </a:r>
            <a:r>
              <a:rPr lang="es-CL" sz="1200" dirty="0" smtClean="0">
                <a:latin typeface="Arial" pitchFamily="34" charset="0"/>
                <a:cs typeface="Arial" pitchFamily="34" charset="0"/>
              </a:rPr>
              <a:t> con un conjunto de parámetros. Se puede declarar y definir un subprograma dentro de cualquier bloque</a:t>
            </a:r>
            <a:r>
              <a:rPr lang="es-CL" sz="1200" baseline="0" dirty="0" smtClean="0">
                <a:latin typeface="Arial" pitchFamily="34" charset="0"/>
                <a:cs typeface="Arial" pitchFamily="34" charset="0"/>
              </a:rPr>
              <a:t> PL/SQL o de otro </a:t>
            </a:r>
            <a:r>
              <a:rPr lang="es-CL" sz="1200" dirty="0" smtClean="0">
                <a:latin typeface="Arial" pitchFamily="34" charset="0"/>
                <a:cs typeface="Arial" pitchFamily="34" charset="0"/>
              </a:rPr>
              <a:t>subprograma.</a:t>
            </a:r>
          </a:p>
          <a:p>
            <a:endParaRPr lang="es-CL" sz="1200" dirty="0" smtClean="0">
              <a:latin typeface="Arial" pitchFamily="34" charset="0"/>
              <a:cs typeface="Arial" pitchFamily="34" charset="0"/>
            </a:endParaRPr>
          </a:p>
          <a:p>
            <a:r>
              <a:rPr lang="es-CL" sz="1200" b="1" dirty="0" smtClean="0">
                <a:latin typeface="Arial" pitchFamily="34" charset="0"/>
                <a:cs typeface="Arial" pitchFamily="34" charset="0"/>
              </a:rPr>
              <a:t>Partes de un</a:t>
            </a:r>
            <a:r>
              <a:rPr lang="es-CL" sz="1200" b="1" baseline="0" dirty="0" smtClean="0">
                <a:latin typeface="Arial" pitchFamily="34" charset="0"/>
                <a:cs typeface="Arial" pitchFamily="34" charset="0"/>
              </a:rPr>
              <a:t> Subprograma</a:t>
            </a:r>
            <a:endParaRPr lang="es-CL" sz="1200" b="1" dirty="0" smtClean="0">
              <a:latin typeface="Arial" pitchFamily="34" charset="0"/>
              <a:cs typeface="Arial" pitchFamily="34" charset="0"/>
            </a:endParaRPr>
          </a:p>
          <a:p>
            <a:r>
              <a:rPr lang="es-CL" sz="1200" dirty="0" smtClean="0">
                <a:latin typeface="Arial" pitchFamily="34" charset="0"/>
                <a:cs typeface="Arial" pitchFamily="34" charset="0"/>
              </a:rPr>
              <a:t>Un subprograma consta de una especificación y un cuerpo. Para declarar un subprograma, debe tener una especificación, que incluye descripciones de los parámetros. Para definir un subprograma, se debe proporcionar tanto la especificación y el cuerpo. </a:t>
            </a:r>
          </a:p>
          <a:p>
            <a:r>
              <a:rPr lang="es-CL" sz="1200" dirty="0" smtClean="0">
                <a:latin typeface="Arial" pitchFamily="34" charset="0"/>
                <a:cs typeface="Arial" pitchFamily="34" charset="0"/>
              </a:rPr>
              <a:t>Un s</a:t>
            </a:r>
            <a:r>
              <a:rPr lang="es-ES" sz="1200" dirty="0" err="1" smtClean="0">
                <a:latin typeface="Arial" pitchFamily="34" charset="0"/>
                <a:cs typeface="Arial" pitchFamily="34" charset="0"/>
              </a:rPr>
              <a:t>ubprograma</a:t>
            </a:r>
            <a:r>
              <a:rPr lang="es-ES" sz="1200" dirty="0" smtClean="0">
                <a:latin typeface="Arial" pitchFamily="34" charset="0"/>
                <a:cs typeface="Arial" pitchFamily="34" charset="0"/>
              </a:rPr>
              <a:t> contiene las siguientes secciones:</a:t>
            </a:r>
          </a:p>
          <a:p>
            <a:pPr lvl="1">
              <a:buFont typeface="Arial" pitchFamily="34" charset="0"/>
              <a:buChar char="•"/>
            </a:pPr>
            <a:r>
              <a:rPr lang="es-ES" sz="1200" dirty="0" smtClean="0">
                <a:latin typeface="Arial" pitchFamily="34" charset="0"/>
                <a:cs typeface="Arial" pitchFamily="34" charset="0"/>
              </a:rPr>
              <a:t>  </a:t>
            </a:r>
            <a:r>
              <a:rPr lang="es-MX" sz="1200" b="1" dirty="0" smtClean="0">
                <a:latin typeface="Arial" pitchFamily="34" charset="0"/>
                <a:cs typeface="Arial" pitchFamily="34" charset="0"/>
              </a:rPr>
              <a:t>Sección Declarativa o Declaración (opcional):</a:t>
            </a:r>
            <a:r>
              <a:rPr lang="es-MX" sz="1200" dirty="0" smtClean="0">
                <a:latin typeface="Arial" pitchFamily="34" charset="0"/>
                <a:cs typeface="Arial" pitchFamily="34" charset="0"/>
              </a:rPr>
              <a:t> a </a:t>
            </a:r>
            <a:r>
              <a:rPr lang="es-ES" sz="1200" dirty="0" smtClean="0">
                <a:latin typeface="Arial" pitchFamily="34" charset="0"/>
                <a:cs typeface="Arial" pitchFamily="34" charset="0"/>
              </a:rPr>
              <a:t>diferencia de los bloques anónimos, la parte declarativa de los subprogramas no se inicia con la palabra clave DECLARE. Esta </a:t>
            </a:r>
            <a:r>
              <a:rPr lang="es-MX" sz="1200" dirty="0" smtClean="0">
                <a:latin typeface="Arial" pitchFamily="34" charset="0"/>
                <a:cs typeface="Arial" pitchFamily="34" charset="0"/>
              </a:rPr>
              <a:t>va a continuación de la palabra IS o AS.</a:t>
            </a:r>
          </a:p>
          <a:p>
            <a:pPr lvl="1">
              <a:buFont typeface="Arial" pitchFamily="34" charset="0"/>
              <a:buChar char="•"/>
            </a:pPr>
            <a:r>
              <a:rPr lang="es-MX" sz="1200" dirty="0" smtClean="0">
                <a:latin typeface="Arial" pitchFamily="34" charset="0"/>
                <a:cs typeface="Arial" pitchFamily="34" charset="0"/>
              </a:rPr>
              <a:t>  </a:t>
            </a:r>
            <a:r>
              <a:rPr lang="es-MX" sz="1200" b="1" dirty="0" smtClean="0">
                <a:latin typeface="Arial" pitchFamily="34" charset="0"/>
                <a:cs typeface="Arial" pitchFamily="34" charset="0"/>
              </a:rPr>
              <a:t>Sección Ejecutable (obligatoria):</a:t>
            </a:r>
            <a:r>
              <a:rPr lang="es-MX" sz="1200" dirty="0" smtClean="0">
                <a:latin typeface="Arial" pitchFamily="34" charset="0"/>
                <a:cs typeface="Arial" pitchFamily="34" charset="0"/>
              </a:rPr>
              <a:t> </a:t>
            </a:r>
            <a:r>
              <a:rPr lang="es-ES" sz="1200" dirty="0" smtClean="0">
                <a:latin typeface="Arial" pitchFamily="34" charset="0"/>
                <a:cs typeface="Arial" pitchFamily="34" charset="0"/>
              </a:rPr>
              <a:t>que contiene la lógica del negocio. Esta sección comienza y termina con la palabra clave BEGIN y END respectivamente.</a:t>
            </a:r>
          </a:p>
          <a:p>
            <a:pPr lvl="1">
              <a:buFont typeface="Arial" pitchFamily="34" charset="0"/>
              <a:buChar char="•"/>
            </a:pPr>
            <a:r>
              <a:rPr lang="es-ES" sz="1200" dirty="0" smtClean="0">
                <a:latin typeface="Arial" pitchFamily="34" charset="0"/>
                <a:cs typeface="Arial" pitchFamily="34" charset="0"/>
              </a:rPr>
              <a:t>  </a:t>
            </a:r>
            <a:r>
              <a:rPr lang="es-MX" sz="1200" b="1" dirty="0" smtClean="0">
                <a:latin typeface="Arial" pitchFamily="34" charset="0"/>
                <a:cs typeface="Arial" pitchFamily="34" charset="0"/>
              </a:rPr>
              <a:t>Sección </a:t>
            </a:r>
            <a:r>
              <a:rPr lang="es-ES" sz="1200" b="1" dirty="0" smtClean="0">
                <a:latin typeface="Arial" pitchFamily="34" charset="0"/>
                <a:cs typeface="Arial" pitchFamily="34" charset="0"/>
              </a:rPr>
              <a:t>de Excepción (opcional): </a:t>
            </a:r>
            <a:r>
              <a:rPr lang="es-ES" sz="1200" dirty="0" smtClean="0">
                <a:latin typeface="Arial" pitchFamily="34" charset="0"/>
                <a:cs typeface="Arial" pitchFamily="34" charset="0"/>
              </a:rPr>
              <a:t>que se incluye para controlar las excepciones (errores).</a:t>
            </a:r>
            <a:endParaRPr lang="es-CL" sz="1200" dirty="0" smtClean="0">
              <a:latin typeface="Arial" pitchFamily="34" charset="0"/>
              <a:cs typeface="Arial" pitchFamily="34" charset="0"/>
            </a:endParaRPr>
          </a:p>
          <a:p>
            <a:endParaRPr lang="es-MX" sz="1200" dirty="0" smtClean="0">
              <a:latin typeface="Arial" pitchFamily="34" charset="0"/>
              <a:cs typeface="Arial" pitchFamily="34" charset="0"/>
            </a:endParaRPr>
          </a:p>
          <a:p>
            <a:r>
              <a:rPr lang="es-MX" sz="1200" b="1" dirty="0" smtClean="0">
                <a:latin typeface="Arial" pitchFamily="34" charset="0"/>
                <a:cs typeface="Arial" pitchFamily="34" charset="0"/>
              </a:rPr>
              <a:t>Tipos de Subprogramas</a:t>
            </a:r>
            <a:endParaRPr lang="es-MX" sz="1200" b="0" dirty="0" smtClean="0">
              <a:latin typeface="Arial" pitchFamily="34" charset="0"/>
              <a:cs typeface="Arial" pitchFamily="34" charset="0"/>
            </a:endParaRPr>
          </a:p>
          <a:p>
            <a:r>
              <a:rPr lang="es-CL" sz="1200" b="0" dirty="0" smtClean="0">
                <a:latin typeface="Arial" pitchFamily="34" charset="0"/>
                <a:cs typeface="Arial" pitchFamily="34" charset="0"/>
              </a:rPr>
              <a:t>PL / SQL tiene dos tipos de subprogramas: procedimientos y funciones. Normalmente, se utiliza un procedimiento para realizar una acción y una función para calcular y devolver un valor. </a:t>
            </a:r>
          </a:p>
          <a:p>
            <a:r>
              <a:rPr lang="es-CL" sz="1200" b="0" dirty="0" smtClean="0">
                <a:latin typeface="Arial" pitchFamily="34" charset="0"/>
                <a:cs typeface="Arial" pitchFamily="34" charset="0"/>
              </a:rPr>
              <a:t>Un procedimiento y una función tienen la misma estructura, con la excepción de que sólo una función tiene algunos elementos adicionales, tales como la cláusula RETURN o la instrucción RETURN. </a:t>
            </a:r>
          </a:p>
          <a:p>
            <a:r>
              <a:rPr lang="es-CL" sz="1200" b="0" dirty="0" smtClean="0">
                <a:latin typeface="Arial" pitchFamily="34" charset="0"/>
                <a:cs typeface="Arial" pitchFamily="34" charset="0"/>
              </a:rPr>
              <a:t>La cláusula RETURN especifica el tipo de datos del valor de retorno (requerido). Una sentencia RETURN especifica el valor de retorno (requerido). </a:t>
            </a:r>
            <a:endParaRPr lang="es-MX" sz="1200" b="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10CCA2C7-6D1E-4B21-A568-B2E14F562892}" type="slidenum">
              <a:rPr lang="es-CL" sz="1200">
                <a:latin typeface="+mn-lt"/>
                <a:cs typeface="+mn-cs"/>
              </a:rPr>
              <a:pPr algn="r" fontAlgn="auto">
                <a:spcBef>
                  <a:spcPts val="0"/>
                </a:spcBef>
                <a:spcAft>
                  <a:spcPts val="0"/>
                </a:spcAft>
                <a:defRPr/>
              </a:pPr>
              <a:t>4</a:t>
            </a:fld>
            <a:endParaRPr lang="es-CL" sz="1200" dirty="0">
              <a:latin typeface="+mn-lt"/>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98307"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Ventajas de usar Subprogramas</a:t>
            </a:r>
            <a:r>
              <a:rPr lang="es-MX" sz="1200" b="1" baseline="0" dirty="0" smtClean="0">
                <a:latin typeface="Arial" pitchFamily="34" charset="0"/>
                <a:cs typeface="Arial" pitchFamily="34" charset="0"/>
              </a:rPr>
              <a:t> PL/SQL</a:t>
            </a:r>
            <a:endParaRPr lang="es-MX" sz="1200" b="0" baseline="0" dirty="0" smtClean="0">
              <a:latin typeface="Arial" pitchFamily="34" charset="0"/>
              <a:cs typeface="Arial" pitchFamily="34" charset="0"/>
            </a:endParaRPr>
          </a:p>
          <a:p>
            <a:r>
              <a:rPr lang="es-CL" sz="1200" dirty="0" smtClean="0">
                <a:latin typeface="Arial" pitchFamily="34" charset="0"/>
                <a:cs typeface="Arial" pitchFamily="34" charset="0"/>
              </a:rPr>
              <a:t>Los procedimientos y funciones tienen muchos beneficios debido a la modularidad del código: </a:t>
            </a:r>
          </a:p>
          <a:p>
            <a:pPr>
              <a:buFont typeface="Arial" pitchFamily="34" charset="0"/>
              <a:buChar char="•"/>
            </a:pPr>
            <a:r>
              <a:rPr lang="es-CL" sz="1200" dirty="0" smtClean="0">
                <a:latin typeface="Arial" pitchFamily="34" charset="0"/>
                <a:cs typeface="Arial" pitchFamily="34" charset="0"/>
              </a:rPr>
              <a:t>  </a:t>
            </a:r>
            <a:r>
              <a:rPr lang="es-CL" sz="1200" b="1" dirty="0" smtClean="0">
                <a:latin typeface="Arial" pitchFamily="34" charset="0"/>
                <a:cs typeface="Arial" pitchFamily="34" charset="0"/>
              </a:rPr>
              <a:t>Fácil mantención: </a:t>
            </a:r>
            <a:r>
              <a:rPr lang="es-CL" sz="1200" dirty="0" smtClean="0">
                <a:latin typeface="Arial" pitchFamily="34" charset="0"/>
                <a:cs typeface="Arial" pitchFamily="34" charset="0"/>
              </a:rPr>
              <a:t>se realiza porque los subprogramas se encuentran en un solo lugar. Las modificaciones se deben hacer en un solo lugar, aunque afecten a múltiples aplicaciones, lo que minimiza el efectuar excesivas pruebas.</a:t>
            </a:r>
          </a:p>
          <a:p>
            <a:pPr>
              <a:buFont typeface="Arial" pitchFamily="34" charset="0"/>
              <a:buChar char="•"/>
            </a:pPr>
            <a:r>
              <a:rPr lang="es-CL" sz="1200" dirty="0" smtClean="0">
                <a:latin typeface="Arial" pitchFamily="34" charset="0"/>
                <a:cs typeface="Arial" pitchFamily="34" charset="0"/>
              </a:rPr>
              <a:t>  </a:t>
            </a:r>
            <a:r>
              <a:rPr lang="es-CL" sz="1200" b="1" dirty="0" smtClean="0">
                <a:latin typeface="Arial" pitchFamily="34" charset="0"/>
                <a:cs typeface="Arial" pitchFamily="34" charset="0"/>
              </a:rPr>
              <a:t>Mejora de la seguridad de los datos: </a:t>
            </a:r>
            <a:r>
              <a:rPr lang="es-CL" sz="1200" dirty="0" smtClean="0">
                <a:latin typeface="Arial" pitchFamily="34" charset="0"/>
                <a:cs typeface="Arial" pitchFamily="34" charset="0"/>
              </a:rPr>
              <a:t>se puede lograr mediante el control de acceso indirecto a objetos de base de datos de los usuarios no privilegiados con privilegios de seguridad. Los subprogramas son ejecutados de forma predeterminada con el derecho de definidor. El privilegio de ejecución no permite a un usuario acceder directamente llamando a los objetos que son accesibles para el subprograma.</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10CCA2C7-6D1E-4B21-A568-B2E14F562892}" type="slidenum">
              <a:rPr lang="es-CL" sz="1200">
                <a:latin typeface="+mn-lt"/>
                <a:cs typeface="+mn-cs"/>
              </a:rPr>
              <a:pPr algn="r" fontAlgn="auto">
                <a:spcBef>
                  <a:spcPts val="0"/>
                </a:spcBef>
                <a:spcAft>
                  <a:spcPts val="0"/>
                </a:spcAft>
                <a:defRPr/>
              </a:pPr>
              <a:t>5</a:t>
            </a:fld>
            <a:endParaRPr lang="es-CL" sz="1200" dirty="0">
              <a:latin typeface="+mn-lt"/>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00355"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MX" dirty="0"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90E00A86-4AD9-4316-B7EE-B031030417B4}" type="slidenum">
              <a:rPr lang="es-CL" sz="1200">
                <a:latin typeface="+mn-lt"/>
                <a:cs typeface="+mn-cs"/>
              </a:rPr>
              <a:pPr algn="r" fontAlgn="auto">
                <a:spcBef>
                  <a:spcPts val="0"/>
                </a:spcBef>
                <a:spcAft>
                  <a:spcPts val="0"/>
                </a:spcAft>
                <a:defRPr/>
              </a:pPr>
              <a:t>6</a:t>
            </a:fld>
            <a:endParaRPr lang="es-CL" sz="1200">
              <a:latin typeface="+mn-lt"/>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00355"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MX" dirty="0"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90E00A86-4AD9-4316-B7EE-B031030417B4}" type="slidenum">
              <a:rPr lang="es-CL" sz="1200">
                <a:latin typeface="+mn-lt"/>
                <a:cs typeface="+mn-cs"/>
              </a:rPr>
              <a:pPr algn="r" fontAlgn="auto">
                <a:spcBef>
                  <a:spcPts val="0"/>
                </a:spcBef>
                <a:spcAft>
                  <a:spcPts val="0"/>
                </a:spcAft>
                <a:defRPr/>
              </a:pPr>
              <a:t>7</a:t>
            </a:fld>
            <a:endParaRPr lang="es-CL" sz="1200">
              <a:latin typeface="+mn-lt"/>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3554" name="2 Marcador de notas"/>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r>
              <a:rPr lang="es-MX" sz="1200" b="1" dirty="0" smtClean="0">
                <a:latin typeface="Arial" pitchFamily="34" charset="0"/>
                <a:cs typeface="Arial" pitchFamily="34" charset="0"/>
              </a:rPr>
              <a:t>Bloques Anónimos Versus</a:t>
            </a:r>
            <a:r>
              <a:rPr lang="es-MX" sz="1200" b="1" baseline="0" dirty="0" smtClean="0">
                <a:latin typeface="Arial" pitchFamily="34" charset="0"/>
                <a:cs typeface="Arial" pitchFamily="34" charset="0"/>
              </a:rPr>
              <a:t> Subprogramas</a:t>
            </a:r>
            <a:endParaRPr lang="es-MX" sz="1200" dirty="0" smtClean="0">
              <a:latin typeface="Arial" pitchFamily="34" charset="0"/>
              <a:cs typeface="Arial" pitchFamily="34" charset="0"/>
            </a:endParaRPr>
          </a:p>
          <a:p>
            <a:pPr>
              <a:lnSpc>
                <a:spcPct val="90000"/>
              </a:lnSpc>
              <a:buFontTx/>
              <a:buNone/>
            </a:pPr>
            <a:r>
              <a:rPr lang="es-CL" sz="1200" dirty="0" smtClean="0">
                <a:latin typeface="Arial" pitchFamily="34" charset="0"/>
                <a:cs typeface="Arial" pitchFamily="34" charset="0"/>
              </a:rPr>
              <a:t>Los bloques anónimos no son objetos de base de datos persistentes, por lo tanto cada vez</a:t>
            </a:r>
            <a:r>
              <a:rPr lang="es-CL" sz="1200" baseline="0" dirty="0" smtClean="0">
                <a:latin typeface="Arial" pitchFamily="34" charset="0"/>
                <a:cs typeface="Arial" pitchFamily="34" charset="0"/>
              </a:rPr>
              <a:t> que se ejecutan son compilados</a:t>
            </a:r>
            <a:r>
              <a:rPr lang="es-CL" sz="1200" dirty="0" smtClean="0">
                <a:latin typeface="Arial" pitchFamily="34" charset="0"/>
                <a:cs typeface="Arial" pitchFamily="34" charset="0"/>
              </a:rPr>
              <a:t>. No se almacenan en la base de datos para su reutilización. Si desea volver a utilizar, se debe volver a ejecutar el script que crea el bloque anónimo.</a:t>
            </a:r>
          </a:p>
          <a:p>
            <a:pPr>
              <a:lnSpc>
                <a:spcPct val="90000"/>
              </a:lnSpc>
              <a:buFontTx/>
              <a:buNone/>
            </a:pPr>
            <a:r>
              <a:rPr lang="es-CL" sz="1200" dirty="0" smtClean="0">
                <a:latin typeface="Arial" pitchFamily="34" charset="0"/>
                <a:cs typeface="Arial" pitchFamily="34" charset="0"/>
              </a:rPr>
              <a:t>Los procedimientos y funciones se compilan y almacenan en la base de datos en una forma compilada. Ellos se vuelven a compilar sólo cuando se modifican. Debido a que se almacenan en la base de datos, cualquier aplicación puede hacer uso de estos subprogramas de acuerdo a los permisos asignados. La aplicación que ejecuta el subprograma puede pasar parámetros a los procedimientos si está diseñado para aceptar parámetros. Del mismo modo, una aplicación que ejecuta un procedimiento</a:t>
            </a:r>
            <a:r>
              <a:rPr lang="es-CL" sz="1200" baseline="0" dirty="0" smtClean="0">
                <a:latin typeface="Arial" pitchFamily="34" charset="0"/>
                <a:cs typeface="Arial" pitchFamily="34" charset="0"/>
              </a:rPr>
              <a:t> o una función </a:t>
            </a:r>
            <a:r>
              <a:rPr lang="es-CL" sz="1200" dirty="0" smtClean="0">
                <a:latin typeface="Arial" pitchFamily="34" charset="0"/>
                <a:cs typeface="Arial" pitchFamily="34" charset="0"/>
              </a:rPr>
              <a:t>puede recuperar un valor.</a:t>
            </a:r>
            <a:endParaRPr lang="es-MX" sz="1200" b="1"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994C69B3-CFF3-4C53-AD11-F31205EF231E}" type="slidenum">
              <a:rPr lang="es-CL" sz="1200">
                <a:latin typeface="+mn-lt"/>
                <a:cs typeface="+mn-cs"/>
              </a:rPr>
              <a:pPr algn="r" fontAlgn="auto">
                <a:spcBef>
                  <a:spcPts val="0"/>
                </a:spcBef>
                <a:spcAft>
                  <a:spcPts val="0"/>
                </a:spcAft>
                <a:defRPr/>
              </a:pPr>
              <a:t>8</a:t>
            </a:fld>
            <a:endParaRPr lang="es-CL" sz="1200">
              <a:latin typeface="+mn-lt"/>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98307"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Procedimiento Almacenado</a:t>
            </a:r>
            <a:endParaRPr lang="es-MX" sz="1200" dirty="0" smtClean="0">
              <a:latin typeface="Arial" pitchFamily="34" charset="0"/>
              <a:cs typeface="Arial" pitchFamily="34" charset="0"/>
            </a:endParaRPr>
          </a:p>
          <a:p>
            <a:pPr>
              <a:buFontTx/>
              <a:buChar char="•"/>
            </a:pPr>
            <a:r>
              <a:rPr lang="es-MX" sz="1200" dirty="0" smtClean="0">
                <a:latin typeface="Arial" pitchFamily="34" charset="0"/>
                <a:cs typeface="Arial" pitchFamily="34" charset="0"/>
              </a:rPr>
              <a:t>  Es un bloque PL/SQL con nombre.</a:t>
            </a:r>
          </a:p>
          <a:p>
            <a:pPr>
              <a:buFontTx/>
              <a:buChar char="•"/>
            </a:pPr>
            <a:r>
              <a:rPr lang="es-MX" sz="1200" dirty="0" smtClean="0">
                <a:latin typeface="Arial" pitchFamily="34" charset="0"/>
                <a:cs typeface="Arial" pitchFamily="34" charset="0"/>
              </a:rPr>
              <a:t>  Es un tipo de subprograma PL/SQL que realiza una acción.</a:t>
            </a:r>
          </a:p>
          <a:p>
            <a:pPr>
              <a:buFontTx/>
              <a:buChar char="•"/>
            </a:pPr>
            <a:r>
              <a:rPr lang="es-MX" sz="1200" dirty="0" smtClean="0">
                <a:latin typeface="Arial" pitchFamily="34" charset="0"/>
                <a:cs typeface="Arial" pitchFamily="34" charset="0"/>
              </a:rPr>
              <a:t>  Puede aceptar parámetros.</a:t>
            </a:r>
          </a:p>
          <a:p>
            <a:pPr>
              <a:buFontTx/>
              <a:buChar char="•"/>
            </a:pPr>
            <a:r>
              <a:rPr lang="es-MX" sz="1200" dirty="0" smtClean="0">
                <a:latin typeface="Arial" pitchFamily="34" charset="0"/>
                <a:cs typeface="Arial" pitchFamily="34" charset="0"/>
              </a:rPr>
              <a:t>  Estructuralmente está compuesto por un Encabezado (obligatorio), una sección Declarativa (opcional), una sección Ejecutable (obligatorio) y una sección para manejo de Excepciones (opcional).</a:t>
            </a:r>
          </a:p>
          <a:p>
            <a:pPr>
              <a:buFontTx/>
              <a:buChar char="•"/>
            </a:pPr>
            <a:r>
              <a:rPr lang="es-MX" sz="1200" dirty="0" smtClean="0">
                <a:latin typeface="Arial" pitchFamily="34" charset="0"/>
                <a:cs typeface="Arial" pitchFamily="34" charset="0"/>
              </a:rPr>
              <a:t>  Puede ser compilado y almacenado en la Base de datos como un objeto de un esquema.</a:t>
            </a:r>
          </a:p>
          <a:p>
            <a:pPr>
              <a:buFontTx/>
              <a:buChar char="•"/>
            </a:pPr>
            <a:r>
              <a:rPr lang="es-MX" sz="1200" dirty="0" smtClean="0">
                <a:latin typeface="Arial" pitchFamily="34" charset="0"/>
                <a:cs typeface="Arial" pitchFamily="34" charset="0"/>
              </a:rPr>
              <a:t>  Promueve la reusabilidad y la capacidad de mantención.</a:t>
            </a:r>
          </a:p>
          <a:p>
            <a:pPr>
              <a:buFontTx/>
              <a:buChar char="•"/>
            </a:pPr>
            <a:r>
              <a:rPr lang="es-MX" sz="1200" dirty="0" smtClean="0">
                <a:latin typeface="Arial" pitchFamily="34" charset="0"/>
                <a:cs typeface="Arial" pitchFamily="34" charset="0"/>
              </a:rPr>
              <a:t>  Puede ser invocado, usando su nombre, desde una aplicación o desde otro bloque PL/SQL.</a:t>
            </a:r>
            <a:endParaRPr lang="es-MX" sz="1200" dirty="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10CCA2C7-6D1E-4B21-A568-B2E14F562892}" type="slidenum">
              <a:rPr lang="es-CL" sz="1200">
                <a:latin typeface="+mn-lt"/>
                <a:cs typeface="+mn-cs"/>
              </a:rPr>
              <a:pPr algn="r" fontAlgn="auto">
                <a:spcBef>
                  <a:spcPts val="0"/>
                </a:spcBef>
                <a:spcAft>
                  <a:spcPts val="0"/>
                </a:spcAft>
                <a:defRPr/>
              </a:pPr>
              <a:t>9</a:t>
            </a:fld>
            <a:endParaRPr lang="es-CL" sz="1200" dirty="0">
              <a:latin typeface="+mn-lt"/>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98307"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Creación de un Procedimiento Almacenado</a:t>
            </a:r>
            <a:endParaRPr lang="es-MX" sz="1200" dirty="0" smtClean="0">
              <a:latin typeface="Arial" pitchFamily="34" charset="0"/>
              <a:cs typeface="Arial" pitchFamily="34" charset="0"/>
            </a:endParaRPr>
          </a:p>
          <a:p>
            <a:pPr>
              <a:buFontTx/>
              <a:buNone/>
            </a:pPr>
            <a:r>
              <a:rPr lang="es-MX" sz="1200" b="1" dirty="0" smtClean="0">
                <a:latin typeface="Arial" pitchFamily="34" charset="0"/>
                <a:cs typeface="Arial" pitchFamily="34" charset="0"/>
              </a:rPr>
              <a:t>1</a:t>
            </a:r>
            <a:r>
              <a:rPr lang="es-MX" sz="1200" b="1" dirty="0" smtClean="0">
                <a:latin typeface="Arial" pitchFamily="34" charset="0"/>
                <a:cs typeface="Arial" pitchFamily="34" charset="0"/>
              </a:rPr>
              <a:t>. </a:t>
            </a:r>
            <a:r>
              <a:rPr lang="es-MX" sz="1200" b="0" baseline="0" dirty="0" smtClean="0">
                <a:latin typeface="Arial" pitchFamily="34" charset="0"/>
                <a:cs typeface="Arial" pitchFamily="34" charset="0"/>
              </a:rPr>
              <a:t> </a:t>
            </a:r>
            <a:r>
              <a:rPr lang="es-MX" sz="1200" b="0" baseline="0" dirty="0" smtClean="0">
                <a:latin typeface="Arial" pitchFamily="34" charset="0"/>
                <a:cs typeface="Arial" pitchFamily="34" charset="0"/>
              </a:rPr>
              <a:t>Crear la </a:t>
            </a:r>
            <a:r>
              <a:rPr lang="es-CL" sz="1200" dirty="0" smtClean="0">
                <a:latin typeface="Arial" pitchFamily="34" charset="0"/>
                <a:cs typeface="Arial" pitchFamily="34" charset="0"/>
              </a:rPr>
              <a:t>función.</a:t>
            </a:r>
          </a:p>
          <a:p>
            <a:pPr>
              <a:buFontTx/>
              <a:buNone/>
            </a:pPr>
            <a:r>
              <a:rPr lang="es-CL" sz="1200" b="1" dirty="0" smtClean="0">
                <a:latin typeface="Arial" pitchFamily="34" charset="0"/>
                <a:cs typeface="Arial" pitchFamily="34" charset="0"/>
              </a:rPr>
              <a:t>2</a:t>
            </a:r>
            <a:r>
              <a:rPr lang="es-CL" sz="1200" b="1" dirty="0" smtClean="0">
                <a:latin typeface="Arial" pitchFamily="34" charset="0"/>
                <a:cs typeface="Arial" pitchFamily="34" charset="0"/>
              </a:rPr>
              <a:t>. </a:t>
            </a:r>
            <a:r>
              <a:rPr lang="es-CL" sz="1200" b="0" dirty="0" smtClean="0">
                <a:latin typeface="Arial" pitchFamily="34" charset="0"/>
                <a:cs typeface="Arial" pitchFamily="34" charset="0"/>
              </a:rPr>
              <a:t> </a:t>
            </a:r>
            <a:r>
              <a:rPr lang="es-CL" sz="1200" dirty="0" smtClean="0">
                <a:latin typeface="Arial" pitchFamily="34" charset="0"/>
                <a:cs typeface="Arial" pitchFamily="34" charset="0"/>
              </a:rPr>
              <a:t>Compilar el procedimiento. Al compilar</a:t>
            </a:r>
            <a:r>
              <a:rPr lang="es-CL" sz="1200" baseline="0" dirty="0" smtClean="0">
                <a:latin typeface="Arial" pitchFamily="34" charset="0"/>
                <a:cs typeface="Arial" pitchFamily="34" charset="0"/>
              </a:rPr>
              <a:t> el procedimiento </a:t>
            </a:r>
            <a:r>
              <a:rPr lang="es-CL" sz="1200" dirty="0" smtClean="0">
                <a:latin typeface="Arial" pitchFamily="34" charset="0"/>
                <a:cs typeface="Arial" pitchFamily="34" charset="0"/>
              </a:rPr>
              <a:t>se crea en la base de datos. La sentencia CREATE PROCEDURE crea y almacena el código fuente y el código compilado en la base de datos. </a:t>
            </a:r>
          </a:p>
          <a:p>
            <a:pPr>
              <a:buFontTx/>
              <a:buNone/>
            </a:pPr>
            <a:r>
              <a:rPr lang="es-CL" sz="1200" b="1" dirty="0" smtClean="0">
                <a:latin typeface="Arial" pitchFamily="34" charset="0"/>
                <a:cs typeface="Arial" pitchFamily="34" charset="0"/>
              </a:rPr>
              <a:t>3</a:t>
            </a:r>
            <a:r>
              <a:rPr lang="es-CL" sz="1200" b="1" dirty="0" smtClean="0">
                <a:latin typeface="Arial" pitchFamily="34" charset="0"/>
                <a:cs typeface="Arial" pitchFamily="34" charset="0"/>
              </a:rPr>
              <a:t>. </a:t>
            </a:r>
            <a:r>
              <a:rPr lang="es-CL" sz="1200" b="0" dirty="0" smtClean="0">
                <a:latin typeface="Arial" pitchFamily="34" charset="0"/>
                <a:cs typeface="Arial" pitchFamily="34" charset="0"/>
              </a:rPr>
              <a:t> </a:t>
            </a:r>
            <a:r>
              <a:rPr lang="es-CL" sz="1200" dirty="0" smtClean="0">
                <a:latin typeface="Arial" pitchFamily="34" charset="0"/>
                <a:cs typeface="Arial" pitchFamily="34" charset="0"/>
              </a:rPr>
              <a:t>Si hay advertencia o errores</a:t>
            </a:r>
            <a:r>
              <a:rPr lang="es-CL" sz="1200" baseline="0" dirty="0" smtClean="0">
                <a:latin typeface="Arial" pitchFamily="34" charset="0"/>
                <a:cs typeface="Arial" pitchFamily="34" charset="0"/>
              </a:rPr>
              <a:t> de </a:t>
            </a:r>
            <a:r>
              <a:rPr lang="es-CL" sz="1200" dirty="0" smtClean="0">
                <a:latin typeface="Arial" pitchFamily="34" charset="0"/>
                <a:cs typeface="Arial" pitchFamily="34" charset="0"/>
              </a:rPr>
              <a:t>compilación el</a:t>
            </a:r>
            <a:r>
              <a:rPr lang="es-CL" sz="1200" baseline="0" dirty="0" smtClean="0">
                <a:latin typeface="Arial" pitchFamily="34" charset="0"/>
                <a:cs typeface="Arial" pitchFamily="34" charset="0"/>
              </a:rPr>
              <a:t> procedimiento no se </a:t>
            </a:r>
            <a:r>
              <a:rPr lang="es-CL" sz="1200" dirty="0" smtClean="0">
                <a:latin typeface="Arial" pitchFamily="34" charset="0"/>
                <a:cs typeface="Arial" pitchFamily="34" charset="0"/>
              </a:rPr>
              <a:t>puede invocar ya que el </a:t>
            </a:r>
            <a:r>
              <a:rPr lang="es-MX" sz="1200" dirty="0" smtClean="0">
                <a:latin typeface="Arial" pitchFamily="34" charset="0"/>
                <a:cs typeface="Arial" pitchFamily="34" charset="0"/>
              </a:rPr>
              <a:t>código compilado no es almacenado</a:t>
            </a:r>
            <a:r>
              <a:rPr lang="es-CL" sz="1200" dirty="0" smtClean="0">
                <a:latin typeface="Arial" pitchFamily="34" charset="0"/>
                <a:cs typeface="Arial" pitchFamily="34" charset="0"/>
              </a:rPr>
              <a:t>. Se pueden </a:t>
            </a:r>
            <a:r>
              <a:rPr lang="es-CL" sz="1200" baseline="0" dirty="0" smtClean="0">
                <a:latin typeface="Arial" pitchFamily="34" charset="0"/>
                <a:cs typeface="Arial" pitchFamily="34" charset="0"/>
              </a:rPr>
              <a:t>ver los errores</a:t>
            </a:r>
            <a:r>
              <a:rPr lang="es-CL" sz="1200" dirty="0" smtClean="0">
                <a:latin typeface="Arial" pitchFamily="34" charset="0"/>
                <a:cs typeface="Arial" pitchFamily="34" charset="0"/>
              </a:rPr>
              <a:t> (y luego corregir):  </a:t>
            </a:r>
          </a:p>
          <a:p>
            <a:pPr lvl="1">
              <a:buFontTx/>
              <a:buChar char="•"/>
            </a:pPr>
            <a:r>
              <a:rPr lang="es-CL" sz="1200" dirty="0" smtClean="0">
                <a:latin typeface="Arial" pitchFamily="34" charset="0"/>
                <a:cs typeface="Arial" pitchFamily="34" charset="0"/>
              </a:rPr>
              <a:t>  A través de la interfaz de SQL Developer (pestaña Log).</a:t>
            </a:r>
          </a:p>
          <a:p>
            <a:pPr lvl="1">
              <a:buFontTx/>
              <a:buChar char="•"/>
            </a:pPr>
            <a:r>
              <a:rPr lang="es-CL" sz="1200" dirty="0" smtClean="0">
                <a:latin typeface="Arial" pitchFamily="34" charset="0"/>
                <a:cs typeface="Arial" pitchFamily="34" charset="0"/>
              </a:rPr>
              <a:t>  Usando el comando SHOW ERRORS en SQL*Plus .</a:t>
            </a:r>
          </a:p>
          <a:p>
            <a:pPr lvl="1">
              <a:buFontTx/>
              <a:buChar char="•"/>
            </a:pPr>
            <a:r>
              <a:rPr lang="es-CL" sz="1200" dirty="0" smtClean="0">
                <a:latin typeface="Arial" pitchFamily="34" charset="0"/>
                <a:cs typeface="Arial" pitchFamily="34" charset="0"/>
              </a:rPr>
              <a:t>  Viendo información en las</a:t>
            </a:r>
            <a:r>
              <a:rPr lang="es-CL" sz="1200" baseline="0" dirty="0" smtClean="0">
                <a:latin typeface="Arial" pitchFamily="34" charset="0"/>
                <a:cs typeface="Arial" pitchFamily="34" charset="0"/>
              </a:rPr>
              <a:t> Vistas USER</a:t>
            </a:r>
            <a:r>
              <a:rPr lang="es-CL" sz="1200" dirty="0" smtClean="0">
                <a:latin typeface="Arial" pitchFamily="34" charset="0"/>
                <a:cs typeface="Arial" pitchFamily="34" charset="0"/>
              </a:rPr>
              <a:t>/ALL/DBA_ERRORS .</a:t>
            </a:r>
          </a:p>
          <a:p>
            <a:pPr>
              <a:buFontTx/>
              <a:buNone/>
            </a:pPr>
            <a:r>
              <a:rPr lang="es-CL" sz="1200" b="1" dirty="0" smtClean="0">
                <a:latin typeface="Arial" pitchFamily="34" charset="0"/>
                <a:cs typeface="Arial" pitchFamily="34" charset="0"/>
              </a:rPr>
              <a:t>4</a:t>
            </a:r>
            <a:r>
              <a:rPr lang="es-CL" sz="1200" b="1" dirty="0" smtClean="0">
                <a:latin typeface="Arial" pitchFamily="34" charset="0"/>
                <a:cs typeface="Arial" pitchFamily="34" charset="0"/>
              </a:rPr>
              <a:t>. </a:t>
            </a:r>
            <a:r>
              <a:rPr lang="es-CL" sz="1200" dirty="0" smtClean="0">
                <a:latin typeface="Arial" pitchFamily="34" charset="0"/>
                <a:cs typeface="Arial" pitchFamily="34" charset="0"/>
              </a:rPr>
              <a:t> </a:t>
            </a:r>
            <a:r>
              <a:rPr lang="es-CL" sz="1200" dirty="0" smtClean="0">
                <a:latin typeface="Arial" pitchFamily="34" charset="0"/>
                <a:cs typeface="Arial" pitchFamily="34" charset="0"/>
              </a:rPr>
              <a:t>Si</a:t>
            </a:r>
            <a:r>
              <a:rPr lang="es-CL" sz="1200" baseline="0" dirty="0" smtClean="0">
                <a:latin typeface="Arial" pitchFamily="34" charset="0"/>
                <a:cs typeface="Arial" pitchFamily="34" charset="0"/>
              </a:rPr>
              <a:t> la compilación es exitosa se puede</a:t>
            </a:r>
            <a:r>
              <a:rPr lang="es-CL" sz="1200" b="0" dirty="0" smtClean="0">
                <a:latin typeface="Arial" pitchFamily="34" charset="0"/>
                <a:cs typeface="Arial" pitchFamily="34" charset="0"/>
              </a:rPr>
              <a:t> ejecutar el procedimiento para llevar a cabo la acción deseada. </a:t>
            </a:r>
            <a:endParaRPr lang="es-MX" sz="1200" b="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10CCA2C7-6D1E-4B21-A568-B2E14F562892}" type="slidenum">
              <a:rPr lang="es-CL" sz="1200">
                <a:latin typeface="+mn-lt"/>
                <a:cs typeface="+mn-cs"/>
              </a:rPr>
              <a:pPr algn="r" fontAlgn="auto">
                <a:spcBef>
                  <a:spcPts val="0"/>
                </a:spcBef>
                <a:spcAft>
                  <a:spcPts val="0"/>
                </a:spcAft>
                <a:defRPr/>
              </a:pPr>
              <a:t>10</a:t>
            </a:fld>
            <a:endParaRPr lang="es-CL" sz="1200" dirty="0">
              <a:latin typeface="+mn-lt"/>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0"/>
            <a:ext cx="7772400" cy="1470025"/>
          </a:xfrm>
        </p:spPr>
        <p:txBody>
          <a:bodyPr/>
          <a:lstStyle>
            <a:lvl1pPr>
              <a:defRPr>
                <a:solidFill>
                  <a:srgbClr val="FFFFFF"/>
                </a:solidFill>
              </a:defRPr>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pPr>
              <a:defRPr/>
            </a:pPr>
            <a:fld id="{E25FD23A-5760-402F-944A-11A43571E006}" type="datetimeFigureOut">
              <a:rPr lang="es-CL"/>
              <a:pPr>
                <a:defRPr/>
              </a:pPr>
              <a:t>03-05-2014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0C47DE16-893C-4CDD-8411-D3C453B9590D}" type="slidenum">
              <a:rPr lang="es-CL"/>
              <a:pPr>
                <a:defRPr/>
              </a:pPr>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pPr>
              <a:defRPr/>
            </a:pPr>
            <a:fld id="{B585EC80-F707-4AC7-9FA3-4E4CDD154178}" type="datetimeFigureOut">
              <a:rPr lang="es-CL"/>
              <a:pPr>
                <a:defRPr/>
              </a:pPr>
              <a:t>03-05-2014</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96C49FC5-D14E-4A62-9DD0-3FCD61EC2D5A}" type="slidenum">
              <a:rPr lang="es-CL"/>
              <a:pPr>
                <a:defRPr/>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pPr>
              <a:defRPr/>
            </a:pPr>
            <a:fld id="{0DC26B87-0731-4254-8D8C-70D32D50ADC2}" type="datetimeFigureOut">
              <a:rPr lang="es-CL"/>
              <a:pPr>
                <a:defRPr/>
              </a:pPr>
              <a:t>03-05-2014</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F695A515-2820-432E-B390-5F1186742224}" type="slidenum">
              <a:rPr lang="es-CL"/>
              <a:pPr>
                <a:defRPr/>
              </a:pPr>
              <a:t>‹Nº›</a:t>
            </a:fld>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contenido">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6"/>
          <p:cNvSpPr>
            <a:spLocks noGrp="1"/>
          </p:cNvSpPr>
          <p:nvPr>
            <p:ph type="title"/>
          </p:nvPr>
        </p:nvSpPr>
        <p:spPr/>
        <p:txBody>
          <a:bodyPr/>
          <a:lstStyle/>
          <a:p>
            <a:r>
              <a:rPr lang="es-ES" smtClean="0"/>
              <a:t>Haga clic para modificar el estilo de título del patrón</a:t>
            </a:r>
            <a:endParaRPr lang="es-ES"/>
          </a:p>
        </p:txBody>
      </p:sp>
      <p:sp>
        <p:nvSpPr>
          <p:cNvPr id="4" name="Marcador de fecha 3"/>
          <p:cNvSpPr>
            <a:spLocks noGrp="1"/>
          </p:cNvSpPr>
          <p:nvPr>
            <p:ph type="dt" sz="half" idx="10"/>
          </p:nvPr>
        </p:nvSpPr>
        <p:spPr/>
        <p:txBody>
          <a:bodyPr/>
          <a:lstStyle>
            <a:lvl1pPr>
              <a:defRPr/>
            </a:lvl1pPr>
          </a:lstStyle>
          <a:p>
            <a:pPr>
              <a:defRPr/>
            </a:pPr>
            <a:fld id="{3B47EC97-83A8-401A-A088-169374FCF3B9}" type="datetimeFigureOut">
              <a:rPr lang="es-CL"/>
              <a:pPr>
                <a:defRPr/>
              </a:pPr>
              <a:t>03-05-2014</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E3B93DD5-1CEB-462F-A361-895FE8293426}" type="slidenum">
              <a:rPr lang="es-CL"/>
              <a:pPr>
                <a:defRPr/>
              </a:pPr>
              <a:t>‹Nº›</a:t>
            </a:fld>
            <a:endParaRPr lang="es-C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10"/>
          <p:cNvSpPr>
            <a:spLocks noChangeArrowheads="1"/>
          </p:cNvSpPr>
          <p:nvPr/>
        </p:nvSpPr>
        <p:spPr bwMode="auto">
          <a:xfrm>
            <a:off x="8715375" y="428625"/>
            <a:ext cx="142875" cy="714375"/>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pPr fontAlgn="auto">
              <a:spcBef>
                <a:spcPts val="0"/>
              </a:spcBef>
              <a:spcAft>
                <a:spcPts val="0"/>
              </a:spcAft>
              <a:defRPr/>
            </a:pPr>
            <a:endParaRPr lang="es-CL" sz="1800" dirty="0">
              <a:solidFill>
                <a:schemeClr val="accent1">
                  <a:lumMod val="50000"/>
                </a:schemeClr>
              </a:solidFill>
              <a:latin typeface="+mn-lt"/>
              <a:cs typeface="+mn-cs"/>
            </a:endParaRPr>
          </a:p>
        </p:txBody>
      </p:sp>
      <p:sp>
        <p:nvSpPr>
          <p:cNvPr id="6" name="Rectangle 11"/>
          <p:cNvSpPr>
            <a:spLocks noChangeArrowheads="1"/>
          </p:cNvSpPr>
          <p:nvPr/>
        </p:nvSpPr>
        <p:spPr bwMode="auto">
          <a:xfrm>
            <a:off x="3429000" y="142875"/>
            <a:ext cx="5572125" cy="142875"/>
          </a:xfrm>
          <a:prstGeom prst="rect">
            <a:avLst/>
          </a:prstGeom>
          <a:solidFill>
            <a:srgbClr val="FFC000"/>
          </a:solidFill>
          <a:ln w="9525">
            <a:solidFill>
              <a:srgbClr val="FFC000"/>
            </a:solidFill>
            <a:miter lim="800000"/>
            <a:headEnd/>
            <a:tailEnd/>
          </a:ln>
          <a:effectLst/>
        </p:spPr>
        <p:txBody>
          <a:bodyPr wrap="none" anchor="ctr"/>
          <a:lstStyle/>
          <a:p>
            <a:pPr fontAlgn="auto">
              <a:spcBef>
                <a:spcPts val="0"/>
              </a:spcBef>
              <a:spcAft>
                <a:spcPts val="0"/>
              </a:spcAft>
              <a:defRPr/>
            </a:pPr>
            <a:endParaRPr lang="es-CL" sz="1800" dirty="0">
              <a:latin typeface="+mn-lt"/>
              <a:cs typeface="+mn-cs"/>
            </a:endParaRPr>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CL" dirty="0"/>
          </a:p>
        </p:txBody>
      </p:sp>
      <p:sp>
        <p:nvSpPr>
          <p:cNvPr id="7" name="9 Marcador de fecha"/>
          <p:cNvSpPr>
            <a:spLocks noGrp="1"/>
          </p:cNvSpPr>
          <p:nvPr>
            <p:ph type="dt" sz="half" idx="10"/>
          </p:nvPr>
        </p:nvSpPr>
        <p:spPr/>
        <p:txBody>
          <a:bodyPr/>
          <a:lstStyle>
            <a:lvl1pPr>
              <a:defRPr/>
            </a:lvl1pPr>
          </a:lstStyle>
          <a:p>
            <a:pPr>
              <a:defRPr/>
            </a:pPr>
            <a:fld id="{E914D37A-95AE-4989-8F96-02C19F8FEE39}" type="datetimeFigureOut">
              <a:rPr lang="es-CL"/>
              <a:pPr>
                <a:defRPr/>
              </a:pPr>
              <a:t>03-05-2014</a:t>
            </a:fld>
            <a:endParaRPr lang="es-CL"/>
          </a:p>
        </p:txBody>
      </p:sp>
      <p:sp>
        <p:nvSpPr>
          <p:cNvPr id="8" name="10 Marcador de número de diapositiva"/>
          <p:cNvSpPr>
            <a:spLocks noGrp="1"/>
          </p:cNvSpPr>
          <p:nvPr>
            <p:ph type="sldNum" sz="quarter" idx="11"/>
          </p:nvPr>
        </p:nvSpPr>
        <p:spPr/>
        <p:txBody>
          <a:bodyPr/>
          <a:lstStyle>
            <a:lvl1pPr>
              <a:defRPr/>
            </a:lvl1pPr>
          </a:lstStyle>
          <a:p>
            <a:pPr>
              <a:defRPr/>
            </a:pPr>
            <a:fld id="{6B9AE8A1-FD1F-4D90-BBA5-6181472CFBE6}" type="slidenum">
              <a:rPr lang="es-CL"/>
              <a:pPr>
                <a:defRPr/>
              </a:pPr>
              <a:t>‹Nº›</a:t>
            </a:fld>
            <a:endParaRPr lang="es-CL"/>
          </a:p>
        </p:txBody>
      </p:sp>
      <p:sp>
        <p:nvSpPr>
          <p:cNvPr id="9" name="11 Marcador de pie de página"/>
          <p:cNvSpPr>
            <a:spLocks noGrp="1"/>
          </p:cNvSpPr>
          <p:nvPr>
            <p:ph type="ftr" sz="quarter" idx="12"/>
          </p:nvPr>
        </p:nvSpPr>
        <p:spPr/>
        <p:txBody>
          <a:bodyPr/>
          <a:lstStyle>
            <a:lvl1pPr>
              <a:defRPr/>
            </a:lvl1pPr>
          </a:lstStyle>
          <a:p>
            <a:pPr>
              <a:defRPr/>
            </a:pPr>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pPr>
              <a:defRPr/>
            </a:pPr>
            <a:endParaRPr lang="es-CL"/>
          </a:p>
        </p:txBody>
      </p:sp>
      <p:sp>
        <p:nvSpPr>
          <p:cNvPr id="6" name="Marcador de número de diapositiva 5"/>
          <p:cNvSpPr>
            <a:spLocks noGrp="1"/>
          </p:cNvSpPr>
          <p:nvPr>
            <p:ph type="sldNum" sz="quarter" idx="11"/>
          </p:nvPr>
        </p:nvSpPr>
        <p:spPr/>
        <p:txBody>
          <a:bodyPr/>
          <a:lstStyle>
            <a:lvl1pPr>
              <a:defRPr/>
            </a:lvl1pPr>
          </a:lstStyle>
          <a:p>
            <a:pPr>
              <a:defRPr/>
            </a:pPr>
            <a:fld id="{2A34D702-DA7E-4D86-9295-4630D95BB629}" type="slidenum">
              <a:rPr lang="es-CL"/>
              <a:pPr>
                <a:defRPr/>
              </a:pPr>
              <a:t>‹Nº›</a:t>
            </a:fld>
            <a:endParaRPr lang="es-C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p:txBody>
          <a:bodyPr/>
          <a:lstStyle>
            <a:lvl1pPr>
              <a:defRPr/>
            </a:lvl1pPr>
          </a:lstStyle>
          <a:p>
            <a:pPr>
              <a:defRPr/>
            </a:pPr>
            <a:fld id="{CF64E02D-5613-4547-BB10-307737C18DB2}" type="datetimeFigureOut">
              <a:rPr lang="es-CL"/>
              <a:pPr>
                <a:defRPr/>
              </a:pPr>
              <a:t>03-05-2014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486FF057-9ED4-435D-9615-412B97EE9525}" type="slidenum">
              <a:rPr lang="es-CL"/>
              <a:pPr>
                <a:defRPr/>
              </a:pPr>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p:txBody>
          <a:bodyPr/>
          <a:lstStyle>
            <a:lvl1pPr>
              <a:defRPr/>
            </a:lvl1pPr>
          </a:lstStyle>
          <a:p>
            <a:pPr>
              <a:defRPr/>
            </a:pPr>
            <a:fld id="{C5D4465D-E987-4AED-ADAF-A75481F5BA2F}" type="datetimeFigureOut">
              <a:rPr lang="es-CL"/>
              <a:pPr>
                <a:defRPr/>
              </a:pPr>
              <a:t>03-05-2014</a:t>
            </a:fld>
            <a:endParaRPr lang="es-CL"/>
          </a:p>
        </p:txBody>
      </p:sp>
      <p:sp>
        <p:nvSpPr>
          <p:cNvPr id="8" name="Marcador de pie de página 4"/>
          <p:cNvSpPr>
            <a:spLocks noGrp="1"/>
          </p:cNvSpPr>
          <p:nvPr>
            <p:ph type="ftr" sz="quarter" idx="11"/>
          </p:nvPr>
        </p:nvSpPr>
        <p:spPr/>
        <p:txBody>
          <a:bodyPr/>
          <a:lstStyle>
            <a:lvl1pPr>
              <a:defRPr/>
            </a:lvl1pPr>
          </a:lstStyle>
          <a:p>
            <a:pPr>
              <a:defRPr/>
            </a:pPr>
            <a:endParaRPr lang="es-CL"/>
          </a:p>
        </p:txBody>
      </p:sp>
      <p:sp>
        <p:nvSpPr>
          <p:cNvPr id="9" name="Marcador de número de diapositiva 5"/>
          <p:cNvSpPr>
            <a:spLocks noGrp="1"/>
          </p:cNvSpPr>
          <p:nvPr>
            <p:ph type="sldNum" sz="quarter" idx="12"/>
          </p:nvPr>
        </p:nvSpPr>
        <p:spPr/>
        <p:txBody>
          <a:bodyPr/>
          <a:lstStyle>
            <a:lvl1pPr>
              <a:defRPr/>
            </a:lvl1pPr>
          </a:lstStyle>
          <a:p>
            <a:pPr>
              <a:defRPr/>
            </a:pPr>
            <a:fld id="{DF145F3A-66AF-4499-ABBC-84A4B867AF72}" type="slidenum">
              <a:rPr lang="es-CL"/>
              <a:pPr>
                <a:defRPr/>
              </a:pPr>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3" name="Imagen 6" descr="hoja-interior.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Rectangle 10"/>
          <p:cNvSpPr>
            <a:spLocks noChangeArrowheads="1"/>
          </p:cNvSpPr>
          <p:nvPr/>
        </p:nvSpPr>
        <p:spPr bwMode="auto">
          <a:xfrm>
            <a:off x="8715375" y="428625"/>
            <a:ext cx="142875" cy="714375"/>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pPr fontAlgn="auto">
              <a:spcBef>
                <a:spcPts val="0"/>
              </a:spcBef>
              <a:spcAft>
                <a:spcPts val="0"/>
              </a:spcAft>
              <a:defRPr/>
            </a:pPr>
            <a:endParaRPr lang="es-CL" sz="1800" dirty="0">
              <a:solidFill>
                <a:schemeClr val="accent1">
                  <a:lumMod val="50000"/>
                </a:schemeClr>
              </a:solidFill>
              <a:latin typeface="+mn-lt"/>
              <a:cs typeface="+mn-cs"/>
            </a:endParaRPr>
          </a:p>
        </p:txBody>
      </p:sp>
      <p:sp>
        <p:nvSpPr>
          <p:cNvPr id="5" name="Rectangle 11"/>
          <p:cNvSpPr>
            <a:spLocks noChangeArrowheads="1"/>
          </p:cNvSpPr>
          <p:nvPr/>
        </p:nvSpPr>
        <p:spPr bwMode="auto">
          <a:xfrm>
            <a:off x="3429000" y="142875"/>
            <a:ext cx="5572125" cy="142875"/>
          </a:xfrm>
          <a:prstGeom prst="rect">
            <a:avLst/>
          </a:prstGeom>
          <a:solidFill>
            <a:srgbClr val="FFC000"/>
          </a:solidFill>
          <a:ln w="9525">
            <a:solidFill>
              <a:srgbClr val="FFC000"/>
            </a:solidFill>
            <a:miter lim="800000"/>
            <a:headEnd/>
            <a:tailEnd/>
          </a:ln>
          <a:effectLst/>
        </p:spPr>
        <p:txBody>
          <a:bodyPr wrap="none" anchor="ctr"/>
          <a:lstStyle/>
          <a:p>
            <a:pPr fontAlgn="auto">
              <a:spcBef>
                <a:spcPts val="0"/>
              </a:spcBef>
              <a:spcAft>
                <a:spcPts val="0"/>
              </a:spcAft>
              <a:defRPr/>
            </a:pPr>
            <a:endParaRPr lang="es-CL" sz="1800" dirty="0">
              <a:latin typeface="+mn-lt"/>
              <a:cs typeface="+mn-cs"/>
            </a:endParaRPr>
          </a:p>
        </p:txBody>
      </p:sp>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ES_tradnl" dirty="0"/>
          </a:p>
        </p:txBody>
      </p:sp>
      <p:sp>
        <p:nvSpPr>
          <p:cNvPr id="6" name="Marcador de fecha 3"/>
          <p:cNvSpPr>
            <a:spLocks noGrp="1"/>
          </p:cNvSpPr>
          <p:nvPr>
            <p:ph type="dt" sz="half" idx="10"/>
          </p:nvPr>
        </p:nvSpPr>
        <p:spPr/>
        <p:txBody>
          <a:bodyPr/>
          <a:lstStyle>
            <a:lvl1pPr>
              <a:defRPr/>
            </a:lvl1pPr>
          </a:lstStyle>
          <a:p>
            <a:pPr>
              <a:defRPr/>
            </a:pPr>
            <a:fld id="{7E138EAC-6B13-46A1-9CE9-54B2545E8010}" type="datetimeFigureOut">
              <a:rPr lang="es-CL"/>
              <a:pPr>
                <a:defRPr/>
              </a:pPr>
              <a:t>03-05-2014</a:t>
            </a:fld>
            <a:endParaRPr lang="es-CL"/>
          </a:p>
        </p:txBody>
      </p:sp>
      <p:sp>
        <p:nvSpPr>
          <p:cNvPr id="7" name="Marcador de pie de página 4"/>
          <p:cNvSpPr>
            <a:spLocks noGrp="1"/>
          </p:cNvSpPr>
          <p:nvPr>
            <p:ph type="ftr" sz="quarter" idx="11"/>
          </p:nvPr>
        </p:nvSpPr>
        <p:spPr/>
        <p:txBody>
          <a:bodyPr/>
          <a:lstStyle>
            <a:lvl1pPr>
              <a:defRPr/>
            </a:lvl1pPr>
          </a:lstStyle>
          <a:p>
            <a:pPr>
              <a:defRPr/>
            </a:pPr>
            <a:endParaRPr lang="es-CL"/>
          </a:p>
        </p:txBody>
      </p:sp>
      <p:sp>
        <p:nvSpPr>
          <p:cNvPr id="8" name="Marcador de número de diapositiva 5"/>
          <p:cNvSpPr>
            <a:spLocks noGrp="1"/>
          </p:cNvSpPr>
          <p:nvPr>
            <p:ph type="sldNum" sz="quarter" idx="12"/>
          </p:nvPr>
        </p:nvSpPr>
        <p:spPr/>
        <p:txBody>
          <a:bodyPr/>
          <a:lstStyle>
            <a:lvl1pPr>
              <a:defRPr/>
            </a:lvl1pPr>
          </a:lstStyle>
          <a:p>
            <a:pPr>
              <a:defRPr/>
            </a:pPr>
            <a:fld id="{C342CE46-CE77-4DE0-B3FF-056C6C130B43}" type="slidenum">
              <a:rPr lang="es-CL"/>
              <a:pPr>
                <a:defRPr/>
              </a:pPr>
              <a:t>‹Nº›</a:t>
            </a:fld>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7D1BED4F-F465-4FDE-A74E-B181656C1FB3}" type="datetimeFigureOut">
              <a:rPr lang="es-CL"/>
              <a:pPr>
                <a:defRPr/>
              </a:pPr>
              <a:t>03-05-2014</a:t>
            </a:fld>
            <a:endParaRPr lang="es-CL"/>
          </a:p>
        </p:txBody>
      </p:sp>
      <p:sp>
        <p:nvSpPr>
          <p:cNvPr id="3" name="Marcador de pie de página 4"/>
          <p:cNvSpPr>
            <a:spLocks noGrp="1"/>
          </p:cNvSpPr>
          <p:nvPr>
            <p:ph type="ftr" sz="quarter" idx="11"/>
          </p:nvPr>
        </p:nvSpPr>
        <p:spPr/>
        <p:txBody>
          <a:bodyPr/>
          <a:lstStyle>
            <a:lvl1pPr>
              <a:defRPr/>
            </a:lvl1pPr>
          </a:lstStyle>
          <a:p>
            <a:pPr>
              <a:defRPr/>
            </a:pPr>
            <a:endParaRPr lang="es-CL"/>
          </a:p>
        </p:txBody>
      </p:sp>
      <p:sp>
        <p:nvSpPr>
          <p:cNvPr id="4" name="Marcador de número de diapositiva 5"/>
          <p:cNvSpPr>
            <a:spLocks noGrp="1"/>
          </p:cNvSpPr>
          <p:nvPr>
            <p:ph type="sldNum" sz="quarter" idx="12"/>
          </p:nvPr>
        </p:nvSpPr>
        <p:spPr/>
        <p:txBody>
          <a:bodyPr/>
          <a:lstStyle>
            <a:lvl1pPr>
              <a:defRPr/>
            </a:lvl1pPr>
          </a:lstStyle>
          <a:p>
            <a:pPr>
              <a:defRPr/>
            </a:pPr>
            <a:fld id="{B728C90F-A7E8-4F56-B001-EAAC7DD9F951}" type="slidenum">
              <a:rPr lang="es-CL"/>
              <a:pPr>
                <a:defRPr/>
              </a:pPr>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892A1D21-C5FF-4791-AB8B-FF3185541BD2}" type="datetimeFigureOut">
              <a:rPr lang="es-CL"/>
              <a:pPr>
                <a:defRPr/>
              </a:pPr>
              <a:t>03-05-2014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643AD791-06F7-4BF5-8E32-A3388512FE5F}" type="slidenum">
              <a:rPr lang="es-CL"/>
              <a:pPr>
                <a:defRPr/>
              </a:pPr>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_tradnl" noProof="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D2042C21-1F36-42B3-83B9-B658BA700CC6}" type="datetimeFigureOut">
              <a:rPr lang="es-CL"/>
              <a:pPr>
                <a:defRPr/>
              </a:pPr>
              <a:t>03-05-2014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F608D61C-9F6C-47FC-BD6A-7C14CFD66B8F}" type="slidenum">
              <a:rPr lang="es-CL"/>
              <a:pPr>
                <a:defRPr/>
              </a:pPr>
              <a:t>‹Nº›</a:t>
            </a:fld>
            <a:endParaRPr 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fontAlgn="auto">
              <a:spcBef>
                <a:spcPts val="0"/>
              </a:spcBef>
              <a:spcAft>
                <a:spcPts val="0"/>
              </a:spcAft>
              <a:defRPr sz="1200">
                <a:solidFill>
                  <a:srgbClr val="898989"/>
                </a:solidFill>
                <a:latin typeface="Calibri" charset="0"/>
                <a:cs typeface="+mn-cs"/>
              </a:defRPr>
            </a:lvl1pPr>
          </a:lstStyle>
          <a:p>
            <a:pPr>
              <a:defRPr/>
            </a:pPr>
            <a:fld id="{3607CF54-6BC3-4053-86A6-B46C04D0D1E1}" type="datetimeFigureOut">
              <a:rPr lang="es-CL"/>
              <a:pPr>
                <a:defRPr/>
              </a:pPr>
              <a:t>03-05-2014</a:t>
            </a:fld>
            <a:endParaRPr lang="es-CL"/>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s-CL"/>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fontAlgn="auto">
              <a:spcBef>
                <a:spcPts val="0"/>
              </a:spcBef>
              <a:spcAft>
                <a:spcPts val="0"/>
              </a:spcAft>
              <a:defRPr sz="1200">
                <a:solidFill>
                  <a:srgbClr val="898989"/>
                </a:solidFill>
                <a:latin typeface="Calibri" charset="0"/>
                <a:cs typeface="+mn-cs"/>
              </a:defRPr>
            </a:lvl1pPr>
          </a:lstStyle>
          <a:p>
            <a:pPr>
              <a:defRPr/>
            </a:pPr>
            <a:fld id="{54D6BDCA-3336-47C9-A782-D378287174C4}" type="slidenum">
              <a:rPr lang="es-CL"/>
              <a:pPr>
                <a:defRPr/>
              </a:pPr>
              <a:t>‹Nº›</a:t>
            </a:fld>
            <a:endParaRPr lang="es-CL"/>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3" r:id="rId4"/>
    <p:sldLayoutId id="2147483732" r:id="rId5"/>
    <p:sldLayoutId id="2147483737" r:id="rId6"/>
    <p:sldLayoutId id="2147483731" r:id="rId7"/>
    <p:sldLayoutId id="2147483730" r:id="rId8"/>
    <p:sldLayoutId id="2147483729" r:id="rId9"/>
    <p:sldLayoutId id="2147483728" r:id="rId10"/>
    <p:sldLayoutId id="2147483727" r:id="rId11"/>
    <p:sldLayoutId id="2147483726" r:id="rId12"/>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mj-cs"/>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3.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9.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8.png"/><Relationship Id="rId9" Type="http://schemas.openxmlformats.org/officeDocument/2006/relationships/image" Target="../media/image16.png"/><Relationship Id="rId1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google.cl/url?sa=i&amp;rct=j&amp;q=&amp;esrc=s&amp;frm=1&amp;source=images&amp;cd=&amp;cad=rja&amp;docid=y7hx9d2JDl1omM&amp;tbnid=lHGVJWsthtHtqM:&amp;ved=0CAUQjRw&amp;url=http://www.bodegasexpress.com/dudas.html&amp;ei=-pesUe-AI43W9QSAoYC4CQ&amp;bvm=bv.47244034,d.eWU&amp;psig=AFQjCNFLm-EGV9s1Atpy26mxvK0PkyEDLQ&amp;ust=1370351894537935"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hyperlink" Target="http://www.google.cl/url?sa=i&amp;source=images&amp;cd=&amp;docid=A8BHM-idfwnSZM&amp;tbnid=HAJBKiSFWsIibM:&amp;ved=0CAgQjRwwADjHAQ&amp;url=http://tipsdeaprendizaje.blogspot.com/2009/11/estrategias-de-aprendizaje.html&amp;ei=K76wUcLsE7CO0QGDtYCoCQ&amp;psig=AFQjCNFG0X-D8yVJV96nLgCfkND5EHi3SQ&amp;ust=137062391536641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39552" y="745171"/>
            <a:ext cx="8158387" cy="584775"/>
          </a:xfrm>
          <a:prstGeom prst="rect">
            <a:avLst/>
          </a:prstGeom>
          <a:solidFill>
            <a:schemeClr val="bg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pPr>
              <a:defRPr/>
            </a:pPr>
            <a:r>
              <a:rPr lang="es-CL" sz="3200" dirty="0">
                <a:latin typeface="Calibri" pitchFamily="34" charset="0"/>
              </a:rPr>
              <a:t>PBD3301  PROGRAMACIÓN DE BASE DE DATOS</a:t>
            </a:r>
          </a:p>
        </p:txBody>
      </p:sp>
      <p:sp>
        <p:nvSpPr>
          <p:cNvPr id="15364" name="6 Rectángulo"/>
          <p:cNvSpPr>
            <a:spLocks noChangeArrowheads="1"/>
          </p:cNvSpPr>
          <p:nvPr/>
        </p:nvSpPr>
        <p:spPr bwMode="auto">
          <a:xfrm>
            <a:off x="250825" y="4362450"/>
            <a:ext cx="5560561" cy="584775"/>
          </a:xfrm>
          <a:prstGeom prst="rect">
            <a:avLst/>
          </a:prstGeom>
          <a:noFill/>
          <a:ln w="9525">
            <a:noFill/>
            <a:miter lim="800000"/>
            <a:headEnd/>
            <a:tailEnd/>
          </a:ln>
        </p:spPr>
        <p:txBody>
          <a:bodyPr wrap="none">
            <a:spAutoFit/>
          </a:bodyPr>
          <a:lstStyle/>
          <a:p>
            <a:r>
              <a:rPr lang="es-CL" sz="3200" dirty="0" smtClean="0">
                <a:solidFill>
                  <a:schemeClr val="bg1"/>
                </a:solidFill>
                <a:latin typeface="Calibri" pitchFamily="34" charset="0"/>
              </a:rPr>
              <a:t>Creando Procedimientos PL/SQL</a:t>
            </a:r>
            <a:endParaRPr lang="es-CL" sz="3200"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Creación de un Procedimiento</a:t>
            </a:r>
            <a:endParaRPr lang="es-ES" sz="3000" dirty="0" smtClean="0">
              <a:solidFill>
                <a:srgbClr val="10253F"/>
              </a:solidFill>
              <a:latin typeface="Arial" charset="0"/>
              <a:ea typeface="ＭＳ Ｐゴシック" pitchFamily="34" charset="-128"/>
              <a:cs typeface="Arial" charset="0"/>
            </a:endParaRPr>
          </a:p>
        </p:txBody>
      </p:sp>
      <p:sp>
        <p:nvSpPr>
          <p:cNvPr id="14" name="Rectangle 2"/>
          <p:cNvSpPr>
            <a:spLocks noChangeArrowheads="1"/>
          </p:cNvSpPr>
          <p:nvPr/>
        </p:nvSpPr>
        <p:spPr bwMode="blackWhite">
          <a:xfrm>
            <a:off x="6516216" y="1626840"/>
            <a:ext cx="2376264" cy="3962400"/>
          </a:xfrm>
          <a:prstGeom prst="rect">
            <a:avLst/>
          </a:prstGeom>
          <a:solidFill>
            <a:srgbClr val="99CCFF"/>
          </a:solidFill>
          <a:ln w="28575">
            <a:solidFill>
              <a:srgbClr val="99CCFF"/>
            </a:solidFill>
            <a:miter lim="800000"/>
            <a:headEnd type="none" w="sm" len="sm"/>
            <a:tailEnd type="none" w="sm" len="sm"/>
          </a:ln>
          <a:effectLst/>
        </p:spPr>
        <p:txBody>
          <a:bodyPr wrap="none" anchor="ctr"/>
          <a:lstStyle/>
          <a:p>
            <a:endParaRPr lang="es-CL" dirty="0"/>
          </a:p>
        </p:txBody>
      </p:sp>
      <p:sp>
        <p:nvSpPr>
          <p:cNvPr id="15" name="Rectangle 4"/>
          <p:cNvSpPr>
            <a:spLocks noChangeArrowheads="1"/>
          </p:cNvSpPr>
          <p:nvPr/>
        </p:nvSpPr>
        <p:spPr bwMode="auto">
          <a:xfrm>
            <a:off x="395536" y="3768400"/>
            <a:ext cx="1375792" cy="452688"/>
          </a:xfrm>
          <a:prstGeom prst="rect">
            <a:avLst/>
          </a:prstGeom>
          <a:noFill/>
          <a:ln w="9525">
            <a:noFill/>
            <a:miter lim="800000"/>
            <a:headEnd/>
            <a:tailEnd/>
          </a:ln>
          <a:effectLst/>
        </p:spPr>
        <p:txBody>
          <a:bodyPr wrap="square" lIns="82550" tIns="41275" rIns="82550" bIns="41275">
            <a:spAutoFit/>
          </a:bodyPr>
          <a:lstStyle/>
          <a:p>
            <a:pPr algn="ctr" defTabSz="822325" eaLnBrk="0" hangingPunct="0">
              <a:spcBef>
                <a:spcPct val="50000"/>
              </a:spcBef>
              <a:buClrTx/>
              <a:buFontTx/>
              <a:buNone/>
            </a:pPr>
            <a:r>
              <a:rPr lang="en-US" sz="1200" dirty="0" err="1" smtClean="0">
                <a:latin typeface="Arial Black" pitchFamily="34" charset="0"/>
              </a:rPr>
              <a:t>Crear</a:t>
            </a:r>
            <a:r>
              <a:rPr lang="en-US" sz="1200" dirty="0" smtClean="0">
                <a:latin typeface="Arial Black" pitchFamily="34" charset="0"/>
              </a:rPr>
              <a:t>/</a:t>
            </a:r>
            <a:r>
              <a:rPr lang="en-US" sz="1200" dirty="0" err="1" smtClean="0">
                <a:latin typeface="Arial Black" pitchFamily="34" charset="0"/>
              </a:rPr>
              <a:t>editar</a:t>
            </a:r>
            <a:r>
              <a:rPr lang="en-US" sz="1200" dirty="0" smtClean="0">
                <a:latin typeface="Arial Black" pitchFamily="34" charset="0"/>
              </a:rPr>
              <a:t> </a:t>
            </a:r>
            <a:r>
              <a:rPr lang="en-US" sz="1200" dirty="0" err="1" smtClean="0">
                <a:latin typeface="Arial Black" pitchFamily="34" charset="0"/>
              </a:rPr>
              <a:t>procedimiento</a:t>
            </a:r>
            <a:endParaRPr lang="en-US" sz="1200" dirty="0">
              <a:latin typeface="Arial Black" pitchFamily="34" charset="0"/>
            </a:endParaRPr>
          </a:p>
        </p:txBody>
      </p:sp>
      <p:pic>
        <p:nvPicPr>
          <p:cNvPr id="16" name="Picture 5" descr="C:\Documents and Settings\lserhal\My Documents\My Pictures\Graphics Library\process run.gif"/>
          <p:cNvPicPr>
            <a:picLocks noChangeAspect="1" noChangeArrowheads="1"/>
          </p:cNvPicPr>
          <p:nvPr/>
        </p:nvPicPr>
        <p:blipFill>
          <a:blip r:embed="rId3" cstate="print"/>
          <a:srcRect/>
          <a:stretch>
            <a:fillRect/>
          </a:stretch>
        </p:blipFill>
        <p:spPr bwMode="gray">
          <a:xfrm>
            <a:off x="2352353" y="4686300"/>
            <a:ext cx="527050" cy="942975"/>
          </a:xfrm>
          <a:prstGeom prst="rect">
            <a:avLst/>
          </a:prstGeom>
          <a:noFill/>
        </p:spPr>
      </p:pic>
      <p:grpSp>
        <p:nvGrpSpPr>
          <p:cNvPr id="2" name="Group 6"/>
          <p:cNvGrpSpPr>
            <a:grpSpLocks/>
          </p:cNvGrpSpPr>
          <p:nvPr/>
        </p:nvGrpSpPr>
        <p:grpSpPr bwMode="auto">
          <a:xfrm>
            <a:off x="2796853" y="4562475"/>
            <a:ext cx="768350" cy="1260475"/>
            <a:chOff x="2023" y="2194"/>
            <a:chExt cx="611" cy="1030"/>
          </a:xfrm>
        </p:grpSpPr>
        <p:pic>
          <p:nvPicPr>
            <p:cNvPr id="18" name="Picture 7" descr="Documents: PL/SQL Subprogram"/>
            <p:cNvPicPr>
              <a:picLocks noChangeAspect="1" noChangeArrowheads="1"/>
            </p:cNvPicPr>
            <p:nvPr/>
          </p:nvPicPr>
          <p:blipFill>
            <a:blip r:embed="rId4" cstate="print"/>
            <a:srcRect/>
            <a:stretch>
              <a:fillRect/>
            </a:stretch>
          </p:blipFill>
          <p:spPr bwMode="gray">
            <a:xfrm>
              <a:off x="2023" y="2194"/>
              <a:ext cx="569" cy="1022"/>
            </a:xfrm>
            <a:prstGeom prst="rect">
              <a:avLst/>
            </a:prstGeom>
            <a:noFill/>
          </p:spPr>
        </p:pic>
        <p:pic>
          <p:nvPicPr>
            <p:cNvPr id="19" name="Picture 8" descr="Documents: PL/SQL Program"/>
            <p:cNvPicPr>
              <a:picLocks noChangeAspect="1" noChangeArrowheads="1"/>
            </p:cNvPicPr>
            <p:nvPr/>
          </p:nvPicPr>
          <p:blipFill>
            <a:blip r:embed="rId5" cstate="print"/>
            <a:srcRect/>
            <a:stretch>
              <a:fillRect/>
            </a:stretch>
          </p:blipFill>
          <p:spPr bwMode="gray">
            <a:xfrm>
              <a:off x="2330" y="2592"/>
              <a:ext cx="304" cy="632"/>
            </a:xfrm>
            <a:prstGeom prst="rect">
              <a:avLst/>
            </a:prstGeom>
            <a:noFill/>
          </p:spPr>
        </p:pic>
      </p:grpSp>
      <p:sp>
        <p:nvSpPr>
          <p:cNvPr id="20" name="Rectangle 9"/>
          <p:cNvSpPr>
            <a:spLocks noChangeArrowheads="1"/>
          </p:cNvSpPr>
          <p:nvPr/>
        </p:nvSpPr>
        <p:spPr bwMode="auto">
          <a:xfrm>
            <a:off x="2111755" y="5827842"/>
            <a:ext cx="2200597" cy="268022"/>
          </a:xfrm>
          <a:prstGeom prst="rect">
            <a:avLst/>
          </a:prstGeom>
          <a:noFill/>
          <a:ln w="9525">
            <a:noFill/>
            <a:miter lim="800000"/>
            <a:headEnd/>
            <a:tailEnd/>
          </a:ln>
          <a:effectLst/>
        </p:spPr>
        <p:txBody>
          <a:bodyPr wrap="square" lIns="82550" tIns="41275" rIns="82550" bIns="41275">
            <a:spAutoFit/>
          </a:bodyPr>
          <a:lstStyle/>
          <a:p>
            <a:pPr algn="ctr" defTabSz="822325" eaLnBrk="0" hangingPunct="0">
              <a:spcBef>
                <a:spcPct val="50000"/>
              </a:spcBef>
              <a:buClrTx/>
              <a:buFontTx/>
              <a:buNone/>
            </a:pPr>
            <a:r>
              <a:rPr lang="en-US" sz="1200" dirty="0" err="1" smtClean="0">
                <a:latin typeface="Arial Black" pitchFamily="34" charset="0"/>
              </a:rPr>
              <a:t>Ejecutar</a:t>
            </a:r>
            <a:r>
              <a:rPr lang="en-US" sz="1200" dirty="0" smtClean="0">
                <a:latin typeface="Arial Black" pitchFamily="34" charset="0"/>
              </a:rPr>
              <a:t> </a:t>
            </a:r>
            <a:r>
              <a:rPr lang="en-US" sz="1200" dirty="0" err="1" smtClean="0">
                <a:latin typeface="Arial Black" pitchFamily="34" charset="0"/>
              </a:rPr>
              <a:t>procedimiento</a:t>
            </a:r>
            <a:endParaRPr lang="en-US" sz="1200" dirty="0">
              <a:latin typeface="Arial Black" pitchFamily="34" charset="0"/>
            </a:endParaRPr>
          </a:p>
        </p:txBody>
      </p:sp>
      <p:sp>
        <p:nvSpPr>
          <p:cNvPr id="21" name="Line 10"/>
          <p:cNvSpPr>
            <a:spLocks noChangeShapeType="1"/>
          </p:cNvSpPr>
          <p:nvPr/>
        </p:nvSpPr>
        <p:spPr bwMode="auto">
          <a:xfrm>
            <a:off x="1504628" y="3257550"/>
            <a:ext cx="657225" cy="0"/>
          </a:xfrm>
          <a:prstGeom prst="line">
            <a:avLst/>
          </a:prstGeom>
          <a:noFill/>
          <a:ln w="63500">
            <a:solidFill>
              <a:schemeClr val="tx1"/>
            </a:solidFill>
            <a:round/>
            <a:headEnd type="none" w="sm" len="sm"/>
            <a:tailEnd type="triangle" w="sm" len="sm"/>
          </a:ln>
          <a:effectLst/>
        </p:spPr>
        <p:txBody>
          <a:bodyPr/>
          <a:lstStyle/>
          <a:p>
            <a:endParaRPr lang="es-CL"/>
          </a:p>
        </p:txBody>
      </p:sp>
      <p:sp>
        <p:nvSpPr>
          <p:cNvPr id="22" name="Rectangle 11"/>
          <p:cNvSpPr>
            <a:spLocks noChangeArrowheads="1"/>
          </p:cNvSpPr>
          <p:nvPr/>
        </p:nvSpPr>
        <p:spPr bwMode="auto">
          <a:xfrm>
            <a:off x="1977480" y="3733800"/>
            <a:ext cx="2088232" cy="452688"/>
          </a:xfrm>
          <a:prstGeom prst="rect">
            <a:avLst/>
          </a:prstGeom>
          <a:noFill/>
          <a:ln w="9525">
            <a:noFill/>
            <a:miter lim="800000"/>
            <a:headEnd/>
            <a:tailEnd/>
          </a:ln>
          <a:effectLst/>
        </p:spPr>
        <p:txBody>
          <a:bodyPr wrap="square" lIns="82550" tIns="41275" rIns="82550" bIns="41275">
            <a:spAutoFit/>
          </a:bodyPr>
          <a:lstStyle/>
          <a:p>
            <a:pPr algn="ctr" defTabSz="822325" eaLnBrk="0" hangingPunct="0">
              <a:spcBef>
                <a:spcPct val="50000"/>
              </a:spcBef>
              <a:buClrTx/>
              <a:buFontTx/>
              <a:buNone/>
            </a:pPr>
            <a:r>
              <a:rPr lang="en-US" sz="1200" b="1" dirty="0" smtClean="0">
                <a:latin typeface="Arial Black" pitchFamily="34" charset="0"/>
                <a:cs typeface="Arial" pitchFamily="34" charset="0"/>
              </a:rPr>
              <a:t>¿</a:t>
            </a:r>
            <a:r>
              <a:rPr lang="en-US" sz="1200" b="1" dirty="0" err="1" smtClean="0">
                <a:latin typeface="Arial Black" pitchFamily="34" charset="0"/>
                <a:cs typeface="Arial" pitchFamily="34" charset="0"/>
              </a:rPr>
              <a:t>Advertencias</a:t>
            </a:r>
            <a:r>
              <a:rPr lang="en-US" sz="1200" b="1" dirty="0" smtClean="0">
                <a:latin typeface="Arial Black" pitchFamily="34" charset="0"/>
                <a:cs typeface="Arial" pitchFamily="34" charset="0"/>
              </a:rPr>
              <a:t>/</a:t>
            </a:r>
            <a:r>
              <a:rPr lang="en-US" sz="1200" b="1" dirty="0" err="1" smtClean="0">
                <a:latin typeface="Arial Black" pitchFamily="34" charset="0"/>
                <a:cs typeface="Arial" pitchFamily="34" charset="0"/>
              </a:rPr>
              <a:t>errores</a:t>
            </a:r>
            <a:r>
              <a:rPr lang="en-US" sz="1200" b="1" dirty="0" smtClean="0">
                <a:latin typeface="Arial Black" pitchFamily="34" charset="0"/>
                <a:cs typeface="Arial" pitchFamily="34" charset="0"/>
              </a:rPr>
              <a:t> de </a:t>
            </a:r>
            <a:r>
              <a:rPr lang="en-US" sz="1200" b="1" dirty="0" err="1" smtClean="0">
                <a:latin typeface="Arial Black" pitchFamily="34" charset="0"/>
                <a:cs typeface="Arial" pitchFamily="34" charset="0"/>
              </a:rPr>
              <a:t>compilación</a:t>
            </a:r>
            <a:r>
              <a:rPr lang="en-US" sz="1200" b="1" dirty="0" smtClean="0">
                <a:latin typeface="Arial Black" pitchFamily="34" charset="0"/>
                <a:cs typeface="Arial" pitchFamily="34" charset="0"/>
              </a:rPr>
              <a:t> ?</a:t>
            </a:r>
            <a:endParaRPr lang="en-US" sz="1200" b="1" dirty="0">
              <a:latin typeface="Arial Black" pitchFamily="34" charset="0"/>
              <a:cs typeface="Arial" pitchFamily="34" charset="0"/>
            </a:endParaRPr>
          </a:p>
        </p:txBody>
      </p:sp>
      <p:sp>
        <p:nvSpPr>
          <p:cNvPr id="23" name="Text Box 12"/>
          <p:cNvSpPr txBox="1">
            <a:spLocks noChangeArrowheads="1"/>
          </p:cNvSpPr>
          <p:nvPr/>
        </p:nvSpPr>
        <p:spPr bwMode="auto">
          <a:xfrm>
            <a:off x="2971478" y="4264521"/>
            <a:ext cx="441146" cy="276999"/>
          </a:xfrm>
          <a:prstGeom prst="rect">
            <a:avLst/>
          </a:prstGeom>
          <a:noFill/>
          <a:ln w="28575">
            <a:noFill/>
            <a:miter lim="800000"/>
            <a:headEnd type="none" w="sm" len="sm"/>
            <a:tailEnd type="none" w="sm" len="sm"/>
          </a:ln>
          <a:effectLst/>
        </p:spPr>
        <p:txBody>
          <a:bodyPr wrap="none">
            <a:spAutoFit/>
          </a:bodyPr>
          <a:lstStyle/>
          <a:p>
            <a:pPr defTabSz="228600"/>
            <a:r>
              <a:rPr lang="en-US" sz="1200" dirty="0">
                <a:solidFill>
                  <a:srgbClr val="C0003D"/>
                </a:solidFill>
                <a:latin typeface="Arial Black" pitchFamily="34" charset="0"/>
              </a:rPr>
              <a:t>NO</a:t>
            </a:r>
          </a:p>
        </p:txBody>
      </p:sp>
      <p:sp>
        <p:nvSpPr>
          <p:cNvPr id="24" name="Text Box 13"/>
          <p:cNvSpPr txBox="1">
            <a:spLocks noChangeArrowheads="1"/>
          </p:cNvSpPr>
          <p:nvPr/>
        </p:nvSpPr>
        <p:spPr bwMode="auto">
          <a:xfrm>
            <a:off x="3828728" y="2949575"/>
            <a:ext cx="526106" cy="276999"/>
          </a:xfrm>
          <a:prstGeom prst="rect">
            <a:avLst/>
          </a:prstGeom>
          <a:noFill/>
          <a:ln w="28575">
            <a:noFill/>
            <a:miter lim="800000"/>
            <a:headEnd type="none" w="sm" len="sm"/>
            <a:tailEnd type="none" w="sm" len="sm"/>
          </a:ln>
          <a:effectLst/>
        </p:spPr>
        <p:txBody>
          <a:bodyPr wrap="none">
            <a:spAutoFit/>
          </a:bodyPr>
          <a:lstStyle/>
          <a:p>
            <a:pPr defTabSz="228600"/>
            <a:r>
              <a:rPr lang="en-US" sz="1200" dirty="0">
                <a:solidFill>
                  <a:srgbClr val="C0003D"/>
                </a:solidFill>
                <a:latin typeface="Arial Black" pitchFamily="34" charset="0"/>
              </a:rPr>
              <a:t>YES</a:t>
            </a:r>
          </a:p>
        </p:txBody>
      </p:sp>
      <p:grpSp>
        <p:nvGrpSpPr>
          <p:cNvPr id="3" name="Group 14"/>
          <p:cNvGrpSpPr>
            <a:grpSpLocks/>
          </p:cNvGrpSpPr>
          <p:nvPr/>
        </p:nvGrpSpPr>
        <p:grpSpPr bwMode="auto">
          <a:xfrm>
            <a:off x="323528" y="2420887"/>
            <a:ext cx="1293912" cy="1341487"/>
            <a:chOff x="432" y="1482"/>
            <a:chExt cx="912" cy="888"/>
          </a:xfrm>
        </p:grpSpPr>
        <p:pic>
          <p:nvPicPr>
            <p:cNvPr id="26" name="Picture 15"/>
            <p:cNvPicPr>
              <a:picLocks noChangeAspect="1" noChangeArrowheads="1"/>
            </p:cNvPicPr>
            <p:nvPr/>
          </p:nvPicPr>
          <p:blipFill>
            <a:blip r:embed="rId6" cstate="print"/>
            <a:srcRect/>
            <a:stretch>
              <a:fillRect/>
            </a:stretch>
          </p:blipFill>
          <p:spPr bwMode="gray">
            <a:xfrm>
              <a:off x="480" y="1482"/>
              <a:ext cx="864" cy="264"/>
            </a:xfrm>
            <a:prstGeom prst="rect">
              <a:avLst/>
            </a:prstGeom>
            <a:noFill/>
            <a:ln w="28575">
              <a:noFill/>
              <a:miter lim="800000"/>
              <a:headEnd type="none" w="sm" len="sm"/>
              <a:tailEnd type="none" w="sm" len="sm"/>
            </a:ln>
            <a:effectLst/>
          </p:spPr>
        </p:pic>
        <p:pic>
          <p:nvPicPr>
            <p:cNvPr id="27" name="Picture 16" descr="C:\Documents and Settings\rajmishr\My Documents\My Pictures\iasicon06.gif"/>
            <p:cNvPicPr>
              <a:picLocks noChangeAspect="1" noChangeArrowheads="1"/>
            </p:cNvPicPr>
            <p:nvPr/>
          </p:nvPicPr>
          <p:blipFill>
            <a:blip r:embed="rId7" cstate="print"/>
            <a:srcRect/>
            <a:stretch>
              <a:fillRect/>
            </a:stretch>
          </p:blipFill>
          <p:spPr bwMode="gray">
            <a:xfrm>
              <a:off x="702" y="1686"/>
              <a:ext cx="497" cy="643"/>
            </a:xfrm>
            <a:prstGeom prst="rect">
              <a:avLst/>
            </a:prstGeom>
            <a:noFill/>
          </p:spPr>
        </p:pic>
        <p:sp>
          <p:nvSpPr>
            <p:cNvPr id="28" name="AutoShape 17"/>
            <p:cNvSpPr>
              <a:spLocks noChangeArrowheads="1"/>
            </p:cNvSpPr>
            <p:nvPr/>
          </p:nvSpPr>
          <p:spPr bwMode="gray">
            <a:xfrm rot="5400000" flipH="1">
              <a:off x="919" y="2053"/>
              <a:ext cx="318" cy="292"/>
            </a:xfrm>
            <a:prstGeom prst="flowChartExtract">
              <a:avLst/>
            </a:prstGeom>
            <a:solidFill>
              <a:srgbClr val="059F0C"/>
            </a:solidFill>
            <a:ln w="28575">
              <a:solidFill>
                <a:srgbClr val="66CCFF"/>
              </a:solidFill>
              <a:miter lim="800000"/>
              <a:headEnd type="none" w="sm" len="sm"/>
              <a:tailEnd type="none" w="sm" len="sm"/>
            </a:ln>
            <a:effectLst/>
          </p:spPr>
          <p:txBody>
            <a:bodyPr wrap="none" anchor="ctr"/>
            <a:lstStyle/>
            <a:p>
              <a:endParaRPr lang="es-CL"/>
            </a:p>
          </p:txBody>
        </p:sp>
        <p:pic>
          <p:nvPicPr>
            <p:cNvPr id="29" name="Picture 18" descr="DB2xDB_Icons: Document, SQL Code "/>
            <p:cNvPicPr>
              <a:picLocks noChangeAspect="1" noChangeArrowheads="1"/>
            </p:cNvPicPr>
            <p:nvPr/>
          </p:nvPicPr>
          <p:blipFill>
            <a:blip r:embed="rId8" cstate="print"/>
            <a:srcRect/>
            <a:stretch>
              <a:fillRect/>
            </a:stretch>
          </p:blipFill>
          <p:spPr bwMode="gray">
            <a:xfrm>
              <a:off x="432" y="1674"/>
              <a:ext cx="336" cy="696"/>
            </a:xfrm>
            <a:prstGeom prst="rect">
              <a:avLst/>
            </a:prstGeom>
            <a:noFill/>
          </p:spPr>
        </p:pic>
      </p:grpSp>
      <p:pic>
        <p:nvPicPr>
          <p:cNvPr id="30" name="Picture 19" descr="C:\Documents and Settings\lserhal\My Documents\My Pictures\Graphics Library\view.gif"/>
          <p:cNvPicPr>
            <a:picLocks noChangeAspect="1" noChangeArrowheads="1"/>
          </p:cNvPicPr>
          <p:nvPr/>
        </p:nvPicPr>
        <p:blipFill>
          <a:blip r:embed="rId9" cstate="print"/>
          <a:srcRect/>
          <a:stretch>
            <a:fillRect/>
          </a:stretch>
        </p:blipFill>
        <p:spPr bwMode="gray">
          <a:xfrm>
            <a:off x="4790802" y="3032125"/>
            <a:ext cx="1149350" cy="692150"/>
          </a:xfrm>
          <a:prstGeom prst="rect">
            <a:avLst/>
          </a:prstGeom>
          <a:noFill/>
        </p:spPr>
      </p:pic>
      <p:grpSp>
        <p:nvGrpSpPr>
          <p:cNvPr id="4" name="Group 20"/>
          <p:cNvGrpSpPr>
            <a:grpSpLocks/>
          </p:cNvGrpSpPr>
          <p:nvPr/>
        </p:nvGrpSpPr>
        <p:grpSpPr bwMode="auto">
          <a:xfrm>
            <a:off x="2152328" y="2209800"/>
            <a:ext cx="1581150" cy="1600200"/>
            <a:chOff x="1584" y="1434"/>
            <a:chExt cx="996" cy="1008"/>
          </a:xfrm>
        </p:grpSpPr>
        <p:pic>
          <p:nvPicPr>
            <p:cNvPr id="32" name="Picture 21" descr="C:\Projects\4021-Nancy\Gifs\compile.gif"/>
            <p:cNvPicPr>
              <a:picLocks noChangeAspect="1" noChangeArrowheads="1"/>
            </p:cNvPicPr>
            <p:nvPr/>
          </p:nvPicPr>
          <p:blipFill>
            <a:blip r:embed="rId10" cstate="print"/>
            <a:srcRect/>
            <a:stretch>
              <a:fillRect/>
            </a:stretch>
          </p:blipFill>
          <p:spPr bwMode="gray">
            <a:xfrm>
              <a:off x="1728" y="1434"/>
              <a:ext cx="624" cy="1008"/>
            </a:xfrm>
            <a:prstGeom prst="rect">
              <a:avLst/>
            </a:prstGeom>
            <a:noFill/>
          </p:spPr>
        </p:pic>
        <p:pic>
          <p:nvPicPr>
            <p:cNvPr id="33" name="Picture 22" descr="Symbols: Alert"/>
            <p:cNvPicPr>
              <a:picLocks noChangeAspect="1" noChangeArrowheads="1"/>
            </p:cNvPicPr>
            <p:nvPr/>
          </p:nvPicPr>
          <p:blipFill>
            <a:blip r:embed="rId11" cstate="print"/>
            <a:srcRect/>
            <a:stretch>
              <a:fillRect/>
            </a:stretch>
          </p:blipFill>
          <p:spPr bwMode="gray">
            <a:xfrm>
              <a:off x="1584" y="1818"/>
              <a:ext cx="394" cy="480"/>
            </a:xfrm>
            <a:prstGeom prst="rect">
              <a:avLst/>
            </a:prstGeom>
            <a:noFill/>
          </p:spPr>
        </p:pic>
        <p:pic>
          <p:nvPicPr>
            <p:cNvPr id="34" name="Picture 23" descr="C:\Documents and Settings\lserhal\My Documents\My Pictures\Graphics Library\exception.gif"/>
            <p:cNvPicPr>
              <a:picLocks noChangeAspect="1" noChangeArrowheads="1"/>
            </p:cNvPicPr>
            <p:nvPr/>
          </p:nvPicPr>
          <p:blipFill>
            <a:blip r:embed="rId12" cstate="print"/>
            <a:srcRect/>
            <a:stretch>
              <a:fillRect/>
            </a:stretch>
          </p:blipFill>
          <p:spPr bwMode="gray">
            <a:xfrm>
              <a:off x="2294" y="1482"/>
              <a:ext cx="286" cy="738"/>
            </a:xfrm>
            <a:prstGeom prst="rect">
              <a:avLst/>
            </a:prstGeom>
            <a:noFill/>
          </p:spPr>
        </p:pic>
      </p:grpSp>
      <p:sp>
        <p:nvSpPr>
          <p:cNvPr id="35" name="Text Box 24"/>
          <p:cNvSpPr txBox="1">
            <a:spLocks noChangeArrowheads="1"/>
          </p:cNvSpPr>
          <p:nvPr/>
        </p:nvSpPr>
        <p:spPr bwMode="auto">
          <a:xfrm>
            <a:off x="6444208" y="3490565"/>
            <a:ext cx="2555776" cy="461665"/>
          </a:xfrm>
          <a:prstGeom prst="rect">
            <a:avLst/>
          </a:prstGeom>
          <a:noFill/>
          <a:ln w="28575">
            <a:noFill/>
            <a:miter lim="800000"/>
            <a:headEnd type="none" w="sm" len="sm"/>
            <a:tailEnd type="none" w="sm" len="sm"/>
          </a:ln>
          <a:effectLst/>
        </p:spPr>
        <p:txBody>
          <a:bodyPr wrap="square">
            <a:spAutoFit/>
          </a:bodyPr>
          <a:lstStyle/>
          <a:p>
            <a:pPr algn="ctr" defTabSz="228600"/>
            <a:r>
              <a:rPr lang="en-US" sz="1200" b="1" dirty="0" err="1" smtClean="0">
                <a:latin typeface="Arial" pitchFamily="34" charset="0"/>
                <a:cs typeface="Arial" pitchFamily="34" charset="0"/>
              </a:rPr>
              <a:t>Usar</a:t>
            </a:r>
            <a:r>
              <a:rPr lang="en-US" sz="1200" b="1" dirty="0" smtClean="0">
                <a:latin typeface="Arial" pitchFamily="34" charset="0"/>
                <a:cs typeface="Arial" pitchFamily="34" charset="0"/>
              </a:rPr>
              <a:t> el </a:t>
            </a:r>
            <a:r>
              <a:rPr lang="en-US" sz="1200" b="1" dirty="0" err="1" smtClean="0">
                <a:latin typeface="Arial" pitchFamily="34" charset="0"/>
                <a:cs typeface="Arial" pitchFamily="34" charset="0"/>
              </a:rPr>
              <a:t>comando</a:t>
            </a:r>
            <a:r>
              <a:rPr lang="en-US" sz="1200" b="1" dirty="0" smtClean="0">
                <a:latin typeface="Arial" pitchFamily="34" charset="0"/>
                <a:cs typeface="Arial" pitchFamily="34" charset="0"/>
              </a:rPr>
              <a:t> </a:t>
            </a:r>
          </a:p>
          <a:p>
            <a:pPr algn="ctr" defTabSz="228600"/>
            <a:r>
              <a:rPr lang="en-US" sz="1200" b="1" dirty="0" smtClean="0">
                <a:latin typeface="Arial" pitchFamily="34" charset="0"/>
                <a:cs typeface="Arial" pitchFamily="34" charset="0"/>
              </a:rPr>
              <a:t>SHOW ERRORS en </a:t>
            </a:r>
            <a:r>
              <a:rPr lang="en-US" sz="1200" b="1" dirty="0">
                <a:latin typeface="Arial" pitchFamily="34" charset="0"/>
                <a:cs typeface="Arial" pitchFamily="34" charset="0"/>
              </a:rPr>
              <a:t>SQL*Plus</a:t>
            </a:r>
          </a:p>
        </p:txBody>
      </p:sp>
      <p:pic>
        <p:nvPicPr>
          <p:cNvPr id="36" name="Picture 25"/>
          <p:cNvPicPr>
            <a:picLocks noChangeAspect="1" noChangeArrowheads="1"/>
          </p:cNvPicPr>
          <p:nvPr/>
        </p:nvPicPr>
        <p:blipFill>
          <a:blip r:embed="rId6" cstate="print"/>
          <a:srcRect/>
          <a:stretch>
            <a:fillRect/>
          </a:stretch>
        </p:blipFill>
        <p:spPr bwMode="gray">
          <a:xfrm>
            <a:off x="7157343" y="3150840"/>
            <a:ext cx="1160462" cy="355600"/>
          </a:xfrm>
          <a:prstGeom prst="rect">
            <a:avLst/>
          </a:prstGeom>
          <a:noFill/>
          <a:ln w="28575">
            <a:noFill/>
            <a:miter lim="800000"/>
            <a:headEnd type="none" w="sm" len="sm"/>
            <a:tailEnd type="none" w="sm" len="sm"/>
          </a:ln>
          <a:effectLst/>
        </p:spPr>
      </p:pic>
      <p:pic>
        <p:nvPicPr>
          <p:cNvPr id="37" name="Picture 26" descr="C:\Documents and Settings\lserhal\Desktop\Graphics Used in 10g NF\data dictionary gray.gif"/>
          <p:cNvPicPr>
            <a:picLocks noChangeAspect="1" noChangeArrowheads="1"/>
          </p:cNvPicPr>
          <p:nvPr/>
        </p:nvPicPr>
        <p:blipFill>
          <a:blip r:embed="rId13" cstate="print"/>
          <a:srcRect/>
          <a:stretch>
            <a:fillRect/>
          </a:stretch>
        </p:blipFill>
        <p:spPr bwMode="gray">
          <a:xfrm>
            <a:off x="7327205" y="4065240"/>
            <a:ext cx="476250" cy="889000"/>
          </a:xfrm>
          <a:prstGeom prst="rect">
            <a:avLst/>
          </a:prstGeom>
          <a:noFill/>
        </p:spPr>
      </p:pic>
      <p:grpSp>
        <p:nvGrpSpPr>
          <p:cNvPr id="5" name="Group 27"/>
          <p:cNvGrpSpPr>
            <a:grpSpLocks/>
          </p:cNvGrpSpPr>
          <p:nvPr/>
        </p:nvGrpSpPr>
        <p:grpSpPr bwMode="auto">
          <a:xfrm>
            <a:off x="7654230" y="4293840"/>
            <a:ext cx="517525" cy="679450"/>
            <a:chOff x="4080" y="2640"/>
            <a:chExt cx="767" cy="1002"/>
          </a:xfrm>
        </p:grpSpPr>
        <p:pic>
          <p:nvPicPr>
            <p:cNvPr id="39" name="Picture 28" descr="C:\Documents and Settings\lserhal\My Documents\My Pictures\table001.gif"/>
            <p:cNvPicPr>
              <a:picLocks noChangeAspect="1" noChangeArrowheads="1"/>
            </p:cNvPicPr>
            <p:nvPr/>
          </p:nvPicPr>
          <p:blipFill>
            <a:blip r:embed="rId14" cstate="print"/>
            <a:srcRect/>
            <a:stretch>
              <a:fillRect/>
            </a:stretch>
          </p:blipFill>
          <p:spPr bwMode="gray">
            <a:xfrm>
              <a:off x="4080" y="2640"/>
              <a:ext cx="607" cy="837"/>
            </a:xfrm>
            <a:prstGeom prst="rect">
              <a:avLst/>
            </a:prstGeom>
            <a:noFill/>
          </p:spPr>
        </p:pic>
        <p:pic>
          <p:nvPicPr>
            <p:cNvPr id="40" name="Picture 29" descr="C:\Documents and Settings\lserhal\My Documents\My Pictures\table001.gif"/>
            <p:cNvPicPr>
              <a:picLocks noChangeAspect="1" noChangeArrowheads="1"/>
            </p:cNvPicPr>
            <p:nvPr/>
          </p:nvPicPr>
          <p:blipFill>
            <a:blip r:embed="rId14" cstate="print"/>
            <a:srcRect/>
            <a:stretch>
              <a:fillRect/>
            </a:stretch>
          </p:blipFill>
          <p:spPr bwMode="gray">
            <a:xfrm>
              <a:off x="4160" y="2722"/>
              <a:ext cx="607" cy="838"/>
            </a:xfrm>
            <a:prstGeom prst="rect">
              <a:avLst/>
            </a:prstGeom>
            <a:noFill/>
          </p:spPr>
        </p:pic>
        <p:pic>
          <p:nvPicPr>
            <p:cNvPr id="41" name="Picture 30" descr="C:\Documents and Settings\lserhal\My Documents\My Pictures\table001.gif"/>
            <p:cNvPicPr>
              <a:picLocks noChangeAspect="1" noChangeArrowheads="1"/>
            </p:cNvPicPr>
            <p:nvPr/>
          </p:nvPicPr>
          <p:blipFill>
            <a:blip r:embed="rId14" cstate="print"/>
            <a:srcRect/>
            <a:stretch>
              <a:fillRect/>
            </a:stretch>
          </p:blipFill>
          <p:spPr bwMode="gray">
            <a:xfrm>
              <a:off x="4240" y="2804"/>
              <a:ext cx="607" cy="838"/>
            </a:xfrm>
            <a:prstGeom prst="rect">
              <a:avLst/>
            </a:prstGeom>
            <a:noFill/>
          </p:spPr>
        </p:pic>
      </p:grpSp>
      <p:sp>
        <p:nvSpPr>
          <p:cNvPr id="42" name="Text Box 31"/>
          <p:cNvSpPr txBox="1">
            <a:spLocks noChangeArrowheads="1"/>
          </p:cNvSpPr>
          <p:nvPr/>
        </p:nvSpPr>
        <p:spPr bwMode="auto">
          <a:xfrm>
            <a:off x="6588224" y="5055840"/>
            <a:ext cx="2289858" cy="461665"/>
          </a:xfrm>
          <a:prstGeom prst="rect">
            <a:avLst/>
          </a:prstGeom>
          <a:noFill/>
          <a:ln w="28575">
            <a:noFill/>
            <a:miter lim="800000"/>
            <a:headEnd type="none" w="sm" len="sm"/>
            <a:tailEnd type="none" w="sm" len="sm"/>
          </a:ln>
          <a:effectLst/>
        </p:spPr>
        <p:txBody>
          <a:bodyPr wrap="none">
            <a:spAutoFit/>
          </a:bodyPr>
          <a:lstStyle/>
          <a:p>
            <a:pPr algn="ctr" defTabSz="228600"/>
            <a:r>
              <a:rPr lang="en-US" sz="1200" b="1" dirty="0" err="1" smtClean="0">
                <a:latin typeface="Arial" pitchFamily="34" charset="0"/>
                <a:cs typeface="Arial" pitchFamily="34" charset="0"/>
              </a:rPr>
              <a:t>Usar</a:t>
            </a:r>
            <a:r>
              <a:rPr lang="en-US" sz="1200" b="1" dirty="0" smtClean="0">
                <a:latin typeface="Arial" pitchFamily="34" charset="0"/>
                <a:cs typeface="Arial" pitchFamily="34" charset="0"/>
              </a:rPr>
              <a:t> Vistas </a:t>
            </a:r>
            <a:r>
              <a:rPr lang="en-US" sz="1200" b="1" dirty="0">
                <a:latin typeface="Arial" pitchFamily="34" charset="0"/>
                <a:cs typeface="Arial" pitchFamily="34" charset="0"/>
              </a:rPr>
              <a:t>USER/ALL/DBA_</a:t>
            </a:r>
            <a:br>
              <a:rPr lang="en-US" sz="1200" b="1" dirty="0">
                <a:latin typeface="Arial" pitchFamily="34" charset="0"/>
                <a:cs typeface="Arial" pitchFamily="34" charset="0"/>
              </a:rPr>
            </a:br>
            <a:r>
              <a:rPr lang="en-US" sz="1200" b="1" dirty="0" smtClean="0">
                <a:latin typeface="Arial" pitchFamily="34" charset="0"/>
                <a:cs typeface="Arial" pitchFamily="34" charset="0"/>
              </a:rPr>
              <a:t>ERRORS</a:t>
            </a:r>
            <a:endParaRPr lang="en-US" sz="1200" b="1" dirty="0">
              <a:latin typeface="Arial" pitchFamily="34" charset="0"/>
              <a:cs typeface="Arial" pitchFamily="34" charset="0"/>
            </a:endParaRPr>
          </a:p>
        </p:txBody>
      </p:sp>
      <p:grpSp>
        <p:nvGrpSpPr>
          <p:cNvPr id="6" name="Group 32"/>
          <p:cNvGrpSpPr>
            <a:grpSpLocks/>
          </p:cNvGrpSpPr>
          <p:nvPr/>
        </p:nvGrpSpPr>
        <p:grpSpPr bwMode="auto">
          <a:xfrm>
            <a:off x="6511230" y="1626840"/>
            <a:ext cx="704850" cy="758825"/>
            <a:chOff x="3780" y="960"/>
            <a:chExt cx="444" cy="478"/>
          </a:xfrm>
        </p:grpSpPr>
        <p:pic>
          <p:nvPicPr>
            <p:cNvPr id="44" name="Picture 33" descr="C:\Documents and Settings\rajmishr\My Documents\My Pictures\iasicon06.gif"/>
            <p:cNvPicPr>
              <a:picLocks noChangeAspect="1" noChangeArrowheads="1"/>
            </p:cNvPicPr>
            <p:nvPr/>
          </p:nvPicPr>
          <p:blipFill>
            <a:blip r:embed="rId7" cstate="print"/>
            <a:srcRect/>
            <a:stretch>
              <a:fillRect/>
            </a:stretch>
          </p:blipFill>
          <p:spPr bwMode="gray">
            <a:xfrm>
              <a:off x="3780" y="960"/>
              <a:ext cx="396" cy="478"/>
            </a:xfrm>
            <a:prstGeom prst="rect">
              <a:avLst/>
            </a:prstGeom>
            <a:noFill/>
          </p:spPr>
        </p:pic>
        <p:sp>
          <p:nvSpPr>
            <p:cNvPr id="45" name="AutoShape 34"/>
            <p:cNvSpPr>
              <a:spLocks noChangeArrowheads="1"/>
            </p:cNvSpPr>
            <p:nvPr/>
          </p:nvSpPr>
          <p:spPr bwMode="auto">
            <a:xfrm rot="5400000" flipH="1">
              <a:off x="3990" y="1201"/>
              <a:ext cx="236" cy="233"/>
            </a:xfrm>
            <a:prstGeom prst="flowChartExtract">
              <a:avLst/>
            </a:prstGeom>
            <a:solidFill>
              <a:srgbClr val="059F0C"/>
            </a:solidFill>
            <a:ln w="28575">
              <a:solidFill>
                <a:srgbClr val="66CCFF"/>
              </a:solidFill>
              <a:miter lim="800000"/>
              <a:headEnd type="none" w="sm" len="sm"/>
              <a:tailEnd type="none" w="sm" len="sm"/>
            </a:ln>
            <a:effectLst/>
          </p:spPr>
          <p:txBody>
            <a:bodyPr wrap="none" anchor="ctr"/>
            <a:lstStyle/>
            <a:p>
              <a:endParaRPr lang="es-CL"/>
            </a:p>
          </p:txBody>
        </p:sp>
      </p:grpSp>
      <p:sp>
        <p:nvSpPr>
          <p:cNvPr id="46" name="Text Box 35"/>
          <p:cNvSpPr txBox="1">
            <a:spLocks noChangeArrowheads="1"/>
          </p:cNvSpPr>
          <p:nvPr/>
        </p:nvSpPr>
        <p:spPr bwMode="auto">
          <a:xfrm>
            <a:off x="6822001" y="2497187"/>
            <a:ext cx="1974771" cy="461665"/>
          </a:xfrm>
          <a:prstGeom prst="rect">
            <a:avLst/>
          </a:prstGeom>
          <a:noFill/>
          <a:ln w="28575">
            <a:noFill/>
            <a:miter lim="800000"/>
            <a:headEnd type="none" w="sm" len="sm"/>
            <a:tailEnd type="none" w="sm" len="sm"/>
          </a:ln>
          <a:effectLst/>
        </p:spPr>
        <p:txBody>
          <a:bodyPr wrap="none">
            <a:spAutoFit/>
          </a:bodyPr>
          <a:lstStyle/>
          <a:p>
            <a:pPr algn="ctr" defTabSz="228600"/>
            <a:r>
              <a:rPr lang="en-US" sz="1200" b="1" dirty="0" err="1" smtClean="0"/>
              <a:t>Ver</a:t>
            </a:r>
            <a:r>
              <a:rPr lang="en-US" sz="1200" b="1" dirty="0" smtClean="0"/>
              <a:t> </a:t>
            </a:r>
            <a:r>
              <a:rPr lang="en-US" sz="1200" b="1" dirty="0" err="1" smtClean="0"/>
              <a:t>errores</a:t>
            </a:r>
            <a:r>
              <a:rPr lang="en-US" sz="1200" b="1" dirty="0" smtClean="0"/>
              <a:t>/</a:t>
            </a:r>
            <a:r>
              <a:rPr lang="en-US" sz="1200" b="1" dirty="0" err="1" smtClean="0"/>
              <a:t>advertencias</a:t>
            </a:r>
            <a:r>
              <a:rPr lang="en-US" sz="1200" b="1" dirty="0"/>
              <a:t/>
            </a:r>
            <a:br>
              <a:rPr lang="en-US" sz="1200" b="1" dirty="0"/>
            </a:br>
            <a:r>
              <a:rPr lang="en-US" sz="1200" b="1" dirty="0" smtClean="0"/>
              <a:t>en </a:t>
            </a:r>
            <a:r>
              <a:rPr lang="en-US" sz="1200" b="1" dirty="0"/>
              <a:t>SQL </a:t>
            </a:r>
            <a:r>
              <a:rPr lang="en-US" sz="1200" b="1" dirty="0" smtClean="0"/>
              <a:t>Developer</a:t>
            </a:r>
            <a:endParaRPr lang="en-US" sz="1200" b="1" dirty="0"/>
          </a:p>
        </p:txBody>
      </p:sp>
      <p:sp>
        <p:nvSpPr>
          <p:cNvPr id="47" name="Line 36"/>
          <p:cNvSpPr>
            <a:spLocks noChangeShapeType="1"/>
          </p:cNvSpPr>
          <p:nvPr/>
        </p:nvSpPr>
        <p:spPr bwMode="auto">
          <a:xfrm>
            <a:off x="2990528" y="4221088"/>
            <a:ext cx="0" cy="457200"/>
          </a:xfrm>
          <a:prstGeom prst="line">
            <a:avLst/>
          </a:prstGeom>
          <a:noFill/>
          <a:ln w="63500">
            <a:solidFill>
              <a:schemeClr val="tx1"/>
            </a:solidFill>
            <a:round/>
            <a:headEnd type="none" w="sm" len="sm"/>
            <a:tailEnd type="triangle" w="sm" len="sm"/>
          </a:ln>
          <a:effectLst/>
        </p:spPr>
        <p:txBody>
          <a:bodyPr/>
          <a:lstStyle/>
          <a:p>
            <a:endParaRPr lang="es-CL"/>
          </a:p>
        </p:txBody>
      </p:sp>
      <p:sp>
        <p:nvSpPr>
          <p:cNvPr id="48" name="Rectangle 37"/>
          <p:cNvSpPr>
            <a:spLocks noChangeArrowheads="1"/>
          </p:cNvSpPr>
          <p:nvPr/>
        </p:nvSpPr>
        <p:spPr bwMode="auto">
          <a:xfrm>
            <a:off x="4139952" y="3733800"/>
            <a:ext cx="2450504" cy="452688"/>
          </a:xfrm>
          <a:prstGeom prst="rect">
            <a:avLst/>
          </a:prstGeom>
          <a:noFill/>
          <a:ln w="9525">
            <a:noFill/>
            <a:miter lim="800000"/>
            <a:headEnd/>
            <a:tailEnd/>
          </a:ln>
          <a:effectLst/>
        </p:spPr>
        <p:txBody>
          <a:bodyPr wrap="square" lIns="82550" tIns="41275" rIns="82550" bIns="41275">
            <a:spAutoFit/>
          </a:bodyPr>
          <a:lstStyle/>
          <a:p>
            <a:pPr algn="ctr" defTabSz="822325" eaLnBrk="0" hangingPunct="0">
              <a:spcBef>
                <a:spcPct val="50000"/>
              </a:spcBef>
              <a:buClrTx/>
              <a:buFontTx/>
              <a:buNone/>
            </a:pPr>
            <a:r>
              <a:rPr lang="en-US" sz="1200" dirty="0" err="1" smtClean="0">
                <a:latin typeface="Arial Black" pitchFamily="34" charset="0"/>
              </a:rPr>
              <a:t>Ver</a:t>
            </a:r>
            <a:r>
              <a:rPr lang="en-US" sz="1200" dirty="0" smtClean="0">
                <a:latin typeface="Arial Black" pitchFamily="34" charset="0"/>
              </a:rPr>
              <a:t> </a:t>
            </a:r>
            <a:r>
              <a:rPr lang="en-US" sz="1200" dirty="0" err="1" smtClean="0">
                <a:latin typeface="Arial Black" pitchFamily="34" charset="0"/>
              </a:rPr>
              <a:t>advertencias</a:t>
            </a:r>
            <a:r>
              <a:rPr lang="en-US" sz="1200" dirty="0" smtClean="0">
                <a:latin typeface="Arial Black" pitchFamily="34" charset="0"/>
              </a:rPr>
              <a:t>/</a:t>
            </a:r>
            <a:r>
              <a:rPr lang="en-US" sz="1200" dirty="0" err="1" smtClean="0">
                <a:latin typeface="Arial Black" pitchFamily="34" charset="0"/>
              </a:rPr>
              <a:t>errores</a:t>
            </a:r>
            <a:r>
              <a:rPr lang="en-US" sz="1200" dirty="0" smtClean="0">
                <a:latin typeface="Arial Black" pitchFamily="34" charset="0"/>
              </a:rPr>
              <a:t> de </a:t>
            </a:r>
            <a:r>
              <a:rPr lang="en-US" sz="1200" dirty="0" err="1" smtClean="0">
                <a:latin typeface="Arial Black" pitchFamily="34" charset="0"/>
              </a:rPr>
              <a:t>compilación</a:t>
            </a:r>
            <a:endParaRPr lang="en-US" sz="1200" dirty="0">
              <a:latin typeface="Arial Black" pitchFamily="34" charset="0"/>
            </a:endParaRPr>
          </a:p>
        </p:txBody>
      </p:sp>
      <p:sp>
        <p:nvSpPr>
          <p:cNvPr id="49" name="Line 38"/>
          <p:cNvSpPr>
            <a:spLocks noChangeShapeType="1"/>
          </p:cNvSpPr>
          <p:nvPr/>
        </p:nvSpPr>
        <p:spPr bwMode="auto">
          <a:xfrm>
            <a:off x="3817615" y="3267075"/>
            <a:ext cx="900000" cy="0"/>
          </a:xfrm>
          <a:prstGeom prst="line">
            <a:avLst/>
          </a:prstGeom>
          <a:noFill/>
          <a:ln w="63500">
            <a:solidFill>
              <a:schemeClr val="tx1"/>
            </a:solidFill>
            <a:round/>
            <a:headEnd type="none" w="sm" len="sm"/>
            <a:tailEnd type="triangle" w="sm" len="sm"/>
          </a:ln>
          <a:effectLst/>
        </p:spPr>
        <p:txBody>
          <a:bodyPr/>
          <a:lstStyle/>
          <a:p>
            <a:endParaRPr lang="es-CL"/>
          </a:p>
        </p:txBody>
      </p:sp>
      <p:sp>
        <p:nvSpPr>
          <p:cNvPr id="50" name="Freeform 39"/>
          <p:cNvSpPr>
            <a:spLocks/>
          </p:cNvSpPr>
          <p:nvPr/>
        </p:nvSpPr>
        <p:spPr bwMode="auto">
          <a:xfrm>
            <a:off x="1085528" y="1676400"/>
            <a:ext cx="4284000" cy="1295400"/>
          </a:xfrm>
          <a:custGeom>
            <a:avLst/>
            <a:gdLst/>
            <a:ahLst/>
            <a:cxnLst>
              <a:cxn ang="0">
                <a:pos x="2544" y="816"/>
              </a:cxn>
              <a:cxn ang="0">
                <a:pos x="2544" y="0"/>
              </a:cxn>
              <a:cxn ang="0">
                <a:pos x="0" y="0"/>
              </a:cxn>
              <a:cxn ang="0">
                <a:pos x="0" y="384"/>
              </a:cxn>
            </a:cxnLst>
            <a:rect l="0" t="0" r="r" b="b"/>
            <a:pathLst>
              <a:path w="2544" h="816">
                <a:moveTo>
                  <a:pt x="2544" y="816"/>
                </a:moveTo>
                <a:lnTo>
                  <a:pt x="2544" y="0"/>
                </a:lnTo>
                <a:lnTo>
                  <a:pt x="0" y="0"/>
                </a:lnTo>
                <a:lnTo>
                  <a:pt x="0" y="384"/>
                </a:lnTo>
              </a:path>
            </a:pathLst>
          </a:custGeom>
          <a:noFill/>
          <a:ln w="63500" cap="flat" cmpd="sng">
            <a:solidFill>
              <a:schemeClr val="tx1"/>
            </a:solidFill>
            <a:prstDash val="solid"/>
            <a:round/>
            <a:headEnd type="none" w="sm" len="sm"/>
            <a:tailEnd type="triangle" w="sm" len="sm"/>
          </a:ln>
          <a:effectLst/>
        </p:spPr>
        <p:txBody>
          <a:bodyPr/>
          <a:lstStyle/>
          <a:p>
            <a:endParaRPr lang="es-CL"/>
          </a:p>
        </p:txBody>
      </p:sp>
      <p:pic>
        <p:nvPicPr>
          <p:cNvPr id="51" name="Picture 40"/>
          <p:cNvPicPr>
            <a:picLocks noChangeAspect="1" noChangeArrowheads="1"/>
          </p:cNvPicPr>
          <p:nvPr/>
        </p:nvPicPr>
        <p:blipFill>
          <a:blip r:embed="rId15" cstate="print"/>
          <a:srcRect r="56522"/>
          <a:stretch>
            <a:fillRect/>
          </a:stretch>
        </p:blipFill>
        <p:spPr bwMode="gray">
          <a:xfrm>
            <a:off x="7197030" y="1855440"/>
            <a:ext cx="1681163" cy="638175"/>
          </a:xfrm>
          <a:prstGeom prst="rect">
            <a:avLst/>
          </a:prstGeom>
          <a:noFill/>
          <a:ln w="9525">
            <a:solidFill>
              <a:schemeClr val="tx1"/>
            </a:solid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Creación de un Procedimiento Almacenado</a:t>
            </a:r>
            <a:endParaRPr lang="es-ES" sz="3000" dirty="0" smtClean="0">
              <a:solidFill>
                <a:srgbClr val="10253F"/>
              </a:solidFill>
              <a:latin typeface="Arial" charset="0"/>
              <a:ea typeface="ＭＳ Ｐゴシック" pitchFamily="34" charset="-128"/>
              <a:cs typeface="Arial" charset="0"/>
            </a:endParaRPr>
          </a:p>
        </p:txBody>
      </p:sp>
      <p:sp>
        <p:nvSpPr>
          <p:cNvPr id="22530"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Sintaxis:</a:t>
            </a:r>
          </a:p>
        </p:txBody>
      </p:sp>
      <p:sp>
        <p:nvSpPr>
          <p:cNvPr id="20" name="Text Box 5"/>
          <p:cNvSpPr txBox="1">
            <a:spLocks noChangeArrowheads="1"/>
          </p:cNvSpPr>
          <p:nvPr/>
        </p:nvSpPr>
        <p:spPr bwMode="auto">
          <a:xfrm>
            <a:off x="1142623" y="2177962"/>
            <a:ext cx="7077527" cy="2708434"/>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r>
              <a:rPr lang="en-US" sz="1400" b="1" dirty="0" smtClean="0">
                <a:solidFill>
                  <a:srgbClr val="000000"/>
                </a:solidFill>
                <a:latin typeface="Arial" pitchFamily="34" charset="0"/>
                <a:cs typeface="Arial" pitchFamily="34" charset="0"/>
              </a:rPr>
              <a:t>CREATE [OR REPLACE] PROCEDURE </a:t>
            </a:r>
            <a:r>
              <a:rPr lang="en-US" sz="1400" b="1" i="1" dirty="0" err="1" smtClean="0">
                <a:solidFill>
                  <a:srgbClr val="000000"/>
                </a:solidFill>
                <a:latin typeface="Arial" pitchFamily="34" charset="0"/>
                <a:cs typeface="Arial" pitchFamily="34" charset="0"/>
              </a:rPr>
              <a:t>nombre_procedimiento</a:t>
            </a:r>
            <a:endParaRPr lang="en-US" sz="1400" b="1" i="1" dirty="0" smtClean="0">
              <a:solidFill>
                <a:srgbClr val="000000"/>
              </a:solidFill>
              <a:latin typeface="Arial" pitchFamily="34" charset="0"/>
              <a:cs typeface="Arial" pitchFamily="34" charset="0"/>
            </a:endParaRPr>
          </a:p>
          <a:p>
            <a:r>
              <a:rPr lang="en-US" sz="1400" b="1" dirty="0" smtClean="0">
                <a:latin typeface="Arial" pitchFamily="34" charset="0"/>
                <a:cs typeface="Arial" pitchFamily="34" charset="0"/>
              </a:rPr>
              <a:t> </a:t>
            </a:r>
            <a:r>
              <a:rPr lang="en-US" sz="1400" b="1" dirty="0" smtClean="0">
                <a:solidFill>
                  <a:srgbClr val="000000"/>
                </a:solidFill>
                <a:latin typeface="Arial" pitchFamily="34" charset="0"/>
                <a:cs typeface="Arial" pitchFamily="34" charset="0"/>
              </a:rPr>
              <a:t>[(</a:t>
            </a:r>
            <a:r>
              <a:rPr lang="en-US" sz="1400" b="1" i="1" dirty="0" smtClean="0">
                <a:solidFill>
                  <a:srgbClr val="000000"/>
                </a:solidFill>
                <a:latin typeface="Arial" pitchFamily="34" charset="0"/>
                <a:cs typeface="Arial" pitchFamily="34" charset="0"/>
              </a:rPr>
              <a:t>parámetro1 </a:t>
            </a:r>
            <a:r>
              <a:rPr lang="en-US" sz="1400" b="1" dirty="0" smtClean="0">
                <a:solidFill>
                  <a:srgbClr val="000000"/>
                </a:solidFill>
                <a:latin typeface="Arial" pitchFamily="34" charset="0"/>
                <a:cs typeface="Arial" pitchFamily="34" charset="0"/>
              </a:rPr>
              <a:t>[</a:t>
            </a:r>
            <a:r>
              <a:rPr lang="en-US" sz="1400" b="1" i="1" dirty="0" err="1" smtClean="0">
                <a:solidFill>
                  <a:srgbClr val="000000"/>
                </a:solidFill>
                <a:latin typeface="Arial" pitchFamily="34" charset="0"/>
                <a:cs typeface="Arial" pitchFamily="34" charset="0"/>
              </a:rPr>
              <a:t>modo</a:t>
            </a:r>
            <a:r>
              <a:rPr lang="en-US" sz="1400" b="1" dirty="0" smtClean="0">
                <a:solidFill>
                  <a:srgbClr val="000000"/>
                </a:solidFill>
                <a:latin typeface="Arial" pitchFamily="34" charset="0"/>
                <a:cs typeface="Arial" pitchFamily="34" charset="0"/>
              </a:rPr>
              <a:t>]</a:t>
            </a:r>
            <a:r>
              <a:rPr lang="en-US" sz="1400" b="1" i="1" dirty="0" smtClean="0">
                <a:solidFill>
                  <a:srgbClr val="000000"/>
                </a:solidFill>
                <a:latin typeface="Arial" pitchFamily="34" charset="0"/>
                <a:cs typeface="Arial" pitchFamily="34" charset="0"/>
              </a:rPr>
              <a:t> tipo_dato1,</a:t>
            </a:r>
          </a:p>
          <a:p>
            <a:r>
              <a:rPr lang="en-US" sz="1400" b="1" i="1" dirty="0" smtClean="0">
                <a:solidFill>
                  <a:srgbClr val="000000"/>
                </a:solidFill>
                <a:latin typeface="Arial" pitchFamily="34" charset="0"/>
                <a:cs typeface="Arial" pitchFamily="34" charset="0"/>
              </a:rPr>
              <a:t>   parámetro2 </a:t>
            </a:r>
            <a:r>
              <a:rPr lang="en-US" sz="1400" b="1" dirty="0" smtClean="0">
                <a:solidFill>
                  <a:srgbClr val="000000"/>
                </a:solidFill>
                <a:latin typeface="Arial" pitchFamily="34" charset="0"/>
                <a:cs typeface="Arial" pitchFamily="34" charset="0"/>
              </a:rPr>
              <a:t>[</a:t>
            </a:r>
            <a:r>
              <a:rPr lang="en-US" sz="1400" b="1" i="1" dirty="0" err="1" smtClean="0">
                <a:solidFill>
                  <a:srgbClr val="000000"/>
                </a:solidFill>
                <a:latin typeface="Arial" pitchFamily="34" charset="0"/>
                <a:cs typeface="Arial" pitchFamily="34" charset="0"/>
              </a:rPr>
              <a:t>modo</a:t>
            </a:r>
            <a:r>
              <a:rPr lang="en-US" sz="1400" b="1" dirty="0" smtClean="0">
                <a:solidFill>
                  <a:srgbClr val="000000"/>
                </a:solidFill>
                <a:latin typeface="Arial" pitchFamily="34" charset="0"/>
                <a:cs typeface="Arial" pitchFamily="34" charset="0"/>
              </a:rPr>
              <a:t>]</a:t>
            </a:r>
            <a:r>
              <a:rPr lang="en-US" sz="1400" b="1" i="1" dirty="0" smtClean="0">
                <a:solidFill>
                  <a:srgbClr val="000000"/>
                </a:solidFill>
                <a:latin typeface="Arial" pitchFamily="34" charset="0"/>
                <a:cs typeface="Arial" pitchFamily="34" charset="0"/>
              </a:rPr>
              <a:t> tipo_dato2, ...</a:t>
            </a:r>
            <a:r>
              <a:rPr lang="en-US" sz="1400" b="1" dirty="0" smtClean="0">
                <a:solidFill>
                  <a:srgbClr val="000000"/>
                </a:solidFill>
                <a:latin typeface="Arial" pitchFamily="34" charset="0"/>
                <a:cs typeface="Arial" pitchFamily="34" charset="0"/>
              </a:rPr>
              <a:t>)]</a:t>
            </a:r>
          </a:p>
          <a:p>
            <a:endParaRPr lang="en-US" sz="800" b="1" i="1" dirty="0" smtClean="0">
              <a:solidFill>
                <a:srgbClr val="000000"/>
              </a:solidFill>
              <a:latin typeface="Arial" pitchFamily="34" charset="0"/>
              <a:cs typeface="Arial" pitchFamily="34" charset="0"/>
            </a:endParaRPr>
          </a:p>
          <a:p>
            <a:r>
              <a:rPr lang="en-US" sz="1400" b="1" dirty="0" smtClean="0">
                <a:solidFill>
                  <a:srgbClr val="000000"/>
                </a:solidFill>
                <a:latin typeface="Arial" pitchFamily="34" charset="0"/>
                <a:cs typeface="Arial" pitchFamily="34" charset="0"/>
              </a:rPr>
              <a:t>IS|AS</a:t>
            </a:r>
          </a:p>
          <a:p>
            <a:r>
              <a:rPr lang="en-US" sz="1400" b="1" dirty="0" smtClean="0">
                <a:solidFill>
                  <a:srgbClr val="000000"/>
                </a:solidFill>
                <a:latin typeface="Arial" pitchFamily="34" charset="0"/>
                <a:cs typeface="Arial" pitchFamily="34" charset="0"/>
              </a:rPr>
              <a:t>  [</a:t>
            </a:r>
            <a:r>
              <a:rPr lang="en-US" sz="1400" b="1" i="1" dirty="0" err="1" smtClean="0">
                <a:solidFill>
                  <a:srgbClr val="000000"/>
                </a:solidFill>
                <a:latin typeface="Arial" pitchFamily="34" charset="0"/>
                <a:cs typeface="Arial" pitchFamily="34" charset="0"/>
              </a:rPr>
              <a:t>declaración_variables_locales</a:t>
            </a:r>
            <a:r>
              <a:rPr lang="en-US" sz="1400" b="1" dirty="0" smtClean="0">
                <a:solidFill>
                  <a:srgbClr val="000000"/>
                </a:solidFill>
                <a:latin typeface="Arial" pitchFamily="34" charset="0"/>
                <a:cs typeface="Arial" pitchFamily="34" charset="0"/>
              </a:rPr>
              <a:t>; …]</a:t>
            </a:r>
          </a:p>
          <a:p>
            <a:pPr eaLnBrk="0" hangingPunct="0"/>
            <a:r>
              <a:rPr lang="es-ES" sz="1400" b="1" dirty="0" smtClean="0">
                <a:latin typeface="Arial" pitchFamily="34" charset="0"/>
                <a:cs typeface="Arial" pitchFamily="34" charset="0"/>
              </a:rPr>
              <a:t>BEGIN</a:t>
            </a:r>
            <a:br>
              <a:rPr lang="es-ES" sz="1400" b="1" dirty="0" smtClean="0">
                <a:latin typeface="Arial" pitchFamily="34" charset="0"/>
                <a:cs typeface="Arial" pitchFamily="34" charset="0"/>
              </a:rPr>
            </a:br>
            <a:r>
              <a:rPr lang="es-ES" sz="1400" b="1" dirty="0" smtClean="0">
                <a:latin typeface="Arial" pitchFamily="34" charset="0"/>
                <a:cs typeface="Arial" pitchFamily="34" charset="0"/>
              </a:rPr>
              <a:t>  -- Sentencias </a:t>
            </a:r>
            <a:r>
              <a:rPr lang="es-MX" sz="1400" b="1" dirty="0" smtClean="0">
                <a:latin typeface="Arial" pitchFamily="34" charset="0"/>
                <a:cs typeface="Arial" pitchFamily="34" charset="0"/>
              </a:rPr>
              <a:t>ejecutables SQL y PL/SQL              </a:t>
            </a:r>
            <a:r>
              <a:rPr lang="es-MX" sz="1400" b="1" dirty="0" smtClean="0">
                <a:latin typeface="Arial Black" pitchFamily="34" charset="0"/>
                <a:cs typeface="Arial" pitchFamily="34" charset="0"/>
              </a:rPr>
              <a:t>Bloque PL/SQL estándar</a:t>
            </a:r>
          </a:p>
          <a:p>
            <a:pPr eaLnBrk="0" hangingPunct="0"/>
            <a:r>
              <a:rPr lang="es-ES" sz="1400" b="1" dirty="0" smtClean="0">
                <a:latin typeface="Arial Black" pitchFamily="34" charset="0"/>
                <a:cs typeface="Arial" pitchFamily="34" charset="0"/>
              </a:rPr>
              <a:t>[EXCEPTION]</a:t>
            </a:r>
            <a:r>
              <a:rPr lang="es-ES" sz="1400" b="1" dirty="0" smtClean="0">
                <a:latin typeface="Arial" pitchFamily="34" charset="0"/>
                <a:cs typeface="Arial" pitchFamily="34" charset="0"/>
              </a:rPr>
              <a:t/>
            </a:r>
            <a:br>
              <a:rPr lang="es-ES" sz="1400" b="1" dirty="0" smtClean="0">
                <a:latin typeface="Arial" pitchFamily="34" charset="0"/>
                <a:cs typeface="Arial" pitchFamily="34" charset="0"/>
              </a:rPr>
            </a:br>
            <a:r>
              <a:rPr lang="es-ES" sz="1400" b="1" dirty="0" smtClean="0">
                <a:latin typeface="Arial" pitchFamily="34" charset="0"/>
                <a:cs typeface="Arial" pitchFamily="34" charset="0"/>
              </a:rPr>
              <a:t>  -- Sentencias control de excepciones</a:t>
            </a:r>
          </a:p>
          <a:p>
            <a:pPr eaLnBrk="0" hangingPunct="0"/>
            <a:r>
              <a:rPr lang="es-ES" sz="1400" b="1" dirty="0" smtClean="0">
                <a:latin typeface="Arial" pitchFamily="34" charset="0"/>
                <a:cs typeface="Arial" pitchFamily="34" charset="0"/>
              </a:rPr>
              <a:t>END [</a:t>
            </a:r>
            <a:r>
              <a:rPr lang="en-US" sz="1400" b="1" i="1" dirty="0" err="1" smtClean="0">
                <a:solidFill>
                  <a:srgbClr val="000000"/>
                </a:solidFill>
                <a:latin typeface="Arial" pitchFamily="34" charset="0"/>
                <a:cs typeface="Arial" pitchFamily="34" charset="0"/>
              </a:rPr>
              <a:t>nombre_procedimiento</a:t>
            </a:r>
            <a:r>
              <a:rPr lang="es-ES" sz="1400" b="1" dirty="0" smtClean="0">
                <a:latin typeface="Arial" pitchFamily="34" charset="0"/>
                <a:cs typeface="Arial" pitchFamily="34" charset="0"/>
              </a:rPr>
              <a:t>];</a:t>
            </a:r>
            <a:endParaRPr lang="en-US" sz="1400" b="1" dirty="0" smtClean="0">
              <a:latin typeface="Arial" pitchFamily="34" charset="0"/>
              <a:cs typeface="Arial" pitchFamily="34" charset="0"/>
            </a:endParaRPr>
          </a:p>
          <a:p>
            <a:endParaRPr lang="en-US" sz="800" b="1" dirty="0"/>
          </a:p>
        </p:txBody>
      </p:sp>
      <p:sp>
        <p:nvSpPr>
          <p:cNvPr id="22535" name="Rectangle 6"/>
          <p:cNvSpPr>
            <a:spLocks noChangeArrowheads="1"/>
          </p:cNvSpPr>
          <p:nvPr/>
        </p:nvSpPr>
        <p:spPr bwMode="auto">
          <a:xfrm>
            <a:off x="1196975" y="3044120"/>
            <a:ext cx="3581400" cy="1620000"/>
          </a:xfrm>
          <a:prstGeom prst="rect">
            <a:avLst/>
          </a:prstGeom>
          <a:noFill/>
          <a:ln w="50800">
            <a:solidFill>
              <a:srgbClr val="B80000"/>
            </a:solidFill>
            <a:miter lim="800000"/>
            <a:headEnd/>
            <a:tailEnd/>
          </a:ln>
        </p:spPr>
        <p:txBody>
          <a:bodyPr wrap="none" anchor="ctr"/>
          <a:lstStyle/>
          <a:p>
            <a:endParaRPr lang="es-CL" sz="1800"/>
          </a:p>
        </p:txBody>
      </p:sp>
      <p:sp>
        <p:nvSpPr>
          <p:cNvPr id="2" name="8 Abrir llave"/>
          <p:cNvSpPr>
            <a:spLocks/>
          </p:cNvSpPr>
          <p:nvPr/>
        </p:nvSpPr>
        <p:spPr bwMode="auto">
          <a:xfrm rot="10800000">
            <a:off x="4817710" y="3012699"/>
            <a:ext cx="371475" cy="1656000"/>
          </a:xfrm>
          <a:prstGeom prst="leftBrace">
            <a:avLst>
              <a:gd name="adj1" fmla="val 7090"/>
              <a:gd name="adj2" fmla="val 50000"/>
            </a:avLst>
          </a:prstGeom>
          <a:noFill/>
          <a:ln w="63500" algn="ctr">
            <a:solidFill>
              <a:schemeClr val="tx1"/>
            </a:solidFill>
            <a:round/>
            <a:headEnd/>
            <a:tailEnd/>
          </a:ln>
        </p:spPr>
        <p:txBody>
          <a:bodyPr rot="10800000" anchor="ctr"/>
          <a:lstStyle/>
          <a:p>
            <a:pPr algn="ctr">
              <a:defRPr/>
            </a:pPr>
            <a:endParaRPr lang="es-CL" dirty="0">
              <a:latin typeface="+mn-lt"/>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Creando y Ejecutando un Procedimiento</a:t>
            </a:r>
            <a:endParaRPr lang="es-ES" sz="3000" dirty="0" smtClean="0">
              <a:solidFill>
                <a:srgbClr val="10253F"/>
              </a:solidFill>
              <a:latin typeface="Arial" charset="0"/>
              <a:ea typeface="ＭＳ Ｐゴシック" pitchFamily="34" charset="-128"/>
              <a:cs typeface="Arial" charset="0"/>
            </a:endParaRPr>
          </a:p>
        </p:txBody>
      </p:sp>
      <p:sp>
        <p:nvSpPr>
          <p:cNvPr id="99331"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a:ea typeface="Arial Unicode MS"/>
                <a:cs typeface="Arial Unicode MS"/>
              </a:rPr>
              <a:t>Ejemplo: </a:t>
            </a:r>
          </a:p>
          <a:p>
            <a:pPr marL="742950" lvl="1" indent="-285750" algn="just" defTabSz="457200">
              <a:lnSpc>
                <a:spcPct val="80000"/>
              </a:lnSpc>
              <a:spcBef>
                <a:spcPct val="20000"/>
              </a:spcBef>
              <a:buFont typeface="Arial" charset="0"/>
              <a:buChar char="•"/>
            </a:pPr>
            <a:r>
              <a:rPr lang="es-CL" sz="1800" dirty="0">
                <a:ea typeface="Arial Unicode MS"/>
                <a:cs typeface="Arial Unicode MS"/>
              </a:rPr>
              <a:t>Creación </a:t>
            </a:r>
            <a:r>
              <a:rPr lang="es-CL" sz="1800" dirty="0" smtClean="0">
                <a:ea typeface="Arial Unicode MS"/>
                <a:cs typeface="Arial Unicode MS"/>
              </a:rPr>
              <a:t>del Procedimiento</a:t>
            </a:r>
            <a:endParaRPr lang="es-CL" sz="1800" dirty="0">
              <a:ea typeface="Arial Unicode MS"/>
              <a:cs typeface="Arial Unicode MS"/>
            </a:endParaRPr>
          </a:p>
          <a:p>
            <a:pPr marL="742950" lvl="1" indent="-285750" algn="just" defTabSz="457200">
              <a:lnSpc>
                <a:spcPct val="80000"/>
              </a:lnSpc>
              <a:spcBef>
                <a:spcPct val="20000"/>
              </a:spcBef>
              <a:buFont typeface="Arial" charset="0"/>
              <a:buChar char="•"/>
            </a:pPr>
            <a:endParaRPr lang="es-CL" sz="1800" dirty="0">
              <a:ea typeface="Arial Unicode MS"/>
              <a:cs typeface="Arial Unicode MS"/>
            </a:endParaRPr>
          </a:p>
          <a:p>
            <a:pPr marL="742950" lvl="1" indent="-285750" algn="just" defTabSz="457200">
              <a:lnSpc>
                <a:spcPct val="80000"/>
              </a:lnSpc>
              <a:spcBef>
                <a:spcPct val="20000"/>
              </a:spcBef>
              <a:buFont typeface="Arial" charset="0"/>
              <a:buChar char="•"/>
            </a:pPr>
            <a:endParaRPr lang="es-CL" sz="1800" dirty="0">
              <a:ea typeface="Arial Unicode MS"/>
              <a:cs typeface="Arial Unicode MS"/>
            </a:endParaRPr>
          </a:p>
          <a:p>
            <a:pPr marL="742950" lvl="1" indent="-285750" algn="just" defTabSz="457200">
              <a:lnSpc>
                <a:spcPct val="80000"/>
              </a:lnSpc>
              <a:spcBef>
                <a:spcPct val="20000"/>
              </a:spcBef>
              <a:buFont typeface="Arial" charset="0"/>
              <a:buChar char="•"/>
            </a:pPr>
            <a:endParaRPr lang="es-CL" sz="1800" dirty="0">
              <a:ea typeface="Arial Unicode MS"/>
              <a:cs typeface="Arial Unicode MS"/>
            </a:endParaRPr>
          </a:p>
          <a:p>
            <a:pPr marL="742950" lvl="1" indent="-285750" algn="just" defTabSz="457200">
              <a:lnSpc>
                <a:spcPct val="80000"/>
              </a:lnSpc>
              <a:spcBef>
                <a:spcPct val="20000"/>
              </a:spcBef>
              <a:buFont typeface="Arial" charset="0"/>
              <a:buChar char="•"/>
            </a:pPr>
            <a:endParaRPr lang="es-CL" sz="1800" dirty="0">
              <a:ea typeface="Arial Unicode MS"/>
              <a:cs typeface="Arial Unicode MS"/>
            </a:endParaRPr>
          </a:p>
          <a:p>
            <a:pPr marL="742950" lvl="1" indent="-285750" algn="just" defTabSz="457200">
              <a:lnSpc>
                <a:spcPct val="80000"/>
              </a:lnSpc>
              <a:spcBef>
                <a:spcPct val="20000"/>
              </a:spcBef>
              <a:buFont typeface="Arial" charset="0"/>
              <a:buChar char="•"/>
            </a:pPr>
            <a:endParaRPr lang="es-CL" sz="1800" dirty="0">
              <a:ea typeface="Arial Unicode MS"/>
              <a:cs typeface="Arial Unicode MS"/>
            </a:endParaRPr>
          </a:p>
          <a:p>
            <a:pPr marL="742950" lvl="1" indent="-285750" algn="just" defTabSz="457200">
              <a:lnSpc>
                <a:spcPct val="80000"/>
              </a:lnSpc>
              <a:spcBef>
                <a:spcPct val="20000"/>
              </a:spcBef>
              <a:buFont typeface="Arial" charset="0"/>
              <a:buChar char="•"/>
            </a:pPr>
            <a:endParaRPr lang="es-CL" sz="1800" dirty="0">
              <a:ea typeface="Arial Unicode MS"/>
              <a:cs typeface="Arial Unicode MS"/>
            </a:endParaRPr>
          </a:p>
          <a:p>
            <a:pPr marL="742950" lvl="1" indent="-285750" algn="just" defTabSz="457200">
              <a:lnSpc>
                <a:spcPct val="80000"/>
              </a:lnSpc>
              <a:spcBef>
                <a:spcPct val="20000"/>
              </a:spcBef>
              <a:buFont typeface="Arial" charset="0"/>
              <a:buChar char="•"/>
            </a:pPr>
            <a:endParaRPr lang="es-CL" sz="1800" dirty="0">
              <a:ea typeface="Arial Unicode MS"/>
              <a:cs typeface="Arial Unicode MS"/>
            </a:endParaRPr>
          </a:p>
          <a:p>
            <a:pPr marL="742950" lvl="1" indent="-285750" algn="just" defTabSz="457200">
              <a:lnSpc>
                <a:spcPct val="80000"/>
              </a:lnSpc>
              <a:spcBef>
                <a:spcPct val="20000"/>
              </a:spcBef>
              <a:buFont typeface="Arial" charset="0"/>
              <a:buChar char="•"/>
            </a:pPr>
            <a:endParaRPr lang="es-CL" sz="1800" dirty="0">
              <a:ea typeface="Arial Unicode MS"/>
              <a:cs typeface="Arial Unicode MS"/>
            </a:endParaRPr>
          </a:p>
          <a:p>
            <a:pPr marL="742950" lvl="1" indent="-285750" algn="just" defTabSz="457200">
              <a:lnSpc>
                <a:spcPct val="80000"/>
              </a:lnSpc>
              <a:spcBef>
                <a:spcPct val="20000"/>
              </a:spcBef>
            </a:pPr>
            <a:endParaRPr lang="es-CL" sz="1800" dirty="0">
              <a:ea typeface="Arial Unicode MS"/>
              <a:cs typeface="Arial Unicode MS"/>
            </a:endParaRPr>
          </a:p>
        </p:txBody>
      </p:sp>
      <p:sp>
        <p:nvSpPr>
          <p:cNvPr id="2" name="Text Box 5"/>
          <p:cNvSpPr txBox="1">
            <a:spLocks noChangeArrowheads="1"/>
          </p:cNvSpPr>
          <p:nvPr/>
        </p:nvSpPr>
        <p:spPr bwMode="auto">
          <a:xfrm>
            <a:off x="1144211" y="2924944"/>
            <a:ext cx="7077526" cy="2246769"/>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dirty="0">
              <a:latin typeface="Arial Black" pitchFamily="34" charset="0"/>
            </a:endParaRPr>
          </a:p>
          <a:p>
            <a:r>
              <a:rPr lang="en-US" sz="1200" b="1" dirty="0" smtClean="0">
                <a:solidFill>
                  <a:srgbClr val="9A0000"/>
                </a:solidFill>
                <a:latin typeface="Arial Black" pitchFamily="34" charset="0"/>
              </a:rPr>
              <a:t>CREATE OR REPLACE PROCEDURE</a:t>
            </a:r>
            <a:r>
              <a:rPr lang="en-US" sz="1200" b="1" dirty="0" smtClean="0">
                <a:latin typeface="Arial Black" pitchFamily="34" charset="0"/>
              </a:rPr>
              <a:t>  SP_ADD_DEPT  </a:t>
            </a:r>
            <a:r>
              <a:rPr lang="en-US" sz="1200" b="1" dirty="0" smtClean="0">
                <a:solidFill>
                  <a:srgbClr val="9A0000"/>
                </a:solidFill>
                <a:latin typeface="Arial Black" pitchFamily="34" charset="0"/>
              </a:rPr>
              <a:t>IS</a:t>
            </a:r>
          </a:p>
          <a:p>
            <a:r>
              <a:rPr lang="en-US" sz="1200" b="1" dirty="0" smtClean="0">
                <a:latin typeface="Arial Black" pitchFamily="34" charset="0"/>
              </a:rPr>
              <a:t> </a:t>
            </a:r>
            <a:r>
              <a:rPr lang="en-US" sz="1200" b="1" dirty="0" err="1" smtClean="0">
                <a:latin typeface="Arial Black" pitchFamily="34" charset="0"/>
              </a:rPr>
              <a:t>dept_id</a:t>
            </a:r>
            <a:r>
              <a:rPr lang="en-US" sz="1200" b="1" dirty="0" smtClean="0">
                <a:latin typeface="Arial Black" pitchFamily="34" charset="0"/>
              </a:rPr>
              <a:t>       </a:t>
            </a:r>
            <a:r>
              <a:rPr lang="en-US" sz="1200" b="1" dirty="0" err="1" smtClean="0">
                <a:latin typeface="Arial Black" pitchFamily="34" charset="0"/>
              </a:rPr>
              <a:t>dept.department_id%TYPE</a:t>
            </a:r>
            <a:r>
              <a:rPr lang="en-US" sz="1200" b="1" dirty="0" smtClean="0">
                <a:latin typeface="Arial Black" pitchFamily="34" charset="0"/>
              </a:rPr>
              <a:t>;</a:t>
            </a:r>
          </a:p>
          <a:p>
            <a:r>
              <a:rPr lang="en-US" sz="1200" b="1" dirty="0" smtClean="0">
                <a:latin typeface="Arial Black" pitchFamily="34" charset="0"/>
              </a:rPr>
              <a:t> </a:t>
            </a:r>
            <a:r>
              <a:rPr lang="en-US" sz="1200" b="1" dirty="0" err="1" smtClean="0">
                <a:latin typeface="Arial Black" pitchFamily="34" charset="0"/>
              </a:rPr>
              <a:t>dept_name</a:t>
            </a:r>
            <a:r>
              <a:rPr lang="en-US" sz="1200" b="1" dirty="0" smtClean="0">
                <a:latin typeface="Arial Black" pitchFamily="34" charset="0"/>
              </a:rPr>
              <a:t> </a:t>
            </a:r>
            <a:r>
              <a:rPr lang="en-US" sz="1200" b="1" dirty="0" err="1" smtClean="0">
                <a:latin typeface="Arial Black" pitchFamily="34" charset="0"/>
              </a:rPr>
              <a:t>dept.department_name%TYPE</a:t>
            </a:r>
            <a:r>
              <a:rPr lang="en-US" sz="1200" b="1" dirty="0" smtClean="0">
                <a:latin typeface="Arial Black" pitchFamily="34" charset="0"/>
              </a:rPr>
              <a:t>;</a:t>
            </a:r>
          </a:p>
          <a:p>
            <a:r>
              <a:rPr lang="en-US" sz="1200" b="1" dirty="0" smtClean="0">
                <a:latin typeface="Arial Black" pitchFamily="34" charset="0"/>
              </a:rPr>
              <a:t>BEGIN</a:t>
            </a:r>
          </a:p>
          <a:p>
            <a:r>
              <a:rPr lang="en-US" sz="1200" b="1" dirty="0" smtClean="0">
                <a:latin typeface="Arial Black" pitchFamily="34" charset="0"/>
              </a:rPr>
              <a:t>   </a:t>
            </a:r>
            <a:r>
              <a:rPr lang="en-US" sz="1200" b="1" dirty="0" err="1" smtClean="0">
                <a:latin typeface="Arial Black" pitchFamily="34" charset="0"/>
              </a:rPr>
              <a:t>dept_id</a:t>
            </a:r>
            <a:r>
              <a:rPr lang="en-US" sz="1200" b="1" dirty="0" smtClean="0">
                <a:latin typeface="Arial Black" pitchFamily="34" charset="0"/>
              </a:rPr>
              <a:t>:=280;</a:t>
            </a:r>
          </a:p>
          <a:p>
            <a:r>
              <a:rPr lang="en-US" sz="1200" b="1" dirty="0" smtClean="0">
                <a:latin typeface="Arial Black" pitchFamily="34" charset="0"/>
              </a:rPr>
              <a:t>   </a:t>
            </a:r>
            <a:r>
              <a:rPr lang="en-US" sz="1200" b="1" dirty="0" err="1" smtClean="0">
                <a:latin typeface="Arial Black" pitchFamily="34" charset="0"/>
              </a:rPr>
              <a:t>dept_name</a:t>
            </a:r>
            <a:r>
              <a:rPr lang="en-US" sz="1200" b="1" dirty="0" smtClean="0">
                <a:latin typeface="Arial Black" pitchFamily="34" charset="0"/>
              </a:rPr>
              <a:t>:='ST-Curriculum';</a:t>
            </a:r>
          </a:p>
          <a:p>
            <a:r>
              <a:rPr lang="en-US" sz="1200" b="1" dirty="0" smtClean="0">
                <a:latin typeface="Arial Black" pitchFamily="34" charset="0"/>
              </a:rPr>
              <a:t>   INSERT INTO dept(</a:t>
            </a:r>
            <a:r>
              <a:rPr lang="en-US" sz="1200" b="1" dirty="0" err="1" smtClean="0">
                <a:latin typeface="Arial Black" pitchFamily="34" charset="0"/>
              </a:rPr>
              <a:t>department_id,department_name</a:t>
            </a:r>
            <a:r>
              <a:rPr lang="en-US" sz="1200" b="1" dirty="0" smtClean="0">
                <a:latin typeface="Arial Black" pitchFamily="34" charset="0"/>
              </a:rPr>
              <a:t>) 	VALUES(</a:t>
            </a:r>
            <a:r>
              <a:rPr lang="en-US" sz="1200" b="1" dirty="0" err="1" smtClean="0">
                <a:latin typeface="Arial Black" pitchFamily="34" charset="0"/>
              </a:rPr>
              <a:t>dept_id,dept_name</a:t>
            </a:r>
            <a:r>
              <a:rPr lang="en-US" sz="1200" b="1" dirty="0" smtClean="0">
                <a:latin typeface="Arial Black" pitchFamily="34" charset="0"/>
              </a:rPr>
              <a:t>);</a:t>
            </a:r>
          </a:p>
          <a:p>
            <a:r>
              <a:rPr lang="en-US" sz="1200" b="1" dirty="0" smtClean="0">
                <a:latin typeface="Arial Black" pitchFamily="34" charset="0"/>
              </a:rPr>
              <a:t> DBMS_OUTPUT.PUT_LINE(' </a:t>
            </a:r>
            <a:r>
              <a:rPr lang="en-US" sz="1200" b="1" dirty="0" err="1" smtClean="0">
                <a:latin typeface="Arial Black" pitchFamily="34" charset="0"/>
              </a:rPr>
              <a:t>Filas</a:t>
            </a:r>
            <a:r>
              <a:rPr lang="en-US" sz="1200" b="1" dirty="0" smtClean="0">
                <a:latin typeface="Arial Black" pitchFamily="34" charset="0"/>
              </a:rPr>
              <a:t> </a:t>
            </a:r>
            <a:r>
              <a:rPr lang="en-US" sz="1200" b="1" dirty="0" err="1" smtClean="0">
                <a:latin typeface="Arial Black" pitchFamily="34" charset="0"/>
              </a:rPr>
              <a:t>insertadas</a:t>
            </a:r>
            <a:r>
              <a:rPr lang="en-US" sz="1200" b="1" dirty="0" smtClean="0">
                <a:latin typeface="Arial Black" pitchFamily="34" charset="0"/>
              </a:rPr>
              <a:t>: '||SQL%ROWCOUNT);</a:t>
            </a:r>
          </a:p>
          <a:p>
            <a:r>
              <a:rPr lang="en-US" sz="1200" b="1" dirty="0" smtClean="0">
                <a:latin typeface="Arial Black" pitchFamily="34" charset="0"/>
              </a:rPr>
              <a:t>END;</a:t>
            </a:r>
          </a:p>
          <a:p>
            <a:endParaRPr lang="en-US" sz="800" b="1" dirty="0" smtClean="0">
              <a:solidFill>
                <a:srgbClr val="B80000"/>
              </a:solidFill>
              <a:latin typeface="Arial Black" pitchFamily="34" charset="0"/>
            </a:endParaRPr>
          </a:p>
        </p:txBody>
      </p:sp>
      <p:sp>
        <p:nvSpPr>
          <p:cNvPr id="3" name="Text Box 5"/>
          <p:cNvSpPr txBox="1">
            <a:spLocks noChangeArrowheads="1"/>
          </p:cNvSpPr>
          <p:nvPr/>
        </p:nvSpPr>
        <p:spPr bwMode="auto">
          <a:xfrm>
            <a:off x="1137666" y="2204864"/>
            <a:ext cx="7106742" cy="52322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r>
              <a:rPr lang="en-US" sz="1200" b="1" dirty="0" smtClean="0">
                <a:latin typeface="Arial Black" pitchFamily="34" charset="0"/>
              </a:rPr>
              <a:t>CREATE TABLE dept AS SELECT * FROM departments;</a:t>
            </a:r>
          </a:p>
          <a:p>
            <a:endParaRPr lang="en-US" sz="800" b="1" dirty="0" smtClean="0">
              <a:latin typeface="Arial Black"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Creando y Ejecutando un Procedimiento</a:t>
            </a:r>
            <a:endParaRPr lang="es-ES" sz="3000" dirty="0" smtClean="0">
              <a:solidFill>
                <a:srgbClr val="10253F"/>
              </a:solidFill>
              <a:latin typeface="Arial" charset="0"/>
              <a:ea typeface="ＭＳ Ｐゴシック" pitchFamily="34" charset="-128"/>
              <a:cs typeface="Arial" charset="0"/>
            </a:endParaRPr>
          </a:p>
        </p:txBody>
      </p:sp>
      <p:sp>
        <p:nvSpPr>
          <p:cNvPr id="103427"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742950" lvl="1" indent="-285750" algn="just" defTabSz="457200">
              <a:lnSpc>
                <a:spcPct val="80000"/>
              </a:lnSpc>
              <a:spcBef>
                <a:spcPct val="20000"/>
              </a:spcBef>
              <a:buFont typeface="Arial" charset="0"/>
              <a:buChar char="•"/>
            </a:pPr>
            <a:r>
              <a:rPr lang="es-CL" sz="1800" dirty="0" smtClean="0">
                <a:ea typeface="Arial Unicode MS"/>
                <a:cs typeface="Arial Unicode MS"/>
              </a:rPr>
              <a:t>Ejecución del Procedimiento utilizando la cláusula EXEC o EXECUTE:</a:t>
            </a:r>
          </a:p>
          <a:p>
            <a:pPr marL="742950" lvl="1" indent="-285750" algn="just" defTabSz="457200">
              <a:lnSpc>
                <a:spcPct val="80000"/>
              </a:lnSpc>
              <a:spcBef>
                <a:spcPct val="20000"/>
              </a:spcBef>
              <a:buFont typeface="Arial" charset="0"/>
              <a:buChar char="•"/>
            </a:pPr>
            <a:endParaRPr lang="es-CL" sz="1800" dirty="0" smtClean="0">
              <a:ea typeface="Arial Unicode MS"/>
              <a:cs typeface="Arial Unicode MS"/>
            </a:endParaRPr>
          </a:p>
          <a:p>
            <a:pPr marL="742950" lvl="1" indent="-285750" algn="just" defTabSz="457200">
              <a:lnSpc>
                <a:spcPct val="80000"/>
              </a:lnSpc>
              <a:spcBef>
                <a:spcPct val="20000"/>
              </a:spcBef>
              <a:buFont typeface="Arial" charset="0"/>
              <a:buChar char="•"/>
            </a:pPr>
            <a:endParaRPr lang="es-CL" sz="1800" dirty="0" smtClean="0">
              <a:ea typeface="Arial Unicode MS"/>
              <a:cs typeface="Arial Unicode MS"/>
            </a:endParaRPr>
          </a:p>
          <a:p>
            <a:pPr marL="742950" lvl="1" indent="-285750" algn="just" defTabSz="457200">
              <a:lnSpc>
                <a:spcPct val="80000"/>
              </a:lnSpc>
              <a:spcBef>
                <a:spcPct val="20000"/>
              </a:spcBef>
              <a:buFont typeface="Arial" charset="0"/>
              <a:buChar char="•"/>
            </a:pPr>
            <a:endParaRPr lang="es-CL" sz="1800" dirty="0" smtClean="0">
              <a:ea typeface="Arial Unicode MS"/>
              <a:cs typeface="Arial Unicode MS"/>
            </a:endParaRPr>
          </a:p>
          <a:p>
            <a:pPr marL="742950" lvl="1" indent="-285750" algn="just" defTabSz="457200">
              <a:lnSpc>
                <a:spcPct val="80000"/>
              </a:lnSpc>
              <a:spcBef>
                <a:spcPct val="20000"/>
              </a:spcBef>
              <a:buFont typeface="Arial" charset="0"/>
              <a:buChar char="•"/>
            </a:pPr>
            <a:endParaRPr lang="es-CL" sz="1800" dirty="0" smtClean="0">
              <a:ea typeface="Arial Unicode MS"/>
              <a:cs typeface="Arial Unicode MS"/>
            </a:endParaRPr>
          </a:p>
          <a:p>
            <a:pPr marL="742950" lvl="1" indent="-285750" algn="just" defTabSz="457200">
              <a:lnSpc>
                <a:spcPct val="80000"/>
              </a:lnSpc>
              <a:spcBef>
                <a:spcPct val="20000"/>
              </a:spcBef>
              <a:buFont typeface="Arial" charset="0"/>
              <a:buChar char="•"/>
            </a:pPr>
            <a:r>
              <a:rPr lang="es-CL" sz="1800" dirty="0" smtClean="0">
                <a:ea typeface="Arial Unicode MS"/>
                <a:cs typeface="Arial Unicode MS"/>
              </a:rPr>
              <a:t>Ejecución del Procedimiento desde un bloque anónimo:</a:t>
            </a:r>
            <a:endParaRPr lang="es-CL" sz="1800" dirty="0">
              <a:ea typeface="Arial Unicode MS"/>
              <a:cs typeface="Arial Unicode MS"/>
            </a:endParaRPr>
          </a:p>
        </p:txBody>
      </p:sp>
      <p:sp>
        <p:nvSpPr>
          <p:cNvPr id="2" name="Text Box 5"/>
          <p:cNvSpPr txBox="1">
            <a:spLocks noChangeArrowheads="1"/>
          </p:cNvSpPr>
          <p:nvPr/>
        </p:nvSpPr>
        <p:spPr bwMode="auto">
          <a:xfrm>
            <a:off x="1144211" y="2116132"/>
            <a:ext cx="7077526" cy="52322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dirty="0">
              <a:latin typeface="Arial Black" pitchFamily="34" charset="0"/>
            </a:endParaRPr>
          </a:p>
          <a:p>
            <a:r>
              <a:rPr lang="en-US" sz="1200" b="1" dirty="0" smtClean="0">
                <a:latin typeface="Arial Black" pitchFamily="34" charset="0"/>
              </a:rPr>
              <a:t>EXEC </a:t>
            </a:r>
            <a:r>
              <a:rPr lang="en-US" sz="1200" b="1" dirty="0" smtClean="0">
                <a:solidFill>
                  <a:srgbClr val="9A0000"/>
                </a:solidFill>
                <a:latin typeface="Arial Black" pitchFamily="34" charset="0"/>
              </a:rPr>
              <a:t>SP_ADD_DEPT</a:t>
            </a:r>
            <a:r>
              <a:rPr lang="en-US" sz="1200" b="1" dirty="0" smtClean="0">
                <a:latin typeface="Arial Black" pitchFamily="34" charset="0"/>
              </a:rPr>
              <a:t>;</a:t>
            </a:r>
          </a:p>
          <a:p>
            <a:endParaRPr lang="en-US" sz="800" b="1" dirty="0" smtClean="0">
              <a:latin typeface="Arial Black" pitchFamily="34" charset="0"/>
            </a:endParaRPr>
          </a:p>
        </p:txBody>
      </p:sp>
      <p:sp>
        <p:nvSpPr>
          <p:cNvPr id="3" name="Text Box 5"/>
          <p:cNvSpPr txBox="1">
            <a:spLocks noChangeArrowheads="1"/>
          </p:cNvSpPr>
          <p:nvPr/>
        </p:nvSpPr>
        <p:spPr bwMode="auto">
          <a:xfrm>
            <a:off x="1144211" y="3573016"/>
            <a:ext cx="7077526" cy="89255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dirty="0">
              <a:latin typeface="Arial Black" pitchFamily="34" charset="0"/>
            </a:endParaRPr>
          </a:p>
          <a:p>
            <a:r>
              <a:rPr lang="en-US" sz="1200" b="1" dirty="0" smtClean="0">
                <a:latin typeface="Arial Black" pitchFamily="34" charset="0"/>
              </a:rPr>
              <a:t>BEGIN</a:t>
            </a:r>
          </a:p>
          <a:p>
            <a:r>
              <a:rPr lang="en-US" sz="1200" b="1" dirty="0" smtClean="0">
                <a:solidFill>
                  <a:srgbClr val="9A0000"/>
                </a:solidFill>
                <a:latin typeface="Arial Black" pitchFamily="34" charset="0"/>
              </a:rPr>
              <a:t>   SP_ADD_DEPT</a:t>
            </a:r>
            <a:r>
              <a:rPr lang="en-US" sz="1200" b="1" dirty="0" smtClean="0">
                <a:latin typeface="Arial Black" pitchFamily="34" charset="0"/>
              </a:rPr>
              <a:t>;</a:t>
            </a:r>
          </a:p>
          <a:p>
            <a:r>
              <a:rPr lang="en-US" sz="1200" b="1" dirty="0" smtClean="0">
                <a:latin typeface="Arial Black" pitchFamily="34" charset="0"/>
              </a:rPr>
              <a:t>END;</a:t>
            </a:r>
          </a:p>
          <a:p>
            <a:endParaRPr lang="en-US" sz="800" b="1" dirty="0" smtClean="0">
              <a:latin typeface="Arial Black" pitchFamily="34" charset="0"/>
            </a:endParaRPr>
          </a:p>
        </p:txBody>
      </p:sp>
      <p:pic>
        <p:nvPicPr>
          <p:cNvPr id="8" name="Picture 7" descr="Screenshot - 21-02-2012 , 12_52_04"/>
          <p:cNvPicPr>
            <a:picLocks noChangeAspect="1" noChangeArrowheads="1"/>
          </p:cNvPicPr>
          <p:nvPr/>
        </p:nvPicPr>
        <p:blipFill>
          <a:blip r:embed="rId3" cstate="print"/>
          <a:srcRect/>
          <a:stretch>
            <a:fillRect/>
          </a:stretch>
        </p:blipFill>
        <p:spPr bwMode="auto">
          <a:xfrm>
            <a:off x="3447058" y="5429982"/>
            <a:ext cx="1440160" cy="231266"/>
          </a:xfrm>
          <a:prstGeom prst="rect">
            <a:avLst/>
          </a:prstGeom>
          <a:noFill/>
          <a:ln w="9525">
            <a:noFill/>
            <a:miter lim="800000"/>
            <a:headEnd/>
            <a:tailEnd/>
          </a:ln>
        </p:spPr>
      </p:pic>
      <p:pic>
        <p:nvPicPr>
          <p:cNvPr id="9" name="Picture 10" descr="Screenshot - 21-02-2012 , 13_42_42"/>
          <p:cNvPicPr>
            <a:picLocks noChangeAspect="1" noChangeArrowheads="1"/>
          </p:cNvPicPr>
          <p:nvPr/>
        </p:nvPicPr>
        <p:blipFill>
          <a:blip r:embed="rId4" cstate="print"/>
          <a:srcRect/>
          <a:stretch>
            <a:fillRect/>
          </a:stretch>
        </p:blipFill>
        <p:spPr bwMode="auto">
          <a:xfrm>
            <a:off x="1259632" y="4864025"/>
            <a:ext cx="4131642" cy="386135"/>
          </a:xfrm>
          <a:prstGeom prst="rect">
            <a:avLst/>
          </a:prstGeom>
          <a:noFill/>
          <a:ln w="9525">
            <a:noFill/>
            <a:miter lim="800000"/>
            <a:headEnd/>
            <a:tailEnd/>
          </a:ln>
        </p:spPr>
      </p:pic>
      <p:sp>
        <p:nvSpPr>
          <p:cNvPr id="10" name="Text Box 11"/>
          <p:cNvSpPr txBox="1">
            <a:spLocks noChangeArrowheads="1"/>
          </p:cNvSpPr>
          <p:nvPr/>
        </p:nvSpPr>
        <p:spPr bwMode="auto">
          <a:xfrm>
            <a:off x="5927683" y="4916785"/>
            <a:ext cx="2343911" cy="292388"/>
          </a:xfrm>
          <a:prstGeom prst="rect">
            <a:avLst/>
          </a:prstGeom>
          <a:solidFill>
            <a:schemeClr val="bg1"/>
          </a:solidFill>
          <a:ln w="9525">
            <a:noFill/>
            <a:miter lim="800000"/>
            <a:headEnd/>
            <a:tailEnd/>
          </a:ln>
        </p:spPr>
        <p:txBody>
          <a:bodyPr wrap="none">
            <a:spAutoFit/>
          </a:bodyPr>
          <a:lstStyle/>
          <a:p>
            <a:r>
              <a:rPr lang="es-CL" sz="1300" b="1" dirty="0"/>
              <a:t>Fila insertada en tabla </a:t>
            </a:r>
            <a:r>
              <a:rPr lang="es-CL" sz="1300" b="1" dirty="0" err="1"/>
              <a:t>dept</a:t>
            </a:r>
            <a:endParaRPr lang="es-ES" sz="1300" b="1" dirty="0"/>
          </a:p>
        </p:txBody>
      </p:sp>
      <p:sp>
        <p:nvSpPr>
          <p:cNvPr id="11" name="Text Box 12"/>
          <p:cNvSpPr txBox="1">
            <a:spLocks noChangeArrowheads="1"/>
          </p:cNvSpPr>
          <p:nvPr/>
        </p:nvSpPr>
        <p:spPr bwMode="auto">
          <a:xfrm>
            <a:off x="5967338" y="5399385"/>
            <a:ext cx="2165978" cy="292388"/>
          </a:xfrm>
          <a:prstGeom prst="rect">
            <a:avLst/>
          </a:prstGeom>
          <a:solidFill>
            <a:schemeClr val="bg1"/>
          </a:solidFill>
          <a:ln w="9525">
            <a:noFill/>
            <a:miter lim="800000"/>
            <a:headEnd/>
            <a:tailEnd/>
          </a:ln>
        </p:spPr>
        <p:txBody>
          <a:bodyPr wrap="none">
            <a:spAutoFit/>
          </a:bodyPr>
          <a:lstStyle/>
          <a:p>
            <a:r>
              <a:rPr lang="es-CL" sz="1300" b="1" dirty="0"/>
              <a:t>Mensaje que se visualiza</a:t>
            </a:r>
            <a:endParaRPr lang="es-ES" sz="1300" b="1" dirty="0"/>
          </a:p>
        </p:txBody>
      </p:sp>
      <p:sp>
        <p:nvSpPr>
          <p:cNvPr id="12" name="Line 13"/>
          <p:cNvSpPr>
            <a:spLocks noChangeShapeType="1"/>
          </p:cNvSpPr>
          <p:nvPr/>
        </p:nvSpPr>
        <p:spPr bwMode="auto">
          <a:xfrm>
            <a:off x="5491088" y="5053310"/>
            <a:ext cx="476250" cy="0"/>
          </a:xfrm>
          <a:prstGeom prst="line">
            <a:avLst/>
          </a:prstGeom>
          <a:noFill/>
          <a:ln w="50800">
            <a:solidFill>
              <a:schemeClr val="tx1"/>
            </a:solidFill>
            <a:round/>
            <a:headEnd/>
            <a:tailEnd type="triangle" w="med" len="med"/>
          </a:ln>
        </p:spPr>
        <p:txBody>
          <a:bodyPr/>
          <a:lstStyle/>
          <a:p>
            <a:endParaRPr lang="es-CL"/>
          </a:p>
        </p:txBody>
      </p:sp>
      <p:sp>
        <p:nvSpPr>
          <p:cNvPr id="13" name="Line 14"/>
          <p:cNvSpPr>
            <a:spLocks noChangeShapeType="1"/>
          </p:cNvSpPr>
          <p:nvPr/>
        </p:nvSpPr>
        <p:spPr bwMode="auto">
          <a:xfrm>
            <a:off x="5247258" y="5527972"/>
            <a:ext cx="756000" cy="0"/>
          </a:xfrm>
          <a:prstGeom prst="line">
            <a:avLst/>
          </a:prstGeom>
          <a:noFill/>
          <a:ln w="50800">
            <a:solidFill>
              <a:schemeClr val="tx1"/>
            </a:solidFill>
            <a:round/>
            <a:headEnd/>
            <a:tailEnd type="triangle" w="med" len="med"/>
          </a:ln>
        </p:spPr>
        <p:txBody>
          <a:bodyPr/>
          <a:lstStyle/>
          <a:p>
            <a:endParaRPr lang="es-CL"/>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Parámetros en los Subprogramas</a:t>
            </a:r>
            <a:endParaRPr lang="es-ES" sz="3000" dirty="0" smtClean="0">
              <a:solidFill>
                <a:srgbClr val="10253F"/>
              </a:solidFill>
              <a:latin typeface="Arial" charset="0"/>
              <a:ea typeface="ＭＳ Ｐゴシック" pitchFamily="34" charset="-128"/>
              <a:cs typeface="Arial" charset="0"/>
            </a:endParaRPr>
          </a:p>
        </p:txBody>
      </p:sp>
      <p:sp>
        <p:nvSpPr>
          <p:cNvPr id="7" name="6 Bisel"/>
          <p:cNvSpPr>
            <a:spLocks noChangeArrowheads="1"/>
          </p:cNvSpPr>
          <p:nvPr/>
        </p:nvSpPr>
        <p:spPr bwMode="auto">
          <a:xfrm>
            <a:off x="1188128" y="1911846"/>
            <a:ext cx="6768000" cy="1150937"/>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smtClean="0">
                <a:solidFill>
                  <a:schemeClr val="bg1"/>
                </a:solidFill>
                <a:latin typeface="Arial Black" pitchFamily="34" charset="0"/>
              </a:rPr>
              <a:t>Se utilizan para transferir valores de datos desde y hacia el subprograma PL/SQL</a:t>
            </a:r>
            <a:endParaRPr lang="es-ES" b="1" dirty="0">
              <a:solidFill>
                <a:schemeClr val="bg1"/>
              </a:solidFill>
              <a:latin typeface="Arial Black" pitchFamily="34" charset="0"/>
            </a:endParaRPr>
          </a:p>
        </p:txBody>
      </p:sp>
      <p:sp>
        <p:nvSpPr>
          <p:cNvPr id="8" name="12 Bisel"/>
          <p:cNvSpPr>
            <a:spLocks noChangeArrowheads="1"/>
          </p:cNvSpPr>
          <p:nvPr/>
        </p:nvSpPr>
        <p:spPr bwMode="auto">
          <a:xfrm>
            <a:off x="1188376" y="3163546"/>
            <a:ext cx="6768000" cy="1150937"/>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smtClean="0">
                <a:solidFill>
                  <a:srgbClr val="FFFFFF"/>
                </a:solidFill>
                <a:latin typeface="Arial Black" pitchFamily="34" charset="0"/>
              </a:rPr>
              <a:t>Se declaran en el encabezado del subprograma PL/SQL</a:t>
            </a:r>
            <a:endParaRPr lang="es-CL" b="1" dirty="0">
              <a:solidFill>
                <a:srgbClr val="FFFFFF"/>
              </a:solidFill>
              <a:latin typeface="Arial Black" pitchFamily="34" charset="0"/>
            </a:endParaRPr>
          </a:p>
        </p:txBody>
      </p:sp>
      <p:sp>
        <p:nvSpPr>
          <p:cNvPr id="9" name="12 Bisel"/>
          <p:cNvSpPr>
            <a:spLocks noChangeArrowheads="1"/>
          </p:cNvSpPr>
          <p:nvPr/>
        </p:nvSpPr>
        <p:spPr bwMode="auto">
          <a:xfrm>
            <a:off x="1188128" y="4438303"/>
            <a:ext cx="6768000" cy="1150937"/>
          </a:xfrm>
          <a:prstGeom prst="bevel">
            <a:avLst>
              <a:gd name="adj" fmla="val 12500"/>
            </a:avLst>
          </a:prstGeom>
          <a:solidFill>
            <a:srgbClr val="7D3B05"/>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marL="0" lvl="1" algn="ctr"/>
            <a:r>
              <a:rPr lang="es-CL" b="1" dirty="0" smtClean="0">
                <a:solidFill>
                  <a:srgbClr val="FFFFFF"/>
                </a:solidFill>
                <a:latin typeface="Arial Black" pitchFamily="34" charset="0"/>
              </a:rPr>
              <a:t>Pueden ser usados como variables locales pero depende de su modo (IN, OUT, IN OUT)</a:t>
            </a:r>
            <a:endParaRPr lang="es-CL" b="1" dirty="0">
              <a:solidFill>
                <a:srgbClr val="FFFFFF"/>
              </a:solidFill>
              <a:latin typeface="Arial Black"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Parámetros Formales</a:t>
            </a:r>
            <a:endParaRPr lang="es-ES" sz="3000" dirty="0" smtClean="0">
              <a:solidFill>
                <a:srgbClr val="10253F"/>
              </a:solidFill>
              <a:latin typeface="Arial" charset="0"/>
              <a:ea typeface="ＭＳ Ｐゴシック" pitchFamily="34" charset="-128"/>
              <a:cs typeface="Arial" charset="0"/>
            </a:endParaRPr>
          </a:p>
        </p:txBody>
      </p:sp>
      <p:sp>
        <p:nvSpPr>
          <p:cNvPr id="24578"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ea typeface="Arial Unicode MS"/>
                <a:cs typeface="Arial Unicode MS"/>
              </a:rPr>
              <a:t>Variables locales declaradas en la lista de parámetros del subprograma.</a:t>
            </a:r>
          </a:p>
          <a:p>
            <a:pPr marL="609600" indent="-609600" algn="just" defTabSz="457200">
              <a:lnSpc>
                <a:spcPct val="80000"/>
              </a:lnSpc>
              <a:spcBef>
                <a:spcPct val="20000"/>
              </a:spcBef>
              <a:buFont typeface="Arial" charset="0"/>
              <a:buChar char="•"/>
            </a:pPr>
            <a:r>
              <a:rPr lang="es-CL" sz="1800" dirty="0" smtClean="0">
                <a:ea typeface="Arial Unicode MS"/>
                <a:cs typeface="Arial Unicode MS"/>
              </a:rPr>
              <a:t>Su valor es usado en la sección ejecutable del bloque PL/SQL.</a:t>
            </a:r>
          </a:p>
          <a:p>
            <a:pPr marL="609600" indent="-609600" algn="just" defTabSz="457200">
              <a:lnSpc>
                <a:spcPct val="80000"/>
              </a:lnSpc>
              <a:spcBef>
                <a:spcPct val="20000"/>
              </a:spcBef>
              <a:buFont typeface="Arial" charset="0"/>
              <a:buChar char="•"/>
            </a:pPr>
            <a:r>
              <a:rPr lang="es-CL" sz="1800" dirty="0" smtClean="0">
                <a:ea typeface="Arial Unicode MS"/>
                <a:cs typeface="Arial Unicode MS"/>
              </a:rPr>
              <a:t>Pueden ser de tres modos IN (defecto), OUT ó IN OUT.</a:t>
            </a: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r>
              <a:rPr lang="es-CL" sz="1800" dirty="0" smtClean="0">
                <a:ea typeface="Arial Unicode MS"/>
                <a:cs typeface="Arial Unicode MS"/>
              </a:rPr>
              <a:t>Ejemplo:</a:t>
            </a: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0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p:txBody>
      </p:sp>
      <p:sp>
        <p:nvSpPr>
          <p:cNvPr id="2" name="Text Box 5"/>
          <p:cNvSpPr txBox="1">
            <a:spLocks noChangeArrowheads="1"/>
          </p:cNvSpPr>
          <p:nvPr/>
        </p:nvSpPr>
        <p:spPr bwMode="auto">
          <a:xfrm>
            <a:off x="1043608" y="3212976"/>
            <a:ext cx="7704856" cy="1631216"/>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pPr>
              <a:defRPr/>
            </a:pPr>
            <a:endParaRPr lang="es-MX" sz="800" dirty="0">
              <a:latin typeface="Arial Black" pitchFamily="34" charset="0"/>
            </a:endParaRPr>
          </a:p>
          <a:p>
            <a:pPr>
              <a:defRPr/>
            </a:pPr>
            <a:r>
              <a:rPr lang="en-US" sz="1200" dirty="0" smtClean="0">
                <a:solidFill>
                  <a:srgbClr val="000000"/>
                </a:solidFill>
                <a:latin typeface="Arial Black" pitchFamily="34" charset="0"/>
              </a:rPr>
              <a:t>CREATE OR REPLACE PROCEDURE </a:t>
            </a:r>
            <a:r>
              <a:rPr lang="en-US" sz="1200" dirty="0" err="1" smtClean="0">
                <a:solidFill>
                  <a:srgbClr val="000000"/>
                </a:solidFill>
                <a:latin typeface="Arial Black" pitchFamily="34" charset="0"/>
              </a:rPr>
              <a:t>sp_aumenta_salario</a:t>
            </a:r>
            <a:r>
              <a:rPr lang="en-US" sz="1200" dirty="0" smtClean="0">
                <a:solidFill>
                  <a:srgbClr val="000000"/>
                </a:solidFill>
                <a:latin typeface="Arial Black" pitchFamily="34" charset="0"/>
              </a:rPr>
              <a:t> (</a:t>
            </a:r>
            <a:r>
              <a:rPr lang="en-US" sz="1200" dirty="0" err="1" smtClean="0">
                <a:solidFill>
                  <a:srgbClr val="9A0000"/>
                </a:solidFill>
                <a:latin typeface="Arial Black" pitchFamily="34" charset="0"/>
              </a:rPr>
              <a:t>p_id</a:t>
            </a:r>
            <a:r>
              <a:rPr lang="en-US" sz="1200" dirty="0" smtClean="0">
                <a:solidFill>
                  <a:srgbClr val="000000"/>
                </a:solidFill>
                <a:latin typeface="Arial Black" pitchFamily="34" charset="0"/>
              </a:rPr>
              <a:t>   NUMBER, </a:t>
            </a:r>
            <a:r>
              <a:rPr lang="en-US" sz="1200" dirty="0" err="1" smtClean="0">
                <a:solidFill>
                  <a:srgbClr val="9A0000"/>
                </a:solidFill>
                <a:latin typeface="Arial Black" pitchFamily="34" charset="0"/>
              </a:rPr>
              <a:t>p_sal</a:t>
            </a:r>
            <a:r>
              <a:rPr lang="en-US" sz="1200" dirty="0" smtClean="0">
                <a:solidFill>
                  <a:srgbClr val="000000"/>
                </a:solidFill>
                <a:latin typeface="Arial Black" pitchFamily="34" charset="0"/>
              </a:rPr>
              <a:t>  NUMBER) </a:t>
            </a:r>
          </a:p>
          <a:p>
            <a:pPr>
              <a:defRPr/>
            </a:pPr>
            <a:r>
              <a:rPr lang="en-US" sz="1200" dirty="0" smtClean="0">
                <a:solidFill>
                  <a:srgbClr val="000000"/>
                </a:solidFill>
                <a:latin typeface="Arial Black" pitchFamily="34" charset="0"/>
              </a:rPr>
              <a:t>IS</a:t>
            </a:r>
          </a:p>
          <a:p>
            <a:pPr>
              <a:defRPr/>
            </a:pPr>
            <a:r>
              <a:rPr lang="en-US" sz="1200" dirty="0" smtClean="0">
                <a:solidFill>
                  <a:srgbClr val="000000"/>
                </a:solidFill>
                <a:latin typeface="Arial Black" pitchFamily="34" charset="0"/>
              </a:rPr>
              <a:t>BEGIN</a:t>
            </a:r>
          </a:p>
          <a:p>
            <a:pPr>
              <a:defRPr/>
            </a:pPr>
            <a:r>
              <a:rPr lang="en-US" sz="1200" dirty="0" smtClean="0">
                <a:solidFill>
                  <a:srgbClr val="000000"/>
                </a:solidFill>
                <a:latin typeface="Arial Black" pitchFamily="34" charset="0"/>
              </a:rPr>
              <a:t>   UPDATE employees</a:t>
            </a:r>
          </a:p>
          <a:p>
            <a:pPr>
              <a:defRPr/>
            </a:pPr>
            <a:r>
              <a:rPr lang="en-US" sz="1200" dirty="0" smtClean="0">
                <a:solidFill>
                  <a:srgbClr val="000000"/>
                </a:solidFill>
                <a:latin typeface="Arial Black" pitchFamily="34" charset="0"/>
              </a:rPr>
              <a:t>           SET salary = </a:t>
            </a:r>
            <a:r>
              <a:rPr lang="en-US" sz="1200" dirty="0" err="1" smtClean="0">
                <a:solidFill>
                  <a:srgbClr val="000000"/>
                </a:solidFill>
                <a:latin typeface="Arial Black" pitchFamily="34" charset="0"/>
              </a:rPr>
              <a:t>p_sal</a:t>
            </a:r>
            <a:endParaRPr lang="en-US" sz="1200" dirty="0" smtClean="0">
              <a:solidFill>
                <a:srgbClr val="000000"/>
              </a:solidFill>
              <a:latin typeface="Arial Black" pitchFamily="34" charset="0"/>
            </a:endParaRPr>
          </a:p>
          <a:p>
            <a:pPr>
              <a:defRPr/>
            </a:pPr>
            <a:r>
              <a:rPr lang="en-US" sz="1200" dirty="0" smtClean="0">
                <a:solidFill>
                  <a:srgbClr val="000000"/>
                </a:solidFill>
                <a:latin typeface="Arial Black" pitchFamily="34" charset="0"/>
              </a:rPr>
              <a:t>    WHERE employee_id = </a:t>
            </a:r>
            <a:r>
              <a:rPr lang="en-US" sz="1200" dirty="0" err="1" smtClean="0">
                <a:solidFill>
                  <a:srgbClr val="000000"/>
                </a:solidFill>
                <a:latin typeface="Arial Black" pitchFamily="34" charset="0"/>
              </a:rPr>
              <a:t>p_id</a:t>
            </a:r>
            <a:r>
              <a:rPr lang="en-US" sz="1200" dirty="0" smtClean="0">
                <a:solidFill>
                  <a:srgbClr val="000000"/>
                </a:solidFill>
                <a:latin typeface="Arial Black" pitchFamily="34" charset="0"/>
              </a:rPr>
              <a:t>;</a:t>
            </a:r>
          </a:p>
          <a:p>
            <a:pPr>
              <a:defRPr/>
            </a:pPr>
            <a:r>
              <a:rPr lang="en-US" sz="1200" dirty="0" smtClean="0">
                <a:solidFill>
                  <a:srgbClr val="000000"/>
                </a:solidFill>
                <a:latin typeface="Arial Black" pitchFamily="34" charset="0"/>
              </a:rPr>
              <a:t>END </a:t>
            </a:r>
            <a:r>
              <a:rPr lang="en-US" sz="1200" dirty="0" err="1" smtClean="0">
                <a:solidFill>
                  <a:srgbClr val="000000"/>
                </a:solidFill>
                <a:latin typeface="Arial Black" pitchFamily="34" charset="0"/>
              </a:rPr>
              <a:t>sp_aumenta_salario</a:t>
            </a:r>
            <a:r>
              <a:rPr lang="en-US" sz="1200" dirty="0" smtClean="0">
                <a:solidFill>
                  <a:srgbClr val="000000"/>
                </a:solidFill>
                <a:latin typeface="Arial Black" pitchFamily="34" charset="0"/>
              </a:rPr>
              <a:t>;</a:t>
            </a:r>
          </a:p>
          <a:p>
            <a:pPr>
              <a:defRPr/>
            </a:pPr>
            <a:endParaRPr lang="en-US" sz="800" dirty="0">
              <a:solidFill>
                <a:srgbClr val="000000"/>
              </a:solidFill>
              <a:latin typeface="Arial Black"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Parámetros Actuales</a:t>
            </a:r>
            <a:endParaRPr lang="es-ES" sz="3000" dirty="0" smtClean="0">
              <a:solidFill>
                <a:srgbClr val="10253F"/>
              </a:solidFill>
              <a:latin typeface="Arial" charset="0"/>
              <a:ea typeface="ＭＳ Ｐゴシック" pitchFamily="34" charset="-128"/>
              <a:cs typeface="Arial" charset="0"/>
            </a:endParaRPr>
          </a:p>
        </p:txBody>
      </p:sp>
      <p:sp>
        <p:nvSpPr>
          <p:cNvPr id="24578"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MX" sz="1800" dirty="0" smtClean="0"/>
              <a:t>Literales, variables o expresiones usados en la lista de parámetros cuando se invoca a un subprograma</a:t>
            </a:r>
            <a:r>
              <a:rPr lang="es-CL" sz="1800" dirty="0" smtClean="0">
                <a:ea typeface="Arial Unicode MS"/>
                <a:cs typeface="Arial Unicode MS"/>
              </a:rPr>
              <a:t>.</a:t>
            </a:r>
          </a:p>
          <a:p>
            <a:pPr marL="609600" indent="-609600" algn="just" defTabSz="457200">
              <a:lnSpc>
                <a:spcPct val="80000"/>
              </a:lnSpc>
              <a:spcBef>
                <a:spcPct val="20000"/>
              </a:spcBef>
              <a:buFont typeface="Arial" charset="0"/>
              <a:buChar char="•"/>
            </a:pPr>
            <a:r>
              <a:rPr lang="es-MX" sz="1800" dirty="0" smtClean="0"/>
              <a:t>Asociados con lo parámetros formales durante la ejecución de un subprograma</a:t>
            </a:r>
            <a:r>
              <a:rPr lang="es-CL" sz="1800" dirty="0" smtClean="0">
                <a:ea typeface="Arial Unicode MS"/>
                <a:cs typeface="Arial Unicode MS"/>
              </a:rPr>
              <a:t>.</a:t>
            </a:r>
          </a:p>
          <a:p>
            <a:pPr marL="609600" indent="-609600" algn="just" defTabSz="457200">
              <a:lnSpc>
                <a:spcPct val="80000"/>
              </a:lnSpc>
              <a:spcBef>
                <a:spcPct val="20000"/>
              </a:spcBef>
              <a:buFont typeface="Arial" charset="0"/>
              <a:buChar char="•"/>
            </a:pPr>
            <a:r>
              <a:rPr lang="es-MX" sz="1800" dirty="0" smtClean="0"/>
              <a:t>Los parámetros formales y actuales deben ser de tipos de datos compatibles</a:t>
            </a:r>
            <a:r>
              <a:rPr lang="es-CL" sz="1800" dirty="0" smtClean="0">
                <a:ea typeface="Arial Unicode MS"/>
                <a:cs typeface="Arial Unicode MS"/>
              </a:rPr>
              <a:t>.</a:t>
            </a: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r>
              <a:rPr lang="es-CL" sz="1800" dirty="0" smtClean="0">
                <a:ea typeface="Arial Unicode MS"/>
                <a:cs typeface="Arial Unicode MS"/>
              </a:rPr>
              <a:t>Ejemplo:</a:t>
            </a: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0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p:txBody>
      </p:sp>
      <p:sp>
        <p:nvSpPr>
          <p:cNvPr id="2" name="Text Box 5"/>
          <p:cNvSpPr txBox="1">
            <a:spLocks noChangeArrowheads="1"/>
          </p:cNvSpPr>
          <p:nvPr/>
        </p:nvSpPr>
        <p:spPr bwMode="auto">
          <a:xfrm>
            <a:off x="1043608" y="3645024"/>
            <a:ext cx="7704856" cy="89255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pPr>
              <a:defRPr/>
            </a:pPr>
            <a:endParaRPr lang="es-MX" sz="800" dirty="0">
              <a:latin typeface="Arial Black" pitchFamily="34" charset="0"/>
            </a:endParaRPr>
          </a:p>
          <a:p>
            <a:pPr>
              <a:defRPr/>
            </a:pPr>
            <a:r>
              <a:rPr lang="en-US" sz="1200" dirty="0" smtClean="0">
                <a:solidFill>
                  <a:srgbClr val="000000"/>
                </a:solidFill>
                <a:latin typeface="Arial Black" pitchFamily="34" charset="0"/>
              </a:rPr>
              <a:t>BEGIN</a:t>
            </a:r>
          </a:p>
          <a:p>
            <a:pPr>
              <a:defRPr/>
            </a:pPr>
            <a:r>
              <a:rPr lang="en-US" sz="1200" dirty="0" smtClean="0">
                <a:solidFill>
                  <a:srgbClr val="000000"/>
                </a:solidFill>
                <a:latin typeface="Arial Black" pitchFamily="34" charset="0"/>
              </a:rPr>
              <a:t>   </a:t>
            </a:r>
            <a:r>
              <a:rPr lang="en-US" sz="1200" dirty="0" err="1" smtClean="0">
                <a:solidFill>
                  <a:srgbClr val="000000"/>
                </a:solidFill>
                <a:latin typeface="Arial Black" pitchFamily="34" charset="0"/>
              </a:rPr>
              <a:t>sp_aumenta_salario</a:t>
            </a:r>
            <a:r>
              <a:rPr lang="en-US" sz="1200" dirty="0" smtClean="0">
                <a:solidFill>
                  <a:srgbClr val="000000"/>
                </a:solidFill>
                <a:latin typeface="Arial Black" pitchFamily="34" charset="0"/>
              </a:rPr>
              <a:t>(</a:t>
            </a:r>
            <a:r>
              <a:rPr lang="en-US" sz="1200" dirty="0" smtClean="0">
                <a:solidFill>
                  <a:srgbClr val="9A0000"/>
                </a:solidFill>
                <a:latin typeface="Arial Black" pitchFamily="34" charset="0"/>
              </a:rPr>
              <a:t>100</a:t>
            </a:r>
            <a:r>
              <a:rPr lang="en-US" sz="1200" dirty="0" smtClean="0">
                <a:solidFill>
                  <a:srgbClr val="000000"/>
                </a:solidFill>
                <a:latin typeface="Arial Black" pitchFamily="34" charset="0"/>
              </a:rPr>
              <a:t>, </a:t>
            </a:r>
            <a:r>
              <a:rPr lang="en-US" sz="1200" dirty="0" smtClean="0">
                <a:solidFill>
                  <a:srgbClr val="9A0000"/>
                </a:solidFill>
                <a:latin typeface="Arial Black" pitchFamily="34" charset="0"/>
              </a:rPr>
              <a:t>2000</a:t>
            </a:r>
            <a:r>
              <a:rPr lang="en-US" sz="1200" dirty="0" smtClean="0">
                <a:solidFill>
                  <a:srgbClr val="000000"/>
                </a:solidFill>
                <a:latin typeface="Arial Black" pitchFamily="34" charset="0"/>
              </a:rPr>
              <a:t>);</a:t>
            </a:r>
          </a:p>
          <a:p>
            <a:pPr>
              <a:defRPr/>
            </a:pPr>
            <a:r>
              <a:rPr lang="en-US" sz="1200" dirty="0" smtClean="0">
                <a:solidFill>
                  <a:srgbClr val="000000"/>
                </a:solidFill>
                <a:latin typeface="Arial Black" pitchFamily="34" charset="0"/>
              </a:rPr>
              <a:t> END;</a:t>
            </a:r>
          </a:p>
          <a:p>
            <a:pPr>
              <a:defRPr/>
            </a:pPr>
            <a:endParaRPr lang="en-US" sz="800" dirty="0">
              <a:solidFill>
                <a:srgbClr val="000000"/>
              </a:solidFill>
              <a:latin typeface="Arial Black"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a:xfrm>
            <a:off x="611560" y="188913"/>
            <a:ext cx="8064128" cy="1462087"/>
          </a:xfrm>
        </p:spPr>
        <p:txBody>
          <a:bodyPr/>
          <a:lstStyle/>
          <a:p>
            <a:pPr algn="r"/>
            <a:r>
              <a:rPr lang="es-CL" sz="3000" dirty="0" smtClean="0">
                <a:solidFill>
                  <a:srgbClr val="10253F"/>
                </a:solidFill>
                <a:latin typeface="Arial" charset="0"/>
                <a:ea typeface="ＭＳ Ｐゴシック" pitchFamily="34" charset="-128"/>
                <a:cs typeface="Arial" charset="0"/>
              </a:rPr>
              <a:t>Modo de los Parámetros en un Procedimiento</a:t>
            </a:r>
            <a:endParaRPr lang="es-ES" sz="3000" dirty="0" smtClean="0">
              <a:solidFill>
                <a:srgbClr val="10253F"/>
              </a:solidFill>
              <a:latin typeface="Arial" charset="0"/>
              <a:ea typeface="ＭＳ Ｐゴシック" pitchFamily="34" charset="-128"/>
              <a:cs typeface="Arial" charset="0"/>
            </a:endParaRPr>
          </a:p>
        </p:txBody>
      </p:sp>
      <p:sp>
        <p:nvSpPr>
          <p:cNvPr id="2" name="Text Box 5"/>
          <p:cNvSpPr txBox="1">
            <a:spLocks noChangeArrowheads="1"/>
          </p:cNvSpPr>
          <p:nvPr/>
        </p:nvSpPr>
        <p:spPr bwMode="auto">
          <a:xfrm>
            <a:off x="971600" y="2073042"/>
            <a:ext cx="7704856" cy="707886"/>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pPr>
              <a:defRPr/>
            </a:pPr>
            <a:endParaRPr lang="es-MX" sz="800" dirty="0">
              <a:latin typeface="Arial Black" pitchFamily="34" charset="0"/>
            </a:endParaRPr>
          </a:p>
          <a:p>
            <a:pPr>
              <a:defRPr/>
            </a:pPr>
            <a:r>
              <a:rPr lang="it-IT" sz="1200" dirty="0" smtClean="0">
                <a:solidFill>
                  <a:srgbClr val="000000"/>
                </a:solidFill>
                <a:latin typeface="Arial Black" pitchFamily="34" charset="0"/>
              </a:rPr>
              <a:t>CREATE PROCEDURE nombre_procedimiento(parámetro [modo] tipo_dato)</a:t>
            </a:r>
          </a:p>
          <a:p>
            <a:pPr>
              <a:defRPr/>
            </a:pPr>
            <a:r>
              <a:rPr lang="it-IT" sz="1200" dirty="0" smtClean="0">
                <a:solidFill>
                  <a:srgbClr val="000000"/>
                </a:solidFill>
                <a:latin typeface="Arial Black" pitchFamily="34" charset="0"/>
              </a:rPr>
              <a:t>...</a:t>
            </a:r>
          </a:p>
          <a:p>
            <a:pPr>
              <a:defRPr/>
            </a:pPr>
            <a:endParaRPr lang="en-US" sz="800" dirty="0">
              <a:solidFill>
                <a:srgbClr val="000000"/>
              </a:solidFill>
              <a:latin typeface="Arial Black" pitchFamily="34" charset="0"/>
            </a:endParaRPr>
          </a:p>
        </p:txBody>
      </p:sp>
      <p:sp>
        <p:nvSpPr>
          <p:cNvPr id="5" name="Line 6"/>
          <p:cNvSpPr>
            <a:spLocks noChangeShapeType="1"/>
          </p:cNvSpPr>
          <p:nvPr/>
        </p:nvSpPr>
        <p:spPr bwMode="auto">
          <a:xfrm flipH="1">
            <a:off x="2459038" y="4911254"/>
            <a:ext cx="1143000" cy="0"/>
          </a:xfrm>
          <a:prstGeom prst="line">
            <a:avLst/>
          </a:prstGeom>
          <a:noFill/>
          <a:ln w="76200">
            <a:solidFill>
              <a:srgbClr val="00B050"/>
            </a:solidFill>
            <a:round/>
            <a:headEnd type="triangle" w="sm" len="sm"/>
            <a:tailEnd type="triangle" w="sm" len="sm"/>
          </a:ln>
        </p:spPr>
        <p:txBody>
          <a:bodyPr/>
          <a:lstStyle/>
          <a:p>
            <a:endParaRPr lang="es-CL"/>
          </a:p>
        </p:txBody>
      </p:sp>
      <p:sp>
        <p:nvSpPr>
          <p:cNvPr id="6" name="Line 7"/>
          <p:cNvSpPr>
            <a:spLocks noChangeShapeType="1"/>
          </p:cNvSpPr>
          <p:nvPr/>
        </p:nvSpPr>
        <p:spPr bwMode="auto">
          <a:xfrm flipH="1">
            <a:off x="2459038" y="4596929"/>
            <a:ext cx="1143000" cy="0"/>
          </a:xfrm>
          <a:prstGeom prst="line">
            <a:avLst/>
          </a:prstGeom>
          <a:noFill/>
          <a:ln w="76200">
            <a:solidFill>
              <a:srgbClr val="0000CC"/>
            </a:solidFill>
            <a:round/>
            <a:headEnd type="none" w="sm" len="sm"/>
            <a:tailEnd type="triangle" w="sm" len="sm"/>
          </a:ln>
        </p:spPr>
        <p:txBody>
          <a:bodyPr/>
          <a:lstStyle/>
          <a:p>
            <a:endParaRPr lang="es-CL"/>
          </a:p>
        </p:txBody>
      </p:sp>
      <p:sp>
        <p:nvSpPr>
          <p:cNvPr id="7" name="Line 8"/>
          <p:cNvSpPr>
            <a:spLocks noChangeShapeType="1"/>
          </p:cNvSpPr>
          <p:nvPr/>
        </p:nvSpPr>
        <p:spPr bwMode="auto">
          <a:xfrm>
            <a:off x="2459038" y="4269904"/>
            <a:ext cx="1143000" cy="0"/>
          </a:xfrm>
          <a:prstGeom prst="line">
            <a:avLst/>
          </a:prstGeom>
          <a:noFill/>
          <a:ln w="76200">
            <a:solidFill>
              <a:srgbClr val="C00000"/>
            </a:solidFill>
            <a:round/>
            <a:headEnd type="none" w="sm" len="sm"/>
            <a:tailEnd type="triangle" w="sm" len="sm"/>
          </a:ln>
        </p:spPr>
        <p:txBody>
          <a:bodyPr/>
          <a:lstStyle/>
          <a:p>
            <a:endParaRPr lang="es-CL"/>
          </a:p>
        </p:txBody>
      </p:sp>
      <p:sp>
        <p:nvSpPr>
          <p:cNvPr id="8" name="Rectangle 9"/>
          <p:cNvSpPr>
            <a:spLocks noChangeArrowheads="1"/>
          </p:cNvSpPr>
          <p:nvPr/>
        </p:nvSpPr>
        <p:spPr bwMode="blackWhite">
          <a:xfrm>
            <a:off x="3713163" y="3785716"/>
            <a:ext cx="1714500" cy="1579563"/>
          </a:xfrm>
          <a:prstGeom prst="rect">
            <a:avLst/>
          </a:prstGeom>
          <a:solidFill>
            <a:schemeClr val="accent6">
              <a:lumMod val="60000"/>
              <a:lumOff val="40000"/>
            </a:schemeClr>
          </a:solidFill>
          <a:ln w="28575">
            <a:solidFill>
              <a:schemeClr val="tx1"/>
            </a:solidFill>
            <a:miter lim="800000"/>
            <a:headEnd/>
            <a:tailEnd/>
          </a:ln>
          <a:scene3d>
            <a:camera prst="orthographicFront"/>
            <a:lightRig rig="threePt" dir="t"/>
          </a:scene3d>
          <a:sp3d>
            <a:bevelT w="165100" prst="coolSlant"/>
          </a:sp3d>
        </p:spPr>
        <p:txBody>
          <a:bodyPr wrap="none"/>
          <a:lstStyle/>
          <a:p>
            <a:pPr algn="ctr" defTabSz="228600">
              <a:spcBef>
                <a:spcPct val="20000"/>
              </a:spcBef>
              <a:buClr>
                <a:srgbClr val="FF0000"/>
              </a:buClr>
              <a:buFont typeface="Arial" charset="0"/>
              <a:buNone/>
            </a:pPr>
            <a:r>
              <a:rPr lang="en-US" sz="1400" b="1" dirty="0" smtClean="0">
                <a:latin typeface="Arial Black" pitchFamily="34" charset="0"/>
              </a:rPr>
              <a:t>MODOS</a:t>
            </a:r>
            <a:endParaRPr lang="en-US" sz="1400" b="1" dirty="0">
              <a:latin typeface="Arial Black" pitchFamily="34" charset="0"/>
            </a:endParaRPr>
          </a:p>
        </p:txBody>
      </p:sp>
      <p:sp>
        <p:nvSpPr>
          <p:cNvPr id="9" name="Rectangle 10"/>
          <p:cNvSpPr>
            <a:spLocks noChangeArrowheads="1"/>
          </p:cNvSpPr>
          <p:nvPr/>
        </p:nvSpPr>
        <p:spPr bwMode="gray">
          <a:xfrm>
            <a:off x="3811588" y="4161954"/>
            <a:ext cx="280987" cy="246062"/>
          </a:xfrm>
          <a:prstGeom prst="rect">
            <a:avLst/>
          </a:prstGeom>
          <a:solidFill>
            <a:srgbClr val="C00000"/>
          </a:solidFill>
          <a:ln w="28575">
            <a:solidFill>
              <a:schemeClr val="tx1"/>
            </a:solidFill>
            <a:miter lim="800000"/>
            <a:headEnd/>
            <a:tailEnd/>
          </a:ln>
        </p:spPr>
        <p:txBody>
          <a:bodyPr wrap="none" anchor="ctr"/>
          <a:lstStyle/>
          <a:p>
            <a:endParaRPr lang="es-CL"/>
          </a:p>
        </p:txBody>
      </p:sp>
      <p:sp>
        <p:nvSpPr>
          <p:cNvPr id="10" name="Rectangle 11"/>
          <p:cNvSpPr>
            <a:spLocks noChangeArrowheads="1"/>
          </p:cNvSpPr>
          <p:nvPr/>
        </p:nvSpPr>
        <p:spPr bwMode="gray">
          <a:xfrm>
            <a:off x="3813175" y="4804891"/>
            <a:ext cx="280988" cy="246063"/>
          </a:xfrm>
          <a:prstGeom prst="rect">
            <a:avLst/>
          </a:prstGeom>
          <a:solidFill>
            <a:srgbClr val="00B050"/>
          </a:solidFill>
          <a:ln w="28575">
            <a:solidFill>
              <a:schemeClr val="tx1"/>
            </a:solidFill>
            <a:miter lim="800000"/>
            <a:headEnd/>
            <a:tailEnd/>
          </a:ln>
        </p:spPr>
        <p:txBody>
          <a:bodyPr wrap="none" anchor="ctr"/>
          <a:lstStyle/>
          <a:p>
            <a:endParaRPr lang="es-CL"/>
          </a:p>
        </p:txBody>
      </p:sp>
      <p:sp>
        <p:nvSpPr>
          <p:cNvPr id="11" name="Rectangle 12"/>
          <p:cNvSpPr>
            <a:spLocks noChangeArrowheads="1"/>
          </p:cNvSpPr>
          <p:nvPr/>
        </p:nvSpPr>
        <p:spPr bwMode="auto">
          <a:xfrm>
            <a:off x="4105275" y="4125441"/>
            <a:ext cx="1512888" cy="954750"/>
          </a:xfrm>
          <a:prstGeom prst="rect">
            <a:avLst/>
          </a:prstGeom>
          <a:noFill/>
          <a:ln w="9525">
            <a:noFill/>
            <a:miter lim="800000"/>
            <a:headEnd/>
            <a:tailEnd/>
          </a:ln>
        </p:spPr>
        <p:txBody>
          <a:bodyPr lIns="92075" tIns="46038" rIns="92075" bIns="46038">
            <a:spAutoFit/>
          </a:bodyPr>
          <a:lstStyle/>
          <a:p>
            <a:pPr eaLnBrk="0" hangingPunct="0">
              <a:spcBef>
                <a:spcPct val="50000"/>
              </a:spcBef>
              <a:tabLst>
                <a:tab pos="1200150" algn="l"/>
              </a:tabLst>
            </a:pPr>
            <a:r>
              <a:rPr lang="en-US" sz="1400" b="1" dirty="0">
                <a:latin typeface="Arial Black" pitchFamily="34" charset="0"/>
              </a:rPr>
              <a:t>IN (default)</a:t>
            </a:r>
          </a:p>
          <a:p>
            <a:pPr eaLnBrk="0" hangingPunct="0">
              <a:spcBef>
                <a:spcPct val="50000"/>
              </a:spcBef>
              <a:tabLst>
                <a:tab pos="1200150" algn="l"/>
              </a:tabLst>
            </a:pPr>
            <a:r>
              <a:rPr lang="en-US" sz="1400" b="1" dirty="0">
                <a:latin typeface="Arial Black" pitchFamily="34" charset="0"/>
              </a:rPr>
              <a:t>OUT</a:t>
            </a:r>
          </a:p>
          <a:p>
            <a:pPr eaLnBrk="0" hangingPunct="0">
              <a:spcBef>
                <a:spcPct val="50000"/>
              </a:spcBef>
              <a:tabLst>
                <a:tab pos="1200150" algn="l"/>
              </a:tabLst>
            </a:pPr>
            <a:r>
              <a:rPr lang="en-US" sz="1400" b="1" dirty="0">
                <a:latin typeface="Arial Black" pitchFamily="34" charset="0"/>
              </a:rPr>
              <a:t>IN OUT</a:t>
            </a:r>
          </a:p>
        </p:txBody>
      </p:sp>
      <p:sp>
        <p:nvSpPr>
          <p:cNvPr id="12" name="Rectangle 13"/>
          <p:cNvSpPr>
            <a:spLocks noChangeArrowheads="1"/>
          </p:cNvSpPr>
          <p:nvPr/>
        </p:nvSpPr>
        <p:spPr bwMode="gray">
          <a:xfrm>
            <a:off x="3811588" y="4477866"/>
            <a:ext cx="280987" cy="246063"/>
          </a:xfrm>
          <a:prstGeom prst="rect">
            <a:avLst/>
          </a:prstGeom>
          <a:solidFill>
            <a:srgbClr val="0000CC"/>
          </a:solidFill>
          <a:ln w="28575">
            <a:solidFill>
              <a:schemeClr val="tx1"/>
            </a:solidFill>
            <a:miter lim="800000"/>
            <a:headEnd/>
            <a:tailEnd/>
          </a:ln>
        </p:spPr>
        <p:txBody>
          <a:bodyPr wrap="none" anchor="ctr"/>
          <a:lstStyle/>
          <a:p>
            <a:endParaRPr lang="es-CL"/>
          </a:p>
        </p:txBody>
      </p:sp>
      <p:sp>
        <p:nvSpPr>
          <p:cNvPr id="13" name="AutoShape 14"/>
          <p:cNvSpPr>
            <a:spLocks noChangeArrowheads="1"/>
          </p:cNvSpPr>
          <p:nvPr/>
        </p:nvSpPr>
        <p:spPr bwMode="blackWhite">
          <a:xfrm>
            <a:off x="639763" y="4066704"/>
            <a:ext cx="1731962" cy="1135062"/>
          </a:xfrm>
          <a:prstGeom prst="roundRect">
            <a:avLst>
              <a:gd name="adj" fmla="val 12394"/>
            </a:avLst>
          </a:prstGeom>
          <a:solidFill>
            <a:srgbClr val="001C54"/>
          </a:solidFill>
          <a:ln w="28575">
            <a:solidFill>
              <a:srgbClr val="000000"/>
            </a:solidFill>
            <a:round/>
            <a:headEnd/>
            <a:tailEnd/>
          </a:ln>
        </p:spPr>
        <p:txBody>
          <a:bodyPr wrap="none" anchor="ctr"/>
          <a:lstStyle/>
          <a:p>
            <a:pPr algn="ctr" defTabSz="228600">
              <a:spcBef>
                <a:spcPct val="20000"/>
              </a:spcBef>
              <a:buClr>
                <a:srgbClr val="FF0000"/>
              </a:buClr>
              <a:buFont typeface="Arial" charset="0"/>
              <a:buNone/>
            </a:pPr>
            <a:r>
              <a:rPr lang="en-US" sz="1400" b="1" dirty="0" err="1">
                <a:solidFill>
                  <a:schemeClr val="bg1"/>
                </a:solidFill>
              </a:rPr>
              <a:t>Aplicación</a:t>
            </a:r>
            <a:r>
              <a:rPr lang="en-US" sz="1400" b="1" dirty="0">
                <a:solidFill>
                  <a:schemeClr val="bg1"/>
                </a:solidFill>
              </a:rPr>
              <a:t> </a:t>
            </a:r>
            <a:r>
              <a:rPr lang="en-US" sz="1400" b="1" dirty="0" err="1">
                <a:solidFill>
                  <a:schemeClr val="bg1"/>
                </a:solidFill>
              </a:rPr>
              <a:t>desde</a:t>
            </a:r>
            <a:r>
              <a:rPr lang="en-US" sz="1400" b="1" dirty="0">
                <a:solidFill>
                  <a:schemeClr val="bg1"/>
                </a:solidFill>
              </a:rPr>
              <a:t> </a:t>
            </a:r>
          </a:p>
          <a:p>
            <a:pPr algn="ctr" defTabSz="228600">
              <a:spcBef>
                <a:spcPct val="20000"/>
              </a:spcBef>
              <a:buClr>
                <a:srgbClr val="FF0000"/>
              </a:buClr>
              <a:buFont typeface="Arial" charset="0"/>
              <a:buNone/>
            </a:pPr>
            <a:r>
              <a:rPr lang="en-US" sz="1400" b="1" dirty="0" err="1">
                <a:solidFill>
                  <a:schemeClr val="bg1"/>
                </a:solidFill>
              </a:rPr>
              <a:t>donde</a:t>
            </a:r>
            <a:r>
              <a:rPr lang="en-US" sz="1400" b="1" dirty="0">
                <a:solidFill>
                  <a:schemeClr val="bg1"/>
                </a:solidFill>
              </a:rPr>
              <a:t> se </a:t>
            </a:r>
            <a:r>
              <a:rPr lang="en-US" sz="1400" b="1" dirty="0" err="1">
                <a:solidFill>
                  <a:schemeClr val="bg1"/>
                </a:solidFill>
              </a:rPr>
              <a:t>ejecuta</a:t>
            </a:r>
            <a:r>
              <a:rPr lang="en-US" sz="1400" b="1" dirty="0">
                <a:solidFill>
                  <a:schemeClr val="bg1"/>
                </a:solidFill>
              </a:rPr>
              <a:t> el</a:t>
            </a:r>
          </a:p>
          <a:p>
            <a:pPr algn="ctr" defTabSz="228600">
              <a:spcBef>
                <a:spcPct val="20000"/>
              </a:spcBef>
              <a:buClr>
                <a:srgbClr val="FF0000"/>
              </a:buClr>
              <a:buFont typeface="Arial" charset="0"/>
              <a:buNone/>
            </a:pPr>
            <a:r>
              <a:rPr lang="en-US" sz="1400" b="1" dirty="0" err="1">
                <a:solidFill>
                  <a:schemeClr val="bg1"/>
                </a:solidFill>
              </a:rPr>
              <a:t>Procedimiento</a:t>
            </a:r>
            <a:endParaRPr lang="en-US" sz="1400" b="1" dirty="0">
              <a:solidFill>
                <a:schemeClr val="bg1"/>
              </a:solidFill>
            </a:endParaRPr>
          </a:p>
        </p:txBody>
      </p:sp>
      <p:pic>
        <p:nvPicPr>
          <p:cNvPr id="14" name="Picture 15" descr="plsql"/>
          <p:cNvPicPr>
            <a:picLocks noChangeAspect="1" noChangeArrowheads="1"/>
          </p:cNvPicPr>
          <p:nvPr/>
        </p:nvPicPr>
        <p:blipFill>
          <a:blip r:embed="rId3" cstate="print"/>
          <a:srcRect/>
          <a:stretch>
            <a:fillRect/>
          </a:stretch>
        </p:blipFill>
        <p:spPr bwMode="auto">
          <a:xfrm>
            <a:off x="6716713" y="3542829"/>
            <a:ext cx="936625" cy="1693862"/>
          </a:xfrm>
          <a:prstGeom prst="rect">
            <a:avLst/>
          </a:prstGeom>
          <a:noFill/>
          <a:ln w="9525">
            <a:noFill/>
            <a:miter lim="800000"/>
            <a:headEnd/>
            <a:tailEnd/>
          </a:ln>
        </p:spPr>
      </p:pic>
      <p:sp>
        <p:nvSpPr>
          <p:cNvPr id="15" name="Rectangle 16"/>
          <p:cNvSpPr>
            <a:spLocks noChangeArrowheads="1"/>
          </p:cNvSpPr>
          <p:nvPr/>
        </p:nvSpPr>
        <p:spPr bwMode="auto">
          <a:xfrm>
            <a:off x="6883400" y="5087466"/>
            <a:ext cx="1377950" cy="285750"/>
          </a:xfrm>
          <a:prstGeom prst="rect">
            <a:avLst/>
          </a:prstGeom>
          <a:noFill/>
          <a:ln w="28575">
            <a:noFill/>
            <a:miter lim="800000"/>
            <a:headEnd type="none" w="sm" len="sm"/>
            <a:tailEnd type="none" w="sm" len="sm"/>
          </a:ln>
        </p:spPr>
        <p:txBody>
          <a:bodyPr wrap="none" lIns="73152" tIns="36576" rIns="73152" bIns="36576">
            <a:spAutoFit/>
          </a:bodyPr>
          <a:lstStyle/>
          <a:p>
            <a:pPr algn="ctr" defTabSz="228600">
              <a:spcBef>
                <a:spcPct val="20000"/>
              </a:spcBef>
              <a:buClr>
                <a:srgbClr val="FF0000"/>
              </a:buClr>
              <a:buFont typeface="Arial" charset="0"/>
              <a:buNone/>
            </a:pPr>
            <a:r>
              <a:rPr lang="en-US" sz="1400" b="1" dirty="0" err="1"/>
              <a:t>Procedimiento</a:t>
            </a:r>
            <a:endParaRPr lang="en-US" sz="1400" b="1" dirty="0"/>
          </a:p>
        </p:txBody>
      </p:sp>
      <p:sp>
        <p:nvSpPr>
          <p:cNvPr id="16" name="Line 20"/>
          <p:cNvSpPr>
            <a:spLocks noChangeShapeType="1"/>
          </p:cNvSpPr>
          <p:nvPr/>
        </p:nvSpPr>
        <p:spPr bwMode="auto">
          <a:xfrm>
            <a:off x="5486400" y="4274666"/>
            <a:ext cx="1143000" cy="0"/>
          </a:xfrm>
          <a:prstGeom prst="line">
            <a:avLst/>
          </a:prstGeom>
          <a:noFill/>
          <a:ln w="76200">
            <a:solidFill>
              <a:srgbClr val="C00000"/>
            </a:solidFill>
            <a:round/>
            <a:headEnd type="none" w="sm" len="sm"/>
            <a:tailEnd type="triangle" w="sm" len="sm"/>
          </a:ln>
        </p:spPr>
        <p:txBody>
          <a:bodyPr/>
          <a:lstStyle/>
          <a:p>
            <a:endParaRPr lang="es-CL"/>
          </a:p>
        </p:txBody>
      </p:sp>
      <p:sp>
        <p:nvSpPr>
          <p:cNvPr id="17" name="Line 21"/>
          <p:cNvSpPr>
            <a:spLocks noChangeShapeType="1"/>
          </p:cNvSpPr>
          <p:nvPr/>
        </p:nvSpPr>
        <p:spPr bwMode="auto">
          <a:xfrm flipH="1">
            <a:off x="5464175" y="4601691"/>
            <a:ext cx="1143000" cy="0"/>
          </a:xfrm>
          <a:prstGeom prst="line">
            <a:avLst/>
          </a:prstGeom>
          <a:noFill/>
          <a:ln w="76200">
            <a:solidFill>
              <a:srgbClr val="0000CC"/>
            </a:solidFill>
            <a:round/>
            <a:headEnd type="none" w="sm" len="sm"/>
            <a:tailEnd type="triangle" w="sm" len="sm"/>
          </a:ln>
        </p:spPr>
        <p:txBody>
          <a:bodyPr/>
          <a:lstStyle/>
          <a:p>
            <a:endParaRPr lang="es-CL"/>
          </a:p>
        </p:txBody>
      </p:sp>
      <p:sp>
        <p:nvSpPr>
          <p:cNvPr id="18" name="Line 22"/>
          <p:cNvSpPr>
            <a:spLocks noChangeShapeType="1"/>
          </p:cNvSpPr>
          <p:nvPr/>
        </p:nvSpPr>
        <p:spPr bwMode="auto">
          <a:xfrm flipH="1">
            <a:off x="5486400" y="4916016"/>
            <a:ext cx="1143000" cy="0"/>
          </a:xfrm>
          <a:prstGeom prst="line">
            <a:avLst/>
          </a:prstGeom>
          <a:noFill/>
          <a:ln w="76200">
            <a:solidFill>
              <a:srgbClr val="00B050"/>
            </a:solidFill>
            <a:round/>
            <a:headEnd type="triangle" w="sm" len="sm"/>
            <a:tailEnd type="triangle" w="sm" len="sm"/>
          </a:ln>
        </p:spPr>
        <p:txBody>
          <a:bodyPr/>
          <a:lstStyle/>
          <a:p>
            <a:endParaRPr lang="es-CL"/>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Comparación de los Modos de Parámetros</a:t>
            </a:r>
            <a:endParaRPr lang="es-ES" sz="3000" dirty="0" smtClean="0">
              <a:solidFill>
                <a:srgbClr val="10253F"/>
              </a:solidFill>
              <a:latin typeface="Arial" charset="0"/>
              <a:ea typeface="ＭＳ Ｐゴシック" pitchFamily="34" charset="-128"/>
              <a:cs typeface="Arial" charset="0"/>
            </a:endParaRPr>
          </a:p>
        </p:txBody>
      </p:sp>
      <p:graphicFrame>
        <p:nvGraphicFramePr>
          <p:cNvPr id="20" name="Group 35"/>
          <p:cNvGraphicFramePr>
            <a:graphicFrameLocks noGrp="1"/>
          </p:cNvGraphicFramePr>
          <p:nvPr/>
        </p:nvGraphicFramePr>
        <p:xfrm>
          <a:off x="395536" y="1988840"/>
          <a:ext cx="8424936" cy="3434783"/>
        </p:xfrm>
        <a:graphic>
          <a:graphicData uri="http://schemas.openxmlformats.org/drawingml/2006/table">
            <a:tbl>
              <a:tblPr>
                <a:effectLst>
                  <a:innerShdw blurRad="63500" dist="50800" dir="18900000">
                    <a:prstClr val="black">
                      <a:alpha val="50000"/>
                    </a:prstClr>
                  </a:innerShdw>
                </a:effectLst>
              </a:tblPr>
              <a:tblGrid>
                <a:gridCol w="2736304"/>
                <a:gridCol w="2805399"/>
                <a:gridCol w="2883233"/>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Black" pitchFamily="34" charset="0"/>
                          <a:cs typeface="Arial" charset="0"/>
                        </a:rPr>
                        <a:t>IN</a:t>
                      </a:r>
                      <a:endParaRPr kumimoji="0" lang="es-ES" sz="1600" b="1" i="0" u="none" strike="noStrike" cap="none" normalizeH="0" baseline="0" dirty="0" smtClean="0">
                        <a:ln>
                          <a:noFill/>
                        </a:ln>
                        <a:solidFill>
                          <a:schemeClr val="tx1"/>
                        </a:solidFill>
                        <a:effectLst/>
                        <a:latin typeface="Arial Black" pitchFamily="34" charset="0"/>
                        <a:cs typeface="Arial" charset="0"/>
                      </a:endParaRPr>
                    </a:p>
                  </a:txBody>
                  <a:tcPr marL="90000" marR="90000" marT="46800" marB="46800" anchor="ctr" horzOverflow="overflow">
                    <a:lnL w="571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ctr" defTabSz="914400" rtl="0" eaLnBrk="0" fontAlgn="base" latinLnBrk="0" hangingPunct="0">
                        <a:lnSpc>
                          <a:spcPct val="95000"/>
                        </a:lnSpc>
                        <a:spcBef>
                          <a:spcPct val="35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Black" pitchFamily="34" charset="0"/>
                          <a:cs typeface="Arial" charset="0"/>
                        </a:rPr>
                        <a:t>OUT</a:t>
                      </a:r>
                      <a:endParaRPr kumimoji="0" lang="es-ES" sz="1600" b="1" i="0" u="none" strike="noStrike" cap="none" normalizeH="0" baseline="0" dirty="0" smtClean="0">
                        <a:ln>
                          <a:noFill/>
                        </a:ln>
                        <a:solidFill>
                          <a:schemeClr val="tx1"/>
                        </a:solidFill>
                        <a:effectLst/>
                        <a:latin typeface="Arial Black" pitchFamily="34" charset="0"/>
                        <a:cs typeface="Arial" charset="0"/>
                      </a:endParaRPr>
                    </a:p>
                  </a:txBody>
                  <a:tcPr marL="90000" marR="90000" marT="46800" marB="4680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Black" pitchFamily="34" charset="0"/>
                          <a:cs typeface="Arial" charset="0"/>
                        </a:rPr>
                        <a:t>IN OUT</a:t>
                      </a:r>
                      <a:endParaRPr kumimoji="0" lang="es-ES" sz="1600" b="1" i="0" u="none" strike="noStrike" cap="none" normalizeH="0" baseline="0" dirty="0" smtClean="0">
                        <a:ln>
                          <a:noFill/>
                        </a:ln>
                        <a:solidFill>
                          <a:schemeClr val="tx1"/>
                        </a:solidFill>
                        <a:effectLst/>
                        <a:latin typeface="Arial Black" pitchFamily="34" charset="0"/>
                        <a:cs typeface="Arial" charset="0"/>
                      </a:endParaRPr>
                    </a:p>
                  </a:txBody>
                  <a:tcPr marL="90000" marR="90000" marT="46800" marB="46800" anchor="ctr" horzOverflow="overflow">
                    <a:lnL w="381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r>
              <a:tr h="484188">
                <a:tc>
                  <a:txBody>
                    <a:bodyPr/>
                    <a:lstStyle/>
                    <a:p>
                      <a:pPr marL="0" marR="0" lvl="0" indent="0" algn="just" defTabSz="914400" rtl="0" eaLnBrk="0" fontAlgn="base" latinLnBrk="0" hangingPunct="0">
                        <a:lnSpc>
                          <a:spcPct val="95000"/>
                        </a:lnSpc>
                        <a:spcBef>
                          <a:spcPct val="35000"/>
                        </a:spcBef>
                        <a:spcAft>
                          <a:spcPct val="0"/>
                        </a:spcAft>
                        <a:buClrTx/>
                        <a:buSzTx/>
                        <a:buFontTx/>
                        <a:buNone/>
                        <a:tabLst/>
                      </a:pPr>
                      <a:r>
                        <a:rPr kumimoji="0" lang="en-US" sz="1300" b="1" i="0" u="none" strike="noStrike" cap="none" normalizeH="0" baseline="0" dirty="0" err="1" smtClean="0">
                          <a:ln>
                            <a:noFill/>
                          </a:ln>
                          <a:solidFill>
                            <a:schemeClr val="tx1"/>
                          </a:solidFill>
                          <a:effectLst/>
                          <a:latin typeface="Arial Black" pitchFamily="34" charset="0"/>
                          <a:cs typeface="Arial" charset="0"/>
                        </a:rPr>
                        <a:t>Modo</a:t>
                      </a:r>
                      <a:r>
                        <a:rPr kumimoji="0" lang="en-US" sz="1300" b="1" i="0" u="none" strike="noStrike" cap="none" normalizeH="0" baseline="0" dirty="0" smtClean="0">
                          <a:ln>
                            <a:noFill/>
                          </a:ln>
                          <a:solidFill>
                            <a:schemeClr val="tx1"/>
                          </a:solidFill>
                          <a:effectLst/>
                          <a:latin typeface="Arial Black" pitchFamily="34" charset="0"/>
                          <a:cs typeface="Arial" charset="0"/>
                        </a:rPr>
                        <a:t> </a:t>
                      </a:r>
                      <a:r>
                        <a:rPr kumimoji="0" lang="en-US" sz="1300" b="1" i="0" u="none" strike="noStrike" cap="none" normalizeH="0" baseline="0" dirty="0" err="1" smtClean="0">
                          <a:ln>
                            <a:noFill/>
                          </a:ln>
                          <a:solidFill>
                            <a:schemeClr val="tx1"/>
                          </a:solidFill>
                          <a:effectLst/>
                          <a:latin typeface="Arial Black" pitchFamily="34" charset="0"/>
                          <a:cs typeface="Arial" charset="0"/>
                        </a:rPr>
                        <a:t>por</a:t>
                      </a:r>
                      <a:r>
                        <a:rPr kumimoji="0" lang="en-US" sz="1300" b="1" i="0" u="none" strike="noStrike" cap="none" normalizeH="0" baseline="0" dirty="0" smtClean="0">
                          <a:ln>
                            <a:noFill/>
                          </a:ln>
                          <a:solidFill>
                            <a:schemeClr val="tx1"/>
                          </a:solidFill>
                          <a:effectLst/>
                          <a:latin typeface="Arial Black" pitchFamily="34" charset="0"/>
                          <a:cs typeface="Arial" charset="0"/>
                        </a:rPr>
                        <a:t> </a:t>
                      </a:r>
                      <a:r>
                        <a:rPr kumimoji="0" lang="en-US" sz="1300" b="1" i="0" u="none" strike="noStrike" cap="none" normalizeH="0" baseline="0" dirty="0" err="1" smtClean="0">
                          <a:ln>
                            <a:noFill/>
                          </a:ln>
                          <a:solidFill>
                            <a:schemeClr val="tx1"/>
                          </a:solidFill>
                          <a:effectLst/>
                          <a:latin typeface="Arial Black" pitchFamily="34" charset="0"/>
                          <a:cs typeface="Arial" charset="0"/>
                        </a:rPr>
                        <a:t>Defecto</a:t>
                      </a:r>
                      <a:r>
                        <a:rPr kumimoji="0" lang="es-ES" sz="1300" b="1" i="0" u="none" strike="noStrike" cap="none" normalizeH="0" baseline="0" dirty="0" smtClean="0">
                          <a:ln>
                            <a:noFill/>
                          </a:ln>
                          <a:solidFill>
                            <a:schemeClr val="tx1"/>
                          </a:solidFill>
                          <a:effectLst/>
                          <a:latin typeface="Arial Black" pitchFamily="34" charset="0"/>
                          <a:cs typeface="Arial" charset="0"/>
                        </a:rPr>
                        <a:t> </a:t>
                      </a:r>
                    </a:p>
                  </a:txBody>
                  <a:tcPr marL="90000" marR="90000" marT="46800" marB="46800" anchor="ctr" horzOverflow="overflow">
                    <a:lnL w="571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just" defTabSz="914400" rtl="0" eaLnBrk="0" fontAlgn="base" latinLnBrk="0" hangingPunct="0">
                        <a:lnSpc>
                          <a:spcPct val="95000"/>
                        </a:lnSpc>
                        <a:spcBef>
                          <a:spcPct val="40000"/>
                        </a:spcBef>
                        <a:spcAft>
                          <a:spcPct val="0"/>
                        </a:spcAft>
                        <a:buClrTx/>
                        <a:buSzTx/>
                        <a:buFontTx/>
                        <a:buNone/>
                        <a:tabLst/>
                      </a:pPr>
                      <a:r>
                        <a:rPr kumimoji="0" lang="en-US" sz="1300" b="1" i="0" u="none" strike="noStrike" cap="none" normalizeH="0" baseline="0" smtClean="0">
                          <a:ln>
                            <a:noFill/>
                          </a:ln>
                          <a:solidFill>
                            <a:schemeClr val="tx1"/>
                          </a:solidFill>
                          <a:effectLst/>
                          <a:latin typeface="Arial Black" pitchFamily="34" charset="0"/>
                          <a:cs typeface="Arial" charset="0"/>
                        </a:rPr>
                        <a:t>Debe ser especificado</a:t>
                      </a:r>
                      <a:endParaRPr kumimoji="0" lang="es-ES" sz="1300" b="0" i="0" u="none" strike="noStrike" cap="none" normalizeH="0" baseline="0" smtClean="0">
                        <a:ln>
                          <a:noFill/>
                        </a:ln>
                        <a:solidFill>
                          <a:schemeClr val="tx1"/>
                        </a:solidFill>
                        <a:effectLst/>
                        <a:latin typeface="Arial Black" pitchFamily="34" charset="0"/>
                        <a:cs typeface="Arial" charset="0"/>
                      </a:endParaRPr>
                    </a:p>
                  </a:txBody>
                  <a:tcPr marL="90000" marR="90000" marT="46800" marB="4680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just" defTabSz="914400" rtl="0" eaLnBrk="0" fontAlgn="base" latinLnBrk="0" hangingPunct="0">
                        <a:lnSpc>
                          <a:spcPct val="95000"/>
                        </a:lnSpc>
                        <a:spcBef>
                          <a:spcPct val="40000"/>
                        </a:spcBef>
                        <a:spcAft>
                          <a:spcPct val="0"/>
                        </a:spcAft>
                        <a:buClrTx/>
                        <a:buSzTx/>
                        <a:buFontTx/>
                        <a:buNone/>
                        <a:tabLst/>
                      </a:pPr>
                      <a:r>
                        <a:rPr kumimoji="0" lang="en-US" sz="1300" b="1" i="0" u="none" strike="noStrike" cap="none" normalizeH="0" baseline="0" smtClean="0">
                          <a:ln>
                            <a:noFill/>
                          </a:ln>
                          <a:solidFill>
                            <a:schemeClr val="tx1"/>
                          </a:solidFill>
                          <a:effectLst/>
                          <a:latin typeface="Arial Black" pitchFamily="34" charset="0"/>
                          <a:cs typeface="Arial" charset="0"/>
                        </a:rPr>
                        <a:t>Debe ser especificado</a:t>
                      </a:r>
                      <a:endParaRPr kumimoji="0" lang="es-ES" sz="1300" b="0" i="0" u="none" strike="noStrike" cap="none" normalizeH="0" baseline="0" smtClean="0">
                        <a:ln>
                          <a:noFill/>
                        </a:ln>
                        <a:solidFill>
                          <a:schemeClr val="tx1"/>
                        </a:solidFill>
                        <a:effectLst/>
                        <a:latin typeface="Arial Black" pitchFamily="34" charset="0"/>
                        <a:cs typeface="Arial" charset="0"/>
                      </a:endParaRPr>
                    </a:p>
                  </a:txBody>
                  <a:tcPr marL="90000" marR="90000" marT="46800" marB="46800" anchor="ctr" horzOverflow="overflow">
                    <a:lnL w="381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r>
              <a:tr h="344488">
                <a:tc>
                  <a:txBody>
                    <a:bodyPr/>
                    <a:lstStyle/>
                    <a:p>
                      <a:pPr marL="0" marR="0" lvl="0" indent="0" algn="just" defTabSz="914400" rtl="0" eaLnBrk="0" fontAlgn="base" latinLnBrk="0" hangingPunct="0">
                        <a:lnSpc>
                          <a:spcPct val="95000"/>
                        </a:lnSpc>
                        <a:spcBef>
                          <a:spcPct val="4000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Black" pitchFamily="34" charset="0"/>
                          <a:cs typeface="Arial" charset="0"/>
                        </a:rPr>
                        <a:t>Valor se </a:t>
                      </a:r>
                      <a:r>
                        <a:rPr kumimoji="0" lang="en-US" sz="1300" b="1" i="0" u="none" strike="noStrike" cap="none" normalizeH="0" baseline="0" dirty="0" err="1" smtClean="0">
                          <a:ln>
                            <a:noFill/>
                          </a:ln>
                          <a:solidFill>
                            <a:schemeClr val="tx1"/>
                          </a:solidFill>
                          <a:effectLst/>
                          <a:latin typeface="Arial Black" pitchFamily="34" charset="0"/>
                          <a:cs typeface="Arial" charset="0"/>
                        </a:rPr>
                        <a:t>debe</a:t>
                      </a:r>
                      <a:r>
                        <a:rPr kumimoji="0" lang="en-US" sz="1300" b="1" i="0" u="none" strike="noStrike" cap="none" normalizeH="0" baseline="0" dirty="0" smtClean="0">
                          <a:ln>
                            <a:noFill/>
                          </a:ln>
                          <a:solidFill>
                            <a:schemeClr val="tx1"/>
                          </a:solidFill>
                          <a:effectLst/>
                          <a:latin typeface="Arial Black" pitchFamily="34" charset="0"/>
                          <a:cs typeface="Arial" charset="0"/>
                        </a:rPr>
                        <a:t> </a:t>
                      </a:r>
                      <a:r>
                        <a:rPr kumimoji="0" lang="en-US" sz="1300" b="1" i="0" u="none" strike="noStrike" cap="none" normalizeH="0" baseline="0" dirty="0" err="1" smtClean="0">
                          <a:ln>
                            <a:noFill/>
                          </a:ln>
                          <a:solidFill>
                            <a:schemeClr val="tx1"/>
                          </a:solidFill>
                          <a:effectLst/>
                          <a:latin typeface="Arial Black" pitchFamily="34" charset="0"/>
                          <a:cs typeface="Arial" charset="0"/>
                        </a:rPr>
                        <a:t>asignar</a:t>
                      </a:r>
                      <a:r>
                        <a:rPr kumimoji="0" lang="en-US" sz="1300" b="1" i="0" u="none" strike="noStrike" cap="none" normalizeH="0" baseline="0" dirty="0" smtClean="0">
                          <a:ln>
                            <a:noFill/>
                          </a:ln>
                          <a:solidFill>
                            <a:schemeClr val="tx1"/>
                          </a:solidFill>
                          <a:effectLst/>
                          <a:latin typeface="Arial Black" pitchFamily="34" charset="0"/>
                          <a:cs typeface="Arial" charset="0"/>
                        </a:rPr>
                        <a:t> al </a:t>
                      </a:r>
                      <a:r>
                        <a:rPr kumimoji="0" lang="en-US" sz="1300" b="1" i="0" u="none" strike="noStrike" cap="none" normalizeH="0" baseline="0" dirty="0" err="1" smtClean="0">
                          <a:ln>
                            <a:noFill/>
                          </a:ln>
                          <a:solidFill>
                            <a:schemeClr val="tx1"/>
                          </a:solidFill>
                          <a:effectLst/>
                          <a:latin typeface="Arial Black" pitchFamily="34" charset="0"/>
                          <a:cs typeface="Arial" charset="0"/>
                        </a:rPr>
                        <a:t>subprograma</a:t>
                      </a:r>
                      <a:endParaRPr kumimoji="0" lang="es-ES" sz="1300" b="1" i="0" u="none" strike="noStrike" cap="none" normalizeH="0" baseline="0" dirty="0" smtClean="0">
                        <a:ln>
                          <a:noFill/>
                        </a:ln>
                        <a:solidFill>
                          <a:schemeClr val="tx1"/>
                        </a:solidFill>
                        <a:effectLst/>
                        <a:latin typeface="Arial Black" pitchFamily="34" charset="0"/>
                        <a:cs typeface="Arial" charset="0"/>
                      </a:endParaRPr>
                    </a:p>
                  </a:txBody>
                  <a:tcPr marL="90000" marR="90000" marT="46800" marB="46800" anchor="ctr" horzOverflow="overflow">
                    <a:lnL w="571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just" defTabSz="914400" rtl="0" eaLnBrk="0" fontAlgn="base" latinLnBrk="0" hangingPunct="0">
                        <a:lnSpc>
                          <a:spcPct val="95000"/>
                        </a:lnSpc>
                        <a:spcBef>
                          <a:spcPct val="40000"/>
                        </a:spcBef>
                        <a:spcAft>
                          <a:spcPct val="0"/>
                        </a:spcAft>
                        <a:buClrTx/>
                        <a:buSzTx/>
                        <a:buFontTx/>
                        <a:buNone/>
                        <a:tabLst/>
                      </a:pPr>
                      <a:r>
                        <a:rPr kumimoji="0" lang="en-US" sz="1300" b="1" i="0" u="none" strike="noStrike" cap="none" normalizeH="0" baseline="0" smtClean="0">
                          <a:ln>
                            <a:noFill/>
                          </a:ln>
                          <a:solidFill>
                            <a:schemeClr val="tx1"/>
                          </a:solidFill>
                          <a:effectLst/>
                          <a:latin typeface="Arial Black" pitchFamily="34" charset="0"/>
                          <a:cs typeface="Arial" charset="0"/>
                        </a:rPr>
                        <a:t>Retornado a la Aplicación que ejecutó el subprograma</a:t>
                      </a:r>
                      <a:endParaRPr kumimoji="0" lang="es-ES" sz="1300" b="0" i="0" u="none" strike="noStrike" cap="none" normalizeH="0" baseline="0" smtClean="0">
                        <a:ln>
                          <a:noFill/>
                        </a:ln>
                        <a:solidFill>
                          <a:schemeClr val="tx1"/>
                        </a:solidFill>
                        <a:effectLst/>
                        <a:latin typeface="Arial Black" pitchFamily="34" charset="0"/>
                        <a:cs typeface="Arial" charset="0"/>
                      </a:endParaRPr>
                    </a:p>
                  </a:txBody>
                  <a:tcPr marL="90000" marR="90000" marT="46800" marB="4680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sz="1300" b="1" i="0" u="none" strike="noStrike" cap="none" normalizeH="0" baseline="0" smtClean="0">
                          <a:ln>
                            <a:noFill/>
                          </a:ln>
                          <a:solidFill>
                            <a:schemeClr val="tx1"/>
                          </a:solidFill>
                          <a:effectLst/>
                          <a:latin typeface="Arial Black" pitchFamily="34" charset="0"/>
                          <a:cs typeface="Arial" charset="0"/>
                        </a:rPr>
                        <a:t>Pasado al subprograma; retornado a la aplicación que lo ejecutó</a:t>
                      </a:r>
                      <a:endParaRPr kumimoji="0" lang="es-ES" sz="1300" b="1" i="0" u="none" strike="noStrike" cap="none" normalizeH="0" baseline="0" smtClean="0">
                        <a:ln>
                          <a:noFill/>
                        </a:ln>
                        <a:solidFill>
                          <a:schemeClr val="tx1"/>
                        </a:solidFill>
                        <a:effectLst/>
                        <a:latin typeface="Arial Black" pitchFamily="34" charset="0"/>
                        <a:cs typeface="Arial" charset="0"/>
                      </a:endParaRPr>
                    </a:p>
                  </a:txBody>
                  <a:tcPr marL="90000" marR="90000" marT="46800" marB="46800" anchor="ctr" horzOverflow="overflow">
                    <a:lnL w="381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r>
              <a:tr h="342900">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Black" pitchFamily="34" charset="0"/>
                          <a:cs typeface="Arial" charset="0"/>
                        </a:rPr>
                        <a:t>Como </a:t>
                      </a:r>
                      <a:r>
                        <a:rPr kumimoji="0" lang="en-US" sz="1300" b="1" i="0" u="none" strike="noStrike" cap="none" normalizeH="0" baseline="0" dirty="0" err="1" smtClean="0">
                          <a:ln>
                            <a:noFill/>
                          </a:ln>
                          <a:solidFill>
                            <a:schemeClr val="tx1"/>
                          </a:solidFill>
                          <a:effectLst/>
                          <a:latin typeface="Arial Black" pitchFamily="34" charset="0"/>
                          <a:cs typeface="Arial" charset="0"/>
                        </a:rPr>
                        <a:t>parámetros</a:t>
                      </a:r>
                      <a:r>
                        <a:rPr kumimoji="0" lang="en-US" sz="1300" b="1" i="0" u="none" strike="noStrike" cap="none" normalizeH="0" baseline="0" dirty="0" smtClean="0">
                          <a:ln>
                            <a:noFill/>
                          </a:ln>
                          <a:solidFill>
                            <a:schemeClr val="tx1"/>
                          </a:solidFill>
                          <a:effectLst/>
                          <a:latin typeface="Arial Black" pitchFamily="34" charset="0"/>
                          <a:cs typeface="Arial" charset="0"/>
                        </a:rPr>
                        <a:t> </a:t>
                      </a:r>
                      <a:r>
                        <a:rPr kumimoji="0" lang="en-US" sz="1300" b="1" i="0" u="none" strike="noStrike" cap="none" normalizeH="0" baseline="0" dirty="0" err="1" smtClean="0">
                          <a:ln>
                            <a:noFill/>
                          </a:ln>
                          <a:solidFill>
                            <a:schemeClr val="tx1"/>
                          </a:solidFill>
                          <a:effectLst/>
                          <a:latin typeface="Arial Black" pitchFamily="34" charset="0"/>
                          <a:cs typeface="Arial" charset="0"/>
                        </a:rPr>
                        <a:t>formales</a:t>
                      </a:r>
                      <a:r>
                        <a:rPr kumimoji="0" lang="en-US" sz="1300" b="1" i="0" u="none" strike="noStrike" cap="none" normalizeH="0" baseline="0" dirty="0" smtClean="0">
                          <a:ln>
                            <a:noFill/>
                          </a:ln>
                          <a:solidFill>
                            <a:schemeClr val="tx1"/>
                          </a:solidFill>
                          <a:effectLst/>
                          <a:latin typeface="Arial Black" pitchFamily="34" charset="0"/>
                          <a:cs typeface="Arial" charset="0"/>
                        </a:rPr>
                        <a:t> </a:t>
                      </a:r>
                      <a:r>
                        <a:rPr kumimoji="0" lang="en-US" sz="1300" b="1" i="0" u="none" strike="noStrike" cap="none" normalizeH="0" baseline="0" dirty="0" err="1" smtClean="0">
                          <a:ln>
                            <a:noFill/>
                          </a:ln>
                          <a:solidFill>
                            <a:schemeClr val="tx1"/>
                          </a:solidFill>
                          <a:effectLst/>
                          <a:latin typeface="Arial Black" pitchFamily="34" charset="0"/>
                          <a:cs typeface="Arial" charset="0"/>
                        </a:rPr>
                        <a:t>actúan</a:t>
                      </a:r>
                      <a:r>
                        <a:rPr kumimoji="0" lang="en-US" sz="1300" b="1" i="0" u="none" strike="noStrike" cap="none" normalizeH="0" baseline="0" dirty="0" smtClean="0">
                          <a:ln>
                            <a:noFill/>
                          </a:ln>
                          <a:solidFill>
                            <a:schemeClr val="tx1"/>
                          </a:solidFill>
                          <a:effectLst/>
                          <a:latin typeface="Arial Black" pitchFamily="34" charset="0"/>
                          <a:cs typeface="Arial" charset="0"/>
                        </a:rPr>
                        <a:t> </a:t>
                      </a:r>
                      <a:r>
                        <a:rPr kumimoji="0" lang="en-US" sz="1300" b="1" i="0" u="none" strike="noStrike" cap="none" normalizeH="0" baseline="0" dirty="0" err="1" smtClean="0">
                          <a:ln>
                            <a:noFill/>
                          </a:ln>
                          <a:solidFill>
                            <a:schemeClr val="tx1"/>
                          </a:solidFill>
                          <a:effectLst/>
                          <a:latin typeface="Arial Black" pitchFamily="34" charset="0"/>
                          <a:cs typeface="Arial" charset="0"/>
                        </a:rPr>
                        <a:t>como</a:t>
                      </a:r>
                      <a:r>
                        <a:rPr kumimoji="0" lang="en-US" sz="1300" b="1" i="0" u="none" strike="noStrike" cap="none" normalizeH="0" baseline="0" dirty="0" smtClean="0">
                          <a:ln>
                            <a:noFill/>
                          </a:ln>
                          <a:solidFill>
                            <a:schemeClr val="tx1"/>
                          </a:solidFill>
                          <a:effectLst/>
                          <a:latin typeface="Arial Black" pitchFamily="34" charset="0"/>
                          <a:cs typeface="Arial" charset="0"/>
                        </a:rPr>
                        <a:t> </a:t>
                      </a:r>
                      <a:r>
                        <a:rPr kumimoji="0" lang="en-US" sz="1300" b="1" i="0" u="none" strike="noStrike" cap="none" normalizeH="0" baseline="0" dirty="0" err="1" smtClean="0">
                          <a:ln>
                            <a:noFill/>
                          </a:ln>
                          <a:solidFill>
                            <a:schemeClr val="tx1"/>
                          </a:solidFill>
                          <a:effectLst/>
                          <a:latin typeface="Arial Black" pitchFamily="34" charset="0"/>
                          <a:cs typeface="Arial" charset="0"/>
                        </a:rPr>
                        <a:t>una</a:t>
                      </a:r>
                      <a:r>
                        <a:rPr kumimoji="0" lang="en-US" sz="1300" b="1" i="0" u="none" strike="noStrike" cap="none" normalizeH="0" baseline="0" dirty="0" smtClean="0">
                          <a:ln>
                            <a:noFill/>
                          </a:ln>
                          <a:solidFill>
                            <a:schemeClr val="tx1"/>
                          </a:solidFill>
                          <a:effectLst/>
                          <a:latin typeface="Arial Black" pitchFamily="34" charset="0"/>
                          <a:cs typeface="Arial" charset="0"/>
                        </a:rPr>
                        <a:t> </a:t>
                      </a:r>
                      <a:r>
                        <a:rPr kumimoji="0" lang="en-US" sz="1300" b="1" i="0" u="none" strike="noStrike" cap="none" normalizeH="0" baseline="0" dirty="0" err="1" smtClean="0">
                          <a:ln>
                            <a:noFill/>
                          </a:ln>
                          <a:solidFill>
                            <a:schemeClr val="tx1"/>
                          </a:solidFill>
                          <a:effectLst/>
                          <a:latin typeface="Arial Black" pitchFamily="34" charset="0"/>
                          <a:cs typeface="Arial" charset="0"/>
                        </a:rPr>
                        <a:t>constante</a:t>
                      </a:r>
                      <a:r>
                        <a:rPr kumimoji="0" lang="es-ES" sz="1300" b="1" i="0" u="none" strike="noStrike" cap="none" normalizeH="0" baseline="0" dirty="0" smtClean="0">
                          <a:ln>
                            <a:noFill/>
                          </a:ln>
                          <a:solidFill>
                            <a:schemeClr val="tx1"/>
                          </a:solidFill>
                          <a:effectLst/>
                          <a:latin typeface="Arial Black" pitchFamily="34" charset="0"/>
                          <a:cs typeface="Arial" charset="0"/>
                        </a:rPr>
                        <a:t> </a:t>
                      </a:r>
                    </a:p>
                  </a:txBody>
                  <a:tcPr marL="90000" marR="90000" marT="46800" marB="46800" anchor="ctr" horzOverflow="overflow">
                    <a:lnL w="571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sz="1300" b="1" i="0" u="none" strike="noStrike" cap="none" normalizeH="0" baseline="0" smtClean="0">
                          <a:ln>
                            <a:noFill/>
                          </a:ln>
                          <a:solidFill>
                            <a:schemeClr val="tx1"/>
                          </a:solidFill>
                          <a:effectLst/>
                          <a:latin typeface="Arial Black" pitchFamily="34" charset="0"/>
                          <a:cs typeface="Arial" charset="0"/>
                        </a:rPr>
                        <a:t>Variable no inicializada</a:t>
                      </a:r>
                      <a:endParaRPr kumimoji="0" lang="es-ES" sz="1300" b="1" i="0" u="none" strike="noStrike" cap="none" normalizeH="0" baseline="0" smtClean="0">
                        <a:ln>
                          <a:noFill/>
                        </a:ln>
                        <a:solidFill>
                          <a:schemeClr val="tx1"/>
                        </a:solidFill>
                        <a:effectLst/>
                        <a:latin typeface="Arial Black" pitchFamily="34" charset="0"/>
                        <a:cs typeface="Arial" charset="0"/>
                      </a:endParaRPr>
                    </a:p>
                  </a:txBody>
                  <a:tcPr marL="90000" marR="90000" marT="46800" marB="4680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sz="1300" b="1" i="0" u="none" strike="noStrike" cap="none" normalizeH="0" baseline="0" smtClean="0">
                          <a:ln>
                            <a:noFill/>
                          </a:ln>
                          <a:solidFill>
                            <a:schemeClr val="tx1"/>
                          </a:solidFill>
                          <a:effectLst/>
                          <a:latin typeface="Arial Black" pitchFamily="34" charset="0"/>
                          <a:cs typeface="Arial" charset="0"/>
                        </a:rPr>
                        <a:t>Variable inicializada</a:t>
                      </a:r>
                      <a:endParaRPr kumimoji="0" lang="es-ES" sz="1300" b="1" i="0" u="none" strike="noStrike" cap="none" normalizeH="0" baseline="0" smtClean="0">
                        <a:ln>
                          <a:noFill/>
                        </a:ln>
                        <a:solidFill>
                          <a:schemeClr val="tx1"/>
                        </a:solidFill>
                        <a:effectLst/>
                        <a:latin typeface="Arial Black" pitchFamily="34" charset="0"/>
                        <a:cs typeface="Arial" charset="0"/>
                      </a:endParaRPr>
                    </a:p>
                  </a:txBody>
                  <a:tcPr marL="90000" marR="90000" marT="46800" marB="46800" anchor="ctr" horzOverflow="overflow">
                    <a:lnL w="381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r>
              <a:tr h="342900">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Black" pitchFamily="34" charset="0"/>
                          <a:cs typeface="Arial" charset="0"/>
                        </a:rPr>
                        <a:t>Como </a:t>
                      </a:r>
                      <a:r>
                        <a:rPr kumimoji="0" lang="en-US" sz="1300" b="1" i="0" u="none" strike="noStrike" cap="none" normalizeH="0" baseline="0" dirty="0" err="1" smtClean="0">
                          <a:ln>
                            <a:noFill/>
                          </a:ln>
                          <a:solidFill>
                            <a:schemeClr val="tx1"/>
                          </a:solidFill>
                          <a:effectLst/>
                          <a:latin typeface="Arial Black" pitchFamily="34" charset="0"/>
                          <a:cs typeface="Arial" charset="0"/>
                        </a:rPr>
                        <a:t>parámetro</a:t>
                      </a:r>
                      <a:r>
                        <a:rPr kumimoji="0" lang="en-US" sz="1300" b="1" i="0" u="none" strike="noStrike" cap="none" normalizeH="0" baseline="0" dirty="0" smtClean="0">
                          <a:ln>
                            <a:noFill/>
                          </a:ln>
                          <a:solidFill>
                            <a:schemeClr val="tx1"/>
                          </a:solidFill>
                          <a:effectLst/>
                          <a:latin typeface="Arial Black" pitchFamily="34" charset="0"/>
                          <a:cs typeface="Arial" charset="0"/>
                        </a:rPr>
                        <a:t> actual </a:t>
                      </a:r>
                      <a:r>
                        <a:rPr kumimoji="0" lang="en-US" sz="1300" b="1" i="0" u="none" strike="noStrike" cap="none" normalizeH="0" baseline="0" dirty="0" err="1" smtClean="0">
                          <a:ln>
                            <a:noFill/>
                          </a:ln>
                          <a:solidFill>
                            <a:schemeClr val="tx1"/>
                          </a:solidFill>
                          <a:effectLst/>
                          <a:latin typeface="Arial Black" pitchFamily="34" charset="0"/>
                          <a:cs typeface="Arial" charset="0"/>
                        </a:rPr>
                        <a:t>puede</a:t>
                      </a:r>
                      <a:r>
                        <a:rPr kumimoji="0" lang="en-US" sz="1300" b="1" i="0" u="none" strike="noStrike" cap="none" normalizeH="0" baseline="0" dirty="0" smtClean="0">
                          <a:ln>
                            <a:noFill/>
                          </a:ln>
                          <a:solidFill>
                            <a:schemeClr val="tx1"/>
                          </a:solidFill>
                          <a:effectLst/>
                          <a:latin typeface="Arial Black" pitchFamily="34" charset="0"/>
                          <a:cs typeface="Arial" charset="0"/>
                        </a:rPr>
                        <a:t> ser un literal, </a:t>
                      </a:r>
                      <a:r>
                        <a:rPr kumimoji="0" lang="en-US" sz="1300" b="1" i="0" u="none" strike="noStrike" cap="none" normalizeH="0" baseline="0" dirty="0" err="1" smtClean="0">
                          <a:ln>
                            <a:noFill/>
                          </a:ln>
                          <a:solidFill>
                            <a:schemeClr val="tx1"/>
                          </a:solidFill>
                          <a:effectLst/>
                          <a:latin typeface="Arial Black" pitchFamily="34" charset="0"/>
                          <a:cs typeface="Arial" charset="0"/>
                        </a:rPr>
                        <a:t>expresión</a:t>
                      </a:r>
                      <a:r>
                        <a:rPr kumimoji="0" lang="en-US" sz="1300" b="1" i="0" u="none" strike="noStrike" cap="none" normalizeH="0" baseline="0" dirty="0" smtClean="0">
                          <a:ln>
                            <a:noFill/>
                          </a:ln>
                          <a:solidFill>
                            <a:schemeClr val="tx1"/>
                          </a:solidFill>
                          <a:effectLst/>
                          <a:latin typeface="Arial Black" pitchFamily="34" charset="0"/>
                          <a:cs typeface="Arial" charset="0"/>
                        </a:rPr>
                        <a:t>, </a:t>
                      </a:r>
                      <a:r>
                        <a:rPr kumimoji="0" lang="en-US" sz="1300" b="1" i="0" u="none" strike="noStrike" cap="none" normalizeH="0" baseline="0" dirty="0" err="1" smtClean="0">
                          <a:ln>
                            <a:noFill/>
                          </a:ln>
                          <a:solidFill>
                            <a:schemeClr val="tx1"/>
                          </a:solidFill>
                          <a:effectLst/>
                          <a:latin typeface="Arial Black" pitchFamily="34" charset="0"/>
                          <a:cs typeface="Arial" charset="0"/>
                        </a:rPr>
                        <a:t>constante</a:t>
                      </a:r>
                      <a:r>
                        <a:rPr kumimoji="0" lang="en-US" sz="1300" b="1" i="0" u="none" strike="noStrike" cap="none" normalizeH="0" baseline="0" dirty="0" smtClean="0">
                          <a:ln>
                            <a:noFill/>
                          </a:ln>
                          <a:solidFill>
                            <a:schemeClr val="tx1"/>
                          </a:solidFill>
                          <a:effectLst/>
                          <a:latin typeface="Arial Black" pitchFamily="34" charset="0"/>
                          <a:cs typeface="Arial" charset="0"/>
                        </a:rPr>
                        <a:t> o variable </a:t>
                      </a:r>
                      <a:r>
                        <a:rPr kumimoji="0" lang="en-US" sz="1300" b="1" i="0" u="none" strike="noStrike" cap="none" normalizeH="0" baseline="0" dirty="0" err="1" smtClean="0">
                          <a:ln>
                            <a:noFill/>
                          </a:ln>
                          <a:solidFill>
                            <a:schemeClr val="tx1"/>
                          </a:solidFill>
                          <a:effectLst/>
                          <a:latin typeface="Arial Black" pitchFamily="34" charset="0"/>
                          <a:cs typeface="Arial" charset="0"/>
                        </a:rPr>
                        <a:t>inicializada</a:t>
                      </a:r>
                      <a:r>
                        <a:rPr kumimoji="0" lang="en-US" sz="1300" b="1" i="0" u="none" strike="noStrike" cap="none" normalizeH="0" baseline="0" dirty="0" smtClean="0">
                          <a:ln>
                            <a:noFill/>
                          </a:ln>
                          <a:solidFill>
                            <a:schemeClr val="tx1"/>
                          </a:solidFill>
                          <a:effectLst/>
                          <a:latin typeface="Arial Black" pitchFamily="34" charset="0"/>
                          <a:cs typeface="Arial" charset="0"/>
                        </a:rPr>
                        <a:t>.</a:t>
                      </a:r>
                      <a:r>
                        <a:rPr kumimoji="0" lang="es-ES" sz="1300" b="1" i="0" u="none" strike="noStrike" cap="none" normalizeH="0" baseline="0" dirty="0" smtClean="0">
                          <a:ln>
                            <a:noFill/>
                          </a:ln>
                          <a:solidFill>
                            <a:schemeClr val="tx1"/>
                          </a:solidFill>
                          <a:effectLst/>
                          <a:latin typeface="Arial Black" pitchFamily="34" charset="0"/>
                          <a:cs typeface="Arial" charset="0"/>
                        </a:rPr>
                        <a:t> </a:t>
                      </a:r>
                    </a:p>
                  </a:txBody>
                  <a:tcPr marL="90000" marR="90000" marT="46800" marB="46800" anchor="ctr" horzOverflow="overflow">
                    <a:lnL w="571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sz="1300" b="1" i="0" u="none" strike="noStrike" cap="none" normalizeH="0" baseline="0" smtClean="0">
                          <a:ln>
                            <a:noFill/>
                          </a:ln>
                          <a:solidFill>
                            <a:schemeClr val="tx1"/>
                          </a:solidFill>
                          <a:effectLst/>
                          <a:latin typeface="Arial Black" pitchFamily="34" charset="0"/>
                          <a:cs typeface="Arial" charset="0"/>
                        </a:rPr>
                        <a:t>Debe ser una variable</a:t>
                      </a:r>
                      <a:endParaRPr kumimoji="0" lang="es-ES" sz="1300" b="1" i="0" u="none" strike="noStrike" cap="none" normalizeH="0" baseline="0" smtClean="0">
                        <a:ln>
                          <a:noFill/>
                        </a:ln>
                        <a:solidFill>
                          <a:schemeClr val="tx1"/>
                        </a:solidFill>
                        <a:effectLst/>
                        <a:latin typeface="Arial Black" pitchFamily="34" charset="0"/>
                        <a:cs typeface="Arial" charset="0"/>
                      </a:endParaRPr>
                    </a:p>
                  </a:txBody>
                  <a:tcPr marL="90000" marR="90000" marT="46800" marB="4680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sz="1300" b="1" i="0" u="none" strike="noStrike" cap="none" normalizeH="0" baseline="0" smtClean="0">
                          <a:ln>
                            <a:noFill/>
                          </a:ln>
                          <a:solidFill>
                            <a:schemeClr val="tx1"/>
                          </a:solidFill>
                          <a:effectLst/>
                          <a:latin typeface="Arial Black" pitchFamily="34" charset="0"/>
                          <a:cs typeface="Arial" charset="0"/>
                        </a:rPr>
                        <a:t>Debe ser inicializada</a:t>
                      </a:r>
                      <a:endParaRPr kumimoji="0" lang="es-ES" sz="1300" b="1" i="0" u="none" strike="noStrike" cap="none" normalizeH="0" baseline="0" smtClean="0">
                        <a:ln>
                          <a:noFill/>
                        </a:ln>
                        <a:solidFill>
                          <a:schemeClr val="tx1"/>
                        </a:solidFill>
                        <a:effectLst/>
                        <a:latin typeface="Arial Black" pitchFamily="34" charset="0"/>
                        <a:cs typeface="Arial" charset="0"/>
                      </a:endParaRPr>
                    </a:p>
                  </a:txBody>
                  <a:tcPr marL="90000" marR="90000" marT="46800" marB="46800" anchor="ctr" horzOverflow="overflow">
                    <a:lnL w="381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r>
              <a:tr h="342900">
                <a:tc>
                  <a:txBody>
                    <a:bodyPr/>
                    <a:lstStyle/>
                    <a:p>
                      <a:pPr marL="0" marR="0" lvl="0" indent="0" algn="just" defTabSz="914400" rtl="0" eaLnBrk="0" fontAlgn="base" latinLnBrk="0" hangingPunct="0">
                        <a:lnSpc>
                          <a:spcPct val="95000"/>
                        </a:lnSpc>
                        <a:spcBef>
                          <a:spcPct val="4000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Black" pitchFamily="34" charset="0"/>
                          <a:cs typeface="Arial" charset="0"/>
                        </a:rPr>
                        <a:t>Se le </a:t>
                      </a:r>
                      <a:r>
                        <a:rPr kumimoji="0" lang="en-US" sz="1300" b="1" i="0" u="none" strike="noStrike" cap="none" normalizeH="0" baseline="0" dirty="0" err="1" smtClean="0">
                          <a:ln>
                            <a:noFill/>
                          </a:ln>
                          <a:solidFill>
                            <a:schemeClr val="tx1"/>
                          </a:solidFill>
                          <a:effectLst/>
                          <a:latin typeface="Arial Black" pitchFamily="34" charset="0"/>
                          <a:cs typeface="Arial" charset="0"/>
                        </a:rPr>
                        <a:t>puede</a:t>
                      </a:r>
                      <a:r>
                        <a:rPr kumimoji="0" lang="en-US" sz="1300" b="1" i="0" u="none" strike="noStrike" cap="none" normalizeH="0" baseline="0" dirty="0" smtClean="0">
                          <a:ln>
                            <a:noFill/>
                          </a:ln>
                          <a:solidFill>
                            <a:schemeClr val="tx1"/>
                          </a:solidFill>
                          <a:effectLst/>
                          <a:latin typeface="Arial Black" pitchFamily="34" charset="0"/>
                          <a:cs typeface="Arial" charset="0"/>
                        </a:rPr>
                        <a:t> </a:t>
                      </a:r>
                      <a:r>
                        <a:rPr kumimoji="0" lang="en-US" sz="1300" b="1" i="0" u="none" strike="noStrike" cap="none" normalizeH="0" baseline="0" dirty="0" err="1" smtClean="0">
                          <a:ln>
                            <a:noFill/>
                          </a:ln>
                          <a:solidFill>
                            <a:schemeClr val="tx1"/>
                          </a:solidFill>
                          <a:effectLst/>
                          <a:latin typeface="Arial Black" pitchFamily="34" charset="0"/>
                          <a:cs typeface="Arial" charset="0"/>
                        </a:rPr>
                        <a:t>asignar</a:t>
                      </a:r>
                      <a:r>
                        <a:rPr kumimoji="0" lang="en-US" sz="1300" b="1" i="0" u="none" strike="noStrike" cap="none" normalizeH="0" baseline="0" dirty="0" smtClean="0">
                          <a:ln>
                            <a:noFill/>
                          </a:ln>
                          <a:solidFill>
                            <a:schemeClr val="tx1"/>
                          </a:solidFill>
                          <a:effectLst/>
                          <a:latin typeface="Arial Black" pitchFamily="34" charset="0"/>
                          <a:cs typeface="Arial" charset="0"/>
                        </a:rPr>
                        <a:t> un valor </a:t>
                      </a:r>
                      <a:r>
                        <a:rPr kumimoji="0" lang="en-US" sz="1300" b="1" i="0" u="none" strike="noStrike" cap="none" normalizeH="0" baseline="0" dirty="0" err="1" smtClean="0">
                          <a:ln>
                            <a:noFill/>
                          </a:ln>
                          <a:solidFill>
                            <a:schemeClr val="tx1"/>
                          </a:solidFill>
                          <a:effectLst/>
                          <a:latin typeface="Arial Black" pitchFamily="34" charset="0"/>
                          <a:cs typeface="Arial" charset="0"/>
                        </a:rPr>
                        <a:t>por</a:t>
                      </a:r>
                      <a:r>
                        <a:rPr kumimoji="0" lang="en-US" sz="1300" b="1" i="0" u="none" strike="noStrike" cap="none" normalizeH="0" baseline="0" dirty="0" smtClean="0">
                          <a:ln>
                            <a:noFill/>
                          </a:ln>
                          <a:solidFill>
                            <a:schemeClr val="tx1"/>
                          </a:solidFill>
                          <a:effectLst/>
                          <a:latin typeface="Arial Black" pitchFamily="34" charset="0"/>
                          <a:cs typeface="Arial" charset="0"/>
                        </a:rPr>
                        <a:t> </a:t>
                      </a:r>
                      <a:r>
                        <a:rPr kumimoji="0" lang="en-US" sz="1300" b="1" i="0" u="none" strike="noStrike" cap="none" normalizeH="0" baseline="0" dirty="0" err="1" smtClean="0">
                          <a:ln>
                            <a:noFill/>
                          </a:ln>
                          <a:solidFill>
                            <a:schemeClr val="tx1"/>
                          </a:solidFill>
                          <a:effectLst/>
                          <a:latin typeface="Arial Black" pitchFamily="34" charset="0"/>
                          <a:cs typeface="Arial" charset="0"/>
                        </a:rPr>
                        <a:t>defecto</a:t>
                      </a:r>
                      <a:endParaRPr kumimoji="0" lang="es-ES" sz="1300" b="1" i="0" u="none" strike="noStrike" cap="none" normalizeH="0" baseline="0" dirty="0" smtClean="0">
                        <a:ln>
                          <a:noFill/>
                        </a:ln>
                        <a:solidFill>
                          <a:schemeClr val="tx1"/>
                        </a:solidFill>
                        <a:effectLst/>
                        <a:latin typeface="Arial Black" pitchFamily="34" charset="0"/>
                        <a:cs typeface="Arial" charset="0"/>
                      </a:endParaRPr>
                    </a:p>
                  </a:txBody>
                  <a:tcPr marL="90000" marR="90000" marT="46800" marB="46800" anchor="ctr" horzOverflow="overflow">
                    <a:lnL w="571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Black" pitchFamily="34" charset="0"/>
                          <a:cs typeface="Arial" charset="0"/>
                        </a:rPr>
                        <a:t>No se </a:t>
                      </a:r>
                      <a:r>
                        <a:rPr kumimoji="0" lang="en-US" sz="1300" b="1" i="0" u="none" strike="noStrike" cap="none" normalizeH="0" baseline="0" dirty="0" err="1" smtClean="0">
                          <a:ln>
                            <a:noFill/>
                          </a:ln>
                          <a:solidFill>
                            <a:schemeClr val="tx1"/>
                          </a:solidFill>
                          <a:effectLst/>
                          <a:latin typeface="Arial Black" pitchFamily="34" charset="0"/>
                          <a:cs typeface="Arial" charset="0"/>
                        </a:rPr>
                        <a:t>puede</a:t>
                      </a:r>
                      <a:r>
                        <a:rPr kumimoji="0" lang="en-US" sz="1300" b="1" i="0" u="none" strike="noStrike" cap="none" normalizeH="0" baseline="0" dirty="0" smtClean="0">
                          <a:ln>
                            <a:noFill/>
                          </a:ln>
                          <a:solidFill>
                            <a:schemeClr val="tx1"/>
                          </a:solidFill>
                          <a:effectLst/>
                          <a:latin typeface="Arial Black" pitchFamily="34" charset="0"/>
                          <a:cs typeface="Arial" charset="0"/>
                        </a:rPr>
                        <a:t> </a:t>
                      </a:r>
                      <a:r>
                        <a:rPr kumimoji="0" lang="en-US" sz="1300" b="1" i="0" u="none" strike="noStrike" cap="none" normalizeH="0" baseline="0" dirty="0" err="1" smtClean="0">
                          <a:ln>
                            <a:noFill/>
                          </a:ln>
                          <a:solidFill>
                            <a:schemeClr val="tx1"/>
                          </a:solidFill>
                          <a:effectLst/>
                          <a:latin typeface="Arial Black" pitchFamily="34" charset="0"/>
                          <a:cs typeface="Arial" charset="0"/>
                        </a:rPr>
                        <a:t>asignar</a:t>
                      </a:r>
                      <a:r>
                        <a:rPr kumimoji="0" lang="en-US" sz="1300" b="1" i="0" u="none" strike="noStrike" cap="none" normalizeH="0" baseline="0" dirty="0" smtClean="0">
                          <a:ln>
                            <a:noFill/>
                          </a:ln>
                          <a:solidFill>
                            <a:schemeClr val="tx1"/>
                          </a:solidFill>
                          <a:effectLst/>
                          <a:latin typeface="Arial Black" pitchFamily="34" charset="0"/>
                          <a:cs typeface="Arial" charset="0"/>
                        </a:rPr>
                        <a:t> </a:t>
                      </a:r>
                      <a:r>
                        <a:rPr kumimoji="0" lang="en-US" sz="1300" b="1" i="0" u="none" strike="noStrike" cap="none" normalizeH="0" baseline="0" dirty="0" err="1" smtClean="0">
                          <a:ln>
                            <a:noFill/>
                          </a:ln>
                          <a:solidFill>
                            <a:schemeClr val="tx1"/>
                          </a:solidFill>
                          <a:effectLst/>
                          <a:latin typeface="Arial Black" pitchFamily="34" charset="0"/>
                          <a:cs typeface="Arial" charset="0"/>
                        </a:rPr>
                        <a:t>una</a:t>
                      </a:r>
                      <a:r>
                        <a:rPr kumimoji="0" lang="en-US" sz="1300" b="1" i="0" u="none" strike="noStrike" cap="none" normalizeH="0" baseline="0" dirty="0" smtClean="0">
                          <a:ln>
                            <a:noFill/>
                          </a:ln>
                          <a:solidFill>
                            <a:schemeClr val="tx1"/>
                          </a:solidFill>
                          <a:effectLst/>
                          <a:latin typeface="Arial Black" pitchFamily="34" charset="0"/>
                          <a:cs typeface="Arial" charset="0"/>
                        </a:rPr>
                        <a:t> valor </a:t>
                      </a:r>
                      <a:r>
                        <a:rPr kumimoji="0" lang="en-US" sz="1300" b="1" i="0" u="none" strike="noStrike" cap="none" normalizeH="0" baseline="0" dirty="0" err="1" smtClean="0">
                          <a:ln>
                            <a:noFill/>
                          </a:ln>
                          <a:solidFill>
                            <a:schemeClr val="tx1"/>
                          </a:solidFill>
                          <a:effectLst/>
                          <a:latin typeface="Arial Black" pitchFamily="34" charset="0"/>
                          <a:cs typeface="Arial" charset="0"/>
                        </a:rPr>
                        <a:t>por</a:t>
                      </a:r>
                      <a:r>
                        <a:rPr kumimoji="0" lang="en-US" sz="1300" b="1" i="0" u="none" strike="noStrike" cap="none" normalizeH="0" baseline="0" dirty="0" smtClean="0">
                          <a:ln>
                            <a:noFill/>
                          </a:ln>
                          <a:solidFill>
                            <a:schemeClr val="tx1"/>
                          </a:solidFill>
                          <a:effectLst/>
                          <a:latin typeface="Arial Black" pitchFamily="34" charset="0"/>
                          <a:cs typeface="Arial" charset="0"/>
                        </a:rPr>
                        <a:t> </a:t>
                      </a:r>
                      <a:r>
                        <a:rPr kumimoji="0" lang="en-US" sz="1300" b="1" i="0" u="none" strike="noStrike" cap="none" normalizeH="0" baseline="0" dirty="0" err="1" smtClean="0">
                          <a:ln>
                            <a:noFill/>
                          </a:ln>
                          <a:solidFill>
                            <a:schemeClr val="tx1"/>
                          </a:solidFill>
                          <a:effectLst/>
                          <a:latin typeface="Arial Black" pitchFamily="34" charset="0"/>
                          <a:cs typeface="Arial" charset="0"/>
                        </a:rPr>
                        <a:t>defecto</a:t>
                      </a:r>
                      <a:endParaRPr kumimoji="0" lang="es-ES" sz="1300" b="1" i="0" u="none" strike="noStrike" cap="none" normalizeH="0" baseline="0" dirty="0" smtClean="0">
                        <a:ln>
                          <a:noFill/>
                        </a:ln>
                        <a:solidFill>
                          <a:schemeClr val="tx1"/>
                        </a:solidFill>
                        <a:effectLst/>
                        <a:latin typeface="Arial Black" pitchFamily="34" charset="0"/>
                        <a:cs typeface="Arial" charset="0"/>
                      </a:endParaRPr>
                    </a:p>
                  </a:txBody>
                  <a:tcPr marL="90000" marR="90000" marT="46800" marB="4680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just" defTabSz="914400" rtl="0" eaLnBrk="0" fontAlgn="base" latinLnBrk="0" hangingPunct="0">
                        <a:lnSpc>
                          <a:spcPct val="95000"/>
                        </a:lnSpc>
                        <a:spcBef>
                          <a:spcPct val="4000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Black" pitchFamily="34" charset="0"/>
                          <a:cs typeface="Arial" charset="0"/>
                        </a:rPr>
                        <a:t>No se </a:t>
                      </a:r>
                      <a:r>
                        <a:rPr kumimoji="0" lang="en-US" sz="1300" b="1" i="0" u="none" strike="noStrike" cap="none" normalizeH="0" baseline="0" dirty="0" err="1" smtClean="0">
                          <a:ln>
                            <a:noFill/>
                          </a:ln>
                          <a:solidFill>
                            <a:schemeClr val="tx1"/>
                          </a:solidFill>
                          <a:effectLst/>
                          <a:latin typeface="Arial Black" pitchFamily="34" charset="0"/>
                          <a:cs typeface="Arial" charset="0"/>
                        </a:rPr>
                        <a:t>puede</a:t>
                      </a:r>
                      <a:r>
                        <a:rPr kumimoji="0" lang="en-US" sz="1300" b="1" i="0" u="none" strike="noStrike" cap="none" normalizeH="0" baseline="0" dirty="0" smtClean="0">
                          <a:ln>
                            <a:noFill/>
                          </a:ln>
                          <a:solidFill>
                            <a:schemeClr val="tx1"/>
                          </a:solidFill>
                          <a:effectLst/>
                          <a:latin typeface="Arial Black" pitchFamily="34" charset="0"/>
                          <a:cs typeface="Arial" charset="0"/>
                        </a:rPr>
                        <a:t> </a:t>
                      </a:r>
                      <a:r>
                        <a:rPr kumimoji="0" lang="en-US" sz="1300" b="1" i="0" u="none" strike="noStrike" cap="none" normalizeH="0" baseline="0" dirty="0" err="1" smtClean="0">
                          <a:ln>
                            <a:noFill/>
                          </a:ln>
                          <a:solidFill>
                            <a:schemeClr val="tx1"/>
                          </a:solidFill>
                          <a:effectLst/>
                          <a:latin typeface="Arial Black" pitchFamily="34" charset="0"/>
                          <a:cs typeface="Arial" charset="0"/>
                        </a:rPr>
                        <a:t>asignar</a:t>
                      </a:r>
                      <a:r>
                        <a:rPr kumimoji="0" lang="en-US" sz="1300" b="1" i="0" u="none" strike="noStrike" cap="none" normalizeH="0" baseline="0" dirty="0" smtClean="0">
                          <a:ln>
                            <a:noFill/>
                          </a:ln>
                          <a:solidFill>
                            <a:schemeClr val="tx1"/>
                          </a:solidFill>
                          <a:effectLst/>
                          <a:latin typeface="Arial Black" pitchFamily="34" charset="0"/>
                          <a:cs typeface="Arial" charset="0"/>
                        </a:rPr>
                        <a:t> un valor </a:t>
                      </a:r>
                      <a:r>
                        <a:rPr kumimoji="0" lang="en-US" sz="1300" b="1" i="0" u="none" strike="noStrike" cap="none" normalizeH="0" baseline="0" dirty="0" err="1" smtClean="0">
                          <a:ln>
                            <a:noFill/>
                          </a:ln>
                          <a:solidFill>
                            <a:schemeClr val="tx1"/>
                          </a:solidFill>
                          <a:effectLst/>
                          <a:latin typeface="Arial Black" pitchFamily="34" charset="0"/>
                          <a:cs typeface="Arial" charset="0"/>
                        </a:rPr>
                        <a:t>por</a:t>
                      </a:r>
                      <a:r>
                        <a:rPr kumimoji="0" lang="en-US" sz="1300" b="1" i="0" u="none" strike="noStrike" cap="none" normalizeH="0" baseline="0" dirty="0" smtClean="0">
                          <a:ln>
                            <a:noFill/>
                          </a:ln>
                          <a:solidFill>
                            <a:schemeClr val="tx1"/>
                          </a:solidFill>
                          <a:effectLst/>
                          <a:latin typeface="Arial Black" pitchFamily="34" charset="0"/>
                          <a:cs typeface="Arial" charset="0"/>
                        </a:rPr>
                        <a:t> </a:t>
                      </a:r>
                      <a:r>
                        <a:rPr kumimoji="0" lang="en-US" sz="1300" b="1" i="0" u="none" strike="noStrike" cap="none" normalizeH="0" baseline="0" dirty="0" err="1" smtClean="0">
                          <a:ln>
                            <a:noFill/>
                          </a:ln>
                          <a:solidFill>
                            <a:schemeClr val="tx1"/>
                          </a:solidFill>
                          <a:effectLst/>
                          <a:latin typeface="Arial Black" pitchFamily="34" charset="0"/>
                          <a:cs typeface="Arial" charset="0"/>
                        </a:rPr>
                        <a:t>defecto</a:t>
                      </a:r>
                      <a:endParaRPr kumimoji="0" lang="en-US" sz="1300" b="1" i="0" u="none" strike="noStrike" cap="none" normalizeH="0" baseline="0" dirty="0" smtClean="0">
                        <a:ln>
                          <a:noFill/>
                        </a:ln>
                        <a:solidFill>
                          <a:schemeClr val="tx1"/>
                        </a:solidFill>
                        <a:effectLst/>
                        <a:latin typeface="Arial Black" pitchFamily="34" charset="0"/>
                        <a:cs typeface="Arial" charset="0"/>
                      </a:endParaRPr>
                    </a:p>
                  </a:txBody>
                  <a:tcPr marL="90000" marR="90000" marT="46800" marB="46800" anchor="ctr" horzOverflow="overflow">
                    <a:lnL w="381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Usando Parámetros IN</a:t>
            </a:r>
            <a:endParaRPr lang="es-ES" sz="3000" dirty="0" smtClean="0">
              <a:solidFill>
                <a:srgbClr val="10253F"/>
              </a:solidFill>
              <a:latin typeface="Arial" charset="0"/>
              <a:ea typeface="ＭＳ Ｐゴシック" pitchFamily="34" charset="-128"/>
              <a:cs typeface="Arial" charset="0"/>
            </a:endParaRPr>
          </a:p>
        </p:txBody>
      </p:sp>
      <p:sp>
        <p:nvSpPr>
          <p:cNvPr id="24578"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ea typeface="Arial Unicode MS"/>
                <a:cs typeface="Arial Unicode MS"/>
              </a:rPr>
              <a:t>Ejemplo:</a:t>
            </a: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0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p:txBody>
      </p:sp>
      <p:sp>
        <p:nvSpPr>
          <p:cNvPr id="2" name="Text Box 5"/>
          <p:cNvSpPr txBox="1">
            <a:spLocks noChangeArrowheads="1"/>
          </p:cNvSpPr>
          <p:nvPr/>
        </p:nvSpPr>
        <p:spPr bwMode="auto">
          <a:xfrm>
            <a:off x="1161673" y="1868033"/>
            <a:ext cx="7077527" cy="2000548"/>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200" dirty="0" smtClean="0">
                <a:solidFill>
                  <a:srgbClr val="000000"/>
                </a:solidFill>
                <a:latin typeface="Arial Black" pitchFamily="34" charset="0"/>
              </a:rPr>
              <a:t>CREATE OR REPLACE PROCEDURE </a:t>
            </a:r>
            <a:r>
              <a:rPr lang="en-US" sz="1200" dirty="0" err="1" smtClean="0">
                <a:solidFill>
                  <a:srgbClr val="000000"/>
                </a:solidFill>
                <a:latin typeface="Arial Black" pitchFamily="34" charset="0"/>
              </a:rPr>
              <a:t>aumentar_salario</a:t>
            </a:r>
            <a:endParaRPr lang="en-US" sz="1200" dirty="0" smtClean="0">
              <a:solidFill>
                <a:srgbClr val="000000"/>
              </a:solidFill>
              <a:latin typeface="Arial Black" pitchFamily="34" charset="0"/>
            </a:endParaRPr>
          </a:p>
          <a:p>
            <a:pPr>
              <a:defRPr/>
            </a:pPr>
            <a:r>
              <a:rPr lang="en-US" sz="1200" dirty="0" smtClean="0">
                <a:solidFill>
                  <a:srgbClr val="000000"/>
                </a:solidFill>
                <a:latin typeface="Arial Black" pitchFamily="34" charset="0"/>
              </a:rPr>
              <a:t> (</a:t>
            </a:r>
            <a:r>
              <a:rPr lang="en-US" sz="1200" dirty="0" err="1" smtClean="0">
                <a:solidFill>
                  <a:srgbClr val="B80000"/>
                </a:solidFill>
                <a:latin typeface="Arial Black" pitchFamily="34" charset="0"/>
              </a:rPr>
              <a:t>p_id</a:t>
            </a:r>
            <a:r>
              <a:rPr lang="en-US" sz="1200" dirty="0" smtClean="0">
                <a:solidFill>
                  <a:srgbClr val="000000"/>
                </a:solidFill>
                <a:latin typeface="Arial Black" pitchFamily="34" charset="0"/>
              </a:rPr>
              <a:t>             </a:t>
            </a:r>
            <a:r>
              <a:rPr lang="en-US" sz="1200" dirty="0" smtClean="0">
                <a:solidFill>
                  <a:srgbClr val="B80000"/>
                </a:solidFill>
                <a:latin typeface="Arial Black" pitchFamily="34" charset="0"/>
              </a:rPr>
              <a:t>IN </a:t>
            </a:r>
            <a:r>
              <a:rPr lang="en-US" sz="1200" dirty="0" err="1" smtClean="0">
                <a:solidFill>
                  <a:srgbClr val="B80000"/>
                </a:solidFill>
                <a:latin typeface="Arial Black" pitchFamily="34" charset="0"/>
              </a:rPr>
              <a:t>employees.employee_id%TYPE</a:t>
            </a:r>
            <a:r>
              <a:rPr lang="en-US" sz="1200" dirty="0" smtClean="0">
                <a:solidFill>
                  <a:srgbClr val="000000"/>
                </a:solidFill>
                <a:latin typeface="Arial Black" pitchFamily="34" charset="0"/>
              </a:rPr>
              <a:t>,</a:t>
            </a:r>
          </a:p>
          <a:p>
            <a:pPr>
              <a:defRPr/>
            </a:pPr>
            <a:r>
              <a:rPr lang="en-US" sz="1200" dirty="0" smtClean="0">
                <a:solidFill>
                  <a:srgbClr val="000000"/>
                </a:solidFill>
                <a:latin typeface="Arial Black" pitchFamily="34" charset="0"/>
              </a:rPr>
              <a:t>  </a:t>
            </a:r>
            <a:r>
              <a:rPr lang="en-US" sz="1200" dirty="0" err="1" smtClean="0">
                <a:solidFill>
                  <a:srgbClr val="0000CC"/>
                </a:solidFill>
                <a:latin typeface="Arial Black" pitchFamily="34" charset="0"/>
              </a:rPr>
              <a:t>p_porcent</a:t>
            </a:r>
            <a:r>
              <a:rPr lang="en-US" sz="1200" dirty="0" smtClean="0">
                <a:solidFill>
                  <a:srgbClr val="000000"/>
                </a:solidFill>
                <a:latin typeface="Arial Black" pitchFamily="34" charset="0"/>
              </a:rPr>
              <a:t>   </a:t>
            </a:r>
            <a:r>
              <a:rPr lang="en-US" sz="1200" dirty="0" smtClean="0">
                <a:solidFill>
                  <a:srgbClr val="0000CC"/>
                </a:solidFill>
                <a:latin typeface="Arial Black" pitchFamily="34" charset="0"/>
              </a:rPr>
              <a:t>NUMBER</a:t>
            </a:r>
            <a:r>
              <a:rPr lang="en-US" sz="1200" dirty="0" smtClean="0">
                <a:solidFill>
                  <a:srgbClr val="000000"/>
                </a:solidFill>
                <a:latin typeface="Arial Black" pitchFamily="34" charset="0"/>
              </a:rPr>
              <a:t>)</a:t>
            </a:r>
          </a:p>
          <a:p>
            <a:pPr>
              <a:defRPr/>
            </a:pPr>
            <a:r>
              <a:rPr lang="en-US" sz="1200" dirty="0" smtClean="0">
                <a:solidFill>
                  <a:srgbClr val="000000"/>
                </a:solidFill>
                <a:latin typeface="Arial Black" pitchFamily="34" charset="0"/>
              </a:rPr>
              <a:t>IS</a:t>
            </a:r>
          </a:p>
          <a:p>
            <a:pPr>
              <a:defRPr/>
            </a:pPr>
            <a:r>
              <a:rPr lang="en-US" sz="1200" dirty="0" smtClean="0">
                <a:solidFill>
                  <a:srgbClr val="000000"/>
                </a:solidFill>
                <a:latin typeface="Arial Black" pitchFamily="34" charset="0"/>
              </a:rPr>
              <a:t>BEGIN</a:t>
            </a:r>
          </a:p>
          <a:p>
            <a:pPr>
              <a:defRPr/>
            </a:pPr>
            <a:r>
              <a:rPr lang="en-US" sz="1200" dirty="0" smtClean="0">
                <a:solidFill>
                  <a:srgbClr val="000000"/>
                </a:solidFill>
                <a:latin typeface="Arial Black" pitchFamily="34" charset="0"/>
              </a:rPr>
              <a:t>  UPDATE employees</a:t>
            </a:r>
          </a:p>
          <a:p>
            <a:pPr>
              <a:defRPr/>
            </a:pPr>
            <a:r>
              <a:rPr lang="en-US" sz="1200" dirty="0" smtClean="0">
                <a:solidFill>
                  <a:srgbClr val="000000"/>
                </a:solidFill>
                <a:latin typeface="Arial Black" pitchFamily="34" charset="0"/>
              </a:rPr>
              <a:t>          SET    salary = salary * (1 + </a:t>
            </a:r>
            <a:r>
              <a:rPr lang="en-US" sz="1200" dirty="0" err="1" smtClean="0">
                <a:solidFill>
                  <a:srgbClr val="0000CC"/>
                </a:solidFill>
                <a:latin typeface="Arial Black" pitchFamily="34" charset="0"/>
              </a:rPr>
              <a:t>p_porcent</a:t>
            </a:r>
            <a:r>
              <a:rPr lang="en-US" sz="1200" dirty="0" smtClean="0">
                <a:solidFill>
                  <a:srgbClr val="000000"/>
                </a:solidFill>
                <a:latin typeface="Arial Black" pitchFamily="34" charset="0"/>
              </a:rPr>
              <a:t>/100)</a:t>
            </a:r>
          </a:p>
          <a:p>
            <a:pPr>
              <a:defRPr/>
            </a:pPr>
            <a:r>
              <a:rPr lang="en-US" sz="1200" dirty="0" smtClean="0">
                <a:solidFill>
                  <a:srgbClr val="000000"/>
                </a:solidFill>
                <a:latin typeface="Arial Black" pitchFamily="34" charset="0"/>
              </a:rPr>
              <a:t>    WHERE  employee_id = </a:t>
            </a:r>
            <a:r>
              <a:rPr lang="en-US" sz="1200" dirty="0" err="1" smtClean="0">
                <a:solidFill>
                  <a:srgbClr val="B80000"/>
                </a:solidFill>
                <a:latin typeface="Arial Black" pitchFamily="34" charset="0"/>
              </a:rPr>
              <a:t>p_id</a:t>
            </a:r>
            <a:r>
              <a:rPr lang="en-US" sz="1200" dirty="0" smtClean="0">
                <a:solidFill>
                  <a:srgbClr val="000000"/>
                </a:solidFill>
                <a:latin typeface="Arial Black" pitchFamily="34" charset="0"/>
              </a:rPr>
              <a:t>;</a:t>
            </a:r>
          </a:p>
          <a:p>
            <a:pPr>
              <a:defRPr/>
            </a:pPr>
            <a:r>
              <a:rPr lang="en-US" sz="1200" dirty="0" smtClean="0">
                <a:solidFill>
                  <a:srgbClr val="000000"/>
                </a:solidFill>
                <a:latin typeface="Arial Black" pitchFamily="34" charset="0"/>
              </a:rPr>
              <a:t>END </a:t>
            </a:r>
            <a:r>
              <a:rPr lang="en-US" sz="1200" dirty="0" err="1" smtClean="0">
                <a:solidFill>
                  <a:srgbClr val="000000"/>
                </a:solidFill>
                <a:latin typeface="Arial Black" pitchFamily="34" charset="0"/>
              </a:rPr>
              <a:t>aumentar_salario</a:t>
            </a:r>
            <a:r>
              <a:rPr lang="en-US" sz="1200" dirty="0" smtClean="0">
                <a:solidFill>
                  <a:srgbClr val="000000"/>
                </a:solidFill>
                <a:latin typeface="Arial Black" pitchFamily="34" charset="0"/>
              </a:rPr>
              <a:t>;</a:t>
            </a:r>
          </a:p>
          <a:p>
            <a:pPr>
              <a:defRPr/>
            </a:pPr>
            <a:endParaRPr lang="en-US" sz="800" dirty="0">
              <a:solidFill>
                <a:srgbClr val="000000"/>
              </a:solidFill>
              <a:latin typeface="Arial Black" pitchFamily="34" charset="0"/>
            </a:endParaRPr>
          </a:p>
        </p:txBody>
      </p:sp>
      <p:sp>
        <p:nvSpPr>
          <p:cNvPr id="10" name="Text Box 5"/>
          <p:cNvSpPr txBox="1">
            <a:spLocks noChangeArrowheads="1"/>
          </p:cNvSpPr>
          <p:nvPr/>
        </p:nvSpPr>
        <p:spPr bwMode="auto">
          <a:xfrm>
            <a:off x="1166881" y="4345940"/>
            <a:ext cx="7077527" cy="52322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200" dirty="0" smtClean="0">
                <a:solidFill>
                  <a:srgbClr val="000000"/>
                </a:solidFill>
                <a:latin typeface="Arial Black" pitchFamily="34" charset="0"/>
              </a:rPr>
              <a:t>EXECUTE  </a:t>
            </a:r>
            <a:r>
              <a:rPr lang="en-US" sz="1200" dirty="0" err="1" smtClean="0">
                <a:solidFill>
                  <a:srgbClr val="000000"/>
                </a:solidFill>
                <a:latin typeface="Arial Black" pitchFamily="34" charset="0"/>
              </a:rPr>
              <a:t>sp_aumentar_salario</a:t>
            </a:r>
            <a:r>
              <a:rPr lang="en-US" sz="1200" dirty="0" smtClean="0">
                <a:solidFill>
                  <a:srgbClr val="000000"/>
                </a:solidFill>
                <a:latin typeface="Arial Black" pitchFamily="34" charset="0"/>
              </a:rPr>
              <a:t>(</a:t>
            </a:r>
            <a:r>
              <a:rPr lang="en-US" sz="1200" dirty="0" smtClean="0">
                <a:solidFill>
                  <a:srgbClr val="B80000"/>
                </a:solidFill>
                <a:latin typeface="Arial Black" pitchFamily="34" charset="0"/>
              </a:rPr>
              <a:t>176</a:t>
            </a:r>
            <a:r>
              <a:rPr lang="en-US" sz="1200" dirty="0" smtClean="0">
                <a:solidFill>
                  <a:srgbClr val="000000"/>
                </a:solidFill>
                <a:latin typeface="Arial Black" pitchFamily="34" charset="0"/>
              </a:rPr>
              <a:t>, </a:t>
            </a:r>
            <a:r>
              <a:rPr lang="en-US" sz="1200" dirty="0" smtClean="0">
                <a:solidFill>
                  <a:srgbClr val="0000CC"/>
                </a:solidFill>
                <a:latin typeface="Arial Black" pitchFamily="34" charset="0"/>
              </a:rPr>
              <a:t>10</a:t>
            </a:r>
            <a:r>
              <a:rPr lang="en-US" sz="1200" dirty="0" smtClean="0">
                <a:solidFill>
                  <a:srgbClr val="000000"/>
                </a:solidFill>
                <a:latin typeface="Arial Black" pitchFamily="34" charset="0"/>
              </a:rPr>
              <a:t>);</a:t>
            </a:r>
          </a:p>
          <a:p>
            <a:pPr>
              <a:defRPr/>
            </a:pPr>
            <a:endParaRPr lang="en-US" sz="800" dirty="0">
              <a:solidFill>
                <a:srgbClr val="000000"/>
              </a:solidFill>
              <a:latin typeface="Arial Black" pitchFamily="34" charset="0"/>
            </a:endParaRPr>
          </a:p>
        </p:txBody>
      </p:sp>
      <p:sp>
        <p:nvSpPr>
          <p:cNvPr id="11" name="Line 22"/>
          <p:cNvSpPr>
            <a:spLocks noChangeShapeType="1"/>
          </p:cNvSpPr>
          <p:nvPr/>
        </p:nvSpPr>
        <p:spPr bwMode="auto">
          <a:xfrm>
            <a:off x="4106085" y="4126502"/>
            <a:ext cx="0" cy="360000"/>
          </a:xfrm>
          <a:prstGeom prst="line">
            <a:avLst/>
          </a:prstGeom>
          <a:noFill/>
          <a:ln w="50800">
            <a:solidFill>
              <a:srgbClr val="B80000"/>
            </a:solidFill>
            <a:round/>
            <a:headEnd/>
            <a:tailEnd/>
          </a:ln>
        </p:spPr>
        <p:txBody>
          <a:bodyPr/>
          <a:lstStyle/>
          <a:p>
            <a:endParaRPr lang="es-CL"/>
          </a:p>
        </p:txBody>
      </p:sp>
      <p:sp>
        <p:nvSpPr>
          <p:cNvPr id="12" name="Line 23"/>
          <p:cNvSpPr>
            <a:spLocks noChangeShapeType="1"/>
          </p:cNvSpPr>
          <p:nvPr/>
        </p:nvSpPr>
        <p:spPr bwMode="auto">
          <a:xfrm flipH="1">
            <a:off x="670974" y="4126502"/>
            <a:ext cx="3456000" cy="11112"/>
          </a:xfrm>
          <a:prstGeom prst="line">
            <a:avLst/>
          </a:prstGeom>
          <a:noFill/>
          <a:ln w="50800">
            <a:solidFill>
              <a:srgbClr val="B80000"/>
            </a:solidFill>
            <a:round/>
            <a:headEnd/>
            <a:tailEnd/>
          </a:ln>
        </p:spPr>
        <p:txBody>
          <a:bodyPr/>
          <a:lstStyle/>
          <a:p>
            <a:endParaRPr lang="es-CL"/>
          </a:p>
        </p:txBody>
      </p:sp>
      <p:sp>
        <p:nvSpPr>
          <p:cNvPr id="13" name="Line 24"/>
          <p:cNvSpPr>
            <a:spLocks noChangeShapeType="1"/>
          </p:cNvSpPr>
          <p:nvPr/>
        </p:nvSpPr>
        <p:spPr bwMode="auto">
          <a:xfrm flipV="1">
            <a:off x="698853" y="2288161"/>
            <a:ext cx="7293" cy="1844675"/>
          </a:xfrm>
          <a:prstGeom prst="line">
            <a:avLst/>
          </a:prstGeom>
          <a:noFill/>
          <a:ln w="50800">
            <a:solidFill>
              <a:srgbClr val="B80000"/>
            </a:solidFill>
            <a:round/>
            <a:headEnd/>
            <a:tailEnd/>
          </a:ln>
        </p:spPr>
        <p:txBody>
          <a:bodyPr/>
          <a:lstStyle/>
          <a:p>
            <a:endParaRPr lang="es-CL"/>
          </a:p>
        </p:txBody>
      </p:sp>
      <p:sp>
        <p:nvSpPr>
          <p:cNvPr id="14" name="Line 25"/>
          <p:cNvSpPr>
            <a:spLocks noChangeShapeType="1"/>
          </p:cNvSpPr>
          <p:nvPr/>
        </p:nvSpPr>
        <p:spPr bwMode="auto">
          <a:xfrm>
            <a:off x="704069" y="2315013"/>
            <a:ext cx="540000" cy="0"/>
          </a:xfrm>
          <a:prstGeom prst="line">
            <a:avLst/>
          </a:prstGeom>
          <a:noFill/>
          <a:ln w="50800">
            <a:solidFill>
              <a:srgbClr val="B80000"/>
            </a:solidFill>
            <a:round/>
            <a:headEnd/>
            <a:tailEnd type="triangle" w="med" len="med"/>
          </a:ln>
        </p:spPr>
        <p:txBody>
          <a:bodyPr/>
          <a:lstStyle/>
          <a:p>
            <a:endParaRPr lang="es-CL"/>
          </a:p>
        </p:txBody>
      </p:sp>
      <p:sp>
        <p:nvSpPr>
          <p:cNvPr id="15" name="Line 28"/>
          <p:cNvSpPr>
            <a:spLocks noChangeShapeType="1"/>
          </p:cNvSpPr>
          <p:nvPr/>
        </p:nvSpPr>
        <p:spPr bwMode="auto">
          <a:xfrm>
            <a:off x="4378647" y="4110206"/>
            <a:ext cx="4441825" cy="11112"/>
          </a:xfrm>
          <a:prstGeom prst="line">
            <a:avLst/>
          </a:prstGeom>
          <a:noFill/>
          <a:ln w="50800">
            <a:solidFill>
              <a:srgbClr val="0000FF"/>
            </a:solidFill>
            <a:round/>
            <a:headEnd/>
            <a:tailEnd/>
          </a:ln>
        </p:spPr>
        <p:txBody>
          <a:bodyPr/>
          <a:lstStyle/>
          <a:p>
            <a:endParaRPr lang="es-CL"/>
          </a:p>
        </p:txBody>
      </p:sp>
      <p:sp>
        <p:nvSpPr>
          <p:cNvPr id="16" name="Line 29"/>
          <p:cNvSpPr>
            <a:spLocks noChangeShapeType="1"/>
          </p:cNvSpPr>
          <p:nvPr/>
        </p:nvSpPr>
        <p:spPr bwMode="auto">
          <a:xfrm flipH="1" flipV="1">
            <a:off x="8799658" y="2470318"/>
            <a:ext cx="1587" cy="1638300"/>
          </a:xfrm>
          <a:prstGeom prst="line">
            <a:avLst/>
          </a:prstGeom>
          <a:noFill/>
          <a:ln w="50800">
            <a:solidFill>
              <a:srgbClr val="0000FF"/>
            </a:solidFill>
            <a:round/>
            <a:headEnd/>
            <a:tailEnd/>
          </a:ln>
        </p:spPr>
        <p:txBody>
          <a:bodyPr/>
          <a:lstStyle/>
          <a:p>
            <a:endParaRPr lang="es-CL"/>
          </a:p>
        </p:txBody>
      </p:sp>
      <p:sp>
        <p:nvSpPr>
          <p:cNvPr id="17" name="Line 30"/>
          <p:cNvSpPr>
            <a:spLocks noChangeShapeType="1"/>
          </p:cNvSpPr>
          <p:nvPr/>
        </p:nvSpPr>
        <p:spPr bwMode="auto">
          <a:xfrm flipH="1">
            <a:off x="3208659" y="2475081"/>
            <a:ext cx="5607050" cy="12700"/>
          </a:xfrm>
          <a:prstGeom prst="line">
            <a:avLst/>
          </a:prstGeom>
          <a:noFill/>
          <a:ln w="50800">
            <a:solidFill>
              <a:srgbClr val="0000FF"/>
            </a:solidFill>
            <a:round/>
            <a:headEnd/>
            <a:tailEnd type="triangle" w="med" len="med"/>
          </a:ln>
        </p:spPr>
        <p:txBody>
          <a:bodyPr/>
          <a:lstStyle/>
          <a:p>
            <a:endParaRPr lang="es-CL"/>
          </a:p>
        </p:txBody>
      </p:sp>
      <p:sp>
        <p:nvSpPr>
          <p:cNvPr id="18" name="Line 22"/>
          <p:cNvSpPr>
            <a:spLocks noChangeShapeType="1"/>
          </p:cNvSpPr>
          <p:nvPr/>
        </p:nvSpPr>
        <p:spPr bwMode="auto">
          <a:xfrm>
            <a:off x="4405406" y="4126502"/>
            <a:ext cx="0" cy="360000"/>
          </a:xfrm>
          <a:prstGeom prst="line">
            <a:avLst/>
          </a:prstGeom>
          <a:noFill/>
          <a:ln w="50800">
            <a:solidFill>
              <a:srgbClr val="0000CC"/>
            </a:solidFill>
            <a:round/>
            <a:headEnd/>
            <a:tailEnd/>
          </a:ln>
        </p:spPr>
        <p:txBody>
          <a:bodyPr/>
          <a:lstStyle/>
          <a:p>
            <a:endParaRPr lang="es-CL"/>
          </a:p>
        </p:txBody>
      </p:sp>
      <p:sp>
        <p:nvSpPr>
          <p:cNvPr id="19" name="Text Box 5"/>
          <p:cNvSpPr txBox="1">
            <a:spLocks noChangeArrowheads="1"/>
          </p:cNvSpPr>
          <p:nvPr/>
        </p:nvSpPr>
        <p:spPr bwMode="auto">
          <a:xfrm>
            <a:off x="1160772" y="5013176"/>
            <a:ext cx="7077527" cy="89255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200" dirty="0" smtClean="0">
                <a:solidFill>
                  <a:srgbClr val="000000"/>
                </a:solidFill>
                <a:latin typeface="Arial Black" pitchFamily="34" charset="0"/>
              </a:rPr>
              <a:t>BEGIN</a:t>
            </a:r>
          </a:p>
          <a:p>
            <a:pPr>
              <a:defRPr/>
            </a:pPr>
            <a:r>
              <a:rPr lang="en-US" sz="1200" dirty="0" smtClean="0">
                <a:solidFill>
                  <a:srgbClr val="000000"/>
                </a:solidFill>
                <a:latin typeface="Arial Black" pitchFamily="34" charset="0"/>
              </a:rPr>
              <a:t>   </a:t>
            </a:r>
            <a:r>
              <a:rPr lang="en-US" sz="1200" dirty="0" err="1" smtClean="0">
                <a:solidFill>
                  <a:srgbClr val="000000"/>
                </a:solidFill>
                <a:latin typeface="Arial Black" pitchFamily="34" charset="0"/>
              </a:rPr>
              <a:t>sp_aumentar_salario</a:t>
            </a:r>
            <a:r>
              <a:rPr lang="en-US" sz="1200" dirty="0" smtClean="0">
                <a:solidFill>
                  <a:srgbClr val="000000"/>
                </a:solidFill>
                <a:latin typeface="Arial Black" pitchFamily="34" charset="0"/>
              </a:rPr>
              <a:t>(</a:t>
            </a:r>
            <a:r>
              <a:rPr lang="en-US" sz="1200" dirty="0" smtClean="0">
                <a:solidFill>
                  <a:srgbClr val="B80000"/>
                </a:solidFill>
                <a:latin typeface="Arial Black" pitchFamily="34" charset="0"/>
              </a:rPr>
              <a:t>176</a:t>
            </a:r>
            <a:r>
              <a:rPr lang="en-US" sz="1200" dirty="0" smtClean="0">
                <a:solidFill>
                  <a:srgbClr val="000000"/>
                </a:solidFill>
                <a:latin typeface="Arial Black" pitchFamily="34" charset="0"/>
              </a:rPr>
              <a:t>, </a:t>
            </a:r>
            <a:r>
              <a:rPr lang="en-US" sz="1200" dirty="0" smtClean="0">
                <a:solidFill>
                  <a:srgbClr val="0000CC"/>
                </a:solidFill>
                <a:latin typeface="Arial Black" pitchFamily="34" charset="0"/>
              </a:rPr>
              <a:t>10</a:t>
            </a:r>
            <a:r>
              <a:rPr lang="en-US" sz="1200" dirty="0" smtClean="0">
                <a:solidFill>
                  <a:srgbClr val="000000"/>
                </a:solidFill>
                <a:latin typeface="Arial Black" pitchFamily="34" charset="0"/>
              </a:rPr>
              <a:t>);</a:t>
            </a:r>
          </a:p>
          <a:p>
            <a:pPr>
              <a:defRPr/>
            </a:pPr>
            <a:r>
              <a:rPr lang="en-US" sz="1200" dirty="0" smtClean="0">
                <a:solidFill>
                  <a:srgbClr val="000000"/>
                </a:solidFill>
                <a:latin typeface="Arial Black" pitchFamily="34" charset="0"/>
              </a:rPr>
              <a:t>END;</a:t>
            </a:r>
          </a:p>
          <a:p>
            <a:pPr>
              <a:defRPr/>
            </a:pPr>
            <a:endParaRPr lang="en-US" sz="800" dirty="0">
              <a:solidFill>
                <a:srgbClr val="000000"/>
              </a:solidFill>
              <a:latin typeface="Arial Black"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Personajes humanos en 3D poco X3 mirando una pantalla de ordenador portÃ¡til. Gente de negocios serie. Foto de archivo - 11527355"/>
          <p:cNvPicPr>
            <a:picLocks noChangeAspect="1" noChangeArrowheads="1"/>
          </p:cNvPicPr>
          <p:nvPr/>
        </p:nvPicPr>
        <p:blipFill>
          <a:blip r:embed="rId3" cstate="print"/>
          <a:srcRect/>
          <a:stretch>
            <a:fillRect/>
          </a:stretch>
        </p:blipFill>
        <p:spPr bwMode="auto">
          <a:xfrm>
            <a:off x="6588224" y="4968552"/>
            <a:ext cx="1906416" cy="1772816"/>
          </a:xfrm>
          <a:prstGeom prst="rect">
            <a:avLst/>
          </a:prstGeom>
          <a:noFill/>
          <a:ln w="9525">
            <a:noFill/>
            <a:miter lim="800000"/>
            <a:headEnd/>
            <a:tailEnd/>
          </a:ln>
        </p:spPr>
      </p:pic>
      <p:sp>
        <p:nvSpPr>
          <p:cNvPr id="17409" name="5 Marcador de texto"/>
          <p:cNvSpPr>
            <a:spLocks noGrp="1"/>
          </p:cNvSpPr>
          <p:nvPr>
            <p:ph type="body" idx="1"/>
          </p:nvPr>
        </p:nvSpPr>
        <p:spPr>
          <a:xfrm>
            <a:off x="168275" y="-179388"/>
            <a:ext cx="8745538" cy="3944938"/>
          </a:xfrm>
        </p:spPr>
        <p:txBody>
          <a:bodyPr>
            <a:spAutoFit/>
          </a:bodyPr>
          <a:lstStyle/>
          <a:p>
            <a:pPr algn="ctr" eaLnBrk="1" hangingPunct="1"/>
            <a:endParaRPr lang="es-CL" sz="2800" b="1" dirty="0" smtClean="0">
              <a:ea typeface="ＭＳ Ｐゴシック" pitchFamily="34" charset="-128"/>
            </a:endParaRPr>
          </a:p>
          <a:p>
            <a:pPr algn="ctr" eaLnBrk="1" hangingPunct="1"/>
            <a:r>
              <a:rPr lang="es-CL" sz="2800" b="1" dirty="0" smtClean="0">
                <a:ea typeface="ＭＳ Ｐゴシック" pitchFamily="34" charset="-128"/>
              </a:rPr>
              <a:t>Unidad de Aprendizaje N°2</a:t>
            </a:r>
          </a:p>
          <a:p>
            <a:pPr algn="ctr" eaLnBrk="1" hangingPunct="1"/>
            <a:r>
              <a:rPr lang="es-CL" sz="2800" dirty="0" smtClean="0">
                <a:ea typeface="ＭＳ Ｐゴシック" pitchFamily="34" charset="-128"/>
              </a:rPr>
              <a:t>Construyendo Bloques PL/SQL</a:t>
            </a:r>
          </a:p>
          <a:p>
            <a:pPr algn="ctr" eaLnBrk="1" hangingPunct="1"/>
            <a:endParaRPr lang="es-CL" sz="2800" dirty="0" smtClean="0">
              <a:ea typeface="ＭＳ Ｐゴシック" pitchFamily="34" charset="-128"/>
            </a:endParaRPr>
          </a:p>
          <a:p>
            <a:pPr algn="ctr" eaLnBrk="1" hangingPunct="1"/>
            <a:r>
              <a:rPr lang="es-CL" sz="2800" b="1" dirty="0" smtClean="0">
                <a:ea typeface="ＭＳ Ｐゴシック" pitchFamily="34" charset="-128"/>
              </a:rPr>
              <a:t>Aprendizaje Esperado :</a:t>
            </a:r>
          </a:p>
          <a:p>
            <a:pPr algn="ctr" eaLnBrk="1" hangingPunct="1"/>
            <a:r>
              <a:rPr lang="es-CL" b="1" dirty="0" smtClean="0">
                <a:solidFill>
                  <a:schemeClr val="bg1"/>
                </a:solidFill>
                <a:ea typeface="ＭＳ Ｐゴシック" pitchFamily="34" charset="-128"/>
              </a:rPr>
              <a:t>Construye unidades de programación, según sintaxis, restricciones del lenguaje, requisitos de la lógica de negocios y de información.</a:t>
            </a:r>
          </a:p>
          <a:p>
            <a:pPr algn="ctr" eaLnBrk="1" hangingPunct="1"/>
            <a:r>
              <a:rPr lang="es-CL" b="1" dirty="0" smtClean="0">
                <a:solidFill>
                  <a:schemeClr val="bg1"/>
                </a:solidFill>
                <a:ea typeface="ＭＳ Ｐゴシック" pitchFamily="34" charset="-128"/>
              </a:rPr>
              <a:t>Utiliza recursos del lenguaje según su sintaxis, restricciones, requisitos de la lógica de negocios y de información.</a:t>
            </a:r>
          </a:p>
        </p:txBody>
      </p:sp>
      <p:sp>
        <p:nvSpPr>
          <p:cNvPr id="17411" name="AutoShape 8"/>
          <p:cNvSpPr>
            <a:spLocks noChangeArrowheads="1"/>
          </p:cNvSpPr>
          <p:nvPr/>
        </p:nvSpPr>
        <p:spPr bwMode="auto">
          <a:xfrm flipH="1">
            <a:off x="1043608" y="3952875"/>
            <a:ext cx="5904655" cy="1708373"/>
          </a:xfrm>
          <a:prstGeom prst="wedgeRectCallout">
            <a:avLst>
              <a:gd name="adj1" fmla="val -51292"/>
              <a:gd name="adj2" fmla="val 58917"/>
            </a:avLst>
          </a:prstGeom>
          <a:solidFill>
            <a:srgbClr val="FFCC00"/>
          </a:solidFill>
          <a:ln w="31750">
            <a:solidFill>
              <a:schemeClr val="tx1"/>
            </a:solidFill>
            <a:miter lim="800000"/>
            <a:headEnd/>
            <a:tailEnd/>
          </a:ln>
        </p:spPr>
        <p:txBody>
          <a:bodyPr/>
          <a:lstStyle/>
          <a:p>
            <a:endParaRPr lang="en-US" sz="400" b="1" dirty="0"/>
          </a:p>
          <a:p>
            <a:r>
              <a:rPr lang="en-US" sz="1000" dirty="0">
                <a:solidFill>
                  <a:srgbClr val="B80000"/>
                </a:solidFill>
                <a:latin typeface="Arial Black" pitchFamily="34" charset="0"/>
              </a:rPr>
              <a:t>CREATE OR REPLACE </a:t>
            </a:r>
            <a:r>
              <a:rPr lang="en-US" sz="1000" dirty="0" smtClean="0">
                <a:solidFill>
                  <a:srgbClr val="B80000"/>
                </a:solidFill>
                <a:latin typeface="Arial Black" pitchFamily="34" charset="0"/>
              </a:rPr>
              <a:t>PROCEDURE SP_CALCULA_REMUN(</a:t>
            </a:r>
            <a:r>
              <a:rPr lang="en-US" sz="1000" dirty="0" err="1" smtClean="0">
                <a:solidFill>
                  <a:srgbClr val="B80000"/>
                </a:solidFill>
                <a:latin typeface="Arial Black" pitchFamily="34" charset="0"/>
              </a:rPr>
              <a:t>p_fecha_calculo</a:t>
            </a:r>
            <a:r>
              <a:rPr lang="en-US" sz="1000" dirty="0" smtClean="0">
                <a:solidFill>
                  <a:srgbClr val="B80000"/>
                </a:solidFill>
                <a:latin typeface="Arial Black" pitchFamily="34" charset="0"/>
              </a:rPr>
              <a:t> DATE) </a:t>
            </a:r>
            <a:endParaRPr lang="en-US" sz="1000" dirty="0">
              <a:solidFill>
                <a:srgbClr val="B80000"/>
              </a:solidFill>
              <a:latin typeface="Arial Black" pitchFamily="34" charset="0"/>
            </a:endParaRPr>
          </a:p>
          <a:p>
            <a:r>
              <a:rPr lang="en-US" sz="1000" dirty="0">
                <a:solidFill>
                  <a:srgbClr val="B80000"/>
                </a:solidFill>
                <a:latin typeface="Arial Black" pitchFamily="34" charset="0"/>
              </a:rPr>
              <a:t>IS </a:t>
            </a:r>
          </a:p>
          <a:p>
            <a:r>
              <a:rPr lang="en-US" sz="1000" dirty="0">
                <a:solidFill>
                  <a:srgbClr val="000000"/>
                </a:solidFill>
                <a:latin typeface="Arial Black" pitchFamily="34" charset="0"/>
              </a:rPr>
              <a:t>…………………………………………  ;</a:t>
            </a:r>
          </a:p>
          <a:p>
            <a:r>
              <a:rPr lang="en-US" sz="1000" dirty="0">
                <a:solidFill>
                  <a:srgbClr val="000000"/>
                </a:solidFill>
                <a:latin typeface="Arial Black" pitchFamily="34" charset="0"/>
              </a:rPr>
              <a:t>BEGIN</a:t>
            </a:r>
          </a:p>
          <a:p>
            <a:r>
              <a:rPr lang="en-US" sz="1000" dirty="0">
                <a:solidFill>
                  <a:srgbClr val="000000"/>
                </a:solidFill>
                <a:latin typeface="Arial Black" pitchFamily="34" charset="0"/>
              </a:rPr>
              <a:t>…………………………………………………. ;</a:t>
            </a:r>
          </a:p>
          <a:p>
            <a:r>
              <a:rPr lang="en-US" sz="1000" dirty="0">
                <a:solidFill>
                  <a:srgbClr val="000000"/>
                </a:solidFill>
                <a:latin typeface="Arial Black" pitchFamily="34" charset="0"/>
              </a:rPr>
              <a:t>…………………………………………………. ;</a:t>
            </a:r>
          </a:p>
          <a:p>
            <a:r>
              <a:rPr lang="en-US" sz="1000" dirty="0">
                <a:latin typeface="Arial Black" pitchFamily="34" charset="0"/>
              </a:rPr>
              <a:t>EXCEPTION</a:t>
            </a:r>
          </a:p>
          <a:p>
            <a:r>
              <a:rPr lang="en-US" sz="1000" dirty="0">
                <a:solidFill>
                  <a:srgbClr val="000000"/>
                </a:solidFill>
                <a:latin typeface="Arial Black" pitchFamily="34" charset="0"/>
              </a:rPr>
              <a:t>…………………………………………………. ;</a:t>
            </a:r>
          </a:p>
          <a:p>
            <a:r>
              <a:rPr lang="en-US" sz="1000" dirty="0">
                <a:solidFill>
                  <a:srgbClr val="000000"/>
                </a:solidFill>
                <a:latin typeface="Arial Black" pitchFamily="34" charset="0"/>
              </a:rPr>
              <a:t>END;</a:t>
            </a:r>
          </a:p>
          <a:p>
            <a:endParaRPr lang="es-ES" sz="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Usando Parámetros OUT</a:t>
            </a:r>
            <a:endParaRPr lang="es-ES" sz="3000" dirty="0" smtClean="0">
              <a:solidFill>
                <a:srgbClr val="10253F"/>
              </a:solidFill>
              <a:latin typeface="Arial" charset="0"/>
              <a:ea typeface="ＭＳ Ｐゴシック" pitchFamily="34" charset="-128"/>
              <a:cs typeface="Arial" charset="0"/>
            </a:endParaRPr>
          </a:p>
        </p:txBody>
      </p:sp>
      <p:sp>
        <p:nvSpPr>
          <p:cNvPr id="24578"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ea typeface="Arial Unicode MS"/>
                <a:cs typeface="Arial Unicode MS"/>
              </a:rPr>
              <a:t>Ejemplo:</a:t>
            </a: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0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p:txBody>
      </p:sp>
      <p:sp>
        <p:nvSpPr>
          <p:cNvPr id="2" name="Text Box 5"/>
          <p:cNvSpPr txBox="1">
            <a:spLocks noChangeArrowheads="1"/>
          </p:cNvSpPr>
          <p:nvPr/>
        </p:nvSpPr>
        <p:spPr bwMode="auto">
          <a:xfrm>
            <a:off x="1161673" y="1868033"/>
            <a:ext cx="7077527" cy="2185214"/>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200" dirty="0" smtClean="0">
                <a:solidFill>
                  <a:srgbClr val="000000"/>
                </a:solidFill>
                <a:latin typeface="Arial Black" pitchFamily="34" charset="0"/>
              </a:rPr>
              <a:t>CREATE OR REPLACE PROCEDURE </a:t>
            </a:r>
            <a:r>
              <a:rPr lang="en-US" sz="1200" dirty="0" err="1" smtClean="0">
                <a:solidFill>
                  <a:srgbClr val="000000"/>
                </a:solidFill>
                <a:latin typeface="Arial Black" pitchFamily="34" charset="0"/>
              </a:rPr>
              <a:t>sp_selecciona_emp</a:t>
            </a:r>
            <a:endParaRPr lang="en-US" sz="1200" dirty="0" smtClean="0">
              <a:solidFill>
                <a:srgbClr val="000000"/>
              </a:solidFill>
              <a:latin typeface="Arial Black" pitchFamily="34" charset="0"/>
            </a:endParaRPr>
          </a:p>
          <a:p>
            <a:pPr>
              <a:defRPr/>
            </a:pPr>
            <a:r>
              <a:rPr lang="en-US" sz="1200" dirty="0" smtClean="0">
                <a:solidFill>
                  <a:srgbClr val="000000"/>
                </a:solidFill>
                <a:latin typeface="Arial Black" pitchFamily="34" charset="0"/>
              </a:rPr>
              <a:t> (</a:t>
            </a:r>
            <a:r>
              <a:rPr lang="en-US" sz="1200" dirty="0" err="1" smtClean="0">
                <a:solidFill>
                  <a:srgbClr val="B80000"/>
                </a:solidFill>
                <a:latin typeface="Arial Black" pitchFamily="34" charset="0"/>
              </a:rPr>
              <a:t>p_id</a:t>
            </a:r>
            <a:r>
              <a:rPr lang="en-US" sz="1200" dirty="0" smtClean="0">
                <a:solidFill>
                  <a:srgbClr val="000000"/>
                </a:solidFill>
                <a:latin typeface="Arial Black" pitchFamily="34" charset="0"/>
              </a:rPr>
              <a:t>          </a:t>
            </a:r>
            <a:r>
              <a:rPr lang="en-US" sz="1200" dirty="0" smtClean="0">
                <a:solidFill>
                  <a:srgbClr val="B80000"/>
                </a:solidFill>
                <a:latin typeface="Arial Black" pitchFamily="34" charset="0"/>
              </a:rPr>
              <a:t>IN</a:t>
            </a:r>
            <a:r>
              <a:rPr lang="en-US" sz="1200" dirty="0" smtClean="0">
                <a:solidFill>
                  <a:srgbClr val="000000"/>
                </a:solidFill>
                <a:latin typeface="Arial Black" pitchFamily="34" charset="0"/>
              </a:rPr>
              <a:t>     </a:t>
            </a:r>
            <a:r>
              <a:rPr lang="en-US" sz="1200" dirty="0" err="1" smtClean="0">
                <a:solidFill>
                  <a:srgbClr val="B80000"/>
                </a:solidFill>
                <a:latin typeface="Arial Black" pitchFamily="34" charset="0"/>
              </a:rPr>
              <a:t>employees.employee_id%TYPE</a:t>
            </a:r>
            <a:r>
              <a:rPr lang="en-US" sz="1200" dirty="0" smtClean="0">
                <a:solidFill>
                  <a:srgbClr val="000000"/>
                </a:solidFill>
                <a:latin typeface="Arial Black" pitchFamily="34" charset="0"/>
              </a:rPr>
              <a:t>,</a:t>
            </a:r>
          </a:p>
          <a:p>
            <a:pPr>
              <a:defRPr/>
            </a:pPr>
            <a:r>
              <a:rPr lang="en-US" sz="1200" dirty="0" smtClean="0">
                <a:solidFill>
                  <a:srgbClr val="000000"/>
                </a:solidFill>
                <a:latin typeface="Arial Black" pitchFamily="34" charset="0"/>
              </a:rPr>
              <a:t>  </a:t>
            </a:r>
            <a:r>
              <a:rPr lang="en-US" sz="1200" dirty="0" err="1" smtClean="0">
                <a:solidFill>
                  <a:srgbClr val="0000CC"/>
                </a:solidFill>
                <a:latin typeface="Arial Black" pitchFamily="34" charset="0"/>
              </a:rPr>
              <a:t>p_nombre</a:t>
            </a:r>
            <a:r>
              <a:rPr lang="en-US" sz="1200" dirty="0" smtClean="0">
                <a:solidFill>
                  <a:srgbClr val="000000"/>
                </a:solidFill>
                <a:latin typeface="Arial Black" pitchFamily="34" charset="0"/>
              </a:rPr>
              <a:t> </a:t>
            </a:r>
            <a:r>
              <a:rPr lang="en-US" sz="1200" dirty="0" smtClean="0">
                <a:solidFill>
                  <a:srgbClr val="0000CC"/>
                </a:solidFill>
                <a:latin typeface="Arial Black" pitchFamily="34" charset="0"/>
              </a:rPr>
              <a:t>OUT</a:t>
            </a:r>
            <a:r>
              <a:rPr lang="en-US" sz="1200" dirty="0" smtClean="0">
                <a:solidFill>
                  <a:srgbClr val="000000"/>
                </a:solidFill>
                <a:latin typeface="Arial Black" pitchFamily="34" charset="0"/>
              </a:rPr>
              <a:t> </a:t>
            </a:r>
            <a:r>
              <a:rPr lang="en-US" sz="1200" dirty="0" err="1" smtClean="0">
                <a:solidFill>
                  <a:srgbClr val="0000CC"/>
                </a:solidFill>
                <a:latin typeface="Arial Black" pitchFamily="34" charset="0"/>
              </a:rPr>
              <a:t>employees.last_name%TYPE</a:t>
            </a:r>
            <a:r>
              <a:rPr lang="en-US" sz="1200" dirty="0" smtClean="0">
                <a:solidFill>
                  <a:srgbClr val="000000"/>
                </a:solidFill>
                <a:latin typeface="Arial Black" pitchFamily="34" charset="0"/>
              </a:rPr>
              <a:t>,</a:t>
            </a:r>
          </a:p>
          <a:p>
            <a:pPr>
              <a:defRPr/>
            </a:pPr>
            <a:r>
              <a:rPr lang="en-US" sz="1200" dirty="0" smtClean="0">
                <a:solidFill>
                  <a:srgbClr val="000000"/>
                </a:solidFill>
                <a:latin typeface="Arial Black" pitchFamily="34" charset="0"/>
              </a:rPr>
              <a:t>  </a:t>
            </a:r>
            <a:r>
              <a:rPr lang="en-US" sz="1200" dirty="0" err="1" smtClean="0">
                <a:solidFill>
                  <a:srgbClr val="006600"/>
                </a:solidFill>
                <a:latin typeface="Arial Black" pitchFamily="34" charset="0"/>
              </a:rPr>
              <a:t>p_salario</a:t>
            </a:r>
            <a:r>
              <a:rPr lang="en-US" sz="1200" dirty="0" smtClean="0">
                <a:solidFill>
                  <a:srgbClr val="000000"/>
                </a:solidFill>
                <a:latin typeface="Arial Black" pitchFamily="34" charset="0"/>
              </a:rPr>
              <a:t>  </a:t>
            </a:r>
            <a:r>
              <a:rPr lang="en-US" sz="1200" dirty="0" smtClean="0">
                <a:solidFill>
                  <a:srgbClr val="006600"/>
                </a:solidFill>
                <a:latin typeface="Arial Black" pitchFamily="34" charset="0"/>
              </a:rPr>
              <a:t>OUT</a:t>
            </a:r>
            <a:r>
              <a:rPr lang="en-US" sz="1200" dirty="0" smtClean="0">
                <a:solidFill>
                  <a:srgbClr val="000000"/>
                </a:solidFill>
                <a:latin typeface="Arial Black" pitchFamily="34" charset="0"/>
              </a:rPr>
              <a:t> </a:t>
            </a:r>
            <a:r>
              <a:rPr lang="en-US" sz="1200" dirty="0" err="1" smtClean="0">
                <a:solidFill>
                  <a:srgbClr val="006600"/>
                </a:solidFill>
                <a:latin typeface="Arial Black" pitchFamily="34" charset="0"/>
              </a:rPr>
              <a:t>employees.salary%TYPE</a:t>
            </a:r>
            <a:r>
              <a:rPr lang="en-US" sz="1200" dirty="0" smtClean="0">
                <a:solidFill>
                  <a:srgbClr val="000000"/>
                </a:solidFill>
                <a:latin typeface="Arial Black" pitchFamily="34" charset="0"/>
              </a:rPr>
              <a:t>)  </a:t>
            </a:r>
          </a:p>
          <a:p>
            <a:pPr>
              <a:defRPr/>
            </a:pPr>
            <a:r>
              <a:rPr lang="en-US" sz="1200" dirty="0" smtClean="0">
                <a:solidFill>
                  <a:srgbClr val="000000"/>
                </a:solidFill>
                <a:latin typeface="Arial Black" pitchFamily="34" charset="0"/>
              </a:rPr>
              <a:t>IS</a:t>
            </a:r>
          </a:p>
          <a:p>
            <a:pPr>
              <a:defRPr/>
            </a:pPr>
            <a:r>
              <a:rPr lang="en-US" sz="1200" dirty="0" smtClean="0">
                <a:solidFill>
                  <a:srgbClr val="000000"/>
                </a:solidFill>
                <a:latin typeface="Arial Black" pitchFamily="34" charset="0"/>
              </a:rPr>
              <a:t>BEGIN</a:t>
            </a:r>
          </a:p>
          <a:p>
            <a:pPr>
              <a:defRPr/>
            </a:pPr>
            <a:r>
              <a:rPr lang="en-US" sz="1200" dirty="0" smtClean="0">
                <a:solidFill>
                  <a:srgbClr val="000000"/>
                </a:solidFill>
                <a:latin typeface="Arial Black" pitchFamily="34" charset="0"/>
              </a:rPr>
              <a:t>  SELECT  last_name, salary INTO </a:t>
            </a:r>
            <a:r>
              <a:rPr lang="en-US" sz="1200" dirty="0" err="1" smtClean="0">
                <a:solidFill>
                  <a:srgbClr val="000000"/>
                </a:solidFill>
                <a:latin typeface="Arial Black" pitchFamily="34" charset="0"/>
              </a:rPr>
              <a:t>p_nombre</a:t>
            </a:r>
            <a:r>
              <a:rPr lang="en-US" sz="1200" dirty="0" smtClean="0">
                <a:solidFill>
                  <a:srgbClr val="000000"/>
                </a:solidFill>
                <a:latin typeface="Arial Black" pitchFamily="34" charset="0"/>
              </a:rPr>
              <a:t>, </a:t>
            </a:r>
            <a:r>
              <a:rPr lang="en-US" sz="1200" dirty="0" err="1" smtClean="0">
                <a:solidFill>
                  <a:srgbClr val="000000"/>
                </a:solidFill>
                <a:latin typeface="Arial Black" pitchFamily="34" charset="0"/>
              </a:rPr>
              <a:t>p_salario</a:t>
            </a:r>
            <a:endParaRPr lang="en-US" sz="1200" dirty="0" smtClean="0">
              <a:solidFill>
                <a:srgbClr val="000000"/>
              </a:solidFill>
              <a:latin typeface="Arial Black" pitchFamily="34" charset="0"/>
            </a:endParaRPr>
          </a:p>
          <a:p>
            <a:pPr>
              <a:defRPr/>
            </a:pPr>
            <a:r>
              <a:rPr lang="en-US" sz="1200" dirty="0" smtClean="0">
                <a:solidFill>
                  <a:srgbClr val="000000"/>
                </a:solidFill>
                <a:latin typeface="Arial Black" pitchFamily="34" charset="0"/>
              </a:rPr>
              <a:t>     FROM   employees</a:t>
            </a:r>
          </a:p>
          <a:p>
            <a:pPr>
              <a:defRPr/>
            </a:pPr>
            <a:r>
              <a:rPr lang="en-US" sz="1200" dirty="0" smtClean="0">
                <a:solidFill>
                  <a:srgbClr val="000000"/>
                </a:solidFill>
                <a:latin typeface="Arial Black" pitchFamily="34" charset="0"/>
              </a:rPr>
              <a:t>   WHERE  employee_id = </a:t>
            </a:r>
            <a:r>
              <a:rPr lang="en-US" sz="1200" dirty="0" err="1" smtClean="0">
                <a:solidFill>
                  <a:srgbClr val="000000"/>
                </a:solidFill>
                <a:latin typeface="Arial Black" pitchFamily="34" charset="0"/>
              </a:rPr>
              <a:t>p_id</a:t>
            </a:r>
            <a:r>
              <a:rPr lang="en-US" sz="1200" dirty="0" smtClean="0">
                <a:solidFill>
                  <a:srgbClr val="000000"/>
                </a:solidFill>
                <a:latin typeface="Arial Black" pitchFamily="34" charset="0"/>
              </a:rPr>
              <a:t>;</a:t>
            </a:r>
          </a:p>
          <a:p>
            <a:pPr>
              <a:defRPr/>
            </a:pPr>
            <a:r>
              <a:rPr lang="en-US" sz="1200" dirty="0" smtClean="0">
                <a:solidFill>
                  <a:srgbClr val="000000"/>
                </a:solidFill>
                <a:latin typeface="Arial Black" pitchFamily="34" charset="0"/>
              </a:rPr>
              <a:t>END </a:t>
            </a:r>
            <a:r>
              <a:rPr lang="en-US" sz="1200" dirty="0" err="1" smtClean="0">
                <a:solidFill>
                  <a:srgbClr val="000000"/>
                </a:solidFill>
                <a:latin typeface="Arial Black" pitchFamily="34" charset="0"/>
              </a:rPr>
              <a:t>sp_selecciona_emp</a:t>
            </a:r>
            <a:r>
              <a:rPr lang="en-US" sz="1200" dirty="0" smtClean="0">
                <a:solidFill>
                  <a:srgbClr val="000000"/>
                </a:solidFill>
                <a:latin typeface="Arial Black" pitchFamily="34" charset="0"/>
              </a:rPr>
              <a:t>;</a:t>
            </a:r>
          </a:p>
          <a:p>
            <a:pPr>
              <a:defRPr/>
            </a:pPr>
            <a:endParaRPr lang="en-US" sz="800" dirty="0">
              <a:solidFill>
                <a:srgbClr val="000000"/>
              </a:solidFill>
              <a:latin typeface="Arial Black" pitchFamily="34" charset="0"/>
            </a:endParaRPr>
          </a:p>
        </p:txBody>
      </p:sp>
      <p:sp>
        <p:nvSpPr>
          <p:cNvPr id="10" name="Text Box 5"/>
          <p:cNvSpPr txBox="1">
            <a:spLocks noChangeArrowheads="1"/>
          </p:cNvSpPr>
          <p:nvPr/>
        </p:nvSpPr>
        <p:spPr bwMode="auto">
          <a:xfrm>
            <a:off x="1166881" y="4198510"/>
            <a:ext cx="7077527" cy="2000548"/>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200" dirty="0" smtClean="0">
                <a:solidFill>
                  <a:srgbClr val="000000"/>
                </a:solidFill>
                <a:latin typeface="Arial Black" pitchFamily="34" charset="0"/>
              </a:rPr>
              <a:t>DECLARE</a:t>
            </a:r>
          </a:p>
          <a:p>
            <a:pPr>
              <a:defRPr/>
            </a:pPr>
            <a:r>
              <a:rPr lang="en-US" sz="1200" dirty="0" smtClean="0">
                <a:solidFill>
                  <a:srgbClr val="000000"/>
                </a:solidFill>
                <a:latin typeface="Arial Black" pitchFamily="34" charset="0"/>
              </a:rPr>
              <a:t>  </a:t>
            </a:r>
            <a:r>
              <a:rPr lang="en-US" sz="1200" dirty="0" err="1" smtClean="0">
                <a:solidFill>
                  <a:srgbClr val="000000"/>
                </a:solidFill>
                <a:latin typeface="Arial Black" pitchFamily="34" charset="0"/>
              </a:rPr>
              <a:t>v_nombre</a:t>
            </a:r>
            <a:r>
              <a:rPr lang="en-US" sz="1200" dirty="0" smtClean="0">
                <a:solidFill>
                  <a:srgbClr val="000000"/>
                </a:solidFill>
                <a:latin typeface="Arial Black" pitchFamily="34" charset="0"/>
              </a:rPr>
              <a:t>   </a:t>
            </a:r>
            <a:r>
              <a:rPr lang="en-US" sz="1200" dirty="0" err="1" smtClean="0">
                <a:solidFill>
                  <a:srgbClr val="000000"/>
                </a:solidFill>
                <a:latin typeface="Arial Black" pitchFamily="34" charset="0"/>
              </a:rPr>
              <a:t>employees.last_name%TYPE</a:t>
            </a:r>
            <a:r>
              <a:rPr lang="en-US" sz="1200" dirty="0" smtClean="0">
                <a:solidFill>
                  <a:srgbClr val="000000"/>
                </a:solidFill>
                <a:latin typeface="Arial Black" pitchFamily="34" charset="0"/>
              </a:rPr>
              <a:t>;</a:t>
            </a:r>
          </a:p>
          <a:p>
            <a:pPr>
              <a:defRPr/>
            </a:pPr>
            <a:r>
              <a:rPr lang="en-US" sz="1200" dirty="0" smtClean="0">
                <a:solidFill>
                  <a:srgbClr val="000000"/>
                </a:solidFill>
                <a:latin typeface="Arial Black" pitchFamily="34" charset="0"/>
              </a:rPr>
              <a:t>  </a:t>
            </a:r>
            <a:r>
              <a:rPr lang="en-US" sz="1200" dirty="0" err="1" smtClean="0">
                <a:solidFill>
                  <a:srgbClr val="000000"/>
                </a:solidFill>
                <a:latin typeface="Arial Black" pitchFamily="34" charset="0"/>
              </a:rPr>
              <a:t>v_salario</a:t>
            </a:r>
            <a:r>
              <a:rPr lang="en-US" sz="1200" dirty="0" smtClean="0">
                <a:solidFill>
                  <a:srgbClr val="000000"/>
                </a:solidFill>
                <a:latin typeface="Arial Black" pitchFamily="34" charset="0"/>
              </a:rPr>
              <a:t>    </a:t>
            </a:r>
            <a:r>
              <a:rPr lang="en-US" sz="1200" dirty="0" err="1" smtClean="0">
                <a:solidFill>
                  <a:srgbClr val="000000"/>
                </a:solidFill>
                <a:latin typeface="Arial Black" pitchFamily="34" charset="0"/>
              </a:rPr>
              <a:t>employees.salary%TYPE</a:t>
            </a:r>
            <a:r>
              <a:rPr lang="en-US" sz="1200" dirty="0" smtClean="0">
                <a:solidFill>
                  <a:srgbClr val="000000"/>
                </a:solidFill>
                <a:latin typeface="Arial Black" pitchFamily="34" charset="0"/>
              </a:rPr>
              <a:t>;</a:t>
            </a:r>
          </a:p>
          <a:p>
            <a:pPr>
              <a:defRPr/>
            </a:pPr>
            <a:endParaRPr lang="en-US" sz="800" dirty="0" smtClean="0">
              <a:solidFill>
                <a:srgbClr val="000000"/>
              </a:solidFill>
              <a:latin typeface="Arial Black" pitchFamily="34" charset="0"/>
            </a:endParaRPr>
          </a:p>
          <a:p>
            <a:pPr>
              <a:defRPr/>
            </a:pPr>
            <a:r>
              <a:rPr lang="en-US" sz="1200" dirty="0" smtClean="0">
                <a:solidFill>
                  <a:srgbClr val="000000"/>
                </a:solidFill>
                <a:latin typeface="Arial Black" pitchFamily="34" charset="0"/>
              </a:rPr>
              <a:t>BEGIN</a:t>
            </a:r>
          </a:p>
          <a:p>
            <a:pPr>
              <a:defRPr/>
            </a:pPr>
            <a:r>
              <a:rPr lang="en-US" sz="1200" dirty="0" smtClean="0">
                <a:solidFill>
                  <a:srgbClr val="000000"/>
                </a:solidFill>
                <a:latin typeface="Arial Black" pitchFamily="34" charset="0"/>
              </a:rPr>
              <a:t>  </a:t>
            </a:r>
            <a:r>
              <a:rPr lang="en-US" sz="1200" dirty="0" err="1" smtClean="0">
                <a:solidFill>
                  <a:srgbClr val="000000"/>
                </a:solidFill>
                <a:latin typeface="Arial Black" pitchFamily="34" charset="0"/>
              </a:rPr>
              <a:t>sp_selecciona_emp</a:t>
            </a:r>
            <a:r>
              <a:rPr lang="en-US" sz="1200" dirty="0" smtClean="0">
                <a:solidFill>
                  <a:srgbClr val="000000"/>
                </a:solidFill>
                <a:latin typeface="Arial Black" pitchFamily="34" charset="0"/>
              </a:rPr>
              <a:t>(</a:t>
            </a:r>
            <a:r>
              <a:rPr lang="en-US" sz="1200" dirty="0" smtClean="0">
                <a:solidFill>
                  <a:srgbClr val="B80000"/>
                </a:solidFill>
                <a:latin typeface="Arial Black" pitchFamily="34" charset="0"/>
              </a:rPr>
              <a:t>171</a:t>
            </a:r>
            <a:r>
              <a:rPr lang="en-US" sz="1200" dirty="0" smtClean="0">
                <a:solidFill>
                  <a:srgbClr val="000000"/>
                </a:solidFill>
                <a:latin typeface="Arial Black" pitchFamily="34" charset="0"/>
              </a:rPr>
              <a:t>, </a:t>
            </a:r>
            <a:r>
              <a:rPr lang="en-US" sz="1200" dirty="0" err="1" smtClean="0">
                <a:solidFill>
                  <a:srgbClr val="0000CC"/>
                </a:solidFill>
                <a:latin typeface="Arial Black" pitchFamily="34" charset="0"/>
              </a:rPr>
              <a:t>v_nombre</a:t>
            </a:r>
            <a:r>
              <a:rPr lang="en-US" sz="1200" dirty="0" smtClean="0">
                <a:solidFill>
                  <a:srgbClr val="000000"/>
                </a:solidFill>
                <a:latin typeface="Arial Black" pitchFamily="34" charset="0"/>
              </a:rPr>
              <a:t>, </a:t>
            </a:r>
            <a:r>
              <a:rPr lang="en-US" sz="1200" dirty="0" err="1" smtClean="0">
                <a:solidFill>
                  <a:srgbClr val="006600"/>
                </a:solidFill>
                <a:latin typeface="Arial Black" pitchFamily="34" charset="0"/>
              </a:rPr>
              <a:t>v_salario</a:t>
            </a:r>
            <a:r>
              <a:rPr lang="en-US" sz="1200" dirty="0" smtClean="0">
                <a:solidFill>
                  <a:srgbClr val="000000"/>
                </a:solidFill>
                <a:latin typeface="Arial Black" pitchFamily="34" charset="0"/>
              </a:rPr>
              <a:t>); </a:t>
            </a:r>
          </a:p>
          <a:p>
            <a:pPr>
              <a:defRPr/>
            </a:pPr>
            <a:r>
              <a:rPr lang="en-US" sz="1200" dirty="0" smtClean="0">
                <a:solidFill>
                  <a:srgbClr val="000000"/>
                </a:solidFill>
                <a:latin typeface="Arial Black" pitchFamily="34" charset="0"/>
              </a:rPr>
              <a:t>  DBMS_OUTPUT.PUT_LINE('El </a:t>
            </a:r>
            <a:r>
              <a:rPr lang="en-US" sz="1200" dirty="0" err="1" smtClean="0">
                <a:solidFill>
                  <a:srgbClr val="000000"/>
                </a:solidFill>
                <a:latin typeface="Arial Black" pitchFamily="34" charset="0"/>
              </a:rPr>
              <a:t>nombre</a:t>
            </a:r>
            <a:r>
              <a:rPr lang="en-US" sz="1200" dirty="0" smtClean="0">
                <a:solidFill>
                  <a:srgbClr val="000000"/>
                </a:solidFill>
                <a:latin typeface="Arial Black" pitchFamily="34" charset="0"/>
              </a:rPr>
              <a:t> y salario del empleado 171 son : ' || </a:t>
            </a:r>
            <a:r>
              <a:rPr lang="en-US" sz="1200" dirty="0" err="1" smtClean="0">
                <a:solidFill>
                  <a:srgbClr val="000000"/>
                </a:solidFill>
                <a:latin typeface="Arial Black" pitchFamily="34" charset="0"/>
              </a:rPr>
              <a:t>v_nombre</a:t>
            </a:r>
            <a:r>
              <a:rPr lang="en-US" sz="1200" dirty="0" smtClean="0">
                <a:solidFill>
                  <a:srgbClr val="000000"/>
                </a:solidFill>
                <a:latin typeface="Arial Black" pitchFamily="34" charset="0"/>
              </a:rPr>
              <a:t> || ' ' || </a:t>
            </a:r>
            <a:r>
              <a:rPr lang="en-US" sz="1200" dirty="0" err="1" smtClean="0">
                <a:solidFill>
                  <a:srgbClr val="000000"/>
                </a:solidFill>
                <a:latin typeface="Arial Black" pitchFamily="34" charset="0"/>
              </a:rPr>
              <a:t>v_salario</a:t>
            </a:r>
            <a:r>
              <a:rPr lang="en-US" sz="1200" dirty="0" smtClean="0">
                <a:solidFill>
                  <a:srgbClr val="000000"/>
                </a:solidFill>
                <a:latin typeface="Arial Black" pitchFamily="34" charset="0"/>
              </a:rPr>
              <a:t>);</a:t>
            </a:r>
          </a:p>
          <a:p>
            <a:pPr>
              <a:defRPr/>
            </a:pPr>
            <a:r>
              <a:rPr lang="en-US" sz="1200" dirty="0" smtClean="0">
                <a:solidFill>
                  <a:srgbClr val="000000"/>
                </a:solidFill>
                <a:latin typeface="Arial Black" pitchFamily="34" charset="0"/>
              </a:rPr>
              <a:t>END;</a:t>
            </a:r>
          </a:p>
          <a:p>
            <a:pPr>
              <a:defRPr/>
            </a:pPr>
            <a:endParaRPr lang="en-US" sz="800" dirty="0">
              <a:solidFill>
                <a:srgbClr val="000000"/>
              </a:solidFill>
              <a:latin typeface="Arial Black" pitchFamily="34" charset="0"/>
            </a:endParaRPr>
          </a:p>
        </p:txBody>
      </p:sp>
      <p:sp>
        <p:nvSpPr>
          <p:cNvPr id="11" name="Line 22"/>
          <p:cNvSpPr>
            <a:spLocks noChangeShapeType="1"/>
          </p:cNvSpPr>
          <p:nvPr/>
        </p:nvSpPr>
        <p:spPr bwMode="auto">
          <a:xfrm>
            <a:off x="3192559" y="4941168"/>
            <a:ext cx="0" cy="252000"/>
          </a:xfrm>
          <a:prstGeom prst="line">
            <a:avLst/>
          </a:prstGeom>
          <a:noFill/>
          <a:ln w="50800">
            <a:solidFill>
              <a:srgbClr val="B80000"/>
            </a:solidFill>
            <a:round/>
            <a:headEnd/>
            <a:tailEnd/>
          </a:ln>
        </p:spPr>
        <p:txBody>
          <a:bodyPr/>
          <a:lstStyle/>
          <a:p>
            <a:endParaRPr lang="es-CL"/>
          </a:p>
        </p:txBody>
      </p:sp>
      <p:sp>
        <p:nvSpPr>
          <p:cNvPr id="12" name="Line 23"/>
          <p:cNvSpPr>
            <a:spLocks noChangeShapeType="1"/>
          </p:cNvSpPr>
          <p:nvPr/>
        </p:nvSpPr>
        <p:spPr bwMode="auto">
          <a:xfrm flipH="1">
            <a:off x="670974" y="4941168"/>
            <a:ext cx="2556000" cy="11112"/>
          </a:xfrm>
          <a:prstGeom prst="line">
            <a:avLst/>
          </a:prstGeom>
          <a:noFill/>
          <a:ln w="50800">
            <a:solidFill>
              <a:srgbClr val="B80000"/>
            </a:solidFill>
            <a:round/>
            <a:headEnd/>
            <a:tailEnd/>
          </a:ln>
        </p:spPr>
        <p:txBody>
          <a:bodyPr/>
          <a:lstStyle/>
          <a:p>
            <a:endParaRPr lang="es-CL"/>
          </a:p>
        </p:txBody>
      </p:sp>
      <p:sp>
        <p:nvSpPr>
          <p:cNvPr id="13" name="Line 24"/>
          <p:cNvSpPr>
            <a:spLocks noChangeShapeType="1"/>
          </p:cNvSpPr>
          <p:nvPr/>
        </p:nvSpPr>
        <p:spPr bwMode="auto">
          <a:xfrm flipV="1">
            <a:off x="698853" y="2288160"/>
            <a:ext cx="7293" cy="2664000"/>
          </a:xfrm>
          <a:prstGeom prst="line">
            <a:avLst/>
          </a:prstGeom>
          <a:noFill/>
          <a:ln w="50800">
            <a:solidFill>
              <a:srgbClr val="B80000"/>
            </a:solidFill>
            <a:round/>
            <a:headEnd/>
            <a:tailEnd/>
          </a:ln>
        </p:spPr>
        <p:txBody>
          <a:bodyPr/>
          <a:lstStyle/>
          <a:p>
            <a:endParaRPr lang="es-CL"/>
          </a:p>
        </p:txBody>
      </p:sp>
      <p:sp>
        <p:nvSpPr>
          <p:cNvPr id="14" name="Line 25"/>
          <p:cNvSpPr>
            <a:spLocks noChangeShapeType="1"/>
          </p:cNvSpPr>
          <p:nvPr/>
        </p:nvSpPr>
        <p:spPr bwMode="auto">
          <a:xfrm>
            <a:off x="704069" y="2315013"/>
            <a:ext cx="540000" cy="0"/>
          </a:xfrm>
          <a:prstGeom prst="line">
            <a:avLst/>
          </a:prstGeom>
          <a:noFill/>
          <a:ln w="50800">
            <a:solidFill>
              <a:srgbClr val="B80000"/>
            </a:solidFill>
            <a:round/>
            <a:headEnd/>
            <a:tailEnd type="triangle" w="med" len="med"/>
          </a:ln>
        </p:spPr>
        <p:txBody>
          <a:bodyPr/>
          <a:lstStyle/>
          <a:p>
            <a:endParaRPr lang="es-CL"/>
          </a:p>
        </p:txBody>
      </p:sp>
      <p:sp>
        <p:nvSpPr>
          <p:cNvPr id="15" name="Line 28"/>
          <p:cNvSpPr>
            <a:spLocks noChangeShapeType="1"/>
          </p:cNvSpPr>
          <p:nvPr/>
        </p:nvSpPr>
        <p:spPr bwMode="auto">
          <a:xfrm>
            <a:off x="3867482" y="4956908"/>
            <a:ext cx="4896000" cy="11112"/>
          </a:xfrm>
          <a:prstGeom prst="line">
            <a:avLst/>
          </a:prstGeom>
          <a:noFill/>
          <a:ln w="50800">
            <a:solidFill>
              <a:srgbClr val="0000FF"/>
            </a:solidFill>
            <a:round/>
            <a:headEnd/>
            <a:tailEnd/>
          </a:ln>
        </p:spPr>
        <p:txBody>
          <a:bodyPr/>
          <a:lstStyle/>
          <a:p>
            <a:endParaRPr lang="es-CL"/>
          </a:p>
        </p:txBody>
      </p:sp>
      <p:sp>
        <p:nvSpPr>
          <p:cNvPr id="16" name="Line 29"/>
          <p:cNvSpPr>
            <a:spLocks noChangeShapeType="1"/>
          </p:cNvSpPr>
          <p:nvPr/>
        </p:nvSpPr>
        <p:spPr bwMode="auto">
          <a:xfrm flipH="1" flipV="1">
            <a:off x="8748464" y="2470318"/>
            <a:ext cx="1587" cy="2520000"/>
          </a:xfrm>
          <a:prstGeom prst="line">
            <a:avLst/>
          </a:prstGeom>
          <a:noFill/>
          <a:ln w="50800">
            <a:solidFill>
              <a:srgbClr val="0000FF"/>
            </a:solidFill>
            <a:round/>
            <a:headEnd/>
            <a:tailEnd/>
          </a:ln>
        </p:spPr>
        <p:txBody>
          <a:bodyPr/>
          <a:lstStyle/>
          <a:p>
            <a:endParaRPr lang="es-CL"/>
          </a:p>
        </p:txBody>
      </p:sp>
      <p:sp>
        <p:nvSpPr>
          <p:cNvPr id="17" name="Line 30"/>
          <p:cNvSpPr>
            <a:spLocks noChangeShapeType="1"/>
          </p:cNvSpPr>
          <p:nvPr/>
        </p:nvSpPr>
        <p:spPr bwMode="auto">
          <a:xfrm flipH="1">
            <a:off x="5109923" y="2475081"/>
            <a:ext cx="3672000" cy="12700"/>
          </a:xfrm>
          <a:prstGeom prst="line">
            <a:avLst/>
          </a:prstGeom>
          <a:noFill/>
          <a:ln w="50800">
            <a:solidFill>
              <a:srgbClr val="0000FF"/>
            </a:solidFill>
            <a:round/>
            <a:headEnd/>
            <a:tailEnd type="triangle" w="med" len="med"/>
          </a:ln>
        </p:spPr>
        <p:txBody>
          <a:bodyPr/>
          <a:lstStyle/>
          <a:p>
            <a:endParaRPr lang="es-CL"/>
          </a:p>
        </p:txBody>
      </p:sp>
      <p:sp>
        <p:nvSpPr>
          <p:cNvPr id="18" name="Line 22"/>
          <p:cNvSpPr>
            <a:spLocks noChangeShapeType="1"/>
          </p:cNvSpPr>
          <p:nvPr/>
        </p:nvSpPr>
        <p:spPr bwMode="auto">
          <a:xfrm>
            <a:off x="3890061" y="4954582"/>
            <a:ext cx="0" cy="252000"/>
          </a:xfrm>
          <a:prstGeom prst="line">
            <a:avLst/>
          </a:prstGeom>
          <a:noFill/>
          <a:ln w="50800">
            <a:solidFill>
              <a:srgbClr val="0000CC"/>
            </a:solidFill>
            <a:round/>
            <a:headEnd/>
            <a:tailEnd/>
          </a:ln>
        </p:spPr>
        <p:txBody>
          <a:bodyPr/>
          <a:lstStyle/>
          <a:p>
            <a:endParaRPr lang="es-CL"/>
          </a:p>
        </p:txBody>
      </p:sp>
      <p:sp>
        <p:nvSpPr>
          <p:cNvPr id="20" name="Line 30"/>
          <p:cNvSpPr>
            <a:spLocks noChangeShapeType="1"/>
          </p:cNvSpPr>
          <p:nvPr/>
        </p:nvSpPr>
        <p:spPr bwMode="auto">
          <a:xfrm flipH="1">
            <a:off x="4792298" y="2662353"/>
            <a:ext cx="3096000" cy="12700"/>
          </a:xfrm>
          <a:prstGeom prst="line">
            <a:avLst/>
          </a:prstGeom>
          <a:noFill/>
          <a:ln w="50800">
            <a:solidFill>
              <a:srgbClr val="006600"/>
            </a:solidFill>
            <a:round/>
            <a:headEnd/>
            <a:tailEnd type="triangle" w="med" len="med"/>
          </a:ln>
        </p:spPr>
        <p:txBody>
          <a:bodyPr/>
          <a:lstStyle/>
          <a:p>
            <a:endParaRPr lang="es-CL"/>
          </a:p>
        </p:txBody>
      </p:sp>
      <p:sp>
        <p:nvSpPr>
          <p:cNvPr id="21" name="Line 29"/>
          <p:cNvSpPr>
            <a:spLocks noChangeShapeType="1"/>
          </p:cNvSpPr>
          <p:nvPr/>
        </p:nvSpPr>
        <p:spPr bwMode="auto">
          <a:xfrm flipH="1" flipV="1">
            <a:off x="7884368" y="2634007"/>
            <a:ext cx="1587" cy="2700000"/>
          </a:xfrm>
          <a:prstGeom prst="line">
            <a:avLst/>
          </a:prstGeom>
          <a:noFill/>
          <a:ln w="50800">
            <a:solidFill>
              <a:srgbClr val="006600"/>
            </a:solidFill>
            <a:round/>
            <a:headEnd/>
            <a:tailEnd/>
          </a:ln>
        </p:spPr>
        <p:txBody>
          <a:bodyPr/>
          <a:lstStyle/>
          <a:p>
            <a:endParaRPr lang="es-CL"/>
          </a:p>
        </p:txBody>
      </p:sp>
      <p:sp>
        <p:nvSpPr>
          <p:cNvPr id="22" name="Line 28"/>
          <p:cNvSpPr>
            <a:spLocks noChangeShapeType="1"/>
          </p:cNvSpPr>
          <p:nvPr/>
        </p:nvSpPr>
        <p:spPr bwMode="auto">
          <a:xfrm>
            <a:off x="5246924" y="5312497"/>
            <a:ext cx="2664000" cy="11112"/>
          </a:xfrm>
          <a:prstGeom prst="line">
            <a:avLst/>
          </a:prstGeom>
          <a:noFill/>
          <a:ln w="50800">
            <a:solidFill>
              <a:srgbClr val="006600"/>
            </a:solidFill>
            <a:round/>
            <a:headEnd/>
            <a:tailEnd/>
          </a:ln>
        </p:spPr>
        <p:txBody>
          <a:bodyPr/>
          <a:lstStyle/>
          <a:p>
            <a:endParaRPr lang="es-CL"/>
          </a:p>
        </p:txBody>
      </p:sp>
      <p:pic>
        <p:nvPicPr>
          <p:cNvPr id="23" name="Picture 7" descr="Screenshot - 21-02-2012 , 16_08_51"/>
          <p:cNvPicPr>
            <a:picLocks noChangeAspect="1" noChangeArrowheads="1"/>
          </p:cNvPicPr>
          <p:nvPr/>
        </p:nvPicPr>
        <p:blipFill>
          <a:blip r:embed="rId3" cstate="print"/>
          <a:srcRect/>
          <a:stretch>
            <a:fillRect/>
          </a:stretch>
        </p:blipFill>
        <p:spPr bwMode="auto">
          <a:xfrm>
            <a:off x="3032348" y="6253311"/>
            <a:ext cx="3771900" cy="200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Usando Parámetros IN OUT</a:t>
            </a:r>
            <a:endParaRPr lang="es-ES" sz="3000" dirty="0" smtClean="0">
              <a:solidFill>
                <a:srgbClr val="10253F"/>
              </a:solidFill>
              <a:latin typeface="Arial" charset="0"/>
              <a:ea typeface="ＭＳ Ｐゴシック" pitchFamily="34" charset="-128"/>
              <a:cs typeface="Arial" charset="0"/>
            </a:endParaRPr>
          </a:p>
        </p:txBody>
      </p:sp>
      <p:sp>
        <p:nvSpPr>
          <p:cNvPr id="24578"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ea typeface="Arial Unicode MS"/>
                <a:cs typeface="Arial Unicode MS"/>
              </a:rPr>
              <a:t>Ejemplo:</a:t>
            </a: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0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p:txBody>
      </p:sp>
      <p:sp>
        <p:nvSpPr>
          <p:cNvPr id="2" name="Text Box 5"/>
          <p:cNvSpPr txBox="1">
            <a:spLocks noChangeArrowheads="1"/>
          </p:cNvSpPr>
          <p:nvPr/>
        </p:nvSpPr>
        <p:spPr bwMode="auto">
          <a:xfrm>
            <a:off x="1161673" y="1868033"/>
            <a:ext cx="7077527" cy="181588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200" dirty="0" smtClean="0">
                <a:solidFill>
                  <a:srgbClr val="000000"/>
                </a:solidFill>
                <a:latin typeface="Arial Black" pitchFamily="34" charset="0"/>
              </a:rPr>
              <a:t>CREATE OR REPLACE PROCEDURE </a:t>
            </a:r>
            <a:r>
              <a:rPr lang="en-US" sz="1200" dirty="0" err="1" smtClean="0">
                <a:solidFill>
                  <a:srgbClr val="000000"/>
                </a:solidFill>
                <a:latin typeface="Arial Black" pitchFamily="34" charset="0"/>
              </a:rPr>
              <a:t>sp_formato_telefono</a:t>
            </a:r>
            <a:endParaRPr lang="en-US" sz="1200" dirty="0" smtClean="0">
              <a:solidFill>
                <a:srgbClr val="000000"/>
              </a:solidFill>
              <a:latin typeface="Arial Black" pitchFamily="34" charset="0"/>
            </a:endParaRPr>
          </a:p>
          <a:p>
            <a:pPr>
              <a:defRPr/>
            </a:pPr>
            <a:r>
              <a:rPr lang="en-US" sz="1200" dirty="0" smtClean="0">
                <a:solidFill>
                  <a:srgbClr val="000000"/>
                </a:solidFill>
                <a:latin typeface="Arial Black" pitchFamily="34" charset="0"/>
              </a:rPr>
              <a:t>(</a:t>
            </a:r>
            <a:r>
              <a:rPr lang="en-US" sz="1200" dirty="0" err="1" smtClean="0">
                <a:solidFill>
                  <a:srgbClr val="B80000"/>
                </a:solidFill>
                <a:latin typeface="Arial Black" pitchFamily="34" charset="0"/>
              </a:rPr>
              <a:t>p_num_telefono</a:t>
            </a:r>
            <a:r>
              <a:rPr lang="en-US" sz="1200" dirty="0" smtClean="0">
                <a:solidFill>
                  <a:srgbClr val="B80000"/>
                </a:solidFill>
                <a:latin typeface="Arial Black" pitchFamily="34" charset="0"/>
              </a:rPr>
              <a:t> IN OUT VARCHAR2</a:t>
            </a:r>
            <a:r>
              <a:rPr lang="en-US" sz="1200" dirty="0" smtClean="0">
                <a:solidFill>
                  <a:srgbClr val="000000"/>
                </a:solidFill>
                <a:latin typeface="Arial Black" pitchFamily="34" charset="0"/>
              </a:rPr>
              <a:t>) </a:t>
            </a:r>
          </a:p>
          <a:p>
            <a:pPr>
              <a:defRPr/>
            </a:pPr>
            <a:r>
              <a:rPr lang="en-US" sz="1200" dirty="0" smtClean="0">
                <a:solidFill>
                  <a:srgbClr val="000000"/>
                </a:solidFill>
                <a:latin typeface="Arial Black" pitchFamily="34" charset="0"/>
              </a:rPr>
              <a:t>IS</a:t>
            </a:r>
          </a:p>
          <a:p>
            <a:pPr>
              <a:defRPr/>
            </a:pPr>
            <a:r>
              <a:rPr lang="en-US" sz="1200" dirty="0" smtClean="0">
                <a:solidFill>
                  <a:srgbClr val="000000"/>
                </a:solidFill>
                <a:latin typeface="Arial Black" pitchFamily="34" charset="0"/>
              </a:rPr>
              <a:t>BEGIN</a:t>
            </a:r>
          </a:p>
          <a:p>
            <a:pPr>
              <a:defRPr/>
            </a:pPr>
            <a:r>
              <a:rPr lang="en-US" sz="1200" dirty="0" smtClean="0">
                <a:solidFill>
                  <a:srgbClr val="000000"/>
                </a:solidFill>
                <a:latin typeface="Arial Black" pitchFamily="34" charset="0"/>
              </a:rPr>
              <a:t>  </a:t>
            </a:r>
            <a:r>
              <a:rPr lang="en-US" sz="1200" dirty="0" err="1" smtClean="0">
                <a:solidFill>
                  <a:srgbClr val="000000"/>
                </a:solidFill>
                <a:latin typeface="Arial Black" pitchFamily="34" charset="0"/>
              </a:rPr>
              <a:t>p_num_telefono</a:t>
            </a:r>
            <a:r>
              <a:rPr lang="en-US" sz="1200" dirty="0" smtClean="0">
                <a:solidFill>
                  <a:srgbClr val="000000"/>
                </a:solidFill>
                <a:latin typeface="Arial Black" pitchFamily="34" charset="0"/>
              </a:rPr>
              <a:t> := '(' || SUBSTR(p_num_telefono,1,3) ||</a:t>
            </a:r>
          </a:p>
          <a:p>
            <a:pPr>
              <a:defRPr/>
            </a:pPr>
            <a:r>
              <a:rPr lang="en-US" sz="1200" dirty="0" smtClean="0">
                <a:solidFill>
                  <a:srgbClr val="000000"/>
                </a:solidFill>
                <a:latin typeface="Arial Black" pitchFamily="34" charset="0"/>
              </a:rPr>
              <a:t>              ')' || SUBSTR(p_num_telefono,4,3) ||</a:t>
            </a:r>
          </a:p>
          <a:p>
            <a:pPr>
              <a:defRPr/>
            </a:pPr>
            <a:r>
              <a:rPr lang="en-US" sz="1200" dirty="0" smtClean="0">
                <a:solidFill>
                  <a:srgbClr val="000000"/>
                </a:solidFill>
                <a:latin typeface="Arial Black" pitchFamily="34" charset="0"/>
              </a:rPr>
              <a:t>              '-' || SUBSTR(p_num_telefono,7);</a:t>
            </a:r>
          </a:p>
          <a:p>
            <a:pPr>
              <a:defRPr/>
            </a:pPr>
            <a:r>
              <a:rPr lang="en-US" sz="1200" dirty="0" smtClean="0">
                <a:solidFill>
                  <a:srgbClr val="000000"/>
                </a:solidFill>
                <a:latin typeface="Arial Black" pitchFamily="34" charset="0"/>
              </a:rPr>
              <a:t>END </a:t>
            </a:r>
            <a:r>
              <a:rPr lang="en-US" sz="1200" dirty="0" err="1" smtClean="0">
                <a:solidFill>
                  <a:srgbClr val="000000"/>
                </a:solidFill>
                <a:latin typeface="Arial Black" pitchFamily="34" charset="0"/>
              </a:rPr>
              <a:t>sp_formato_telefono</a:t>
            </a:r>
            <a:r>
              <a:rPr lang="en-US" sz="1200" dirty="0" smtClean="0">
                <a:solidFill>
                  <a:srgbClr val="000000"/>
                </a:solidFill>
                <a:latin typeface="Arial Black" pitchFamily="34" charset="0"/>
              </a:rPr>
              <a:t>;</a:t>
            </a:r>
          </a:p>
          <a:p>
            <a:pPr>
              <a:defRPr/>
            </a:pPr>
            <a:endParaRPr lang="en-US" sz="800" dirty="0">
              <a:solidFill>
                <a:srgbClr val="000000"/>
              </a:solidFill>
              <a:latin typeface="Arial Black" pitchFamily="34" charset="0"/>
            </a:endParaRPr>
          </a:p>
        </p:txBody>
      </p:sp>
      <p:sp>
        <p:nvSpPr>
          <p:cNvPr id="10" name="Text Box 5"/>
          <p:cNvSpPr txBox="1">
            <a:spLocks noChangeArrowheads="1"/>
          </p:cNvSpPr>
          <p:nvPr/>
        </p:nvSpPr>
        <p:spPr bwMode="auto">
          <a:xfrm>
            <a:off x="1166881" y="3814008"/>
            <a:ext cx="7077527" cy="1631216"/>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200" dirty="0" smtClean="0">
                <a:solidFill>
                  <a:srgbClr val="000000"/>
                </a:solidFill>
                <a:latin typeface="Arial Black" pitchFamily="34" charset="0"/>
              </a:rPr>
              <a:t>DECLARE</a:t>
            </a:r>
          </a:p>
          <a:p>
            <a:pPr>
              <a:defRPr/>
            </a:pPr>
            <a:r>
              <a:rPr lang="en-US" sz="1200" dirty="0" smtClean="0">
                <a:solidFill>
                  <a:srgbClr val="000000"/>
                </a:solidFill>
                <a:latin typeface="Arial Black" pitchFamily="34" charset="0"/>
              </a:rPr>
              <a:t>  </a:t>
            </a:r>
            <a:r>
              <a:rPr lang="en-US" sz="1200" dirty="0" err="1" smtClean="0">
                <a:solidFill>
                  <a:srgbClr val="000000"/>
                </a:solidFill>
                <a:latin typeface="Arial Black" pitchFamily="34" charset="0"/>
              </a:rPr>
              <a:t>v_num_telefono</a:t>
            </a:r>
            <a:r>
              <a:rPr lang="en-US" sz="1200" dirty="0" smtClean="0">
                <a:solidFill>
                  <a:srgbClr val="000000"/>
                </a:solidFill>
                <a:latin typeface="Arial Black" pitchFamily="34" charset="0"/>
              </a:rPr>
              <a:t>   VARCHAR2(15):='8006330575';</a:t>
            </a:r>
          </a:p>
          <a:p>
            <a:pPr>
              <a:defRPr/>
            </a:pPr>
            <a:r>
              <a:rPr lang="en-US" sz="1200" dirty="0" smtClean="0">
                <a:solidFill>
                  <a:srgbClr val="000000"/>
                </a:solidFill>
                <a:latin typeface="Arial Black" pitchFamily="34" charset="0"/>
              </a:rPr>
              <a:t> BEGIN</a:t>
            </a:r>
          </a:p>
          <a:p>
            <a:pPr>
              <a:defRPr/>
            </a:pPr>
            <a:r>
              <a:rPr lang="en-US" sz="1200" dirty="0" smtClean="0">
                <a:solidFill>
                  <a:srgbClr val="000000"/>
                </a:solidFill>
                <a:latin typeface="Arial Black" pitchFamily="34" charset="0"/>
              </a:rPr>
              <a:t>  </a:t>
            </a:r>
            <a:r>
              <a:rPr lang="en-US" sz="1200" dirty="0" err="1" smtClean="0">
                <a:solidFill>
                  <a:srgbClr val="000000"/>
                </a:solidFill>
                <a:latin typeface="Arial Black" pitchFamily="34" charset="0"/>
              </a:rPr>
              <a:t>dbms_output.put_line</a:t>
            </a:r>
            <a:r>
              <a:rPr lang="en-US" sz="1200" dirty="0" smtClean="0">
                <a:solidFill>
                  <a:srgbClr val="000000"/>
                </a:solidFill>
                <a:latin typeface="Arial Black" pitchFamily="34" charset="0"/>
              </a:rPr>
              <a:t>('Valor </a:t>
            </a:r>
            <a:r>
              <a:rPr lang="en-US" sz="1200" dirty="0" err="1" smtClean="0">
                <a:solidFill>
                  <a:srgbClr val="000000"/>
                </a:solidFill>
                <a:latin typeface="Arial Black" pitchFamily="34" charset="0"/>
              </a:rPr>
              <a:t>entrada</a:t>
            </a:r>
            <a:r>
              <a:rPr lang="en-US" sz="1200" dirty="0" smtClean="0">
                <a:solidFill>
                  <a:srgbClr val="000000"/>
                </a:solidFill>
                <a:latin typeface="Arial Black" pitchFamily="34" charset="0"/>
              </a:rPr>
              <a:t> al </a:t>
            </a:r>
            <a:r>
              <a:rPr lang="en-US" sz="1200" dirty="0" err="1" smtClean="0">
                <a:solidFill>
                  <a:srgbClr val="000000"/>
                </a:solidFill>
                <a:latin typeface="Arial Black" pitchFamily="34" charset="0"/>
              </a:rPr>
              <a:t>procedimiento</a:t>
            </a:r>
            <a:r>
              <a:rPr lang="en-US" sz="1200" dirty="0" smtClean="0">
                <a:solidFill>
                  <a:srgbClr val="000000"/>
                </a:solidFill>
                <a:latin typeface="Arial Black" pitchFamily="34" charset="0"/>
              </a:rPr>
              <a:t> : ' ||</a:t>
            </a:r>
            <a:r>
              <a:rPr lang="en-US" sz="1200" dirty="0" err="1" smtClean="0">
                <a:solidFill>
                  <a:srgbClr val="000000"/>
                </a:solidFill>
                <a:latin typeface="Arial Black" pitchFamily="34" charset="0"/>
              </a:rPr>
              <a:t>v_num_telefono</a:t>
            </a:r>
            <a:r>
              <a:rPr lang="en-US" sz="1200" dirty="0" smtClean="0">
                <a:solidFill>
                  <a:srgbClr val="000000"/>
                </a:solidFill>
                <a:latin typeface="Arial Black" pitchFamily="34" charset="0"/>
              </a:rPr>
              <a:t>); </a:t>
            </a:r>
          </a:p>
          <a:p>
            <a:pPr>
              <a:defRPr/>
            </a:pPr>
            <a:r>
              <a:rPr lang="en-US" sz="1200" dirty="0" smtClean="0">
                <a:solidFill>
                  <a:srgbClr val="000000"/>
                </a:solidFill>
                <a:latin typeface="Arial Black" pitchFamily="34" charset="0"/>
              </a:rPr>
              <a:t>  </a:t>
            </a:r>
            <a:r>
              <a:rPr lang="en-US" sz="1200" dirty="0" err="1" smtClean="0">
                <a:solidFill>
                  <a:srgbClr val="000000"/>
                </a:solidFill>
                <a:latin typeface="Arial Black" pitchFamily="34" charset="0"/>
              </a:rPr>
              <a:t>sp_formato_telefono</a:t>
            </a:r>
            <a:r>
              <a:rPr lang="en-US" sz="1200" dirty="0" smtClean="0">
                <a:solidFill>
                  <a:srgbClr val="000000"/>
                </a:solidFill>
                <a:latin typeface="Arial Black" pitchFamily="34" charset="0"/>
              </a:rPr>
              <a:t>(</a:t>
            </a:r>
            <a:r>
              <a:rPr lang="en-US" sz="1200" dirty="0" err="1" smtClean="0">
                <a:solidFill>
                  <a:srgbClr val="000000"/>
                </a:solidFill>
                <a:latin typeface="Arial Black" pitchFamily="34" charset="0"/>
              </a:rPr>
              <a:t>v_num_telefono</a:t>
            </a:r>
            <a:r>
              <a:rPr lang="en-US" sz="1200" dirty="0" smtClean="0">
                <a:solidFill>
                  <a:srgbClr val="000000"/>
                </a:solidFill>
                <a:latin typeface="Arial Black" pitchFamily="34" charset="0"/>
              </a:rPr>
              <a:t>); </a:t>
            </a:r>
          </a:p>
          <a:p>
            <a:pPr>
              <a:defRPr/>
            </a:pPr>
            <a:r>
              <a:rPr lang="en-US" sz="1200" dirty="0" smtClean="0">
                <a:solidFill>
                  <a:srgbClr val="000000"/>
                </a:solidFill>
                <a:latin typeface="Arial Black" pitchFamily="34" charset="0"/>
              </a:rPr>
              <a:t>  </a:t>
            </a:r>
            <a:r>
              <a:rPr lang="en-US" sz="1200" dirty="0" err="1" smtClean="0">
                <a:solidFill>
                  <a:srgbClr val="000000"/>
                </a:solidFill>
                <a:latin typeface="Arial Black" pitchFamily="34" charset="0"/>
              </a:rPr>
              <a:t>dbms_output.put_line</a:t>
            </a:r>
            <a:r>
              <a:rPr lang="en-US" sz="1200" dirty="0" smtClean="0">
                <a:solidFill>
                  <a:srgbClr val="000000"/>
                </a:solidFill>
                <a:latin typeface="Arial Black" pitchFamily="34" charset="0"/>
              </a:rPr>
              <a:t>('Valor </a:t>
            </a:r>
            <a:r>
              <a:rPr lang="en-US" sz="1200" dirty="0" err="1" smtClean="0">
                <a:solidFill>
                  <a:srgbClr val="000000"/>
                </a:solidFill>
                <a:latin typeface="Arial Black" pitchFamily="34" charset="0"/>
              </a:rPr>
              <a:t>que</a:t>
            </a:r>
            <a:r>
              <a:rPr lang="en-US" sz="1200" dirty="0" smtClean="0">
                <a:solidFill>
                  <a:srgbClr val="000000"/>
                </a:solidFill>
                <a:latin typeface="Arial Black" pitchFamily="34" charset="0"/>
              </a:rPr>
              <a:t> </a:t>
            </a:r>
            <a:r>
              <a:rPr lang="en-US" sz="1200" dirty="0" err="1" smtClean="0">
                <a:solidFill>
                  <a:srgbClr val="000000"/>
                </a:solidFill>
                <a:latin typeface="Arial Black" pitchFamily="34" charset="0"/>
              </a:rPr>
              <a:t>retorna</a:t>
            </a:r>
            <a:r>
              <a:rPr lang="en-US" sz="1200" dirty="0" smtClean="0">
                <a:solidFill>
                  <a:srgbClr val="000000"/>
                </a:solidFill>
                <a:latin typeface="Arial Black" pitchFamily="34" charset="0"/>
              </a:rPr>
              <a:t> el </a:t>
            </a:r>
            <a:r>
              <a:rPr lang="en-US" sz="1200" dirty="0" err="1" smtClean="0">
                <a:solidFill>
                  <a:srgbClr val="000000"/>
                </a:solidFill>
                <a:latin typeface="Arial Black" pitchFamily="34" charset="0"/>
              </a:rPr>
              <a:t>procedimiento</a:t>
            </a:r>
            <a:r>
              <a:rPr lang="en-US" sz="1200" dirty="0" smtClean="0">
                <a:solidFill>
                  <a:srgbClr val="000000"/>
                </a:solidFill>
                <a:latin typeface="Arial Black" pitchFamily="34" charset="0"/>
              </a:rPr>
              <a:t>: ' ||</a:t>
            </a:r>
            <a:r>
              <a:rPr lang="en-US" sz="1200" dirty="0" err="1" smtClean="0">
                <a:solidFill>
                  <a:srgbClr val="000000"/>
                </a:solidFill>
                <a:latin typeface="Arial Black" pitchFamily="34" charset="0"/>
              </a:rPr>
              <a:t>v_num_telefono</a:t>
            </a:r>
            <a:r>
              <a:rPr lang="en-US" sz="1200" dirty="0" smtClean="0">
                <a:solidFill>
                  <a:srgbClr val="000000"/>
                </a:solidFill>
                <a:latin typeface="Arial Black" pitchFamily="34" charset="0"/>
              </a:rPr>
              <a:t>);</a:t>
            </a:r>
          </a:p>
          <a:p>
            <a:pPr>
              <a:defRPr/>
            </a:pPr>
            <a:r>
              <a:rPr lang="en-US" sz="1200" dirty="0" smtClean="0">
                <a:solidFill>
                  <a:srgbClr val="000000"/>
                </a:solidFill>
                <a:latin typeface="Arial Black" pitchFamily="34" charset="0"/>
              </a:rPr>
              <a:t>END;</a:t>
            </a:r>
          </a:p>
          <a:p>
            <a:pPr>
              <a:defRPr/>
            </a:pPr>
            <a:endParaRPr lang="en-US" sz="800" dirty="0">
              <a:solidFill>
                <a:srgbClr val="000000"/>
              </a:solidFill>
              <a:latin typeface="Arial Black" pitchFamily="34" charset="0"/>
            </a:endParaRPr>
          </a:p>
        </p:txBody>
      </p:sp>
      <p:sp>
        <p:nvSpPr>
          <p:cNvPr id="12" name="Line 23"/>
          <p:cNvSpPr>
            <a:spLocks noChangeShapeType="1"/>
          </p:cNvSpPr>
          <p:nvPr/>
        </p:nvSpPr>
        <p:spPr bwMode="auto">
          <a:xfrm flipH="1">
            <a:off x="670974" y="5650136"/>
            <a:ext cx="1836000" cy="11112"/>
          </a:xfrm>
          <a:prstGeom prst="line">
            <a:avLst/>
          </a:prstGeom>
          <a:noFill/>
          <a:ln w="50800">
            <a:solidFill>
              <a:srgbClr val="B80000"/>
            </a:solidFill>
            <a:round/>
            <a:headEnd/>
            <a:tailEnd/>
          </a:ln>
        </p:spPr>
        <p:txBody>
          <a:bodyPr/>
          <a:lstStyle/>
          <a:p>
            <a:endParaRPr lang="es-CL"/>
          </a:p>
        </p:txBody>
      </p:sp>
      <p:sp>
        <p:nvSpPr>
          <p:cNvPr id="13" name="Line 24"/>
          <p:cNvSpPr>
            <a:spLocks noChangeShapeType="1"/>
          </p:cNvSpPr>
          <p:nvPr/>
        </p:nvSpPr>
        <p:spPr bwMode="auto">
          <a:xfrm flipV="1">
            <a:off x="698853" y="2288160"/>
            <a:ext cx="7293" cy="3348000"/>
          </a:xfrm>
          <a:prstGeom prst="line">
            <a:avLst/>
          </a:prstGeom>
          <a:noFill/>
          <a:ln w="50800">
            <a:solidFill>
              <a:srgbClr val="B80000"/>
            </a:solidFill>
            <a:round/>
            <a:headEnd/>
            <a:tailEnd/>
          </a:ln>
        </p:spPr>
        <p:txBody>
          <a:bodyPr/>
          <a:lstStyle/>
          <a:p>
            <a:endParaRPr lang="es-CL"/>
          </a:p>
        </p:txBody>
      </p:sp>
      <p:sp>
        <p:nvSpPr>
          <p:cNvPr id="14" name="Line 25"/>
          <p:cNvSpPr>
            <a:spLocks noChangeShapeType="1"/>
          </p:cNvSpPr>
          <p:nvPr/>
        </p:nvSpPr>
        <p:spPr bwMode="auto">
          <a:xfrm>
            <a:off x="704069" y="2315013"/>
            <a:ext cx="540000" cy="0"/>
          </a:xfrm>
          <a:prstGeom prst="line">
            <a:avLst/>
          </a:prstGeom>
          <a:noFill/>
          <a:ln w="50800">
            <a:solidFill>
              <a:srgbClr val="B80000"/>
            </a:solidFill>
            <a:round/>
            <a:headEnd/>
            <a:tailEnd type="triangle" w="med" len="med"/>
          </a:ln>
        </p:spPr>
        <p:txBody>
          <a:bodyPr/>
          <a:lstStyle/>
          <a:p>
            <a:endParaRPr lang="es-CL"/>
          </a:p>
        </p:txBody>
      </p:sp>
      <p:sp>
        <p:nvSpPr>
          <p:cNvPr id="16" name="Line 29"/>
          <p:cNvSpPr>
            <a:spLocks noChangeShapeType="1"/>
          </p:cNvSpPr>
          <p:nvPr/>
        </p:nvSpPr>
        <p:spPr bwMode="auto">
          <a:xfrm flipH="1" flipV="1">
            <a:off x="8703308" y="2288161"/>
            <a:ext cx="1587" cy="3600000"/>
          </a:xfrm>
          <a:prstGeom prst="line">
            <a:avLst/>
          </a:prstGeom>
          <a:noFill/>
          <a:ln w="50800">
            <a:solidFill>
              <a:srgbClr val="B80000"/>
            </a:solidFill>
            <a:round/>
            <a:headEnd/>
            <a:tailEnd/>
          </a:ln>
        </p:spPr>
        <p:txBody>
          <a:bodyPr/>
          <a:lstStyle/>
          <a:p>
            <a:endParaRPr lang="es-CL"/>
          </a:p>
        </p:txBody>
      </p:sp>
      <p:sp>
        <p:nvSpPr>
          <p:cNvPr id="17" name="Line 30"/>
          <p:cNvSpPr>
            <a:spLocks noChangeShapeType="1"/>
          </p:cNvSpPr>
          <p:nvPr/>
        </p:nvSpPr>
        <p:spPr bwMode="auto">
          <a:xfrm flipH="1">
            <a:off x="4360250" y="2299450"/>
            <a:ext cx="4356000" cy="12700"/>
          </a:xfrm>
          <a:prstGeom prst="line">
            <a:avLst/>
          </a:prstGeom>
          <a:noFill/>
          <a:ln w="50800">
            <a:solidFill>
              <a:srgbClr val="B80000"/>
            </a:solidFill>
            <a:round/>
            <a:headEnd/>
            <a:tailEnd type="none" w="med" len="med"/>
          </a:ln>
        </p:spPr>
        <p:txBody>
          <a:bodyPr/>
          <a:lstStyle/>
          <a:p>
            <a:endParaRPr lang="es-CL"/>
          </a:p>
        </p:txBody>
      </p:sp>
      <p:pic>
        <p:nvPicPr>
          <p:cNvPr id="1026" name="Picture 2" descr="C:\Users\user\Documents\DonationCoder\ScreenshotCaptor\Screenshots\Screenshot - 02-05-2014 , 21_59_25.png"/>
          <p:cNvPicPr>
            <a:picLocks noChangeAspect="1" noChangeArrowheads="1"/>
          </p:cNvPicPr>
          <p:nvPr/>
        </p:nvPicPr>
        <p:blipFill>
          <a:blip r:embed="rId3" cstate="print"/>
          <a:srcRect/>
          <a:stretch>
            <a:fillRect/>
          </a:stretch>
        </p:blipFill>
        <p:spPr bwMode="auto">
          <a:xfrm>
            <a:off x="2533198" y="5557527"/>
            <a:ext cx="4314057" cy="463761"/>
          </a:xfrm>
          <a:prstGeom prst="rect">
            <a:avLst/>
          </a:prstGeom>
          <a:noFill/>
        </p:spPr>
      </p:pic>
      <p:sp>
        <p:nvSpPr>
          <p:cNvPr id="15" name="Line 28"/>
          <p:cNvSpPr>
            <a:spLocks noChangeShapeType="1"/>
          </p:cNvSpPr>
          <p:nvPr/>
        </p:nvSpPr>
        <p:spPr bwMode="auto">
          <a:xfrm>
            <a:off x="6815537" y="5866160"/>
            <a:ext cx="1908000" cy="11112"/>
          </a:xfrm>
          <a:prstGeom prst="line">
            <a:avLst/>
          </a:prstGeom>
          <a:noFill/>
          <a:ln w="50800">
            <a:solidFill>
              <a:srgbClr val="B80000"/>
            </a:solidFill>
            <a:round/>
            <a:headEnd type="triangle"/>
            <a:tailEnd/>
          </a:ln>
        </p:spPr>
        <p:txBody>
          <a:bodyPr/>
          <a:lstStyle/>
          <a:p>
            <a:endParaRPr lang="es-CL"/>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Métodos para pasar </a:t>
            </a:r>
            <a:r>
              <a:rPr lang="es-CL" sz="3000" dirty="0" smtClean="0">
                <a:solidFill>
                  <a:srgbClr val="10253F"/>
                </a:solidFill>
                <a:latin typeface="Arial" charset="0"/>
                <a:ea typeface="ＭＳ Ｐゴシック" pitchFamily="34" charset="-128"/>
                <a:cs typeface="Arial" charset="0"/>
              </a:rPr>
              <a:t>Parámetros Actuales</a:t>
            </a:r>
            <a:endParaRPr lang="es-ES" sz="3000" dirty="0" smtClean="0">
              <a:solidFill>
                <a:srgbClr val="10253F"/>
              </a:solidFill>
              <a:latin typeface="Arial" charset="0"/>
              <a:ea typeface="ＭＳ Ｐゴシック" pitchFamily="34" charset="-128"/>
              <a:cs typeface="Arial" charset="0"/>
            </a:endParaRPr>
          </a:p>
        </p:txBody>
      </p:sp>
      <p:sp>
        <p:nvSpPr>
          <p:cNvPr id="28674"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ES" sz="1800" dirty="0" smtClean="0"/>
              <a:t>P</a:t>
            </a:r>
            <a:r>
              <a:rPr lang="es-ES" sz="1800" dirty="0" smtClean="0">
                <a:ea typeface="Arial Unicode MS"/>
                <a:cs typeface="Arial Unicode MS"/>
              </a:rPr>
              <a:t>osicional</a:t>
            </a:r>
            <a:r>
              <a:rPr lang="es-ES" sz="1800" dirty="0" smtClean="0">
                <a:ea typeface="Arial Unicode MS"/>
                <a:cs typeface="Arial Unicode MS"/>
              </a:rPr>
              <a:t>: en el mismo orden que los parámetros formales</a:t>
            </a:r>
            <a:r>
              <a:rPr lang="es-ES" sz="1800" dirty="0" smtClean="0">
                <a:ea typeface="Arial Unicode MS"/>
                <a:cs typeface="Arial Unicode MS"/>
              </a:rPr>
              <a:t>.</a:t>
            </a:r>
          </a:p>
          <a:p>
            <a:pPr marL="609600" indent="-609600" algn="just" defTabSz="457200">
              <a:lnSpc>
                <a:spcPct val="80000"/>
              </a:lnSpc>
              <a:spcBef>
                <a:spcPct val="20000"/>
              </a:spcBef>
              <a:buFont typeface="Arial" charset="0"/>
              <a:buChar char="•"/>
            </a:pPr>
            <a:r>
              <a:rPr lang="es-ES" sz="1800" dirty="0" smtClean="0">
                <a:ea typeface="Arial Unicode MS"/>
                <a:cs typeface="Arial Unicode MS"/>
              </a:rPr>
              <a:t>Nom</a:t>
            </a:r>
            <a:r>
              <a:rPr lang="es-ES" sz="1800" dirty="0" smtClean="0">
                <a:ea typeface="Arial Unicode MS"/>
                <a:cs typeface="Arial Unicode MS"/>
              </a:rPr>
              <a:t>brado</a:t>
            </a:r>
            <a:r>
              <a:rPr lang="es-ES" sz="1800" dirty="0" smtClean="0">
                <a:ea typeface="Arial Unicode MS"/>
                <a:cs typeface="Arial Unicode MS"/>
              </a:rPr>
              <a:t>: se asocian con el operador =&gt; al </a:t>
            </a:r>
            <a:r>
              <a:rPr lang="es-ES" sz="1800" dirty="0" smtClean="0">
                <a:ea typeface="Arial Unicode MS"/>
                <a:cs typeface="Arial Unicode MS"/>
              </a:rPr>
              <a:t>parámetro </a:t>
            </a:r>
            <a:r>
              <a:rPr lang="es-ES" sz="1800" dirty="0" smtClean="0">
                <a:ea typeface="Arial Unicode MS"/>
                <a:cs typeface="Arial Unicode MS"/>
              </a:rPr>
              <a:t>formal</a:t>
            </a:r>
            <a:r>
              <a:rPr lang="es-ES" sz="1800" dirty="0" smtClean="0">
                <a:ea typeface="Arial Unicode MS"/>
                <a:cs typeface="Arial Unicode MS"/>
              </a:rPr>
              <a:t>.</a:t>
            </a:r>
          </a:p>
          <a:p>
            <a:pPr marL="609600" indent="-609600" algn="just" defTabSz="457200">
              <a:lnSpc>
                <a:spcPct val="80000"/>
              </a:lnSpc>
              <a:spcBef>
                <a:spcPct val="20000"/>
              </a:spcBef>
              <a:buFont typeface="Arial" charset="0"/>
              <a:buChar char="•"/>
            </a:pPr>
            <a:r>
              <a:rPr lang="es-ES" sz="1800" dirty="0" smtClean="0">
                <a:ea typeface="Arial Unicode MS"/>
                <a:cs typeface="Arial Unicode MS"/>
              </a:rPr>
              <a:t>Co</a:t>
            </a:r>
            <a:r>
              <a:rPr lang="es-ES" sz="1800" dirty="0" smtClean="0">
                <a:ea typeface="Arial Unicode MS"/>
                <a:cs typeface="Arial Unicode MS"/>
              </a:rPr>
              <a:t>mbinación</a:t>
            </a:r>
            <a:r>
              <a:rPr lang="es-ES" sz="1800" dirty="0" smtClean="0">
                <a:ea typeface="Arial Unicode MS"/>
                <a:cs typeface="Arial Unicode MS"/>
              </a:rPr>
              <a:t>: se utilizan los métodos posicional y nombrado</a:t>
            </a:r>
            <a:r>
              <a:rPr lang="es-ES" sz="1800" dirty="0" smtClean="0">
                <a:ea typeface="Arial Unicode MS"/>
                <a:cs typeface="Arial Unicode MS"/>
              </a:rPr>
              <a:t>.</a:t>
            </a:r>
            <a:endParaRPr lang="es-CL" sz="900" dirty="0">
              <a:ea typeface="Arial Unicode MS"/>
              <a:cs typeface="Arial Unicode MS"/>
            </a:endParaRPr>
          </a:p>
          <a:p>
            <a:pPr marL="609600" indent="-609600" algn="just" defTabSz="457200">
              <a:lnSpc>
                <a:spcPct val="80000"/>
              </a:lnSpc>
              <a:spcBef>
                <a:spcPct val="20000"/>
              </a:spcBef>
              <a:buFont typeface="Arial" charset="0"/>
              <a:buChar char="•"/>
            </a:pPr>
            <a:r>
              <a:rPr lang="es-CL" sz="1800" dirty="0" smtClean="0">
                <a:ea typeface="Arial Unicode MS"/>
                <a:cs typeface="Arial Unicode MS"/>
              </a:rPr>
              <a:t>Ejemplo</a:t>
            </a:r>
            <a:r>
              <a:rPr lang="es-CL" sz="1800" dirty="0" smtClean="0">
                <a:ea typeface="Arial Unicode MS"/>
                <a:cs typeface="Arial Unicode MS"/>
              </a:rPr>
              <a:t>:</a:t>
            </a:r>
          </a:p>
          <a:p>
            <a:pPr marL="609600"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indent="-609600" algn="just" defTabSz="457200">
              <a:lnSpc>
                <a:spcPct val="80000"/>
              </a:lnSpc>
              <a:spcBef>
                <a:spcPct val="20000"/>
              </a:spcBef>
              <a:buFont typeface="Arial" charset="0"/>
              <a:buChar char="•"/>
            </a:pPr>
            <a:endParaRPr lang="es-CL" sz="1100" dirty="0" smtClean="0">
              <a:ea typeface="Arial Unicode MS"/>
              <a:cs typeface="Arial Unicode MS"/>
            </a:endParaRPr>
          </a:p>
          <a:p>
            <a:pPr marL="1066800" lvl="1" indent="-609600" algn="just" defTabSz="457200">
              <a:lnSpc>
                <a:spcPct val="80000"/>
              </a:lnSpc>
              <a:spcBef>
                <a:spcPct val="20000"/>
              </a:spcBef>
              <a:buFont typeface="Arial" charset="0"/>
              <a:buChar char="•"/>
            </a:pPr>
            <a:r>
              <a:rPr lang="es-CL" sz="1800" dirty="0" smtClean="0">
                <a:ea typeface="Arial Unicode MS"/>
                <a:cs typeface="Arial Unicode MS"/>
              </a:rPr>
              <a:t>Ejecución pasando parámetros por notación </a:t>
            </a:r>
            <a:r>
              <a:rPr lang="es-CL" sz="1800" dirty="0" smtClean="0">
                <a:ea typeface="Arial Unicode MS"/>
                <a:cs typeface="Arial Unicode MS"/>
              </a:rPr>
              <a:t>Posicional</a:t>
            </a:r>
          </a:p>
          <a:p>
            <a:pPr marL="1066800" lvl="1"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1066800" lvl="1"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1066800" lvl="1" indent="-609600" algn="just" defTabSz="457200">
              <a:lnSpc>
                <a:spcPct val="80000"/>
              </a:lnSpc>
              <a:spcBef>
                <a:spcPct val="20000"/>
              </a:spcBef>
              <a:buFont typeface="Arial" charset="0"/>
              <a:buChar char="•"/>
            </a:pPr>
            <a:endParaRPr lang="es-CL" sz="800" dirty="0" smtClean="0">
              <a:ea typeface="Arial Unicode MS"/>
              <a:cs typeface="Arial Unicode MS"/>
            </a:endParaRPr>
          </a:p>
          <a:p>
            <a:pPr marL="1066800" lvl="1" indent="-609600" algn="just" defTabSz="457200">
              <a:lnSpc>
                <a:spcPct val="80000"/>
              </a:lnSpc>
              <a:spcBef>
                <a:spcPct val="20000"/>
              </a:spcBef>
              <a:buFont typeface="Arial" charset="0"/>
              <a:buChar char="•"/>
            </a:pPr>
            <a:r>
              <a:rPr lang="es-CL" sz="1800" dirty="0" smtClean="0">
                <a:ea typeface="Arial Unicode MS"/>
                <a:cs typeface="Arial Unicode MS"/>
              </a:rPr>
              <a:t>Ejecución pasando parámetros por notación Nombrado</a:t>
            </a:r>
          </a:p>
          <a:p>
            <a:pPr marL="1066800" lvl="1"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10668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pPr>
            <a:endParaRPr lang="es-MX" sz="1400" dirty="0" smtClean="0"/>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defTabSz="457200">
              <a:lnSpc>
                <a:spcPct val="80000"/>
              </a:lnSpc>
              <a:spcBef>
                <a:spcPct val="20000"/>
              </a:spcBef>
            </a:pPr>
            <a:r>
              <a:rPr lang="es-MX" sz="1800" dirty="0" smtClean="0"/>
              <a:t>								</a:t>
            </a:r>
            <a:r>
              <a:rPr lang="es-MX" sz="1400" b="1" dirty="0" smtClean="0"/>
              <a:t>Ejecución pasando parámetros por notación Nombrado</a:t>
            </a: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0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p:txBody>
      </p:sp>
      <p:sp>
        <p:nvSpPr>
          <p:cNvPr id="3" name="Text Box 5"/>
          <p:cNvSpPr txBox="1">
            <a:spLocks noChangeArrowheads="1"/>
          </p:cNvSpPr>
          <p:nvPr/>
        </p:nvSpPr>
        <p:spPr bwMode="auto">
          <a:xfrm>
            <a:off x="1218116" y="2708920"/>
            <a:ext cx="7056000" cy="1631216"/>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pPr>
              <a:defRPr/>
            </a:pPr>
            <a:endParaRPr lang="es-MX" sz="800" dirty="0">
              <a:latin typeface="Arial Black" pitchFamily="34" charset="0"/>
            </a:endParaRPr>
          </a:p>
          <a:p>
            <a:pPr>
              <a:defRPr/>
            </a:pPr>
            <a:r>
              <a:rPr lang="en-US" sz="1200" dirty="0" smtClean="0">
                <a:solidFill>
                  <a:srgbClr val="000000"/>
                </a:solidFill>
                <a:latin typeface="Arial Black" pitchFamily="34" charset="0"/>
              </a:rPr>
              <a:t>CREATE OR REPLACE PROCEDURE </a:t>
            </a:r>
            <a:r>
              <a:rPr lang="en-US" sz="1200" dirty="0" err="1" smtClean="0">
                <a:solidFill>
                  <a:srgbClr val="000000"/>
                </a:solidFill>
                <a:latin typeface="Arial Black" pitchFamily="34" charset="0"/>
              </a:rPr>
              <a:t>sp_add_dept</a:t>
            </a:r>
            <a:endParaRPr lang="en-US" sz="1200" dirty="0" smtClean="0">
              <a:solidFill>
                <a:srgbClr val="000000"/>
              </a:solidFill>
              <a:latin typeface="Arial Black" pitchFamily="34" charset="0"/>
            </a:endParaRPr>
          </a:p>
          <a:p>
            <a:pPr>
              <a:defRPr/>
            </a:pPr>
            <a:r>
              <a:rPr lang="en-US" sz="1200" dirty="0" smtClean="0">
                <a:solidFill>
                  <a:srgbClr val="000000"/>
                </a:solidFill>
                <a:latin typeface="Arial Black" pitchFamily="34" charset="0"/>
              </a:rPr>
              <a:t>( </a:t>
            </a:r>
            <a:r>
              <a:rPr lang="en-US" sz="1200" dirty="0" smtClean="0">
                <a:solidFill>
                  <a:srgbClr val="B80000"/>
                </a:solidFill>
                <a:latin typeface="Arial Black" pitchFamily="34" charset="0"/>
              </a:rPr>
              <a:t>name</a:t>
            </a:r>
            <a:r>
              <a:rPr lang="en-US" sz="1200" dirty="0" smtClean="0">
                <a:solidFill>
                  <a:srgbClr val="000000"/>
                </a:solidFill>
                <a:latin typeface="Arial Black" pitchFamily="34" charset="0"/>
              </a:rPr>
              <a:t> IN </a:t>
            </a:r>
            <a:r>
              <a:rPr lang="en-US" sz="1200" dirty="0" err="1" smtClean="0">
                <a:solidFill>
                  <a:srgbClr val="000000"/>
                </a:solidFill>
                <a:latin typeface="Arial Black" pitchFamily="34" charset="0"/>
              </a:rPr>
              <a:t>departments.department_name%TYPE</a:t>
            </a:r>
            <a:r>
              <a:rPr lang="en-US" sz="1200" dirty="0" smtClean="0">
                <a:solidFill>
                  <a:srgbClr val="000000"/>
                </a:solidFill>
                <a:latin typeface="Arial Black" pitchFamily="34" charset="0"/>
              </a:rPr>
              <a:t>,</a:t>
            </a:r>
          </a:p>
          <a:p>
            <a:pPr>
              <a:defRPr/>
            </a:pPr>
            <a:r>
              <a:rPr lang="en-US" sz="1200" dirty="0" smtClean="0">
                <a:solidFill>
                  <a:srgbClr val="000000"/>
                </a:solidFill>
                <a:latin typeface="Arial Black" pitchFamily="34" charset="0"/>
              </a:rPr>
              <a:t>  </a:t>
            </a:r>
            <a:r>
              <a:rPr lang="en-US" sz="1200" dirty="0" smtClean="0">
                <a:solidFill>
                  <a:srgbClr val="0000CC"/>
                </a:solidFill>
                <a:latin typeface="Arial Black" pitchFamily="34" charset="0"/>
              </a:rPr>
              <a:t>loc</a:t>
            </a:r>
            <a:r>
              <a:rPr lang="en-US" sz="1200" dirty="0" smtClean="0">
                <a:solidFill>
                  <a:srgbClr val="000000"/>
                </a:solidFill>
                <a:latin typeface="Arial Black" pitchFamily="34" charset="0"/>
              </a:rPr>
              <a:t> </a:t>
            </a:r>
            <a:r>
              <a:rPr lang="en-US" sz="1200" dirty="0" smtClean="0">
                <a:solidFill>
                  <a:srgbClr val="000000"/>
                </a:solidFill>
                <a:latin typeface="Arial Black" pitchFamily="34" charset="0"/>
              </a:rPr>
              <a:t>    </a:t>
            </a:r>
            <a:r>
              <a:rPr lang="en-US" sz="1200" dirty="0" smtClean="0">
                <a:solidFill>
                  <a:srgbClr val="000000"/>
                </a:solidFill>
                <a:latin typeface="Arial Black" pitchFamily="34" charset="0"/>
              </a:rPr>
              <a:t>IN </a:t>
            </a:r>
            <a:r>
              <a:rPr lang="en-US" sz="1200" dirty="0" err="1" smtClean="0">
                <a:solidFill>
                  <a:srgbClr val="000000"/>
                </a:solidFill>
                <a:latin typeface="Arial Black" pitchFamily="34" charset="0"/>
              </a:rPr>
              <a:t>departments.location_id%TYPE</a:t>
            </a:r>
            <a:r>
              <a:rPr lang="en-US" sz="1200" dirty="0" smtClean="0">
                <a:solidFill>
                  <a:srgbClr val="000000"/>
                </a:solidFill>
                <a:latin typeface="Arial Black" pitchFamily="34" charset="0"/>
              </a:rPr>
              <a:t>) IS</a:t>
            </a:r>
          </a:p>
          <a:p>
            <a:pPr>
              <a:defRPr/>
            </a:pPr>
            <a:r>
              <a:rPr lang="en-US" sz="1200" dirty="0" smtClean="0">
                <a:solidFill>
                  <a:srgbClr val="000000"/>
                </a:solidFill>
                <a:latin typeface="Arial Black" pitchFamily="34" charset="0"/>
              </a:rPr>
              <a:t>BEGIN</a:t>
            </a:r>
          </a:p>
          <a:p>
            <a:pPr>
              <a:defRPr/>
            </a:pPr>
            <a:r>
              <a:rPr lang="en-US" sz="1200" dirty="0" smtClean="0">
                <a:solidFill>
                  <a:srgbClr val="000000"/>
                </a:solidFill>
                <a:latin typeface="Arial Black" pitchFamily="34" charset="0"/>
              </a:rPr>
              <a:t>  INSERT INTO departments(department_id, </a:t>
            </a:r>
            <a:r>
              <a:rPr lang="en-US" sz="1200" dirty="0" err="1" smtClean="0">
                <a:solidFill>
                  <a:srgbClr val="000000"/>
                </a:solidFill>
                <a:latin typeface="Arial Black" pitchFamily="34" charset="0"/>
              </a:rPr>
              <a:t>department_name</a:t>
            </a:r>
            <a:r>
              <a:rPr lang="en-US" sz="1200" dirty="0" smtClean="0">
                <a:solidFill>
                  <a:srgbClr val="000000"/>
                </a:solidFill>
                <a:latin typeface="Arial Black" pitchFamily="34" charset="0"/>
              </a:rPr>
              <a:t>, location_id)</a:t>
            </a:r>
          </a:p>
          <a:p>
            <a:pPr>
              <a:defRPr/>
            </a:pPr>
            <a:r>
              <a:rPr lang="en-US" sz="1200" dirty="0" smtClean="0">
                <a:solidFill>
                  <a:srgbClr val="000000"/>
                </a:solidFill>
                <a:latin typeface="Arial Black" pitchFamily="34" charset="0"/>
              </a:rPr>
              <a:t>  VALUES (</a:t>
            </a:r>
            <a:r>
              <a:rPr lang="en-US" sz="1200" dirty="0" err="1" smtClean="0">
                <a:solidFill>
                  <a:srgbClr val="000000"/>
                </a:solidFill>
                <a:latin typeface="Arial Black" pitchFamily="34" charset="0"/>
              </a:rPr>
              <a:t>departments_seq.NEXTVAL</a:t>
            </a:r>
            <a:r>
              <a:rPr lang="en-US" sz="1200" dirty="0" smtClean="0">
                <a:solidFill>
                  <a:srgbClr val="000000"/>
                </a:solidFill>
                <a:latin typeface="Arial Black" pitchFamily="34" charset="0"/>
              </a:rPr>
              <a:t>, name, loc);</a:t>
            </a:r>
          </a:p>
          <a:p>
            <a:pPr>
              <a:defRPr/>
            </a:pPr>
            <a:r>
              <a:rPr lang="en-US" sz="1200" dirty="0" smtClean="0">
                <a:solidFill>
                  <a:srgbClr val="000000"/>
                </a:solidFill>
                <a:latin typeface="Arial Black" pitchFamily="34" charset="0"/>
              </a:rPr>
              <a:t>END;</a:t>
            </a:r>
          </a:p>
          <a:p>
            <a:pPr>
              <a:defRPr/>
            </a:pPr>
            <a:endParaRPr lang="en-US" sz="800" dirty="0" smtClean="0">
              <a:solidFill>
                <a:srgbClr val="000000"/>
              </a:solidFill>
              <a:latin typeface="Arial Black" pitchFamily="34" charset="0"/>
            </a:endParaRPr>
          </a:p>
        </p:txBody>
      </p:sp>
      <p:sp>
        <p:nvSpPr>
          <p:cNvPr id="6" name="Text Box 5"/>
          <p:cNvSpPr txBox="1">
            <a:spLocks noChangeArrowheads="1"/>
          </p:cNvSpPr>
          <p:nvPr/>
        </p:nvSpPr>
        <p:spPr bwMode="auto">
          <a:xfrm>
            <a:off x="1763688" y="4759011"/>
            <a:ext cx="6552728" cy="52322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pPr>
              <a:defRPr/>
            </a:pPr>
            <a:endParaRPr lang="es-MX" sz="800" dirty="0">
              <a:latin typeface="Arial Black" pitchFamily="34" charset="0"/>
            </a:endParaRPr>
          </a:p>
          <a:p>
            <a:pPr>
              <a:defRPr/>
            </a:pPr>
            <a:r>
              <a:rPr lang="en-US" sz="1200" dirty="0" smtClean="0">
                <a:solidFill>
                  <a:srgbClr val="000000"/>
                </a:solidFill>
                <a:latin typeface="Arial Black" pitchFamily="34" charset="0"/>
              </a:rPr>
              <a:t>EXECUTE </a:t>
            </a:r>
            <a:r>
              <a:rPr lang="en-US" sz="1200" dirty="0" err="1" smtClean="0">
                <a:solidFill>
                  <a:srgbClr val="000000"/>
                </a:solidFill>
                <a:latin typeface="Arial Black" pitchFamily="34" charset="0"/>
              </a:rPr>
              <a:t>add_dept</a:t>
            </a:r>
            <a:r>
              <a:rPr lang="en-US" sz="1200" dirty="0" smtClean="0">
                <a:solidFill>
                  <a:srgbClr val="000000"/>
                </a:solidFill>
                <a:latin typeface="Arial Black" pitchFamily="34" charset="0"/>
              </a:rPr>
              <a:t> (</a:t>
            </a:r>
            <a:r>
              <a:rPr lang="en-US" sz="1200" dirty="0" smtClean="0">
                <a:solidFill>
                  <a:srgbClr val="C00000"/>
                </a:solidFill>
                <a:latin typeface="Arial Black" pitchFamily="34" charset="0"/>
              </a:rPr>
              <a:t>'TRAINING'</a:t>
            </a:r>
            <a:r>
              <a:rPr lang="en-US" sz="1200" dirty="0" smtClean="0">
                <a:solidFill>
                  <a:srgbClr val="000000"/>
                </a:solidFill>
                <a:latin typeface="Arial Black" pitchFamily="34" charset="0"/>
              </a:rPr>
              <a:t>, </a:t>
            </a:r>
            <a:r>
              <a:rPr lang="en-US" sz="1200" dirty="0" smtClean="0">
                <a:solidFill>
                  <a:srgbClr val="0000CC"/>
                </a:solidFill>
                <a:latin typeface="Arial Black" pitchFamily="34" charset="0"/>
              </a:rPr>
              <a:t>2500</a:t>
            </a:r>
            <a:r>
              <a:rPr lang="en-US" sz="1200" dirty="0" smtClean="0">
                <a:solidFill>
                  <a:srgbClr val="000000"/>
                </a:solidFill>
                <a:latin typeface="Arial Black" pitchFamily="34" charset="0"/>
              </a:rPr>
              <a:t>) ;</a:t>
            </a:r>
          </a:p>
          <a:p>
            <a:pPr>
              <a:defRPr/>
            </a:pPr>
            <a:endParaRPr lang="en-US" sz="800" dirty="0" smtClean="0">
              <a:solidFill>
                <a:srgbClr val="000000"/>
              </a:solidFill>
              <a:latin typeface="Arial Black" pitchFamily="34" charset="0"/>
            </a:endParaRPr>
          </a:p>
        </p:txBody>
      </p:sp>
      <p:sp>
        <p:nvSpPr>
          <p:cNvPr id="7" name="Text Box 5"/>
          <p:cNvSpPr txBox="1">
            <a:spLocks noChangeArrowheads="1"/>
          </p:cNvSpPr>
          <p:nvPr/>
        </p:nvSpPr>
        <p:spPr bwMode="auto">
          <a:xfrm>
            <a:off x="1763688" y="5733256"/>
            <a:ext cx="6552728" cy="52322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pPr>
              <a:defRPr/>
            </a:pPr>
            <a:endParaRPr lang="es-MX" sz="800" dirty="0">
              <a:latin typeface="Arial Black" pitchFamily="34" charset="0"/>
            </a:endParaRPr>
          </a:p>
          <a:p>
            <a:pPr>
              <a:defRPr/>
            </a:pPr>
            <a:r>
              <a:rPr lang="en-US" sz="1200" dirty="0" smtClean="0">
                <a:solidFill>
                  <a:srgbClr val="000000"/>
                </a:solidFill>
                <a:latin typeface="Arial Black" pitchFamily="34" charset="0"/>
              </a:rPr>
              <a:t>EXECUTE </a:t>
            </a:r>
            <a:r>
              <a:rPr lang="en-US" sz="1200" dirty="0" err="1" smtClean="0">
                <a:solidFill>
                  <a:srgbClr val="000000"/>
                </a:solidFill>
                <a:latin typeface="Arial Black" pitchFamily="34" charset="0"/>
              </a:rPr>
              <a:t>add_dept</a:t>
            </a:r>
            <a:r>
              <a:rPr lang="en-US" sz="1200" dirty="0" smtClean="0">
                <a:solidFill>
                  <a:srgbClr val="000000"/>
                </a:solidFill>
                <a:latin typeface="Arial Black" pitchFamily="34" charset="0"/>
              </a:rPr>
              <a:t> (</a:t>
            </a:r>
            <a:r>
              <a:rPr lang="en-US" sz="1200" dirty="0" smtClean="0">
                <a:solidFill>
                  <a:srgbClr val="0000CC"/>
                </a:solidFill>
                <a:latin typeface="Arial Black" pitchFamily="34" charset="0"/>
              </a:rPr>
              <a:t>loc=&gt;2400</a:t>
            </a:r>
            <a:r>
              <a:rPr lang="en-US" sz="1200" dirty="0" smtClean="0">
                <a:solidFill>
                  <a:srgbClr val="000000"/>
                </a:solidFill>
                <a:latin typeface="Arial Black" pitchFamily="34" charset="0"/>
              </a:rPr>
              <a:t>, </a:t>
            </a:r>
            <a:r>
              <a:rPr lang="en-US" sz="1200" dirty="0" smtClean="0">
                <a:solidFill>
                  <a:srgbClr val="C00000"/>
                </a:solidFill>
                <a:latin typeface="Arial Black" pitchFamily="34" charset="0"/>
              </a:rPr>
              <a:t>name=&gt;'EDUCATION'</a:t>
            </a:r>
            <a:r>
              <a:rPr lang="en-US" sz="1200" dirty="0" smtClean="0">
                <a:solidFill>
                  <a:srgbClr val="000000"/>
                </a:solidFill>
                <a:latin typeface="Arial Black" pitchFamily="34" charset="0"/>
              </a:rPr>
              <a:t>);</a:t>
            </a:r>
          </a:p>
          <a:p>
            <a:pPr>
              <a:defRPr/>
            </a:pPr>
            <a:endParaRPr lang="en-US" sz="800" dirty="0" smtClean="0">
              <a:solidFill>
                <a:srgbClr val="000000"/>
              </a:solidFill>
              <a:latin typeface="Arial Black"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idx="4294967295"/>
          </p:nvPr>
        </p:nvSpPr>
        <p:spPr>
          <a:xfrm>
            <a:off x="611560" y="188913"/>
            <a:ext cx="8064128" cy="1462087"/>
          </a:xfrm>
        </p:spPr>
        <p:txBody>
          <a:bodyPr/>
          <a:lstStyle/>
          <a:p>
            <a:pPr algn="r"/>
            <a:r>
              <a:rPr lang="es-CL" sz="3000" dirty="0" smtClean="0">
                <a:solidFill>
                  <a:srgbClr val="10253F"/>
                </a:solidFill>
                <a:latin typeface="Arial" charset="0"/>
                <a:ea typeface="ＭＳ Ｐゴシック" pitchFamily="34" charset="-128"/>
                <a:cs typeface="Arial" charset="0"/>
              </a:rPr>
              <a:t>Uso de opción DEFAULT para los Parámetros</a:t>
            </a:r>
            <a:endParaRPr lang="es-ES" sz="3000" dirty="0" smtClean="0">
              <a:solidFill>
                <a:srgbClr val="10253F"/>
              </a:solidFill>
              <a:latin typeface="Arial" charset="0"/>
              <a:ea typeface="ＭＳ Ｐゴシック" pitchFamily="34" charset="-128"/>
              <a:cs typeface="Arial" charset="0"/>
            </a:endParaRPr>
          </a:p>
        </p:txBody>
      </p:sp>
      <p:sp>
        <p:nvSpPr>
          <p:cNvPr id="28674"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ea typeface="Arial Unicode MS"/>
                <a:cs typeface="Arial Unicode MS"/>
              </a:rPr>
              <a:t>Válido sólo para parámetros formales IN.</a:t>
            </a:r>
          </a:p>
          <a:p>
            <a:pPr marL="609600" indent="-609600" algn="just" defTabSz="457200">
              <a:lnSpc>
                <a:spcPct val="80000"/>
              </a:lnSpc>
              <a:spcBef>
                <a:spcPct val="20000"/>
              </a:spcBef>
              <a:buFont typeface="Arial" charset="0"/>
              <a:buChar char="•"/>
            </a:pPr>
            <a:r>
              <a:rPr lang="es-CL" sz="1800" dirty="0" smtClean="0">
                <a:ea typeface="Arial Unicode MS"/>
                <a:cs typeface="Arial Unicode MS"/>
              </a:rPr>
              <a:t>Con el operador := o la opción DEFAULT se pueden asignar valores por defecto a los parámetros formales.</a:t>
            </a:r>
          </a:p>
          <a:p>
            <a:pPr marL="609600"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indent="-609600" algn="just" defTabSz="457200">
              <a:lnSpc>
                <a:spcPct val="80000"/>
              </a:lnSpc>
              <a:spcBef>
                <a:spcPct val="20000"/>
              </a:spcBef>
              <a:buFont typeface="Arial" charset="0"/>
              <a:buChar char="•"/>
            </a:pPr>
            <a:r>
              <a:rPr lang="es-CL" sz="1800" dirty="0" smtClean="0">
                <a:ea typeface="Arial Unicode MS"/>
                <a:cs typeface="Arial Unicode MS"/>
              </a:rPr>
              <a:t> </a:t>
            </a:r>
            <a:r>
              <a:rPr lang="es-CL" sz="1800" dirty="0" smtClean="0">
                <a:ea typeface="Arial Unicode MS"/>
                <a:cs typeface="Arial Unicode MS"/>
              </a:rPr>
              <a:t>Ejemplo</a:t>
            </a:r>
            <a:r>
              <a:rPr lang="es-CL" sz="1800" dirty="0">
                <a:ea typeface="Arial Unicode MS"/>
                <a:cs typeface="Arial Unicode MS"/>
              </a:rPr>
              <a:t>:</a:t>
            </a: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0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p:txBody>
      </p:sp>
      <p:sp>
        <p:nvSpPr>
          <p:cNvPr id="3" name="Text Box 5"/>
          <p:cNvSpPr txBox="1">
            <a:spLocks noChangeArrowheads="1"/>
          </p:cNvSpPr>
          <p:nvPr/>
        </p:nvSpPr>
        <p:spPr bwMode="auto">
          <a:xfrm>
            <a:off x="1188408" y="2896488"/>
            <a:ext cx="7056000" cy="181588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pPr>
              <a:defRPr/>
            </a:pPr>
            <a:endParaRPr lang="es-MX" sz="800" dirty="0">
              <a:latin typeface="Arial Black" pitchFamily="34" charset="0"/>
            </a:endParaRPr>
          </a:p>
          <a:p>
            <a:pPr>
              <a:defRPr/>
            </a:pPr>
            <a:r>
              <a:rPr lang="en-US" sz="1200" dirty="0" smtClean="0">
                <a:solidFill>
                  <a:srgbClr val="000000"/>
                </a:solidFill>
                <a:latin typeface="Arial Black" pitchFamily="34" charset="0"/>
              </a:rPr>
              <a:t>CREATE OR REPLACE PROCEDURE </a:t>
            </a:r>
            <a:r>
              <a:rPr lang="en-US" sz="1200" dirty="0" err="1" smtClean="0">
                <a:solidFill>
                  <a:srgbClr val="000000"/>
                </a:solidFill>
                <a:latin typeface="Arial Black" pitchFamily="34" charset="0"/>
              </a:rPr>
              <a:t>ap_add_dept</a:t>
            </a:r>
            <a:endParaRPr lang="en-US" sz="1200" dirty="0" smtClean="0">
              <a:solidFill>
                <a:srgbClr val="000000"/>
              </a:solidFill>
              <a:latin typeface="Arial Black" pitchFamily="34" charset="0"/>
            </a:endParaRPr>
          </a:p>
          <a:p>
            <a:pPr>
              <a:defRPr/>
            </a:pPr>
            <a:r>
              <a:rPr lang="en-US" sz="1200" dirty="0" smtClean="0">
                <a:solidFill>
                  <a:srgbClr val="000000"/>
                </a:solidFill>
                <a:latin typeface="Arial Black" pitchFamily="34" charset="0"/>
              </a:rPr>
              <a:t>(name </a:t>
            </a:r>
            <a:r>
              <a:rPr lang="en-US" sz="1200" dirty="0" err="1" smtClean="0">
                <a:solidFill>
                  <a:srgbClr val="000000"/>
                </a:solidFill>
                <a:latin typeface="Arial Black" pitchFamily="34" charset="0"/>
              </a:rPr>
              <a:t>departments.department_name%TYPE</a:t>
            </a:r>
            <a:r>
              <a:rPr lang="en-US" sz="1200" dirty="0" smtClean="0">
                <a:solidFill>
                  <a:srgbClr val="C00000"/>
                </a:solidFill>
                <a:latin typeface="Arial Black" pitchFamily="34" charset="0"/>
              </a:rPr>
              <a:t>:='Unknown'</a:t>
            </a:r>
            <a:r>
              <a:rPr lang="en-US" sz="1200" dirty="0" smtClean="0">
                <a:solidFill>
                  <a:srgbClr val="000000"/>
                </a:solidFill>
                <a:latin typeface="Arial Black" pitchFamily="34" charset="0"/>
              </a:rPr>
              <a:t>,</a:t>
            </a:r>
          </a:p>
          <a:p>
            <a:pPr>
              <a:defRPr/>
            </a:pPr>
            <a:r>
              <a:rPr lang="en-US" sz="1200" dirty="0" smtClean="0">
                <a:solidFill>
                  <a:srgbClr val="000000"/>
                </a:solidFill>
                <a:latin typeface="Arial Black" pitchFamily="34" charset="0"/>
              </a:rPr>
              <a:t> loc  </a:t>
            </a:r>
            <a:r>
              <a:rPr lang="en-US" sz="1200" dirty="0" err="1" smtClean="0">
                <a:solidFill>
                  <a:srgbClr val="000000"/>
                </a:solidFill>
                <a:latin typeface="Arial Black" pitchFamily="34" charset="0"/>
              </a:rPr>
              <a:t>departments.location_id%TYPE</a:t>
            </a:r>
            <a:r>
              <a:rPr lang="en-US" sz="1200" dirty="0" smtClean="0">
                <a:solidFill>
                  <a:srgbClr val="000000"/>
                </a:solidFill>
                <a:latin typeface="Arial Black" pitchFamily="34" charset="0"/>
              </a:rPr>
              <a:t> </a:t>
            </a:r>
            <a:r>
              <a:rPr lang="en-US" sz="1200" dirty="0" smtClean="0">
                <a:solidFill>
                  <a:srgbClr val="000000"/>
                </a:solidFill>
                <a:latin typeface="Arial Black" pitchFamily="34" charset="0"/>
              </a:rPr>
              <a:t> </a:t>
            </a:r>
            <a:r>
              <a:rPr lang="en-US" sz="1200" dirty="0" smtClean="0">
                <a:solidFill>
                  <a:srgbClr val="C00000"/>
                </a:solidFill>
                <a:latin typeface="Arial Black" pitchFamily="34" charset="0"/>
              </a:rPr>
              <a:t>DEFAULT </a:t>
            </a:r>
            <a:r>
              <a:rPr lang="en-US" sz="1200" dirty="0" smtClean="0">
                <a:solidFill>
                  <a:srgbClr val="C00000"/>
                </a:solidFill>
                <a:latin typeface="Arial Black" pitchFamily="34" charset="0"/>
              </a:rPr>
              <a:t>1700</a:t>
            </a:r>
            <a:r>
              <a:rPr lang="en-US" sz="1200" dirty="0" smtClean="0">
                <a:solidFill>
                  <a:srgbClr val="000000"/>
                </a:solidFill>
                <a:latin typeface="Arial Black" pitchFamily="34" charset="0"/>
              </a:rPr>
              <a:t>)</a:t>
            </a:r>
          </a:p>
          <a:p>
            <a:pPr>
              <a:defRPr/>
            </a:pPr>
            <a:r>
              <a:rPr lang="en-US" sz="1200" dirty="0" smtClean="0">
                <a:solidFill>
                  <a:srgbClr val="000000"/>
                </a:solidFill>
                <a:latin typeface="Arial Black" pitchFamily="34" charset="0"/>
              </a:rPr>
              <a:t>IS</a:t>
            </a:r>
          </a:p>
          <a:p>
            <a:pPr>
              <a:defRPr/>
            </a:pPr>
            <a:r>
              <a:rPr lang="en-US" sz="1200" dirty="0" smtClean="0">
                <a:solidFill>
                  <a:srgbClr val="000000"/>
                </a:solidFill>
                <a:latin typeface="Arial Black" pitchFamily="34" charset="0"/>
              </a:rPr>
              <a:t>BEGIN</a:t>
            </a:r>
          </a:p>
          <a:p>
            <a:pPr>
              <a:defRPr/>
            </a:pPr>
            <a:r>
              <a:rPr lang="en-US" sz="1200" dirty="0" smtClean="0">
                <a:solidFill>
                  <a:srgbClr val="000000"/>
                </a:solidFill>
                <a:latin typeface="Arial Black" pitchFamily="34" charset="0"/>
              </a:rPr>
              <a:t>  INSERT INTO departments(department_id, </a:t>
            </a:r>
            <a:r>
              <a:rPr lang="en-US" sz="1200" dirty="0" err="1" smtClean="0">
                <a:solidFill>
                  <a:srgbClr val="000000"/>
                </a:solidFill>
                <a:latin typeface="Arial Black" pitchFamily="34" charset="0"/>
              </a:rPr>
              <a:t>department_name</a:t>
            </a:r>
            <a:r>
              <a:rPr lang="en-US" sz="1200" dirty="0" smtClean="0">
                <a:solidFill>
                  <a:srgbClr val="000000"/>
                </a:solidFill>
                <a:latin typeface="Arial Black" pitchFamily="34" charset="0"/>
              </a:rPr>
              <a:t>, location_id)</a:t>
            </a:r>
          </a:p>
          <a:p>
            <a:pPr>
              <a:defRPr/>
            </a:pPr>
            <a:r>
              <a:rPr lang="en-US" sz="1200" dirty="0" smtClean="0">
                <a:solidFill>
                  <a:srgbClr val="000000"/>
                </a:solidFill>
                <a:latin typeface="Arial Black" pitchFamily="34" charset="0"/>
              </a:rPr>
              <a:t>           VALUES (</a:t>
            </a:r>
            <a:r>
              <a:rPr lang="en-US" sz="1200" dirty="0" err="1" smtClean="0">
                <a:solidFill>
                  <a:srgbClr val="000000"/>
                </a:solidFill>
                <a:latin typeface="Arial Black" pitchFamily="34" charset="0"/>
              </a:rPr>
              <a:t>departments_seq.NEXTVAL</a:t>
            </a:r>
            <a:r>
              <a:rPr lang="en-US" sz="1200" dirty="0" smtClean="0">
                <a:solidFill>
                  <a:srgbClr val="000000"/>
                </a:solidFill>
                <a:latin typeface="Arial Black" pitchFamily="34" charset="0"/>
              </a:rPr>
              <a:t>, name, loc);</a:t>
            </a:r>
          </a:p>
          <a:p>
            <a:pPr>
              <a:defRPr/>
            </a:pPr>
            <a:r>
              <a:rPr lang="en-US" sz="1200" dirty="0" smtClean="0">
                <a:solidFill>
                  <a:srgbClr val="000000"/>
                </a:solidFill>
                <a:latin typeface="Arial Black" pitchFamily="34" charset="0"/>
              </a:rPr>
              <a:t>END;</a:t>
            </a:r>
          </a:p>
          <a:p>
            <a:pPr>
              <a:defRPr/>
            </a:pPr>
            <a:endParaRPr lang="en-US" sz="800" dirty="0" smtClean="0">
              <a:solidFill>
                <a:srgbClr val="000000"/>
              </a:solidFill>
              <a:latin typeface="Arial Black" pitchFamily="34" charset="0"/>
            </a:endParaRPr>
          </a:p>
        </p:txBody>
      </p:sp>
      <p:sp>
        <p:nvSpPr>
          <p:cNvPr id="6" name="Text Box 5"/>
          <p:cNvSpPr txBox="1">
            <a:spLocks noChangeArrowheads="1"/>
          </p:cNvSpPr>
          <p:nvPr/>
        </p:nvSpPr>
        <p:spPr bwMode="auto">
          <a:xfrm>
            <a:off x="1187624" y="4912712"/>
            <a:ext cx="7056000" cy="89255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pPr>
              <a:defRPr/>
            </a:pPr>
            <a:endParaRPr lang="es-MX" sz="800" dirty="0">
              <a:latin typeface="Arial Black" pitchFamily="34" charset="0"/>
            </a:endParaRPr>
          </a:p>
          <a:p>
            <a:pPr>
              <a:defRPr/>
            </a:pPr>
            <a:r>
              <a:rPr lang="en-US" sz="1200" dirty="0" smtClean="0">
                <a:solidFill>
                  <a:srgbClr val="000000"/>
                </a:solidFill>
                <a:latin typeface="Arial Black" pitchFamily="34" charset="0"/>
              </a:rPr>
              <a:t>EXECUTE </a:t>
            </a:r>
            <a:r>
              <a:rPr lang="en-US" sz="1200" dirty="0" err="1" smtClean="0">
                <a:solidFill>
                  <a:srgbClr val="000000"/>
                </a:solidFill>
                <a:latin typeface="Arial Black" pitchFamily="34" charset="0"/>
              </a:rPr>
              <a:t>add_dept</a:t>
            </a:r>
            <a:r>
              <a:rPr lang="en-US" sz="1200" dirty="0" smtClean="0">
                <a:solidFill>
                  <a:srgbClr val="000000"/>
                </a:solidFill>
                <a:latin typeface="Arial Black" pitchFamily="34" charset="0"/>
              </a:rPr>
              <a:t>;</a:t>
            </a:r>
          </a:p>
          <a:p>
            <a:pPr>
              <a:defRPr/>
            </a:pPr>
            <a:r>
              <a:rPr lang="en-US" sz="1200" dirty="0" smtClean="0">
                <a:solidFill>
                  <a:srgbClr val="000000"/>
                </a:solidFill>
                <a:latin typeface="Arial Black" pitchFamily="34" charset="0"/>
              </a:rPr>
              <a:t>EXECUTE </a:t>
            </a:r>
            <a:r>
              <a:rPr lang="en-US" sz="1200" dirty="0" err="1" smtClean="0">
                <a:solidFill>
                  <a:srgbClr val="000000"/>
                </a:solidFill>
                <a:latin typeface="Arial Black" pitchFamily="34" charset="0"/>
              </a:rPr>
              <a:t>add_dept</a:t>
            </a:r>
            <a:r>
              <a:rPr lang="en-US" sz="1200" dirty="0" smtClean="0">
                <a:solidFill>
                  <a:srgbClr val="000000"/>
                </a:solidFill>
                <a:latin typeface="Arial Black" pitchFamily="34" charset="0"/>
              </a:rPr>
              <a:t> ('ADVERTISING', loc =&gt; 1200);</a:t>
            </a:r>
          </a:p>
          <a:p>
            <a:pPr>
              <a:defRPr/>
            </a:pPr>
            <a:r>
              <a:rPr lang="en-US" sz="1200" dirty="0" smtClean="0">
                <a:solidFill>
                  <a:srgbClr val="000000"/>
                </a:solidFill>
                <a:latin typeface="Arial Black" pitchFamily="34" charset="0"/>
              </a:rPr>
              <a:t>EXECUTE </a:t>
            </a:r>
            <a:r>
              <a:rPr lang="en-US" sz="1200" dirty="0" err="1" smtClean="0">
                <a:solidFill>
                  <a:srgbClr val="000000"/>
                </a:solidFill>
                <a:latin typeface="Arial Black" pitchFamily="34" charset="0"/>
              </a:rPr>
              <a:t>add_dept</a:t>
            </a:r>
            <a:r>
              <a:rPr lang="en-US" sz="1200" dirty="0" smtClean="0">
                <a:solidFill>
                  <a:srgbClr val="000000"/>
                </a:solidFill>
                <a:latin typeface="Arial Black" pitchFamily="34" charset="0"/>
              </a:rPr>
              <a:t> (loc =&gt; 1200);</a:t>
            </a:r>
          </a:p>
          <a:p>
            <a:pPr>
              <a:defRPr/>
            </a:pPr>
            <a:endParaRPr lang="en-US" sz="800" dirty="0" smtClean="0">
              <a:solidFill>
                <a:srgbClr val="000000"/>
              </a:solidFill>
              <a:latin typeface="Arial Black"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idx="4294967295"/>
          </p:nvPr>
        </p:nvSpPr>
        <p:spPr>
          <a:xfrm>
            <a:off x="611560" y="188913"/>
            <a:ext cx="8064128" cy="1462087"/>
          </a:xfrm>
        </p:spPr>
        <p:txBody>
          <a:bodyPr/>
          <a:lstStyle/>
          <a:p>
            <a:pPr algn="r"/>
            <a:r>
              <a:rPr lang="es-CL" sz="3000" dirty="0" smtClean="0">
                <a:solidFill>
                  <a:srgbClr val="10253F"/>
                </a:solidFill>
                <a:latin typeface="Arial" charset="0"/>
                <a:ea typeface="ＭＳ Ｐゴシック" pitchFamily="34" charset="-128"/>
                <a:cs typeface="Arial" charset="0"/>
              </a:rPr>
              <a:t>Ejecutando un Procedimiento desde otro Procedimiento</a:t>
            </a:r>
            <a:endParaRPr lang="es-ES" sz="3000" dirty="0" smtClean="0">
              <a:solidFill>
                <a:srgbClr val="10253F"/>
              </a:solidFill>
              <a:latin typeface="Arial" charset="0"/>
              <a:ea typeface="ＭＳ Ｐゴシック" pitchFamily="34" charset="-128"/>
              <a:cs typeface="Arial" charset="0"/>
            </a:endParaRPr>
          </a:p>
        </p:txBody>
      </p:sp>
      <p:sp>
        <p:nvSpPr>
          <p:cNvPr id="28674"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ea typeface="Arial Unicode MS"/>
                <a:cs typeface="Arial Unicode MS"/>
              </a:rPr>
              <a:t> </a:t>
            </a:r>
            <a:r>
              <a:rPr lang="es-CL" sz="1800" dirty="0" smtClean="0">
                <a:ea typeface="Arial Unicode MS"/>
                <a:cs typeface="Arial Unicode MS"/>
              </a:rPr>
              <a:t>Ejemplo</a:t>
            </a:r>
            <a:r>
              <a:rPr lang="es-CL" sz="1800" dirty="0">
                <a:ea typeface="Arial Unicode MS"/>
                <a:cs typeface="Arial Unicode MS"/>
              </a:rPr>
              <a:t>:</a:t>
            </a: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0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p:txBody>
      </p:sp>
      <p:sp>
        <p:nvSpPr>
          <p:cNvPr id="3" name="Text Box 5"/>
          <p:cNvSpPr txBox="1">
            <a:spLocks noChangeArrowheads="1"/>
          </p:cNvSpPr>
          <p:nvPr/>
        </p:nvSpPr>
        <p:spPr bwMode="auto">
          <a:xfrm>
            <a:off x="539552" y="1916832"/>
            <a:ext cx="6480720" cy="2000548"/>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pPr>
              <a:defRPr/>
            </a:pPr>
            <a:endParaRPr lang="es-MX" sz="800" dirty="0">
              <a:latin typeface="Arial Black" pitchFamily="34" charset="0"/>
            </a:endParaRPr>
          </a:p>
          <a:p>
            <a:pPr>
              <a:defRPr/>
            </a:pPr>
            <a:r>
              <a:rPr lang="en-US" sz="1200" dirty="0" smtClean="0">
                <a:solidFill>
                  <a:srgbClr val="000000"/>
                </a:solidFill>
                <a:latin typeface="Arial Black" pitchFamily="34" charset="0"/>
              </a:rPr>
              <a:t>CREATE OR REPLACE PROCEDURE </a:t>
            </a:r>
            <a:r>
              <a:rPr lang="en-US" sz="1200" dirty="0" err="1" smtClean="0">
                <a:solidFill>
                  <a:srgbClr val="000000"/>
                </a:solidFill>
                <a:latin typeface="Arial Black" pitchFamily="34" charset="0"/>
              </a:rPr>
              <a:t>sp_aumentar_salario</a:t>
            </a:r>
            <a:endParaRPr lang="en-US" sz="1200" dirty="0" smtClean="0">
              <a:solidFill>
                <a:srgbClr val="000000"/>
              </a:solidFill>
              <a:latin typeface="Arial Black" pitchFamily="34" charset="0"/>
            </a:endParaRPr>
          </a:p>
          <a:p>
            <a:pPr>
              <a:defRPr/>
            </a:pPr>
            <a:r>
              <a:rPr lang="en-US" sz="1200" dirty="0" smtClean="0">
                <a:solidFill>
                  <a:srgbClr val="000000"/>
                </a:solidFill>
                <a:latin typeface="Arial Black" pitchFamily="34" charset="0"/>
              </a:rPr>
              <a:t> (id     </a:t>
            </a:r>
            <a:r>
              <a:rPr lang="en-US" sz="1200" dirty="0" smtClean="0">
                <a:solidFill>
                  <a:srgbClr val="000000"/>
                </a:solidFill>
                <a:latin typeface="Arial Black" pitchFamily="34" charset="0"/>
              </a:rPr>
              <a:t>        </a:t>
            </a:r>
            <a:r>
              <a:rPr lang="en-US" sz="1200" dirty="0" smtClean="0">
                <a:solidFill>
                  <a:srgbClr val="000000"/>
                </a:solidFill>
                <a:latin typeface="Arial Black" pitchFamily="34" charset="0"/>
              </a:rPr>
              <a:t>IN </a:t>
            </a:r>
            <a:r>
              <a:rPr lang="en-US" sz="1200" dirty="0" err="1" smtClean="0">
                <a:solidFill>
                  <a:srgbClr val="000000"/>
                </a:solidFill>
                <a:latin typeface="Arial Black" pitchFamily="34" charset="0"/>
              </a:rPr>
              <a:t>employees.employee_id%TYPE</a:t>
            </a:r>
            <a:r>
              <a:rPr lang="en-US" sz="1200" dirty="0" smtClean="0">
                <a:solidFill>
                  <a:srgbClr val="000000"/>
                </a:solidFill>
                <a:latin typeface="Arial Black" pitchFamily="34" charset="0"/>
              </a:rPr>
              <a:t>,</a:t>
            </a:r>
          </a:p>
          <a:p>
            <a:pPr>
              <a:defRPr/>
            </a:pPr>
            <a:r>
              <a:rPr lang="en-US" sz="1200" dirty="0" smtClean="0">
                <a:solidFill>
                  <a:srgbClr val="000000"/>
                </a:solidFill>
                <a:latin typeface="Arial Black" pitchFamily="34" charset="0"/>
              </a:rPr>
              <a:t>  </a:t>
            </a:r>
            <a:r>
              <a:rPr lang="en-US" sz="1200" dirty="0" err="1" smtClean="0">
                <a:solidFill>
                  <a:srgbClr val="000000"/>
                </a:solidFill>
                <a:latin typeface="Arial Black" pitchFamily="34" charset="0"/>
              </a:rPr>
              <a:t>porcent</a:t>
            </a:r>
            <a:r>
              <a:rPr lang="en-US" sz="1200" dirty="0" smtClean="0">
                <a:solidFill>
                  <a:srgbClr val="000000"/>
                </a:solidFill>
                <a:latin typeface="Arial Black" pitchFamily="34" charset="0"/>
              </a:rPr>
              <a:t>   NUMBER)</a:t>
            </a:r>
          </a:p>
          <a:p>
            <a:pPr>
              <a:defRPr/>
            </a:pPr>
            <a:r>
              <a:rPr lang="en-US" sz="1200" dirty="0" smtClean="0">
                <a:solidFill>
                  <a:srgbClr val="000000"/>
                </a:solidFill>
                <a:latin typeface="Arial Black" pitchFamily="34" charset="0"/>
              </a:rPr>
              <a:t>IS</a:t>
            </a:r>
          </a:p>
          <a:p>
            <a:pPr>
              <a:defRPr/>
            </a:pPr>
            <a:r>
              <a:rPr lang="en-US" sz="1200" dirty="0" smtClean="0">
                <a:solidFill>
                  <a:srgbClr val="000000"/>
                </a:solidFill>
                <a:latin typeface="Arial Black" pitchFamily="34" charset="0"/>
              </a:rPr>
              <a:t>BEGIN</a:t>
            </a:r>
          </a:p>
          <a:p>
            <a:pPr>
              <a:defRPr/>
            </a:pPr>
            <a:r>
              <a:rPr lang="en-US" sz="1200" dirty="0" smtClean="0">
                <a:solidFill>
                  <a:srgbClr val="000000"/>
                </a:solidFill>
                <a:latin typeface="Arial Black" pitchFamily="34" charset="0"/>
              </a:rPr>
              <a:t>  UPDATE employees</a:t>
            </a:r>
          </a:p>
          <a:p>
            <a:pPr>
              <a:defRPr/>
            </a:pPr>
            <a:r>
              <a:rPr lang="en-US" sz="1200" dirty="0" smtClean="0">
                <a:solidFill>
                  <a:srgbClr val="000000"/>
                </a:solidFill>
                <a:latin typeface="Arial Black" pitchFamily="34" charset="0"/>
              </a:rPr>
              <a:t>          SET    salary = salary * (1 + </a:t>
            </a:r>
            <a:r>
              <a:rPr lang="en-US" sz="1200" dirty="0" err="1" smtClean="0">
                <a:solidFill>
                  <a:srgbClr val="000000"/>
                </a:solidFill>
                <a:latin typeface="Arial Black" pitchFamily="34" charset="0"/>
              </a:rPr>
              <a:t>porcent</a:t>
            </a:r>
            <a:r>
              <a:rPr lang="en-US" sz="1200" dirty="0" smtClean="0">
                <a:solidFill>
                  <a:srgbClr val="000000"/>
                </a:solidFill>
                <a:latin typeface="Arial Black" pitchFamily="34" charset="0"/>
              </a:rPr>
              <a:t>/100)</a:t>
            </a:r>
          </a:p>
          <a:p>
            <a:pPr>
              <a:defRPr/>
            </a:pPr>
            <a:r>
              <a:rPr lang="en-US" sz="1200" dirty="0" smtClean="0">
                <a:solidFill>
                  <a:srgbClr val="000000"/>
                </a:solidFill>
                <a:latin typeface="Arial Black" pitchFamily="34" charset="0"/>
              </a:rPr>
              <a:t>    WHERE  employee_id = id;</a:t>
            </a:r>
          </a:p>
          <a:p>
            <a:pPr>
              <a:defRPr/>
            </a:pPr>
            <a:r>
              <a:rPr lang="en-US" sz="1200" dirty="0" smtClean="0">
                <a:solidFill>
                  <a:srgbClr val="000000"/>
                </a:solidFill>
                <a:latin typeface="Arial Black" pitchFamily="34" charset="0"/>
              </a:rPr>
              <a:t>END </a:t>
            </a:r>
            <a:r>
              <a:rPr lang="en-US" sz="1200" dirty="0" err="1" smtClean="0">
                <a:solidFill>
                  <a:srgbClr val="000000"/>
                </a:solidFill>
                <a:latin typeface="Arial Black" pitchFamily="34" charset="0"/>
              </a:rPr>
              <a:t>sp_aumentar_salario</a:t>
            </a:r>
            <a:r>
              <a:rPr lang="en-US" sz="1200" dirty="0" smtClean="0">
                <a:solidFill>
                  <a:srgbClr val="000000"/>
                </a:solidFill>
                <a:latin typeface="Arial Black" pitchFamily="34" charset="0"/>
              </a:rPr>
              <a:t>;</a:t>
            </a:r>
          </a:p>
          <a:p>
            <a:pPr>
              <a:defRPr/>
            </a:pPr>
            <a:endParaRPr lang="en-US" sz="800" dirty="0" smtClean="0">
              <a:solidFill>
                <a:srgbClr val="000000"/>
              </a:solidFill>
              <a:latin typeface="Arial Black" pitchFamily="34" charset="0"/>
            </a:endParaRPr>
          </a:p>
        </p:txBody>
      </p:sp>
      <p:sp>
        <p:nvSpPr>
          <p:cNvPr id="6" name="Text Box 5"/>
          <p:cNvSpPr txBox="1">
            <a:spLocks noChangeArrowheads="1"/>
          </p:cNvSpPr>
          <p:nvPr/>
        </p:nvSpPr>
        <p:spPr bwMode="auto">
          <a:xfrm>
            <a:off x="2843808" y="4081598"/>
            <a:ext cx="6048672" cy="2443746"/>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pPr>
              <a:defRPr/>
            </a:pPr>
            <a:endParaRPr lang="es-MX" sz="800" dirty="0">
              <a:latin typeface="Arial Black" pitchFamily="34" charset="0"/>
            </a:endParaRPr>
          </a:p>
          <a:p>
            <a:pPr defTabSz="228600" eaLnBrk="0" hangingPunct="0">
              <a:lnSpc>
                <a:spcPct val="95000"/>
              </a:lnSpc>
            </a:pPr>
            <a:r>
              <a:rPr lang="en-US" sz="1200" b="1" dirty="0" smtClean="0">
                <a:solidFill>
                  <a:srgbClr val="000000"/>
                </a:solidFill>
                <a:latin typeface="Arial Black" pitchFamily="34" charset="0"/>
              </a:rPr>
              <a:t>CREATE OR REPLACE PROCEDURE </a:t>
            </a:r>
            <a:r>
              <a:rPr lang="en-US" sz="1200" b="1" dirty="0" err="1" smtClean="0">
                <a:solidFill>
                  <a:srgbClr val="000000"/>
                </a:solidFill>
                <a:latin typeface="Arial Black" pitchFamily="34" charset="0"/>
              </a:rPr>
              <a:t>sp_procesa_empleados</a:t>
            </a:r>
            <a:r>
              <a:rPr lang="en-US" sz="1200" b="1" dirty="0" smtClean="0">
                <a:solidFill>
                  <a:srgbClr val="000000"/>
                </a:solidFill>
                <a:latin typeface="Arial Black" pitchFamily="34" charset="0"/>
              </a:rPr>
              <a:t>  IS</a:t>
            </a:r>
            <a:endParaRPr lang="en-US" sz="1200" b="1" dirty="0" smtClean="0">
              <a:solidFill>
                <a:srgbClr val="000000"/>
              </a:solidFill>
              <a:latin typeface="Arial Black" pitchFamily="34" charset="0"/>
            </a:endParaRPr>
          </a:p>
          <a:p>
            <a:pPr defTabSz="228600" eaLnBrk="0" hangingPunct="0">
              <a:lnSpc>
                <a:spcPct val="95000"/>
              </a:lnSpc>
            </a:pPr>
            <a:r>
              <a:rPr lang="en-US" sz="1200" b="1" dirty="0" smtClean="0">
                <a:solidFill>
                  <a:srgbClr val="000000"/>
                </a:solidFill>
                <a:latin typeface="Arial Black" pitchFamily="34" charset="0"/>
              </a:rPr>
              <a:t>   CURSOR </a:t>
            </a:r>
            <a:r>
              <a:rPr lang="en-US" sz="1200" b="1" dirty="0" err="1" smtClean="0">
                <a:solidFill>
                  <a:srgbClr val="000000"/>
                </a:solidFill>
                <a:latin typeface="Arial Black" pitchFamily="34" charset="0"/>
              </a:rPr>
              <a:t>emp_cursor</a:t>
            </a:r>
            <a:r>
              <a:rPr lang="en-US" sz="1200" b="1" dirty="0" smtClean="0">
                <a:solidFill>
                  <a:srgbClr val="000000"/>
                </a:solidFill>
                <a:latin typeface="Arial Black" pitchFamily="34" charset="0"/>
              </a:rPr>
              <a:t> IS</a:t>
            </a:r>
          </a:p>
          <a:p>
            <a:pPr defTabSz="228600" eaLnBrk="0" hangingPunct="0">
              <a:lnSpc>
                <a:spcPct val="95000"/>
              </a:lnSpc>
            </a:pPr>
            <a:r>
              <a:rPr lang="en-US" sz="1200" b="1" dirty="0" smtClean="0">
                <a:solidFill>
                  <a:srgbClr val="000000"/>
                </a:solidFill>
                <a:latin typeface="Arial Black" pitchFamily="34" charset="0"/>
              </a:rPr>
              <a:t>     SELECT employee_id</a:t>
            </a:r>
          </a:p>
          <a:p>
            <a:pPr defTabSz="228600" eaLnBrk="0" hangingPunct="0">
              <a:lnSpc>
                <a:spcPct val="95000"/>
              </a:lnSpc>
            </a:pPr>
            <a:r>
              <a:rPr lang="en-US" sz="1200" b="1" dirty="0" smtClean="0">
                <a:solidFill>
                  <a:srgbClr val="000000"/>
                </a:solidFill>
                <a:latin typeface="Arial Black" pitchFamily="34" charset="0"/>
              </a:rPr>
              <a:t>        FROM  employees</a:t>
            </a:r>
          </a:p>
          <a:p>
            <a:pPr defTabSz="228600" eaLnBrk="0" hangingPunct="0">
              <a:lnSpc>
                <a:spcPct val="95000"/>
              </a:lnSpc>
            </a:pPr>
            <a:r>
              <a:rPr lang="en-US" sz="1200" b="1" dirty="0" smtClean="0">
                <a:solidFill>
                  <a:srgbClr val="000000"/>
                </a:solidFill>
                <a:latin typeface="Arial Black" pitchFamily="34" charset="0"/>
              </a:rPr>
              <a:t>   WHERE department_id = 50;</a:t>
            </a:r>
          </a:p>
          <a:p>
            <a:pPr defTabSz="228600" eaLnBrk="0" hangingPunct="0">
              <a:lnSpc>
                <a:spcPct val="95000"/>
              </a:lnSpc>
            </a:pPr>
            <a:r>
              <a:rPr lang="en-US" sz="1200" b="1" dirty="0" smtClean="0">
                <a:solidFill>
                  <a:srgbClr val="000000"/>
                </a:solidFill>
                <a:latin typeface="Arial Black" pitchFamily="34" charset="0"/>
              </a:rPr>
              <a:t>BEGIN</a:t>
            </a:r>
          </a:p>
          <a:p>
            <a:pPr defTabSz="228600" eaLnBrk="0" hangingPunct="0">
              <a:lnSpc>
                <a:spcPct val="95000"/>
              </a:lnSpc>
            </a:pPr>
            <a:r>
              <a:rPr lang="en-US" sz="1200" b="1" dirty="0" smtClean="0">
                <a:solidFill>
                  <a:srgbClr val="000000"/>
                </a:solidFill>
                <a:latin typeface="Arial Black" pitchFamily="34" charset="0"/>
              </a:rPr>
              <a:t>   FOR </a:t>
            </a:r>
            <a:r>
              <a:rPr lang="en-US" sz="1200" b="1" dirty="0" err="1" smtClean="0">
                <a:solidFill>
                  <a:srgbClr val="000000"/>
                </a:solidFill>
                <a:latin typeface="Arial Black" pitchFamily="34" charset="0"/>
              </a:rPr>
              <a:t>emp_rec</a:t>
            </a:r>
            <a:r>
              <a:rPr lang="en-US" sz="1200" b="1" dirty="0" smtClean="0">
                <a:solidFill>
                  <a:srgbClr val="000000"/>
                </a:solidFill>
                <a:latin typeface="Arial Black" pitchFamily="34" charset="0"/>
              </a:rPr>
              <a:t> IN </a:t>
            </a:r>
            <a:r>
              <a:rPr lang="en-US" sz="1200" b="1" dirty="0" err="1" smtClean="0">
                <a:solidFill>
                  <a:srgbClr val="000000"/>
                </a:solidFill>
                <a:latin typeface="Arial Black" pitchFamily="34" charset="0"/>
              </a:rPr>
              <a:t>emp_cursor</a:t>
            </a:r>
            <a:r>
              <a:rPr lang="en-US" sz="1200" b="1" dirty="0" smtClean="0">
                <a:solidFill>
                  <a:srgbClr val="000000"/>
                </a:solidFill>
                <a:latin typeface="Arial Black" pitchFamily="34" charset="0"/>
              </a:rPr>
              <a:t> </a:t>
            </a:r>
          </a:p>
          <a:p>
            <a:pPr defTabSz="228600" eaLnBrk="0" hangingPunct="0">
              <a:lnSpc>
                <a:spcPct val="95000"/>
              </a:lnSpc>
            </a:pPr>
            <a:r>
              <a:rPr lang="en-US" sz="1200" b="1" dirty="0" smtClean="0">
                <a:solidFill>
                  <a:srgbClr val="000000"/>
                </a:solidFill>
                <a:latin typeface="Arial Black" pitchFamily="34" charset="0"/>
              </a:rPr>
              <a:t>   LOOP</a:t>
            </a:r>
          </a:p>
          <a:p>
            <a:pPr defTabSz="228600" eaLnBrk="0" hangingPunct="0">
              <a:lnSpc>
                <a:spcPct val="95000"/>
              </a:lnSpc>
            </a:pPr>
            <a:r>
              <a:rPr lang="en-US" sz="1200" b="1" dirty="0" smtClean="0">
                <a:solidFill>
                  <a:srgbClr val="000000"/>
                </a:solidFill>
                <a:latin typeface="Arial Black" pitchFamily="34" charset="0"/>
              </a:rPr>
              <a:t>      </a:t>
            </a:r>
            <a:r>
              <a:rPr lang="en-US" sz="1200" b="1" dirty="0" smtClean="0">
                <a:solidFill>
                  <a:srgbClr val="B80000"/>
                </a:solidFill>
                <a:latin typeface="Arial Black" pitchFamily="34" charset="0"/>
              </a:rPr>
              <a:t> </a:t>
            </a:r>
            <a:r>
              <a:rPr lang="en-US" sz="1200" b="1" dirty="0" err="1" smtClean="0">
                <a:solidFill>
                  <a:srgbClr val="B80000"/>
                </a:solidFill>
                <a:latin typeface="Arial Black" pitchFamily="34" charset="0"/>
              </a:rPr>
              <a:t>sp_aumentar_salario</a:t>
            </a:r>
            <a:r>
              <a:rPr lang="en-US" sz="1200" b="1" dirty="0" smtClean="0">
                <a:solidFill>
                  <a:srgbClr val="B80000"/>
                </a:solidFill>
                <a:latin typeface="Arial Black" pitchFamily="34" charset="0"/>
              </a:rPr>
              <a:t>(</a:t>
            </a:r>
            <a:r>
              <a:rPr lang="en-US" sz="1200" b="1" dirty="0" err="1" smtClean="0">
                <a:solidFill>
                  <a:srgbClr val="B80000"/>
                </a:solidFill>
                <a:latin typeface="Arial Black" pitchFamily="34" charset="0"/>
              </a:rPr>
              <a:t>emp_rec.employee_id</a:t>
            </a:r>
            <a:r>
              <a:rPr lang="en-US" sz="1200" b="1" dirty="0" smtClean="0">
                <a:solidFill>
                  <a:srgbClr val="B80000"/>
                </a:solidFill>
                <a:latin typeface="Arial Black" pitchFamily="34" charset="0"/>
              </a:rPr>
              <a:t>, 10)</a:t>
            </a:r>
            <a:r>
              <a:rPr lang="en-US" sz="1200" b="1" dirty="0" smtClean="0">
                <a:solidFill>
                  <a:srgbClr val="000000"/>
                </a:solidFill>
                <a:latin typeface="Arial Black" pitchFamily="34" charset="0"/>
              </a:rPr>
              <a:t>;</a:t>
            </a:r>
          </a:p>
          <a:p>
            <a:pPr defTabSz="228600" eaLnBrk="0" hangingPunct="0">
              <a:lnSpc>
                <a:spcPct val="95000"/>
              </a:lnSpc>
            </a:pPr>
            <a:r>
              <a:rPr lang="en-US" sz="1200" b="1" dirty="0" smtClean="0">
                <a:solidFill>
                  <a:srgbClr val="000000"/>
                </a:solidFill>
                <a:latin typeface="Arial Black" pitchFamily="34" charset="0"/>
              </a:rPr>
              <a:t>END </a:t>
            </a:r>
            <a:r>
              <a:rPr lang="en-US" sz="1200" b="1" dirty="0" smtClean="0">
                <a:solidFill>
                  <a:srgbClr val="000000"/>
                </a:solidFill>
                <a:latin typeface="Arial Black" pitchFamily="34" charset="0"/>
              </a:rPr>
              <a:t>LOOP;    </a:t>
            </a:r>
          </a:p>
          <a:p>
            <a:pPr defTabSz="228600" eaLnBrk="0" hangingPunct="0">
              <a:lnSpc>
                <a:spcPct val="95000"/>
              </a:lnSpc>
            </a:pPr>
            <a:r>
              <a:rPr lang="en-US" sz="1200" b="1" dirty="0" smtClean="0">
                <a:solidFill>
                  <a:srgbClr val="000000"/>
                </a:solidFill>
                <a:latin typeface="Arial Black" pitchFamily="34" charset="0"/>
              </a:rPr>
              <a:t>   COMMIT;</a:t>
            </a:r>
          </a:p>
          <a:p>
            <a:pPr defTabSz="228600" eaLnBrk="0" hangingPunct="0">
              <a:lnSpc>
                <a:spcPct val="95000"/>
              </a:lnSpc>
            </a:pPr>
            <a:r>
              <a:rPr lang="en-US" sz="1200" b="1" dirty="0" smtClean="0">
                <a:solidFill>
                  <a:srgbClr val="000000"/>
                </a:solidFill>
                <a:latin typeface="Arial Black" pitchFamily="34" charset="0"/>
              </a:rPr>
              <a:t>END;</a:t>
            </a:r>
          </a:p>
          <a:p>
            <a:pPr>
              <a:defRPr/>
            </a:pPr>
            <a:endParaRPr lang="en-US" sz="800" dirty="0" smtClean="0">
              <a:solidFill>
                <a:srgbClr val="000000"/>
              </a:solidFill>
              <a:latin typeface="Arial Black" pitchFamily="34" charset="0"/>
            </a:endParaRPr>
          </a:p>
        </p:txBody>
      </p:sp>
      <p:sp>
        <p:nvSpPr>
          <p:cNvPr id="7" name="Rectangle 3"/>
          <p:cNvSpPr txBox="1">
            <a:spLocks noChangeArrowheads="1"/>
          </p:cNvSpPr>
          <p:nvPr/>
        </p:nvSpPr>
        <p:spPr bwMode="auto">
          <a:xfrm>
            <a:off x="107504" y="2228925"/>
            <a:ext cx="287337"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1</a:t>
            </a:r>
          </a:p>
        </p:txBody>
      </p:sp>
      <p:sp>
        <p:nvSpPr>
          <p:cNvPr id="8" name="Rectangle 3"/>
          <p:cNvSpPr txBox="1">
            <a:spLocks noChangeArrowheads="1"/>
          </p:cNvSpPr>
          <p:nvPr/>
        </p:nvSpPr>
        <p:spPr bwMode="auto">
          <a:xfrm>
            <a:off x="2412455" y="4821213"/>
            <a:ext cx="287337"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smtClean="0">
                <a:solidFill>
                  <a:srgbClr val="C00021"/>
                </a:solidFill>
                <a:latin typeface="Arial Black" pitchFamily="34" charset="0"/>
                <a:ea typeface="Arial Unicode MS"/>
                <a:cs typeface="Times New Roman" pitchFamily="18" charset="0"/>
              </a:rPr>
              <a:t>2</a:t>
            </a:r>
            <a:endParaRPr lang="es-CL" sz="2000" dirty="0">
              <a:solidFill>
                <a:srgbClr val="C00021"/>
              </a:solidFill>
              <a:latin typeface="Arial Black" pitchFamily="34" charset="0"/>
              <a:ea typeface="Arial Unicode MS"/>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882650" y="188913"/>
            <a:ext cx="7793038" cy="1462087"/>
          </a:xfrm>
        </p:spPr>
        <p:txBody>
          <a:bodyPr/>
          <a:lstStyle/>
          <a:p>
            <a:pPr algn="r"/>
            <a:r>
              <a:rPr lang="es-CL" sz="3400" dirty="0" smtClean="0">
                <a:solidFill>
                  <a:srgbClr val="10253F"/>
                </a:solidFill>
                <a:latin typeface="Arial" charset="0"/>
                <a:ea typeface="ＭＳ Ｐゴシック" pitchFamily="34" charset="-128"/>
                <a:cs typeface="Arial" charset="0"/>
              </a:rPr>
              <a:t>Excepciones Manejadas en los Procedimientos</a:t>
            </a:r>
            <a:endParaRPr lang="es-ES" sz="3400" dirty="0" smtClean="0">
              <a:solidFill>
                <a:srgbClr val="10253F"/>
              </a:solidFill>
              <a:latin typeface="Arial" charset="0"/>
              <a:ea typeface="ＭＳ Ｐゴシック" pitchFamily="34" charset="-128"/>
              <a:cs typeface="Arial" charset="0"/>
            </a:endParaRPr>
          </a:p>
        </p:txBody>
      </p:sp>
      <p:sp>
        <p:nvSpPr>
          <p:cNvPr id="7" name="Rectangle 7"/>
          <p:cNvSpPr>
            <a:spLocks noChangeArrowheads="1"/>
          </p:cNvSpPr>
          <p:nvPr/>
        </p:nvSpPr>
        <p:spPr bwMode="blackWhite">
          <a:xfrm>
            <a:off x="512700" y="2371378"/>
            <a:ext cx="2880320" cy="2819233"/>
          </a:xfrm>
          <a:prstGeom prst="rect">
            <a:avLst/>
          </a:prstGeom>
          <a:solidFill>
            <a:srgbClr val="99CC00"/>
          </a:solidFill>
          <a:ln w="28575">
            <a:solidFill>
              <a:schemeClr val="tx1"/>
            </a:solidFill>
            <a:miter lim="800000"/>
            <a:headEnd/>
            <a:tailEnd/>
          </a:ln>
          <a:scene3d>
            <a:camera prst="orthographicFront"/>
            <a:lightRig rig="threePt" dir="t"/>
          </a:scene3d>
          <a:sp3d>
            <a:bevelT w="165100" prst="coolSlant"/>
          </a:sp3d>
        </p:spPr>
        <p:txBody>
          <a:bodyPr wrap="square" lIns="73152" tIns="36576" rIns="73152" bIns="36576">
            <a:spAutoFit/>
          </a:bodyPr>
          <a:lstStyle/>
          <a:p>
            <a:pPr defTabSz="525463" eaLnBrk="0" hangingPunct="0">
              <a:lnSpc>
                <a:spcPct val="80000"/>
              </a:lnSpc>
            </a:pPr>
            <a:endParaRPr lang="en-US" sz="1400" b="1" dirty="0" smtClean="0"/>
          </a:p>
          <a:p>
            <a:pPr defTabSz="525463" eaLnBrk="0" hangingPunct="0">
              <a:lnSpc>
                <a:spcPct val="80000"/>
              </a:lnSpc>
            </a:pPr>
            <a:r>
              <a:rPr lang="en-US" sz="1300" b="1" dirty="0" smtClean="0">
                <a:latin typeface="Arial Black" pitchFamily="34" charset="0"/>
              </a:rPr>
              <a:t>PROCEDURE </a:t>
            </a:r>
            <a:r>
              <a:rPr lang="en-US" sz="1300" b="1" dirty="0">
                <a:latin typeface="Arial Black" pitchFamily="34" charset="0"/>
              </a:rPr>
              <a:t>SP_PROC1 ...</a:t>
            </a:r>
          </a:p>
          <a:p>
            <a:pPr defTabSz="525463" eaLnBrk="0" hangingPunct="0">
              <a:lnSpc>
                <a:spcPct val="80000"/>
              </a:lnSpc>
            </a:pPr>
            <a:r>
              <a:rPr lang="en-US" sz="1300" b="1" dirty="0">
                <a:latin typeface="Arial Black" pitchFamily="34" charset="0"/>
              </a:rPr>
              <a:t>IS </a:t>
            </a:r>
          </a:p>
          <a:p>
            <a:pPr defTabSz="525463" eaLnBrk="0" hangingPunct="0">
              <a:lnSpc>
                <a:spcPct val="80000"/>
              </a:lnSpc>
            </a:pPr>
            <a:r>
              <a:rPr lang="en-US" sz="1300" b="1" dirty="0">
                <a:latin typeface="Arial Black" pitchFamily="34" charset="0"/>
              </a:rPr>
              <a:t> ...</a:t>
            </a:r>
          </a:p>
          <a:p>
            <a:pPr defTabSz="525463" eaLnBrk="0" hangingPunct="0">
              <a:lnSpc>
                <a:spcPct val="80000"/>
              </a:lnSpc>
            </a:pPr>
            <a:r>
              <a:rPr lang="en-US" sz="1300" b="1" dirty="0">
                <a:latin typeface="Arial Black" pitchFamily="34" charset="0"/>
              </a:rPr>
              <a:t>BEGIN</a:t>
            </a:r>
          </a:p>
          <a:p>
            <a:pPr defTabSz="525463" eaLnBrk="0" hangingPunct="0">
              <a:lnSpc>
                <a:spcPct val="80000"/>
              </a:lnSpc>
            </a:pPr>
            <a:r>
              <a:rPr lang="en-US" sz="1300" b="1" dirty="0">
                <a:latin typeface="Arial Black" pitchFamily="34" charset="0"/>
              </a:rPr>
              <a:t> ...</a:t>
            </a:r>
          </a:p>
          <a:p>
            <a:pPr defTabSz="525463" eaLnBrk="0" hangingPunct="0">
              <a:lnSpc>
                <a:spcPct val="80000"/>
              </a:lnSpc>
            </a:pPr>
            <a:r>
              <a:rPr lang="en-US" sz="1300" dirty="0">
                <a:latin typeface="Arial Black" pitchFamily="34" charset="0"/>
              </a:rPr>
              <a:t> </a:t>
            </a:r>
            <a:r>
              <a:rPr lang="en-US" sz="1300" b="1" dirty="0">
                <a:latin typeface="Arial Black" pitchFamily="34" charset="0"/>
              </a:rPr>
              <a:t>...</a:t>
            </a:r>
          </a:p>
          <a:p>
            <a:pPr defTabSz="525463" eaLnBrk="0" hangingPunct="0">
              <a:lnSpc>
                <a:spcPct val="80000"/>
              </a:lnSpc>
            </a:pPr>
            <a:endParaRPr lang="en-US" sz="1300" b="1" dirty="0">
              <a:latin typeface="Arial Black" pitchFamily="34" charset="0"/>
            </a:endParaRPr>
          </a:p>
          <a:p>
            <a:pPr defTabSz="525463" eaLnBrk="0" hangingPunct="0">
              <a:lnSpc>
                <a:spcPct val="80000"/>
              </a:lnSpc>
            </a:pPr>
            <a:r>
              <a:rPr lang="en-US" sz="1300" b="1" dirty="0">
                <a:latin typeface="Arial Black" pitchFamily="34" charset="0"/>
              </a:rPr>
              <a:t>  </a:t>
            </a:r>
            <a:r>
              <a:rPr lang="en-US" sz="1300" b="1" dirty="0">
                <a:solidFill>
                  <a:srgbClr val="0000CC"/>
                </a:solidFill>
                <a:latin typeface="Arial Black" pitchFamily="34" charset="0"/>
              </a:rPr>
              <a:t>SP_PROC2(arg1)</a:t>
            </a:r>
            <a:r>
              <a:rPr lang="en-US" sz="1300" b="1" dirty="0">
                <a:latin typeface="Arial Black" pitchFamily="34" charset="0"/>
              </a:rPr>
              <a:t>;</a:t>
            </a:r>
          </a:p>
          <a:p>
            <a:pPr defTabSz="525463" eaLnBrk="0" hangingPunct="0">
              <a:lnSpc>
                <a:spcPct val="80000"/>
              </a:lnSpc>
            </a:pPr>
            <a:r>
              <a:rPr lang="en-US" sz="1300" dirty="0">
                <a:latin typeface="Arial Black" pitchFamily="34" charset="0"/>
              </a:rPr>
              <a:t> </a:t>
            </a:r>
            <a:r>
              <a:rPr lang="en-US" sz="1300" b="1" dirty="0">
                <a:latin typeface="Arial Black" pitchFamily="34" charset="0"/>
              </a:rPr>
              <a:t>...</a:t>
            </a:r>
          </a:p>
          <a:p>
            <a:pPr defTabSz="525463" eaLnBrk="0" hangingPunct="0">
              <a:lnSpc>
                <a:spcPct val="80000"/>
              </a:lnSpc>
            </a:pPr>
            <a:r>
              <a:rPr lang="en-US" sz="1300" b="1" dirty="0">
                <a:latin typeface="Arial Black" pitchFamily="34" charset="0"/>
              </a:rPr>
              <a:t> ...</a:t>
            </a:r>
          </a:p>
          <a:p>
            <a:pPr defTabSz="525463" eaLnBrk="0" hangingPunct="0">
              <a:lnSpc>
                <a:spcPct val="80000"/>
              </a:lnSpc>
            </a:pPr>
            <a:endParaRPr lang="en-US" sz="1300" b="1" dirty="0">
              <a:latin typeface="Arial Black" pitchFamily="34" charset="0"/>
            </a:endParaRPr>
          </a:p>
          <a:p>
            <a:pPr defTabSz="525463" eaLnBrk="0" hangingPunct="0">
              <a:lnSpc>
                <a:spcPct val="80000"/>
              </a:lnSpc>
            </a:pPr>
            <a:r>
              <a:rPr lang="en-US" sz="1300" b="1" dirty="0">
                <a:latin typeface="Arial Black" pitchFamily="34" charset="0"/>
              </a:rPr>
              <a:t>EXCEPTION</a:t>
            </a:r>
          </a:p>
          <a:p>
            <a:pPr defTabSz="525463" eaLnBrk="0" hangingPunct="0">
              <a:lnSpc>
                <a:spcPct val="80000"/>
              </a:lnSpc>
            </a:pPr>
            <a:r>
              <a:rPr lang="en-US" sz="1300" b="1" dirty="0">
                <a:latin typeface="Arial Black" pitchFamily="34" charset="0"/>
              </a:rPr>
              <a:t> ...</a:t>
            </a:r>
          </a:p>
          <a:p>
            <a:pPr defTabSz="525463" eaLnBrk="0" hangingPunct="0">
              <a:lnSpc>
                <a:spcPct val="80000"/>
              </a:lnSpc>
            </a:pPr>
            <a:endParaRPr lang="en-US" sz="1300" b="1" dirty="0">
              <a:latin typeface="Arial Black" pitchFamily="34" charset="0"/>
            </a:endParaRPr>
          </a:p>
          <a:p>
            <a:pPr defTabSz="525463" eaLnBrk="0" hangingPunct="0">
              <a:lnSpc>
                <a:spcPct val="80000"/>
              </a:lnSpc>
            </a:pPr>
            <a:r>
              <a:rPr lang="en-US" sz="1300" b="1" dirty="0">
                <a:latin typeface="Arial Black" pitchFamily="34" charset="0"/>
              </a:rPr>
              <a:t>END </a:t>
            </a:r>
            <a:r>
              <a:rPr lang="en-US" sz="1300" b="1" dirty="0" smtClean="0">
                <a:latin typeface="Arial Black" pitchFamily="34" charset="0"/>
              </a:rPr>
              <a:t>SP_PROC1;</a:t>
            </a:r>
          </a:p>
          <a:p>
            <a:pPr defTabSz="525463" eaLnBrk="0" hangingPunct="0">
              <a:lnSpc>
                <a:spcPct val="80000"/>
              </a:lnSpc>
            </a:pPr>
            <a:endParaRPr lang="en-US" sz="1400" b="1" dirty="0"/>
          </a:p>
        </p:txBody>
      </p:sp>
      <p:sp>
        <p:nvSpPr>
          <p:cNvPr id="8" name="Rectangle 8"/>
          <p:cNvSpPr>
            <a:spLocks noChangeArrowheads="1"/>
          </p:cNvSpPr>
          <p:nvPr/>
        </p:nvSpPr>
        <p:spPr bwMode="auto">
          <a:xfrm>
            <a:off x="542863" y="2049115"/>
            <a:ext cx="7989577" cy="312266"/>
          </a:xfrm>
          <a:prstGeom prst="rect">
            <a:avLst/>
          </a:prstGeom>
          <a:noFill/>
          <a:ln w="9525">
            <a:noFill/>
            <a:miter lim="800000"/>
            <a:headEnd/>
            <a:tailEnd/>
          </a:ln>
        </p:spPr>
        <p:txBody>
          <a:bodyPr wrap="square" lIns="92075" tIns="46038" rIns="92075" bIns="46038">
            <a:spAutoFit/>
          </a:bodyPr>
          <a:lstStyle/>
          <a:p>
            <a:pPr marL="342900" indent="-342900" eaLnBrk="0" hangingPunct="0">
              <a:lnSpc>
                <a:spcPct val="95000"/>
              </a:lnSpc>
              <a:spcBef>
                <a:spcPct val="35000"/>
              </a:spcBef>
            </a:pPr>
            <a:r>
              <a:rPr lang="en-US" b="1" dirty="0" err="1">
                <a:latin typeface="Arial Black" pitchFamily="34" charset="0"/>
              </a:rPr>
              <a:t>Procedimiento</a:t>
            </a:r>
            <a:r>
              <a:rPr lang="en-US" b="1" dirty="0">
                <a:latin typeface="Arial Black" pitchFamily="34" charset="0"/>
              </a:rPr>
              <a:t> </a:t>
            </a:r>
            <a:r>
              <a:rPr lang="en-US" b="1" dirty="0" err="1">
                <a:latin typeface="Arial Black" pitchFamily="34" charset="0"/>
              </a:rPr>
              <a:t>que</a:t>
            </a:r>
            <a:r>
              <a:rPr lang="en-US" b="1" dirty="0">
                <a:latin typeface="Arial Black" pitchFamily="34" charset="0"/>
              </a:rPr>
              <a:t> </a:t>
            </a:r>
            <a:r>
              <a:rPr lang="en-US" b="1" dirty="0" smtClean="0">
                <a:latin typeface="Arial Black" pitchFamily="34" charset="0"/>
              </a:rPr>
              <a:t>llama		</a:t>
            </a:r>
            <a:r>
              <a:rPr lang="en-US" b="1" dirty="0" err="1" smtClean="0">
                <a:latin typeface="Arial Black" pitchFamily="34" charset="0"/>
              </a:rPr>
              <a:t>Procedimiento</a:t>
            </a:r>
            <a:r>
              <a:rPr lang="en-US" b="1" dirty="0" smtClean="0">
                <a:latin typeface="Arial Black" pitchFamily="34" charset="0"/>
              </a:rPr>
              <a:t>  </a:t>
            </a:r>
            <a:r>
              <a:rPr lang="en-US" b="1" dirty="0" err="1" smtClean="0">
                <a:latin typeface="Arial Black" pitchFamily="34" charset="0"/>
              </a:rPr>
              <a:t>llamado</a:t>
            </a:r>
            <a:r>
              <a:rPr lang="en-US" b="1" dirty="0" smtClean="0">
                <a:latin typeface="Arial Black" pitchFamily="34" charset="0"/>
              </a:rPr>
              <a:t>	</a:t>
            </a:r>
            <a:endParaRPr lang="en-US" b="1" dirty="0">
              <a:latin typeface="Arial Black" pitchFamily="34" charset="0"/>
            </a:endParaRPr>
          </a:p>
        </p:txBody>
      </p:sp>
      <p:sp>
        <p:nvSpPr>
          <p:cNvPr id="10" name="Rectangle 11"/>
          <p:cNvSpPr>
            <a:spLocks noChangeArrowheads="1"/>
          </p:cNvSpPr>
          <p:nvPr/>
        </p:nvSpPr>
        <p:spPr bwMode="auto">
          <a:xfrm>
            <a:off x="4094100" y="2348881"/>
            <a:ext cx="3115344" cy="2192908"/>
          </a:xfrm>
          <a:prstGeom prst="rect">
            <a:avLst/>
          </a:prstGeom>
          <a:solidFill>
            <a:srgbClr val="3399FF"/>
          </a:solidFill>
          <a:ln w="28575">
            <a:solidFill>
              <a:schemeClr val="tx1"/>
            </a:solidFill>
            <a:miter lim="800000"/>
            <a:headEnd type="none" w="sm" len="sm"/>
            <a:tailEnd type="none" w="sm" len="sm"/>
          </a:ln>
          <a:scene3d>
            <a:camera prst="orthographicFront"/>
            <a:lightRig rig="threePt" dir="t"/>
          </a:scene3d>
          <a:sp3d>
            <a:bevelT w="165100" prst="coolSlant"/>
          </a:sp3d>
        </p:spPr>
        <p:txBody>
          <a:bodyPr wrap="square" lIns="73152" tIns="36576" rIns="73152" bIns="36576">
            <a:spAutoFit/>
          </a:bodyPr>
          <a:lstStyle/>
          <a:p>
            <a:pPr defTabSz="228600" eaLnBrk="0" hangingPunct="0">
              <a:lnSpc>
                <a:spcPct val="85000"/>
              </a:lnSpc>
            </a:pPr>
            <a:endParaRPr lang="en-US" sz="1400" b="1" dirty="0" smtClean="0"/>
          </a:p>
          <a:p>
            <a:pPr defTabSz="228600" eaLnBrk="0" hangingPunct="0">
              <a:lnSpc>
                <a:spcPct val="85000"/>
              </a:lnSpc>
            </a:pPr>
            <a:r>
              <a:rPr lang="en-US" sz="1400" b="1" dirty="0" smtClean="0">
                <a:latin typeface="Arial Black" pitchFamily="34" charset="0"/>
              </a:rPr>
              <a:t>PROCEDURE </a:t>
            </a:r>
            <a:r>
              <a:rPr lang="en-US" sz="1400" b="1" dirty="0">
                <a:latin typeface="Arial Black" pitchFamily="34" charset="0"/>
              </a:rPr>
              <a:t>SP_PROC2 </a:t>
            </a:r>
          </a:p>
          <a:p>
            <a:pPr defTabSz="228600" eaLnBrk="0" hangingPunct="0">
              <a:lnSpc>
                <a:spcPct val="85000"/>
              </a:lnSpc>
            </a:pPr>
            <a:r>
              <a:rPr lang="en-US" sz="1400" b="1" dirty="0">
                <a:latin typeface="Arial Black" pitchFamily="34" charset="0"/>
              </a:rPr>
              <a:t>(arg1    NUMBER)</a:t>
            </a:r>
          </a:p>
          <a:p>
            <a:pPr defTabSz="228600" eaLnBrk="0" hangingPunct="0">
              <a:lnSpc>
                <a:spcPct val="85000"/>
              </a:lnSpc>
            </a:pPr>
            <a:r>
              <a:rPr lang="en-US" sz="1400" b="1" dirty="0">
                <a:latin typeface="Arial Black" pitchFamily="34" charset="0"/>
              </a:rPr>
              <a:t>IS </a:t>
            </a:r>
          </a:p>
          <a:p>
            <a:pPr defTabSz="228600" eaLnBrk="0" hangingPunct="0">
              <a:lnSpc>
                <a:spcPct val="85000"/>
              </a:lnSpc>
            </a:pPr>
            <a:r>
              <a:rPr lang="en-US" sz="1400" b="1" dirty="0">
                <a:latin typeface="Arial Black" pitchFamily="34" charset="0"/>
              </a:rPr>
              <a:t> ...</a:t>
            </a:r>
          </a:p>
          <a:p>
            <a:pPr defTabSz="228600" eaLnBrk="0" hangingPunct="0">
              <a:lnSpc>
                <a:spcPct val="85000"/>
              </a:lnSpc>
            </a:pPr>
            <a:r>
              <a:rPr lang="en-US" sz="1400" b="1" dirty="0">
                <a:latin typeface="Arial Black" pitchFamily="34" charset="0"/>
              </a:rPr>
              <a:t>BEGIN</a:t>
            </a:r>
          </a:p>
          <a:p>
            <a:pPr defTabSz="228600" eaLnBrk="0" hangingPunct="0">
              <a:lnSpc>
                <a:spcPct val="85000"/>
              </a:lnSpc>
            </a:pPr>
            <a:r>
              <a:rPr lang="en-US" sz="1400" b="1" dirty="0">
                <a:latin typeface="Arial Black" pitchFamily="34" charset="0"/>
              </a:rPr>
              <a:t> </a:t>
            </a:r>
            <a:r>
              <a:rPr lang="en-US" sz="1400" b="1" dirty="0" smtClean="0">
                <a:latin typeface="Arial Black" pitchFamily="34" charset="0"/>
              </a:rPr>
              <a:t>...</a:t>
            </a:r>
          </a:p>
          <a:p>
            <a:pPr defTabSz="228600" eaLnBrk="0" hangingPunct="0">
              <a:lnSpc>
                <a:spcPct val="85000"/>
              </a:lnSpc>
            </a:pPr>
            <a:r>
              <a:rPr lang="en-US" sz="1400" b="1" dirty="0" smtClean="0">
                <a:latin typeface="Arial Black" pitchFamily="34" charset="0"/>
              </a:rPr>
              <a:t> …</a:t>
            </a:r>
            <a:endParaRPr lang="en-US" sz="1400" b="1" dirty="0">
              <a:latin typeface="Arial Black" pitchFamily="34" charset="0"/>
            </a:endParaRPr>
          </a:p>
          <a:p>
            <a:pPr defTabSz="228600" eaLnBrk="0" hangingPunct="0">
              <a:lnSpc>
                <a:spcPct val="85000"/>
              </a:lnSpc>
            </a:pPr>
            <a:r>
              <a:rPr lang="en-US" sz="1400" b="1" dirty="0">
                <a:latin typeface="Arial Black" pitchFamily="34" charset="0"/>
              </a:rPr>
              <a:t>EXCEPTION</a:t>
            </a:r>
          </a:p>
          <a:p>
            <a:pPr defTabSz="228600" eaLnBrk="0" hangingPunct="0">
              <a:lnSpc>
                <a:spcPct val="85000"/>
              </a:lnSpc>
            </a:pPr>
            <a:r>
              <a:rPr lang="en-US" sz="1400" b="1" dirty="0">
                <a:latin typeface="Arial Black" pitchFamily="34" charset="0"/>
              </a:rPr>
              <a:t> ...</a:t>
            </a:r>
          </a:p>
          <a:p>
            <a:pPr defTabSz="228600" eaLnBrk="0" hangingPunct="0">
              <a:lnSpc>
                <a:spcPct val="85000"/>
              </a:lnSpc>
            </a:pPr>
            <a:r>
              <a:rPr lang="en-US" sz="1400" b="1" dirty="0">
                <a:latin typeface="Arial Black" pitchFamily="34" charset="0"/>
              </a:rPr>
              <a:t>END SP_PROC2</a:t>
            </a:r>
            <a:r>
              <a:rPr lang="en-US" sz="1400" b="1" dirty="0" smtClean="0">
                <a:latin typeface="Arial Black" pitchFamily="34" charset="0"/>
              </a:rPr>
              <a:t>;</a:t>
            </a:r>
          </a:p>
          <a:p>
            <a:pPr defTabSz="228600" eaLnBrk="0" hangingPunct="0">
              <a:lnSpc>
                <a:spcPct val="85000"/>
              </a:lnSpc>
            </a:pPr>
            <a:endParaRPr lang="en-US" sz="800" b="1" dirty="0"/>
          </a:p>
        </p:txBody>
      </p:sp>
      <p:sp>
        <p:nvSpPr>
          <p:cNvPr id="11" name="Rectangle 12"/>
          <p:cNvSpPr>
            <a:spLocks noChangeArrowheads="1"/>
          </p:cNvSpPr>
          <p:nvPr/>
        </p:nvSpPr>
        <p:spPr bwMode="auto">
          <a:xfrm>
            <a:off x="7383857" y="3284984"/>
            <a:ext cx="1508623" cy="523862"/>
          </a:xfrm>
          <a:prstGeom prst="rect">
            <a:avLst/>
          </a:prstGeom>
          <a:noFill/>
          <a:ln w="9525">
            <a:noFill/>
            <a:miter lim="800000"/>
            <a:headEnd/>
            <a:tailEnd/>
          </a:ln>
        </p:spPr>
        <p:txBody>
          <a:bodyPr wrap="square" lIns="92075" tIns="46038" rIns="92075" bIns="46038">
            <a:spAutoFit/>
          </a:bodyPr>
          <a:lstStyle/>
          <a:p>
            <a:pPr algn="ctr" eaLnBrk="0" hangingPunct="0"/>
            <a:r>
              <a:rPr lang="en-US" sz="1400" b="1" dirty="0" err="1">
                <a:latin typeface="Arial Black" pitchFamily="34" charset="0"/>
              </a:rPr>
              <a:t>Excepción</a:t>
            </a:r>
            <a:r>
              <a:rPr lang="en-US" sz="1400" b="1" dirty="0">
                <a:latin typeface="Arial Black" pitchFamily="34" charset="0"/>
              </a:rPr>
              <a:t> </a:t>
            </a:r>
            <a:endParaRPr lang="en-US" sz="1400" b="1" dirty="0" smtClean="0">
              <a:latin typeface="Arial Black" pitchFamily="34" charset="0"/>
            </a:endParaRPr>
          </a:p>
          <a:p>
            <a:pPr algn="ctr" eaLnBrk="0" hangingPunct="0"/>
            <a:r>
              <a:rPr lang="en-US" sz="1400" b="1" dirty="0" err="1" smtClean="0">
                <a:latin typeface="Arial Black" pitchFamily="34" charset="0"/>
              </a:rPr>
              <a:t>generada</a:t>
            </a:r>
            <a:endParaRPr lang="en-US" sz="1400" b="1" dirty="0">
              <a:latin typeface="Arial Black" pitchFamily="34" charset="0"/>
            </a:endParaRPr>
          </a:p>
        </p:txBody>
      </p:sp>
      <p:sp>
        <p:nvSpPr>
          <p:cNvPr id="12" name="Rectangle 13"/>
          <p:cNvSpPr>
            <a:spLocks noChangeArrowheads="1"/>
          </p:cNvSpPr>
          <p:nvPr/>
        </p:nvSpPr>
        <p:spPr bwMode="auto">
          <a:xfrm>
            <a:off x="7436757" y="3818664"/>
            <a:ext cx="1440160" cy="523862"/>
          </a:xfrm>
          <a:prstGeom prst="rect">
            <a:avLst/>
          </a:prstGeom>
          <a:noFill/>
          <a:ln w="9525">
            <a:noFill/>
            <a:miter lim="800000"/>
            <a:headEnd/>
            <a:tailEnd/>
          </a:ln>
        </p:spPr>
        <p:txBody>
          <a:bodyPr wrap="square" lIns="92075" tIns="46038" rIns="92075" bIns="46038">
            <a:spAutoFit/>
          </a:bodyPr>
          <a:lstStyle/>
          <a:p>
            <a:pPr algn="ctr" eaLnBrk="0" hangingPunct="0"/>
            <a:r>
              <a:rPr lang="en-US" sz="1400" b="1" dirty="0" err="1">
                <a:latin typeface="Arial Black" pitchFamily="34" charset="0"/>
              </a:rPr>
              <a:t>Excepción</a:t>
            </a:r>
            <a:r>
              <a:rPr lang="en-US" sz="1400" b="1" dirty="0">
                <a:latin typeface="Arial Black" pitchFamily="34" charset="0"/>
              </a:rPr>
              <a:t> </a:t>
            </a:r>
            <a:endParaRPr lang="en-US" sz="1400" b="1" dirty="0" smtClean="0">
              <a:latin typeface="Arial Black" pitchFamily="34" charset="0"/>
            </a:endParaRPr>
          </a:p>
          <a:p>
            <a:pPr algn="ctr" eaLnBrk="0" hangingPunct="0"/>
            <a:r>
              <a:rPr lang="en-US" sz="1400" b="1" dirty="0" err="1" smtClean="0">
                <a:latin typeface="Arial Black" pitchFamily="34" charset="0"/>
              </a:rPr>
              <a:t>manejada</a:t>
            </a:r>
            <a:endParaRPr lang="en-US" sz="1400" b="1" dirty="0">
              <a:latin typeface="Arial Black" pitchFamily="34" charset="0"/>
            </a:endParaRPr>
          </a:p>
        </p:txBody>
      </p:sp>
      <p:sp>
        <p:nvSpPr>
          <p:cNvPr id="13" name="Rectangle 14"/>
          <p:cNvSpPr>
            <a:spLocks noChangeArrowheads="1"/>
          </p:cNvSpPr>
          <p:nvPr/>
        </p:nvSpPr>
        <p:spPr bwMode="auto">
          <a:xfrm>
            <a:off x="3248135" y="5013176"/>
            <a:ext cx="3097213" cy="893194"/>
          </a:xfrm>
          <a:prstGeom prst="rect">
            <a:avLst/>
          </a:prstGeom>
          <a:noFill/>
          <a:ln w="9525">
            <a:noFill/>
            <a:miter lim="800000"/>
            <a:headEnd/>
            <a:tailEnd/>
          </a:ln>
        </p:spPr>
        <p:txBody>
          <a:bodyPr lIns="92075" tIns="46038" rIns="92075" bIns="46038">
            <a:spAutoFit/>
          </a:bodyPr>
          <a:lstStyle/>
          <a:p>
            <a:pPr algn="ctr" eaLnBrk="0" hangingPunct="0"/>
            <a:r>
              <a:rPr lang="en-US" sz="1300" b="1" dirty="0">
                <a:latin typeface="Arial Black" pitchFamily="34" charset="0"/>
              </a:rPr>
              <a:t>Control </a:t>
            </a:r>
            <a:r>
              <a:rPr lang="en-US" sz="1300" b="1" dirty="0" err="1">
                <a:latin typeface="Arial Black" pitchFamily="34" charset="0"/>
              </a:rPr>
              <a:t>retorna</a:t>
            </a:r>
            <a:r>
              <a:rPr lang="en-US" sz="1300" b="1" dirty="0">
                <a:latin typeface="Arial Black" pitchFamily="34" charset="0"/>
              </a:rPr>
              <a:t> al </a:t>
            </a:r>
            <a:r>
              <a:rPr lang="en-US" sz="1300" b="1" dirty="0" err="1">
                <a:latin typeface="Arial Black" pitchFamily="34" charset="0"/>
              </a:rPr>
              <a:t>procedimiento</a:t>
            </a:r>
            <a:r>
              <a:rPr lang="en-US" sz="1300" b="1" dirty="0">
                <a:latin typeface="Arial Black" pitchFamily="34" charset="0"/>
              </a:rPr>
              <a:t> </a:t>
            </a:r>
            <a:r>
              <a:rPr lang="en-US" sz="1300" b="1" dirty="0" err="1">
                <a:latin typeface="Arial Black" pitchFamily="34" charset="0"/>
              </a:rPr>
              <a:t>que</a:t>
            </a:r>
            <a:r>
              <a:rPr lang="en-US" sz="1300" b="1" dirty="0">
                <a:latin typeface="Arial Black" pitchFamily="34" charset="0"/>
              </a:rPr>
              <a:t> lo </a:t>
            </a:r>
            <a:r>
              <a:rPr lang="en-US" sz="1300" b="1" dirty="0" err="1">
                <a:latin typeface="Arial Black" pitchFamily="34" charset="0"/>
              </a:rPr>
              <a:t>llamó</a:t>
            </a:r>
            <a:r>
              <a:rPr lang="en-US" sz="1300" b="1" dirty="0">
                <a:latin typeface="Arial Black" pitchFamily="34" charset="0"/>
              </a:rPr>
              <a:t> (a la </a:t>
            </a:r>
            <a:r>
              <a:rPr lang="en-US" sz="1300" b="1" dirty="0" err="1">
                <a:latin typeface="Arial Black" pitchFamily="34" charset="0"/>
              </a:rPr>
              <a:t>sentencia</a:t>
            </a:r>
            <a:r>
              <a:rPr lang="en-US" sz="1300" b="1" dirty="0">
                <a:latin typeface="Arial Black" pitchFamily="34" charset="0"/>
              </a:rPr>
              <a:t> siguiente a la </a:t>
            </a:r>
            <a:r>
              <a:rPr lang="en-US" sz="1300" b="1" dirty="0" err="1">
                <a:latin typeface="Arial Black" pitchFamily="34" charset="0"/>
              </a:rPr>
              <a:t>llamada</a:t>
            </a:r>
            <a:r>
              <a:rPr lang="en-US" sz="1300" b="1" dirty="0">
                <a:latin typeface="Arial Black" pitchFamily="34" charset="0"/>
              </a:rPr>
              <a:t>)</a:t>
            </a:r>
          </a:p>
        </p:txBody>
      </p:sp>
      <p:sp>
        <p:nvSpPr>
          <p:cNvPr id="14" name="Line 15"/>
          <p:cNvSpPr>
            <a:spLocks noChangeShapeType="1"/>
          </p:cNvSpPr>
          <p:nvPr/>
        </p:nvSpPr>
        <p:spPr bwMode="auto">
          <a:xfrm>
            <a:off x="5015380" y="4473168"/>
            <a:ext cx="0" cy="468000"/>
          </a:xfrm>
          <a:prstGeom prst="line">
            <a:avLst/>
          </a:prstGeom>
          <a:noFill/>
          <a:ln w="63500">
            <a:solidFill>
              <a:srgbClr val="B80000"/>
            </a:solidFill>
            <a:round/>
            <a:headEnd/>
            <a:tailEnd/>
          </a:ln>
        </p:spPr>
        <p:txBody>
          <a:bodyPr/>
          <a:lstStyle/>
          <a:p>
            <a:endParaRPr lang="es-CL" sz="1400"/>
          </a:p>
        </p:txBody>
      </p:sp>
      <p:sp>
        <p:nvSpPr>
          <p:cNvPr id="15" name="Line 16"/>
          <p:cNvSpPr>
            <a:spLocks noChangeShapeType="1"/>
          </p:cNvSpPr>
          <p:nvPr/>
        </p:nvSpPr>
        <p:spPr bwMode="auto">
          <a:xfrm flipH="1">
            <a:off x="3598176" y="4941168"/>
            <a:ext cx="1440000" cy="0"/>
          </a:xfrm>
          <a:prstGeom prst="line">
            <a:avLst/>
          </a:prstGeom>
          <a:noFill/>
          <a:ln w="63500">
            <a:solidFill>
              <a:srgbClr val="B80000"/>
            </a:solidFill>
            <a:round/>
            <a:headEnd/>
            <a:tailEnd/>
          </a:ln>
        </p:spPr>
        <p:txBody>
          <a:bodyPr/>
          <a:lstStyle/>
          <a:p>
            <a:endParaRPr lang="es-CL" sz="1400"/>
          </a:p>
        </p:txBody>
      </p:sp>
      <p:sp>
        <p:nvSpPr>
          <p:cNvPr id="16" name="Line 17"/>
          <p:cNvSpPr>
            <a:spLocks noChangeShapeType="1"/>
          </p:cNvSpPr>
          <p:nvPr/>
        </p:nvSpPr>
        <p:spPr bwMode="auto">
          <a:xfrm flipH="1" flipV="1">
            <a:off x="3630034" y="3921766"/>
            <a:ext cx="1588" cy="1008000"/>
          </a:xfrm>
          <a:prstGeom prst="line">
            <a:avLst/>
          </a:prstGeom>
          <a:noFill/>
          <a:ln w="63500">
            <a:solidFill>
              <a:srgbClr val="B80000"/>
            </a:solidFill>
            <a:round/>
            <a:headEnd/>
            <a:tailEnd/>
          </a:ln>
        </p:spPr>
        <p:txBody>
          <a:bodyPr/>
          <a:lstStyle/>
          <a:p>
            <a:endParaRPr lang="es-CL" sz="1400"/>
          </a:p>
        </p:txBody>
      </p:sp>
      <p:sp>
        <p:nvSpPr>
          <p:cNvPr id="17" name="Line 18"/>
          <p:cNvSpPr>
            <a:spLocks noChangeShapeType="1"/>
          </p:cNvSpPr>
          <p:nvPr/>
        </p:nvSpPr>
        <p:spPr bwMode="auto">
          <a:xfrm flipH="1">
            <a:off x="1457263" y="3942404"/>
            <a:ext cx="2196000" cy="0"/>
          </a:xfrm>
          <a:prstGeom prst="line">
            <a:avLst/>
          </a:prstGeom>
          <a:noFill/>
          <a:ln w="63500">
            <a:solidFill>
              <a:srgbClr val="B80000"/>
            </a:solidFill>
            <a:round/>
            <a:headEnd/>
            <a:tailEnd type="triangle" w="med" len="med"/>
          </a:ln>
        </p:spPr>
        <p:txBody>
          <a:bodyPr/>
          <a:lstStyle/>
          <a:p>
            <a:endParaRPr lang="es-CL" sz="1400"/>
          </a:p>
        </p:txBody>
      </p:sp>
      <p:sp>
        <p:nvSpPr>
          <p:cNvPr id="18" name="Line 19"/>
          <p:cNvSpPr>
            <a:spLocks noChangeShapeType="1"/>
          </p:cNvSpPr>
          <p:nvPr/>
        </p:nvSpPr>
        <p:spPr bwMode="auto">
          <a:xfrm flipV="1">
            <a:off x="2270769" y="3739098"/>
            <a:ext cx="1404000" cy="9525"/>
          </a:xfrm>
          <a:prstGeom prst="line">
            <a:avLst/>
          </a:prstGeom>
          <a:noFill/>
          <a:ln w="63500">
            <a:solidFill>
              <a:srgbClr val="B80000"/>
            </a:solidFill>
            <a:round/>
            <a:headEnd/>
            <a:tailEnd/>
          </a:ln>
        </p:spPr>
        <p:txBody>
          <a:bodyPr/>
          <a:lstStyle/>
          <a:p>
            <a:endParaRPr lang="es-CL" sz="1400"/>
          </a:p>
        </p:txBody>
      </p:sp>
      <p:sp>
        <p:nvSpPr>
          <p:cNvPr id="19" name="Line 20"/>
          <p:cNvSpPr>
            <a:spLocks noChangeShapeType="1"/>
          </p:cNvSpPr>
          <p:nvPr/>
        </p:nvSpPr>
        <p:spPr bwMode="auto">
          <a:xfrm flipH="1" flipV="1">
            <a:off x="3640075" y="2600858"/>
            <a:ext cx="1588" cy="1152000"/>
          </a:xfrm>
          <a:prstGeom prst="line">
            <a:avLst/>
          </a:prstGeom>
          <a:noFill/>
          <a:ln w="63500">
            <a:solidFill>
              <a:srgbClr val="B80000"/>
            </a:solidFill>
            <a:round/>
            <a:headEnd/>
            <a:tailEnd/>
          </a:ln>
        </p:spPr>
        <p:txBody>
          <a:bodyPr/>
          <a:lstStyle/>
          <a:p>
            <a:endParaRPr lang="es-CL" sz="1400"/>
          </a:p>
        </p:txBody>
      </p:sp>
      <p:sp>
        <p:nvSpPr>
          <p:cNvPr id="20" name="Line 21"/>
          <p:cNvSpPr>
            <a:spLocks noChangeShapeType="1"/>
          </p:cNvSpPr>
          <p:nvPr/>
        </p:nvSpPr>
        <p:spPr bwMode="auto">
          <a:xfrm>
            <a:off x="3628963" y="2634550"/>
            <a:ext cx="504000" cy="0"/>
          </a:xfrm>
          <a:prstGeom prst="line">
            <a:avLst/>
          </a:prstGeom>
          <a:noFill/>
          <a:ln w="63500">
            <a:solidFill>
              <a:srgbClr val="B80000"/>
            </a:solidFill>
            <a:round/>
            <a:headEnd/>
            <a:tailEnd type="triangle" w="med" len="med"/>
          </a:ln>
        </p:spPr>
        <p:txBody>
          <a:bodyPr/>
          <a:lstStyle/>
          <a:p>
            <a:endParaRPr lang="es-CL" sz="1400"/>
          </a:p>
        </p:txBody>
      </p:sp>
      <p:sp>
        <p:nvSpPr>
          <p:cNvPr id="21" name="Line 22"/>
          <p:cNvSpPr>
            <a:spLocks noChangeShapeType="1"/>
          </p:cNvSpPr>
          <p:nvPr/>
        </p:nvSpPr>
        <p:spPr bwMode="auto">
          <a:xfrm flipH="1">
            <a:off x="4853017" y="3594183"/>
            <a:ext cx="2736000" cy="12700"/>
          </a:xfrm>
          <a:prstGeom prst="line">
            <a:avLst/>
          </a:prstGeom>
          <a:noFill/>
          <a:ln w="63500">
            <a:solidFill>
              <a:srgbClr val="B80000"/>
            </a:solidFill>
            <a:round/>
            <a:headEnd/>
            <a:tailEnd type="triangle" w="med" len="med"/>
          </a:ln>
        </p:spPr>
        <p:txBody>
          <a:bodyPr/>
          <a:lstStyle/>
          <a:p>
            <a:endParaRPr lang="es-CL" sz="1400"/>
          </a:p>
        </p:txBody>
      </p:sp>
      <p:sp>
        <p:nvSpPr>
          <p:cNvPr id="24" name="Line 22"/>
          <p:cNvSpPr>
            <a:spLocks noChangeShapeType="1"/>
          </p:cNvSpPr>
          <p:nvPr/>
        </p:nvSpPr>
        <p:spPr bwMode="auto">
          <a:xfrm flipH="1">
            <a:off x="4855758" y="4064372"/>
            <a:ext cx="2736000" cy="12700"/>
          </a:xfrm>
          <a:prstGeom prst="line">
            <a:avLst/>
          </a:prstGeom>
          <a:noFill/>
          <a:ln w="63500">
            <a:solidFill>
              <a:srgbClr val="B80000"/>
            </a:solidFill>
            <a:round/>
            <a:headEnd/>
            <a:tailEnd type="triangle" w="med" len="med"/>
          </a:ln>
        </p:spPr>
        <p:txBody>
          <a:bodyPr/>
          <a:lstStyle/>
          <a:p>
            <a:endParaRPr lang="es-CL" sz="14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idx="4294967295"/>
          </p:nvPr>
        </p:nvSpPr>
        <p:spPr>
          <a:xfrm>
            <a:off x="882650" y="188913"/>
            <a:ext cx="7793038" cy="1462087"/>
          </a:xfrm>
        </p:spPr>
        <p:txBody>
          <a:bodyPr/>
          <a:lstStyle/>
          <a:p>
            <a:pPr algn="r"/>
            <a:r>
              <a:rPr lang="es-CL" sz="3200" dirty="0" smtClean="0">
                <a:solidFill>
                  <a:srgbClr val="10253F"/>
                </a:solidFill>
                <a:latin typeface="Arial" charset="0"/>
                <a:ea typeface="ＭＳ Ｐゴシック" pitchFamily="34" charset="-128"/>
                <a:cs typeface="Arial" charset="0"/>
              </a:rPr>
              <a:t>Excepciones Manejadas en los Procedimientos</a:t>
            </a:r>
            <a:endParaRPr lang="es-ES" sz="3000" dirty="0" smtClean="0">
              <a:solidFill>
                <a:srgbClr val="10253F"/>
              </a:solidFill>
              <a:latin typeface="Arial" charset="0"/>
              <a:ea typeface="ＭＳ Ｐゴシック" pitchFamily="34" charset="-128"/>
              <a:cs typeface="Arial" charset="0"/>
            </a:endParaRPr>
          </a:p>
        </p:txBody>
      </p:sp>
      <p:sp>
        <p:nvSpPr>
          <p:cNvPr id="57346"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lvl="1" indent="-609600" algn="just" defTabSz="457200">
              <a:lnSpc>
                <a:spcPct val="80000"/>
              </a:lnSpc>
              <a:spcBef>
                <a:spcPct val="20000"/>
              </a:spcBef>
              <a:buFont typeface="Arial" charset="0"/>
              <a:buChar char="•"/>
            </a:pPr>
            <a:r>
              <a:rPr lang="es-CL" sz="1800" dirty="0" smtClean="0">
                <a:ea typeface="Arial Unicode MS"/>
                <a:cs typeface="Arial Unicode MS"/>
              </a:rPr>
              <a:t>Ejemplo</a:t>
            </a:r>
            <a:r>
              <a:rPr lang="es-CL" sz="1800" dirty="0" smtClean="0">
                <a:ea typeface="Arial Unicode MS"/>
                <a:cs typeface="Arial Unicode MS"/>
              </a:rPr>
              <a:t>:</a:t>
            </a:r>
            <a:endParaRPr lang="es-CL" sz="18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0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p:txBody>
      </p:sp>
      <p:sp>
        <p:nvSpPr>
          <p:cNvPr id="3" name="Text Box 5"/>
          <p:cNvSpPr txBox="1">
            <a:spLocks noChangeArrowheads="1"/>
          </p:cNvSpPr>
          <p:nvPr/>
        </p:nvSpPr>
        <p:spPr bwMode="auto">
          <a:xfrm>
            <a:off x="1055681" y="1867402"/>
            <a:ext cx="7056000" cy="236988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pPr>
              <a:defRPr/>
            </a:pPr>
            <a:endParaRPr lang="es-MX" sz="800" dirty="0">
              <a:latin typeface="Arial Black" pitchFamily="34" charset="0"/>
            </a:endParaRPr>
          </a:p>
          <a:p>
            <a:pPr>
              <a:tabLst>
                <a:tab pos="1200150" algn="l"/>
              </a:tabLst>
            </a:pPr>
            <a:r>
              <a:rPr lang="es-ES" sz="1200" b="1" dirty="0" smtClean="0">
                <a:latin typeface="Arial Black" pitchFamily="34" charset="0"/>
              </a:rPr>
              <a:t>CREATE OR REPLACE PROCEDURE </a:t>
            </a:r>
            <a:r>
              <a:rPr lang="es-ES" sz="1200" b="1" dirty="0" smtClean="0">
                <a:latin typeface="Arial Black" pitchFamily="34" charset="0"/>
              </a:rPr>
              <a:t> </a:t>
            </a:r>
            <a:r>
              <a:rPr lang="es-ES" sz="1200" b="1" dirty="0" err="1" smtClean="0">
                <a:latin typeface="Arial Black" pitchFamily="34" charset="0"/>
              </a:rPr>
              <a:t>sp_add_department</a:t>
            </a:r>
            <a:endParaRPr lang="es-ES" sz="1200" b="1" dirty="0" smtClean="0">
              <a:latin typeface="Arial Black" pitchFamily="34" charset="0"/>
            </a:endParaRPr>
          </a:p>
          <a:p>
            <a:pPr>
              <a:tabLst>
                <a:tab pos="1200150" algn="l"/>
              </a:tabLst>
            </a:pPr>
            <a:r>
              <a:rPr lang="es-ES" sz="1200" b="1" dirty="0" smtClean="0">
                <a:latin typeface="Arial Black" pitchFamily="34" charset="0"/>
              </a:rPr>
              <a:t>(</a:t>
            </a:r>
            <a:r>
              <a:rPr lang="es-ES" sz="1200" b="1" dirty="0" err="1" smtClean="0">
                <a:latin typeface="Arial Black" pitchFamily="34" charset="0"/>
              </a:rPr>
              <a:t>p_cod</a:t>
            </a:r>
            <a:r>
              <a:rPr lang="es-ES" sz="1200" b="1" dirty="0" smtClean="0">
                <a:latin typeface="Arial Black" pitchFamily="34" charset="0"/>
              </a:rPr>
              <a:t>  </a:t>
            </a:r>
            <a:r>
              <a:rPr lang="es-ES" sz="1200" b="1" dirty="0" smtClean="0">
                <a:latin typeface="Arial Black" pitchFamily="34" charset="0"/>
              </a:rPr>
              <a:t>NUMBER, </a:t>
            </a:r>
            <a:r>
              <a:rPr lang="es-ES" sz="1200" b="1" dirty="0" smtClean="0">
                <a:latin typeface="Arial Black" pitchFamily="34" charset="0"/>
              </a:rPr>
              <a:t>p_name </a:t>
            </a:r>
            <a:r>
              <a:rPr lang="es-ES" sz="1200" b="1" dirty="0" smtClean="0">
                <a:latin typeface="Arial Black" pitchFamily="34" charset="0"/>
              </a:rPr>
              <a:t>VARCHAR2, </a:t>
            </a:r>
            <a:r>
              <a:rPr lang="es-ES" sz="1200" b="1" dirty="0" err="1" smtClean="0">
                <a:latin typeface="Arial Black" pitchFamily="34" charset="0"/>
              </a:rPr>
              <a:t>p_mgr</a:t>
            </a:r>
            <a:r>
              <a:rPr lang="es-ES" sz="1200" b="1" dirty="0" smtClean="0">
                <a:latin typeface="Arial Black" pitchFamily="34" charset="0"/>
              </a:rPr>
              <a:t> </a:t>
            </a:r>
            <a:r>
              <a:rPr lang="es-ES" sz="1200" b="1" dirty="0" smtClean="0">
                <a:latin typeface="Arial Black" pitchFamily="34" charset="0"/>
              </a:rPr>
              <a:t>NUMBER, </a:t>
            </a:r>
            <a:r>
              <a:rPr lang="es-ES" sz="1200" b="1" dirty="0" err="1" smtClean="0">
                <a:latin typeface="Arial Black" pitchFamily="34" charset="0"/>
              </a:rPr>
              <a:t>p_loc</a:t>
            </a:r>
            <a:r>
              <a:rPr lang="es-ES" sz="1200" b="1" dirty="0" smtClean="0">
                <a:latin typeface="Arial Black" pitchFamily="34" charset="0"/>
              </a:rPr>
              <a:t> </a:t>
            </a:r>
            <a:r>
              <a:rPr lang="es-ES" sz="1200" b="1" dirty="0" smtClean="0">
                <a:latin typeface="Arial Black" pitchFamily="34" charset="0"/>
              </a:rPr>
              <a:t>NUMBER) IS</a:t>
            </a:r>
          </a:p>
          <a:p>
            <a:pPr>
              <a:tabLst>
                <a:tab pos="1200150" algn="l"/>
              </a:tabLst>
            </a:pPr>
            <a:r>
              <a:rPr lang="es-ES" sz="1200" b="1" dirty="0" smtClean="0">
                <a:latin typeface="Arial Black" pitchFamily="34" charset="0"/>
              </a:rPr>
              <a:t>BEGIN</a:t>
            </a:r>
          </a:p>
          <a:p>
            <a:pPr>
              <a:tabLst>
                <a:tab pos="1200150" algn="l"/>
              </a:tabLst>
            </a:pPr>
            <a:r>
              <a:rPr lang="es-ES" sz="1200" b="1" dirty="0" smtClean="0">
                <a:latin typeface="Arial Black" pitchFamily="34" charset="0"/>
              </a:rPr>
              <a:t>  INSERT INTO DEPARTMENTS (department_id,  </a:t>
            </a:r>
            <a:r>
              <a:rPr lang="es-ES" sz="1200" b="1" dirty="0" err="1" smtClean="0">
                <a:latin typeface="Arial Black" pitchFamily="34" charset="0"/>
              </a:rPr>
              <a:t>department_name</a:t>
            </a:r>
            <a:r>
              <a:rPr lang="es-ES" sz="1200" b="1" dirty="0" smtClean="0">
                <a:latin typeface="Arial Black" pitchFamily="34" charset="0"/>
              </a:rPr>
              <a:t>, </a:t>
            </a:r>
          </a:p>
          <a:p>
            <a:pPr>
              <a:tabLst>
                <a:tab pos="1200150" algn="l"/>
              </a:tabLst>
            </a:pPr>
            <a:r>
              <a:rPr lang="es-ES" sz="1200" b="1" dirty="0" smtClean="0">
                <a:latin typeface="Arial Black" pitchFamily="34" charset="0"/>
              </a:rPr>
              <a:t>                                                 </a:t>
            </a:r>
            <a:r>
              <a:rPr lang="es-ES" sz="1200" b="1" dirty="0" smtClean="0">
                <a:latin typeface="Arial Black" pitchFamily="34" charset="0"/>
              </a:rPr>
              <a:t>    </a:t>
            </a:r>
            <a:r>
              <a:rPr lang="es-ES" sz="1200" b="1" dirty="0" smtClean="0">
                <a:latin typeface="Arial Black" pitchFamily="34" charset="0"/>
              </a:rPr>
              <a:t>manager_id, location_id)</a:t>
            </a:r>
          </a:p>
          <a:p>
            <a:pPr>
              <a:tabLst>
                <a:tab pos="1200150" algn="l"/>
              </a:tabLst>
            </a:pPr>
            <a:r>
              <a:rPr lang="es-ES" sz="1200" b="1" dirty="0" smtClean="0">
                <a:latin typeface="Arial Black" pitchFamily="34" charset="0"/>
              </a:rPr>
              <a:t>   </a:t>
            </a:r>
            <a:r>
              <a:rPr lang="es-ES" sz="1200" b="1" dirty="0" smtClean="0">
                <a:latin typeface="Arial Black" pitchFamily="34" charset="0"/>
              </a:rPr>
              <a:t>VALUES (</a:t>
            </a:r>
            <a:r>
              <a:rPr lang="es-ES" sz="1200" b="1" dirty="0" err="1" smtClean="0">
                <a:latin typeface="Arial Black" pitchFamily="34" charset="0"/>
              </a:rPr>
              <a:t>p_cod</a:t>
            </a:r>
            <a:r>
              <a:rPr lang="es-ES" sz="1200" b="1" dirty="0" smtClean="0">
                <a:latin typeface="Arial Black" pitchFamily="34" charset="0"/>
              </a:rPr>
              <a:t>, </a:t>
            </a:r>
            <a:r>
              <a:rPr lang="es-ES" sz="1200" b="1" dirty="0" smtClean="0">
                <a:latin typeface="Arial Black" pitchFamily="34" charset="0"/>
              </a:rPr>
              <a:t>p_name</a:t>
            </a:r>
            <a:r>
              <a:rPr lang="es-ES" sz="1200" b="1" dirty="0" smtClean="0">
                <a:latin typeface="Arial Black" pitchFamily="34" charset="0"/>
              </a:rPr>
              <a:t>, </a:t>
            </a:r>
            <a:r>
              <a:rPr lang="es-ES" sz="1200" b="1" dirty="0" err="1" smtClean="0">
                <a:latin typeface="Arial Black" pitchFamily="34" charset="0"/>
              </a:rPr>
              <a:t>p_mgr</a:t>
            </a:r>
            <a:r>
              <a:rPr lang="es-ES" sz="1200" b="1" dirty="0" smtClean="0">
                <a:latin typeface="Arial Black" pitchFamily="34" charset="0"/>
              </a:rPr>
              <a:t>, </a:t>
            </a:r>
            <a:r>
              <a:rPr lang="es-ES" sz="1200" b="1" dirty="0" err="1" smtClean="0">
                <a:latin typeface="Arial Black" pitchFamily="34" charset="0"/>
              </a:rPr>
              <a:t>p_loc</a:t>
            </a:r>
            <a:r>
              <a:rPr lang="es-ES" sz="1200" b="1" dirty="0" smtClean="0">
                <a:latin typeface="Arial Black" pitchFamily="34" charset="0"/>
              </a:rPr>
              <a:t>);</a:t>
            </a:r>
          </a:p>
          <a:p>
            <a:pPr>
              <a:tabLst>
                <a:tab pos="1200150" algn="l"/>
              </a:tabLst>
            </a:pPr>
            <a:r>
              <a:rPr lang="es-ES" sz="1200" b="1" dirty="0" smtClean="0">
                <a:latin typeface="Arial Black" pitchFamily="34" charset="0"/>
              </a:rPr>
              <a:t>  DBMS_OUTPUT.PUT_LINE('Departamento agregado: </a:t>
            </a:r>
            <a:r>
              <a:rPr lang="es-ES" sz="1200" b="1" dirty="0" smtClean="0">
                <a:latin typeface="Arial Black" pitchFamily="34" charset="0"/>
              </a:rPr>
              <a:t>'||p_name</a:t>
            </a:r>
            <a:r>
              <a:rPr lang="es-ES" sz="1200" b="1" dirty="0" smtClean="0">
                <a:latin typeface="Arial Black" pitchFamily="34" charset="0"/>
              </a:rPr>
              <a:t>);</a:t>
            </a:r>
          </a:p>
          <a:p>
            <a:pPr>
              <a:tabLst>
                <a:tab pos="1200150" algn="l"/>
              </a:tabLst>
            </a:pPr>
            <a:r>
              <a:rPr lang="es-ES" sz="1200" b="1" dirty="0" smtClean="0">
                <a:latin typeface="Arial Black" pitchFamily="34" charset="0"/>
              </a:rPr>
              <a:t>EXCEPTION</a:t>
            </a:r>
          </a:p>
          <a:p>
            <a:pPr>
              <a:tabLst>
                <a:tab pos="1200150" algn="l"/>
              </a:tabLst>
            </a:pPr>
            <a:r>
              <a:rPr lang="es-ES" sz="1200" b="1" dirty="0" smtClean="0">
                <a:latin typeface="Arial Black" pitchFamily="34" charset="0"/>
              </a:rPr>
              <a:t> WHEN DUP_VAL_ON_INDEX  THEN</a:t>
            </a:r>
          </a:p>
          <a:p>
            <a:pPr>
              <a:tabLst>
                <a:tab pos="1200150" algn="l"/>
              </a:tabLst>
            </a:pPr>
            <a:r>
              <a:rPr lang="es-ES" sz="1200" b="1" dirty="0" smtClean="0">
                <a:latin typeface="Arial Black" pitchFamily="34" charset="0"/>
              </a:rPr>
              <a:t>  DBMS_OUTPUT.PUT_LINE('Error: código de departamento ya existe: </a:t>
            </a:r>
            <a:r>
              <a:rPr lang="es-ES" sz="1200" b="1" dirty="0" smtClean="0">
                <a:latin typeface="Arial Black" pitchFamily="34" charset="0"/>
              </a:rPr>
              <a:t>'||</a:t>
            </a:r>
            <a:r>
              <a:rPr lang="es-ES" sz="1200" b="1" dirty="0" err="1" smtClean="0">
                <a:latin typeface="Arial Black" pitchFamily="34" charset="0"/>
              </a:rPr>
              <a:t>p_cod</a:t>
            </a:r>
            <a:r>
              <a:rPr lang="es-ES" sz="1200" b="1" dirty="0" smtClean="0">
                <a:latin typeface="Arial Black" pitchFamily="34" charset="0"/>
              </a:rPr>
              <a:t>);</a:t>
            </a:r>
          </a:p>
          <a:p>
            <a:pPr>
              <a:tabLst>
                <a:tab pos="1200150" algn="l"/>
              </a:tabLst>
            </a:pPr>
            <a:r>
              <a:rPr lang="es-ES" sz="1200" b="1" dirty="0" smtClean="0">
                <a:latin typeface="Arial Black" pitchFamily="34" charset="0"/>
              </a:rPr>
              <a:t>END;</a:t>
            </a:r>
          </a:p>
          <a:p>
            <a:pPr>
              <a:defRPr/>
            </a:pPr>
            <a:endParaRPr lang="en-US" sz="800" dirty="0">
              <a:solidFill>
                <a:srgbClr val="000000"/>
              </a:solidFill>
              <a:latin typeface="Arial Black" pitchFamily="34" charset="0"/>
            </a:endParaRPr>
          </a:p>
        </p:txBody>
      </p:sp>
      <p:sp>
        <p:nvSpPr>
          <p:cNvPr id="5" name="Text Box 5"/>
          <p:cNvSpPr txBox="1">
            <a:spLocks noChangeArrowheads="1"/>
          </p:cNvSpPr>
          <p:nvPr/>
        </p:nvSpPr>
        <p:spPr bwMode="auto">
          <a:xfrm>
            <a:off x="1066186" y="4365104"/>
            <a:ext cx="7056000" cy="144655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pPr>
              <a:defRPr/>
            </a:pPr>
            <a:endParaRPr lang="es-MX" sz="800" dirty="0">
              <a:latin typeface="Arial Black" pitchFamily="34" charset="0"/>
            </a:endParaRPr>
          </a:p>
          <a:p>
            <a:pPr>
              <a:tabLst>
                <a:tab pos="1200150" algn="l"/>
              </a:tabLst>
            </a:pPr>
            <a:r>
              <a:rPr lang="en-US" sz="1200" b="1" dirty="0" smtClean="0">
                <a:latin typeface="Arial Black" pitchFamily="34" charset="0"/>
              </a:rPr>
              <a:t>CREATE OR REPLACE PROCEDURE </a:t>
            </a:r>
            <a:r>
              <a:rPr lang="en-US" sz="1200" b="1" dirty="0" smtClean="0">
                <a:latin typeface="Arial Black" pitchFamily="34" charset="0"/>
              </a:rPr>
              <a:t> </a:t>
            </a:r>
            <a:r>
              <a:rPr lang="en-US" sz="1200" b="1" dirty="0" err="1" smtClean="0">
                <a:latin typeface="Arial Black" pitchFamily="34" charset="0"/>
              </a:rPr>
              <a:t>sp_create_department</a:t>
            </a:r>
            <a:r>
              <a:rPr lang="en-US" sz="1200" b="1" dirty="0" smtClean="0">
                <a:latin typeface="Arial Black" pitchFamily="34" charset="0"/>
              </a:rPr>
              <a:t>  IS</a:t>
            </a:r>
            <a:endParaRPr lang="en-US" sz="1200" b="1" dirty="0" smtClean="0">
              <a:latin typeface="Arial Black" pitchFamily="34" charset="0"/>
            </a:endParaRPr>
          </a:p>
          <a:p>
            <a:pPr>
              <a:tabLst>
                <a:tab pos="1200150" algn="l"/>
              </a:tabLst>
            </a:pPr>
            <a:r>
              <a:rPr lang="en-US" sz="1200" b="1" dirty="0" smtClean="0">
                <a:latin typeface="Arial Black" pitchFamily="34" charset="0"/>
              </a:rPr>
              <a:t>BEGIN</a:t>
            </a:r>
          </a:p>
          <a:p>
            <a:pPr>
              <a:tabLst>
                <a:tab pos="1200150" algn="l"/>
              </a:tabLst>
            </a:pPr>
            <a:r>
              <a:rPr lang="en-US" sz="1200" b="1" dirty="0" smtClean="0">
                <a:latin typeface="Arial Black" pitchFamily="34" charset="0"/>
              </a:rPr>
              <a:t>  </a:t>
            </a:r>
            <a:r>
              <a:rPr lang="en-US" sz="1200" b="1" dirty="0" err="1" smtClean="0">
                <a:latin typeface="Arial Black" pitchFamily="34" charset="0"/>
              </a:rPr>
              <a:t>sp_add_department</a:t>
            </a:r>
            <a:r>
              <a:rPr lang="en-US" sz="1200" b="1" dirty="0" smtClean="0">
                <a:latin typeface="Arial Black" pitchFamily="34" charset="0"/>
              </a:rPr>
              <a:t>(555</a:t>
            </a:r>
            <a:r>
              <a:rPr lang="en-US" sz="1200" b="1" dirty="0" smtClean="0">
                <a:latin typeface="Arial Black" pitchFamily="34" charset="0"/>
              </a:rPr>
              <a:t>,'Media', 100, 1800);</a:t>
            </a:r>
          </a:p>
          <a:p>
            <a:pPr>
              <a:tabLst>
                <a:tab pos="1200150" algn="l"/>
              </a:tabLst>
            </a:pPr>
            <a:r>
              <a:rPr lang="en-US" sz="1200" b="1" dirty="0" smtClean="0">
                <a:latin typeface="Arial Black" pitchFamily="34" charset="0"/>
              </a:rPr>
              <a:t>  </a:t>
            </a:r>
            <a:r>
              <a:rPr lang="en-US" sz="1200" b="1" dirty="0" err="1" smtClean="0">
                <a:latin typeface="Arial Black" pitchFamily="34" charset="0"/>
              </a:rPr>
              <a:t>sp_add_department</a:t>
            </a:r>
            <a:r>
              <a:rPr lang="en-US" sz="1200" b="1" dirty="0" smtClean="0">
                <a:latin typeface="Arial Black" pitchFamily="34" charset="0"/>
              </a:rPr>
              <a:t>(120</a:t>
            </a:r>
            <a:r>
              <a:rPr lang="en-US" sz="1200" b="1" dirty="0" smtClean="0">
                <a:latin typeface="Arial Black" pitchFamily="34" charset="0"/>
              </a:rPr>
              <a:t>, 'Editing', 99, 1800);</a:t>
            </a:r>
          </a:p>
          <a:p>
            <a:pPr>
              <a:tabLst>
                <a:tab pos="1200150" algn="l"/>
              </a:tabLst>
            </a:pPr>
            <a:r>
              <a:rPr lang="en-US" sz="1200" b="1" dirty="0" smtClean="0">
                <a:latin typeface="Arial Black" pitchFamily="34" charset="0"/>
              </a:rPr>
              <a:t>  </a:t>
            </a:r>
            <a:r>
              <a:rPr lang="en-US" sz="1200" b="1" dirty="0" err="1" smtClean="0">
                <a:latin typeface="Arial Black" pitchFamily="34" charset="0"/>
              </a:rPr>
              <a:t>sp_add_department</a:t>
            </a:r>
            <a:r>
              <a:rPr lang="en-US" sz="1200" b="1" dirty="0" smtClean="0">
                <a:latin typeface="Arial Black" pitchFamily="34" charset="0"/>
              </a:rPr>
              <a:t>(999</a:t>
            </a:r>
            <a:r>
              <a:rPr lang="en-US" sz="1200" b="1" dirty="0" smtClean="0">
                <a:latin typeface="Arial Black" pitchFamily="34" charset="0"/>
              </a:rPr>
              <a:t>, 'Advertising', 101, 1800);</a:t>
            </a:r>
          </a:p>
          <a:p>
            <a:pPr>
              <a:tabLst>
                <a:tab pos="1200150" algn="l"/>
              </a:tabLst>
            </a:pPr>
            <a:r>
              <a:rPr lang="en-US" sz="1200" b="1" dirty="0" smtClean="0">
                <a:latin typeface="Arial Black" pitchFamily="34" charset="0"/>
              </a:rPr>
              <a:t>END;</a:t>
            </a:r>
          </a:p>
          <a:p>
            <a:pPr>
              <a:defRPr/>
            </a:pPr>
            <a:endParaRPr lang="en-US" sz="800" dirty="0">
              <a:solidFill>
                <a:srgbClr val="000000"/>
              </a:solidFill>
              <a:latin typeface="Arial Black" pitchFamily="34" charset="0"/>
            </a:endParaRPr>
          </a:p>
        </p:txBody>
      </p:sp>
      <p:pic>
        <p:nvPicPr>
          <p:cNvPr id="1026" name="Picture 2" descr="C:\Users\user\Documents\DonationCoder\ScreenshotCaptor\Screenshots\Screenshot - 03-05-2014 , 20_13_32.png"/>
          <p:cNvPicPr>
            <a:picLocks noChangeAspect="1" noChangeArrowheads="1"/>
          </p:cNvPicPr>
          <p:nvPr/>
        </p:nvPicPr>
        <p:blipFill>
          <a:blip r:embed="rId3" cstate="print"/>
          <a:srcRect/>
          <a:stretch>
            <a:fillRect/>
          </a:stretch>
        </p:blipFill>
        <p:spPr bwMode="auto">
          <a:xfrm>
            <a:off x="2771800" y="5877272"/>
            <a:ext cx="4089359" cy="706240"/>
          </a:xfrm>
          <a:prstGeom prst="rect">
            <a:avLst/>
          </a:prstGeom>
          <a:noFill/>
        </p:spPr>
      </p:pic>
      <p:pic>
        <p:nvPicPr>
          <p:cNvPr id="12" name="Picture 22" descr="yes-symbo005"/>
          <p:cNvPicPr>
            <a:picLocks noChangeAspect="1" noChangeArrowheads="1"/>
          </p:cNvPicPr>
          <p:nvPr/>
        </p:nvPicPr>
        <p:blipFill>
          <a:blip r:embed="rId4" cstate="print"/>
          <a:srcRect/>
          <a:stretch>
            <a:fillRect/>
          </a:stretch>
        </p:blipFill>
        <p:spPr bwMode="auto">
          <a:xfrm>
            <a:off x="4975285" y="4831019"/>
            <a:ext cx="249238" cy="246063"/>
          </a:xfrm>
          <a:prstGeom prst="rect">
            <a:avLst/>
          </a:prstGeom>
          <a:solidFill>
            <a:srgbClr val="FFCC00"/>
          </a:solidFill>
          <a:ln w="9525">
            <a:noFill/>
            <a:miter lim="800000"/>
            <a:headEnd/>
            <a:tailEnd/>
          </a:ln>
        </p:spPr>
      </p:pic>
      <p:pic>
        <p:nvPicPr>
          <p:cNvPr id="13" name="Picture 23" descr="yes-symbo005"/>
          <p:cNvPicPr>
            <a:picLocks noChangeAspect="1" noChangeArrowheads="1"/>
          </p:cNvPicPr>
          <p:nvPr/>
        </p:nvPicPr>
        <p:blipFill>
          <a:blip r:embed="rId4" cstate="print"/>
          <a:srcRect/>
          <a:stretch>
            <a:fillRect/>
          </a:stretch>
        </p:blipFill>
        <p:spPr bwMode="auto">
          <a:xfrm>
            <a:off x="5456587" y="5218898"/>
            <a:ext cx="249237" cy="246062"/>
          </a:xfrm>
          <a:prstGeom prst="rect">
            <a:avLst/>
          </a:prstGeom>
          <a:solidFill>
            <a:srgbClr val="FFCC00"/>
          </a:solidFill>
          <a:ln w="9525">
            <a:noFill/>
            <a:miter lim="800000"/>
            <a:headEnd/>
            <a:tailEnd/>
          </a:ln>
        </p:spPr>
      </p:pic>
      <p:pic>
        <p:nvPicPr>
          <p:cNvPr id="14" name="Picture 24" descr="no-symbo004"/>
          <p:cNvPicPr>
            <a:picLocks noChangeAspect="1" noChangeArrowheads="1"/>
          </p:cNvPicPr>
          <p:nvPr/>
        </p:nvPicPr>
        <p:blipFill>
          <a:blip r:embed="rId5" cstate="print"/>
          <a:srcRect/>
          <a:stretch>
            <a:fillRect/>
          </a:stretch>
        </p:blipFill>
        <p:spPr bwMode="auto">
          <a:xfrm>
            <a:off x="4964173" y="5056268"/>
            <a:ext cx="185737" cy="212725"/>
          </a:xfrm>
          <a:prstGeom prst="rect">
            <a:avLst/>
          </a:prstGeom>
          <a:solidFill>
            <a:srgbClr val="FFCC00"/>
          </a:solid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882650" y="188913"/>
            <a:ext cx="7793038" cy="1462087"/>
          </a:xfrm>
        </p:spPr>
        <p:txBody>
          <a:bodyPr/>
          <a:lstStyle/>
          <a:p>
            <a:pPr algn="r"/>
            <a:r>
              <a:rPr lang="es-CL" sz="3400" dirty="0" smtClean="0">
                <a:solidFill>
                  <a:srgbClr val="10253F"/>
                </a:solidFill>
                <a:latin typeface="Arial" charset="0"/>
                <a:ea typeface="ＭＳ Ｐゴシック" pitchFamily="34" charset="-128"/>
                <a:cs typeface="Arial" charset="0"/>
              </a:rPr>
              <a:t>Excepciones No Manejadas en los Procedimientos</a:t>
            </a:r>
            <a:endParaRPr lang="es-ES" sz="3400" dirty="0" smtClean="0">
              <a:solidFill>
                <a:srgbClr val="10253F"/>
              </a:solidFill>
              <a:latin typeface="Arial" charset="0"/>
              <a:ea typeface="ＭＳ Ｐゴシック" pitchFamily="34" charset="-128"/>
              <a:cs typeface="Arial" charset="0"/>
            </a:endParaRPr>
          </a:p>
        </p:txBody>
      </p:sp>
      <p:sp>
        <p:nvSpPr>
          <p:cNvPr id="7" name="Rectangle 7"/>
          <p:cNvSpPr>
            <a:spLocks noChangeArrowheads="1"/>
          </p:cNvSpPr>
          <p:nvPr/>
        </p:nvSpPr>
        <p:spPr bwMode="blackWhite">
          <a:xfrm>
            <a:off x="512700" y="2371378"/>
            <a:ext cx="2880320" cy="3139321"/>
          </a:xfrm>
          <a:prstGeom prst="rect">
            <a:avLst/>
          </a:prstGeom>
          <a:solidFill>
            <a:srgbClr val="99CC00"/>
          </a:solidFill>
          <a:ln w="28575">
            <a:solidFill>
              <a:schemeClr val="tx1"/>
            </a:solidFill>
            <a:miter lim="800000"/>
            <a:headEnd/>
            <a:tailEnd/>
          </a:ln>
          <a:scene3d>
            <a:camera prst="orthographicFront"/>
            <a:lightRig rig="threePt" dir="t"/>
          </a:scene3d>
          <a:sp3d>
            <a:bevelT w="165100" prst="coolSlant"/>
          </a:sp3d>
        </p:spPr>
        <p:txBody>
          <a:bodyPr wrap="square" lIns="73152" tIns="36576" rIns="73152" bIns="36576">
            <a:spAutoFit/>
          </a:bodyPr>
          <a:lstStyle/>
          <a:p>
            <a:pPr defTabSz="525463" eaLnBrk="0" hangingPunct="0">
              <a:lnSpc>
                <a:spcPct val="80000"/>
              </a:lnSpc>
            </a:pPr>
            <a:endParaRPr lang="en-US" sz="1400" b="1" dirty="0" smtClean="0"/>
          </a:p>
          <a:p>
            <a:pPr defTabSz="525463" eaLnBrk="0" hangingPunct="0">
              <a:lnSpc>
                <a:spcPct val="80000"/>
              </a:lnSpc>
            </a:pPr>
            <a:r>
              <a:rPr lang="en-US" sz="1300" b="1" dirty="0" smtClean="0">
                <a:latin typeface="Arial Black" pitchFamily="34" charset="0"/>
              </a:rPr>
              <a:t>PROCEDURE </a:t>
            </a:r>
            <a:r>
              <a:rPr lang="en-US" sz="1300" b="1" dirty="0">
                <a:latin typeface="Arial Black" pitchFamily="34" charset="0"/>
              </a:rPr>
              <a:t>SP_PROC1 ...</a:t>
            </a:r>
          </a:p>
          <a:p>
            <a:pPr defTabSz="525463" eaLnBrk="0" hangingPunct="0">
              <a:lnSpc>
                <a:spcPct val="80000"/>
              </a:lnSpc>
            </a:pPr>
            <a:r>
              <a:rPr lang="en-US" sz="1300" b="1" dirty="0">
                <a:latin typeface="Arial Black" pitchFamily="34" charset="0"/>
              </a:rPr>
              <a:t>IS </a:t>
            </a:r>
          </a:p>
          <a:p>
            <a:pPr defTabSz="525463" eaLnBrk="0" hangingPunct="0">
              <a:lnSpc>
                <a:spcPct val="80000"/>
              </a:lnSpc>
            </a:pPr>
            <a:r>
              <a:rPr lang="en-US" sz="1300" b="1" dirty="0">
                <a:latin typeface="Arial Black" pitchFamily="34" charset="0"/>
              </a:rPr>
              <a:t> ...</a:t>
            </a:r>
          </a:p>
          <a:p>
            <a:pPr defTabSz="525463" eaLnBrk="0" hangingPunct="0">
              <a:lnSpc>
                <a:spcPct val="80000"/>
              </a:lnSpc>
            </a:pPr>
            <a:r>
              <a:rPr lang="en-US" sz="1300" b="1" dirty="0">
                <a:latin typeface="Arial Black" pitchFamily="34" charset="0"/>
              </a:rPr>
              <a:t>BEGIN</a:t>
            </a:r>
          </a:p>
          <a:p>
            <a:pPr defTabSz="525463" eaLnBrk="0" hangingPunct="0">
              <a:lnSpc>
                <a:spcPct val="80000"/>
              </a:lnSpc>
            </a:pPr>
            <a:r>
              <a:rPr lang="en-US" sz="1300" b="1" dirty="0">
                <a:latin typeface="Arial Black" pitchFamily="34" charset="0"/>
              </a:rPr>
              <a:t> ...</a:t>
            </a:r>
          </a:p>
          <a:p>
            <a:pPr defTabSz="525463" eaLnBrk="0" hangingPunct="0">
              <a:lnSpc>
                <a:spcPct val="80000"/>
              </a:lnSpc>
            </a:pPr>
            <a:r>
              <a:rPr lang="en-US" sz="1300" dirty="0">
                <a:latin typeface="Arial Black" pitchFamily="34" charset="0"/>
              </a:rPr>
              <a:t> </a:t>
            </a:r>
            <a:r>
              <a:rPr lang="en-US" sz="1300" b="1" dirty="0" smtClean="0">
                <a:latin typeface="Arial Black" pitchFamily="34" charset="0"/>
              </a:rPr>
              <a:t>...</a:t>
            </a:r>
          </a:p>
          <a:p>
            <a:pPr defTabSz="525463" eaLnBrk="0" hangingPunct="0">
              <a:lnSpc>
                <a:spcPct val="80000"/>
              </a:lnSpc>
            </a:pPr>
            <a:r>
              <a:rPr lang="en-US" sz="1300" b="1" dirty="0" smtClean="0">
                <a:latin typeface="Arial Black" pitchFamily="34" charset="0"/>
              </a:rPr>
              <a:t> </a:t>
            </a:r>
            <a:r>
              <a:rPr lang="en-US" sz="1300" b="1" dirty="0" smtClean="0">
                <a:latin typeface="Arial Black" pitchFamily="34" charset="0"/>
              </a:rPr>
              <a:t>…</a:t>
            </a:r>
            <a:endParaRPr lang="en-US" sz="1300" b="1" dirty="0">
              <a:latin typeface="Arial Black" pitchFamily="34" charset="0"/>
            </a:endParaRPr>
          </a:p>
          <a:p>
            <a:pPr defTabSz="525463" eaLnBrk="0" hangingPunct="0">
              <a:lnSpc>
                <a:spcPct val="80000"/>
              </a:lnSpc>
            </a:pPr>
            <a:endParaRPr lang="en-US" sz="1300" b="1" dirty="0">
              <a:latin typeface="Arial Black" pitchFamily="34" charset="0"/>
            </a:endParaRPr>
          </a:p>
          <a:p>
            <a:pPr defTabSz="525463" eaLnBrk="0" hangingPunct="0">
              <a:lnSpc>
                <a:spcPct val="80000"/>
              </a:lnSpc>
            </a:pPr>
            <a:r>
              <a:rPr lang="en-US" sz="1300" b="1" dirty="0">
                <a:latin typeface="Arial Black" pitchFamily="34" charset="0"/>
              </a:rPr>
              <a:t>  </a:t>
            </a:r>
            <a:r>
              <a:rPr lang="en-US" sz="1300" b="1" dirty="0">
                <a:solidFill>
                  <a:srgbClr val="0000CC"/>
                </a:solidFill>
                <a:latin typeface="Arial Black" pitchFamily="34" charset="0"/>
              </a:rPr>
              <a:t>SP_PROC2(arg1)</a:t>
            </a:r>
            <a:r>
              <a:rPr lang="en-US" sz="1300" b="1" dirty="0">
                <a:latin typeface="Arial Black" pitchFamily="34" charset="0"/>
              </a:rPr>
              <a:t>;</a:t>
            </a:r>
          </a:p>
          <a:p>
            <a:pPr defTabSz="525463" eaLnBrk="0" hangingPunct="0">
              <a:lnSpc>
                <a:spcPct val="80000"/>
              </a:lnSpc>
            </a:pPr>
            <a:r>
              <a:rPr lang="en-US" sz="1300" dirty="0">
                <a:latin typeface="Arial Black" pitchFamily="34" charset="0"/>
              </a:rPr>
              <a:t> </a:t>
            </a:r>
            <a:r>
              <a:rPr lang="en-US" sz="1300" b="1" dirty="0">
                <a:latin typeface="Arial Black" pitchFamily="34" charset="0"/>
              </a:rPr>
              <a:t>...</a:t>
            </a:r>
          </a:p>
          <a:p>
            <a:pPr defTabSz="525463" eaLnBrk="0" hangingPunct="0">
              <a:lnSpc>
                <a:spcPct val="80000"/>
              </a:lnSpc>
            </a:pPr>
            <a:r>
              <a:rPr lang="en-US" sz="1300" b="1" dirty="0">
                <a:latin typeface="Arial Black" pitchFamily="34" charset="0"/>
              </a:rPr>
              <a:t> ...</a:t>
            </a:r>
          </a:p>
          <a:p>
            <a:pPr defTabSz="525463" eaLnBrk="0" hangingPunct="0">
              <a:lnSpc>
                <a:spcPct val="80000"/>
              </a:lnSpc>
            </a:pPr>
            <a:endParaRPr lang="en-US" sz="1300" b="1" dirty="0">
              <a:latin typeface="Arial Black" pitchFamily="34" charset="0"/>
            </a:endParaRPr>
          </a:p>
          <a:p>
            <a:pPr defTabSz="525463" eaLnBrk="0" hangingPunct="0">
              <a:lnSpc>
                <a:spcPct val="80000"/>
              </a:lnSpc>
            </a:pPr>
            <a:r>
              <a:rPr lang="en-US" sz="1300" b="1" dirty="0">
                <a:latin typeface="Arial Black" pitchFamily="34" charset="0"/>
              </a:rPr>
              <a:t>EXCEPTION</a:t>
            </a:r>
          </a:p>
          <a:p>
            <a:pPr defTabSz="525463" eaLnBrk="0" hangingPunct="0">
              <a:lnSpc>
                <a:spcPct val="80000"/>
              </a:lnSpc>
            </a:pPr>
            <a:r>
              <a:rPr lang="en-US" sz="1300" b="1" dirty="0">
                <a:latin typeface="Arial Black" pitchFamily="34" charset="0"/>
              </a:rPr>
              <a:t> </a:t>
            </a:r>
            <a:r>
              <a:rPr lang="en-US" sz="1300" b="1" dirty="0" smtClean="0">
                <a:latin typeface="Arial Black" pitchFamily="34" charset="0"/>
              </a:rPr>
              <a:t>...</a:t>
            </a:r>
          </a:p>
          <a:p>
            <a:pPr defTabSz="525463" eaLnBrk="0" hangingPunct="0">
              <a:lnSpc>
                <a:spcPct val="80000"/>
              </a:lnSpc>
            </a:pPr>
            <a:r>
              <a:rPr lang="en-US" sz="1300" b="1" dirty="0" smtClean="0">
                <a:latin typeface="Arial Black" pitchFamily="34" charset="0"/>
              </a:rPr>
              <a:t> </a:t>
            </a:r>
            <a:r>
              <a:rPr lang="en-US" sz="1300" b="1" dirty="0" smtClean="0">
                <a:latin typeface="Arial Black" pitchFamily="34" charset="0"/>
              </a:rPr>
              <a:t>…</a:t>
            </a:r>
            <a:endParaRPr lang="en-US" sz="1300" b="1" dirty="0">
              <a:latin typeface="Arial Black" pitchFamily="34" charset="0"/>
            </a:endParaRPr>
          </a:p>
          <a:p>
            <a:pPr defTabSz="525463" eaLnBrk="0" hangingPunct="0">
              <a:lnSpc>
                <a:spcPct val="80000"/>
              </a:lnSpc>
            </a:pPr>
            <a:endParaRPr lang="en-US" sz="1300" b="1" dirty="0">
              <a:latin typeface="Arial Black" pitchFamily="34" charset="0"/>
            </a:endParaRPr>
          </a:p>
          <a:p>
            <a:pPr defTabSz="525463" eaLnBrk="0" hangingPunct="0">
              <a:lnSpc>
                <a:spcPct val="80000"/>
              </a:lnSpc>
            </a:pPr>
            <a:r>
              <a:rPr lang="en-US" sz="1300" b="1" dirty="0">
                <a:latin typeface="Arial Black" pitchFamily="34" charset="0"/>
              </a:rPr>
              <a:t>END </a:t>
            </a:r>
            <a:r>
              <a:rPr lang="en-US" sz="1300" b="1" dirty="0" smtClean="0">
                <a:latin typeface="Arial Black" pitchFamily="34" charset="0"/>
              </a:rPr>
              <a:t>SP_PROC1;</a:t>
            </a:r>
          </a:p>
          <a:p>
            <a:pPr defTabSz="525463" eaLnBrk="0" hangingPunct="0">
              <a:lnSpc>
                <a:spcPct val="80000"/>
              </a:lnSpc>
            </a:pPr>
            <a:endParaRPr lang="en-US" sz="1400" b="1" dirty="0"/>
          </a:p>
        </p:txBody>
      </p:sp>
      <p:sp>
        <p:nvSpPr>
          <p:cNvPr id="8" name="Rectangle 8"/>
          <p:cNvSpPr>
            <a:spLocks noChangeArrowheads="1"/>
          </p:cNvSpPr>
          <p:nvPr/>
        </p:nvSpPr>
        <p:spPr bwMode="auto">
          <a:xfrm>
            <a:off x="542863" y="2049115"/>
            <a:ext cx="7989577" cy="312266"/>
          </a:xfrm>
          <a:prstGeom prst="rect">
            <a:avLst/>
          </a:prstGeom>
          <a:noFill/>
          <a:ln w="9525">
            <a:noFill/>
            <a:miter lim="800000"/>
            <a:headEnd/>
            <a:tailEnd/>
          </a:ln>
        </p:spPr>
        <p:txBody>
          <a:bodyPr wrap="square" lIns="92075" tIns="46038" rIns="92075" bIns="46038">
            <a:spAutoFit/>
          </a:bodyPr>
          <a:lstStyle/>
          <a:p>
            <a:pPr marL="342900" indent="-342900" eaLnBrk="0" hangingPunct="0">
              <a:lnSpc>
                <a:spcPct val="95000"/>
              </a:lnSpc>
              <a:spcBef>
                <a:spcPct val="35000"/>
              </a:spcBef>
            </a:pPr>
            <a:r>
              <a:rPr lang="en-US" b="1" dirty="0" err="1">
                <a:latin typeface="Arial Black" pitchFamily="34" charset="0"/>
              </a:rPr>
              <a:t>Procedimiento</a:t>
            </a:r>
            <a:r>
              <a:rPr lang="en-US" b="1" dirty="0">
                <a:latin typeface="Arial Black" pitchFamily="34" charset="0"/>
              </a:rPr>
              <a:t> </a:t>
            </a:r>
            <a:r>
              <a:rPr lang="en-US" b="1" dirty="0" err="1">
                <a:latin typeface="Arial Black" pitchFamily="34" charset="0"/>
              </a:rPr>
              <a:t>que</a:t>
            </a:r>
            <a:r>
              <a:rPr lang="en-US" b="1" dirty="0">
                <a:latin typeface="Arial Black" pitchFamily="34" charset="0"/>
              </a:rPr>
              <a:t> </a:t>
            </a:r>
            <a:r>
              <a:rPr lang="en-US" b="1" dirty="0" smtClean="0">
                <a:latin typeface="Arial Black" pitchFamily="34" charset="0"/>
              </a:rPr>
              <a:t>llama		</a:t>
            </a:r>
            <a:r>
              <a:rPr lang="en-US" b="1" dirty="0" err="1" smtClean="0">
                <a:latin typeface="Arial Black" pitchFamily="34" charset="0"/>
              </a:rPr>
              <a:t>Procedimiento</a:t>
            </a:r>
            <a:r>
              <a:rPr lang="en-US" b="1" dirty="0" smtClean="0">
                <a:latin typeface="Arial Black" pitchFamily="34" charset="0"/>
              </a:rPr>
              <a:t>  </a:t>
            </a:r>
            <a:r>
              <a:rPr lang="en-US" b="1" dirty="0" err="1" smtClean="0">
                <a:latin typeface="Arial Black" pitchFamily="34" charset="0"/>
              </a:rPr>
              <a:t>llamado</a:t>
            </a:r>
            <a:r>
              <a:rPr lang="en-US" b="1" dirty="0" smtClean="0">
                <a:latin typeface="Arial Black" pitchFamily="34" charset="0"/>
              </a:rPr>
              <a:t>	</a:t>
            </a:r>
            <a:endParaRPr lang="en-US" b="1" dirty="0">
              <a:latin typeface="Arial Black" pitchFamily="34" charset="0"/>
            </a:endParaRPr>
          </a:p>
        </p:txBody>
      </p:sp>
      <p:sp>
        <p:nvSpPr>
          <p:cNvPr id="10" name="Rectangle 11"/>
          <p:cNvSpPr>
            <a:spLocks noChangeArrowheads="1"/>
          </p:cNvSpPr>
          <p:nvPr/>
        </p:nvSpPr>
        <p:spPr bwMode="auto">
          <a:xfrm>
            <a:off x="4094100" y="2348881"/>
            <a:ext cx="3115344" cy="2192908"/>
          </a:xfrm>
          <a:prstGeom prst="rect">
            <a:avLst/>
          </a:prstGeom>
          <a:solidFill>
            <a:srgbClr val="3399FF"/>
          </a:solidFill>
          <a:ln w="28575">
            <a:solidFill>
              <a:schemeClr val="tx1"/>
            </a:solidFill>
            <a:miter lim="800000"/>
            <a:headEnd type="none" w="sm" len="sm"/>
            <a:tailEnd type="none" w="sm" len="sm"/>
          </a:ln>
          <a:scene3d>
            <a:camera prst="orthographicFront"/>
            <a:lightRig rig="threePt" dir="t"/>
          </a:scene3d>
          <a:sp3d>
            <a:bevelT w="165100" prst="coolSlant"/>
          </a:sp3d>
        </p:spPr>
        <p:txBody>
          <a:bodyPr wrap="square" lIns="73152" tIns="36576" rIns="73152" bIns="36576">
            <a:spAutoFit/>
          </a:bodyPr>
          <a:lstStyle/>
          <a:p>
            <a:pPr defTabSz="228600" eaLnBrk="0" hangingPunct="0">
              <a:lnSpc>
                <a:spcPct val="85000"/>
              </a:lnSpc>
            </a:pPr>
            <a:endParaRPr lang="en-US" sz="1400" b="1" dirty="0" smtClean="0"/>
          </a:p>
          <a:p>
            <a:pPr defTabSz="228600" eaLnBrk="0" hangingPunct="0">
              <a:lnSpc>
                <a:spcPct val="85000"/>
              </a:lnSpc>
            </a:pPr>
            <a:r>
              <a:rPr lang="en-US" sz="1400" b="1" dirty="0" smtClean="0">
                <a:latin typeface="Arial Black" pitchFamily="34" charset="0"/>
              </a:rPr>
              <a:t>PROCEDURE </a:t>
            </a:r>
            <a:r>
              <a:rPr lang="en-US" sz="1400" b="1" dirty="0">
                <a:latin typeface="Arial Black" pitchFamily="34" charset="0"/>
              </a:rPr>
              <a:t>SP_PROC2 </a:t>
            </a:r>
          </a:p>
          <a:p>
            <a:pPr defTabSz="228600" eaLnBrk="0" hangingPunct="0">
              <a:lnSpc>
                <a:spcPct val="85000"/>
              </a:lnSpc>
            </a:pPr>
            <a:r>
              <a:rPr lang="en-US" sz="1400" b="1" dirty="0">
                <a:latin typeface="Arial Black" pitchFamily="34" charset="0"/>
              </a:rPr>
              <a:t>(arg1    NUMBER)</a:t>
            </a:r>
          </a:p>
          <a:p>
            <a:pPr defTabSz="228600" eaLnBrk="0" hangingPunct="0">
              <a:lnSpc>
                <a:spcPct val="85000"/>
              </a:lnSpc>
            </a:pPr>
            <a:r>
              <a:rPr lang="en-US" sz="1400" b="1" dirty="0">
                <a:latin typeface="Arial Black" pitchFamily="34" charset="0"/>
              </a:rPr>
              <a:t>IS </a:t>
            </a:r>
          </a:p>
          <a:p>
            <a:pPr defTabSz="228600" eaLnBrk="0" hangingPunct="0">
              <a:lnSpc>
                <a:spcPct val="85000"/>
              </a:lnSpc>
            </a:pPr>
            <a:r>
              <a:rPr lang="en-US" sz="1400" b="1" dirty="0">
                <a:latin typeface="Arial Black" pitchFamily="34" charset="0"/>
              </a:rPr>
              <a:t> ...</a:t>
            </a:r>
          </a:p>
          <a:p>
            <a:pPr defTabSz="228600" eaLnBrk="0" hangingPunct="0">
              <a:lnSpc>
                <a:spcPct val="85000"/>
              </a:lnSpc>
            </a:pPr>
            <a:r>
              <a:rPr lang="en-US" sz="1400" b="1" dirty="0">
                <a:latin typeface="Arial Black" pitchFamily="34" charset="0"/>
              </a:rPr>
              <a:t>BEGIN</a:t>
            </a:r>
          </a:p>
          <a:p>
            <a:pPr defTabSz="228600" eaLnBrk="0" hangingPunct="0">
              <a:lnSpc>
                <a:spcPct val="85000"/>
              </a:lnSpc>
            </a:pPr>
            <a:r>
              <a:rPr lang="en-US" sz="1400" b="1" dirty="0">
                <a:latin typeface="Arial Black" pitchFamily="34" charset="0"/>
              </a:rPr>
              <a:t> </a:t>
            </a:r>
            <a:r>
              <a:rPr lang="en-US" sz="1400" b="1" dirty="0" smtClean="0">
                <a:latin typeface="Arial Black" pitchFamily="34" charset="0"/>
              </a:rPr>
              <a:t>...</a:t>
            </a:r>
          </a:p>
          <a:p>
            <a:pPr defTabSz="228600" eaLnBrk="0" hangingPunct="0">
              <a:lnSpc>
                <a:spcPct val="85000"/>
              </a:lnSpc>
            </a:pPr>
            <a:r>
              <a:rPr lang="en-US" sz="1400" b="1" dirty="0" smtClean="0">
                <a:latin typeface="Arial Black" pitchFamily="34" charset="0"/>
              </a:rPr>
              <a:t> …</a:t>
            </a:r>
            <a:endParaRPr lang="en-US" sz="1400" b="1" dirty="0">
              <a:latin typeface="Arial Black" pitchFamily="34" charset="0"/>
            </a:endParaRPr>
          </a:p>
          <a:p>
            <a:pPr defTabSz="228600" eaLnBrk="0" hangingPunct="0">
              <a:lnSpc>
                <a:spcPct val="85000"/>
              </a:lnSpc>
            </a:pPr>
            <a:r>
              <a:rPr lang="en-US" sz="1400" b="1" dirty="0">
                <a:latin typeface="Arial Black" pitchFamily="34" charset="0"/>
              </a:rPr>
              <a:t>EXCEPTION</a:t>
            </a:r>
          </a:p>
          <a:p>
            <a:pPr defTabSz="228600" eaLnBrk="0" hangingPunct="0">
              <a:lnSpc>
                <a:spcPct val="85000"/>
              </a:lnSpc>
            </a:pPr>
            <a:r>
              <a:rPr lang="en-US" sz="1400" b="1" dirty="0">
                <a:latin typeface="Arial Black" pitchFamily="34" charset="0"/>
              </a:rPr>
              <a:t> ...</a:t>
            </a:r>
          </a:p>
          <a:p>
            <a:pPr defTabSz="228600" eaLnBrk="0" hangingPunct="0">
              <a:lnSpc>
                <a:spcPct val="85000"/>
              </a:lnSpc>
            </a:pPr>
            <a:r>
              <a:rPr lang="en-US" sz="1400" b="1" dirty="0">
                <a:latin typeface="Arial Black" pitchFamily="34" charset="0"/>
              </a:rPr>
              <a:t>END SP_PROC2</a:t>
            </a:r>
            <a:r>
              <a:rPr lang="en-US" sz="1400" b="1" dirty="0" smtClean="0">
                <a:latin typeface="Arial Black" pitchFamily="34" charset="0"/>
              </a:rPr>
              <a:t>;</a:t>
            </a:r>
          </a:p>
          <a:p>
            <a:pPr defTabSz="228600" eaLnBrk="0" hangingPunct="0">
              <a:lnSpc>
                <a:spcPct val="85000"/>
              </a:lnSpc>
            </a:pPr>
            <a:endParaRPr lang="en-US" sz="800" b="1" dirty="0"/>
          </a:p>
        </p:txBody>
      </p:sp>
      <p:sp>
        <p:nvSpPr>
          <p:cNvPr id="11" name="Rectangle 12"/>
          <p:cNvSpPr>
            <a:spLocks noChangeArrowheads="1"/>
          </p:cNvSpPr>
          <p:nvPr/>
        </p:nvSpPr>
        <p:spPr bwMode="auto">
          <a:xfrm>
            <a:off x="7383857" y="3284984"/>
            <a:ext cx="1508623" cy="523862"/>
          </a:xfrm>
          <a:prstGeom prst="rect">
            <a:avLst/>
          </a:prstGeom>
          <a:noFill/>
          <a:ln w="9525">
            <a:noFill/>
            <a:miter lim="800000"/>
            <a:headEnd/>
            <a:tailEnd/>
          </a:ln>
        </p:spPr>
        <p:txBody>
          <a:bodyPr wrap="square" lIns="92075" tIns="46038" rIns="92075" bIns="46038">
            <a:spAutoFit/>
          </a:bodyPr>
          <a:lstStyle/>
          <a:p>
            <a:pPr algn="ctr" eaLnBrk="0" hangingPunct="0"/>
            <a:r>
              <a:rPr lang="en-US" sz="1400" b="1" dirty="0" err="1">
                <a:latin typeface="Arial Black" pitchFamily="34" charset="0"/>
              </a:rPr>
              <a:t>Excepción</a:t>
            </a:r>
            <a:r>
              <a:rPr lang="en-US" sz="1400" b="1" dirty="0">
                <a:latin typeface="Arial Black" pitchFamily="34" charset="0"/>
              </a:rPr>
              <a:t> </a:t>
            </a:r>
            <a:endParaRPr lang="en-US" sz="1400" b="1" dirty="0" smtClean="0">
              <a:latin typeface="Arial Black" pitchFamily="34" charset="0"/>
            </a:endParaRPr>
          </a:p>
          <a:p>
            <a:pPr algn="ctr" eaLnBrk="0" hangingPunct="0"/>
            <a:r>
              <a:rPr lang="en-US" sz="1400" b="1" dirty="0" err="1" smtClean="0">
                <a:latin typeface="Arial Black" pitchFamily="34" charset="0"/>
              </a:rPr>
              <a:t>generada</a:t>
            </a:r>
            <a:endParaRPr lang="en-US" sz="1400" b="1" dirty="0">
              <a:latin typeface="Arial Black" pitchFamily="34" charset="0"/>
            </a:endParaRPr>
          </a:p>
        </p:txBody>
      </p:sp>
      <p:sp>
        <p:nvSpPr>
          <p:cNvPr id="12" name="Rectangle 13"/>
          <p:cNvSpPr>
            <a:spLocks noChangeArrowheads="1"/>
          </p:cNvSpPr>
          <p:nvPr/>
        </p:nvSpPr>
        <p:spPr bwMode="auto">
          <a:xfrm>
            <a:off x="7436757" y="3818664"/>
            <a:ext cx="1440160" cy="739306"/>
          </a:xfrm>
          <a:prstGeom prst="rect">
            <a:avLst/>
          </a:prstGeom>
          <a:noFill/>
          <a:ln w="9525">
            <a:noFill/>
            <a:miter lim="800000"/>
            <a:headEnd/>
            <a:tailEnd/>
          </a:ln>
        </p:spPr>
        <p:txBody>
          <a:bodyPr wrap="square" lIns="92075" tIns="46038" rIns="92075" bIns="46038">
            <a:spAutoFit/>
          </a:bodyPr>
          <a:lstStyle/>
          <a:p>
            <a:pPr algn="ctr" eaLnBrk="0" hangingPunct="0"/>
            <a:r>
              <a:rPr lang="en-US" sz="1400" b="1" dirty="0" err="1" smtClean="0">
                <a:latin typeface="Arial Black" pitchFamily="34" charset="0"/>
              </a:rPr>
              <a:t>Excepción</a:t>
            </a:r>
            <a:r>
              <a:rPr lang="en-US" sz="1400" b="1" dirty="0" smtClean="0">
                <a:latin typeface="Arial Black" pitchFamily="34" charset="0"/>
              </a:rPr>
              <a:t> No </a:t>
            </a:r>
          </a:p>
          <a:p>
            <a:pPr algn="ctr" eaLnBrk="0" hangingPunct="0"/>
            <a:r>
              <a:rPr lang="en-US" sz="1400" b="1" dirty="0" err="1" smtClean="0">
                <a:latin typeface="Arial Black" pitchFamily="34" charset="0"/>
              </a:rPr>
              <a:t>manejada</a:t>
            </a:r>
            <a:endParaRPr lang="en-US" sz="1400" b="1" dirty="0">
              <a:latin typeface="Arial Black" pitchFamily="34" charset="0"/>
            </a:endParaRPr>
          </a:p>
        </p:txBody>
      </p:sp>
      <p:sp>
        <p:nvSpPr>
          <p:cNvPr id="13" name="Rectangle 14"/>
          <p:cNvSpPr>
            <a:spLocks noChangeArrowheads="1"/>
          </p:cNvSpPr>
          <p:nvPr/>
        </p:nvSpPr>
        <p:spPr bwMode="auto">
          <a:xfrm>
            <a:off x="3301839" y="4869160"/>
            <a:ext cx="3097213" cy="693139"/>
          </a:xfrm>
          <a:prstGeom prst="rect">
            <a:avLst/>
          </a:prstGeom>
          <a:noFill/>
          <a:ln w="9525">
            <a:noFill/>
            <a:miter lim="800000"/>
            <a:headEnd/>
            <a:tailEnd/>
          </a:ln>
        </p:spPr>
        <p:txBody>
          <a:bodyPr lIns="92075" tIns="46038" rIns="92075" bIns="46038">
            <a:spAutoFit/>
          </a:bodyPr>
          <a:lstStyle/>
          <a:p>
            <a:pPr algn="ctr" eaLnBrk="0" hangingPunct="0"/>
            <a:r>
              <a:rPr lang="es-CL" sz="1300" b="1" dirty="0" smtClean="0">
                <a:latin typeface="Arial Black" pitchFamily="34" charset="0"/>
              </a:rPr>
              <a:t>Control retorna a la sección de excepción del procedimiento que lo llamó</a:t>
            </a:r>
          </a:p>
        </p:txBody>
      </p:sp>
      <p:sp>
        <p:nvSpPr>
          <p:cNvPr id="14" name="Line 15"/>
          <p:cNvSpPr>
            <a:spLocks noChangeShapeType="1"/>
          </p:cNvSpPr>
          <p:nvPr/>
        </p:nvSpPr>
        <p:spPr bwMode="auto">
          <a:xfrm>
            <a:off x="5015380" y="4507035"/>
            <a:ext cx="0" cy="324000"/>
          </a:xfrm>
          <a:prstGeom prst="line">
            <a:avLst/>
          </a:prstGeom>
          <a:noFill/>
          <a:ln w="63500">
            <a:solidFill>
              <a:srgbClr val="B80000"/>
            </a:solidFill>
            <a:round/>
            <a:headEnd/>
            <a:tailEnd/>
          </a:ln>
        </p:spPr>
        <p:txBody>
          <a:bodyPr/>
          <a:lstStyle/>
          <a:p>
            <a:endParaRPr lang="es-CL" sz="1400"/>
          </a:p>
        </p:txBody>
      </p:sp>
      <p:sp>
        <p:nvSpPr>
          <p:cNvPr id="15" name="Line 16"/>
          <p:cNvSpPr>
            <a:spLocks noChangeShapeType="1"/>
          </p:cNvSpPr>
          <p:nvPr/>
        </p:nvSpPr>
        <p:spPr bwMode="auto">
          <a:xfrm flipH="1">
            <a:off x="1151928" y="4797152"/>
            <a:ext cx="3852000" cy="0"/>
          </a:xfrm>
          <a:prstGeom prst="line">
            <a:avLst/>
          </a:prstGeom>
          <a:noFill/>
          <a:ln w="63500">
            <a:solidFill>
              <a:srgbClr val="B80000"/>
            </a:solidFill>
            <a:round/>
            <a:headEnd type="none"/>
            <a:tailEnd type="triangle"/>
          </a:ln>
        </p:spPr>
        <p:txBody>
          <a:bodyPr/>
          <a:lstStyle/>
          <a:p>
            <a:endParaRPr lang="es-CL" sz="1400"/>
          </a:p>
        </p:txBody>
      </p:sp>
      <p:sp>
        <p:nvSpPr>
          <p:cNvPr id="18" name="Line 19"/>
          <p:cNvSpPr>
            <a:spLocks noChangeShapeType="1"/>
          </p:cNvSpPr>
          <p:nvPr/>
        </p:nvSpPr>
        <p:spPr bwMode="auto">
          <a:xfrm flipV="1">
            <a:off x="2270769" y="3912242"/>
            <a:ext cx="1400400" cy="9525"/>
          </a:xfrm>
          <a:prstGeom prst="line">
            <a:avLst/>
          </a:prstGeom>
          <a:noFill/>
          <a:ln w="63500">
            <a:solidFill>
              <a:srgbClr val="B80000"/>
            </a:solidFill>
            <a:round/>
            <a:headEnd/>
            <a:tailEnd/>
          </a:ln>
        </p:spPr>
        <p:txBody>
          <a:bodyPr/>
          <a:lstStyle/>
          <a:p>
            <a:endParaRPr lang="es-CL" sz="1400"/>
          </a:p>
        </p:txBody>
      </p:sp>
      <p:sp>
        <p:nvSpPr>
          <p:cNvPr id="19" name="Line 20"/>
          <p:cNvSpPr>
            <a:spLocks noChangeShapeType="1"/>
          </p:cNvSpPr>
          <p:nvPr/>
        </p:nvSpPr>
        <p:spPr bwMode="auto">
          <a:xfrm flipH="1" flipV="1">
            <a:off x="3640075" y="2612147"/>
            <a:ext cx="1588" cy="1296000"/>
          </a:xfrm>
          <a:prstGeom prst="line">
            <a:avLst/>
          </a:prstGeom>
          <a:noFill/>
          <a:ln w="63500">
            <a:solidFill>
              <a:srgbClr val="B80000"/>
            </a:solidFill>
            <a:round/>
            <a:headEnd/>
            <a:tailEnd/>
          </a:ln>
        </p:spPr>
        <p:txBody>
          <a:bodyPr/>
          <a:lstStyle/>
          <a:p>
            <a:endParaRPr lang="es-CL" sz="1400"/>
          </a:p>
        </p:txBody>
      </p:sp>
      <p:sp>
        <p:nvSpPr>
          <p:cNvPr id="20" name="Line 21"/>
          <p:cNvSpPr>
            <a:spLocks noChangeShapeType="1"/>
          </p:cNvSpPr>
          <p:nvPr/>
        </p:nvSpPr>
        <p:spPr bwMode="auto">
          <a:xfrm>
            <a:off x="3628963" y="2634550"/>
            <a:ext cx="504000" cy="0"/>
          </a:xfrm>
          <a:prstGeom prst="line">
            <a:avLst/>
          </a:prstGeom>
          <a:noFill/>
          <a:ln w="63500">
            <a:solidFill>
              <a:srgbClr val="B80000"/>
            </a:solidFill>
            <a:round/>
            <a:headEnd/>
            <a:tailEnd type="triangle" w="med" len="med"/>
          </a:ln>
        </p:spPr>
        <p:txBody>
          <a:bodyPr/>
          <a:lstStyle/>
          <a:p>
            <a:endParaRPr lang="es-CL" sz="1400"/>
          </a:p>
        </p:txBody>
      </p:sp>
      <p:sp>
        <p:nvSpPr>
          <p:cNvPr id="21" name="Line 22"/>
          <p:cNvSpPr>
            <a:spLocks noChangeShapeType="1"/>
          </p:cNvSpPr>
          <p:nvPr/>
        </p:nvSpPr>
        <p:spPr bwMode="auto">
          <a:xfrm flipH="1">
            <a:off x="4853017" y="3594183"/>
            <a:ext cx="2736000" cy="12700"/>
          </a:xfrm>
          <a:prstGeom prst="line">
            <a:avLst/>
          </a:prstGeom>
          <a:noFill/>
          <a:ln w="63500">
            <a:solidFill>
              <a:srgbClr val="B80000"/>
            </a:solidFill>
            <a:round/>
            <a:headEnd/>
            <a:tailEnd type="triangle" w="med" len="med"/>
          </a:ln>
        </p:spPr>
        <p:txBody>
          <a:bodyPr/>
          <a:lstStyle/>
          <a:p>
            <a:endParaRPr lang="es-CL" sz="1400"/>
          </a:p>
        </p:txBody>
      </p:sp>
      <p:sp>
        <p:nvSpPr>
          <p:cNvPr id="24" name="Line 22"/>
          <p:cNvSpPr>
            <a:spLocks noChangeShapeType="1"/>
          </p:cNvSpPr>
          <p:nvPr/>
        </p:nvSpPr>
        <p:spPr bwMode="auto">
          <a:xfrm flipH="1">
            <a:off x="4855758" y="4064372"/>
            <a:ext cx="2736000" cy="12700"/>
          </a:xfrm>
          <a:prstGeom prst="line">
            <a:avLst/>
          </a:prstGeom>
          <a:noFill/>
          <a:ln w="63500">
            <a:solidFill>
              <a:srgbClr val="B80000"/>
            </a:solidFill>
            <a:round/>
            <a:headEnd/>
            <a:tailEnd type="triangle" w="med" len="med"/>
          </a:ln>
        </p:spPr>
        <p:txBody>
          <a:bodyPr/>
          <a:lstStyle/>
          <a:p>
            <a:endParaRPr lang="es-CL" sz="1400"/>
          </a:p>
        </p:txBody>
      </p:sp>
      <p:sp>
        <p:nvSpPr>
          <p:cNvPr id="22" name="Line 20"/>
          <p:cNvSpPr>
            <a:spLocks noChangeShapeType="1"/>
          </p:cNvSpPr>
          <p:nvPr/>
        </p:nvSpPr>
        <p:spPr bwMode="auto">
          <a:xfrm>
            <a:off x="6240463" y="3920480"/>
            <a:ext cx="288000" cy="288000"/>
          </a:xfrm>
          <a:prstGeom prst="line">
            <a:avLst/>
          </a:prstGeom>
          <a:noFill/>
          <a:ln w="50800">
            <a:solidFill>
              <a:srgbClr val="B80000"/>
            </a:solidFill>
            <a:round/>
            <a:headEnd type="none" w="sm" len="sm"/>
            <a:tailEnd type="none" w="sm" len="sm"/>
          </a:ln>
        </p:spPr>
        <p:txBody>
          <a:bodyPr wrap="none" lIns="73152" tIns="36576" rIns="73152" bIns="36576">
            <a:spAutoFit/>
          </a:bodyPr>
          <a:lstStyle/>
          <a:p>
            <a:endParaRPr lang="es-CL"/>
          </a:p>
        </p:txBody>
      </p:sp>
      <p:sp>
        <p:nvSpPr>
          <p:cNvPr id="23" name="Line 21"/>
          <p:cNvSpPr>
            <a:spLocks noChangeShapeType="1"/>
          </p:cNvSpPr>
          <p:nvPr/>
        </p:nvSpPr>
        <p:spPr bwMode="auto">
          <a:xfrm flipH="1">
            <a:off x="6240463" y="3920480"/>
            <a:ext cx="288000" cy="288000"/>
          </a:xfrm>
          <a:prstGeom prst="line">
            <a:avLst/>
          </a:prstGeom>
          <a:noFill/>
          <a:ln w="50800">
            <a:solidFill>
              <a:srgbClr val="B80000"/>
            </a:solidFill>
            <a:round/>
            <a:headEnd type="none" w="sm" len="sm"/>
            <a:tailEnd type="none" w="sm" len="sm"/>
          </a:ln>
        </p:spPr>
        <p:txBody>
          <a:bodyPr wrap="none" lIns="73152" tIns="36576" rIns="73152" bIns="36576">
            <a:spAutoFit/>
          </a:bodyPr>
          <a:lstStyle/>
          <a:p>
            <a:endParaRPr lang="es-CL"/>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idx="4294967295"/>
          </p:nvPr>
        </p:nvSpPr>
        <p:spPr>
          <a:xfrm>
            <a:off x="882650" y="188913"/>
            <a:ext cx="7793038" cy="1462087"/>
          </a:xfrm>
        </p:spPr>
        <p:txBody>
          <a:bodyPr/>
          <a:lstStyle/>
          <a:p>
            <a:pPr algn="r"/>
            <a:r>
              <a:rPr lang="es-CL" sz="3200" dirty="0" smtClean="0">
                <a:solidFill>
                  <a:srgbClr val="10253F"/>
                </a:solidFill>
                <a:latin typeface="Arial" charset="0"/>
                <a:ea typeface="ＭＳ Ｐゴシック" pitchFamily="34" charset="-128"/>
                <a:cs typeface="Arial" charset="0"/>
              </a:rPr>
              <a:t>Excepciones </a:t>
            </a:r>
            <a:r>
              <a:rPr lang="es-CL" sz="3200" dirty="0" smtClean="0">
                <a:solidFill>
                  <a:srgbClr val="10253F"/>
                </a:solidFill>
                <a:latin typeface="Arial" charset="0"/>
                <a:ea typeface="ＭＳ Ｐゴシック" pitchFamily="34" charset="-128"/>
                <a:cs typeface="Arial" charset="0"/>
              </a:rPr>
              <a:t>No Manejadas </a:t>
            </a:r>
            <a:r>
              <a:rPr lang="es-CL" sz="3200" dirty="0" smtClean="0">
                <a:solidFill>
                  <a:srgbClr val="10253F"/>
                </a:solidFill>
                <a:latin typeface="Arial" charset="0"/>
                <a:ea typeface="ＭＳ Ｐゴシック" pitchFamily="34" charset="-128"/>
                <a:cs typeface="Arial" charset="0"/>
              </a:rPr>
              <a:t>en los Procedimientos</a:t>
            </a:r>
            <a:endParaRPr lang="es-ES" sz="3000" dirty="0" smtClean="0">
              <a:solidFill>
                <a:srgbClr val="10253F"/>
              </a:solidFill>
              <a:latin typeface="Arial" charset="0"/>
              <a:ea typeface="ＭＳ Ｐゴシック" pitchFamily="34" charset="-128"/>
              <a:cs typeface="Arial" charset="0"/>
            </a:endParaRPr>
          </a:p>
        </p:txBody>
      </p:sp>
      <p:sp>
        <p:nvSpPr>
          <p:cNvPr id="57346"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lvl="1" indent="-609600" algn="just" defTabSz="457200">
              <a:lnSpc>
                <a:spcPct val="80000"/>
              </a:lnSpc>
              <a:spcBef>
                <a:spcPct val="20000"/>
              </a:spcBef>
              <a:buFont typeface="Arial" charset="0"/>
              <a:buChar char="•"/>
            </a:pPr>
            <a:r>
              <a:rPr lang="es-CL" sz="1800" dirty="0" smtClean="0">
                <a:ea typeface="Arial Unicode MS"/>
                <a:cs typeface="Arial Unicode MS"/>
              </a:rPr>
              <a:t>Ejemplo</a:t>
            </a:r>
            <a:r>
              <a:rPr lang="es-CL" sz="1800" dirty="0" smtClean="0">
                <a:ea typeface="Arial Unicode MS"/>
                <a:cs typeface="Arial Unicode MS"/>
              </a:rPr>
              <a:t>:</a:t>
            </a:r>
            <a:endParaRPr lang="es-CL" sz="18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0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p:txBody>
      </p:sp>
      <p:sp>
        <p:nvSpPr>
          <p:cNvPr id="3" name="Text Box 5"/>
          <p:cNvSpPr txBox="1">
            <a:spLocks noChangeArrowheads="1"/>
          </p:cNvSpPr>
          <p:nvPr/>
        </p:nvSpPr>
        <p:spPr bwMode="auto">
          <a:xfrm>
            <a:off x="1055681" y="1867402"/>
            <a:ext cx="7056000" cy="181588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pPr>
              <a:defRPr/>
            </a:pPr>
            <a:endParaRPr lang="es-MX" sz="800" dirty="0">
              <a:latin typeface="Arial Black" pitchFamily="34" charset="0"/>
            </a:endParaRPr>
          </a:p>
          <a:p>
            <a:pPr>
              <a:tabLst>
                <a:tab pos="1200150" algn="l"/>
              </a:tabLst>
            </a:pPr>
            <a:r>
              <a:rPr lang="es-ES" sz="1200" b="1" dirty="0" smtClean="0">
                <a:latin typeface="Arial Black" pitchFamily="34" charset="0"/>
              </a:rPr>
              <a:t>CREATE OR REPLACE PROCEDURE </a:t>
            </a:r>
            <a:r>
              <a:rPr lang="es-ES" sz="1200" b="1" dirty="0" smtClean="0">
                <a:latin typeface="Arial Black" pitchFamily="34" charset="0"/>
              </a:rPr>
              <a:t> </a:t>
            </a:r>
            <a:r>
              <a:rPr lang="es-ES" sz="1200" b="1" dirty="0" err="1" smtClean="0">
                <a:latin typeface="Arial Black" pitchFamily="34" charset="0"/>
              </a:rPr>
              <a:t>sp_add_department</a:t>
            </a:r>
            <a:endParaRPr lang="es-ES" sz="1200" b="1" dirty="0" smtClean="0">
              <a:latin typeface="Arial Black" pitchFamily="34" charset="0"/>
            </a:endParaRPr>
          </a:p>
          <a:p>
            <a:pPr>
              <a:tabLst>
                <a:tab pos="1200150" algn="l"/>
              </a:tabLst>
            </a:pPr>
            <a:r>
              <a:rPr lang="es-ES" sz="1200" b="1" dirty="0" smtClean="0">
                <a:latin typeface="Arial Black" pitchFamily="34" charset="0"/>
              </a:rPr>
              <a:t>(</a:t>
            </a:r>
            <a:r>
              <a:rPr lang="es-ES" sz="1200" b="1" dirty="0" err="1" smtClean="0">
                <a:latin typeface="Arial Black" pitchFamily="34" charset="0"/>
              </a:rPr>
              <a:t>p_cod</a:t>
            </a:r>
            <a:r>
              <a:rPr lang="es-ES" sz="1200" b="1" dirty="0" smtClean="0">
                <a:latin typeface="Arial Black" pitchFamily="34" charset="0"/>
              </a:rPr>
              <a:t>  </a:t>
            </a:r>
            <a:r>
              <a:rPr lang="es-ES" sz="1200" b="1" dirty="0" smtClean="0">
                <a:latin typeface="Arial Black" pitchFamily="34" charset="0"/>
              </a:rPr>
              <a:t>NUMBER, </a:t>
            </a:r>
            <a:r>
              <a:rPr lang="es-ES" sz="1200" b="1" dirty="0" smtClean="0">
                <a:latin typeface="Arial Black" pitchFamily="34" charset="0"/>
              </a:rPr>
              <a:t>p_name </a:t>
            </a:r>
            <a:r>
              <a:rPr lang="es-ES" sz="1200" b="1" dirty="0" smtClean="0">
                <a:latin typeface="Arial Black" pitchFamily="34" charset="0"/>
              </a:rPr>
              <a:t>VARCHAR2, </a:t>
            </a:r>
            <a:r>
              <a:rPr lang="es-ES" sz="1200" b="1" dirty="0" err="1" smtClean="0">
                <a:latin typeface="Arial Black" pitchFamily="34" charset="0"/>
              </a:rPr>
              <a:t>p_mgr</a:t>
            </a:r>
            <a:r>
              <a:rPr lang="es-ES" sz="1200" b="1" dirty="0" smtClean="0">
                <a:latin typeface="Arial Black" pitchFamily="34" charset="0"/>
              </a:rPr>
              <a:t> </a:t>
            </a:r>
            <a:r>
              <a:rPr lang="es-ES" sz="1200" b="1" dirty="0" smtClean="0">
                <a:latin typeface="Arial Black" pitchFamily="34" charset="0"/>
              </a:rPr>
              <a:t>NUMBER, </a:t>
            </a:r>
            <a:r>
              <a:rPr lang="es-ES" sz="1200" b="1" dirty="0" err="1" smtClean="0">
                <a:latin typeface="Arial Black" pitchFamily="34" charset="0"/>
              </a:rPr>
              <a:t>p_loc</a:t>
            </a:r>
            <a:r>
              <a:rPr lang="es-ES" sz="1200" b="1" dirty="0" smtClean="0">
                <a:latin typeface="Arial Black" pitchFamily="34" charset="0"/>
              </a:rPr>
              <a:t> </a:t>
            </a:r>
            <a:r>
              <a:rPr lang="es-ES" sz="1200" b="1" dirty="0" smtClean="0">
                <a:latin typeface="Arial Black" pitchFamily="34" charset="0"/>
              </a:rPr>
              <a:t>NUMBER) IS</a:t>
            </a:r>
          </a:p>
          <a:p>
            <a:pPr>
              <a:tabLst>
                <a:tab pos="1200150" algn="l"/>
              </a:tabLst>
            </a:pPr>
            <a:r>
              <a:rPr lang="es-ES" sz="1200" b="1" dirty="0" smtClean="0">
                <a:latin typeface="Arial Black" pitchFamily="34" charset="0"/>
              </a:rPr>
              <a:t>BEGIN</a:t>
            </a:r>
          </a:p>
          <a:p>
            <a:pPr>
              <a:tabLst>
                <a:tab pos="1200150" algn="l"/>
              </a:tabLst>
            </a:pPr>
            <a:r>
              <a:rPr lang="es-ES" sz="1200" b="1" dirty="0" smtClean="0">
                <a:latin typeface="Arial Black" pitchFamily="34" charset="0"/>
              </a:rPr>
              <a:t>  INSERT INTO DEPARTMENTS (department_id,  </a:t>
            </a:r>
            <a:r>
              <a:rPr lang="es-ES" sz="1200" b="1" dirty="0" err="1" smtClean="0">
                <a:latin typeface="Arial Black" pitchFamily="34" charset="0"/>
              </a:rPr>
              <a:t>department_name</a:t>
            </a:r>
            <a:r>
              <a:rPr lang="es-ES" sz="1200" b="1" dirty="0" smtClean="0">
                <a:latin typeface="Arial Black" pitchFamily="34" charset="0"/>
              </a:rPr>
              <a:t>, </a:t>
            </a:r>
          </a:p>
          <a:p>
            <a:pPr>
              <a:tabLst>
                <a:tab pos="1200150" algn="l"/>
              </a:tabLst>
            </a:pPr>
            <a:r>
              <a:rPr lang="es-ES" sz="1200" b="1" dirty="0" smtClean="0">
                <a:latin typeface="Arial Black" pitchFamily="34" charset="0"/>
              </a:rPr>
              <a:t>                                                 </a:t>
            </a:r>
            <a:r>
              <a:rPr lang="es-ES" sz="1200" b="1" dirty="0" smtClean="0">
                <a:latin typeface="Arial Black" pitchFamily="34" charset="0"/>
              </a:rPr>
              <a:t>    </a:t>
            </a:r>
            <a:r>
              <a:rPr lang="es-ES" sz="1200" b="1" dirty="0" smtClean="0">
                <a:latin typeface="Arial Black" pitchFamily="34" charset="0"/>
              </a:rPr>
              <a:t>manager_id, location_id)</a:t>
            </a:r>
          </a:p>
          <a:p>
            <a:pPr>
              <a:tabLst>
                <a:tab pos="1200150" algn="l"/>
              </a:tabLst>
            </a:pPr>
            <a:r>
              <a:rPr lang="es-ES" sz="1200" b="1" dirty="0" smtClean="0">
                <a:latin typeface="Arial Black" pitchFamily="34" charset="0"/>
              </a:rPr>
              <a:t>   </a:t>
            </a:r>
            <a:r>
              <a:rPr lang="es-ES" sz="1200" b="1" dirty="0" smtClean="0">
                <a:latin typeface="Arial Black" pitchFamily="34" charset="0"/>
              </a:rPr>
              <a:t>VALUES (</a:t>
            </a:r>
            <a:r>
              <a:rPr lang="es-ES" sz="1200" b="1" dirty="0" err="1" smtClean="0">
                <a:latin typeface="Arial Black" pitchFamily="34" charset="0"/>
              </a:rPr>
              <a:t>p_cod</a:t>
            </a:r>
            <a:r>
              <a:rPr lang="es-ES" sz="1200" b="1" dirty="0" smtClean="0">
                <a:latin typeface="Arial Black" pitchFamily="34" charset="0"/>
              </a:rPr>
              <a:t>, </a:t>
            </a:r>
            <a:r>
              <a:rPr lang="es-ES" sz="1200" b="1" dirty="0" smtClean="0">
                <a:latin typeface="Arial Black" pitchFamily="34" charset="0"/>
              </a:rPr>
              <a:t>p_name</a:t>
            </a:r>
            <a:r>
              <a:rPr lang="es-ES" sz="1200" b="1" dirty="0" smtClean="0">
                <a:latin typeface="Arial Black" pitchFamily="34" charset="0"/>
              </a:rPr>
              <a:t>, </a:t>
            </a:r>
            <a:r>
              <a:rPr lang="es-ES" sz="1200" b="1" dirty="0" err="1" smtClean="0">
                <a:latin typeface="Arial Black" pitchFamily="34" charset="0"/>
              </a:rPr>
              <a:t>p_mgr</a:t>
            </a:r>
            <a:r>
              <a:rPr lang="es-ES" sz="1200" b="1" dirty="0" smtClean="0">
                <a:latin typeface="Arial Black" pitchFamily="34" charset="0"/>
              </a:rPr>
              <a:t>, </a:t>
            </a:r>
            <a:r>
              <a:rPr lang="es-ES" sz="1200" b="1" dirty="0" err="1" smtClean="0">
                <a:latin typeface="Arial Black" pitchFamily="34" charset="0"/>
              </a:rPr>
              <a:t>p_loc</a:t>
            </a:r>
            <a:r>
              <a:rPr lang="es-ES" sz="1200" b="1" dirty="0" smtClean="0">
                <a:latin typeface="Arial Black" pitchFamily="34" charset="0"/>
              </a:rPr>
              <a:t>);</a:t>
            </a:r>
          </a:p>
          <a:p>
            <a:pPr>
              <a:tabLst>
                <a:tab pos="1200150" algn="l"/>
              </a:tabLst>
            </a:pPr>
            <a:r>
              <a:rPr lang="es-ES" sz="1200" b="1" dirty="0" smtClean="0">
                <a:latin typeface="Arial Black" pitchFamily="34" charset="0"/>
              </a:rPr>
              <a:t>  DBMS_OUTPUT.PUT_LINE('Departamento agregado: </a:t>
            </a:r>
            <a:r>
              <a:rPr lang="es-ES" sz="1200" b="1" dirty="0" smtClean="0">
                <a:latin typeface="Arial Black" pitchFamily="34" charset="0"/>
              </a:rPr>
              <a:t>'||p_name</a:t>
            </a:r>
            <a:r>
              <a:rPr lang="es-ES" sz="1200" b="1" dirty="0" smtClean="0">
                <a:latin typeface="Arial Black" pitchFamily="34" charset="0"/>
              </a:rPr>
              <a:t>);</a:t>
            </a:r>
          </a:p>
          <a:p>
            <a:pPr>
              <a:tabLst>
                <a:tab pos="1200150" algn="l"/>
              </a:tabLst>
            </a:pPr>
            <a:r>
              <a:rPr lang="es-ES" sz="1200" b="1" dirty="0" smtClean="0">
                <a:latin typeface="Arial Black" pitchFamily="34" charset="0"/>
              </a:rPr>
              <a:t>END</a:t>
            </a:r>
            <a:r>
              <a:rPr lang="es-ES" sz="1200" b="1" dirty="0" smtClean="0">
                <a:latin typeface="Arial Black" pitchFamily="34" charset="0"/>
              </a:rPr>
              <a:t>;</a:t>
            </a:r>
          </a:p>
          <a:p>
            <a:pPr>
              <a:defRPr/>
            </a:pPr>
            <a:endParaRPr lang="en-US" sz="800" dirty="0">
              <a:solidFill>
                <a:srgbClr val="000000"/>
              </a:solidFill>
              <a:latin typeface="Arial Black" pitchFamily="34" charset="0"/>
            </a:endParaRPr>
          </a:p>
        </p:txBody>
      </p:sp>
      <p:sp>
        <p:nvSpPr>
          <p:cNvPr id="5" name="Text Box 5"/>
          <p:cNvSpPr txBox="1">
            <a:spLocks noChangeArrowheads="1"/>
          </p:cNvSpPr>
          <p:nvPr/>
        </p:nvSpPr>
        <p:spPr bwMode="auto">
          <a:xfrm>
            <a:off x="1066186" y="3933056"/>
            <a:ext cx="7056000" cy="2000548"/>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pPr>
              <a:defRPr/>
            </a:pPr>
            <a:endParaRPr lang="es-MX" sz="800" dirty="0">
              <a:latin typeface="Arial Black" pitchFamily="34" charset="0"/>
            </a:endParaRPr>
          </a:p>
          <a:p>
            <a:pPr>
              <a:tabLst>
                <a:tab pos="1200150" algn="l"/>
              </a:tabLst>
            </a:pPr>
            <a:r>
              <a:rPr lang="en-US" sz="1200" b="1" dirty="0" smtClean="0">
                <a:latin typeface="Arial Black" pitchFamily="34" charset="0"/>
              </a:rPr>
              <a:t>CREATE OR REPLACE PROCEDURE </a:t>
            </a:r>
            <a:r>
              <a:rPr lang="en-US" sz="1200" b="1" dirty="0" smtClean="0">
                <a:latin typeface="Arial Black" pitchFamily="34" charset="0"/>
              </a:rPr>
              <a:t> </a:t>
            </a:r>
            <a:r>
              <a:rPr lang="en-US" sz="1200" b="1" dirty="0" err="1" smtClean="0">
                <a:latin typeface="Arial Black" pitchFamily="34" charset="0"/>
              </a:rPr>
              <a:t>sp_create_department</a:t>
            </a:r>
            <a:r>
              <a:rPr lang="en-US" sz="1200" b="1" dirty="0" smtClean="0">
                <a:latin typeface="Arial Black" pitchFamily="34" charset="0"/>
              </a:rPr>
              <a:t> </a:t>
            </a:r>
            <a:r>
              <a:rPr lang="en-US" sz="1200" b="1" dirty="0" smtClean="0">
                <a:latin typeface="Arial Black" pitchFamily="34" charset="0"/>
              </a:rPr>
              <a:t>IS</a:t>
            </a:r>
          </a:p>
          <a:p>
            <a:pPr>
              <a:tabLst>
                <a:tab pos="1200150" algn="l"/>
              </a:tabLst>
            </a:pPr>
            <a:r>
              <a:rPr lang="en-US" sz="1200" b="1" dirty="0" smtClean="0">
                <a:latin typeface="Arial Black" pitchFamily="34" charset="0"/>
              </a:rPr>
              <a:t>BEGIN</a:t>
            </a:r>
          </a:p>
          <a:p>
            <a:pPr>
              <a:tabLst>
                <a:tab pos="1200150" algn="l"/>
              </a:tabLst>
            </a:pPr>
            <a:r>
              <a:rPr lang="en-US" sz="1200" b="1" dirty="0" smtClean="0">
                <a:latin typeface="Arial Black" pitchFamily="34" charset="0"/>
              </a:rPr>
              <a:t>  </a:t>
            </a:r>
            <a:r>
              <a:rPr lang="en-US" sz="1200" b="1" dirty="0" err="1" smtClean="0">
                <a:latin typeface="Arial Black" pitchFamily="34" charset="0"/>
              </a:rPr>
              <a:t>sp_add_department</a:t>
            </a:r>
            <a:r>
              <a:rPr lang="en-US" sz="1200" b="1" dirty="0" smtClean="0">
                <a:latin typeface="Arial Black" pitchFamily="34" charset="0"/>
              </a:rPr>
              <a:t>(777,</a:t>
            </a:r>
            <a:r>
              <a:rPr lang="en-US" sz="1200" b="1" dirty="0" smtClean="0">
                <a:latin typeface="Arial Black" pitchFamily="34" charset="0"/>
              </a:rPr>
              <a:t>'Media', 100, 1800);</a:t>
            </a:r>
          </a:p>
          <a:p>
            <a:pPr>
              <a:tabLst>
                <a:tab pos="1200150" algn="l"/>
              </a:tabLst>
            </a:pPr>
            <a:r>
              <a:rPr lang="en-US" sz="1200" b="1" dirty="0" smtClean="0">
                <a:latin typeface="Arial Black" pitchFamily="34" charset="0"/>
              </a:rPr>
              <a:t>  </a:t>
            </a:r>
            <a:r>
              <a:rPr lang="en-US" sz="1200" b="1" dirty="0" err="1" smtClean="0">
                <a:latin typeface="Arial Black" pitchFamily="34" charset="0"/>
              </a:rPr>
              <a:t>sp_add_department</a:t>
            </a:r>
            <a:r>
              <a:rPr lang="en-US" sz="1200" b="1" dirty="0" smtClean="0">
                <a:latin typeface="Arial Black" pitchFamily="34" charset="0"/>
              </a:rPr>
              <a:t>(120</a:t>
            </a:r>
            <a:r>
              <a:rPr lang="en-US" sz="1200" b="1" dirty="0" smtClean="0">
                <a:latin typeface="Arial Black" pitchFamily="34" charset="0"/>
              </a:rPr>
              <a:t>, 'Editing', 99, 1800);</a:t>
            </a:r>
          </a:p>
          <a:p>
            <a:pPr>
              <a:tabLst>
                <a:tab pos="1200150" algn="l"/>
              </a:tabLst>
            </a:pPr>
            <a:r>
              <a:rPr lang="en-US" sz="1200" b="1" dirty="0" smtClean="0">
                <a:latin typeface="Arial Black" pitchFamily="34" charset="0"/>
              </a:rPr>
              <a:t>  </a:t>
            </a:r>
            <a:r>
              <a:rPr lang="en-US" sz="1200" b="1" dirty="0" err="1" smtClean="0">
                <a:latin typeface="Arial Black" pitchFamily="34" charset="0"/>
              </a:rPr>
              <a:t>sp_add_department</a:t>
            </a:r>
            <a:r>
              <a:rPr lang="en-US" sz="1200" b="1" dirty="0" smtClean="0">
                <a:latin typeface="Arial Black" pitchFamily="34" charset="0"/>
              </a:rPr>
              <a:t>(999</a:t>
            </a:r>
            <a:r>
              <a:rPr lang="en-US" sz="1200" b="1" dirty="0" smtClean="0">
                <a:latin typeface="Arial Black" pitchFamily="34" charset="0"/>
              </a:rPr>
              <a:t>, 'Advertising', 101, 1800); </a:t>
            </a:r>
          </a:p>
          <a:p>
            <a:pPr>
              <a:tabLst>
                <a:tab pos="1200150" algn="l"/>
              </a:tabLst>
            </a:pPr>
            <a:r>
              <a:rPr lang="en-US" sz="1200" b="1" dirty="0" smtClean="0">
                <a:latin typeface="Arial Black" pitchFamily="34" charset="0"/>
              </a:rPr>
              <a:t>EXCEPTION</a:t>
            </a:r>
          </a:p>
          <a:p>
            <a:pPr>
              <a:tabLst>
                <a:tab pos="1200150" algn="l"/>
              </a:tabLst>
            </a:pPr>
            <a:r>
              <a:rPr lang="en-US" sz="1200" b="1" dirty="0" smtClean="0">
                <a:latin typeface="Arial Black" pitchFamily="34" charset="0"/>
              </a:rPr>
              <a:t> WHEN DUP_VAL_ON_INDEX  THEN</a:t>
            </a:r>
          </a:p>
          <a:p>
            <a:pPr>
              <a:tabLst>
                <a:tab pos="1200150" algn="l"/>
              </a:tabLst>
            </a:pPr>
            <a:r>
              <a:rPr lang="en-US" sz="1200" b="1" dirty="0" smtClean="0">
                <a:latin typeface="Arial Black" pitchFamily="34" charset="0"/>
              </a:rPr>
              <a:t>  DBMS_OUTPUT.PUT_LINE('Error: </a:t>
            </a:r>
            <a:r>
              <a:rPr lang="en-US" sz="1200" b="1" dirty="0" err="1" smtClean="0">
                <a:latin typeface="Arial Black" pitchFamily="34" charset="0"/>
              </a:rPr>
              <a:t>código</a:t>
            </a:r>
            <a:r>
              <a:rPr lang="en-US" sz="1200" b="1" dirty="0" smtClean="0">
                <a:latin typeface="Arial Black" pitchFamily="34" charset="0"/>
              </a:rPr>
              <a:t> de departamento </a:t>
            </a:r>
            <a:r>
              <a:rPr lang="en-US" sz="1200" b="1" dirty="0" err="1" smtClean="0">
                <a:latin typeface="Arial Black" pitchFamily="34" charset="0"/>
              </a:rPr>
              <a:t>ya</a:t>
            </a:r>
            <a:r>
              <a:rPr lang="en-US" sz="1200" b="1" dirty="0" smtClean="0">
                <a:latin typeface="Arial Black" pitchFamily="34" charset="0"/>
              </a:rPr>
              <a:t> </a:t>
            </a:r>
            <a:r>
              <a:rPr lang="en-US" sz="1200" b="1" dirty="0" err="1" smtClean="0">
                <a:latin typeface="Arial Black" pitchFamily="34" charset="0"/>
              </a:rPr>
              <a:t>existe</a:t>
            </a:r>
            <a:r>
              <a:rPr lang="en-US" sz="1200" b="1" dirty="0" smtClean="0">
                <a:latin typeface="Arial Black" pitchFamily="34" charset="0"/>
              </a:rPr>
              <a:t> </a:t>
            </a:r>
            <a:r>
              <a:rPr lang="en-US" sz="1200" b="1" dirty="0" smtClean="0">
                <a:latin typeface="Arial Black" pitchFamily="34" charset="0"/>
              </a:rPr>
              <a:t>'</a:t>
            </a:r>
            <a:r>
              <a:rPr lang="en-US" sz="1200" b="1" dirty="0" smtClean="0">
                <a:latin typeface="Arial Black" pitchFamily="34" charset="0"/>
              </a:rPr>
              <a:t>);</a:t>
            </a:r>
            <a:endParaRPr lang="en-US" sz="1200" b="1" dirty="0" smtClean="0">
              <a:latin typeface="Arial Black" pitchFamily="34" charset="0"/>
            </a:endParaRPr>
          </a:p>
          <a:p>
            <a:pPr>
              <a:tabLst>
                <a:tab pos="1200150" algn="l"/>
              </a:tabLst>
            </a:pPr>
            <a:r>
              <a:rPr lang="en-US" sz="1200" b="1" dirty="0" smtClean="0">
                <a:latin typeface="Arial Black" pitchFamily="34" charset="0"/>
              </a:rPr>
              <a:t>END;</a:t>
            </a:r>
          </a:p>
          <a:p>
            <a:pPr>
              <a:defRPr/>
            </a:pPr>
            <a:endParaRPr lang="en-US" sz="800" dirty="0">
              <a:solidFill>
                <a:srgbClr val="000000"/>
              </a:solidFill>
              <a:latin typeface="Arial Black" pitchFamily="34" charset="0"/>
            </a:endParaRPr>
          </a:p>
        </p:txBody>
      </p:sp>
      <p:pic>
        <p:nvPicPr>
          <p:cNvPr id="10" name="Picture 6" descr="yes-symbo005"/>
          <p:cNvPicPr>
            <a:picLocks noChangeAspect="1" noChangeArrowheads="1"/>
          </p:cNvPicPr>
          <p:nvPr/>
        </p:nvPicPr>
        <p:blipFill>
          <a:blip r:embed="rId3" cstate="print"/>
          <a:srcRect/>
          <a:stretch>
            <a:fillRect/>
          </a:stretch>
        </p:blipFill>
        <p:spPr bwMode="auto">
          <a:xfrm>
            <a:off x="4970834" y="4387682"/>
            <a:ext cx="249238" cy="246062"/>
          </a:xfrm>
          <a:prstGeom prst="rect">
            <a:avLst/>
          </a:prstGeom>
          <a:solidFill>
            <a:srgbClr val="FFCC00"/>
          </a:solidFill>
          <a:ln w="9525">
            <a:noFill/>
            <a:miter lim="800000"/>
            <a:headEnd/>
            <a:tailEnd/>
          </a:ln>
        </p:spPr>
      </p:pic>
      <p:pic>
        <p:nvPicPr>
          <p:cNvPr id="11" name="Picture 8" descr="no-symbo004"/>
          <p:cNvPicPr>
            <a:picLocks noChangeAspect="1" noChangeArrowheads="1"/>
          </p:cNvPicPr>
          <p:nvPr/>
        </p:nvPicPr>
        <p:blipFill>
          <a:blip r:embed="rId4" cstate="print"/>
          <a:srcRect/>
          <a:stretch>
            <a:fillRect/>
          </a:stretch>
        </p:blipFill>
        <p:spPr bwMode="auto">
          <a:xfrm>
            <a:off x="5004048" y="4603706"/>
            <a:ext cx="185737" cy="212725"/>
          </a:xfrm>
          <a:prstGeom prst="rect">
            <a:avLst/>
          </a:prstGeom>
          <a:solidFill>
            <a:srgbClr val="FFCC00"/>
          </a:solidFill>
          <a:ln w="9525">
            <a:noFill/>
            <a:miter lim="800000"/>
            <a:headEnd/>
            <a:tailEnd/>
          </a:ln>
        </p:spPr>
      </p:pic>
      <p:pic>
        <p:nvPicPr>
          <p:cNvPr id="15" name="Picture 11" descr="no-symbo004"/>
          <p:cNvPicPr>
            <a:picLocks noChangeAspect="1" noChangeArrowheads="1"/>
          </p:cNvPicPr>
          <p:nvPr/>
        </p:nvPicPr>
        <p:blipFill>
          <a:blip r:embed="rId4" cstate="print"/>
          <a:srcRect/>
          <a:stretch>
            <a:fillRect/>
          </a:stretch>
        </p:blipFill>
        <p:spPr bwMode="auto">
          <a:xfrm>
            <a:off x="5466383" y="4819730"/>
            <a:ext cx="185737" cy="212725"/>
          </a:xfrm>
          <a:prstGeom prst="rect">
            <a:avLst/>
          </a:prstGeom>
          <a:solidFill>
            <a:srgbClr val="FFCC00"/>
          </a:solidFill>
          <a:ln w="9525">
            <a:noFill/>
            <a:miter lim="800000"/>
            <a:headEnd/>
            <a:tailEnd/>
          </a:ln>
        </p:spPr>
      </p:pic>
      <p:pic>
        <p:nvPicPr>
          <p:cNvPr id="74754" name="Picture 2" descr="C:\Users\user\Documents\DonationCoder\ScreenshotCaptor\Screenshots\Screenshot - 03-05-2014 , 21_41_57.png"/>
          <p:cNvPicPr>
            <a:picLocks noChangeAspect="1" noChangeArrowheads="1"/>
          </p:cNvPicPr>
          <p:nvPr/>
        </p:nvPicPr>
        <p:blipFill>
          <a:blip r:embed="rId5" cstate="print"/>
          <a:srcRect/>
          <a:stretch>
            <a:fillRect/>
          </a:stretch>
        </p:blipFill>
        <p:spPr bwMode="auto">
          <a:xfrm>
            <a:off x="3071813" y="6000328"/>
            <a:ext cx="3567438" cy="453008"/>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882650" y="188913"/>
            <a:ext cx="7793038" cy="1462087"/>
          </a:xfrm>
        </p:spPr>
        <p:txBody>
          <a:bodyPr/>
          <a:lstStyle/>
          <a:p>
            <a:pPr algn="r"/>
            <a:r>
              <a:rPr lang="es-CL" sz="3400" dirty="0" smtClean="0">
                <a:solidFill>
                  <a:srgbClr val="10253F"/>
                </a:solidFill>
                <a:latin typeface="Arial" charset="0"/>
                <a:ea typeface="ＭＳ Ｐゴシック" pitchFamily="34" charset="-128"/>
                <a:cs typeface="Arial" charset="0"/>
              </a:rPr>
              <a:t>Eliminando </a:t>
            </a:r>
            <a:r>
              <a:rPr lang="es-CL" sz="3400" dirty="0" smtClean="0">
                <a:solidFill>
                  <a:srgbClr val="10253F"/>
                </a:solidFill>
                <a:latin typeface="Arial" charset="0"/>
                <a:ea typeface="ＭＳ Ｐゴシック" pitchFamily="34" charset="-128"/>
                <a:cs typeface="Arial" charset="0"/>
              </a:rPr>
              <a:t>Procedimientos</a:t>
            </a:r>
            <a:endParaRPr lang="es-ES" sz="3400" dirty="0" smtClean="0">
              <a:solidFill>
                <a:srgbClr val="10253F"/>
              </a:solidFill>
              <a:latin typeface="Arial" charset="0"/>
              <a:ea typeface="ＭＳ Ｐゴシック" pitchFamily="34" charset="-128"/>
              <a:cs typeface="Arial" charset="0"/>
            </a:endParaRPr>
          </a:p>
        </p:txBody>
      </p:sp>
      <p:sp>
        <p:nvSpPr>
          <p:cNvPr id="30722"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ea typeface="Arial Unicode MS"/>
                <a:cs typeface="Arial Unicode MS"/>
              </a:rPr>
              <a:t>Se pueden eliminar los procedimientos que está almacenado en la Base de Datos.</a:t>
            </a:r>
          </a:p>
          <a:p>
            <a:pPr marL="609600"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indent="-609600" algn="just" defTabSz="457200">
              <a:lnSpc>
                <a:spcPct val="80000"/>
              </a:lnSpc>
              <a:spcBef>
                <a:spcPct val="20000"/>
              </a:spcBef>
              <a:buFont typeface="Arial" charset="0"/>
              <a:buChar char="•"/>
            </a:pPr>
            <a:r>
              <a:rPr lang="es-CL" sz="1800" dirty="0" smtClean="0">
                <a:ea typeface="Arial Unicode MS"/>
                <a:cs typeface="Arial Unicode MS"/>
              </a:rPr>
              <a:t>Sintaxis:</a:t>
            </a:r>
          </a:p>
          <a:p>
            <a:pPr marL="609600"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r>
              <a:rPr lang="es-CL" sz="1800" dirty="0" smtClean="0">
                <a:ea typeface="Arial Unicode MS"/>
                <a:cs typeface="Arial Unicode MS"/>
              </a:rPr>
              <a:t>Ejemplo:</a:t>
            </a: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0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p:txBody>
      </p:sp>
      <p:sp>
        <p:nvSpPr>
          <p:cNvPr id="3" name="Text Box 5"/>
          <p:cNvSpPr txBox="1">
            <a:spLocks noChangeArrowheads="1"/>
          </p:cNvSpPr>
          <p:nvPr/>
        </p:nvSpPr>
        <p:spPr bwMode="auto">
          <a:xfrm>
            <a:off x="1070416" y="2708920"/>
            <a:ext cx="7295103" cy="52322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200" dirty="0" smtClean="0">
                <a:solidFill>
                  <a:srgbClr val="000000"/>
                </a:solidFill>
                <a:latin typeface="Arial Black" pitchFamily="34" charset="0"/>
              </a:rPr>
              <a:t>DROP </a:t>
            </a:r>
            <a:r>
              <a:rPr lang="en-US" sz="1200" dirty="0" smtClean="0">
                <a:solidFill>
                  <a:srgbClr val="000000"/>
                </a:solidFill>
                <a:latin typeface="Arial Black" pitchFamily="34" charset="0"/>
              </a:rPr>
              <a:t>PROCEDURE </a:t>
            </a:r>
            <a:r>
              <a:rPr lang="en-US" sz="1200" i="1" dirty="0" err="1" smtClean="0">
                <a:solidFill>
                  <a:srgbClr val="000000"/>
                </a:solidFill>
                <a:latin typeface="Arial Black" pitchFamily="34" charset="0"/>
              </a:rPr>
              <a:t>nombre_procedimiento</a:t>
            </a:r>
            <a:r>
              <a:rPr lang="en-US" sz="1200" i="1" dirty="0" smtClean="0">
                <a:solidFill>
                  <a:srgbClr val="000000"/>
                </a:solidFill>
                <a:latin typeface="Arial Black" pitchFamily="34" charset="0"/>
              </a:rPr>
              <a:t> </a:t>
            </a:r>
            <a:r>
              <a:rPr lang="en-US" sz="1200" dirty="0" smtClean="0">
                <a:solidFill>
                  <a:srgbClr val="000000"/>
                </a:solidFill>
                <a:latin typeface="Arial Black" pitchFamily="34" charset="0"/>
              </a:rPr>
              <a:t>;</a:t>
            </a:r>
          </a:p>
          <a:p>
            <a:pPr>
              <a:defRPr/>
            </a:pPr>
            <a:endParaRPr lang="en-US" sz="800" dirty="0" smtClean="0">
              <a:solidFill>
                <a:srgbClr val="000000"/>
              </a:solidFill>
              <a:latin typeface="Arial Black" pitchFamily="34" charset="0"/>
            </a:endParaRPr>
          </a:p>
        </p:txBody>
      </p:sp>
      <p:sp>
        <p:nvSpPr>
          <p:cNvPr id="6" name="Text Box 5"/>
          <p:cNvSpPr txBox="1">
            <a:spLocks noChangeArrowheads="1"/>
          </p:cNvSpPr>
          <p:nvPr/>
        </p:nvSpPr>
        <p:spPr bwMode="auto">
          <a:xfrm>
            <a:off x="1072183" y="3789040"/>
            <a:ext cx="7295103" cy="52322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200" dirty="0" smtClean="0">
                <a:solidFill>
                  <a:srgbClr val="000000"/>
                </a:solidFill>
                <a:latin typeface="Arial Black" pitchFamily="34" charset="0"/>
              </a:rPr>
              <a:t>DROP FUNCTION </a:t>
            </a:r>
            <a:r>
              <a:rPr lang="en-US" sz="1200" dirty="0" smtClean="0">
                <a:solidFill>
                  <a:srgbClr val="000000"/>
                </a:solidFill>
                <a:latin typeface="Arial Black" pitchFamily="34" charset="0"/>
              </a:rPr>
              <a:t> </a:t>
            </a:r>
            <a:r>
              <a:rPr lang="en-US" sz="1200" dirty="0" err="1" smtClean="0">
                <a:solidFill>
                  <a:srgbClr val="B80000"/>
                </a:solidFill>
                <a:latin typeface="Arial Black" pitchFamily="34" charset="0"/>
              </a:rPr>
              <a:t>sp_aumentar_salario</a:t>
            </a:r>
            <a:r>
              <a:rPr lang="en-US" sz="1200" i="1" dirty="0" smtClean="0">
                <a:solidFill>
                  <a:srgbClr val="000000"/>
                </a:solidFill>
                <a:latin typeface="Arial Black" pitchFamily="34" charset="0"/>
              </a:rPr>
              <a:t> </a:t>
            </a:r>
            <a:r>
              <a:rPr lang="en-US" sz="1200" dirty="0" smtClean="0">
                <a:solidFill>
                  <a:srgbClr val="000000"/>
                </a:solidFill>
                <a:latin typeface="Arial Black" pitchFamily="34" charset="0"/>
              </a:rPr>
              <a:t>;</a:t>
            </a:r>
          </a:p>
          <a:p>
            <a:pPr>
              <a:defRPr/>
            </a:pPr>
            <a:endParaRPr lang="en-US" sz="800" dirty="0" smtClean="0">
              <a:solidFill>
                <a:srgbClr val="000000"/>
              </a:solidFill>
              <a:latin typeface="Arial Black"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900113" y="188913"/>
            <a:ext cx="7793037" cy="1462087"/>
          </a:xfrm>
        </p:spPr>
        <p:txBody>
          <a:bodyPr/>
          <a:lstStyle/>
          <a:p>
            <a:pPr eaLnBrk="1" hangingPunct="1">
              <a:defRPr/>
            </a:pPr>
            <a:r>
              <a:rPr lang="es-MX" sz="3000" dirty="0" smtClean="0">
                <a:latin typeface="Arial" pitchFamily="34" charset="0"/>
                <a:cs typeface="Arial" pitchFamily="34" charset="0"/>
              </a:rPr>
              <a:t>Objetivos de la Clase</a:t>
            </a:r>
            <a:endParaRPr lang="es-ES" sz="3000" dirty="0" smtClean="0">
              <a:latin typeface="Arial" pitchFamily="34" charset="0"/>
              <a:cs typeface="Arial" pitchFamily="34" charset="0"/>
            </a:endParaRPr>
          </a:p>
        </p:txBody>
      </p:sp>
      <p:sp>
        <p:nvSpPr>
          <p:cNvPr id="19458" name="Rectangle 3"/>
          <p:cNvSpPr txBox="1">
            <a:spLocks noChangeArrowheads="1"/>
          </p:cNvSpPr>
          <p:nvPr/>
        </p:nvSpPr>
        <p:spPr bwMode="auto">
          <a:xfrm>
            <a:off x="395288" y="1628800"/>
            <a:ext cx="8459787" cy="1584325"/>
          </a:xfrm>
          <a:prstGeom prst="rect">
            <a:avLst/>
          </a:prstGeom>
          <a:noFill/>
          <a:ln w="9525">
            <a:noFill/>
            <a:miter lim="800000"/>
            <a:headEnd/>
            <a:tailEnd/>
          </a:ln>
        </p:spPr>
        <p:txBody>
          <a:bodyPr/>
          <a:lstStyle/>
          <a:p>
            <a:pPr marL="609600" indent="-609600" algn="just" defTabSz="457200">
              <a:spcBef>
                <a:spcPct val="20000"/>
              </a:spcBef>
              <a:buFont typeface="Arial" charset="0"/>
              <a:buChar char="•"/>
            </a:pPr>
            <a:r>
              <a:rPr lang="es-CL" sz="1800" dirty="0">
                <a:ea typeface="ＭＳ Ｐゴシック" pitchFamily="34" charset="-128"/>
              </a:rPr>
              <a:t>Describir </a:t>
            </a:r>
            <a:r>
              <a:rPr lang="es-CL" sz="1800" dirty="0" smtClean="0">
                <a:ea typeface="ＭＳ Ｐゴシック" pitchFamily="34" charset="-128"/>
              </a:rPr>
              <a:t>las características y beneficios de los Subprogramas PL/SQL</a:t>
            </a:r>
          </a:p>
          <a:p>
            <a:pPr marL="609600" indent="-609600" algn="just" defTabSz="457200">
              <a:spcBef>
                <a:spcPct val="20000"/>
              </a:spcBef>
              <a:buFont typeface="Arial" charset="0"/>
              <a:buChar char="•"/>
            </a:pPr>
            <a:r>
              <a:rPr lang="es-CL" sz="1800" dirty="0" smtClean="0">
                <a:ea typeface="ＭＳ Ｐゴシック" pitchFamily="34" charset="-128"/>
              </a:rPr>
              <a:t>Describir el uso de un Procedimiento PL/SQL.</a:t>
            </a:r>
            <a:endParaRPr lang="es-CL" sz="1800" dirty="0">
              <a:ea typeface="ＭＳ Ｐゴシック" pitchFamily="34" charset="-128"/>
            </a:endParaRPr>
          </a:p>
          <a:p>
            <a:pPr marL="609600" indent="-609600" algn="just" defTabSz="457200">
              <a:spcBef>
                <a:spcPct val="20000"/>
              </a:spcBef>
              <a:buFont typeface="Arial" charset="0"/>
              <a:buChar char="•"/>
            </a:pPr>
            <a:r>
              <a:rPr lang="es-CL" sz="1800" dirty="0">
                <a:ea typeface="ＭＳ Ｐゴシック" pitchFamily="34" charset="-128"/>
              </a:rPr>
              <a:t>Cómo crear </a:t>
            </a:r>
            <a:r>
              <a:rPr lang="es-CL" sz="1800" dirty="0" smtClean="0">
                <a:ea typeface="ＭＳ Ｐゴシック" pitchFamily="34" charset="-128"/>
              </a:rPr>
              <a:t>Procedimientos PL/SQL simples y con parámetros en la Base de Datos.</a:t>
            </a:r>
            <a:endParaRPr lang="es-CL" sz="1800" dirty="0">
              <a:ea typeface="ＭＳ Ｐゴシック" pitchFamily="34" charset="-128"/>
            </a:endParaRPr>
          </a:p>
          <a:p>
            <a:pPr marL="609600" indent="-609600" algn="just" defTabSz="457200">
              <a:spcBef>
                <a:spcPct val="20000"/>
              </a:spcBef>
              <a:buFont typeface="Arial" charset="0"/>
              <a:buChar char="•"/>
            </a:pPr>
            <a:r>
              <a:rPr lang="es-CL" sz="1800" dirty="0" smtClean="0">
                <a:ea typeface="ＭＳ Ｐゴシック" pitchFamily="34" charset="-128"/>
              </a:rPr>
              <a:t>Describir las diferencias entre parámetros formales y actuales.</a:t>
            </a:r>
          </a:p>
          <a:p>
            <a:pPr marL="609600" indent="-609600" algn="just" defTabSz="457200">
              <a:spcBef>
                <a:spcPct val="20000"/>
              </a:spcBef>
              <a:buFont typeface="Arial" charset="0"/>
              <a:buChar char="•"/>
            </a:pPr>
            <a:r>
              <a:rPr lang="es-CL" sz="1800" dirty="0" smtClean="0">
                <a:ea typeface="ＭＳ Ｐゴシック" pitchFamily="34" charset="-128"/>
              </a:rPr>
              <a:t>Cómo usar los diferentes modos de parámetros.</a:t>
            </a:r>
          </a:p>
          <a:p>
            <a:pPr marL="609600" indent="-609600" algn="just" defTabSz="457200">
              <a:spcBef>
                <a:spcPct val="20000"/>
              </a:spcBef>
              <a:buFont typeface="Arial" charset="0"/>
              <a:buChar char="•"/>
            </a:pPr>
            <a:r>
              <a:rPr lang="es-CL" sz="1800" dirty="0" smtClean="0">
                <a:ea typeface="ＭＳ Ｐゴシック" pitchFamily="34" charset="-128"/>
              </a:rPr>
              <a:t>Cómo invocar un Procedimiento PL/SQL.</a:t>
            </a:r>
          </a:p>
          <a:p>
            <a:pPr marL="609600" indent="-609600" algn="just" defTabSz="457200">
              <a:spcBef>
                <a:spcPct val="20000"/>
              </a:spcBef>
              <a:buFont typeface="Arial" charset="0"/>
              <a:buChar char="•"/>
            </a:pPr>
            <a:r>
              <a:rPr lang="es-CL" sz="1800" dirty="0" smtClean="0">
                <a:ea typeface="ＭＳ Ｐゴシック" pitchFamily="34" charset="-128"/>
              </a:rPr>
              <a:t>Cómo se manejan las excepciones en los Procedimientos PL/SQL.</a:t>
            </a:r>
          </a:p>
          <a:p>
            <a:pPr marL="609600" indent="-609600" algn="just" defTabSz="457200">
              <a:spcBef>
                <a:spcPct val="20000"/>
              </a:spcBef>
              <a:buFont typeface="Arial" charset="0"/>
              <a:buChar char="•"/>
            </a:pPr>
            <a:r>
              <a:rPr lang="es-CL" sz="1800" dirty="0" smtClean="0">
                <a:ea typeface="ＭＳ Ｐゴシック" pitchFamily="34" charset="-128"/>
              </a:rPr>
              <a:t>Cómo eliminar un Procedimientos PL/SQL.</a:t>
            </a:r>
            <a:endParaRPr lang="es-CL" sz="1800" dirty="0">
              <a:ea typeface="ＭＳ Ｐゴシック" pitchFamily="34" charset="-128"/>
            </a:endParaRPr>
          </a:p>
          <a:p>
            <a:pPr marL="609600" indent="-609600" algn="just" defTabSz="457200">
              <a:spcBef>
                <a:spcPct val="20000"/>
              </a:spcBef>
              <a:buFont typeface="Arial" charset="0"/>
              <a:buChar char="•"/>
            </a:pPr>
            <a:r>
              <a:rPr lang="es-CL" sz="1800" dirty="0" smtClean="0">
                <a:ea typeface="ＭＳ Ｐゴシック" pitchFamily="34" charset="-128"/>
              </a:rPr>
              <a:t>Qué vistas del </a:t>
            </a:r>
            <a:r>
              <a:rPr lang="es-CL" sz="1800" dirty="0">
                <a:ea typeface="ＭＳ Ｐゴシック" pitchFamily="34" charset="-128"/>
              </a:rPr>
              <a:t>diccionario de datos </a:t>
            </a:r>
            <a:r>
              <a:rPr lang="es-CL" sz="1800" dirty="0" smtClean="0">
                <a:ea typeface="ＭＳ Ｐゴシック" pitchFamily="34" charset="-128"/>
              </a:rPr>
              <a:t>consultar para </a:t>
            </a:r>
            <a:r>
              <a:rPr lang="es-CL" sz="1800" dirty="0">
                <a:ea typeface="ＭＳ Ｐゴシック" pitchFamily="34" charset="-128"/>
              </a:rPr>
              <a:t>obtener información de </a:t>
            </a:r>
            <a:r>
              <a:rPr lang="es-CL" sz="1800" dirty="0" smtClean="0">
                <a:ea typeface="ＭＳ Ｐゴシック" pitchFamily="34" charset="-128"/>
              </a:rPr>
              <a:t>los Procedimientos.</a:t>
            </a:r>
            <a:endParaRPr lang="es-CL" sz="1800" dirty="0">
              <a:ea typeface="ＭＳ Ｐゴシック" pitchFamily="34" charset="-128"/>
            </a:endParaRPr>
          </a:p>
          <a:p>
            <a:pPr marL="609600" indent="-609600" algn="just" defTabSz="457200">
              <a:spcBef>
                <a:spcPct val="20000"/>
              </a:spcBef>
              <a:buFont typeface="Arial" charset="0"/>
              <a:buChar char="•"/>
            </a:pPr>
            <a:endParaRPr lang="es-CL" sz="1800" dirty="0" smtClean="0">
              <a:ea typeface="ＭＳ Ｐゴシック" pitchFamily="34" charset="-128"/>
            </a:endParaRPr>
          </a:p>
          <a:p>
            <a:pPr marL="609600" indent="-609600" algn="just" defTabSz="457200">
              <a:spcBef>
                <a:spcPct val="20000"/>
              </a:spcBef>
              <a:buFont typeface="Arial" charset="0"/>
              <a:buChar char="•"/>
            </a:pPr>
            <a:endParaRPr lang="es-CL" sz="1800" dirty="0">
              <a:ea typeface="ＭＳ Ｐゴシック" pitchFamily="34" charset="-128"/>
            </a:endParaRPr>
          </a:p>
        </p:txBody>
      </p:sp>
      <p:pic>
        <p:nvPicPr>
          <p:cNvPr id="19459" name="Picture 7" descr="http://www.bodegasexpress.com/images/dudas.jpg">
            <a:hlinkClick r:id="rId2"/>
          </p:cNvPr>
          <p:cNvPicPr>
            <a:picLocks noChangeAspect="1" noChangeArrowheads="1"/>
          </p:cNvPicPr>
          <p:nvPr/>
        </p:nvPicPr>
        <p:blipFill>
          <a:blip r:embed="rId3" cstate="print"/>
          <a:srcRect/>
          <a:stretch>
            <a:fillRect/>
          </a:stretch>
        </p:blipFill>
        <p:spPr bwMode="auto">
          <a:xfrm>
            <a:off x="7380288" y="4868863"/>
            <a:ext cx="1439862" cy="1800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Obteniendo Información de </a:t>
            </a:r>
            <a:r>
              <a:rPr lang="es-CL" sz="3000" dirty="0" smtClean="0">
                <a:solidFill>
                  <a:srgbClr val="10253F"/>
                </a:solidFill>
                <a:latin typeface="Arial" charset="0"/>
                <a:ea typeface="ＭＳ Ｐゴシック" pitchFamily="34" charset="-128"/>
                <a:cs typeface="Arial" charset="0"/>
              </a:rPr>
              <a:t>Procedimientos desde </a:t>
            </a:r>
            <a:r>
              <a:rPr lang="es-CL" sz="3000" dirty="0" smtClean="0">
                <a:solidFill>
                  <a:srgbClr val="10253F"/>
                </a:solidFill>
                <a:latin typeface="Arial" charset="0"/>
                <a:ea typeface="ＭＳ Ｐゴシック" pitchFamily="34" charset="-128"/>
                <a:cs typeface="Arial" charset="0"/>
              </a:rPr>
              <a:t>el Diccionario de Datos </a:t>
            </a:r>
            <a:endParaRPr lang="es-ES" sz="3000" dirty="0" smtClean="0">
              <a:solidFill>
                <a:srgbClr val="10253F"/>
              </a:solidFill>
              <a:latin typeface="Arial" charset="0"/>
              <a:ea typeface="ＭＳ Ｐゴシック" pitchFamily="34" charset="-128"/>
              <a:cs typeface="Arial" charset="0"/>
            </a:endParaRPr>
          </a:p>
        </p:txBody>
      </p:sp>
      <p:sp>
        <p:nvSpPr>
          <p:cNvPr id="55298"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lvl="1" indent="-609600" algn="just" defTabSz="457200">
              <a:lnSpc>
                <a:spcPct val="80000"/>
              </a:lnSpc>
              <a:spcBef>
                <a:spcPct val="20000"/>
              </a:spcBef>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0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p:txBody>
      </p:sp>
      <p:sp>
        <p:nvSpPr>
          <p:cNvPr id="8" name="7 Bisel"/>
          <p:cNvSpPr>
            <a:spLocks noChangeArrowheads="1"/>
          </p:cNvSpPr>
          <p:nvPr/>
        </p:nvSpPr>
        <p:spPr bwMode="auto">
          <a:xfrm>
            <a:off x="246063" y="1844675"/>
            <a:ext cx="4214812" cy="1655763"/>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just">
              <a:defRPr/>
            </a:pPr>
            <a:r>
              <a:rPr lang="es-CL" sz="1600" b="1" dirty="0" smtClean="0">
                <a:solidFill>
                  <a:srgbClr val="FFFFFF"/>
                </a:solidFill>
              </a:rPr>
              <a:t>USER_SOURCE: código fuente de los subprogramas que ha creado el usuario.</a:t>
            </a:r>
            <a:endParaRPr lang="es-CL" sz="1600" b="1" dirty="0">
              <a:solidFill>
                <a:srgbClr val="FFFFFF"/>
              </a:solidFill>
            </a:endParaRPr>
          </a:p>
        </p:txBody>
      </p:sp>
      <p:sp>
        <p:nvSpPr>
          <p:cNvPr id="9" name="12 Bisel"/>
          <p:cNvSpPr>
            <a:spLocks noChangeArrowheads="1"/>
          </p:cNvSpPr>
          <p:nvPr/>
        </p:nvSpPr>
        <p:spPr bwMode="auto">
          <a:xfrm>
            <a:off x="4697413" y="1854200"/>
            <a:ext cx="4214812" cy="1655763"/>
          </a:xfrm>
          <a:prstGeom prst="bevel">
            <a:avLst>
              <a:gd name="adj" fmla="val 12500"/>
            </a:avLst>
          </a:prstGeom>
          <a:solidFill>
            <a:srgbClr val="7D3B05"/>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marL="0" lvl="1" algn="just">
              <a:defRPr/>
            </a:pPr>
            <a:r>
              <a:rPr lang="es-CL" sz="1600" b="1" dirty="0" smtClean="0">
                <a:solidFill>
                  <a:srgbClr val="FFFFFF"/>
                </a:solidFill>
              </a:rPr>
              <a:t>USER_OBJECTS: información de todos los objetos que pertenecen al usuario.</a:t>
            </a:r>
            <a:endParaRPr lang="es-CL" sz="1600" b="1" dirty="0">
              <a:solidFill>
                <a:srgbClr val="FFFFFF"/>
              </a:solidFill>
            </a:endParaRPr>
          </a:p>
        </p:txBody>
      </p:sp>
      <p:sp>
        <p:nvSpPr>
          <p:cNvPr id="10" name="12 Bisel"/>
          <p:cNvSpPr>
            <a:spLocks noChangeArrowheads="1"/>
          </p:cNvSpPr>
          <p:nvPr/>
        </p:nvSpPr>
        <p:spPr bwMode="auto">
          <a:xfrm>
            <a:off x="2268538" y="3789363"/>
            <a:ext cx="4678362" cy="1655762"/>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marL="0" lvl="1" algn="just">
              <a:defRPr/>
            </a:pPr>
            <a:r>
              <a:rPr lang="es-CL" sz="1600" b="1" dirty="0" smtClean="0">
                <a:solidFill>
                  <a:srgbClr val="FFFFFF"/>
                </a:solidFill>
              </a:rPr>
              <a:t>USER_ERRORS: información sobre errores de compilación de los subprogramas creados por el usuario.</a:t>
            </a:r>
            <a:endParaRPr lang="es-CL" sz="1600" b="1" dirty="0">
              <a:solidFill>
                <a:srgbClr val="FFFFFF"/>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900113" y="188913"/>
            <a:ext cx="7793037" cy="1462087"/>
          </a:xfrm>
        </p:spPr>
        <p:txBody>
          <a:bodyPr/>
          <a:lstStyle/>
          <a:p>
            <a:pPr eaLnBrk="1" hangingPunct="1">
              <a:defRPr/>
            </a:pPr>
            <a:r>
              <a:rPr lang="es-MX" sz="3000" dirty="0" smtClean="0">
                <a:latin typeface="Arial" pitchFamily="34" charset="0"/>
                <a:cs typeface="Arial" pitchFamily="34" charset="0"/>
              </a:rPr>
              <a:t>Resumen de la Clase</a:t>
            </a:r>
            <a:endParaRPr lang="es-ES" sz="3000" dirty="0" smtClean="0">
              <a:latin typeface="Arial" pitchFamily="34" charset="0"/>
              <a:cs typeface="Arial" pitchFamily="34" charset="0"/>
            </a:endParaRPr>
          </a:p>
        </p:txBody>
      </p:sp>
      <p:sp>
        <p:nvSpPr>
          <p:cNvPr id="92162" name="Rectangle 3"/>
          <p:cNvSpPr txBox="1">
            <a:spLocks noChangeArrowheads="1"/>
          </p:cNvSpPr>
          <p:nvPr/>
        </p:nvSpPr>
        <p:spPr bwMode="auto">
          <a:xfrm>
            <a:off x="395288" y="1423988"/>
            <a:ext cx="8459787" cy="1584325"/>
          </a:xfrm>
          <a:prstGeom prst="rect">
            <a:avLst/>
          </a:prstGeom>
          <a:noFill/>
          <a:ln w="9525">
            <a:noFill/>
            <a:miter lim="800000"/>
            <a:headEnd/>
            <a:tailEnd/>
          </a:ln>
        </p:spPr>
        <p:txBody>
          <a:bodyPr/>
          <a:lstStyle/>
          <a:p>
            <a:pPr marL="609600" indent="-609600" algn="just" defTabSz="457200">
              <a:spcBef>
                <a:spcPct val="20000"/>
              </a:spcBef>
              <a:buFont typeface="Arial" charset="0"/>
              <a:buChar char="•"/>
            </a:pPr>
            <a:r>
              <a:rPr lang="es-CL" sz="1800" dirty="0" smtClean="0">
                <a:ea typeface="ＭＳ Ｐゴシック" pitchFamily="34" charset="-128"/>
              </a:rPr>
              <a:t>Se describieron las </a:t>
            </a:r>
            <a:r>
              <a:rPr lang="es-CL" sz="1800" dirty="0" smtClean="0">
                <a:ea typeface="ＭＳ Ｐゴシック" pitchFamily="34" charset="-128"/>
              </a:rPr>
              <a:t>características y beneficios de los Subprogramas PL/SQL</a:t>
            </a:r>
          </a:p>
          <a:p>
            <a:pPr marL="609600" indent="-609600" algn="just" defTabSz="457200">
              <a:spcBef>
                <a:spcPct val="20000"/>
              </a:spcBef>
              <a:buFont typeface="Arial" charset="0"/>
              <a:buChar char="•"/>
            </a:pPr>
            <a:r>
              <a:rPr lang="es-CL" sz="1800" dirty="0" smtClean="0">
                <a:ea typeface="ＭＳ Ｐゴシック" pitchFamily="34" charset="-128"/>
              </a:rPr>
              <a:t>Se describió el </a:t>
            </a:r>
            <a:r>
              <a:rPr lang="es-CL" sz="1800" dirty="0" smtClean="0">
                <a:ea typeface="ＭＳ Ｐゴシック" pitchFamily="34" charset="-128"/>
              </a:rPr>
              <a:t>uso de un Procedimiento PL/SQL.</a:t>
            </a:r>
          </a:p>
          <a:p>
            <a:pPr marL="609600" indent="-609600" algn="just" defTabSz="457200">
              <a:spcBef>
                <a:spcPct val="20000"/>
              </a:spcBef>
              <a:buFont typeface="Arial" charset="0"/>
              <a:buChar char="•"/>
            </a:pPr>
            <a:r>
              <a:rPr lang="es-CL" sz="1800" dirty="0" smtClean="0">
                <a:ea typeface="ＭＳ Ｐゴシック" pitchFamily="34" charset="-128"/>
              </a:rPr>
              <a:t>Se explicó cómo </a:t>
            </a:r>
            <a:r>
              <a:rPr lang="es-CL" sz="1800" dirty="0" smtClean="0">
                <a:ea typeface="ＭＳ Ｐゴシック" pitchFamily="34" charset="-128"/>
              </a:rPr>
              <a:t>crear Procedimientos PL/SQL simples y con parámetros en la Base de Datos.</a:t>
            </a:r>
          </a:p>
          <a:p>
            <a:pPr marL="609600" indent="-609600" algn="just" defTabSz="457200">
              <a:spcBef>
                <a:spcPct val="20000"/>
              </a:spcBef>
              <a:buFont typeface="Arial" charset="0"/>
              <a:buChar char="•"/>
            </a:pPr>
            <a:r>
              <a:rPr lang="es-CL" sz="1800" dirty="0" smtClean="0">
                <a:ea typeface="ＭＳ Ｐゴシック" pitchFamily="34" charset="-128"/>
              </a:rPr>
              <a:t>Se describieron </a:t>
            </a:r>
            <a:r>
              <a:rPr lang="es-CL" sz="1800" dirty="0" smtClean="0">
                <a:ea typeface="ＭＳ Ｐゴシック" pitchFamily="34" charset="-128"/>
              </a:rPr>
              <a:t>las diferencias entre parámetros formales y actuales.</a:t>
            </a:r>
          </a:p>
          <a:p>
            <a:pPr marL="609600" indent="-609600" algn="just" defTabSz="457200">
              <a:spcBef>
                <a:spcPct val="20000"/>
              </a:spcBef>
              <a:buFont typeface="Arial" charset="0"/>
              <a:buChar char="•"/>
            </a:pPr>
            <a:r>
              <a:rPr lang="es-CL" sz="1800" dirty="0" smtClean="0">
                <a:ea typeface="ＭＳ Ｐゴシック" pitchFamily="34" charset="-128"/>
              </a:rPr>
              <a:t>Se explicó cómo </a:t>
            </a:r>
            <a:r>
              <a:rPr lang="es-CL" sz="1800" dirty="0" smtClean="0">
                <a:ea typeface="ＭＳ Ｐゴシック" pitchFamily="34" charset="-128"/>
              </a:rPr>
              <a:t>usar los diferentes modos de parámetros.</a:t>
            </a:r>
          </a:p>
          <a:p>
            <a:pPr marL="609600" indent="-609600" algn="just" defTabSz="457200">
              <a:spcBef>
                <a:spcPct val="20000"/>
              </a:spcBef>
              <a:buFont typeface="Arial" charset="0"/>
              <a:buChar char="•"/>
            </a:pPr>
            <a:r>
              <a:rPr lang="es-CL" sz="1800" dirty="0" smtClean="0">
                <a:ea typeface="ＭＳ Ｐゴシック" pitchFamily="34" charset="-128"/>
              </a:rPr>
              <a:t>Se explicó cómo </a:t>
            </a:r>
            <a:r>
              <a:rPr lang="es-CL" sz="1800" dirty="0" smtClean="0">
                <a:ea typeface="ＭＳ Ｐゴシック" pitchFamily="34" charset="-128"/>
              </a:rPr>
              <a:t>invocar un Procedimiento PL/SQL.</a:t>
            </a:r>
          </a:p>
          <a:p>
            <a:pPr marL="609600" indent="-609600" algn="just" defTabSz="457200">
              <a:spcBef>
                <a:spcPct val="20000"/>
              </a:spcBef>
              <a:buFont typeface="Arial" charset="0"/>
              <a:buChar char="•"/>
            </a:pPr>
            <a:r>
              <a:rPr lang="es-CL" sz="1800" dirty="0" smtClean="0">
                <a:ea typeface="ＭＳ Ｐゴシック" pitchFamily="34" charset="-128"/>
              </a:rPr>
              <a:t>Se explicó cómo </a:t>
            </a:r>
            <a:r>
              <a:rPr lang="es-CL" sz="1800" dirty="0" smtClean="0">
                <a:ea typeface="ＭＳ Ｐゴシック" pitchFamily="34" charset="-128"/>
              </a:rPr>
              <a:t>se manejan las excepciones en los Procedimientos PL/SQL.</a:t>
            </a:r>
          </a:p>
          <a:p>
            <a:pPr marL="609600" indent="-609600" algn="just" defTabSz="457200">
              <a:spcBef>
                <a:spcPct val="20000"/>
              </a:spcBef>
              <a:buFont typeface="Arial" charset="0"/>
              <a:buChar char="•"/>
            </a:pPr>
            <a:r>
              <a:rPr lang="es-CL" sz="1800" dirty="0" smtClean="0">
                <a:ea typeface="ＭＳ Ｐゴシック" pitchFamily="34" charset="-128"/>
              </a:rPr>
              <a:t>Se explicó cómo </a:t>
            </a:r>
            <a:r>
              <a:rPr lang="es-CL" sz="1800" dirty="0" smtClean="0">
                <a:ea typeface="ＭＳ Ｐゴシック" pitchFamily="34" charset="-128"/>
              </a:rPr>
              <a:t>eliminar un Procedimientos PL/SQL.</a:t>
            </a:r>
          </a:p>
          <a:p>
            <a:pPr marL="609600" indent="-609600" algn="just" defTabSz="457200">
              <a:spcBef>
                <a:spcPct val="20000"/>
              </a:spcBef>
              <a:buFont typeface="Arial" charset="0"/>
              <a:buChar char="•"/>
            </a:pPr>
            <a:r>
              <a:rPr lang="es-CL" sz="1800" dirty="0" smtClean="0">
                <a:ea typeface="ＭＳ Ｐゴシック" pitchFamily="34" charset="-128"/>
              </a:rPr>
              <a:t>Se explicó que vistas </a:t>
            </a:r>
            <a:r>
              <a:rPr lang="es-CL" sz="1800" dirty="0" smtClean="0">
                <a:ea typeface="ＭＳ Ｐゴシック" pitchFamily="34" charset="-128"/>
              </a:rPr>
              <a:t>del diccionario de datos consultar para obtener información de los Procedimientos.</a:t>
            </a:r>
          </a:p>
          <a:p>
            <a:pPr marL="609600" indent="-609600" algn="just" defTabSz="457200">
              <a:spcBef>
                <a:spcPct val="20000"/>
              </a:spcBef>
              <a:buFont typeface="Arial" charset="0"/>
              <a:buChar char="•"/>
            </a:pPr>
            <a:endParaRPr lang="es-CL" sz="1800" dirty="0">
              <a:ea typeface="ＭＳ Ｐゴシック" pitchFamily="34" charset="-128"/>
            </a:endParaRPr>
          </a:p>
          <a:p>
            <a:pPr marL="609600" indent="-609600" algn="just" defTabSz="457200">
              <a:spcBef>
                <a:spcPct val="20000"/>
              </a:spcBef>
              <a:buFont typeface="Arial" charset="0"/>
              <a:buChar char="•"/>
            </a:pPr>
            <a:endParaRPr lang="es-CL" sz="1800" dirty="0">
              <a:ea typeface="ＭＳ Ｐゴシック" pitchFamily="34" charset="-128"/>
            </a:endParaRPr>
          </a:p>
        </p:txBody>
      </p:sp>
      <p:pic>
        <p:nvPicPr>
          <p:cNvPr id="92163" name="Picture 2" descr="http://1.bp.blogspot.com/_RqJDNYG54ms/Sw8Xel4RxEI/AAAAAAAAAAM/YsM0M1Y291A/s320/20080616-20080614-Trab%2520cooperativo.jpg">
            <a:hlinkClick r:id="rId2"/>
          </p:cNvPr>
          <p:cNvPicPr>
            <a:picLocks noChangeAspect="1" noChangeArrowheads="1"/>
          </p:cNvPicPr>
          <p:nvPr/>
        </p:nvPicPr>
        <p:blipFill>
          <a:blip r:embed="rId3" cstate="print"/>
          <a:srcRect/>
          <a:stretch>
            <a:fillRect/>
          </a:stretch>
        </p:blipFill>
        <p:spPr bwMode="auto">
          <a:xfrm>
            <a:off x="7667625" y="5373688"/>
            <a:ext cx="1395413" cy="1392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¿Qué son los Subprogramas PL/SQL?</a:t>
            </a:r>
            <a:endParaRPr lang="es-ES" sz="3000" dirty="0" smtClean="0">
              <a:solidFill>
                <a:srgbClr val="10253F"/>
              </a:solidFill>
              <a:latin typeface="Arial" charset="0"/>
              <a:ea typeface="ＭＳ Ｐゴシック" pitchFamily="34" charset="-128"/>
              <a:cs typeface="Arial" charset="0"/>
            </a:endParaRPr>
          </a:p>
        </p:txBody>
      </p:sp>
      <p:sp>
        <p:nvSpPr>
          <p:cNvPr id="9" name="8 Bisel"/>
          <p:cNvSpPr>
            <a:spLocks noChangeArrowheads="1"/>
          </p:cNvSpPr>
          <p:nvPr/>
        </p:nvSpPr>
        <p:spPr bwMode="auto">
          <a:xfrm>
            <a:off x="395288" y="1707108"/>
            <a:ext cx="4138612" cy="1150937"/>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smtClean="0">
                <a:solidFill>
                  <a:schemeClr val="bg1"/>
                </a:solidFill>
                <a:latin typeface="Arial Black" pitchFamily="34" charset="0"/>
              </a:rPr>
              <a:t> Es un bloque PL/SQL con nombre que se puede ejecutar con un conjunto de parámetros</a:t>
            </a:r>
            <a:endParaRPr lang="es-ES" b="1" dirty="0">
              <a:solidFill>
                <a:schemeClr val="bg1"/>
              </a:solidFill>
              <a:latin typeface="Arial Black" pitchFamily="34" charset="0"/>
            </a:endParaRPr>
          </a:p>
        </p:txBody>
      </p:sp>
      <p:sp>
        <p:nvSpPr>
          <p:cNvPr id="10" name="12 Bisel"/>
          <p:cNvSpPr>
            <a:spLocks noChangeArrowheads="1"/>
          </p:cNvSpPr>
          <p:nvPr/>
        </p:nvSpPr>
        <p:spPr bwMode="auto">
          <a:xfrm>
            <a:off x="4605338" y="1713458"/>
            <a:ext cx="4138612" cy="1150937"/>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smtClean="0">
                <a:solidFill>
                  <a:srgbClr val="FFFFFF"/>
                </a:solidFill>
                <a:latin typeface="Arial Black" pitchFamily="34" charset="0"/>
              </a:rPr>
              <a:t>Se puede declarar y definir dentro de cualquier bloque PL/SQL bloque u otro subprograma.  </a:t>
            </a:r>
            <a:endParaRPr lang="es-CL" b="1" dirty="0">
              <a:solidFill>
                <a:srgbClr val="FFFFFF"/>
              </a:solidFill>
              <a:latin typeface="Arial Black" pitchFamily="34" charset="0"/>
            </a:endParaRPr>
          </a:p>
        </p:txBody>
      </p:sp>
      <p:sp>
        <p:nvSpPr>
          <p:cNvPr id="12" name="12 Bisel"/>
          <p:cNvSpPr>
            <a:spLocks noChangeArrowheads="1"/>
          </p:cNvSpPr>
          <p:nvPr/>
        </p:nvSpPr>
        <p:spPr bwMode="auto">
          <a:xfrm>
            <a:off x="395288" y="2923133"/>
            <a:ext cx="4138612" cy="1150937"/>
          </a:xfrm>
          <a:prstGeom prst="bevel">
            <a:avLst>
              <a:gd name="adj" fmla="val 12500"/>
            </a:avLst>
          </a:prstGeom>
          <a:solidFill>
            <a:srgbClr val="7D3B05"/>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smtClean="0">
                <a:solidFill>
                  <a:srgbClr val="FFFFFF"/>
                </a:solidFill>
                <a:latin typeface="Arial Black" pitchFamily="34" charset="0"/>
              </a:rPr>
              <a:t>Consiste en una especificación y un cuerpo. </a:t>
            </a:r>
            <a:endParaRPr lang="es-CL" b="1" dirty="0">
              <a:solidFill>
                <a:srgbClr val="FFFFFF"/>
              </a:solidFill>
              <a:latin typeface="Arial Black" pitchFamily="34" charset="0"/>
            </a:endParaRPr>
          </a:p>
        </p:txBody>
      </p:sp>
      <p:sp>
        <p:nvSpPr>
          <p:cNvPr id="2" name="8 Bisel"/>
          <p:cNvSpPr>
            <a:spLocks noChangeArrowheads="1"/>
          </p:cNvSpPr>
          <p:nvPr/>
        </p:nvSpPr>
        <p:spPr bwMode="auto">
          <a:xfrm>
            <a:off x="4608513" y="2937420"/>
            <a:ext cx="4138612" cy="1150938"/>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smtClean="0">
                <a:solidFill>
                  <a:schemeClr val="bg1"/>
                </a:solidFill>
                <a:latin typeface="Arial Black" pitchFamily="34" charset="0"/>
              </a:rPr>
              <a:t>Puede ser un Procedimiento o una Función</a:t>
            </a:r>
            <a:endParaRPr lang="es-CL" b="1" dirty="0">
              <a:solidFill>
                <a:schemeClr val="bg1"/>
              </a:solidFill>
              <a:latin typeface="Arial Black" pitchFamily="34" charset="0"/>
            </a:endParaRPr>
          </a:p>
        </p:txBody>
      </p:sp>
      <p:sp>
        <p:nvSpPr>
          <p:cNvPr id="3" name="12 Bisel"/>
          <p:cNvSpPr>
            <a:spLocks noChangeArrowheads="1"/>
          </p:cNvSpPr>
          <p:nvPr/>
        </p:nvSpPr>
        <p:spPr bwMode="auto">
          <a:xfrm>
            <a:off x="4624388" y="4150270"/>
            <a:ext cx="4138612" cy="1150938"/>
          </a:xfrm>
          <a:prstGeom prst="bevel">
            <a:avLst>
              <a:gd name="adj" fmla="val 12500"/>
            </a:avLst>
          </a:prstGeom>
          <a:solidFill>
            <a:srgbClr val="7D3B05"/>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smtClean="0">
                <a:solidFill>
                  <a:srgbClr val="FFFFFF"/>
                </a:solidFill>
                <a:latin typeface="Arial Black" pitchFamily="34" charset="0"/>
              </a:rPr>
              <a:t>Normalmente se utiliza una función para calcular y devolver un valor.</a:t>
            </a:r>
            <a:endParaRPr lang="es-CL" b="1" dirty="0">
              <a:solidFill>
                <a:srgbClr val="FFFFFF"/>
              </a:solidFill>
              <a:latin typeface="Arial Black" pitchFamily="34" charset="0"/>
            </a:endParaRPr>
          </a:p>
        </p:txBody>
      </p:sp>
      <p:sp>
        <p:nvSpPr>
          <p:cNvPr id="13" name="12 Bisel"/>
          <p:cNvSpPr>
            <a:spLocks noChangeArrowheads="1"/>
          </p:cNvSpPr>
          <p:nvPr/>
        </p:nvSpPr>
        <p:spPr bwMode="auto">
          <a:xfrm>
            <a:off x="404813" y="4142333"/>
            <a:ext cx="4138612" cy="1150937"/>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smtClean="0">
                <a:solidFill>
                  <a:srgbClr val="FFFFFF"/>
                </a:solidFill>
                <a:latin typeface="Arial Black" pitchFamily="34" charset="0"/>
              </a:rPr>
              <a:t>Normalmente se utiliza un procedimiento para realizar una acción.</a:t>
            </a:r>
            <a:endParaRPr lang="es-CL" b="1" dirty="0">
              <a:solidFill>
                <a:srgbClr val="FFFFFF"/>
              </a:solidFill>
              <a:latin typeface="Arial Black"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Ventajas de usar Subprogramas PL/SQL</a:t>
            </a:r>
            <a:endParaRPr lang="es-ES" sz="3000" dirty="0" smtClean="0">
              <a:solidFill>
                <a:srgbClr val="10253F"/>
              </a:solidFill>
              <a:latin typeface="Arial" charset="0"/>
              <a:ea typeface="ＭＳ Ｐゴシック" pitchFamily="34" charset="-128"/>
              <a:cs typeface="Arial" charset="0"/>
            </a:endParaRPr>
          </a:p>
        </p:txBody>
      </p:sp>
      <p:pic>
        <p:nvPicPr>
          <p:cNvPr id="11" name="Picture 3" descr="C:\Documents and Settings\lserhal\My Documents\My Pictures\Graphics Library\permissions and security.gif"/>
          <p:cNvPicPr>
            <a:picLocks noChangeAspect="1" noChangeArrowheads="1"/>
          </p:cNvPicPr>
          <p:nvPr/>
        </p:nvPicPr>
        <p:blipFill>
          <a:blip r:embed="rId3" cstate="print"/>
          <a:srcRect/>
          <a:stretch>
            <a:fillRect/>
          </a:stretch>
        </p:blipFill>
        <p:spPr bwMode="gray">
          <a:xfrm>
            <a:off x="6398550" y="1740507"/>
            <a:ext cx="785157" cy="1141004"/>
          </a:xfrm>
          <a:prstGeom prst="rect">
            <a:avLst/>
          </a:prstGeom>
          <a:noFill/>
        </p:spPr>
      </p:pic>
      <p:pic>
        <p:nvPicPr>
          <p:cNvPr id="14" name="Picture 4" descr="Concept: Performance Tuning "/>
          <p:cNvPicPr>
            <a:picLocks noChangeAspect="1" noChangeArrowheads="1"/>
          </p:cNvPicPr>
          <p:nvPr/>
        </p:nvPicPr>
        <p:blipFill>
          <a:blip r:embed="rId4" cstate="print"/>
          <a:srcRect/>
          <a:stretch>
            <a:fillRect/>
          </a:stretch>
        </p:blipFill>
        <p:spPr bwMode="gray">
          <a:xfrm>
            <a:off x="6207313" y="4510620"/>
            <a:ext cx="1405019" cy="718580"/>
          </a:xfrm>
          <a:prstGeom prst="rect">
            <a:avLst/>
          </a:prstGeom>
          <a:noFill/>
        </p:spPr>
      </p:pic>
      <p:sp>
        <p:nvSpPr>
          <p:cNvPr id="15" name="Rectangle 5"/>
          <p:cNvSpPr>
            <a:spLocks noChangeArrowheads="1"/>
          </p:cNvSpPr>
          <p:nvPr/>
        </p:nvSpPr>
        <p:spPr bwMode="auto">
          <a:xfrm>
            <a:off x="1331640" y="2931155"/>
            <a:ext cx="1643605" cy="314189"/>
          </a:xfrm>
          <a:prstGeom prst="rect">
            <a:avLst/>
          </a:prstGeom>
          <a:noFill/>
          <a:ln w="9525">
            <a:noFill/>
            <a:miter lim="800000"/>
            <a:headEnd/>
            <a:tailEnd/>
          </a:ln>
          <a:effectLst/>
        </p:spPr>
        <p:txBody>
          <a:bodyPr wrap="square" lIns="82550" tIns="41275" rIns="82550" bIns="41275">
            <a:spAutoFit/>
          </a:bodyPr>
          <a:lstStyle/>
          <a:p>
            <a:pPr defTabSz="822325" eaLnBrk="0" hangingPunct="0">
              <a:spcBef>
                <a:spcPct val="50000"/>
              </a:spcBef>
              <a:buClrTx/>
              <a:buFontTx/>
              <a:buNone/>
            </a:pPr>
            <a:r>
              <a:rPr lang="en-US" dirty="0" err="1" smtClean="0"/>
              <a:t>Fácil</a:t>
            </a:r>
            <a:r>
              <a:rPr lang="en-US" dirty="0" smtClean="0"/>
              <a:t> </a:t>
            </a:r>
            <a:r>
              <a:rPr lang="en-US" dirty="0" err="1" smtClean="0"/>
              <a:t>mantención</a:t>
            </a:r>
            <a:endParaRPr lang="en-US" dirty="0"/>
          </a:p>
        </p:txBody>
      </p:sp>
      <p:sp>
        <p:nvSpPr>
          <p:cNvPr id="16" name="Rectangle 6"/>
          <p:cNvSpPr>
            <a:spLocks noChangeArrowheads="1"/>
          </p:cNvSpPr>
          <p:nvPr/>
        </p:nvSpPr>
        <p:spPr bwMode="auto">
          <a:xfrm>
            <a:off x="6016037" y="5425554"/>
            <a:ext cx="2516403" cy="314189"/>
          </a:xfrm>
          <a:prstGeom prst="rect">
            <a:avLst/>
          </a:prstGeom>
          <a:solidFill>
            <a:schemeClr val="bg1"/>
          </a:solidFill>
          <a:ln w="9525">
            <a:noFill/>
            <a:miter lim="800000"/>
            <a:headEnd/>
            <a:tailEnd/>
          </a:ln>
          <a:effectLst/>
        </p:spPr>
        <p:txBody>
          <a:bodyPr wrap="square" lIns="82550" tIns="41275" rIns="82550" bIns="41275">
            <a:spAutoFit/>
          </a:bodyPr>
          <a:lstStyle/>
          <a:p>
            <a:pPr marL="411163" lvl="1" defTabSz="822325"/>
            <a:r>
              <a:rPr lang="en-US" dirty="0" err="1" smtClean="0"/>
              <a:t>Mejora</a:t>
            </a:r>
            <a:r>
              <a:rPr lang="en-US" dirty="0" smtClean="0"/>
              <a:t> el </a:t>
            </a:r>
            <a:r>
              <a:rPr lang="en-US" dirty="0" err="1" smtClean="0"/>
              <a:t>rendimiento</a:t>
            </a:r>
            <a:endParaRPr lang="en-US" dirty="0"/>
          </a:p>
        </p:txBody>
      </p:sp>
      <p:sp>
        <p:nvSpPr>
          <p:cNvPr id="17" name="Rectangle 7"/>
          <p:cNvSpPr>
            <a:spLocks noChangeArrowheads="1"/>
          </p:cNvSpPr>
          <p:nvPr/>
        </p:nvSpPr>
        <p:spPr bwMode="auto">
          <a:xfrm>
            <a:off x="5724128" y="2946462"/>
            <a:ext cx="2333420" cy="545021"/>
          </a:xfrm>
          <a:prstGeom prst="rect">
            <a:avLst/>
          </a:prstGeom>
          <a:noFill/>
          <a:ln w="9525">
            <a:noFill/>
            <a:miter lim="800000"/>
            <a:headEnd/>
            <a:tailEnd/>
          </a:ln>
          <a:effectLst/>
        </p:spPr>
        <p:txBody>
          <a:bodyPr wrap="square" lIns="82550" tIns="41275" rIns="82550" bIns="41275">
            <a:spAutoFit/>
          </a:bodyPr>
          <a:lstStyle/>
          <a:p>
            <a:pPr defTabSz="822325" eaLnBrk="0" hangingPunct="0">
              <a:spcBef>
                <a:spcPct val="50000"/>
              </a:spcBef>
              <a:buClrTx/>
              <a:buFontTx/>
              <a:buNone/>
            </a:pPr>
            <a:r>
              <a:rPr lang="es-CL" dirty="0" smtClean="0"/>
              <a:t>Mejora de la seguridad e integridad de los datos</a:t>
            </a:r>
            <a:endParaRPr lang="en-US" dirty="0"/>
          </a:p>
        </p:txBody>
      </p:sp>
      <p:sp>
        <p:nvSpPr>
          <p:cNvPr id="18" name="Rectangle 8"/>
          <p:cNvSpPr>
            <a:spLocks noChangeArrowheads="1"/>
          </p:cNvSpPr>
          <p:nvPr/>
        </p:nvSpPr>
        <p:spPr bwMode="auto">
          <a:xfrm>
            <a:off x="971600" y="5373216"/>
            <a:ext cx="1728192" cy="545021"/>
          </a:xfrm>
          <a:prstGeom prst="rect">
            <a:avLst/>
          </a:prstGeom>
          <a:noFill/>
          <a:ln w="9525">
            <a:noFill/>
            <a:miter lim="800000"/>
            <a:headEnd/>
            <a:tailEnd/>
          </a:ln>
          <a:effectLst/>
        </p:spPr>
        <p:txBody>
          <a:bodyPr wrap="square" lIns="82550" tIns="41275" rIns="82550" bIns="41275">
            <a:spAutoFit/>
          </a:bodyPr>
          <a:lstStyle/>
          <a:p>
            <a:pPr algn="ctr" defTabSz="822325" eaLnBrk="0" hangingPunct="0">
              <a:spcBef>
                <a:spcPct val="50000"/>
              </a:spcBef>
              <a:buClrTx/>
              <a:buFontTx/>
              <a:buNone/>
            </a:pPr>
            <a:r>
              <a:rPr lang="es-CL" dirty="0" smtClean="0"/>
              <a:t>Mejora la claridad del código</a:t>
            </a:r>
            <a:endParaRPr lang="en-US" dirty="0"/>
          </a:p>
        </p:txBody>
      </p:sp>
      <p:grpSp>
        <p:nvGrpSpPr>
          <p:cNvPr id="19" name="Group 23"/>
          <p:cNvGrpSpPr>
            <a:grpSpLocks/>
          </p:cNvGrpSpPr>
          <p:nvPr/>
        </p:nvGrpSpPr>
        <p:grpSpPr bwMode="auto">
          <a:xfrm>
            <a:off x="1547663" y="1694691"/>
            <a:ext cx="1418057" cy="1419031"/>
            <a:chOff x="960" y="912"/>
            <a:chExt cx="1248" cy="1318"/>
          </a:xfrm>
        </p:grpSpPr>
        <p:grpSp>
          <p:nvGrpSpPr>
            <p:cNvPr id="20" name="Group 9"/>
            <p:cNvGrpSpPr>
              <a:grpSpLocks/>
            </p:cNvGrpSpPr>
            <p:nvPr/>
          </p:nvGrpSpPr>
          <p:grpSpPr bwMode="auto">
            <a:xfrm>
              <a:off x="960" y="912"/>
              <a:ext cx="611" cy="1030"/>
              <a:chOff x="2023" y="2194"/>
              <a:chExt cx="611" cy="1030"/>
            </a:xfrm>
          </p:grpSpPr>
          <p:pic>
            <p:nvPicPr>
              <p:cNvPr id="22" name="Picture 10" descr="Documents: PL/SQL Subprogram"/>
              <p:cNvPicPr>
                <a:picLocks noChangeAspect="1" noChangeArrowheads="1"/>
              </p:cNvPicPr>
              <p:nvPr/>
            </p:nvPicPr>
            <p:blipFill>
              <a:blip r:embed="rId5" cstate="print"/>
              <a:srcRect/>
              <a:stretch>
                <a:fillRect/>
              </a:stretch>
            </p:blipFill>
            <p:spPr bwMode="gray">
              <a:xfrm>
                <a:off x="2023" y="2194"/>
                <a:ext cx="569" cy="1022"/>
              </a:xfrm>
              <a:prstGeom prst="rect">
                <a:avLst/>
              </a:prstGeom>
              <a:noFill/>
            </p:spPr>
          </p:pic>
          <p:pic>
            <p:nvPicPr>
              <p:cNvPr id="23" name="Picture 11" descr="Documents: PL/SQL Program"/>
              <p:cNvPicPr>
                <a:picLocks noChangeAspect="1" noChangeArrowheads="1"/>
              </p:cNvPicPr>
              <p:nvPr/>
            </p:nvPicPr>
            <p:blipFill>
              <a:blip r:embed="rId6" cstate="print"/>
              <a:srcRect/>
              <a:stretch>
                <a:fillRect/>
              </a:stretch>
            </p:blipFill>
            <p:spPr bwMode="gray">
              <a:xfrm>
                <a:off x="2330" y="2592"/>
                <a:ext cx="304" cy="632"/>
              </a:xfrm>
              <a:prstGeom prst="rect">
                <a:avLst/>
              </a:prstGeom>
              <a:noFill/>
            </p:spPr>
          </p:pic>
        </p:grpSp>
        <p:pic>
          <p:nvPicPr>
            <p:cNvPr id="21" name="Picture 12" descr="C:\My_Data\Jobs\Enterprise\New_slides\icons\modify.gif"/>
            <p:cNvPicPr>
              <a:picLocks noChangeAspect="1" noChangeArrowheads="1"/>
            </p:cNvPicPr>
            <p:nvPr/>
          </p:nvPicPr>
          <p:blipFill>
            <a:blip r:embed="rId7" cstate="print"/>
            <a:srcRect/>
            <a:stretch>
              <a:fillRect/>
            </a:stretch>
          </p:blipFill>
          <p:spPr bwMode="gray">
            <a:xfrm>
              <a:off x="1418" y="1440"/>
              <a:ext cx="790" cy="790"/>
            </a:xfrm>
            <a:prstGeom prst="rect">
              <a:avLst/>
            </a:prstGeom>
            <a:noFill/>
          </p:spPr>
        </p:pic>
      </p:grpSp>
      <p:grpSp>
        <p:nvGrpSpPr>
          <p:cNvPr id="24" name="Group 24"/>
          <p:cNvGrpSpPr>
            <a:grpSpLocks/>
          </p:cNvGrpSpPr>
          <p:nvPr/>
        </p:nvGrpSpPr>
        <p:grpSpPr bwMode="auto">
          <a:xfrm>
            <a:off x="1662747" y="4103441"/>
            <a:ext cx="1036273" cy="1108955"/>
            <a:chOff x="960" y="2522"/>
            <a:chExt cx="912" cy="1030"/>
          </a:xfrm>
        </p:grpSpPr>
        <p:grpSp>
          <p:nvGrpSpPr>
            <p:cNvPr id="25" name="Group 13"/>
            <p:cNvGrpSpPr>
              <a:grpSpLocks/>
            </p:cNvGrpSpPr>
            <p:nvPr/>
          </p:nvGrpSpPr>
          <p:grpSpPr bwMode="auto">
            <a:xfrm>
              <a:off x="960" y="2522"/>
              <a:ext cx="611" cy="1030"/>
              <a:chOff x="2023" y="2194"/>
              <a:chExt cx="611" cy="1030"/>
            </a:xfrm>
          </p:grpSpPr>
          <p:pic>
            <p:nvPicPr>
              <p:cNvPr id="27" name="Picture 14" descr="Documents: PL/SQL Subprogram"/>
              <p:cNvPicPr>
                <a:picLocks noChangeAspect="1" noChangeArrowheads="1"/>
              </p:cNvPicPr>
              <p:nvPr/>
            </p:nvPicPr>
            <p:blipFill>
              <a:blip r:embed="rId5" cstate="print"/>
              <a:srcRect/>
              <a:stretch>
                <a:fillRect/>
              </a:stretch>
            </p:blipFill>
            <p:spPr bwMode="gray">
              <a:xfrm>
                <a:off x="2023" y="2194"/>
                <a:ext cx="569" cy="1022"/>
              </a:xfrm>
              <a:prstGeom prst="rect">
                <a:avLst/>
              </a:prstGeom>
              <a:noFill/>
            </p:spPr>
          </p:pic>
          <p:pic>
            <p:nvPicPr>
              <p:cNvPr id="28" name="Picture 15" descr="Documents: PL/SQL Program"/>
              <p:cNvPicPr>
                <a:picLocks noChangeAspect="1" noChangeArrowheads="1"/>
              </p:cNvPicPr>
              <p:nvPr/>
            </p:nvPicPr>
            <p:blipFill>
              <a:blip r:embed="rId6" cstate="print"/>
              <a:srcRect/>
              <a:stretch>
                <a:fillRect/>
              </a:stretch>
            </p:blipFill>
            <p:spPr bwMode="gray">
              <a:xfrm>
                <a:off x="2330" y="2592"/>
                <a:ext cx="304" cy="632"/>
              </a:xfrm>
              <a:prstGeom prst="rect">
                <a:avLst/>
              </a:prstGeom>
              <a:noFill/>
            </p:spPr>
          </p:pic>
        </p:grpSp>
        <p:pic>
          <p:nvPicPr>
            <p:cNvPr id="26" name="Picture 16" descr="mag2"/>
            <p:cNvPicPr>
              <a:picLocks noChangeAspect="1" noChangeArrowheads="1"/>
            </p:cNvPicPr>
            <p:nvPr/>
          </p:nvPicPr>
          <p:blipFill>
            <a:blip r:embed="rId8" cstate="print"/>
            <a:srcRect/>
            <a:stretch>
              <a:fillRect/>
            </a:stretch>
          </p:blipFill>
          <p:spPr bwMode="gray">
            <a:xfrm>
              <a:off x="1288" y="2640"/>
              <a:ext cx="584" cy="570"/>
            </a:xfrm>
            <a:prstGeom prst="rect">
              <a:avLst/>
            </a:prstGeom>
            <a:noFill/>
          </p:spPr>
        </p:pic>
      </p:grpSp>
      <p:grpSp>
        <p:nvGrpSpPr>
          <p:cNvPr id="29" name="Group 25"/>
          <p:cNvGrpSpPr>
            <a:grpSpLocks/>
          </p:cNvGrpSpPr>
          <p:nvPr/>
        </p:nvGrpSpPr>
        <p:grpSpPr bwMode="auto">
          <a:xfrm>
            <a:off x="3847733" y="2799888"/>
            <a:ext cx="1413512" cy="1339358"/>
            <a:chOff x="2256" y="1632"/>
            <a:chExt cx="1244" cy="1244"/>
          </a:xfrm>
        </p:grpSpPr>
        <p:pic>
          <p:nvPicPr>
            <p:cNvPr id="30" name="Picture 17" descr="iAS_Icons: Database with Segments"/>
            <p:cNvPicPr>
              <a:picLocks noChangeAspect="1" noChangeArrowheads="1"/>
            </p:cNvPicPr>
            <p:nvPr/>
          </p:nvPicPr>
          <p:blipFill>
            <a:blip r:embed="rId9" cstate="print"/>
            <a:srcRect/>
            <a:stretch>
              <a:fillRect/>
            </a:stretch>
          </p:blipFill>
          <p:spPr bwMode="gray">
            <a:xfrm>
              <a:off x="2256" y="1632"/>
              <a:ext cx="1244" cy="1244"/>
            </a:xfrm>
            <a:prstGeom prst="rect">
              <a:avLst/>
            </a:prstGeom>
            <a:noFill/>
          </p:spPr>
        </p:pic>
        <p:grpSp>
          <p:nvGrpSpPr>
            <p:cNvPr id="31" name="Group 18"/>
            <p:cNvGrpSpPr>
              <a:grpSpLocks/>
            </p:cNvGrpSpPr>
            <p:nvPr/>
          </p:nvGrpSpPr>
          <p:grpSpPr bwMode="auto">
            <a:xfrm>
              <a:off x="2496" y="2160"/>
              <a:ext cx="360" cy="572"/>
              <a:chOff x="2805" y="2496"/>
              <a:chExt cx="528" cy="960"/>
            </a:xfrm>
          </p:grpSpPr>
          <p:pic>
            <p:nvPicPr>
              <p:cNvPr id="33" name="Picture 19" descr="Documents: PL/SQL Subprogram"/>
              <p:cNvPicPr>
                <a:picLocks noChangeAspect="1" noChangeArrowheads="1"/>
              </p:cNvPicPr>
              <p:nvPr/>
            </p:nvPicPr>
            <p:blipFill>
              <a:blip r:embed="rId5" cstate="print"/>
              <a:srcRect/>
              <a:stretch>
                <a:fillRect/>
              </a:stretch>
            </p:blipFill>
            <p:spPr bwMode="gray">
              <a:xfrm>
                <a:off x="2805" y="2496"/>
                <a:ext cx="468" cy="910"/>
              </a:xfrm>
              <a:prstGeom prst="rect">
                <a:avLst/>
              </a:prstGeom>
              <a:noFill/>
            </p:spPr>
          </p:pic>
          <p:pic>
            <p:nvPicPr>
              <p:cNvPr id="34" name="Picture 20" descr="Documents: PL/SQL Program"/>
              <p:cNvPicPr>
                <a:picLocks noChangeAspect="1" noChangeArrowheads="1"/>
              </p:cNvPicPr>
              <p:nvPr/>
            </p:nvPicPr>
            <p:blipFill>
              <a:blip r:embed="rId6" cstate="print"/>
              <a:srcRect/>
              <a:stretch>
                <a:fillRect/>
              </a:stretch>
            </p:blipFill>
            <p:spPr bwMode="gray">
              <a:xfrm>
                <a:off x="3060" y="2841"/>
                <a:ext cx="273" cy="615"/>
              </a:xfrm>
              <a:prstGeom prst="rect">
                <a:avLst/>
              </a:prstGeom>
              <a:noFill/>
            </p:spPr>
          </p:pic>
        </p:grpSp>
        <p:pic>
          <p:nvPicPr>
            <p:cNvPr id="32" name="Picture 21" descr="Documents: PL/SQL Subprogram"/>
            <p:cNvPicPr>
              <a:picLocks noChangeAspect="1" noChangeArrowheads="1"/>
            </p:cNvPicPr>
            <p:nvPr/>
          </p:nvPicPr>
          <p:blipFill>
            <a:blip r:embed="rId5" cstate="print"/>
            <a:srcRect/>
            <a:stretch>
              <a:fillRect/>
            </a:stretch>
          </p:blipFill>
          <p:spPr bwMode="gray">
            <a:xfrm>
              <a:off x="2976" y="2126"/>
              <a:ext cx="340" cy="610"/>
            </a:xfrm>
            <a:prstGeom prst="rect">
              <a:avLst/>
            </a:prstGeom>
            <a:noFill/>
          </p:spPr>
        </p:pic>
      </p:grpSp>
      <p:sp>
        <p:nvSpPr>
          <p:cNvPr id="35" name="Rectangle 22"/>
          <p:cNvSpPr>
            <a:spLocks noChangeArrowheads="1"/>
          </p:cNvSpPr>
          <p:nvPr/>
        </p:nvSpPr>
        <p:spPr bwMode="auto">
          <a:xfrm>
            <a:off x="3203848" y="4150506"/>
            <a:ext cx="2808312" cy="775853"/>
          </a:xfrm>
          <a:prstGeom prst="rect">
            <a:avLst/>
          </a:prstGeom>
          <a:noFill/>
          <a:ln w="9525">
            <a:noFill/>
            <a:miter lim="800000"/>
            <a:headEnd/>
            <a:tailEnd/>
          </a:ln>
          <a:effectLst/>
        </p:spPr>
        <p:txBody>
          <a:bodyPr wrap="square" lIns="82550" tIns="41275" rIns="82550" bIns="41275">
            <a:spAutoFit/>
          </a:bodyPr>
          <a:lstStyle/>
          <a:p>
            <a:pPr algn="ctr" defTabSz="822325" eaLnBrk="0" hangingPunct="0">
              <a:spcBef>
                <a:spcPct val="50000"/>
              </a:spcBef>
              <a:buClrTx/>
              <a:buFontTx/>
              <a:buNone/>
            </a:pPr>
            <a:r>
              <a:rPr lang="en-US" dirty="0" err="1" smtClean="0"/>
              <a:t>Subprogramas</a:t>
            </a:r>
            <a:r>
              <a:rPr lang="en-US" dirty="0" smtClean="0"/>
              <a:t>:</a:t>
            </a:r>
            <a:r>
              <a:rPr lang="en-US" dirty="0"/>
              <a:t/>
            </a:r>
            <a:br>
              <a:rPr lang="en-US" dirty="0"/>
            </a:br>
            <a:r>
              <a:rPr lang="en-US" dirty="0" err="1" smtClean="0"/>
              <a:t>Procedimientos</a:t>
            </a:r>
            <a:r>
              <a:rPr lang="en-US" dirty="0" smtClean="0"/>
              <a:t> </a:t>
            </a:r>
            <a:r>
              <a:rPr lang="en-US" dirty="0" err="1" smtClean="0"/>
              <a:t>Almacenados</a:t>
            </a:r>
            <a:r>
              <a:rPr lang="en-US" dirty="0" smtClean="0"/>
              <a:t> y </a:t>
            </a:r>
            <a:r>
              <a:rPr lang="en-US" dirty="0" err="1" smtClean="0"/>
              <a:t>Funciones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Subprogramas: Dependencias</a:t>
            </a:r>
            <a:endParaRPr lang="es-ES" sz="3000" dirty="0" smtClean="0">
              <a:solidFill>
                <a:srgbClr val="10253F"/>
              </a:solidFill>
              <a:latin typeface="Arial" charset="0"/>
              <a:ea typeface="ＭＳ Ｐゴシック" pitchFamily="34" charset="-128"/>
              <a:cs typeface="Arial" charset="0"/>
            </a:endParaRPr>
          </a:p>
        </p:txBody>
      </p:sp>
      <p:sp>
        <p:nvSpPr>
          <p:cNvPr id="7" name="6 Bisel"/>
          <p:cNvSpPr>
            <a:spLocks noChangeArrowheads="1"/>
          </p:cNvSpPr>
          <p:nvPr/>
        </p:nvSpPr>
        <p:spPr bwMode="auto">
          <a:xfrm>
            <a:off x="252480" y="1518651"/>
            <a:ext cx="8640000" cy="1044000"/>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smtClean="0">
                <a:solidFill>
                  <a:schemeClr val="bg1"/>
                </a:solidFill>
                <a:latin typeface="Arial Black" pitchFamily="34" charset="0"/>
              </a:rPr>
              <a:t>Un subprograma depende directamente de todos los objetos que utilice (tablas, otro subprograma </a:t>
            </a:r>
            <a:r>
              <a:rPr lang="es-CL" b="1" dirty="0" err="1" smtClean="0">
                <a:solidFill>
                  <a:schemeClr val="bg1"/>
                </a:solidFill>
                <a:latin typeface="Arial Black" pitchFamily="34" charset="0"/>
              </a:rPr>
              <a:t>etc</a:t>
            </a:r>
            <a:r>
              <a:rPr lang="es-CL" b="1" dirty="0" smtClean="0">
                <a:solidFill>
                  <a:schemeClr val="bg1"/>
                </a:solidFill>
                <a:latin typeface="Arial Black" pitchFamily="34" charset="0"/>
              </a:rPr>
              <a:t>).</a:t>
            </a:r>
          </a:p>
        </p:txBody>
      </p:sp>
      <p:sp>
        <p:nvSpPr>
          <p:cNvPr id="8" name="12 Bisel"/>
          <p:cNvSpPr>
            <a:spLocks noChangeArrowheads="1"/>
          </p:cNvSpPr>
          <p:nvPr/>
        </p:nvSpPr>
        <p:spPr bwMode="auto">
          <a:xfrm>
            <a:off x="251520" y="2660948"/>
            <a:ext cx="8640000" cy="1044000"/>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smtClean="0">
                <a:solidFill>
                  <a:srgbClr val="FFFFFF"/>
                </a:solidFill>
                <a:latin typeface="Arial Black" pitchFamily="34" charset="0"/>
              </a:rPr>
              <a:t>Un subprograma depende indirectamente de los objetos que utilicen otros  subprogramas que necesita ejecutar.</a:t>
            </a:r>
          </a:p>
        </p:txBody>
      </p:sp>
      <p:sp>
        <p:nvSpPr>
          <p:cNvPr id="9" name="12 Bisel"/>
          <p:cNvSpPr>
            <a:spLocks noChangeArrowheads="1"/>
          </p:cNvSpPr>
          <p:nvPr/>
        </p:nvSpPr>
        <p:spPr bwMode="auto">
          <a:xfrm>
            <a:off x="251520" y="3825160"/>
            <a:ext cx="8640000" cy="1044000"/>
          </a:xfrm>
          <a:prstGeom prst="bevel">
            <a:avLst>
              <a:gd name="adj" fmla="val 12500"/>
            </a:avLst>
          </a:prstGeom>
          <a:solidFill>
            <a:srgbClr val="7D3B05"/>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marL="0" lvl="1" algn="ctr"/>
            <a:r>
              <a:rPr lang="es-CL" b="1" dirty="0" smtClean="0">
                <a:solidFill>
                  <a:srgbClr val="FFFFFF"/>
                </a:solidFill>
                <a:latin typeface="Arial Black" pitchFamily="34" charset="0"/>
              </a:rPr>
              <a:t>Una sentencia DDL sobre los objetos que utilizan los subprogramas puede invalidar todos los objetos que dependan de él (directa o indirectamente) y podrán necesitar ser recompilados.</a:t>
            </a:r>
          </a:p>
        </p:txBody>
      </p:sp>
      <p:sp>
        <p:nvSpPr>
          <p:cNvPr id="10" name="8 Bisel"/>
          <p:cNvSpPr>
            <a:spLocks noChangeArrowheads="1"/>
          </p:cNvSpPr>
          <p:nvPr/>
        </p:nvSpPr>
        <p:spPr bwMode="auto">
          <a:xfrm>
            <a:off x="251768" y="4977288"/>
            <a:ext cx="8640000" cy="1044000"/>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smtClean="0">
                <a:solidFill>
                  <a:schemeClr val="bg1"/>
                </a:solidFill>
                <a:latin typeface="Arial Black" pitchFamily="34" charset="0"/>
              </a:rPr>
              <a:t>Una modificación que se efectúe en un subprograma puede invalidar todos los objetos que dependan de él (directa o indirectamente) y podrán necesitar ser recompilados.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Subprogramas: Privilegios</a:t>
            </a:r>
            <a:endParaRPr lang="es-ES" sz="3000" dirty="0" smtClean="0">
              <a:solidFill>
                <a:srgbClr val="10253F"/>
              </a:solidFill>
              <a:latin typeface="Arial" charset="0"/>
              <a:ea typeface="ＭＳ Ｐゴシック" pitchFamily="34" charset="-128"/>
              <a:cs typeface="Arial" charset="0"/>
            </a:endParaRPr>
          </a:p>
        </p:txBody>
      </p:sp>
      <p:sp>
        <p:nvSpPr>
          <p:cNvPr id="7" name="6 Bisel"/>
          <p:cNvSpPr>
            <a:spLocks noChangeArrowheads="1"/>
          </p:cNvSpPr>
          <p:nvPr/>
        </p:nvSpPr>
        <p:spPr bwMode="auto">
          <a:xfrm>
            <a:off x="252480" y="1772992"/>
            <a:ext cx="8640000" cy="1584000"/>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smtClean="0">
                <a:solidFill>
                  <a:schemeClr val="bg1"/>
                </a:solidFill>
                <a:latin typeface="Arial Black" pitchFamily="34" charset="0"/>
              </a:rPr>
              <a:t>Para que un usuario pueda ejecutar un subprograma del que no es dueño se le debe otorgar permiso de EXECUTE sobre ese objeto:</a:t>
            </a:r>
          </a:p>
          <a:p>
            <a:pPr algn="ctr"/>
            <a:r>
              <a:rPr lang="es-CL" b="1" dirty="0" smtClean="0">
                <a:solidFill>
                  <a:schemeClr val="bg1"/>
                </a:solidFill>
                <a:latin typeface="Arial Black" pitchFamily="34" charset="0"/>
              </a:rPr>
              <a:t>GRANT EXECUTE </a:t>
            </a:r>
            <a:r>
              <a:rPr lang="es-CL" b="1" dirty="0" err="1" smtClean="0">
                <a:solidFill>
                  <a:schemeClr val="bg1"/>
                </a:solidFill>
                <a:latin typeface="Arial Black" pitchFamily="34" charset="0"/>
              </a:rPr>
              <a:t>nombre_subprograma</a:t>
            </a:r>
            <a:r>
              <a:rPr lang="es-CL" b="1" dirty="0" smtClean="0">
                <a:solidFill>
                  <a:schemeClr val="bg1"/>
                </a:solidFill>
                <a:latin typeface="Arial Black" pitchFamily="34" charset="0"/>
              </a:rPr>
              <a:t> TO usuario</a:t>
            </a:r>
          </a:p>
        </p:txBody>
      </p:sp>
      <p:sp>
        <p:nvSpPr>
          <p:cNvPr id="8" name="12 Bisel"/>
          <p:cNvSpPr>
            <a:spLocks noChangeArrowheads="1"/>
          </p:cNvSpPr>
          <p:nvPr/>
        </p:nvSpPr>
        <p:spPr bwMode="auto">
          <a:xfrm>
            <a:off x="251520" y="3573016"/>
            <a:ext cx="8640000" cy="1584000"/>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marL="0" lvl="1" algn="ctr"/>
            <a:r>
              <a:rPr lang="es-CL" b="1" dirty="0" smtClean="0">
                <a:solidFill>
                  <a:srgbClr val="FFFFFF"/>
                </a:solidFill>
                <a:latin typeface="Arial Black" pitchFamily="34" charset="0"/>
              </a:rPr>
              <a:t>Para que un usuario pueda ejecutar o compilar un subprograma que ejecuta a otro, debe tener los permisos para </a:t>
            </a:r>
            <a:r>
              <a:rPr lang="es-CL" b="1" dirty="0" err="1" smtClean="0">
                <a:solidFill>
                  <a:srgbClr val="FFFFFF"/>
                </a:solidFill>
                <a:latin typeface="Arial Black" pitchFamily="34" charset="0"/>
              </a:rPr>
              <a:t>accesar</a:t>
            </a:r>
            <a:r>
              <a:rPr lang="es-CL" b="1" dirty="0" smtClean="0">
                <a:solidFill>
                  <a:srgbClr val="FFFFFF"/>
                </a:solidFill>
                <a:latin typeface="Arial Black" pitchFamily="34" charset="0"/>
              </a:rPr>
              <a:t> todos los objetos que se hacen referencia en el subprograma:</a:t>
            </a:r>
          </a:p>
          <a:p>
            <a:pPr marL="0" lvl="1" algn="ctr"/>
            <a:r>
              <a:rPr lang="es-CL" b="1" dirty="0" smtClean="0">
                <a:solidFill>
                  <a:srgbClr val="FFFFFF"/>
                </a:solidFill>
                <a:latin typeface="Arial Black" pitchFamily="34" charset="0"/>
              </a:rPr>
              <a:t>	 GRANT SELECT ON </a:t>
            </a:r>
            <a:r>
              <a:rPr lang="es-CL" b="1" dirty="0" err="1" smtClean="0">
                <a:solidFill>
                  <a:srgbClr val="FFFFFF"/>
                </a:solidFill>
                <a:latin typeface="Arial Black" pitchFamily="34" charset="0"/>
              </a:rPr>
              <a:t>nombre_objeto</a:t>
            </a:r>
            <a:r>
              <a:rPr lang="es-CL" b="1" dirty="0" smtClean="0">
                <a:solidFill>
                  <a:srgbClr val="FFFFFF"/>
                </a:solidFill>
                <a:latin typeface="Arial Black" pitchFamily="34" charset="0"/>
              </a:rPr>
              <a:t> TO usuario</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2 Cubo"/>
          <p:cNvSpPr/>
          <p:nvPr/>
        </p:nvSpPr>
        <p:spPr>
          <a:xfrm>
            <a:off x="218092" y="5301208"/>
            <a:ext cx="4320000" cy="720080"/>
          </a:xfrm>
          <a:prstGeom prst="cube">
            <a:avLst/>
          </a:prstGeom>
          <a:gradFill>
            <a:gsLst>
              <a:gs pos="0">
                <a:srgbClr val="001C54"/>
              </a:gs>
              <a:gs pos="100000">
                <a:schemeClr val="accent1">
                  <a:tint val="50000"/>
                  <a:shade val="100000"/>
                  <a:satMod val="350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400" b="1" dirty="0" smtClean="0">
              <a:solidFill>
                <a:schemeClr val="bg1"/>
              </a:solidFill>
              <a:latin typeface="Arial Black" pitchFamily="34" charset="0"/>
              <a:cs typeface="Arial" charset="0"/>
            </a:endParaRPr>
          </a:p>
          <a:p>
            <a:pPr lvl="0" algn="ctr"/>
            <a:endParaRPr lang="en-US" sz="1400" b="1" dirty="0" smtClean="0">
              <a:solidFill>
                <a:schemeClr val="bg1"/>
              </a:solidFill>
              <a:latin typeface="Arial Black" pitchFamily="34" charset="0"/>
              <a:cs typeface="Arial" charset="0"/>
            </a:endParaRPr>
          </a:p>
          <a:p>
            <a:pPr lvl="0" algn="ctr"/>
            <a:r>
              <a:rPr lang="en-US" sz="1400" b="1" dirty="0" smtClean="0">
                <a:solidFill>
                  <a:schemeClr val="bg1"/>
                </a:solidFill>
                <a:latin typeface="Arial Black" pitchFamily="34" charset="0"/>
                <a:cs typeface="Arial" charset="0"/>
              </a:rPr>
              <a:t>No </a:t>
            </a:r>
            <a:r>
              <a:rPr lang="en-US" sz="1400" b="1" dirty="0" err="1" smtClean="0">
                <a:solidFill>
                  <a:schemeClr val="bg1"/>
                </a:solidFill>
                <a:latin typeface="Arial Black" pitchFamily="34" charset="0"/>
                <a:cs typeface="Arial" charset="0"/>
              </a:rPr>
              <a:t>pueden</a:t>
            </a:r>
            <a:r>
              <a:rPr lang="en-US" sz="1400" b="1" dirty="0" smtClean="0">
                <a:solidFill>
                  <a:schemeClr val="bg1"/>
                </a:solidFill>
                <a:latin typeface="Arial Black" pitchFamily="34" charset="0"/>
                <a:cs typeface="Arial" charset="0"/>
              </a:rPr>
              <a:t> </a:t>
            </a:r>
            <a:r>
              <a:rPr lang="en-US" sz="1400" b="1" dirty="0" err="1" smtClean="0">
                <a:solidFill>
                  <a:schemeClr val="bg1"/>
                </a:solidFill>
                <a:latin typeface="Arial Black" pitchFamily="34" charset="0"/>
                <a:cs typeface="Arial" charset="0"/>
              </a:rPr>
              <a:t>recibir</a:t>
            </a:r>
            <a:r>
              <a:rPr lang="en-US" sz="1400" b="1" dirty="0" smtClean="0">
                <a:solidFill>
                  <a:schemeClr val="bg1"/>
                </a:solidFill>
                <a:latin typeface="Arial Black" pitchFamily="34" charset="0"/>
                <a:cs typeface="Arial" charset="0"/>
              </a:rPr>
              <a:t> </a:t>
            </a:r>
            <a:r>
              <a:rPr lang="en-US" sz="1400" b="1" dirty="0" err="1" smtClean="0">
                <a:solidFill>
                  <a:schemeClr val="bg1"/>
                </a:solidFill>
                <a:latin typeface="Arial Black" pitchFamily="34" charset="0"/>
                <a:cs typeface="Arial" charset="0"/>
              </a:rPr>
              <a:t>parámetros</a:t>
            </a:r>
            <a:endParaRPr lang="en-US" sz="1400" b="1" dirty="0" smtClean="0">
              <a:solidFill>
                <a:schemeClr val="bg1"/>
              </a:solidFill>
              <a:latin typeface="Arial Black" pitchFamily="34" charset="0"/>
              <a:cs typeface="Arial" charset="0"/>
            </a:endParaRPr>
          </a:p>
          <a:p>
            <a:pPr lvl="0" algn="ctr"/>
            <a:endParaRPr lang="es-CL" sz="1400" b="1" dirty="0" smtClean="0">
              <a:solidFill>
                <a:schemeClr val="bg1"/>
              </a:solidFill>
              <a:latin typeface="Arial Black" pitchFamily="34" charset="0"/>
              <a:cs typeface="Arial" charset="0"/>
            </a:endParaRPr>
          </a:p>
          <a:p>
            <a:pPr algn="ctr"/>
            <a:endParaRPr lang="es-CL" dirty="0">
              <a:solidFill>
                <a:schemeClr val="bg1"/>
              </a:solidFill>
            </a:endParaRPr>
          </a:p>
        </p:txBody>
      </p:sp>
      <p:sp>
        <p:nvSpPr>
          <p:cNvPr id="12" name="11 Cubo"/>
          <p:cNvSpPr/>
          <p:nvPr/>
        </p:nvSpPr>
        <p:spPr>
          <a:xfrm>
            <a:off x="217612" y="4628753"/>
            <a:ext cx="4320000" cy="720080"/>
          </a:xfrm>
          <a:prstGeom prst="cube">
            <a:avLst/>
          </a:prstGeom>
          <a:gradFill>
            <a:gsLst>
              <a:gs pos="0">
                <a:srgbClr val="001C54"/>
              </a:gs>
              <a:gs pos="100000">
                <a:schemeClr val="accent1">
                  <a:tint val="50000"/>
                  <a:shade val="100000"/>
                  <a:satMod val="350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400" b="1" dirty="0" smtClean="0">
              <a:solidFill>
                <a:schemeClr val="bg1"/>
              </a:solidFill>
              <a:latin typeface="Arial Black" pitchFamily="34" charset="0"/>
              <a:cs typeface="Arial" charset="0"/>
            </a:endParaRPr>
          </a:p>
          <a:p>
            <a:pPr lvl="0" algn="ctr"/>
            <a:endParaRPr lang="en-US" sz="1400" b="1" dirty="0" smtClean="0">
              <a:solidFill>
                <a:schemeClr val="bg1"/>
              </a:solidFill>
              <a:latin typeface="Arial Black" pitchFamily="34" charset="0"/>
              <a:cs typeface="Arial" charset="0"/>
            </a:endParaRPr>
          </a:p>
          <a:p>
            <a:pPr lvl="0" algn="ctr"/>
            <a:r>
              <a:rPr lang="en-US" sz="1400" b="1" dirty="0" smtClean="0">
                <a:solidFill>
                  <a:schemeClr val="bg1"/>
                </a:solidFill>
                <a:latin typeface="Arial Black" pitchFamily="34" charset="0"/>
                <a:cs typeface="Arial" charset="0"/>
              </a:rPr>
              <a:t>No </a:t>
            </a:r>
            <a:r>
              <a:rPr lang="en-US" sz="1400" b="1" dirty="0" err="1" smtClean="0">
                <a:solidFill>
                  <a:schemeClr val="bg1"/>
                </a:solidFill>
                <a:latin typeface="Arial Black" pitchFamily="34" charset="0"/>
                <a:cs typeface="Arial" charset="0"/>
              </a:rPr>
              <a:t>retornan</a:t>
            </a:r>
            <a:r>
              <a:rPr lang="en-US" sz="1400" b="1" dirty="0" smtClean="0">
                <a:solidFill>
                  <a:schemeClr val="bg1"/>
                </a:solidFill>
                <a:latin typeface="Arial Black" pitchFamily="34" charset="0"/>
                <a:cs typeface="Arial" charset="0"/>
              </a:rPr>
              <a:t> </a:t>
            </a:r>
            <a:r>
              <a:rPr lang="en-US" sz="1400" b="1" dirty="0" err="1" smtClean="0">
                <a:solidFill>
                  <a:schemeClr val="bg1"/>
                </a:solidFill>
                <a:latin typeface="Arial Black" pitchFamily="34" charset="0"/>
                <a:cs typeface="Arial" charset="0"/>
              </a:rPr>
              <a:t>valores</a:t>
            </a:r>
            <a:endParaRPr lang="en-US" sz="1400" b="1" dirty="0" smtClean="0">
              <a:solidFill>
                <a:schemeClr val="bg1"/>
              </a:solidFill>
              <a:latin typeface="Arial Black" pitchFamily="34" charset="0"/>
              <a:cs typeface="Arial" charset="0"/>
            </a:endParaRPr>
          </a:p>
          <a:p>
            <a:pPr lvl="0" algn="ctr"/>
            <a:endParaRPr lang="es-CL" sz="1400" b="1" dirty="0" smtClean="0">
              <a:solidFill>
                <a:schemeClr val="bg1"/>
              </a:solidFill>
              <a:latin typeface="Arial Black" pitchFamily="34" charset="0"/>
              <a:cs typeface="Arial" charset="0"/>
            </a:endParaRPr>
          </a:p>
          <a:p>
            <a:pPr algn="ctr"/>
            <a:endParaRPr lang="es-CL" dirty="0">
              <a:solidFill>
                <a:schemeClr val="bg1"/>
              </a:solidFill>
            </a:endParaRPr>
          </a:p>
        </p:txBody>
      </p:sp>
      <p:sp>
        <p:nvSpPr>
          <p:cNvPr id="11" name="10 Cubo"/>
          <p:cNvSpPr/>
          <p:nvPr/>
        </p:nvSpPr>
        <p:spPr>
          <a:xfrm>
            <a:off x="217612" y="3971156"/>
            <a:ext cx="4320000" cy="720080"/>
          </a:xfrm>
          <a:prstGeom prst="cube">
            <a:avLst/>
          </a:prstGeom>
          <a:gradFill>
            <a:gsLst>
              <a:gs pos="0">
                <a:srgbClr val="001C54"/>
              </a:gs>
              <a:gs pos="100000">
                <a:schemeClr val="accent1">
                  <a:tint val="50000"/>
                  <a:shade val="100000"/>
                  <a:satMod val="350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400" b="1" dirty="0" smtClean="0">
              <a:solidFill>
                <a:schemeClr val="bg1"/>
              </a:solidFill>
              <a:latin typeface="Arial Black" pitchFamily="34" charset="0"/>
              <a:cs typeface="Arial" charset="0"/>
            </a:endParaRPr>
          </a:p>
          <a:p>
            <a:pPr lvl="0" algn="ctr"/>
            <a:r>
              <a:rPr lang="es-CL" sz="1400" b="1" dirty="0" smtClean="0">
                <a:solidFill>
                  <a:schemeClr val="bg1"/>
                </a:solidFill>
                <a:latin typeface="Arial Black" pitchFamily="34" charset="0"/>
                <a:cs typeface="Arial" charset="0"/>
              </a:rPr>
              <a:t>No pueden ser invocados por otras aplicaciones</a:t>
            </a:r>
          </a:p>
          <a:p>
            <a:pPr algn="ctr"/>
            <a:endParaRPr lang="es-CL" dirty="0">
              <a:solidFill>
                <a:schemeClr val="bg1"/>
              </a:solidFill>
            </a:endParaRPr>
          </a:p>
        </p:txBody>
      </p:sp>
      <p:sp>
        <p:nvSpPr>
          <p:cNvPr id="10" name="9 Cubo"/>
          <p:cNvSpPr/>
          <p:nvPr/>
        </p:nvSpPr>
        <p:spPr>
          <a:xfrm>
            <a:off x="217612" y="3289176"/>
            <a:ext cx="4320000" cy="720080"/>
          </a:xfrm>
          <a:prstGeom prst="cube">
            <a:avLst/>
          </a:prstGeom>
          <a:gradFill>
            <a:gsLst>
              <a:gs pos="0">
                <a:srgbClr val="001C54"/>
              </a:gs>
              <a:gs pos="100000">
                <a:schemeClr val="accent1">
                  <a:tint val="50000"/>
                  <a:shade val="100000"/>
                  <a:satMod val="350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400" b="1" dirty="0" smtClean="0">
              <a:solidFill>
                <a:schemeClr val="bg1"/>
              </a:solidFill>
              <a:latin typeface="Arial Black" pitchFamily="34" charset="0"/>
              <a:cs typeface="Arial" charset="0"/>
            </a:endParaRPr>
          </a:p>
          <a:p>
            <a:pPr lvl="0" algn="ctr"/>
            <a:r>
              <a:rPr lang="es-CL" sz="1400" b="1" dirty="0" smtClean="0">
                <a:solidFill>
                  <a:schemeClr val="bg1"/>
                </a:solidFill>
                <a:latin typeface="Arial Black" pitchFamily="34" charset="0"/>
                <a:cs typeface="Arial" charset="0"/>
              </a:rPr>
              <a:t>No se almacenan en la Base de Datos</a:t>
            </a:r>
          </a:p>
          <a:p>
            <a:pPr algn="ctr"/>
            <a:endParaRPr lang="es-CL" dirty="0">
              <a:solidFill>
                <a:schemeClr val="bg1"/>
              </a:solidFill>
            </a:endParaRPr>
          </a:p>
        </p:txBody>
      </p:sp>
      <p:sp>
        <p:nvSpPr>
          <p:cNvPr id="9" name="8 Cubo"/>
          <p:cNvSpPr/>
          <p:nvPr/>
        </p:nvSpPr>
        <p:spPr>
          <a:xfrm>
            <a:off x="217612" y="2608337"/>
            <a:ext cx="4320000" cy="720080"/>
          </a:xfrm>
          <a:prstGeom prst="cube">
            <a:avLst/>
          </a:prstGeom>
          <a:gradFill>
            <a:gsLst>
              <a:gs pos="0">
                <a:srgbClr val="001C54"/>
              </a:gs>
              <a:gs pos="100000">
                <a:schemeClr val="accent1">
                  <a:tint val="50000"/>
                  <a:shade val="100000"/>
                  <a:satMod val="350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400" b="1" dirty="0" smtClean="0">
              <a:solidFill>
                <a:schemeClr val="bg1"/>
              </a:solidFill>
              <a:latin typeface="Arial Black" pitchFamily="34" charset="0"/>
              <a:cs typeface="Arial" charset="0"/>
            </a:endParaRPr>
          </a:p>
          <a:p>
            <a:pPr lvl="0" algn="ctr"/>
            <a:r>
              <a:rPr lang="en-US" sz="1400" b="1" dirty="0" err="1" smtClean="0">
                <a:solidFill>
                  <a:schemeClr val="bg1"/>
                </a:solidFill>
                <a:latin typeface="Arial Black" pitchFamily="34" charset="0"/>
                <a:cs typeface="Arial" charset="0"/>
              </a:rPr>
              <a:t>Compilados</a:t>
            </a:r>
            <a:r>
              <a:rPr lang="en-US" sz="1400" b="1" dirty="0" smtClean="0">
                <a:solidFill>
                  <a:schemeClr val="bg1"/>
                </a:solidFill>
                <a:latin typeface="Arial Black" pitchFamily="34" charset="0"/>
                <a:cs typeface="Arial" charset="0"/>
              </a:rPr>
              <a:t> </a:t>
            </a:r>
            <a:r>
              <a:rPr lang="en-US" sz="1400" b="1" dirty="0" err="1" smtClean="0">
                <a:solidFill>
                  <a:schemeClr val="bg1"/>
                </a:solidFill>
                <a:latin typeface="Arial Black" pitchFamily="34" charset="0"/>
                <a:cs typeface="Arial" charset="0"/>
              </a:rPr>
              <a:t>cada</a:t>
            </a:r>
            <a:r>
              <a:rPr lang="en-US" sz="1400" b="1" dirty="0" smtClean="0">
                <a:solidFill>
                  <a:schemeClr val="bg1"/>
                </a:solidFill>
                <a:latin typeface="Arial Black" pitchFamily="34" charset="0"/>
                <a:cs typeface="Arial" charset="0"/>
              </a:rPr>
              <a:t> </a:t>
            </a:r>
            <a:r>
              <a:rPr lang="en-US" sz="1400" b="1" dirty="0" err="1" smtClean="0">
                <a:solidFill>
                  <a:schemeClr val="bg1"/>
                </a:solidFill>
                <a:latin typeface="Arial Black" pitchFamily="34" charset="0"/>
                <a:cs typeface="Arial" charset="0"/>
              </a:rPr>
              <a:t>vez</a:t>
            </a:r>
            <a:r>
              <a:rPr lang="en-US" sz="1400" b="1" dirty="0" smtClean="0">
                <a:solidFill>
                  <a:schemeClr val="bg1"/>
                </a:solidFill>
                <a:latin typeface="Arial Black" pitchFamily="34" charset="0"/>
                <a:cs typeface="Arial" charset="0"/>
              </a:rPr>
              <a:t> </a:t>
            </a:r>
            <a:r>
              <a:rPr lang="en-US" sz="1400" b="1" dirty="0" err="1" smtClean="0">
                <a:solidFill>
                  <a:schemeClr val="bg1"/>
                </a:solidFill>
                <a:latin typeface="Arial Black" pitchFamily="34" charset="0"/>
                <a:cs typeface="Arial" charset="0"/>
              </a:rPr>
              <a:t>que</a:t>
            </a:r>
            <a:r>
              <a:rPr lang="en-US" sz="1400" b="1" dirty="0" smtClean="0">
                <a:solidFill>
                  <a:schemeClr val="bg1"/>
                </a:solidFill>
                <a:latin typeface="Arial Black" pitchFamily="34" charset="0"/>
                <a:cs typeface="Arial" charset="0"/>
              </a:rPr>
              <a:t> se </a:t>
            </a:r>
            <a:r>
              <a:rPr lang="en-US" sz="1400" b="1" dirty="0" err="1" smtClean="0">
                <a:solidFill>
                  <a:schemeClr val="bg1"/>
                </a:solidFill>
                <a:latin typeface="Arial Black" pitchFamily="34" charset="0"/>
                <a:cs typeface="Arial" charset="0"/>
              </a:rPr>
              <a:t>ejecutan</a:t>
            </a:r>
            <a:endParaRPr lang="en-US" sz="1400" b="1" dirty="0" smtClean="0">
              <a:solidFill>
                <a:schemeClr val="bg1"/>
              </a:solidFill>
              <a:latin typeface="Arial Black" pitchFamily="34" charset="0"/>
              <a:cs typeface="Arial" charset="0"/>
            </a:endParaRPr>
          </a:p>
          <a:p>
            <a:pPr algn="ctr"/>
            <a:endParaRPr lang="es-CL" dirty="0">
              <a:solidFill>
                <a:schemeClr val="bg1"/>
              </a:solidFill>
            </a:endParaRPr>
          </a:p>
        </p:txBody>
      </p:sp>
      <p:sp>
        <p:nvSpPr>
          <p:cNvPr id="22529"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Bloques Anónimos Versus Subprogramas</a:t>
            </a:r>
            <a:endParaRPr lang="es-ES" sz="3000" dirty="0" smtClean="0">
              <a:solidFill>
                <a:srgbClr val="10253F"/>
              </a:solidFill>
              <a:latin typeface="Arial" charset="0"/>
              <a:ea typeface="ＭＳ Ｐゴシック" pitchFamily="34" charset="-128"/>
              <a:cs typeface="Arial" charset="0"/>
            </a:endParaRPr>
          </a:p>
        </p:txBody>
      </p:sp>
      <p:sp>
        <p:nvSpPr>
          <p:cNvPr id="7" name="6 Cubo"/>
          <p:cNvSpPr/>
          <p:nvPr/>
        </p:nvSpPr>
        <p:spPr>
          <a:xfrm>
            <a:off x="217612" y="1954932"/>
            <a:ext cx="4320000" cy="720080"/>
          </a:xfrm>
          <a:prstGeom prst="cube">
            <a:avLst/>
          </a:prstGeom>
          <a:gradFill>
            <a:gsLst>
              <a:gs pos="0">
                <a:srgbClr val="001C54"/>
              </a:gs>
              <a:gs pos="100000">
                <a:schemeClr val="accent1">
                  <a:tint val="50000"/>
                  <a:shade val="100000"/>
                  <a:satMod val="350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400" b="1" dirty="0" smtClean="0">
              <a:solidFill>
                <a:schemeClr val="bg1"/>
              </a:solidFill>
              <a:latin typeface="Arial Black" pitchFamily="34" charset="0"/>
              <a:cs typeface="Arial" charset="0"/>
            </a:endParaRPr>
          </a:p>
          <a:p>
            <a:pPr lvl="0" algn="ctr"/>
            <a:r>
              <a:rPr lang="en-US" sz="1400" b="1" dirty="0" err="1" smtClean="0">
                <a:solidFill>
                  <a:schemeClr val="bg1"/>
                </a:solidFill>
                <a:latin typeface="Arial Black" pitchFamily="34" charset="0"/>
                <a:cs typeface="Arial" charset="0"/>
              </a:rPr>
              <a:t>Bloques</a:t>
            </a:r>
            <a:r>
              <a:rPr lang="en-US" sz="1400" b="1" dirty="0" smtClean="0">
                <a:solidFill>
                  <a:schemeClr val="bg1"/>
                </a:solidFill>
                <a:latin typeface="Arial Black" pitchFamily="34" charset="0"/>
                <a:cs typeface="Arial" charset="0"/>
              </a:rPr>
              <a:t> PL/SQL sin </a:t>
            </a:r>
            <a:r>
              <a:rPr lang="en-US" sz="1400" b="1" dirty="0" err="1" smtClean="0">
                <a:solidFill>
                  <a:schemeClr val="bg1"/>
                </a:solidFill>
                <a:latin typeface="Arial Black" pitchFamily="34" charset="0"/>
                <a:cs typeface="Arial" charset="0"/>
              </a:rPr>
              <a:t>nombre</a:t>
            </a:r>
            <a:endParaRPr lang="en-US" sz="1400" b="1" dirty="0" smtClean="0">
              <a:solidFill>
                <a:schemeClr val="bg1"/>
              </a:solidFill>
              <a:latin typeface="Arial Black" pitchFamily="34" charset="0"/>
              <a:cs typeface="Arial" charset="0"/>
            </a:endParaRPr>
          </a:p>
          <a:p>
            <a:pPr algn="ctr"/>
            <a:endParaRPr lang="es-CL" dirty="0">
              <a:solidFill>
                <a:schemeClr val="bg1"/>
              </a:solidFill>
            </a:endParaRPr>
          </a:p>
        </p:txBody>
      </p:sp>
      <p:sp>
        <p:nvSpPr>
          <p:cNvPr id="21" name="20 Cubo"/>
          <p:cNvSpPr/>
          <p:nvPr/>
        </p:nvSpPr>
        <p:spPr>
          <a:xfrm>
            <a:off x="4610580" y="5301208"/>
            <a:ext cx="4320000" cy="720080"/>
          </a:xfrm>
          <a:prstGeom prst="cube">
            <a:avLst/>
          </a:prstGeom>
          <a:gradFill>
            <a:gsLst>
              <a:gs pos="0">
                <a:srgbClr val="001C54"/>
              </a:gs>
              <a:gs pos="100000">
                <a:schemeClr val="accent1">
                  <a:tint val="50000"/>
                  <a:shade val="100000"/>
                  <a:satMod val="350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400" b="1" dirty="0" smtClean="0">
              <a:solidFill>
                <a:schemeClr val="bg1"/>
              </a:solidFill>
              <a:latin typeface="Arial Black" pitchFamily="34" charset="0"/>
              <a:cs typeface="Arial" charset="0"/>
            </a:endParaRPr>
          </a:p>
          <a:p>
            <a:pPr lvl="0" algn="ctr"/>
            <a:endParaRPr lang="en-US" sz="1400" b="1" dirty="0" smtClean="0">
              <a:solidFill>
                <a:schemeClr val="bg1"/>
              </a:solidFill>
              <a:latin typeface="Arial Black" pitchFamily="34" charset="0"/>
              <a:cs typeface="Arial" charset="0"/>
            </a:endParaRPr>
          </a:p>
          <a:p>
            <a:pPr lvl="0" algn="ctr"/>
            <a:r>
              <a:rPr lang="en-US" sz="1400" b="1" dirty="0" err="1" smtClean="0">
                <a:solidFill>
                  <a:schemeClr val="bg1"/>
                </a:solidFill>
                <a:latin typeface="Arial Black" pitchFamily="34" charset="0"/>
                <a:cs typeface="Arial" charset="0"/>
              </a:rPr>
              <a:t>Pueden</a:t>
            </a:r>
            <a:r>
              <a:rPr lang="en-US" sz="1400" b="1" dirty="0" smtClean="0">
                <a:solidFill>
                  <a:schemeClr val="bg1"/>
                </a:solidFill>
                <a:latin typeface="Arial Black" pitchFamily="34" charset="0"/>
                <a:cs typeface="Arial" charset="0"/>
              </a:rPr>
              <a:t> </a:t>
            </a:r>
            <a:r>
              <a:rPr lang="en-US" sz="1400" b="1" dirty="0" err="1" smtClean="0">
                <a:solidFill>
                  <a:schemeClr val="bg1"/>
                </a:solidFill>
                <a:latin typeface="Arial Black" pitchFamily="34" charset="0"/>
                <a:cs typeface="Arial" charset="0"/>
              </a:rPr>
              <a:t>recibir</a:t>
            </a:r>
            <a:r>
              <a:rPr lang="en-US" sz="1400" b="1" dirty="0" smtClean="0">
                <a:solidFill>
                  <a:schemeClr val="bg1"/>
                </a:solidFill>
                <a:latin typeface="Arial Black" pitchFamily="34" charset="0"/>
                <a:cs typeface="Arial" charset="0"/>
              </a:rPr>
              <a:t> </a:t>
            </a:r>
            <a:r>
              <a:rPr lang="en-US" sz="1400" b="1" dirty="0" err="1" smtClean="0">
                <a:solidFill>
                  <a:schemeClr val="bg1"/>
                </a:solidFill>
                <a:latin typeface="Arial Black" pitchFamily="34" charset="0"/>
                <a:cs typeface="Arial" charset="0"/>
              </a:rPr>
              <a:t>parámetros</a:t>
            </a:r>
            <a:endParaRPr lang="en-US" sz="1400" b="1" dirty="0" smtClean="0">
              <a:solidFill>
                <a:schemeClr val="bg1"/>
              </a:solidFill>
              <a:latin typeface="Arial Black" pitchFamily="34" charset="0"/>
              <a:cs typeface="Arial" charset="0"/>
            </a:endParaRPr>
          </a:p>
          <a:p>
            <a:pPr lvl="0" algn="ctr"/>
            <a:endParaRPr lang="es-CL" sz="1400" b="1" dirty="0" smtClean="0">
              <a:solidFill>
                <a:schemeClr val="bg1"/>
              </a:solidFill>
              <a:latin typeface="Arial Black" pitchFamily="34" charset="0"/>
              <a:cs typeface="Arial" charset="0"/>
            </a:endParaRPr>
          </a:p>
          <a:p>
            <a:pPr algn="ctr"/>
            <a:endParaRPr lang="es-CL" dirty="0">
              <a:solidFill>
                <a:schemeClr val="bg1"/>
              </a:solidFill>
            </a:endParaRPr>
          </a:p>
        </p:txBody>
      </p:sp>
      <p:sp>
        <p:nvSpPr>
          <p:cNvPr id="22" name="21 Cubo"/>
          <p:cNvSpPr/>
          <p:nvPr/>
        </p:nvSpPr>
        <p:spPr>
          <a:xfrm>
            <a:off x="4610100" y="4628753"/>
            <a:ext cx="4320000" cy="720080"/>
          </a:xfrm>
          <a:prstGeom prst="cube">
            <a:avLst/>
          </a:prstGeom>
          <a:gradFill>
            <a:gsLst>
              <a:gs pos="0">
                <a:srgbClr val="001C54"/>
              </a:gs>
              <a:gs pos="100000">
                <a:schemeClr val="accent1">
                  <a:tint val="50000"/>
                  <a:shade val="100000"/>
                  <a:satMod val="350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400" b="1" dirty="0" smtClean="0">
              <a:solidFill>
                <a:schemeClr val="bg1"/>
              </a:solidFill>
              <a:latin typeface="Arial Black" pitchFamily="34" charset="0"/>
              <a:cs typeface="Arial" charset="0"/>
            </a:endParaRPr>
          </a:p>
          <a:p>
            <a:pPr lvl="0" algn="ctr"/>
            <a:endParaRPr lang="en-US" sz="1400" b="1" dirty="0" smtClean="0">
              <a:solidFill>
                <a:schemeClr val="bg1"/>
              </a:solidFill>
              <a:latin typeface="Arial Black" pitchFamily="34" charset="0"/>
              <a:cs typeface="Arial" charset="0"/>
            </a:endParaRPr>
          </a:p>
          <a:p>
            <a:pPr lvl="0" algn="ctr"/>
            <a:r>
              <a:rPr lang="es-CL" sz="1400" b="1" dirty="0" smtClean="0">
                <a:solidFill>
                  <a:schemeClr val="bg1"/>
                </a:solidFill>
                <a:latin typeface="Arial Black" pitchFamily="34" charset="0"/>
                <a:cs typeface="Arial" charset="0"/>
              </a:rPr>
              <a:t>Subprogramas llamados funciones deben retornan valores</a:t>
            </a:r>
          </a:p>
          <a:p>
            <a:pPr lvl="0" algn="ctr"/>
            <a:endParaRPr lang="es-CL" sz="1400" b="1" dirty="0" smtClean="0">
              <a:solidFill>
                <a:schemeClr val="bg1"/>
              </a:solidFill>
              <a:latin typeface="Arial Black" pitchFamily="34" charset="0"/>
              <a:cs typeface="Arial" charset="0"/>
            </a:endParaRPr>
          </a:p>
          <a:p>
            <a:pPr algn="ctr"/>
            <a:endParaRPr lang="es-CL" dirty="0">
              <a:solidFill>
                <a:schemeClr val="bg1"/>
              </a:solidFill>
            </a:endParaRPr>
          </a:p>
        </p:txBody>
      </p:sp>
      <p:sp>
        <p:nvSpPr>
          <p:cNvPr id="23" name="22 Cubo"/>
          <p:cNvSpPr/>
          <p:nvPr/>
        </p:nvSpPr>
        <p:spPr>
          <a:xfrm>
            <a:off x="4610100" y="3971156"/>
            <a:ext cx="4320000" cy="720080"/>
          </a:xfrm>
          <a:prstGeom prst="cube">
            <a:avLst/>
          </a:prstGeom>
          <a:gradFill>
            <a:gsLst>
              <a:gs pos="0">
                <a:srgbClr val="001C54"/>
              </a:gs>
              <a:gs pos="100000">
                <a:schemeClr val="accent1">
                  <a:tint val="50000"/>
                  <a:shade val="100000"/>
                  <a:satMod val="350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400" b="1" dirty="0" smtClean="0">
              <a:solidFill>
                <a:schemeClr val="bg1"/>
              </a:solidFill>
              <a:latin typeface="Arial Black" pitchFamily="34" charset="0"/>
              <a:cs typeface="Arial" charset="0"/>
            </a:endParaRPr>
          </a:p>
          <a:p>
            <a:pPr lvl="0" algn="ctr"/>
            <a:r>
              <a:rPr lang="es-CL" sz="1400" b="1" dirty="0" smtClean="0">
                <a:solidFill>
                  <a:schemeClr val="bg1"/>
                </a:solidFill>
                <a:latin typeface="Arial Black" pitchFamily="34" charset="0"/>
                <a:cs typeface="Arial" charset="0"/>
              </a:rPr>
              <a:t>Como poseen un nombre pueden ser invocados por otras aplicaciones</a:t>
            </a:r>
          </a:p>
          <a:p>
            <a:pPr algn="ctr"/>
            <a:endParaRPr lang="es-CL" dirty="0">
              <a:solidFill>
                <a:schemeClr val="bg1"/>
              </a:solidFill>
            </a:endParaRPr>
          </a:p>
        </p:txBody>
      </p:sp>
      <p:sp>
        <p:nvSpPr>
          <p:cNvPr id="24" name="23 Cubo"/>
          <p:cNvSpPr/>
          <p:nvPr/>
        </p:nvSpPr>
        <p:spPr>
          <a:xfrm>
            <a:off x="4610100" y="3289176"/>
            <a:ext cx="4320000" cy="720080"/>
          </a:xfrm>
          <a:prstGeom prst="cube">
            <a:avLst/>
          </a:prstGeom>
          <a:gradFill>
            <a:gsLst>
              <a:gs pos="0">
                <a:srgbClr val="001C54"/>
              </a:gs>
              <a:gs pos="100000">
                <a:schemeClr val="accent1">
                  <a:tint val="50000"/>
                  <a:shade val="100000"/>
                  <a:satMod val="350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400" b="1" dirty="0" smtClean="0">
              <a:solidFill>
                <a:schemeClr val="bg1"/>
              </a:solidFill>
              <a:latin typeface="Arial Black" pitchFamily="34" charset="0"/>
              <a:cs typeface="Arial" charset="0"/>
            </a:endParaRPr>
          </a:p>
          <a:p>
            <a:pPr lvl="0" algn="ctr"/>
            <a:r>
              <a:rPr lang="es-CL" sz="1400" b="1" dirty="0" smtClean="0">
                <a:solidFill>
                  <a:schemeClr val="bg1"/>
                </a:solidFill>
                <a:latin typeface="Arial Black" pitchFamily="34" charset="0"/>
                <a:cs typeface="Arial" charset="0"/>
              </a:rPr>
              <a:t>Almacenados en la Base de Datos</a:t>
            </a:r>
          </a:p>
          <a:p>
            <a:pPr algn="ctr"/>
            <a:endParaRPr lang="es-CL" dirty="0">
              <a:solidFill>
                <a:schemeClr val="bg1"/>
              </a:solidFill>
            </a:endParaRPr>
          </a:p>
        </p:txBody>
      </p:sp>
      <p:sp>
        <p:nvSpPr>
          <p:cNvPr id="25" name="24 Cubo"/>
          <p:cNvSpPr/>
          <p:nvPr/>
        </p:nvSpPr>
        <p:spPr>
          <a:xfrm>
            <a:off x="4610100" y="2608337"/>
            <a:ext cx="4320000" cy="720080"/>
          </a:xfrm>
          <a:prstGeom prst="cube">
            <a:avLst/>
          </a:prstGeom>
          <a:gradFill>
            <a:gsLst>
              <a:gs pos="0">
                <a:srgbClr val="001C54"/>
              </a:gs>
              <a:gs pos="100000">
                <a:schemeClr val="accent1">
                  <a:tint val="50000"/>
                  <a:shade val="100000"/>
                  <a:satMod val="350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400" b="1" dirty="0" smtClean="0">
              <a:solidFill>
                <a:schemeClr val="bg1"/>
              </a:solidFill>
              <a:latin typeface="Arial Black" pitchFamily="34" charset="0"/>
              <a:cs typeface="Arial" charset="0"/>
            </a:endParaRPr>
          </a:p>
          <a:p>
            <a:pPr lvl="0" algn="ctr"/>
            <a:r>
              <a:rPr lang="es-CL" sz="1400" b="1" dirty="0" smtClean="0">
                <a:solidFill>
                  <a:schemeClr val="bg1"/>
                </a:solidFill>
                <a:latin typeface="Arial Black" pitchFamily="34" charset="0"/>
                <a:cs typeface="Arial" charset="0"/>
              </a:rPr>
              <a:t>Compilados  cuando se crean o cuando se modifican</a:t>
            </a:r>
          </a:p>
          <a:p>
            <a:pPr algn="ctr"/>
            <a:endParaRPr lang="es-CL" dirty="0">
              <a:solidFill>
                <a:schemeClr val="bg1"/>
              </a:solidFill>
            </a:endParaRPr>
          </a:p>
        </p:txBody>
      </p:sp>
      <p:sp>
        <p:nvSpPr>
          <p:cNvPr id="26" name="25 Cubo"/>
          <p:cNvSpPr/>
          <p:nvPr/>
        </p:nvSpPr>
        <p:spPr>
          <a:xfrm>
            <a:off x="4610100" y="1954932"/>
            <a:ext cx="4320000" cy="720080"/>
          </a:xfrm>
          <a:prstGeom prst="cube">
            <a:avLst/>
          </a:prstGeom>
          <a:gradFill>
            <a:gsLst>
              <a:gs pos="0">
                <a:srgbClr val="001C54"/>
              </a:gs>
              <a:gs pos="100000">
                <a:schemeClr val="accent1">
                  <a:tint val="50000"/>
                  <a:shade val="100000"/>
                  <a:satMod val="350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400" b="1" dirty="0" smtClean="0">
              <a:solidFill>
                <a:schemeClr val="bg1"/>
              </a:solidFill>
              <a:latin typeface="Arial Black" pitchFamily="34" charset="0"/>
              <a:cs typeface="Arial" charset="0"/>
            </a:endParaRPr>
          </a:p>
          <a:p>
            <a:pPr lvl="0" algn="ctr"/>
            <a:r>
              <a:rPr lang="en-US" sz="1400" b="1" dirty="0" err="1" smtClean="0">
                <a:solidFill>
                  <a:schemeClr val="bg1"/>
                </a:solidFill>
                <a:latin typeface="Arial Black" pitchFamily="34" charset="0"/>
                <a:cs typeface="Arial" charset="0"/>
              </a:rPr>
              <a:t>Bloques</a:t>
            </a:r>
            <a:r>
              <a:rPr lang="en-US" sz="1400" b="1" dirty="0" smtClean="0">
                <a:solidFill>
                  <a:schemeClr val="bg1"/>
                </a:solidFill>
                <a:latin typeface="Arial Black" pitchFamily="34" charset="0"/>
                <a:cs typeface="Arial" charset="0"/>
              </a:rPr>
              <a:t> PL/SQL con </a:t>
            </a:r>
            <a:r>
              <a:rPr lang="en-US" sz="1400" b="1" dirty="0" err="1" smtClean="0">
                <a:solidFill>
                  <a:schemeClr val="bg1"/>
                </a:solidFill>
                <a:latin typeface="Arial Black" pitchFamily="34" charset="0"/>
                <a:cs typeface="Arial" charset="0"/>
              </a:rPr>
              <a:t>nombres</a:t>
            </a:r>
            <a:endParaRPr lang="en-US" sz="1400" b="1" dirty="0" smtClean="0">
              <a:solidFill>
                <a:schemeClr val="bg1"/>
              </a:solidFill>
              <a:latin typeface="Arial Black" pitchFamily="34" charset="0"/>
              <a:cs typeface="Arial" charset="0"/>
            </a:endParaRPr>
          </a:p>
          <a:p>
            <a:pPr algn="ctr"/>
            <a:endParaRPr lang="es-CL" dirty="0">
              <a:solidFill>
                <a:schemeClr val="bg1"/>
              </a:solidFill>
            </a:endParaRPr>
          </a:p>
        </p:txBody>
      </p:sp>
      <p:sp>
        <p:nvSpPr>
          <p:cNvPr id="27"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pPr>
            <a:r>
              <a:rPr lang="es-CL" sz="1800" dirty="0" smtClean="0">
                <a:ea typeface="Arial Unicode MS"/>
                <a:cs typeface="Arial Unicode MS"/>
              </a:rPr>
              <a:t> 	</a:t>
            </a:r>
            <a:r>
              <a:rPr lang="es-CL" sz="1400" dirty="0" smtClean="0">
                <a:latin typeface="Arial Black" pitchFamily="34" charset="0"/>
                <a:ea typeface="Arial Unicode MS"/>
                <a:cs typeface="Arial Unicode MS"/>
              </a:rPr>
              <a:t>BLOQUES ANÓNIMOS						</a:t>
            </a:r>
            <a:r>
              <a:rPr lang="es-CL" sz="1800" dirty="0" smtClean="0">
                <a:ea typeface="Arial Unicode MS"/>
                <a:cs typeface="Arial Unicode MS"/>
              </a:rPr>
              <a:t>   </a:t>
            </a:r>
            <a:r>
              <a:rPr lang="es-CL" sz="1400" dirty="0" smtClean="0">
                <a:latin typeface="Arial Black" pitchFamily="34" charset="0"/>
                <a:ea typeface="Arial Unicode MS"/>
                <a:cs typeface="Arial Unicode MS"/>
              </a:rPr>
              <a:t>SUBPROGRAMAS</a:t>
            </a:r>
          </a:p>
          <a:p>
            <a:pPr marL="609600" indent="-609600" algn="just" defTabSz="457200">
              <a:lnSpc>
                <a:spcPct val="80000"/>
              </a:lnSpc>
              <a:spcBef>
                <a:spcPct val="20000"/>
              </a:spcBef>
            </a:pPr>
            <a:endParaRPr lang="es-CL" sz="1400" dirty="0">
              <a:latin typeface="Arial Black" pitchFamily="34" charset="0"/>
              <a:ea typeface="Arial Unicode MS"/>
              <a:cs typeface="Arial Unicode M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Procedimiento Almacenado</a:t>
            </a:r>
            <a:endParaRPr lang="es-ES" sz="3000" dirty="0" smtClean="0">
              <a:solidFill>
                <a:srgbClr val="10253F"/>
              </a:solidFill>
              <a:latin typeface="Arial" charset="0"/>
              <a:ea typeface="ＭＳ Ｐゴシック" pitchFamily="34" charset="-128"/>
              <a:cs typeface="Arial" charset="0"/>
            </a:endParaRPr>
          </a:p>
        </p:txBody>
      </p:sp>
      <p:sp>
        <p:nvSpPr>
          <p:cNvPr id="9" name="8 Bisel"/>
          <p:cNvSpPr>
            <a:spLocks noChangeArrowheads="1"/>
          </p:cNvSpPr>
          <p:nvPr/>
        </p:nvSpPr>
        <p:spPr bwMode="auto">
          <a:xfrm>
            <a:off x="278372" y="1307219"/>
            <a:ext cx="4248000" cy="1044000"/>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a:solidFill>
                  <a:schemeClr val="bg1"/>
                </a:solidFill>
                <a:latin typeface="Arial Black" pitchFamily="34" charset="0"/>
              </a:rPr>
              <a:t>Es un tipo de subprograma PL/SQL que </a:t>
            </a:r>
            <a:r>
              <a:rPr lang="es-CL" b="1" dirty="0" smtClean="0">
                <a:solidFill>
                  <a:schemeClr val="bg1"/>
                </a:solidFill>
                <a:latin typeface="Arial Black" pitchFamily="34" charset="0"/>
              </a:rPr>
              <a:t>realiza una acción</a:t>
            </a:r>
            <a:endParaRPr lang="es-ES" b="1" dirty="0">
              <a:solidFill>
                <a:schemeClr val="bg1"/>
              </a:solidFill>
              <a:latin typeface="Arial Black" pitchFamily="34" charset="0"/>
            </a:endParaRPr>
          </a:p>
        </p:txBody>
      </p:sp>
      <p:sp>
        <p:nvSpPr>
          <p:cNvPr id="10" name="12 Bisel"/>
          <p:cNvSpPr>
            <a:spLocks noChangeArrowheads="1"/>
          </p:cNvSpPr>
          <p:nvPr/>
        </p:nvSpPr>
        <p:spPr bwMode="auto">
          <a:xfrm>
            <a:off x="4671332" y="1313916"/>
            <a:ext cx="4248000" cy="1044000"/>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a:solidFill>
                  <a:srgbClr val="FFFFFF"/>
                </a:solidFill>
                <a:latin typeface="Arial Black" pitchFamily="34" charset="0"/>
              </a:rPr>
              <a:t>Puede aceptar parámetros </a:t>
            </a:r>
          </a:p>
        </p:txBody>
      </p:sp>
      <p:sp>
        <p:nvSpPr>
          <p:cNvPr id="11" name="7 Bisel"/>
          <p:cNvSpPr>
            <a:spLocks noChangeArrowheads="1"/>
          </p:cNvSpPr>
          <p:nvPr/>
        </p:nvSpPr>
        <p:spPr bwMode="auto">
          <a:xfrm>
            <a:off x="296676" y="3717032"/>
            <a:ext cx="4248000" cy="1044000"/>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a:solidFill>
                  <a:srgbClr val="FFFFFF"/>
                </a:solidFill>
                <a:latin typeface="Arial Black" pitchFamily="34" charset="0"/>
              </a:rPr>
              <a:t>Promueve la reusabilidad y la capacidad de mantención</a:t>
            </a:r>
          </a:p>
        </p:txBody>
      </p:sp>
      <p:sp>
        <p:nvSpPr>
          <p:cNvPr id="12" name="12 Bisel"/>
          <p:cNvSpPr>
            <a:spLocks noChangeArrowheads="1"/>
          </p:cNvSpPr>
          <p:nvPr/>
        </p:nvSpPr>
        <p:spPr bwMode="auto">
          <a:xfrm>
            <a:off x="1381070" y="2454755"/>
            <a:ext cx="6458142" cy="1188000"/>
          </a:xfrm>
          <a:prstGeom prst="bevel">
            <a:avLst>
              <a:gd name="adj" fmla="val 12500"/>
            </a:avLst>
          </a:prstGeom>
          <a:solidFill>
            <a:srgbClr val="7D3B05"/>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smtClean="0">
                <a:solidFill>
                  <a:srgbClr val="FFFFFF"/>
                </a:solidFill>
                <a:latin typeface="Arial Black" pitchFamily="34" charset="0"/>
              </a:rPr>
              <a:t>Estructuralmente consta de un encabezado, una sección declarativa, una sección ejecutable y una sección de manejo de errores</a:t>
            </a:r>
            <a:endParaRPr lang="es-CL" b="1" dirty="0">
              <a:solidFill>
                <a:srgbClr val="FFFFFF"/>
              </a:solidFill>
              <a:latin typeface="Arial Black" pitchFamily="34" charset="0"/>
            </a:endParaRPr>
          </a:p>
        </p:txBody>
      </p:sp>
      <p:sp>
        <p:nvSpPr>
          <p:cNvPr id="3" name="12 Bisel"/>
          <p:cNvSpPr>
            <a:spLocks noChangeArrowheads="1"/>
          </p:cNvSpPr>
          <p:nvPr/>
        </p:nvSpPr>
        <p:spPr bwMode="auto">
          <a:xfrm>
            <a:off x="1918993" y="4869160"/>
            <a:ext cx="5400000" cy="1188000"/>
          </a:xfrm>
          <a:prstGeom prst="bevel">
            <a:avLst>
              <a:gd name="adj" fmla="val 12500"/>
            </a:avLst>
          </a:prstGeom>
          <a:solidFill>
            <a:srgbClr val="7D3B05"/>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a:solidFill>
                  <a:srgbClr val="FFFFFF"/>
                </a:solidFill>
                <a:latin typeface="Arial Black" pitchFamily="34" charset="0"/>
              </a:rPr>
              <a:t>Se puede invocar, desde una </a:t>
            </a:r>
            <a:r>
              <a:rPr lang="es-CL" b="1" dirty="0" smtClean="0">
                <a:solidFill>
                  <a:srgbClr val="FFFFFF"/>
                </a:solidFill>
                <a:latin typeface="Arial Black" pitchFamily="34" charset="0"/>
              </a:rPr>
              <a:t>aplicación o desde otro bloque PL/SQL</a:t>
            </a:r>
            <a:endParaRPr lang="es-CL" b="1" dirty="0">
              <a:solidFill>
                <a:srgbClr val="FFFFFF"/>
              </a:solidFill>
              <a:latin typeface="Arial Black" pitchFamily="34" charset="0"/>
            </a:endParaRPr>
          </a:p>
        </p:txBody>
      </p:sp>
      <p:sp>
        <p:nvSpPr>
          <p:cNvPr id="13" name="12 Bisel"/>
          <p:cNvSpPr>
            <a:spLocks noChangeArrowheads="1"/>
          </p:cNvSpPr>
          <p:nvPr/>
        </p:nvSpPr>
        <p:spPr bwMode="auto">
          <a:xfrm>
            <a:off x="4659571" y="3717032"/>
            <a:ext cx="4248000" cy="1044000"/>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a:solidFill>
                  <a:srgbClr val="FFFFFF"/>
                </a:solidFill>
                <a:latin typeface="Arial Black" pitchFamily="34" charset="0"/>
              </a:rPr>
              <a:t>Se puede compilar y almacenar en la Base de Datos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8849</TotalTime>
  <Words>5073</Words>
  <Application>Microsoft Office PowerPoint</Application>
  <PresentationFormat>Presentación en pantalla (4:3)</PresentationFormat>
  <Paragraphs>800</Paragraphs>
  <Slides>31</Slides>
  <Notes>29</Notes>
  <HiddenSlides>0</HiddenSlides>
  <MMClips>0</MMClip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Tema DuocUC 2012</vt:lpstr>
      <vt:lpstr>Diapositiva 1</vt:lpstr>
      <vt:lpstr>Diapositiva 2</vt:lpstr>
      <vt:lpstr>Objetivos de la Clase</vt:lpstr>
      <vt:lpstr>¿Qué son los Subprogramas PL/SQL?</vt:lpstr>
      <vt:lpstr>Ventajas de usar Subprogramas PL/SQL</vt:lpstr>
      <vt:lpstr>Subprogramas: Dependencias</vt:lpstr>
      <vt:lpstr>Subprogramas: Privilegios</vt:lpstr>
      <vt:lpstr>Bloques Anónimos Versus Subprogramas</vt:lpstr>
      <vt:lpstr>Procedimiento Almacenado</vt:lpstr>
      <vt:lpstr>Creación de un Procedimiento</vt:lpstr>
      <vt:lpstr>Creación de un Procedimiento Almacenado</vt:lpstr>
      <vt:lpstr>Creando y Ejecutando un Procedimiento</vt:lpstr>
      <vt:lpstr>Creando y Ejecutando un Procedimiento</vt:lpstr>
      <vt:lpstr>Parámetros en los Subprogramas</vt:lpstr>
      <vt:lpstr>Parámetros Formales</vt:lpstr>
      <vt:lpstr>Parámetros Actuales</vt:lpstr>
      <vt:lpstr>Modo de los Parámetros en un Procedimiento</vt:lpstr>
      <vt:lpstr>Comparación de los Modos de Parámetros</vt:lpstr>
      <vt:lpstr>Usando Parámetros IN</vt:lpstr>
      <vt:lpstr>Usando Parámetros OUT</vt:lpstr>
      <vt:lpstr>Usando Parámetros IN OUT</vt:lpstr>
      <vt:lpstr>Métodos para pasar Parámetros Actuales</vt:lpstr>
      <vt:lpstr>Uso de opción DEFAULT para los Parámetros</vt:lpstr>
      <vt:lpstr>Ejecutando un Procedimiento desde otro Procedimiento</vt:lpstr>
      <vt:lpstr>Excepciones Manejadas en los Procedimientos</vt:lpstr>
      <vt:lpstr>Excepciones Manejadas en los Procedimientos</vt:lpstr>
      <vt:lpstr>Excepciones No Manejadas en los Procedimientos</vt:lpstr>
      <vt:lpstr>Excepciones No Manejadas en los Procedimientos</vt:lpstr>
      <vt:lpstr>Eliminando Procedimientos</vt:lpstr>
      <vt:lpstr>Obteniendo Información de Procedimientos desde el Diccionario de Datos </vt:lpstr>
      <vt:lpstr>Resumen de la Clase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Alberto U.</dc:creator>
  <cp:lastModifiedBy>Alejandra Gajardo San Martin</cp:lastModifiedBy>
  <cp:revision>1212</cp:revision>
  <dcterms:created xsi:type="dcterms:W3CDTF">2013-06-28T16:52:03Z</dcterms:created>
  <dcterms:modified xsi:type="dcterms:W3CDTF">2014-05-04T02:08:22Z</dcterms:modified>
</cp:coreProperties>
</file>