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3"/>
  </p:notesMasterIdLst>
  <p:sldIdLst>
    <p:sldId id="260" r:id="rId2"/>
    <p:sldId id="259" r:id="rId3"/>
    <p:sldId id="258" r:id="rId4"/>
    <p:sldId id="444" r:id="rId5"/>
    <p:sldId id="454" r:id="rId6"/>
    <p:sldId id="378" r:id="rId7"/>
    <p:sldId id="455" r:id="rId8"/>
    <p:sldId id="445" r:id="rId9"/>
    <p:sldId id="447" r:id="rId10"/>
    <p:sldId id="448" r:id="rId11"/>
    <p:sldId id="449" r:id="rId12"/>
    <p:sldId id="412" r:id="rId13"/>
    <p:sldId id="450" r:id="rId14"/>
    <p:sldId id="451" r:id="rId15"/>
    <p:sldId id="414" r:id="rId16"/>
    <p:sldId id="452" r:id="rId17"/>
    <p:sldId id="415" r:id="rId18"/>
    <p:sldId id="429" r:id="rId19"/>
    <p:sldId id="453" r:id="rId20"/>
    <p:sldId id="397" r:id="rId21"/>
    <p:sldId id="369" r:id="rId22"/>
  </p:sldIdLst>
  <p:sldSz cx="9144000" cy="6858000" type="screen4x3"/>
  <p:notesSz cx="6858000" cy="9144000"/>
  <p:defaultTextStyle>
    <a:defPPr>
      <a:defRPr lang="es-CL"/>
    </a:defPPr>
    <a:lvl1pPr algn="l" rtl="0" fontAlgn="base">
      <a:spcBef>
        <a:spcPct val="0"/>
      </a:spcBef>
      <a:spcAft>
        <a:spcPct val="0"/>
      </a:spcAft>
      <a:defRPr sz="1500" kern="1200">
        <a:solidFill>
          <a:schemeClr val="tx1"/>
        </a:solidFill>
        <a:latin typeface="Arial" charset="0"/>
        <a:ea typeface="+mn-ea"/>
        <a:cs typeface="Arial" charset="0"/>
      </a:defRPr>
    </a:lvl1pPr>
    <a:lvl2pPr marL="457200" algn="l" rtl="0" fontAlgn="base">
      <a:spcBef>
        <a:spcPct val="0"/>
      </a:spcBef>
      <a:spcAft>
        <a:spcPct val="0"/>
      </a:spcAft>
      <a:defRPr sz="1500" kern="1200">
        <a:solidFill>
          <a:schemeClr val="tx1"/>
        </a:solidFill>
        <a:latin typeface="Arial" charset="0"/>
        <a:ea typeface="+mn-ea"/>
        <a:cs typeface="Arial" charset="0"/>
      </a:defRPr>
    </a:lvl2pPr>
    <a:lvl3pPr marL="914400" algn="l" rtl="0" fontAlgn="base">
      <a:spcBef>
        <a:spcPct val="0"/>
      </a:spcBef>
      <a:spcAft>
        <a:spcPct val="0"/>
      </a:spcAft>
      <a:defRPr sz="1500" kern="1200">
        <a:solidFill>
          <a:schemeClr val="tx1"/>
        </a:solidFill>
        <a:latin typeface="Arial" charset="0"/>
        <a:ea typeface="+mn-ea"/>
        <a:cs typeface="Arial" charset="0"/>
      </a:defRPr>
    </a:lvl3pPr>
    <a:lvl4pPr marL="1371600" algn="l" rtl="0" fontAlgn="base">
      <a:spcBef>
        <a:spcPct val="0"/>
      </a:spcBef>
      <a:spcAft>
        <a:spcPct val="0"/>
      </a:spcAft>
      <a:defRPr sz="1500" kern="1200">
        <a:solidFill>
          <a:schemeClr val="tx1"/>
        </a:solidFill>
        <a:latin typeface="Arial" charset="0"/>
        <a:ea typeface="+mn-ea"/>
        <a:cs typeface="Arial" charset="0"/>
      </a:defRPr>
    </a:lvl4pPr>
    <a:lvl5pPr marL="1828800" algn="l" rtl="0" fontAlgn="base">
      <a:spcBef>
        <a:spcPct val="0"/>
      </a:spcBef>
      <a:spcAft>
        <a:spcPct val="0"/>
      </a:spcAft>
      <a:defRPr sz="1500" kern="1200">
        <a:solidFill>
          <a:schemeClr val="tx1"/>
        </a:solidFill>
        <a:latin typeface="Arial" charset="0"/>
        <a:ea typeface="+mn-ea"/>
        <a:cs typeface="Arial" charset="0"/>
      </a:defRPr>
    </a:lvl5pPr>
    <a:lvl6pPr marL="2286000" algn="l" defTabSz="914400" rtl="0" eaLnBrk="1" latinLnBrk="0" hangingPunct="1">
      <a:defRPr sz="1500" kern="1200">
        <a:solidFill>
          <a:schemeClr val="tx1"/>
        </a:solidFill>
        <a:latin typeface="Arial" charset="0"/>
        <a:ea typeface="+mn-ea"/>
        <a:cs typeface="Arial" charset="0"/>
      </a:defRPr>
    </a:lvl6pPr>
    <a:lvl7pPr marL="2743200" algn="l" defTabSz="914400" rtl="0" eaLnBrk="1" latinLnBrk="0" hangingPunct="1">
      <a:defRPr sz="1500" kern="1200">
        <a:solidFill>
          <a:schemeClr val="tx1"/>
        </a:solidFill>
        <a:latin typeface="Arial" charset="0"/>
        <a:ea typeface="+mn-ea"/>
        <a:cs typeface="Arial" charset="0"/>
      </a:defRPr>
    </a:lvl7pPr>
    <a:lvl8pPr marL="3200400" algn="l" defTabSz="914400" rtl="0" eaLnBrk="1" latinLnBrk="0" hangingPunct="1">
      <a:defRPr sz="1500" kern="1200">
        <a:solidFill>
          <a:schemeClr val="tx1"/>
        </a:solidFill>
        <a:latin typeface="Arial" charset="0"/>
        <a:ea typeface="+mn-ea"/>
        <a:cs typeface="Arial" charset="0"/>
      </a:defRPr>
    </a:lvl8pPr>
    <a:lvl9pPr marL="3657600" algn="l" defTabSz="914400" rtl="0" eaLnBrk="1" latinLnBrk="0" hangingPunct="1">
      <a:defRPr sz="15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3D"/>
    <a:srgbClr val="B8003D"/>
    <a:srgbClr val="B80000"/>
    <a:srgbClr val="0000CC"/>
    <a:srgbClr val="920000"/>
    <a:srgbClr val="9A0000"/>
    <a:srgbClr val="C00000"/>
    <a:srgbClr val="7D3B05"/>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57706" autoAdjust="0"/>
  </p:normalViewPr>
  <p:slideViewPr>
    <p:cSldViewPr>
      <p:cViewPr>
        <p:scale>
          <a:sx n="100" d="100"/>
          <a:sy n="100" d="100"/>
        </p:scale>
        <p:origin x="-432" y="8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C2A257F-0581-48B0-A3BD-31FEB8244319}" type="datetimeFigureOut">
              <a:rPr lang="es-CL"/>
              <a:pPr>
                <a:defRPr/>
              </a:pPr>
              <a:t>10-05-2014</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L"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CL"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47CA889-1FC7-4325-BAA4-706A3F7E9466}" type="slidenum">
              <a:rPr lang="es-CL"/>
              <a:pPr>
                <a:defRPr/>
              </a:pPr>
              <a:t>‹Nº›</a:t>
            </a:fld>
            <a:endParaRPr lang="es-C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1 Marcador de imagen de diapositiva"/>
          <p:cNvSpPr>
            <a:spLocks noGrp="1" noRot="1" noChangeAspect="1"/>
          </p:cNvSpPr>
          <p:nvPr>
            <p:ph type="sldImg"/>
          </p:nvPr>
        </p:nvSpPr>
        <p:spPr bwMode="auto">
          <a:noFill/>
          <a:ln>
            <a:solidFill>
              <a:srgbClr val="000000"/>
            </a:solidFill>
            <a:miter lim="800000"/>
            <a:headEnd/>
            <a:tailEnd/>
          </a:ln>
        </p:spPr>
      </p:sp>
      <p:sp>
        <p:nvSpPr>
          <p:cNvPr id="16386"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dirty="0" smtClean="0"/>
          </a:p>
        </p:txBody>
      </p:sp>
      <p:sp>
        <p:nvSpPr>
          <p:cNvPr id="16387"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923029B-8510-40A8-8B8F-694671D2EF81}" type="slidenum">
              <a:rPr lang="es-CL">
                <a:cs typeface="Arial" charset="0"/>
              </a:rPr>
              <a:pPr fontAlgn="base">
                <a:spcBef>
                  <a:spcPct val="0"/>
                </a:spcBef>
                <a:spcAft>
                  <a:spcPct val="0"/>
                </a:spcAft>
                <a:defRPr/>
              </a:pPr>
              <a:t>1</a:t>
            </a:fld>
            <a:endParaRPr lang="es-CL" dirty="0">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06499"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Creando y Ejecutando una Función</a:t>
            </a:r>
          </a:p>
          <a:p>
            <a:r>
              <a:rPr lang="es-MX" sz="1200" b="1" dirty="0" smtClean="0">
                <a:latin typeface="Arial" pitchFamily="34" charset="0"/>
                <a:cs typeface="Arial" pitchFamily="34" charset="0"/>
              </a:rPr>
              <a:t>En el ejemplo Usando la función en otro subprograma</a:t>
            </a:r>
            <a:r>
              <a:rPr lang="es-MX" sz="1200" dirty="0" smtClean="0">
                <a:latin typeface="Arial" pitchFamily="34" charset="0"/>
                <a:cs typeface="Arial" pitchFamily="34" charset="0"/>
              </a:rPr>
              <a:t>: el procedimiento </a:t>
            </a:r>
            <a:r>
              <a:rPr lang="es-MX" sz="1200" dirty="0" err="1" smtClean="0">
                <a:latin typeface="Arial" pitchFamily="34" charset="0"/>
                <a:cs typeface="Arial" pitchFamily="34" charset="0"/>
              </a:rPr>
              <a:t>sp_salarios_por_depto</a:t>
            </a:r>
            <a:r>
              <a:rPr lang="es-MX" sz="1200" dirty="0" smtClean="0">
                <a:latin typeface="Arial" pitchFamily="34" charset="0"/>
                <a:cs typeface="Arial" pitchFamily="34" charset="0"/>
              </a:rPr>
              <a:t> posee un parámetro de entrada cuyo valor es utilizado en el cursor </a:t>
            </a:r>
            <a:r>
              <a:rPr lang="es-MX" sz="1200" dirty="0" err="1" smtClean="0">
                <a:latin typeface="Arial" pitchFamily="34" charset="0"/>
                <a:cs typeface="Arial" pitchFamily="34" charset="0"/>
              </a:rPr>
              <a:t>emp_cursor</a:t>
            </a:r>
            <a:r>
              <a:rPr lang="es-MX" sz="1200" dirty="0" smtClean="0">
                <a:latin typeface="Arial" pitchFamily="34" charset="0"/>
                <a:cs typeface="Arial" pitchFamily="34" charset="0"/>
              </a:rPr>
              <a:t> para obtener los empleados de un departamento en particular. Por cada fila leída desde el cursor se obtiene el salario de cada empleado utilizando la función </a:t>
            </a:r>
            <a:r>
              <a:rPr lang="es-MX" sz="1200" b="1" dirty="0" err="1" smtClean="0">
                <a:latin typeface="Arial" pitchFamily="34" charset="0"/>
                <a:cs typeface="Arial" pitchFamily="34" charset="0"/>
              </a:rPr>
              <a:t>fn_obt_salario</a:t>
            </a:r>
            <a:r>
              <a:rPr lang="es-MX" sz="1200" dirty="0" smtClean="0">
                <a:latin typeface="Arial" pitchFamily="34" charset="0"/>
                <a:cs typeface="Arial" pitchFamily="34" charset="0"/>
              </a:rPr>
              <a:t>. En este caso se muestra la información para los empleados que pertenecen al departamento 20 (valor pasado como parámetro cuando se ejecuta el procedimiento). </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1C3D463C-144D-49A3-8145-7D729F220597}" type="slidenum">
              <a:rPr lang="es-CL" sz="1200">
                <a:latin typeface="+mn-lt"/>
                <a:cs typeface="+mn-cs"/>
              </a:rPr>
              <a:pPr algn="r" fontAlgn="auto">
                <a:spcBef>
                  <a:spcPts val="0"/>
                </a:spcBef>
                <a:spcAft>
                  <a:spcPts val="0"/>
                </a:spcAft>
                <a:defRPr/>
              </a:pPr>
              <a:t>10</a:t>
            </a:fld>
            <a:endParaRPr lang="es-CL" sz="1200">
              <a:latin typeface="+mn-lt"/>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98307"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Funciones</a:t>
            </a:r>
            <a:r>
              <a:rPr lang="es-MX" sz="1200" b="1" baseline="0" dirty="0" smtClean="0">
                <a:latin typeface="Arial" pitchFamily="34" charset="0"/>
                <a:cs typeface="Arial" pitchFamily="34" charset="0"/>
              </a:rPr>
              <a:t> Definidas por el Usuario en Sentencias SQL</a:t>
            </a:r>
          </a:p>
          <a:p>
            <a:pPr>
              <a:buFont typeface="Arial" pitchFamily="34" charset="0"/>
              <a:buChar char="•"/>
            </a:pPr>
            <a:r>
              <a:rPr lang="es-MX" sz="1200" b="0" dirty="0" smtClean="0">
                <a:latin typeface="Arial" pitchFamily="34" charset="0"/>
                <a:cs typeface="Arial" pitchFamily="34" charset="0"/>
              </a:rPr>
              <a:t>  Las </a:t>
            </a:r>
            <a:r>
              <a:rPr lang="es-ES" sz="1200" dirty="0" smtClean="0">
                <a:latin typeface="Arial" pitchFamily="34" charset="0"/>
                <a:cs typeface="Arial" pitchFamily="34" charset="0"/>
              </a:rPr>
              <a:t>sentencias SQL pueden hacer referencia a cualquier función PL/SQL definidas por el usuario en cualquier parte de una expresión SQL.</a:t>
            </a:r>
          </a:p>
          <a:p>
            <a:pPr>
              <a:buFont typeface="Arial" pitchFamily="34" charset="0"/>
              <a:buChar char="•"/>
            </a:pPr>
            <a:r>
              <a:rPr lang="es-ES" sz="1200" dirty="0" smtClean="0">
                <a:latin typeface="Arial" pitchFamily="34" charset="0"/>
                <a:cs typeface="Arial" pitchFamily="34" charset="0"/>
              </a:rPr>
              <a:t>  </a:t>
            </a:r>
            <a:r>
              <a:rPr lang="es-MX" sz="1200" dirty="0" smtClean="0">
                <a:latin typeface="Arial" pitchFamily="34" charset="0"/>
                <a:cs typeface="Arial" pitchFamily="34" charset="0"/>
              </a:rPr>
              <a:t>Las funciones definidas por el usuario actúan en forma similar a las funciones predefinidas de una fila de SQL y pueden ser usadas en:</a:t>
            </a:r>
          </a:p>
          <a:p>
            <a:pPr lvl="1">
              <a:buFont typeface="Arial" pitchFamily="34" charset="0"/>
              <a:buChar char="•"/>
            </a:pPr>
            <a:r>
              <a:rPr lang="es-MX" sz="1200" dirty="0" smtClean="0">
                <a:latin typeface="Arial" pitchFamily="34" charset="0"/>
                <a:cs typeface="Arial" pitchFamily="34" charset="0"/>
              </a:rPr>
              <a:t>  La lista SELECT o cláusula de una </a:t>
            </a:r>
            <a:r>
              <a:rPr lang="es-MX" sz="1200" dirty="0" err="1" smtClean="0">
                <a:latin typeface="Arial" pitchFamily="34" charset="0"/>
                <a:cs typeface="Arial" pitchFamily="34" charset="0"/>
              </a:rPr>
              <a:t>query</a:t>
            </a:r>
            <a:r>
              <a:rPr lang="es-MX" sz="1200" dirty="0" smtClean="0">
                <a:latin typeface="Arial" pitchFamily="34" charset="0"/>
                <a:cs typeface="Arial" pitchFamily="34" charset="0"/>
              </a:rPr>
              <a:t>.</a:t>
            </a:r>
          </a:p>
          <a:p>
            <a:pPr lvl="1">
              <a:buFont typeface="Arial" pitchFamily="34" charset="0"/>
              <a:buChar char="•"/>
            </a:pPr>
            <a:r>
              <a:rPr lang="es-MX" sz="1200" dirty="0" smtClean="0">
                <a:latin typeface="Arial" pitchFamily="34" charset="0"/>
                <a:cs typeface="Arial" pitchFamily="34" charset="0"/>
              </a:rPr>
              <a:t>  En las cláusulas WHERE, HAVING, ORDER BY y GROUP BY de una </a:t>
            </a:r>
            <a:r>
              <a:rPr lang="es-MX" sz="1200" dirty="0" err="1" smtClean="0">
                <a:latin typeface="Arial" pitchFamily="34" charset="0"/>
                <a:cs typeface="Arial" pitchFamily="34" charset="0"/>
              </a:rPr>
              <a:t>query</a:t>
            </a:r>
            <a:r>
              <a:rPr lang="es-MX" sz="1200" dirty="0" smtClean="0">
                <a:latin typeface="Arial" pitchFamily="34" charset="0"/>
                <a:cs typeface="Arial" pitchFamily="34" charset="0"/>
              </a:rPr>
              <a:t>.</a:t>
            </a:r>
          </a:p>
          <a:p>
            <a:pPr lvl="1">
              <a:buFont typeface="Arial" pitchFamily="34" charset="0"/>
              <a:buChar char="•"/>
            </a:pPr>
            <a:r>
              <a:rPr lang="es-MX" sz="1200" dirty="0" smtClean="0">
                <a:latin typeface="Arial" pitchFamily="34" charset="0"/>
                <a:cs typeface="Arial" pitchFamily="34" charset="0"/>
              </a:rPr>
              <a:t>  La cláusula VALUES de una sentencia INSERT.</a:t>
            </a:r>
          </a:p>
          <a:p>
            <a:pPr lvl="1">
              <a:buFont typeface="Arial" pitchFamily="34" charset="0"/>
              <a:buChar char="•"/>
            </a:pPr>
            <a:r>
              <a:rPr lang="es-MX" sz="1200" dirty="0" smtClean="0">
                <a:latin typeface="Arial" pitchFamily="34" charset="0"/>
                <a:cs typeface="Arial" pitchFamily="34" charset="0"/>
              </a:rPr>
              <a:t>  La cláusula SET de una sentencia UPDATE.</a:t>
            </a:r>
          </a:p>
          <a:p>
            <a:pPr>
              <a:buFont typeface="Arial" pitchFamily="34" charset="0"/>
              <a:buNone/>
            </a:pPr>
            <a:r>
              <a:rPr lang="es-MX" sz="1200" b="0" dirty="0" smtClean="0">
                <a:latin typeface="Arial" pitchFamily="34" charset="0"/>
                <a:cs typeface="Arial" pitchFamily="34" charset="0"/>
              </a:rPr>
              <a:t>  </a:t>
            </a:r>
          </a:p>
          <a:p>
            <a:pPr>
              <a:buFont typeface="Arial" pitchFamily="34" charset="0"/>
              <a:buChar char="•"/>
            </a:pPr>
            <a:r>
              <a:rPr lang="es-MX" sz="1200" b="0" dirty="0" smtClean="0">
                <a:latin typeface="Arial" pitchFamily="34" charset="0"/>
                <a:cs typeface="Arial" pitchFamily="34" charset="0"/>
              </a:rPr>
              <a:t> Ventajas:</a:t>
            </a:r>
          </a:p>
          <a:p>
            <a:pPr lvl="1">
              <a:buFont typeface="Arial" pitchFamily="34" charset="0"/>
              <a:buChar char="•"/>
            </a:pPr>
            <a:r>
              <a:rPr lang="es-MX" sz="1200" b="0" dirty="0" smtClean="0">
                <a:latin typeface="Arial" pitchFamily="34" charset="0"/>
                <a:cs typeface="Arial" pitchFamily="34" charset="0"/>
              </a:rPr>
              <a:t>  </a:t>
            </a:r>
            <a:r>
              <a:rPr lang="es-CL" sz="1200" dirty="0" smtClean="0">
                <a:latin typeface="Arial" pitchFamily="34" charset="0"/>
                <a:cs typeface="Arial" pitchFamily="34" charset="0"/>
              </a:rPr>
              <a:t>Per</a:t>
            </a:r>
            <a:r>
              <a:rPr lang="es-MX" sz="1200" dirty="0" smtClean="0">
                <a:latin typeface="Arial" pitchFamily="34" charset="0"/>
                <a:cs typeface="Arial" pitchFamily="34" charset="0"/>
              </a:rPr>
              <a:t>mite efectuar cálculos y operaciones complejos que no se pueden realizar a través de una sentencia SQL simple.</a:t>
            </a:r>
          </a:p>
          <a:p>
            <a:pPr lvl="1">
              <a:buFont typeface="Arial" pitchFamily="34" charset="0"/>
              <a:buChar char="•"/>
            </a:pPr>
            <a:r>
              <a:rPr lang="es-MX" sz="1200" dirty="0" smtClean="0">
                <a:latin typeface="Arial" pitchFamily="34" charset="0"/>
                <a:cs typeface="Arial" pitchFamily="34" charset="0"/>
              </a:rPr>
              <a:t>  Incrementa la eficiencia de las </a:t>
            </a:r>
            <a:r>
              <a:rPr lang="es-MX" sz="1200" dirty="0" err="1" smtClean="0">
                <a:latin typeface="Arial" pitchFamily="34" charset="0"/>
                <a:cs typeface="Arial" pitchFamily="34" charset="0"/>
              </a:rPr>
              <a:t>queries</a:t>
            </a:r>
            <a:r>
              <a:rPr lang="es-MX" sz="1200" dirty="0" smtClean="0">
                <a:latin typeface="Arial" pitchFamily="34" charset="0"/>
                <a:cs typeface="Arial" pitchFamily="34" charset="0"/>
              </a:rPr>
              <a:t> cuando son utilizadas en la cláusula WHERE para filtrar datos.</a:t>
            </a:r>
          </a:p>
          <a:p>
            <a:pPr>
              <a:buFont typeface="Arial" pitchFamily="34" charset="0"/>
              <a:buChar char="•"/>
            </a:pPr>
            <a:endParaRPr lang="es-MX" sz="1200" b="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10CCA2C7-6D1E-4B21-A568-B2E14F562892}" type="slidenum">
              <a:rPr lang="es-CL" sz="1200">
                <a:latin typeface="+mn-lt"/>
                <a:cs typeface="+mn-cs"/>
              </a:rPr>
              <a:pPr algn="r" fontAlgn="auto">
                <a:spcBef>
                  <a:spcPts val="0"/>
                </a:spcBef>
                <a:spcAft>
                  <a:spcPts val="0"/>
                </a:spcAft>
                <a:defRPr/>
              </a:pPr>
              <a:t>11</a:t>
            </a:fld>
            <a:endParaRPr lang="es-CL" sz="1200" dirty="0">
              <a:latin typeface="+mn-lt"/>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5602"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Funciones</a:t>
            </a:r>
            <a:r>
              <a:rPr lang="es-MX" sz="1200" b="1" baseline="0" dirty="0" smtClean="0">
                <a:latin typeface="Arial" pitchFamily="34" charset="0"/>
                <a:cs typeface="Arial" pitchFamily="34" charset="0"/>
              </a:rPr>
              <a:t> Definidas por el Usuario en Sentencias SQL</a:t>
            </a:r>
          </a:p>
          <a:p>
            <a:pPr marL="0" marR="0" lvl="1" indent="0" algn="l" defTabSz="914400" rtl="0" eaLnBrk="0" fontAlgn="base" latinLnBrk="0" hangingPunct="0">
              <a:lnSpc>
                <a:spcPct val="100000"/>
              </a:lnSpc>
              <a:spcBef>
                <a:spcPct val="30000"/>
              </a:spcBef>
              <a:spcAft>
                <a:spcPct val="0"/>
              </a:spcAft>
              <a:buClrTx/>
              <a:buSzTx/>
              <a:buFontTx/>
              <a:buNone/>
              <a:tabLst/>
              <a:defRPr/>
            </a:pPr>
            <a:r>
              <a:rPr lang="es-MX" sz="1200" dirty="0" smtClean="0">
                <a:latin typeface="Arial" pitchFamily="34" charset="0"/>
                <a:cs typeface="Arial" pitchFamily="34" charset="0"/>
              </a:rPr>
              <a:t>En el ejemplo, la función </a:t>
            </a:r>
            <a:r>
              <a:rPr lang="es-MX" sz="1200" b="1" dirty="0" smtClean="0">
                <a:latin typeface="Arial" pitchFamily="34" charset="0"/>
                <a:cs typeface="Arial" pitchFamily="34" charset="0"/>
              </a:rPr>
              <a:t>FN_IMPUESTO</a:t>
            </a:r>
            <a:r>
              <a:rPr lang="es-MX" sz="1200" dirty="0" smtClean="0">
                <a:latin typeface="Arial" pitchFamily="34" charset="0"/>
                <a:cs typeface="Arial" pitchFamily="34" charset="0"/>
              </a:rPr>
              <a:t> retorna el 8% del valor que recibe como parámetro de entrada. Por lo tanto en la sentencia SELECT se mostrará la identificación del empleado, su apellido, salario y el 8% del salario (a través de la función FN_IMPUESTO) de cada empleado que pertenece al departamento 100.</a:t>
            </a:r>
          </a:p>
          <a:p>
            <a:endParaRPr lang="es-CL" b="1" dirty="0"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65D31610-8B84-44C4-AE97-27F39C3024B3}" type="slidenum">
              <a:rPr lang="es-CL" sz="1200">
                <a:latin typeface="+mn-lt"/>
                <a:cs typeface="+mn-cs"/>
              </a:rPr>
              <a:pPr algn="r" fontAlgn="auto">
                <a:spcBef>
                  <a:spcPts val="0"/>
                </a:spcBef>
                <a:spcAft>
                  <a:spcPts val="0"/>
                </a:spcAft>
                <a:defRPr/>
              </a:pPr>
              <a:t>12</a:t>
            </a:fld>
            <a:endParaRPr lang="es-CL" sz="1200">
              <a:latin typeface="+mn-lt"/>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5602"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Funciones</a:t>
            </a:r>
            <a:r>
              <a:rPr lang="es-MX" sz="1200" b="1" baseline="0" dirty="0" smtClean="0">
                <a:latin typeface="Arial" pitchFamily="34" charset="0"/>
                <a:cs typeface="Arial" pitchFamily="34" charset="0"/>
              </a:rPr>
              <a:t> Definidas por el Usuario en Sentencias SQL</a:t>
            </a:r>
          </a:p>
          <a:p>
            <a:r>
              <a:rPr lang="es-MX" sz="1200" dirty="0" smtClean="0">
                <a:latin typeface="Arial" pitchFamily="34" charset="0"/>
                <a:cs typeface="Arial" pitchFamily="34" charset="0"/>
              </a:rPr>
              <a:t>En el ejemplo, La sentencia SELECT obtiene la identificación de los empleados y su impuesto obtenido a través de </a:t>
            </a:r>
            <a:r>
              <a:rPr lang="es-MX" sz="1200" b="1" dirty="0" smtClean="0">
                <a:latin typeface="Arial" pitchFamily="34" charset="0"/>
                <a:cs typeface="Arial" pitchFamily="34" charset="0"/>
              </a:rPr>
              <a:t>la función FN_IMPUESTO</a:t>
            </a:r>
            <a:r>
              <a:rPr lang="es-MX" sz="1200" dirty="0" smtClean="0">
                <a:latin typeface="Arial" pitchFamily="34" charset="0"/>
                <a:cs typeface="Arial" pitchFamily="34" charset="0"/>
              </a:rPr>
              <a:t>. Esta función </a:t>
            </a:r>
            <a:r>
              <a:rPr lang="es-MX" sz="1200" b="1" dirty="0" smtClean="0">
                <a:latin typeface="Arial" pitchFamily="34" charset="0"/>
                <a:cs typeface="Arial" pitchFamily="34" charset="0"/>
              </a:rPr>
              <a:t>también es utilizada para crear la condición de las filas que debe retornar la sentencia SELECT</a:t>
            </a:r>
            <a:r>
              <a:rPr lang="es-MX" sz="1200" dirty="0" smtClean="0">
                <a:latin typeface="Arial" pitchFamily="34" charset="0"/>
                <a:cs typeface="Arial" pitchFamily="34" charset="0"/>
              </a:rPr>
              <a:t>. En este caso entonces, se mostrará la información de los empleados cuando su impuesto sea mayor al impuesto máximo calculado para los empleados del departamento 30 (que es 880). </a:t>
            </a:r>
            <a:r>
              <a:rPr lang="es-MX" sz="1200" b="1" dirty="0" smtClean="0">
                <a:latin typeface="Arial" pitchFamily="34" charset="0"/>
                <a:cs typeface="Arial" pitchFamily="34" charset="0"/>
              </a:rPr>
              <a:t>La información se muestra ordenada en forma descendente por el valor del impuesto</a:t>
            </a:r>
            <a:r>
              <a:rPr lang="es-MX" sz="1200" dirty="0" smtClean="0">
                <a:latin typeface="Arial" pitchFamily="34" charset="0"/>
                <a:cs typeface="Arial" pitchFamily="34" charset="0"/>
              </a:rPr>
              <a:t>.</a:t>
            </a:r>
            <a:endParaRPr lang="es-MX" sz="1200" dirty="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65D31610-8B84-44C4-AE97-27F39C3024B3}" type="slidenum">
              <a:rPr lang="es-CL" sz="1200">
                <a:latin typeface="+mn-lt"/>
                <a:cs typeface="+mn-cs"/>
              </a:rPr>
              <a:pPr algn="r" fontAlgn="auto">
                <a:spcBef>
                  <a:spcPts val="0"/>
                </a:spcBef>
                <a:spcAft>
                  <a:spcPts val="0"/>
                </a:spcAft>
                <a:defRPr/>
              </a:pPr>
              <a:t>13</a:t>
            </a:fld>
            <a:endParaRPr lang="es-CL" sz="1200">
              <a:latin typeface="+mn-lt"/>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98307"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Restricciones de Funciones</a:t>
            </a:r>
            <a:r>
              <a:rPr lang="es-MX" sz="1200" b="1" baseline="0" dirty="0" smtClean="0">
                <a:latin typeface="Arial" pitchFamily="34" charset="0"/>
                <a:cs typeface="Arial" pitchFamily="34" charset="0"/>
              </a:rPr>
              <a:t> Definidas por el Usuario</a:t>
            </a:r>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s-CL" sz="1200" b="0" dirty="0" smtClean="0">
                <a:latin typeface="Arial" pitchFamily="34" charset="0"/>
                <a:cs typeface="Arial" pitchFamily="34" charset="0"/>
              </a:rPr>
              <a:t>El uso </a:t>
            </a:r>
            <a:r>
              <a:rPr lang="es-MX" sz="1200" dirty="0" smtClean="0">
                <a:latin typeface="Arial" pitchFamily="34" charset="0"/>
                <a:cs typeface="Arial" pitchFamily="34" charset="0"/>
              </a:rPr>
              <a:t>de las funciones definidas por el usuario tienen las siguientes restricciones:</a:t>
            </a:r>
          </a:p>
          <a:p>
            <a:pPr>
              <a:buFont typeface="Arial" pitchFamily="34" charset="0"/>
              <a:buChar char="•"/>
            </a:pPr>
            <a:r>
              <a:rPr lang="es-MX" sz="1200" dirty="0" smtClean="0">
                <a:latin typeface="Arial" pitchFamily="34" charset="0"/>
                <a:cs typeface="Arial" pitchFamily="34" charset="0"/>
              </a:rPr>
              <a:t>  </a:t>
            </a:r>
            <a:r>
              <a:rPr lang="es-CL" sz="1200" b="1" dirty="0" smtClean="0">
                <a:latin typeface="Arial" pitchFamily="34" charset="0"/>
                <a:cs typeface="Arial" pitchFamily="34" charset="0"/>
              </a:rPr>
              <a:t>No </a:t>
            </a:r>
            <a:r>
              <a:rPr lang="es-MX" sz="1200" b="1" dirty="0" smtClean="0">
                <a:latin typeface="Arial" pitchFamily="34" charset="0"/>
                <a:cs typeface="Arial" pitchFamily="34" charset="0"/>
              </a:rPr>
              <a:t>pueden ser invocadas</a:t>
            </a:r>
            <a:r>
              <a:rPr lang="es-MX" sz="1200" dirty="0" smtClean="0">
                <a:latin typeface="Arial" pitchFamily="34" charset="0"/>
                <a:cs typeface="Arial" pitchFamily="34" charset="0"/>
              </a:rPr>
              <a:t> </a:t>
            </a:r>
            <a:r>
              <a:rPr lang="es-MX" sz="1200" b="1" dirty="0" smtClean="0">
                <a:latin typeface="Arial" pitchFamily="34" charset="0"/>
                <a:cs typeface="Arial" pitchFamily="34" charset="0"/>
              </a:rPr>
              <a:t>desde</a:t>
            </a:r>
            <a:r>
              <a:rPr lang="es-MX" sz="1200" dirty="0" smtClean="0">
                <a:latin typeface="Arial" pitchFamily="34" charset="0"/>
                <a:cs typeface="Arial" pitchFamily="34" charset="0"/>
              </a:rPr>
              <a:t> cláusula de </a:t>
            </a:r>
            <a:r>
              <a:rPr lang="es-MX" sz="1200" b="1" dirty="0" smtClean="0">
                <a:latin typeface="Arial" pitchFamily="34" charset="0"/>
                <a:cs typeface="Arial" pitchFamily="34" charset="0"/>
              </a:rPr>
              <a:t>CHECK </a:t>
            </a:r>
            <a:r>
              <a:rPr lang="es-MX" sz="1200" b="1" dirty="0" err="1" smtClean="0">
                <a:latin typeface="Arial" pitchFamily="34" charset="0"/>
                <a:cs typeface="Arial" pitchFamily="34" charset="0"/>
              </a:rPr>
              <a:t>constraint</a:t>
            </a:r>
            <a:r>
              <a:rPr lang="es-MX" sz="1200" dirty="0" smtClean="0">
                <a:latin typeface="Arial" pitchFamily="34" charset="0"/>
                <a:cs typeface="Arial" pitchFamily="34" charset="0"/>
              </a:rPr>
              <a:t> o desde una sentencia </a:t>
            </a:r>
            <a:r>
              <a:rPr lang="es-MX" sz="1200" b="1" dirty="0" smtClean="0">
                <a:latin typeface="Arial" pitchFamily="34" charset="0"/>
                <a:cs typeface="Arial" pitchFamily="34" charset="0"/>
              </a:rPr>
              <a:t>CREATE TABLE o ALTER TABLE</a:t>
            </a:r>
            <a:r>
              <a:rPr lang="es-MX" sz="1200" dirty="0" smtClean="0">
                <a:latin typeface="Arial" pitchFamily="34" charset="0"/>
                <a:cs typeface="Arial" pitchFamily="34" charset="0"/>
              </a:rPr>
              <a:t>.</a:t>
            </a:r>
          </a:p>
          <a:p>
            <a:pPr>
              <a:buFont typeface="Arial" pitchFamily="34" charset="0"/>
              <a:buChar char="•"/>
            </a:pPr>
            <a:r>
              <a:rPr lang="es-MX" sz="1200" dirty="0" smtClean="0">
                <a:latin typeface="Arial" pitchFamily="34" charset="0"/>
                <a:cs typeface="Arial" pitchFamily="34" charset="0"/>
              </a:rPr>
              <a:t>  </a:t>
            </a:r>
            <a:r>
              <a:rPr lang="es-MX" sz="1200" b="1" dirty="0" smtClean="0">
                <a:latin typeface="Arial" pitchFamily="34" charset="0"/>
                <a:cs typeface="Arial" pitchFamily="34" charset="0"/>
              </a:rPr>
              <a:t>No se puede usar </a:t>
            </a:r>
            <a:r>
              <a:rPr lang="es-MX" sz="1200" dirty="0" smtClean="0">
                <a:latin typeface="Arial" pitchFamily="34" charset="0"/>
                <a:cs typeface="Arial" pitchFamily="34" charset="0"/>
              </a:rPr>
              <a:t>para especificar un </a:t>
            </a:r>
            <a:r>
              <a:rPr lang="es-MX" sz="1200" b="1" dirty="0" smtClean="0">
                <a:latin typeface="Arial" pitchFamily="34" charset="0"/>
                <a:cs typeface="Arial" pitchFamily="34" charset="0"/>
              </a:rPr>
              <a:t>valor por defecto de una columna</a:t>
            </a:r>
            <a:r>
              <a:rPr lang="es-MX" sz="1200" dirty="0" smtClean="0">
                <a:latin typeface="Arial" pitchFamily="34" charset="0"/>
                <a:cs typeface="Arial" pitchFamily="34" charset="0"/>
              </a:rPr>
              <a:t>.</a:t>
            </a:r>
          </a:p>
          <a:p>
            <a:pPr>
              <a:buFont typeface="Arial" pitchFamily="34" charset="0"/>
              <a:buChar char="•"/>
            </a:pPr>
            <a:r>
              <a:rPr lang="es-MX" sz="1200" dirty="0" smtClean="0">
                <a:latin typeface="Arial" pitchFamily="34" charset="0"/>
                <a:cs typeface="Arial" pitchFamily="34" charset="0"/>
              </a:rPr>
              <a:t>  </a:t>
            </a:r>
            <a:r>
              <a:rPr lang="es-MX" sz="1200" b="1" dirty="0" smtClean="0">
                <a:latin typeface="Arial" pitchFamily="34" charset="0"/>
                <a:cs typeface="Arial" pitchFamily="34" charset="0"/>
              </a:rPr>
              <a:t>Sólo las funciones almacenadas pueden ser invocadas desde sentencias SQL o expresiones</a:t>
            </a:r>
            <a:r>
              <a:rPr lang="es-MX" sz="1200" dirty="0" smtClean="0">
                <a:latin typeface="Arial" pitchFamily="34" charset="0"/>
                <a:cs typeface="Arial" pitchFamily="34" charset="0"/>
              </a:rPr>
              <a:t>. Los procedimientos almacenados no pueden ser invocados desde sentencias SQL a menos que sean invocado desde una función.</a:t>
            </a:r>
          </a:p>
          <a:p>
            <a:pPr>
              <a:buFont typeface="Arial" pitchFamily="34" charset="0"/>
              <a:buChar char="•"/>
            </a:pPr>
            <a:r>
              <a:rPr lang="es-MX" sz="1200" dirty="0" smtClean="0">
                <a:latin typeface="Arial" pitchFamily="34" charset="0"/>
                <a:cs typeface="Arial" pitchFamily="34" charset="0"/>
              </a:rPr>
              <a:t>  </a:t>
            </a:r>
            <a:r>
              <a:rPr lang="es-MX" sz="1200" b="1" dirty="0" smtClean="0">
                <a:latin typeface="Arial" pitchFamily="34" charset="0"/>
                <a:cs typeface="Arial" pitchFamily="34" charset="0"/>
              </a:rPr>
              <a:t>Las funciones llamadas desde una sentencia SELECT sobre una tabla T no pueden contener sentencias DML sobre la misma tabla T</a:t>
            </a:r>
            <a:r>
              <a:rPr lang="es-MX" sz="1200" dirty="0" smtClean="0">
                <a:latin typeface="Arial" pitchFamily="34" charset="0"/>
                <a:cs typeface="Arial" pitchFamily="34" charset="0"/>
              </a:rPr>
              <a:t>.</a:t>
            </a:r>
          </a:p>
          <a:p>
            <a:pPr>
              <a:buFont typeface="Arial" pitchFamily="34" charset="0"/>
              <a:buChar char="•"/>
            </a:pPr>
            <a:r>
              <a:rPr lang="es-MX" sz="1200" dirty="0" smtClean="0">
                <a:latin typeface="Arial" pitchFamily="34" charset="0"/>
                <a:cs typeface="Arial" pitchFamily="34" charset="0"/>
              </a:rPr>
              <a:t>  </a:t>
            </a:r>
            <a:r>
              <a:rPr lang="es-MX" sz="1200" b="1" dirty="0" smtClean="0">
                <a:latin typeface="Arial" pitchFamily="34" charset="0"/>
                <a:cs typeface="Arial" pitchFamily="34" charset="0"/>
              </a:rPr>
              <a:t>Las funciones llamadas desde sentencias UPDATE o DELETE sobre una tabla T no pueden tener una sentencia SELECT o contener DML sobre la  misma tabla T (error de tabla mutante).</a:t>
            </a:r>
          </a:p>
          <a:p>
            <a:pPr>
              <a:buFont typeface="Arial" pitchFamily="34" charset="0"/>
              <a:buChar char="•"/>
            </a:pPr>
            <a:endParaRPr lang="es-MX" b="0" dirty="0"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10CCA2C7-6D1E-4B21-A568-B2E14F562892}" type="slidenum">
              <a:rPr lang="es-CL" sz="1200">
                <a:latin typeface="+mn-lt"/>
                <a:cs typeface="+mn-cs"/>
              </a:rPr>
              <a:pPr algn="r" fontAlgn="auto">
                <a:spcBef>
                  <a:spcPts val="0"/>
                </a:spcBef>
                <a:spcAft>
                  <a:spcPts val="0"/>
                </a:spcAft>
                <a:defRPr/>
              </a:pPr>
              <a:t>14</a:t>
            </a:fld>
            <a:endParaRPr lang="es-CL" sz="1200" dirty="0">
              <a:latin typeface="+mn-lt"/>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9698"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Restricciones de Funciones</a:t>
            </a:r>
            <a:r>
              <a:rPr lang="es-MX" sz="1200" b="1" baseline="0" dirty="0" smtClean="0">
                <a:latin typeface="Arial" pitchFamily="34" charset="0"/>
                <a:cs typeface="Arial" pitchFamily="34" charset="0"/>
              </a:rPr>
              <a:t> Definidas por el Usuario</a:t>
            </a:r>
          </a:p>
          <a:p>
            <a:pPr marL="0" marR="0" lvl="1" indent="0" algn="l" defTabSz="914400" rtl="0" eaLnBrk="0" fontAlgn="base" latinLnBrk="0" hangingPunct="0">
              <a:lnSpc>
                <a:spcPct val="100000"/>
              </a:lnSpc>
              <a:spcBef>
                <a:spcPct val="30000"/>
              </a:spcBef>
              <a:spcAft>
                <a:spcPct val="0"/>
              </a:spcAft>
              <a:buClrTx/>
              <a:buSzTx/>
              <a:buFontTx/>
              <a:buNone/>
              <a:tabLst/>
              <a:defRPr/>
            </a:pPr>
            <a:r>
              <a:rPr lang="es-MX" sz="1200" dirty="0" smtClean="0">
                <a:latin typeface="Arial" pitchFamily="34" charset="0"/>
                <a:cs typeface="Arial" pitchFamily="34" charset="0"/>
              </a:rPr>
              <a:t>En el</a:t>
            </a:r>
            <a:r>
              <a:rPr lang="es-MX" sz="1200" baseline="0" dirty="0" smtClean="0">
                <a:latin typeface="Arial" pitchFamily="34" charset="0"/>
                <a:cs typeface="Arial" pitchFamily="34" charset="0"/>
              </a:rPr>
              <a:t> ejemplo, l</a:t>
            </a:r>
            <a:r>
              <a:rPr lang="es-MX" sz="1200" dirty="0" smtClean="0">
                <a:latin typeface="Arial" pitchFamily="34" charset="0"/>
                <a:cs typeface="Arial" pitchFamily="34" charset="0"/>
              </a:rPr>
              <a:t>a función </a:t>
            </a:r>
            <a:r>
              <a:rPr lang="en-US" sz="1200" b="1" dirty="0" smtClean="0">
                <a:solidFill>
                  <a:srgbClr val="000000"/>
                </a:solidFill>
                <a:latin typeface="Arial" pitchFamily="34" charset="0"/>
                <a:cs typeface="Arial" pitchFamily="34" charset="0"/>
              </a:rPr>
              <a:t>FN_DML_SQL</a:t>
            </a:r>
            <a:r>
              <a:rPr lang="es-MX" sz="1200" dirty="0" smtClean="0">
                <a:latin typeface="Arial" pitchFamily="34" charset="0"/>
                <a:cs typeface="Arial" pitchFamily="34" charset="0"/>
              </a:rPr>
              <a:t> inserta una nueva fila en la tabla employees. El salario se recibe como parámetro de entrada. Al salario se le suma 100 y es ese valor el que retornará la función. La función es invocada desde una sentencia SELECT que usa la misma tabla que la sentencia DML de la función (</a:t>
            </a:r>
            <a:r>
              <a:rPr lang="es-MX" sz="1200" b="1" dirty="0" smtClean="0">
                <a:latin typeface="Arial" pitchFamily="34" charset="0"/>
                <a:cs typeface="Arial" pitchFamily="34" charset="0"/>
              </a:rPr>
              <a:t>tabla employees</a:t>
            </a:r>
            <a:r>
              <a:rPr lang="es-MX" sz="1200" dirty="0" smtClean="0">
                <a:latin typeface="Arial" pitchFamily="34" charset="0"/>
                <a:cs typeface="Arial" pitchFamily="34" charset="0"/>
              </a:rPr>
              <a:t>).</a:t>
            </a:r>
          </a:p>
          <a:p>
            <a:endParaRPr lang="es-MX" dirty="0"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D1C233B-94EE-466B-9EAE-E551695FE1A1}" type="slidenum">
              <a:rPr lang="es-CL" sz="1200">
                <a:latin typeface="+mn-lt"/>
                <a:cs typeface="+mn-cs"/>
              </a:rPr>
              <a:pPr algn="r" fontAlgn="auto">
                <a:spcBef>
                  <a:spcPts val="0"/>
                </a:spcBef>
                <a:spcAft>
                  <a:spcPts val="0"/>
                </a:spcAft>
                <a:defRPr/>
              </a:pPr>
              <a:t>15</a:t>
            </a:fld>
            <a:endParaRPr lang="es-CL" sz="1200">
              <a:latin typeface="+mn-lt"/>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9698"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Restricciones de Funciones</a:t>
            </a:r>
            <a:r>
              <a:rPr lang="es-MX" sz="1200" b="1" baseline="0" dirty="0" smtClean="0">
                <a:latin typeface="Arial" pitchFamily="34" charset="0"/>
                <a:cs typeface="Arial" pitchFamily="34" charset="0"/>
              </a:rPr>
              <a:t> Definidas por el Usuario</a:t>
            </a:r>
          </a:p>
          <a:p>
            <a:r>
              <a:rPr lang="es-MX" sz="1200" dirty="0" smtClean="0">
                <a:latin typeface="Arial" pitchFamily="34" charset="0"/>
                <a:cs typeface="Arial" pitchFamily="34" charset="0"/>
              </a:rPr>
              <a:t>En el</a:t>
            </a:r>
            <a:r>
              <a:rPr lang="es-MX" sz="1200" baseline="0" dirty="0" smtClean="0">
                <a:latin typeface="Arial" pitchFamily="34" charset="0"/>
                <a:cs typeface="Arial" pitchFamily="34" charset="0"/>
              </a:rPr>
              <a:t> ejemplo, l</a:t>
            </a:r>
            <a:r>
              <a:rPr lang="es-MX" sz="1200" dirty="0" smtClean="0">
                <a:latin typeface="Arial" pitchFamily="34" charset="0"/>
                <a:cs typeface="Arial" pitchFamily="34" charset="0"/>
              </a:rPr>
              <a:t>a función </a:t>
            </a:r>
            <a:r>
              <a:rPr lang="en-US" sz="1200" dirty="0" smtClean="0">
                <a:solidFill>
                  <a:srgbClr val="000000"/>
                </a:solidFill>
                <a:latin typeface="Arial" pitchFamily="34" charset="0"/>
                <a:cs typeface="Arial" pitchFamily="34" charset="0"/>
              </a:rPr>
              <a:t>FN_DML_SQL</a:t>
            </a:r>
            <a:r>
              <a:rPr lang="es-MX" sz="1200" dirty="0" smtClean="0">
                <a:latin typeface="Arial" pitchFamily="34" charset="0"/>
                <a:cs typeface="Arial" pitchFamily="34" charset="0"/>
              </a:rPr>
              <a:t> del ejemplo anterior, ahora es invocada desde una sentencia UPDATE (DML) que actualizará el salario actual del empleado 170 según el valor que retorne la función. Sin embargo, ahora se produce un error de tabla Mutante ya que la sentencia DML de la función también usa la misma tabla.</a:t>
            </a:r>
          </a:p>
          <a:p>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D1C233B-94EE-466B-9EAE-E551695FE1A1}" type="slidenum">
              <a:rPr lang="es-CL" sz="1200">
                <a:latin typeface="+mn-lt"/>
                <a:cs typeface="+mn-cs"/>
              </a:rPr>
              <a:pPr algn="r" fontAlgn="auto">
                <a:spcBef>
                  <a:spcPts val="0"/>
                </a:spcBef>
                <a:spcAft>
                  <a:spcPts val="0"/>
                </a:spcAft>
                <a:defRPr/>
              </a:pPr>
              <a:t>16</a:t>
            </a:fld>
            <a:endParaRPr lang="es-CL" sz="1200">
              <a:latin typeface="+mn-lt"/>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1746"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Eliminando Funciones</a:t>
            </a:r>
          </a:p>
          <a:p>
            <a:pPr>
              <a:buFont typeface="Arial" pitchFamily="34" charset="0"/>
              <a:buChar char="•"/>
            </a:pPr>
            <a:r>
              <a:rPr lang="es-MX" sz="1200" b="1" dirty="0" smtClean="0">
                <a:latin typeface="Arial" pitchFamily="34" charset="0"/>
                <a:cs typeface="Arial" pitchFamily="34" charset="0"/>
              </a:rPr>
              <a:t>  </a:t>
            </a:r>
            <a:r>
              <a:rPr lang="es-MX" sz="1200" b="0" dirty="0" smtClean="0">
                <a:latin typeface="Arial" pitchFamily="34" charset="0"/>
                <a:cs typeface="Arial" pitchFamily="34" charset="0"/>
              </a:rPr>
              <a:t>Se</a:t>
            </a:r>
            <a:r>
              <a:rPr lang="es-MX" sz="1200" b="0" baseline="0" dirty="0" smtClean="0">
                <a:latin typeface="Arial" pitchFamily="34" charset="0"/>
                <a:cs typeface="Arial" pitchFamily="34" charset="0"/>
              </a:rPr>
              <a:t> </a:t>
            </a:r>
            <a:r>
              <a:rPr lang="es-MX" sz="1200" dirty="0" smtClean="0">
                <a:latin typeface="Arial" pitchFamily="34" charset="0"/>
                <a:cs typeface="Arial" pitchFamily="34" charset="0"/>
              </a:rPr>
              <a:t>pueden eliminar las funciones que está almacenado en la Base de Datos.</a:t>
            </a:r>
          </a:p>
          <a:p>
            <a:pPr>
              <a:buFont typeface="Arial" pitchFamily="34" charset="0"/>
              <a:buChar char="•"/>
            </a:pPr>
            <a:r>
              <a:rPr lang="es-MX" sz="1200" dirty="0" smtClean="0">
                <a:latin typeface="Arial" pitchFamily="34" charset="0"/>
                <a:cs typeface="Arial" pitchFamily="34" charset="0"/>
              </a:rPr>
              <a:t>  En la sintaxis:</a:t>
            </a:r>
          </a:p>
          <a:p>
            <a:pPr lvl="1">
              <a:buFont typeface="Arial" pitchFamily="34" charset="0"/>
              <a:buChar char="•"/>
            </a:pPr>
            <a:r>
              <a:rPr lang="es-MX" sz="1200" dirty="0" smtClean="0">
                <a:latin typeface="Arial" pitchFamily="34" charset="0"/>
                <a:cs typeface="Arial" pitchFamily="34" charset="0"/>
              </a:rPr>
              <a:t>  </a:t>
            </a:r>
            <a:r>
              <a:rPr lang="es-MX" sz="1200" b="1" i="1" dirty="0" err="1" smtClean="0">
                <a:latin typeface="Arial" pitchFamily="34" charset="0"/>
                <a:cs typeface="Arial" pitchFamily="34" charset="0"/>
              </a:rPr>
              <a:t>nombre_función</a:t>
            </a:r>
            <a:r>
              <a:rPr lang="es-MX" sz="1200" b="1" i="0" dirty="0" smtClean="0">
                <a:latin typeface="Arial" pitchFamily="34" charset="0"/>
                <a:cs typeface="Arial" pitchFamily="34" charset="0"/>
              </a:rPr>
              <a:t> </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es la función que se</a:t>
            </a:r>
            <a:r>
              <a:rPr lang="es-MX" sz="1200" baseline="0" dirty="0" smtClean="0">
                <a:latin typeface="Arial" pitchFamily="34" charset="0"/>
                <a:cs typeface="Arial" pitchFamily="34" charset="0"/>
              </a:rPr>
              <a:t> </a:t>
            </a:r>
            <a:r>
              <a:rPr lang="es-MX" sz="1200" dirty="0" smtClean="0">
                <a:latin typeface="Arial" pitchFamily="34" charset="0"/>
                <a:cs typeface="Arial" pitchFamily="34" charset="0"/>
              </a:rPr>
              <a:t>desea eliminar desde la Base de Datos.</a:t>
            </a:r>
          </a:p>
          <a:p>
            <a:pPr>
              <a:buFont typeface="Arial" pitchFamily="34" charset="0"/>
              <a:buChar char="•"/>
            </a:pPr>
            <a:r>
              <a:rPr lang="es-MX" sz="1200" b="1" dirty="0" smtClean="0">
                <a:latin typeface="Arial" pitchFamily="34" charset="0"/>
                <a:cs typeface="Arial" pitchFamily="34" charset="0"/>
              </a:rPr>
              <a:t> </a:t>
            </a:r>
            <a:r>
              <a:rPr lang="es-MX" sz="1200" b="0" dirty="0" smtClean="0">
                <a:latin typeface="Arial" pitchFamily="34" charset="0"/>
                <a:cs typeface="Arial" pitchFamily="34" charset="0"/>
              </a:rPr>
              <a:t>Cuando </a:t>
            </a:r>
            <a:r>
              <a:rPr lang="es-MX" sz="1200" dirty="0" smtClean="0">
                <a:latin typeface="Arial" pitchFamily="34" charset="0"/>
                <a:cs typeface="Arial" pitchFamily="34" charset="0"/>
              </a:rPr>
              <a:t>se elimina una función todos los privilegios que se han otorgado sobre la función son revocadas cuando la función es eliminada.</a:t>
            </a:r>
          </a:p>
          <a:p>
            <a:pPr>
              <a:buFont typeface="Arial" pitchFamily="34" charset="0"/>
              <a:buChar char="•"/>
            </a:pPr>
            <a:r>
              <a:rPr lang="es-MX" sz="1200" dirty="0" smtClean="0">
                <a:latin typeface="Arial" pitchFamily="34" charset="0"/>
                <a:cs typeface="Arial" pitchFamily="34" charset="0"/>
              </a:rPr>
              <a:t>  La sintaxis CREATE OR REPLACE es equivalente a eliminar una función y volver a recrearla. Los privilegios otorgados sobre la función permanecen cuando se utiliza esta sintaxis.</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464657B7-C061-4496-98AA-336A964810ED}" type="slidenum">
              <a:rPr lang="es-CL" sz="1200">
                <a:latin typeface="+mn-lt"/>
                <a:cs typeface="+mn-cs"/>
              </a:rPr>
              <a:pPr algn="r" fontAlgn="auto">
                <a:spcBef>
                  <a:spcPts val="0"/>
                </a:spcBef>
                <a:spcAft>
                  <a:spcPts val="0"/>
                </a:spcAft>
                <a:defRPr/>
              </a:pPr>
              <a:t>17</a:t>
            </a:fld>
            <a:endParaRPr lang="es-CL" sz="1200">
              <a:latin typeface="+mn-lt"/>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6322"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Obteniendo</a:t>
            </a:r>
            <a:r>
              <a:rPr lang="es-MX" sz="1200" b="1" baseline="0" dirty="0" smtClean="0">
                <a:latin typeface="Arial" pitchFamily="34" charset="0"/>
                <a:cs typeface="Arial" pitchFamily="34" charset="0"/>
              </a:rPr>
              <a:t> Información de Funciones desde el Diccionario de Datos</a:t>
            </a:r>
          </a:p>
          <a:p>
            <a:r>
              <a:rPr lang="es-MX" sz="1200" b="0" baseline="0" dirty="0" smtClean="0">
                <a:latin typeface="Arial" pitchFamily="34" charset="0"/>
                <a:cs typeface="Arial" pitchFamily="34" charset="0"/>
              </a:rPr>
              <a:t>La </a:t>
            </a:r>
            <a:r>
              <a:rPr lang="es-MX" sz="1200" dirty="0" smtClean="0">
                <a:latin typeface="Arial" pitchFamily="34" charset="0"/>
                <a:cs typeface="Arial" pitchFamily="34" charset="0"/>
              </a:rPr>
              <a:t>información relacionada a las funciones PL/SQL es grabada en las siguientes vistas del Diccionario de Datos :</a:t>
            </a:r>
            <a:endParaRPr lang="es-MX" sz="1200" b="0" baseline="0" dirty="0" smtClean="0">
              <a:latin typeface="Arial" pitchFamily="34" charset="0"/>
              <a:cs typeface="Arial" pitchFamily="34" charset="0"/>
            </a:endParaRPr>
          </a:p>
          <a:p>
            <a:pPr>
              <a:buFont typeface="Arial" pitchFamily="34" charset="0"/>
              <a:buChar char="•"/>
            </a:pPr>
            <a:r>
              <a:rPr lang="es-MX" sz="1200" b="0" baseline="0" dirty="0" smtClean="0">
                <a:latin typeface="Arial" pitchFamily="34" charset="0"/>
                <a:cs typeface="Arial" pitchFamily="34" charset="0"/>
              </a:rPr>
              <a:t>  </a:t>
            </a:r>
            <a:r>
              <a:rPr lang="es-MX" sz="1200" b="1" dirty="0" smtClean="0">
                <a:latin typeface="Arial" pitchFamily="34" charset="0"/>
                <a:cs typeface="Arial" pitchFamily="34" charset="0"/>
              </a:rPr>
              <a:t>USER_SOURCE:</a:t>
            </a:r>
            <a:r>
              <a:rPr lang="es-MX" sz="1200" dirty="0" smtClean="0">
                <a:latin typeface="Arial" pitchFamily="34" charset="0"/>
                <a:cs typeface="Arial" pitchFamily="34" charset="0"/>
              </a:rPr>
              <a:t> código fuente de los subprogramas que ha creado el usuario.</a:t>
            </a:r>
          </a:p>
          <a:p>
            <a:pPr>
              <a:buFont typeface="Arial" pitchFamily="34" charset="0"/>
              <a:buChar char="•"/>
            </a:pPr>
            <a:r>
              <a:rPr lang="es-MX" sz="1200" dirty="0" smtClean="0">
                <a:latin typeface="Arial" pitchFamily="34" charset="0"/>
                <a:cs typeface="Arial" pitchFamily="34" charset="0"/>
              </a:rPr>
              <a:t>  </a:t>
            </a:r>
            <a:r>
              <a:rPr lang="es-MX" sz="1200" b="1" dirty="0" smtClean="0">
                <a:latin typeface="Arial" pitchFamily="34" charset="0"/>
                <a:cs typeface="Arial" pitchFamily="34" charset="0"/>
              </a:rPr>
              <a:t>USER_OBJECTS:</a:t>
            </a:r>
            <a:r>
              <a:rPr lang="es-MX" sz="1200" dirty="0" smtClean="0">
                <a:latin typeface="Arial" pitchFamily="34" charset="0"/>
                <a:cs typeface="Arial" pitchFamily="34" charset="0"/>
              </a:rPr>
              <a:t> información de todos los objetos que pertenecen al usuario.</a:t>
            </a:r>
          </a:p>
          <a:p>
            <a:pPr>
              <a:buFont typeface="Arial" pitchFamily="34" charset="0"/>
              <a:buChar char="•"/>
            </a:pPr>
            <a:r>
              <a:rPr lang="es-MX" sz="1200" dirty="0" smtClean="0">
                <a:latin typeface="Arial" pitchFamily="34" charset="0"/>
                <a:cs typeface="Arial" pitchFamily="34" charset="0"/>
              </a:rPr>
              <a:t>  </a:t>
            </a:r>
            <a:r>
              <a:rPr lang="es-MX" sz="1200" b="1" dirty="0" smtClean="0">
                <a:latin typeface="Arial" pitchFamily="34" charset="0"/>
                <a:cs typeface="Arial" pitchFamily="34" charset="0"/>
              </a:rPr>
              <a:t>USER_ERRORS:</a:t>
            </a:r>
            <a:r>
              <a:rPr lang="es-MX" sz="1200" dirty="0" smtClean="0">
                <a:latin typeface="Arial" pitchFamily="34" charset="0"/>
                <a:cs typeface="Arial" pitchFamily="34" charset="0"/>
              </a:rPr>
              <a:t> información sobre errores de compilación de los subprogramas creados por el usuario.</a:t>
            </a:r>
          </a:p>
          <a:p>
            <a:pPr>
              <a:buFont typeface="Arial" pitchFamily="34" charset="0"/>
              <a:buChar char="•"/>
            </a:pPr>
            <a:endParaRPr lang="es-MX" sz="1200" b="1"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BB5BBDC9-98E8-492B-92C6-99AF9614CC91}" type="slidenum">
              <a:rPr lang="es-CL" sz="1200">
                <a:latin typeface="+mn-lt"/>
                <a:cs typeface="+mn-cs"/>
              </a:rPr>
              <a:pPr algn="r" fontAlgn="auto">
                <a:spcBef>
                  <a:spcPts val="0"/>
                </a:spcBef>
                <a:spcAft>
                  <a:spcPts val="0"/>
                </a:spcAft>
                <a:defRPr/>
              </a:pPr>
              <a:t>18</a:t>
            </a:fld>
            <a:endParaRPr lang="es-CL" sz="1200">
              <a:latin typeface="+mn-lt"/>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8370" name="2 Marcador de notas"/>
          <p:cNvSpPr>
            <a:spLocks noGrp="1"/>
          </p:cNvSpPr>
          <p:nvPr>
            <p:ph type="body" idx="1"/>
          </p:nvPr>
        </p:nvSpPr>
        <p:spPr bwMode="auto">
          <a:noFill/>
        </p:spPr>
        <p:txBody>
          <a:bodyPr wrap="square" numCol="1" anchor="t" anchorCtr="0" compatLnSpc="1">
            <a:prstTxWarp prst="textNoShape">
              <a:avLst/>
            </a:prstTxWarp>
          </a:bodyPr>
          <a:lstStyle/>
          <a:p>
            <a:r>
              <a:rPr lang="es-CL" sz="1200" b="1" dirty="0" smtClean="0">
                <a:solidFill>
                  <a:srgbClr val="10253F"/>
                </a:solidFill>
                <a:latin typeface="Arial" pitchFamily="34" charset="0"/>
                <a:ea typeface="ＭＳ Ｐゴシック" pitchFamily="34" charset="-128"/>
                <a:cs typeface="Arial" pitchFamily="34" charset="0"/>
              </a:rPr>
              <a:t>Funciones Locales</a:t>
            </a:r>
          </a:p>
          <a:p>
            <a:pPr>
              <a:buFont typeface="Arial" pitchFamily="34" charset="0"/>
              <a:buChar char="•"/>
            </a:pPr>
            <a:r>
              <a:rPr lang="es-CL" sz="1200" b="1" dirty="0" smtClean="0">
                <a:solidFill>
                  <a:srgbClr val="10253F"/>
                </a:solidFill>
                <a:latin typeface="Arial" pitchFamily="34" charset="0"/>
                <a:ea typeface="ＭＳ Ｐゴシック" pitchFamily="34" charset="-128"/>
                <a:cs typeface="Arial" pitchFamily="34" charset="0"/>
              </a:rPr>
              <a:t>  </a:t>
            </a:r>
            <a:r>
              <a:rPr lang="es-CL" sz="1200" b="0" dirty="0" smtClean="0">
                <a:solidFill>
                  <a:srgbClr val="10253F"/>
                </a:solidFill>
                <a:latin typeface="Arial" pitchFamily="34" charset="0"/>
                <a:ea typeface="ＭＳ Ｐゴシック" pitchFamily="34" charset="-128"/>
                <a:cs typeface="Arial" pitchFamily="34" charset="0"/>
              </a:rPr>
              <a:t>Son </a:t>
            </a:r>
            <a:r>
              <a:rPr lang="es-MX" sz="1200" dirty="0" smtClean="0">
                <a:latin typeface="Arial" pitchFamily="34" charset="0"/>
                <a:cs typeface="Arial" pitchFamily="34" charset="0"/>
              </a:rPr>
              <a:t>funciones que no se almacena en la Base de Datos, por lo tanto sólo pueden ser utilizada en el subprograma donde se definen.</a:t>
            </a:r>
          </a:p>
          <a:p>
            <a:pPr>
              <a:buFont typeface="Arial" pitchFamily="34" charset="0"/>
              <a:buChar char="•"/>
            </a:pPr>
            <a:r>
              <a:rPr lang="es-MX" sz="1200" dirty="0" smtClean="0">
                <a:latin typeface="Arial" pitchFamily="34" charset="0"/>
                <a:cs typeface="Arial" pitchFamily="34" charset="0"/>
              </a:rPr>
              <a:t>  Se definen en la sección de declaración del subprograma sin la </a:t>
            </a:r>
            <a:r>
              <a:rPr lang="es-MX" sz="1200" dirty="0" err="1" smtClean="0">
                <a:latin typeface="Arial" pitchFamily="34" charset="0"/>
                <a:cs typeface="Arial" pitchFamily="34" charset="0"/>
              </a:rPr>
              <a:t>claúsula</a:t>
            </a:r>
            <a:r>
              <a:rPr lang="es-MX" sz="1200" dirty="0" smtClean="0">
                <a:latin typeface="Arial" pitchFamily="34" charset="0"/>
                <a:cs typeface="Arial" pitchFamily="34" charset="0"/>
              </a:rPr>
              <a:t> CREATE FUNCTION y se utilizan en la sección de ejecución.</a:t>
            </a:r>
          </a:p>
          <a:p>
            <a:pPr>
              <a:buFont typeface="Arial" pitchFamily="34" charset="0"/>
              <a:buNone/>
            </a:pPr>
            <a:endParaRPr lang="es-MX" sz="1200" dirty="0" smtClean="0">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s-MX" sz="1200" dirty="0" smtClean="0">
                <a:latin typeface="Arial" pitchFamily="34" charset="0"/>
                <a:cs typeface="Arial" pitchFamily="34" charset="0"/>
              </a:rPr>
              <a:t>En el ejemplo, el procedimiento </a:t>
            </a:r>
            <a:r>
              <a:rPr lang="es-MX" sz="1200" dirty="0" err="1" smtClean="0">
                <a:latin typeface="Arial" pitchFamily="34" charset="0"/>
                <a:cs typeface="Arial" pitchFamily="34" charset="0"/>
              </a:rPr>
              <a:t>sp_obtiene_job</a:t>
            </a:r>
            <a:r>
              <a:rPr lang="es-MX" sz="1200" dirty="0" smtClean="0">
                <a:latin typeface="Arial" pitchFamily="34" charset="0"/>
                <a:cs typeface="Arial" pitchFamily="34" charset="0"/>
              </a:rPr>
              <a:t> a través de un cursor obtiene información de los empleados existentes en tabla employees. Por cada fila leída del cursor se obtiene el trabajo del empleado invocando a la función local </a:t>
            </a:r>
            <a:r>
              <a:rPr lang="es-MX" sz="1200" dirty="0" err="1" smtClean="0">
                <a:latin typeface="Arial" pitchFamily="34" charset="0"/>
                <a:cs typeface="Arial" pitchFamily="34" charset="0"/>
              </a:rPr>
              <a:t>fn_obtiene_trabajo</a:t>
            </a:r>
            <a:r>
              <a:rPr lang="es-MX" sz="1200" dirty="0" smtClean="0">
                <a:latin typeface="Arial" pitchFamily="34" charset="0"/>
                <a:cs typeface="Arial" pitchFamily="34" charset="0"/>
              </a:rPr>
              <a:t>.</a:t>
            </a:r>
            <a:endParaRPr lang="es-MX" sz="1200" b="1" dirty="0" smtClean="0">
              <a:latin typeface="Arial" pitchFamily="34" charset="0"/>
              <a:cs typeface="Arial" pitchFamily="34" charset="0"/>
            </a:endParaRPr>
          </a:p>
          <a:p>
            <a:pPr>
              <a:buFont typeface="Arial" pitchFamily="34" charset="0"/>
              <a:buNone/>
            </a:pP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8469FAAA-8430-4EF4-930A-81407F252B03}" type="slidenum">
              <a:rPr lang="es-CL" sz="1200">
                <a:latin typeface="+mn-lt"/>
                <a:cs typeface="+mn-cs"/>
              </a:rPr>
              <a:pPr algn="r" fontAlgn="auto">
                <a:spcBef>
                  <a:spcPts val="0"/>
                </a:spcBef>
                <a:spcAft>
                  <a:spcPts val="0"/>
                </a:spcAft>
                <a:defRPr/>
              </a:pPr>
              <a:t>19</a:t>
            </a:fld>
            <a:endParaRPr lang="es-CL" sz="1200">
              <a:latin typeface="+mn-lt"/>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Marcador de imagen de diapositiva"/>
          <p:cNvSpPr>
            <a:spLocks noGrp="1" noRot="1" noChangeAspect="1"/>
          </p:cNvSpPr>
          <p:nvPr>
            <p:ph type="sldImg"/>
          </p:nvPr>
        </p:nvSpPr>
        <p:spPr bwMode="auto">
          <a:noFill/>
          <a:ln>
            <a:solidFill>
              <a:srgbClr val="000000"/>
            </a:solidFill>
            <a:miter lim="800000"/>
            <a:headEnd/>
            <a:tailEnd/>
          </a:ln>
        </p:spPr>
      </p:sp>
      <p:sp>
        <p:nvSpPr>
          <p:cNvPr id="18434"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dirty="0" smtClean="0"/>
          </a:p>
        </p:txBody>
      </p:sp>
      <p:sp>
        <p:nvSpPr>
          <p:cNvPr id="4" name="3 Marcador de número de diapositiva"/>
          <p:cNvSpPr>
            <a:spLocks noGrp="1"/>
          </p:cNvSpPr>
          <p:nvPr>
            <p:ph type="sldNum" sz="quarter" idx="5"/>
          </p:nvPr>
        </p:nvSpPr>
        <p:spPr/>
        <p:txBody>
          <a:bodyPr/>
          <a:lstStyle/>
          <a:p>
            <a:pPr>
              <a:defRPr/>
            </a:pPr>
            <a:fld id="{3A23406A-F8C6-4566-BBBC-0919D865D46A}" type="slidenum">
              <a:rPr lang="es-CL" smtClean="0"/>
              <a:pPr>
                <a:defRPr/>
              </a:pPr>
              <a:t>2</a:t>
            </a:fld>
            <a:endParaRPr lang="es-CL"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8370" name="2 Marcador de notas"/>
          <p:cNvSpPr>
            <a:spLocks noGrp="1"/>
          </p:cNvSpPr>
          <p:nvPr>
            <p:ph type="body" idx="1"/>
          </p:nvPr>
        </p:nvSpPr>
        <p:spPr bwMode="auto">
          <a:noFill/>
        </p:spPr>
        <p:txBody>
          <a:bodyPr wrap="square" numCol="1" anchor="t" anchorCtr="0" compatLnSpc="1">
            <a:prstTxWarp prst="textNoShape">
              <a:avLst/>
            </a:prstTxWarp>
          </a:bodyPr>
          <a:lstStyle/>
          <a:p>
            <a:pPr>
              <a:buFont typeface="Arial" pitchFamily="34" charset="0"/>
              <a:buNone/>
            </a:pPr>
            <a:endParaRPr lang="es-MX" dirty="0"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8469FAAA-8430-4EF4-930A-81407F252B03}" type="slidenum">
              <a:rPr lang="es-CL" sz="1200">
                <a:latin typeface="+mn-lt"/>
                <a:cs typeface="+mn-cs"/>
              </a:rPr>
              <a:pPr algn="r" fontAlgn="auto">
                <a:spcBef>
                  <a:spcPts val="0"/>
                </a:spcBef>
                <a:spcAft>
                  <a:spcPts val="0"/>
                </a:spcAft>
                <a:defRPr/>
              </a:pPr>
              <a:t>20</a:t>
            </a:fld>
            <a:endParaRPr lang="es-CL" sz="1200">
              <a:latin typeface="+mn-lt"/>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pPr>
              <a:defRPr/>
            </a:pPr>
            <a:fld id="{D47CA889-1FC7-4325-BAA4-706A3F7E9466}" type="slidenum">
              <a:rPr lang="es-CL" smtClean="0"/>
              <a:pPr>
                <a:defRPr/>
              </a:pPr>
              <a:t>3</a:t>
            </a:fld>
            <a:endParaRPr lang="es-C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98307"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Función Almacenada</a:t>
            </a:r>
            <a:endParaRPr lang="es-MX" sz="1200" dirty="0" smtClean="0">
              <a:latin typeface="Arial" pitchFamily="34" charset="0"/>
              <a:cs typeface="Arial" pitchFamily="34" charset="0"/>
            </a:endParaRPr>
          </a:p>
          <a:p>
            <a:pPr>
              <a:buFontTx/>
              <a:buChar char="•"/>
            </a:pPr>
            <a:r>
              <a:rPr lang="es-MX" sz="1200" dirty="0" smtClean="0">
                <a:latin typeface="Arial" pitchFamily="34" charset="0"/>
                <a:cs typeface="Arial" pitchFamily="34" charset="0"/>
              </a:rPr>
              <a:t>  Es un tipo de subprograma PL/SQL (bloque PL/SQL con nombre) que retorna un valor.</a:t>
            </a:r>
          </a:p>
          <a:p>
            <a:pPr>
              <a:buFontTx/>
              <a:buChar char="•"/>
            </a:pPr>
            <a:r>
              <a:rPr lang="es-MX" sz="1200" dirty="0" smtClean="0">
                <a:latin typeface="Arial" pitchFamily="34" charset="0"/>
                <a:cs typeface="Arial" pitchFamily="34" charset="0"/>
              </a:rPr>
              <a:t>  Puede aceptar parámetros y estructuralmente es similar a un Procedimiento. Está compuesto por un Encabezado (obligatorio), una sección Declarativa (opcional), una sección Ejecutable (obligatorio) y una sección para manejo de Excepciones (opcional).</a:t>
            </a:r>
          </a:p>
          <a:p>
            <a:pPr>
              <a:buFontTx/>
              <a:buChar char="•"/>
            </a:pPr>
            <a:r>
              <a:rPr lang="es-MX" sz="1200" dirty="0" smtClean="0">
                <a:latin typeface="Arial" pitchFamily="34" charset="0"/>
                <a:cs typeface="Arial" pitchFamily="34" charset="0"/>
              </a:rPr>
              <a:t>  Una función debe tener una cláusula RETURN en el encabezado y a lo menos una sentencia RETURN en la sección ejecutable.</a:t>
            </a:r>
          </a:p>
          <a:p>
            <a:pPr>
              <a:buFontTx/>
              <a:buChar char="•"/>
            </a:pPr>
            <a:r>
              <a:rPr lang="es-MX" sz="1200" dirty="0" smtClean="0">
                <a:latin typeface="Arial" pitchFamily="34" charset="0"/>
                <a:cs typeface="Arial" pitchFamily="34" charset="0"/>
              </a:rPr>
              <a:t>  Puede ser compilado y almacenado en la Base de datos como un objeto de un esquema.</a:t>
            </a:r>
          </a:p>
          <a:p>
            <a:pPr>
              <a:buFontTx/>
              <a:buChar char="•"/>
            </a:pPr>
            <a:r>
              <a:rPr lang="es-MX" sz="1200" dirty="0" smtClean="0">
                <a:latin typeface="Arial" pitchFamily="34" charset="0"/>
                <a:cs typeface="Arial" pitchFamily="34" charset="0"/>
              </a:rPr>
              <a:t>  Puede ser invocado, usando su nombre, desde una aplicación, a través de un Bloque PL/SQL (anónimo o subprograma) o desde una sentencia SQL.</a:t>
            </a:r>
          </a:p>
          <a:p>
            <a:pPr>
              <a:buFontTx/>
              <a:buChar char="•"/>
            </a:pPr>
            <a:r>
              <a:rPr lang="es-MX" sz="1200" dirty="0" smtClean="0">
                <a:latin typeface="Arial" pitchFamily="34" charset="0"/>
                <a:cs typeface="Arial" pitchFamily="34" charset="0"/>
              </a:rPr>
              <a:t>  Promueve la reusabilidad y la capacidad de mantención.</a:t>
            </a:r>
          </a:p>
          <a:p>
            <a:endParaRPr lang="es-MX" b="1" dirty="0"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10CCA2C7-6D1E-4B21-A568-B2E14F562892}" type="slidenum">
              <a:rPr lang="es-CL" sz="1200">
                <a:latin typeface="+mn-lt"/>
                <a:cs typeface="+mn-cs"/>
              </a:rPr>
              <a:pPr algn="r" fontAlgn="auto">
                <a:spcBef>
                  <a:spcPts val="0"/>
                </a:spcBef>
                <a:spcAft>
                  <a:spcPts val="0"/>
                </a:spcAft>
                <a:defRPr/>
              </a:pPr>
              <a:t>4</a:t>
            </a:fld>
            <a:endParaRPr lang="es-CL" sz="1200" dirty="0">
              <a:latin typeface="+mn-lt"/>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98307"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Creación de Función Almacenada</a:t>
            </a:r>
            <a:endParaRPr lang="es-MX" sz="1200" dirty="0" smtClean="0">
              <a:latin typeface="Arial" pitchFamily="34" charset="0"/>
              <a:cs typeface="Arial" pitchFamily="34" charset="0"/>
            </a:endParaRPr>
          </a:p>
          <a:p>
            <a:pPr>
              <a:buFontTx/>
              <a:buNone/>
            </a:pPr>
            <a:r>
              <a:rPr lang="es-MX" sz="1200" b="1" dirty="0" smtClean="0">
                <a:latin typeface="Arial" pitchFamily="34" charset="0"/>
                <a:cs typeface="Arial" pitchFamily="34" charset="0"/>
              </a:rPr>
              <a:t>1. </a:t>
            </a:r>
            <a:r>
              <a:rPr lang="es-MX" sz="1200" b="0" baseline="0" dirty="0" smtClean="0">
                <a:latin typeface="Arial" pitchFamily="34" charset="0"/>
                <a:cs typeface="Arial" pitchFamily="34" charset="0"/>
              </a:rPr>
              <a:t> Crear la </a:t>
            </a:r>
            <a:r>
              <a:rPr lang="es-CL" sz="1200" dirty="0" smtClean="0">
                <a:latin typeface="Arial" pitchFamily="34" charset="0"/>
                <a:cs typeface="Arial" pitchFamily="34" charset="0"/>
              </a:rPr>
              <a:t>función.</a:t>
            </a:r>
          </a:p>
          <a:p>
            <a:pPr>
              <a:buFontTx/>
              <a:buNone/>
            </a:pPr>
            <a:r>
              <a:rPr lang="es-CL" sz="1200" b="1" dirty="0" smtClean="0">
                <a:latin typeface="Arial" pitchFamily="34" charset="0"/>
                <a:cs typeface="Arial" pitchFamily="34" charset="0"/>
              </a:rPr>
              <a:t>2. </a:t>
            </a:r>
            <a:r>
              <a:rPr lang="es-CL" sz="1200" b="0" dirty="0" smtClean="0">
                <a:latin typeface="Arial" pitchFamily="34" charset="0"/>
                <a:cs typeface="Arial" pitchFamily="34" charset="0"/>
              </a:rPr>
              <a:t> </a:t>
            </a:r>
            <a:r>
              <a:rPr lang="es-CL" sz="1200" dirty="0" smtClean="0">
                <a:latin typeface="Arial" pitchFamily="34" charset="0"/>
                <a:cs typeface="Arial" pitchFamily="34" charset="0"/>
              </a:rPr>
              <a:t>Compilar la función. Al compilar función se crea en la base de datos. La sentencia CREATE FUNCTION crea y almacena el código fuente y el código compilado en la base de datos. </a:t>
            </a:r>
          </a:p>
          <a:p>
            <a:pPr>
              <a:buFontTx/>
              <a:buNone/>
            </a:pPr>
            <a:r>
              <a:rPr lang="es-CL" sz="1200" b="1" dirty="0" smtClean="0">
                <a:latin typeface="Arial" pitchFamily="34" charset="0"/>
                <a:cs typeface="Arial" pitchFamily="34" charset="0"/>
              </a:rPr>
              <a:t>3. </a:t>
            </a:r>
            <a:r>
              <a:rPr lang="es-CL" sz="1200" b="0" dirty="0" smtClean="0">
                <a:latin typeface="Arial" pitchFamily="34" charset="0"/>
                <a:cs typeface="Arial" pitchFamily="34" charset="0"/>
              </a:rPr>
              <a:t> </a:t>
            </a:r>
            <a:r>
              <a:rPr lang="es-CL" sz="1200" dirty="0" smtClean="0">
                <a:latin typeface="Arial" pitchFamily="34" charset="0"/>
                <a:cs typeface="Arial" pitchFamily="34" charset="0"/>
              </a:rPr>
              <a:t>Si hay advertencia o errores</a:t>
            </a:r>
            <a:r>
              <a:rPr lang="es-CL" sz="1200" baseline="0" dirty="0" smtClean="0">
                <a:latin typeface="Arial" pitchFamily="34" charset="0"/>
                <a:cs typeface="Arial" pitchFamily="34" charset="0"/>
              </a:rPr>
              <a:t> de </a:t>
            </a:r>
            <a:r>
              <a:rPr lang="es-CL" sz="1200" dirty="0" smtClean="0">
                <a:latin typeface="Arial" pitchFamily="34" charset="0"/>
                <a:cs typeface="Arial" pitchFamily="34" charset="0"/>
              </a:rPr>
              <a:t>compilación la función no se puede invocar ya que el </a:t>
            </a:r>
            <a:r>
              <a:rPr lang="es-MX" sz="1200" dirty="0" smtClean="0">
                <a:latin typeface="Arial" pitchFamily="34" charset="0"/>
                <a:cs typeface="Arial" pitchFamily="34" charset="0"/>
              </a:rPr>
              <a:t>código compilado no es almacenado. Los errores de compilación </a:t>
            </a:r>
            <a:r>
              <a:rPr lang="es-CL" sz="1200" dirty="0" smtClean="0">
                <a:latin typeface="Arial" pitchFamily="34" charset="0"/>
                <a:cs typeface="Arial" pitchFamily="34" charset="0"/>
              </a:rPr>
              <a:t>se pueden ver (y luego corregir):  </a:t>
            </a:r>
          </a:p>
          <a:p>
            <a:pPr lvl="1">
              <a:buFontTx/>
              <a:buChar char="•"/>
            </a:pPr>
            <a:r>
              <a:rPr lang="es-CL" sz="1200" dirty="0" smtClean="0">
                <a:latin typeface="Arial" pitchFamily="34" charset="0"/>
                <a:cs typeface="Arial" pitchFamily="34" charset="0"/>
              </a:rPr>
              <a:t>  A través de la interfaz de SQL Developer (pestaña Log).</a:t>
            </a:r>
          </a:p>
          <a:p>
            <a:pPr lvl="1">
              <a:buFontTx/>
              <a:buChar char="•"/>
            </a:pPr>
            <a:r>
              <a:rPr lang="es-CL" sz="1200" dirty="0" smtClean="0">
                <a:latin typeface="Arial" pitchFamily="34" charset="0"/>
                <a:cs typeface="Arial" pitchFamily="34" charset="0"/>
              </a:rPr>
              <a:t>  Usando el comando SHOW ERRORS en SQL*Plus .</a:t>
            </a:r>
          </a:p>
          <a:p>
            <a:pPr lvl="1">
              <a:buFontTx/>
              <a:buChar char="•"/>
            </a:pPr>
            <a:r>
              <a:rPr lang="es-CL" sz="1200" dirty="0" smtClean="0">
                <a:latin typeface="Arial" pitchFamily="34" charset="0"/>
                <a:cs typeface="Arial" pitchFamily="34" charset="0"/>
              </a:rPr>
              <a:t>  Viendo información en las</a:t>
            </a:r>
            <a:r>
              <a:rPr lang="es-CL" sz="1200" baseline="0" dirty="0" smtClean="0">
                <a:latin typeface="Arial" pitchFamily="34" charset="0"/>
                <a:cs typeface="Arial" pitchFamily="34" charset="0"/>
              </a:rPr>
              <a:t> Vistas USER</a:t>
            </a:r>
            <a:r>
              <a:rPr lang="es-CL" sz="1200" dirty="0" smtClean="0">
                <a:latin typeface="Arial" pitchFamily="34" charset="0"/>
                <a:cs typeface="Arial" pitchFamily="34" charset="0"/>
              </a:rPr>
              <a:t>/ALL/DBA_ERRORS .</a:t>
            </a:r>
          </a:p>
          <a:p>
            <a:pPr>
              <a:buFontTx/>
              <a:buNone/>
            </a:pPr>
            <a:r>
              <a:rPr lang="es-CL" sz="1200" b="1" dirty="0" smtClean="0">
                <a:latin typeface="Arial" pitchFamily="34" charset="0"/>
                <a:cs typeface="Arial" pitchFamily="34" charset="0"/>
              </a:rPr>
              <a:t>4. </a:t>
            </a:r>
            <a:r>
              <a:rPr lang="es-CL" sz="1200" dirty="0" smtClean="0">
                <a:latin typeface="Arial" pitchFamily="34" charset="0"/>
                <a:cs typeface="Arial" pitchFamily="34" charset="0"/>
              </a:rPr>
              <a:t> Después de una compilación exitosa, se puede invocar la función para devolver el valor deseado.</a:t>
            </a:r>
            <a:endParaRPr lang="es-MX" sz="1200" b="1"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10CCA2C7-6D1E-4B21-A568-B2E14F562892}" type="slidenum">
              <a:rPr lang="es-CL" sz="1200">
                <a:latin typeface="+mn-lt"/>
                <a:cs typeface="+mn-cs"/>
              </a:rPr>
              <a:pPr algn="r" fontAlgn="auto">
                <a:spcBef>
                  <a:spcPts val="0"/>
                </a:spcBef>
                <a:spcAft>
                  <a:spcPts val="0"/>
                </a:spcAft>
                <a:defRPr/>
              </a:pPr>
              <a:t>5</a:t>
            </a:fld>
            <a:endParaRPr lang="es-CL" sz="1200" dirty="0">
              <a:latin typeface="+mn-lt"/>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3554" name="2 Marcador de notas"/>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r>
              <a:rPr lang="es-MX" sz="1200" b="1" dirty="0" smtClean="0">
                <a:latin typeface="Arial" pitchFamily="34" charset="0"/>
                <a:cs typeface="Arial" pitchFamily="34" charset="0"/>
              </a:rPr>
              <a:t>Creación</a:t>
            </a:r>
            <a:r>
              <a:rPr lang="es-MX" sz="1200" b="1" baseline="0" dirty="0" smtClean="0">
                <a:latin typeface="Arial" pitchFamily="34" charset="0"/>
                <a:cs typeface="Arial" pitchFamily="34" charset="0"/>
              </a:rPr>
              <a:t> de una </a:t>
            </a:r>
            <a:r>
              <a:rPr lang="es-MX" sz="1200" b="1" dirty="0" smtClean="0">
                <a:latin typeface="Arial" pitchFamily="34" charset="0"/>
                <a:cs typeface="Arial" pitchFamily="34" charset="0"/>
              </a:rPr>
              <a:t>Función Almacenada</a:t>
            </a:r>
            <a:endParaRPr lang="es-MX" sz="1200" dirty="0" smtClean="0">
              <a:latin typeface="Arial" pitchFamily="34" charset="0"/>
              <a:cs typeface="Arial" pitchFamily="34" charset="0"/>
            </a:endParaRPr>
          </a:p>
          <a:p>
            <a:pPr>
              <a:lnSpc>
                <a:spcPct val="90000"/>
              </a:lnSpc>
              <a:buFontTx/>
              <a:buChar char="•"/>
            </a:pPr>
            <a:r>
              <a:rPr lang="es-MX" sz="1200" dirty="0" smtClean="0">
                <a:latin typeface="Arial" pitchFamily="34" charset="0"/>
                <a:cs typeface="Arial" pitchFamily="34" charset="0"/>
              </a:rPr>
              <a:t>  Para crear una nueva función se debe usar la sentencia CREATE FUNCTION seguido del nombre de la función, una lista de parámetros opcionales, el tipo de dato a retornar y la palabra clave IS o AS y s</a:t>
            </a:r>
            <a:r>
              <a:rPr lang="es-ES" sz="1200" dirty="0" smtClean="0">
                <a:latin typeface="Arial" pitchFamily="34" charset="0"/>
                <a:cs typeface="Arial" pitchFamily="34" charset="0"/>
              </a:rPr>
              <a:t>e debe definir las acciones a ser realizadas (lógica del negocio) a través de un bloque PL/SQL estándar.</a:t>
            </a:r>
          </a:p>
          <a:p>
            <a:pPr>
              <a:lnSpc>
                <a:spcPct val="90000"/>
              </a:lnSpc>
              <a:buFontTx/>
              <a:buChar char="•"/>
            </a:pPr>
            <a:r>
              <a:rPr lang="es-CL" sz="1200" dirty="0" smtClean="0">
                <a:latin typeface="Arial" pitchFamily="34" charset="0"/>
                <a:cs typeface="Arial" pitchFamily="34" charset="0"/>
              </a:rPr>
              <a:t>  El bloque PL/SQL en la Función </a:t>
            </a:r>
            <a:r>
              <a:rPr lang="es-ES" sz="1200" dirty="0" smtClean="0">
                <a:latin typeface="Arial" pitchFamily="34" charset="0"/>
                <a:cs typeface="Arial" pitchFamily="34" charset="0"/>
              </a:rPr>
              <a:t>comienza con BEGIN, opcionalmente precedida por la declaración de variables locales, y termina con END o END seguido del nombre de la Función.</a:t>
            </a:r>
          </a:p>
          <a:p>
            <a:pPr>
              <a:lnSpc>
                <a:spcPct val="90000"/>
              </a:lnSpc>
              <a:buFontTx/>
              <a:buChar char="•"/>
            </a:pPr>
            <a:r>
              <a:rPr lang="es-MX" sz="1200" dirty="0" smtClean="0">
                <a:latin typeface="Arial" pitchFamily="34" charset="0"/>
                <a:cs typeface="Arial" pitchFamily="34" charset="0"/>
              </a:rPr>
              <a:t>  Se debe declarar una sentencia RETURN para retornar un valor con un tipo de dato que sea consistente con la declaración de la función.</a:t>
            </a:r>
          </a:p>
          <a:p>
            <a:pPr>
              <a:lnSpc>
                <a:spcPct val="90000"/>
              </a:lnSpc>
              <a:buFontTx/>
              <a:buChar char="•"/>
            </a:pPr>
            <a:r>
              <a:rPr lang="es-MX" sz="1200" dirty="0" smtClean="0">
                <a:latin typeface="Arial" pitchFamily="34" charset="0"/>
                <a:cs typeface="Arial" pitchFamily="34" charset="0"/>
              </a:rPr>
              <a:t>  En el cuerpo de la Función se debe tener a lo menos una expresión RETURN (pueden haber múltiples sentencias RETURN).</a:t>
            </a:r>
            <a:endParaRPr lang="es-ES" sz="1200" dirty="0" smtClean="0">
              <a:latin typeface="Arial" pitchFamily="34" charset="0"/>
              <a:cs typeface="Arial" pitchFamily="34" charset="0"/>
            </a:endParaRPr>
          </a:p>
          <a:p>
            <a:pPr>
              <a:lnSpc>
                <a:spcPct val="90000"/>
              </a:lnSpc>
              <a:buFontTx/>
              <a:buChar char="•"/>
            </a:pPr>
            <a:r>
              <a:rPr lang="es-MX" sz="1200" dirty="0" smtClean="0">
                <a:latin typeface="Arial" pitchFamily="34" charset="0"/>
                <a:cs typeface="Arial" pitchFamily="34" charset="0"/>
              </a:rPr>
              <a:t>  La opción OR REPLACE indica que si la función existe, ésta será eliminada y reemplazada con la nueva versión.</a:t>
            </a:r>
          </a:p>
          <a:p>
            <a:pPr>
              <a:lnSpc>
                <a:spcPct val="90000"/>
              </a:lnSpc>
            </a:pPr>
            <a:r>
              <a:rPr lang="es-MX" sz="1200" b="1" dirty="0" smtClean="0">
                <a:latin typeface="Arial" pitchFamily="34" charset="0"/>
                <a:cs typeface="Arial" pitchFamily="34" charset="0"/>
              </a:rPr>
              <a:t>En la sintaxis:</a:t>
            </a:r>
          </a:p>
          <a:p>
            <a:pPr lvl="1">
              <a:lnSpc>
                <a:spcPct val="90000"/>
              </a:lnSpc>
              <a:buFontTx/>
              <a:buChar char="•"/>
            </a:pPr>
            <a:r>
              <a:rPr lang="es-MX" sz="1200" b="1" i="1" dirty="0" smtClean="0">
                <a:latin typeface="Arial" pitchFamily="34" charset="0"/>
                <a:cs typeface="Arial" pitchFamily="34" charset="0"/>
              </a:rPr>
              <a:t> </a:t>
            </a:r>
            <a:r>
              <a:rPr lang="es-MX" sz="1200" b="1" i="1" dirty="0" err="1" smtClean="0">
                <a:latin typeface="Arial" pitchFamily="34" charset="0"/>
                <a:cs typeface="Arial" pitchFamily="34" charset="0"/>
              </a:rPr>
              <a:t>nombre_función</a:t>
            </a:r>
            <a:r>
              <a:rPr lang="es-MX" sz="1200" b="1" i="1" dirty="0" smtClean="0">
                <a:latin typeface="Arial" pitchFamily="34" charset="0"/>
                <a:cs typeface="Arial" pitchFamily="34" charset="0"/>
              </a:rPr>
              <a:t> </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es el nombre con que se crea la función.</a:t>
            </a:r>
          </a:p>
          <a:p>
            <a:pPr lvl="1">
              <a:lnSpc>
                <a:spcPct val="90000"/>
              </a:lnSpc>
              <a:buFontTx/>
              <a:buChar char="•"/>
            </a:pPr>
            <a:r>
              <a:rPr lang="es-MX" sz="1200" b="1" i="1" dirty="0" smtClean="0">
                <a:latin typeface="Arial" pitchFamily="34" charset="0"/>
                <a:cs typeface="Arial" pitchFamily="34" charset="0"/>
              </a:rPr>
              <a:t> parámetro </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es el nombre que se le da al parámetro. Se pueden tener más de un parámetro separados por coma.</a:t>
            </a:r>
          </a:p>
          <a:p>
            <a:pPr lvl="1">
              <a:lnSpc>
                <a:spcPct val="90000"/>
              </a:lnSpc>
              <a:buFontTx/>
              <a:buChar char="•"/>
            </a:pPr>
            <a:r>
              <a:rPr lang="es-MX" sz="1200" b="1" i="1" dirty="0" smtClean="0">
                <a:latin typeface="Arial" pitchFamily="34" charset="0"/>
                <a:cs typeface="Arial" pitchFamily="34" charset="0"/>
              </a:rPr>
              <a:t> modo </a:t>
            </a:r>
            <a:r>
              <a:rPr lang="es-MX" sz="1200" b="1" dirty="0" smtClean="0">
                <a:latin typeface="Arial" pitchFamily="34" charset="0"/>
                <a:cs typeface="Arial" pitchFamily="34" charset="0"/>
              </a:rPr>
              <a:t>: </a:t>
            </a:r>
            <a:r>
              <a:rPr lang="es-MX" sz="1200" dirty="0" smtClean="0">
                <a:latin typeface="Arial" pitchFamily="34" charset="0"/>
                <a:cs typeface="Arial" pitchFamily="34" charset="0"/>
              </a:rPr>
              <a:t>aunque el modo OUT o IN OUT se puede usar no es una buena práctica usarlos en funciones. Si se debe retornar más de un valor se debe considerar retornar el valor en una estructura de dato compuesto.</a:t>
            </a:r>
          </a:p>
          <a:p>
            <a:pPr lvl="1">
              <a:lnSpc>
                <a:spcPct val="90000"/>
              </a:lnSpc>
              <a:buFontTx/>
              <a:buChar char="•"/>
            </a:pPr>
            <a:r>
              <a:rPr lang="es-MX" sz="1200" b="1" i="1" dirty="0" smtClean="0">
                <a:latin typeface="Arial" pitchFamily="34" charset="0"/>
                <a:cs typeface="Arial" pitchFamily="34" charset="0"/>
              </a:rPr>
              <a:t> </a:t>
            </a:r>
            <a:r>
              <a:rPr lang="es-MX" sz="1200" b="1" i="1" dirty="0" err="1" smtClean="0">
                <a:latin typeface="Arial" pitchFamily="34" charset="0"/>
                <a:cs typeface="Arial" pitchFamily="34" charset="0"/>
              </a:rPr>
              <a:t>tipo_dato</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especifica el tipo de dato del parámetro sin precisión (sin el largo).</a:t>
            </a:r>
          </a:p>
          <a:p>
            <a:pPr lvl="1">
              <a:lnSpc>
                <a:spcPct val="90000"/>
              </a:lnSpc>
              <a:buFontTx/>
              <a:buChar char="•"/>
            </a:pPr>
            <a:r>
              <a:rPr lang="es-MX" sz="1200" b="1" dirty="0" smtClean="0">
                <a:latin typeface="Arial" pitchFamily="34" charset="0"/>
                <a:cs typeface="Arial" pitchFamily="34" charset="0"/>
              </a:rPr>
              <a:t> RETURN</a:t>
            </a:r>
            <a:r>
              <a:rPr lang="es-MX" sz="1200" b="1" i="1" dirty="0" smtClean="0">
                <a:latin typeface="Arial" pitchFamily="34" charset="0"/>
                <a:cs typeface="Arial" pitchFamily="34" charset="0"/>
              </a:rPr>
              <a:t> </a:t>
            </a:r>
            <a:r>
              <a:rPr lang="es-MX" sz="1200" b="1" i="1" dirty="0" err="1" smtClean="0">
                <a:latin typeface="Arial" pitchFamily="34" charset="0"/>
                <a:cs typeface="Arial" pitchFamily="34" charset="0"/>
              </a:rPr>
              <a:t>tipo_dato</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especifica el tipo de dato que la función retornará. No se especifica su precisión.</a:t>
            </a:r>
          </a:p>
          <a:p>
            <a:pPr lvl="1">
              <a:lnSpc>
                <a:spcPct val="90000"/>
              </a:lnSpc>
              <a:buFontTx/>
              <a:buChar char="•"/>
            </a:pPr>
            <a:r>
              <a:rPr lang="es-MX" sz="1200" b="1" dirty="0" smtClean="0">
                <a:latin typeface="Arial" pitchFamily="34" charset="0"/>
                <a:cs typeface="Arial" pitchFamily="34" charset="0"/>
              </a:rPr>
              <a:t> </a:t>
            </a:r>
            <a:r>
              <a:rPr lang="es-MX" sz="1200" b="1" dirty="0" err="1" smtClean="0">
                <a:latin typeface="Arial" pitchFamily="34" charset="0"/>
                <a:cs typeface="Arial" pitchFamily="34" charset="0"/>
              </a:rPr>
              <a:t>de</a:t>
            </a:r>
            <a:r>
              <a:rPr lang="es-MX" sz="1200" b="1" i="1" dirty="0" err="1" smtClean="0">
                <a:latin typeface="Arial" pitchFamily="34" charset="0"/>
                <a:cs typeface="Arial" pitchFamily="34" charset="0"/>
              </a:rPr>
              <a:t>claración_variables_locales</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variables que serán utilizadas en el bloque PL/SQL.</a:t>
            </a:r>
          </a:p>
          <a:p>
            <a:pPr lvl="1">
              <a:lnSpc>
                <a:spcPct val="90000"/>
              </a:lnSpc>
              <a:buFontTx/>
              <a:buChar char="•"/>
            </a:pPr>
            <a:r>
              <a:rPr lang="es-MX" sz="1200" b="1" dirty="0" smtClean="0">
                <a:latin typeface="Arial" pitchFamily="34" charset="0"/>
                <a:cs typeface="Arial" pitchFamily="34" charset="0"/>
              </a:rPr>
              <a:t> RETURN</a:t>
            </a:r>
            <a:r>
              <a:rPr lang="es-MX" sz="1200" b="1" i="1" dirty="0" smtClean="0">
                <a:latin typeface="Arial" pitchFamily="34" charset="0"/>
                <a:cs typeface="Arial" pitchFamily="34" charset="0"/>
              </a:rPr>
              <a:t> expresión</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especifica el valor que retornará la función (variable, expresión, constante </a:t>
            </a:r>
            <a:r>
              <a:rPr lang="es-MX" sz="1200" dirty="0" err="1" smtClean="0">
                <a:latin typeface="Arial" pitchFamily="34" charset="0"/>
                <a:cs typeface="Arial" pitchFamily="34" charset="0"/>
              </a:rPr>
              <a:t>etc</a:t>
            </a:r>
            <a:r>
              <a:rPr lang="es-MX" sz="1200" dirty="0" smtClean="0">
                <a:latin typeface="Arial" pitchFamily="34" charset="0"/>
                <a:cs typeface="Arial" pitchFamily="34" charset="0"/>
              </a:rPr>
              <a:t>) que debe coincidir con el tipo de dato que retorna la función especificado en el encabezado (</a:t>
            </a:r>
            <a:r>
              <a:rPr lang="es-MX" sz="1200" b="1" dirty="0" smtClean="0">
                <a:latin typeface="Arial" pitchFamily="34" charset="0"/>
                <a:cs typeface="Arial" pitchFamily="34" charset="0"/>
              </a:rPr>
              <a:t>RETURN</a:t>
            </a:r>
            <a:r>
              <a:rPr lang="es-MX" sz="1200" b="1" i="1" dirty="0" smtClean="0">
                <a:latin typeface="Arial" pitchFamily="34" charset="0"/>
                <a:cs typeface="Arial" pitchFamily="34" charset="0"/>
              </a:rPr>
              <a:t> </a:t>
            </a:r>
            <a:r>
              <a:rPr lang="es-MX" sz="1200" b="1" i="1" dirty="0" err="1" smtClean="0">
                <a:latin typeface="Arial" pitchFamily="34" charset="0"/>
                <a:cs typeface="Arial" pitchFamily="34" charset="0"/>
              </a:rPr>
              <a:t>tipo_dato</a:t>
            </a:r>
            <a:r>
              <a:rPr lang="es-MX" sz="1200" b="1" i="1" dirty="0" smtClean="0">
                <a:latin typeface="Arial" pitchFamily="34" charset="0"/>
                <a:cs typeface="Arial" pitchFamily="34" charset="0"/>
              </a:rPr>
              <a:t>)</a:t>
            </a:r>
            <a:r>
              <a:rPr lang="es-MX" sz="1200" dirty="0" smtClean="0">
                <a:latin typeface="Arial" pitchFamily="34" charset="0"/>
                <a:cs typeface="Arial" pitchFamily="34" charset="0"/>
              </a:rPr>
              <a:t>.</a:t>
            </a:r>
          </a:p>
          <a:p>
            <a:pPr>
              <a:lnSpc>
                <a:spcPct val="90000"/>
              </a:lnSpc>
              <a:buFontTx/>
              <a:buChar char="•"/>
            </a:pPr>
            <a:endParaRPr lang="es-MX" sz="1200" dirty="0" smtClean="0">
              <a:latin typeface="Arial" pitchFamily="34" charset="0"/>
              <a:cs typeface="Arial" pitchFamily="34" charset="0"/>
            </a:endParaRPr>
          </a:p>
          <a:p>
            <a:pPr>
              <a:lnSpc>
                <a:spcPct val="90000"/>
              </a:lnSpc>
            </a:pPr>
            <a:endParaRPr lang="es-MX" sz="1200" b="1"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994C69B3-CFF3-4C53-AD11-F31205EF231E}" type="slidenum">
              <a:rPr lang="es-CL" sz="1200">
                <a:latin typeface="+mn-lt"/>
                <a:cs typeface="+mn-cs"/>
              </a:rPr>
              <a:pPr algn="r" fontAlgn="auto">
                <a:spcBef>
                  <a:spcPts val="0"/>
                </a:spcBef>
                <a:spcAft>
                  <a:spcPts val="0"/>
                </a:spcAft>
                <a:defRPr/>
              </a:pPr>
              <a:t>6</a:t>
            </a:fld>
            <a:endParaRPr lang="es-CL" sz="1200">
              <a:latin typeface="+mn-lt"/>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3554" name="2 Marcador de notas"/>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endParaRPr lang="es-MX" sz="1000" b="1" dirty="0"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994C69B3-CFF3-4C53-AD11-F31205EF231E}" type="slidenum">
              <a:rPr lang="es-CL" sz="1200">
                <a:latin typeface="+mn-lt"/>
                <a:cs typeface="+mn-cs"/>
              </a:rPr>
              <a:pPr algn="r" fontAlgn="auto">
                <a:spcBef>
                  <a:spcPts val="0"/>
                </a:spcBef>
                <a:spcAft>
                  <a:spcPts val="0"/>
                </a:spcAft>
                <a:defRPr/>
              </a:pPr>
              <a:t>7</a:t>
            </a:fld>
            <a:endParaRPr lang="es-CL" sz="1200">
              <a:latin typeface="+mn-lt"/>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00355"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Creando y Ejecutando una Función</a:t>
            </a:r>
          </a:p>
          <a:p>
            <a:r>
              <a:rPr lang="es-MX" sz="1200" dirty="0" smtClean="0">
                <a:latin typeface="Arial" pitchFamily="34" charset="0"/>
                <a:cs typeface="Arial" pitchFamily="34" charset="0"/>
              </a:rPr>
              <a:t>En el ejemplo, se crear la función </a:t>
            </a:r>
            <a:r>
              <a:rPr lang="es-MX" sz="1200" b="1" dirty="0" smtClean="0">
                <a:latin typeface="Arial" pitchFamily="34" charset="0"/>
                <a:cs typeface="Arial" pitchFamily="34" charset="0"/>
              </a:rPr>
              <a:t>FN_OBT_SALARIO </a:t>
            </a:r>
            <a:r>
              <a:rPr lang="es-CL" sz="1200" dirty="0" smtClean="0">
                <a:solidFill>
                  <a:srgbClr val="C00021"/>
                </a:solidFill>
                <a:latin typeface="Arial" pitchFamily="34" charset="0"/>
                <a:cs typeface="Arial" pitchFamily="34" charset="0"/>
              </a:rPr>
              <a:t>que</a:t>
            </a:r>
            <a:r>
              <a:rPr lang="es-MX" sz="1200" dirty="0" smtClean="0">
                <a:latin typeface="Arial" pitchFamily="34" charset="0"/>
                <a:cs typeface="Arial" pitchFamily="34" charset="0"/>
              </a:rPr>
              <a:t> posee un parámetro de entrada y retorna el salario de un empleado en particular según el valor asignado al parámetro id cuando se invoque la función. </a:t>
            </a:r>
            <a:r>
              <a:rPr lang="es-MX" sz="1200" b="1" dirty="0" smtClean="0">
                <a:latin typeface="Arial" pitchFamily="34" charset="0"/>
                <a:cs typeface="Arial" pitchFamily="34" charset="0"/>
              </a:rPr>
              <a:t>Como</a:t>
            </a:r>
            <a:r>
              <a:rPr lang="es-MX" sz="1200" dirty="0" smtClean="0">
                <a:latin typeface="Arial" pitchFamily="34" charset="0"/>
                <a:cs typeface="Arial" pitchFamily="34" charset="0"/>
              </a:rPr>
              <a:t> </a:t>
            </a:r>
            <a:r>
              <a:rPr lang="es-MX" sz="1200" b="1" dirty="0" smtClean="0">
                <a:latin typeface="Arial" pitchFamily="34" charset="0"/>
                <a:cs typeface="Arial" pitchFamily="34" charset="0"/>
              </a:rPr>
              <a:t>la función retorna un número</a:t>
            </a:r>
            <a:r>
              <a:rPr lang="es-MX" sz="1200" dirty="0" smtClean="0">
                <a:latin typeface="Arial" pitchFamily="34" charset="0"/>
                <a:cs typeface="Arial" pitchFamily="34" charset="0"/>
              </a:rPr>
              <a:t> (</a:t>
            </a:r>
            <a:r>
              <a:rPr lang="en-US" sz="1200" b="1" dirty="0" smtClean="0">
                <a:solidFill>
                  <a:srgbClr val="FF0000"/>
                </a:solidFill>
                <a:latin typeface="Arial" pitchFamily="34" charset="0"/>
                <a:cs typeface="Arial" pitchFamily="34" charset="0"/>
              </a:rPr>
              <a:t>RETURN NUMBER</a:t>
            </a:r>
            <a:r>
              <a:rPr lang="es-MX" sz="1200" dirty="0" smtClean="0">
                <a:latin typeface="Arial" pitchFamily="34" charset="0"/>
                <a:cs typeface="Arial" pitchFamily="34" charset="0"/>
              </a:rPr>
              <a:t>), </a:t>
            </a:r>
            <a:r>
              <a:rPr lang="es-MX" sz="1200" b="1" dirty="0" smtClean="0">
                <a:latin typeface="Arial" pitchFamily="34" charset="0"/>
                <a:cs typeface="Arial" pitchFamily="34" charset="0"/>
              </a:rPr>
              <a:t>el valor que se retorna en la sección ejecutable</a:t>
            </a:r>
            <a:r>
              <a:rPr lang="es-MX" sz="1200" dirty="0" smtClean="0">
                <a:latin typeface="Arial" pitchFamily="34" charset="0"/>
                <a:cs typeface="Arial" pitchFamily="34" charset="0"/>
              </a:rPr>
              <a:t> de la función (</a:t>
            </a:r>
            <a:r>
              <a:rPr lang="en-US" sz="1200" b="1" dirty="0" smtClean="0">
                <a:solidFill>
                  <a:srgbClr val="FF0000"/>
                </a:solidFill>
                <a:latin typeface="Arial" pitchFamily="34" charset="0"/>
                <a:cs typeface="Arial" pitchFamily="34" charset="0"/>
              </a:rPr>
              <a:t>RETURN </a:t>
            </a:r>
            <a:r>
              <a:rPr lang="en-US" sz="1200" b="1" dirty="0" err="1" smtClean="0">
                <a:solidFill>
                  <a:srgbClr val="FF0000"/>
                </a:solidFill>
                <a:latin typeface="Arial" pitchFamily="34" charset="0"/>
                <a:cs typeface="Arial" pitchFamily="34" charset="0"/>
              </a:rPr>
              <a:t>sal</a:t>
            </a:r>
            <a:r>
              <a:rPr lang="en-US" sz="1200" dirty="0" smtClean="0">
                <a:latin typeface="Arial" pitchFamily="34" charset="0"/>
                <a:cs typeface="Arial" pitchFamily="34" charset="0"/>
              </a:rPr>
              <a:t>) </a:t>
            </a:r>
            <a:r>
              <a:rPr lang="en-US" sz="1200" b="1" dirty="0" err="1" smtClean="0">
                <a:latin typeface="Arial" pitchFamily="34" charset="0"/>
                <a:cs typeface="Arial" pitchFamily="34" charset="0"/>
              </a:rPr>
              <a:t>debe</a:t>
            </a:r>
            <a:r>
              <a:rPr lang="en-US" sz="1200" b="1" dirty="0" smtClean="0">
                <a:latin typeface="Arial" pitchFamily="34" charset="0"/>
                <a:cs typeface="Arial" pitchFamily="34" charset="0"/>
              </a:rPr>
              <a:t> ser  </a:t>
            </a:r>
            <a:r>
              <a:rPr lang="en-US" sz="1200" b="1" dirty="0" err="1" smtClean="0">
                <a:latin typeface="Arial" pitchFamily="34" charset="0"/>
                <a:cs typeface="Arial" pitchFamily="34" charset="0"/>
              </a:rPr>
              <a:t>también</a:t>
            </a:r>
            <a:r>
              <a:rPr lang="en-US" sz="1200" b="1" dirty="0" smtClean="0">
                <a:latin typeface="Arial" pitchFamily="34" charset="0"/>
                <a:cs typeface="Arial" pitchFamily="34" charset="0"/>
              </a:rPr>
              <a:t> un </a:t>
            </a:r>
            <a:r>
              <a:rPr lang="en-US" sz="1200" b="1" dirty="0" err="1" smtClean="0">
                <a:latin typeface="Arial" pitchFamily="34" charset="0"/>
                <a:cs typeface="Arial" pitchFamily="34" charset="0"/>
              </a:rPr>
              <a:t>número</a:t>
            </a:r>
            <a:r>
              <a:rPr lang="en-US" sz="1200" dirty="0" smtClean="0">
                <a:latin typeface="Arial" pitchFamily="34" charset="0"/>
                <a:cs typeface="Arial" pitchFamily="34" charset="0"/>
              </a:rPr>
              <a:t>. </a:t>
            </a:r>
          </a:p>
          <a:p>
            <a:r>
              <a:rPr lang="es-MX" sz="1200" dirty="0" smtClean="0">
                <a:latin typeface="Arial" pitchFamily="34" charset="0"/>
                <a:cs typeface="Arial" pitchFamily="34" charset="0"/>
              </a:rPr>
              <a:t>Una vez creada y compilada en forma correcta, la función puede ser ejecutada y en este paso cuando recién las acciones de la Función serán ejecutadas. Es decir, en este ejemplo, cuando se invoque la Función FN_OBT_SALARIO se obtendrá el salario de un empleado en particular indicado por el parámetro de entrada de la Función. Una función puede ser invocada desde un Bloque PL/SQL Anónimo, en una sentencia SQL, como parámetro para otro subprograma o en un subprograma.</a:t>
            </a:r>
          </a:p>
          <a:p>
            <a:r>
              <a:rPr lang="es-MX" sz="1200" dirty="0" smtClean="0">
                <a:latin typeface="Arial" pitchFamily="34" charset="0"/>
                <a:cs typeface="Arial" pitchFamily="34" charset="0"/>
              </a:rPr>
              <a:t>En el ejemplo </a:t>
            </a:r>
            <a:r>
              <a:rPr lang="es-MX" sz="1200" b="1" dirty="0" smtClean="0">
                <a:latin typeface="Arial" pitchFamily="34" charset="0"/>
                <a:cs typeface="Arial" pitchFamily="34" charset="0"/>
              </a:rPr>
              <a:t>Usando la función en una sentencia SQL</a:t>
            </a:r>
            <a:r>
              <a:rPr lang="es-MX" sz="1200" dirty="0" smtClean="0">
                <a:latin typeface="Arial" pitchFamily="34" charset="0"/>
                <a:cs typeface="Arial" pitchFamily="34" charset="0"/>
              </a:rPr>
              <a:t>: la sentencia SELECT obtiene la identificación y salario de cada empleado que pertenece al departamento 30.</a:t>
            </a:r>
          </a:p>
          <a:p>
            <a:endParaRPr lang="es-MX" dirty="0" smtClean="0"/>
          </a:p>
          <a:p>
            <a:endParaRPr lang="es-MX" dirty="0"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90E00A86-4AD9-4316-B7EE-B031030417B4}" type="slidenum">
              <a:rPr lang="es-CL" sz="1200">
                <a:latin typeface="+mn-lt"/>
                <a:cs typeface="+mn-cs"/>
              </a:rPr>
              <a:pPr algn="r" fontAlgn="auto">
                <a:spcBef>
                  <a:spcPts val="0"/>
                </a:spcBef>
                <a:spcAft>
                  <a:spcPts val="0"/>
                </a:spcAft>
                <a:defRPr/>
              </a:pPr>
              <a:t>8</a:t>
            </a:fld>
            <a:endParaRPr lang="es-CL" sz="1200">
              <a:latin typeface="+mn-lt"/>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04451"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Creando y Ejecutando una Función</a:t>
            </a:r>
          </a:p>
          <a:p>
            <a:pPr>
              <a:buFontTx/>
              <a:buChar char="•"/>
            </a:pPr>
            <a:r>
              <a:rPr lang="es-MX" sz="1200" dirty="0" smtClean="0">
                <a:latin typeface="Arial" pitchFamily="34" charset="0"/>
                <a:cs typeface="Arial" pitchFamily="34" charset="0"/>
              </a:rPr>
              <a:t>En el ejemplo </a:t>
            </a:r>
            <a:r>
              <a:rPr lang="es-MX" sz="1200" b="1" dirty="0" smtClean="0">
                <a:latin typeface="Arial" pitchFamily="34" charset="0"/>
                <a:cs typeface="Arial" pitchFamily="34" charset="0"/>
              </a:rPr>
              <a:t>Invocando la Función como parte de una expresión PL/SQL,</a:t>
            </a:r>
            <a:r>
              <a:rPr lang="es-MX" sz="1200" dirty="0" smtClean="0">
                <a:latin typeface="Arial" pitchFamily="34" charset="0"/>
                <a:cs typeface="Arial" pitchFamily="34" charset="0"/>
              </a:rPr>
              <a:t> usando una variable local para obtener el resultado</a:t>
            </a:r>
            <a:r>
              <a:rPr lang="es-MX" sz="1200" b="1" dirty="0" smtClean="0">
                <a:latin typeface="Arial" pitchFamily="34" charset="0"/>
                <a:cs typeface="Arial" pitchFamily="34" charset="0"/>
              </a:rPr>
              <a:t>: Se obtiene el salario del empleado 100.</a:t>
            </a:r>
          </a:p>
          <a:p>
            <a:pPr>
              <a:buFontTx/>
              <a:buChar char="•"/>
            </a:pPr>
            <a:r>
              <a:rPr lang="es-MX" sz="1200" dirty="0" smtClean="0">
                <a:latin typeface="Arial" pitchFamily="34" charset="0"/>
                <a:cs typeface="Arial" pitchFamily="34" charset="0"/>
              </a:rPr>
              <a:t>En el ejemplo </a:t>
            </a:r>
            <a:r>
              <a:rPr lang="es-MX" sz="1200" b="1" dirty="0" smtClean="0">
                <a:latin typeface="Arial" pitchFamily="34" charset="0"/>
                <a:cs typeface="Arial" pitchFamily="34" charset="0"/>
              </a:rPr>
              <a:t>Usando la función como un parámetro para otro subprograma</a:t>
            </a:r>
            <a:r>
              <a:rPr lang="es-MX" sz="1200" dirty="0" smtClean="0">
                <a:latin typeface="Arial" pitchFamily="34" charset="0"/>
                <a:cs typeface="Arial" pitchFamily="34" charset="0"/>
              </a:rPr>
              <a:t>: la función FN_OBT_SALARIO es usada como parámetro de entrada a DBMS_OUTPUT.</a:t>
            </a:r>
          </a:p>
          <a:p>
            <a:endParaRPr lang="es-MX" dirty="0" smtClean="0"/>
          </a:p>
          <a:p>
            <a:pPr>
              <a:buFontTx/>
              <a:buChar char="•"/>
            </a:pPr>
            <a:endParaRPr lang="es-MX" b="1" dirty="0" smtClean="0"/>
          </a:p>
          <a:p>
            <a:pPr>
              <a:buFontTx/>
              <a:buChar char="•"/>
            </a:pPr>
            <a:endParaRPr lang="es-MX" dirty="0"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940B5A05-5992-48C7-9D01-89556E5DB0E3}" type="slidenum">
              <a:rPr lang="es-CL" sz="1200">
                <a:latin typeface="+mn-lt"/>
                <a:cs typeface="+mn-cs"/>
              </a:rPr>
              <a:pPr algn="r" fontAlgn="auto">
                <a:spcBef>
                  <a:spcPts val="0"/>
                </a:spcBef>
                <a:spcAft>
                  <a:spcPts val="0"/>
                </a:spcAft>
                <a:defRPr/>
              </a:pPr>
              <a:t>9</a:t>
            </a:fld>
            <a:endParaRPr lang="es-CL" sz="1200">
              <a:latin typeface="+mn-lt"/>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42910" y="928670"/>
            <a:ext cx="7772400" cy="1470025"/>
          </a:xfrm>
        </p:spPr>
        <p:txBody>
          <a:bodyPr/>
          <a:lstStyle>
            <a:lvl1pPr>
              <a:defRPr>
                <a:solidFill>
                  <a:srgbClr val="FFFFFF"/>
                </a:solidFill>
              </a:defRPr>
            </a:lvl1pPr>
          </a:lstStyle>
          <a:p>
            <a:r>
              <a:rPr lang="es-ES" smtClean="0"/>
              <a:t>Haga clic para modificar el estilo de título del patrón</a:t>
            </a:r>
            <a:endParaRPr lang="es-ES_tradnl"/>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pPr>
              <a:defRPr/>
            </a:pPr>
            <a:fld id="{E25FD23A-5760-402F-944A-11A43571E006}" type="datetimeFigureOut">
              <a:rPr lang="es-CL"/>
              <a:pPr>
                <a:defRPr/>
              </a:pPr>
              <a:t>10-05-2014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0C47DE16-893C-4CDD-8411-D3C453B9590D}" type="slidenum">
              <a:rPr lang="es-CL"/>
              <a:pPr>
                <a:defRPr/>
              </a:pPr>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pPr>
              <a:defRPr/>
            </a:pPr>
            <a:fld id="{B585EC80-F707-4AC7-9FA3-4E4CDD154178}" type="datetimeFigureOut">
              <a:rPr lang="es-CL"/>
              <a:pPr>
                <a:defRPr/>
              </a:pPr>
              <a:t>10-05-2014</a:t>
            </a:fld>
            <a:endParaRPr lang="es-CL"/>
          </a:p>
        </p:txBody>
      </p:sp>
      <p:sp>
        <p:nvSpPr>
          <p:cNvPr id="5" name="Marcador de pie de página 4"/>
          <p:cNvSpPr>
            <a:spLocks noGrp="1"/>
          </p:cNvSpPr>
          <p:nvPr>
            <p:ph type="ftr" sz="quarter" idx="11"/>
          </p:nvPr>
        </p:nvSpPr>
        <p:spPr/>
        <p:txBody>
          <a:bodyPr/>
          <a:lstStyle>
            <a:lvl1pPr>
              <a:defRPr/>
            </a:lvl1pPr>
          </a:lstStyle>
          <a:p>
            <a:pPr>
              <a:defRPr/>
            </a:pPr>
            <a:endParaRPr lang="es-CL"/>
          </a:p>
        </p:txBody>
      </p:sp>
      <p:sp>
        <p:nvSpPr>
          <p:cNvPr id="6" name="Marcador de número de diapositiva 5"/>
          <p:cNvSpPr>
            <a:spLocks noGrp="1"/>
          </p:cNvSpPr>
          <p:nvPr>
            <p:ph type="sldNum" sz="quarter" idx="12"/>
          </p:nvPr>
        </p:nvSpPr>
        <p:spPr/>
        <p:txBody>
          <a:bodyPr/>
          <a:lstStyle>
            <a:lvl1pPr>
              <a:defRPr/>
            </a:lvl1pPr>
          </a:lstStyle>
          <a:p>
            <a:pPr>
              <a:defRPr/>
            </a:pPr>
            <a:fld id="{96C49FC5-D14E-4A62-9DD0-3FCD61EC2D5A}" type="slidenum">
              <a:rPr lang="es-CL"/>
              <a:pPr>
                <a:defRPr/>
              </a:pPr>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pPr>
              <a:defRPr/>
            </a:pPr>
            <a:fld id="{0DC26B87-0731-4254-8D8C-70D32D50ADC2}" type="datetimeFigureOut">
              <a:rPr lang="es-CL"/>
              <a:pPr>
                <a:defRPr/>
              </a:pPr>
              <a:t>10-05-2014</a:t>
            </a:fld>
            <a:endParaRPr lang="es-CL"/>
          </a:p>
        </p:txBody>
      </p:sp>
      <p:sp>
        <p:nvSpPr>
          <p:cNvPr id="5" name="Marcador de pie de página 4"/>
          <p:cNvSpPr>
            <a:spLocks noGrp="1"/>
          </p:cNvSpPr>
          <p:nvPr>
            <p:ph type="ftr" sz="quarter" idx="11"/>
          </p:nvPr>
        </p:nvSpPr>
        <p:spPr/>
        <p:txBody>
          <a:bodyPr/>
          <a:lstStyle>
            <a:lvl1pPr>
              <a:defRPr/>
            </a:lvl1pPr>
          </a:lstStyle>
          <a:p>
            <a:pPr>
              <a:defRPr/>
            </a:pPr>
            <a:endParaRPr lang="es-CL"/>
          </a:p>
        </p:txBody>
      </p:sp>
      <p:sp>
        <p:nvSpPr>
          <p:cNvPr id="6" name="Marcador de número de diapositiva 5"/>
          <p:cNvSpPr>
            <a:spLocks noGrp="1"/>
          </p:cNvSpPr>
          <p:nvPr>
            <p:ph type="sldNum" sz="quarter" idx="12"/>
          </p:nvPr>
        </p:nvSpPr>
        <p:spPr/>
        <p:txBody>
          <a:bodyPr/>
          <a:lstStyle>
            <a:lvl1pPr>
              <a:defRPr/>
            </a:lvl1pPr>
          </a:lstStyle>
          <a:p>
            <a:pPr>
              <a:defRPr/>
            </a:pPr>
            <a:fld id="{F695A515-2820-432E-B390-5F1186742224}" type="slidenum">
              <a:rPr lang="es-CL"/>
              <a:pPr>
                <a:defRPr/>
              </a:pPr>
              <a:t>‹Nº›</a:t>
            </a:fld>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contenido">
    <p:spTree>
      <p:nvGrpSpPr>
        <p:cNvPr id="1" name=""/>
        <p:cNvGrpSpPr/>
        <p:nvPr/>
      </p:nvGrpSpPr>
      <p:grpSpPr>
        <a:xfrm>
          <a:off x="0" y="0"/>
          <a:ext cx="0" cy="0"/>
          <a:chOff x="0" y="0"/>
          <a:chExt cx="0" cy="0"/>
        </a:xfrm>
      </p:grpSpPr>
      <p:sp>
        <p:nvSpPr>
          <p:cNvPr id="3" name="Shape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6"/>
          <p:cNvSpPr>
            <a:spLocks noGrp="1"/>
          </p:cNvSpPr>
          <p:nvPr>
            <p:ph type="title"/>
          </p:nvPr>
        </p:nvSpPr>
        <p:spPr/>
        <p:txBody>
          <a:bodyPr/>
          <a:lstStyle/>
          <a:p>
            <a:r>
              <a:rPr lang="es-ES" smtClean="0"/>
              <a:t>Haga clic para modificar el estilo de título del patrón</a:t>
            </a:r>
            <a:endParaRPr lang="es-ES"/>
          </a:p>
        </p:txBody>
      </p:sp>
      <p:sp>
        <p:nvSpPr>
          <p:cNvPr id="4" name="Marcador de fecha 3"/>
          <p:cNvSpPr>
            <a:spLocks noGrp="1"/>
          </p:cNvSpPr>
          <p:nvPr>
            <p:ph type="dt" sz="half" idx="10"/>
          </p:nvPr>
        </p:nvSpPr>
        <p:spPr/>
        <p:txBody>
          <a:bodyPr/>
          <a:lstStyle>
            <a:lvl1pPr>
              <a:defRPr/>
            </a:lvl1pPr>
          </a:lstStyle>
          <a:p>
            <a:pPr>
              <a:defRPr/>
            </a:pPr>
            <a:fld id="{3B47EC97-83A8-401A-A088-169374FCF3B9}" type="datetimeFigureOut">
              <a:rPr lang="es-CL"/>
              <a:pPr>
                <a:defRPr/>
              </a:pPr>
              <a:t>10-05-2014</a:t>
            </a:fld>
            <a:endParaRPr lang="es-CL"/>
          </a:p>
        </p:txBody>
      </p:sp>
      <p:sp>
        <p:nvSpPr>
          <p:cNvPr id="5" name="Marcador de pie de página 4"/>
          <p:cNvSpPr>
            <a:spLocks noGrp="1"/>
          </p:cNvSpPr>
          <p:nvPr>
            <p:ph type="ftr" sz="quarter" idx="11"/>
          </p:nvPr>
        </p:nvSpPr>
        <p:spPr/>
        <p:txBody>
          <a:bodyPr/>
          <a:lstStyle>
            <a:lvl1pPr>
              <a:defRPr/>
            </a:lvl1pPr>
          </a:lstStyle>
          <a:p>
            <a:pPr>
              <a:defRPr/>
            </a:pPr>
            <a:endParaRPr lang="es-CL"/>
          </a:p>
        </p:txBody>
      </p:sp>
      <p:sp>
        <p:nvSpPr>
          <p:cNvPr id="6" name="Marcador de número de diapositiva 5"/>
          <p:cNvSpPr>
            <a:spLocks noGrp="1"/>
          </p:cNvSpPr>
          <p:nvPr>
            <p:ph type="sldNum" sz="quarter" idx="12"/>
          </p:nvPr>
        </p:nvSpPr>
        <p:spPr/>
        <p:txBody>
          <a:bodyPr/>
          <a:lstStyle>
            <a:lvl1pPr>
              <a:defRPr/>
            </a:lvl1pPr>
          </a:lstStyle>
          <a:p>
            <a:pPr>
              <a:defRPr/>
            </a:pPr>
            <a:fld id="{E3B93DD5-1CEB-462F-A361-895FE8293426}" type="slidenum">
              <a:rPr lang="es-CL"/>
              <a:pPr>
                <a:defRPr/>
              </a:pPr>
              <a:t>‹Nº›</a:t>
            </a:fld>
            <a:endParaRPr lang="es-C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10"/>
          <p:cNvSpPr>
            <a:spLocks noChangeArrowheads="1"/>
          </p:cNvSpPr>
          <p:nvPr/>
        </p:nvSpPr>
        <p:spPr bwMode="auto">
          <a:xfrm>
            <a:off x="8715375" y="428625"/>
            <a:ext cx="142875" cy="714375"/>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pPr fontAlgn="auto">
              <a:spcBef>
                <a:spcPts val="0"/>
              </a:spcBef>
              <a:spcAft>
                <a:spcPts val="0"/>
              </a:spcAft>
              <a:defRPr/>
            </a:pPr>
            <a:endParaRPr lang="es-CL" sz="1800" dirty="0">
              <a:solidFill>
                <a:schemeClr val="accent1">
                  <a:lumMod val="50000"/>
                </a:schemeClr>
              </a:solidFill>
              <a:latin typeface="+mn-lt"/>
              <a:cs typeface="+mn-cs"/>
            </a:endParaRPr>
          </a:p>
        </p:txBody>
      </p:sp>
      <p:sp>
        <p:nvSpPr>
          <p:cNvPr id="6" name="Rectangle 11"/>
          <p:cNvSpPr>
            <a:spLocks noChangeArrowheads="1"/>
          </p:cNvSpPr>
          <p:nvPr/>
        </p:nvSpPr>
        <p:spPr bwMode="auto">
          <a:xfrm>
            <a:off x="3429000" y="142875"/>
            <a:ext cx="5572125" cy="142875"/>
          </a:xfrm>
          <a:prstGeom prst="rect">
            <a:avLst/>
          </a:prstGeom>
          <a:solidFill>
            <a:srgbClr val="FFC000"/>
          </a:solidFill>
          <a:ln w="9525">
            <a:solidFill>
              <a:srgbClr val="FFC000"/>
            </a:solidFill>
            <a:miter lim="800000"/>
            <a:headEnd/>
            <a:tailEnd/>
          </a:ln>
          <a:effectLst/>
        </p:spPr>
        <p:txBody>
          <a:bodyPr wrap="none" anchor="ctr"/>
          <a:lstStyle/>
          <a:p>
            <a:pPr fontAlgn="auto">
              <a:spcBef>
                <a:spcPts val="0"/>
              </a:spcBef>
              <a:spcAft>
                <a:spcPts val="0"/>
              </a:spcAft>
              <a:defRPr/>
            </a:pPr>
            <a:endParaRPr lang="es-CL" sz="1800" dirty="0">
              <a:latin typeface="+mn-lt"/>
              <a:cs typeface="+mn-cs"/>
            </a:endParaRPr>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13" name="12 Título"/>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CL" dirty="0"/>
          </a:p>
        </p:txBody>
      </p:sp>
      <p:sp>
        <p:nvSpPr>
          <p:cNvPr id="7" name="9 Marcador de fecha"/>
          <p:cNvSpPr>
            <a:spLocks noGrp="1"/>
          </p:cNvSpPr>
          <p:nvPr>
            <p:ph type="dt" sz="half" idx="10"/>
          </p:nvPr>
        </p:nvSpPr>
        <p:spPr/>
        <p:txBody>
          <a:bodyPr/>
          <a:lstStyle>
            <a:lvl1pPr>
              <a:defRPr/>
            </a:lvl1pPr>
          </a:lstStyle>
          <a:p>
            <a:pPr>
              <a:defRPr/>
            </a:pPr>
            <a:fld id="{E914D37A-95AE-4989-8F96-02C19F8FEE39}" type="datetimeFigureOut">
              <a:rPr lang="es-CL"/>
              <a:pPr>
                <a:defRPr/>
              </a:pPr>
              <a:t>10-05-2014</a:t>
            </a:fld>
            <a:endParaRPr lang="es-CL"/>
          </a:p>
        </p:txBody>
      </p:sp>
      <p:sp>
        <p:nvSpPr>
          <p:cNvPr id="8" name="10 Marcador de número de diapositiva"/>
          <p:cNvSpPr>
            <a:spLocks noGrp="1"/>
          </p:cNvSpPr>
          <p:nvPr>
            <p:ph type="sldNum" sz="quarter" idx="11"/>
          </p:nvPr>
        </p:nvSpPr>
        <p:spPr/>
        <p:txBody>
          <a:bodyPr/>
          <a:lstStyle>
            <a:lvl1pPr>
              <a:defRPr/>
            </a:lvl1pPr>
          </a:lstStyle>
          <a:p>
            <a:pPr>
              <a:defRPr/>
            </a:pPr>
            <a:fld id="{6B9AE8A1-FD1F-4D90-BBA5-6181472CFBE6}" type="slidenum">
              <a:rPr lang="es-CL"/>
              <a:pPr>
                <a:defRPr/>
              </a:pPr>
              <a:t>‹Nº›</a:t>
            </a:fld>
            <a:endParaRPr lang="es-CL"/>
          </a:p>
        </p:txBody>
      </p:sp>
      <p:sp>
        <p:nvSpPr>
          <p:cNvPr id="9" name="11 Marcador de pie de página"/>
          <p:cNvSpPr>
            <a:spLocks noGrp="1"/>
          </p:cNvSpPr>
          <p:nvPr>
            <p:ph type="ftr" sz="quarter" idx="12"/>
          </p:nvPr>
        </p:nvSpPr>
        <p:spPr/>
        <p:txBody>
          <a:bodyPr/>
          <a:lstStyle>
            <a:lvl1pPr>
              <a:defRPr/>
            </a:lvl1pPr>
          </a:lstStyle>
          <a:p>
            <a:pPr>
              <a:defRPr/>
            </a:pPr>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0"/>
            <a:ext cx="7772400" cy="1362075"/>
          </a:xfrm>
        </p:spPr>
        <p:txBody>
          <a:bodyPr anchor="t"/>
          <a:lstStyle>
            <a:lvl1pPr algn="l">
              <a:defRPr sz="4000" b="1" cap="all">
                <a:solidFill>
                  <a:srgbClr val="FFFFFF"/>
                </a:solidFill>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pPr>
              <a:defRPr/>
            </a:pPr>
            <a:endParaRPr lang="es-CL"/>
          </a:p>
        </p:txBody>
      </p:sp>
      <p:sp>
        <p:nvSpPr>
          <p:cNvPr id="6" name="Marcador de número de diapositiva 5"/>
          <p:cNvSpPr>
            <a:spLocks noGrp="1"/>
          </p:cNvSpPr>
          <p:nvPr>
            <p:ph type="sldNum" sz="quarter" idx="11"/>
          </p:nvPr>
        </p:nvSpPr>
        <p:spPr/>
        <p:txBody>
          <a:bodyPr/>
          <a:lstStyle>
            <a:lvl1pPr>
              <a:defRPr/>
            </a:lvl1pPr>
          </a:lstStyle>
          <a:p>
            <a:pPr>
              <a:defRPr/>
            </a:pPr>
            <a:fld id="{2A34D702-DA7E-4D86-9295-4630D95BB629}" type="slidenum">
              <a:rPr lang="es-CL"/>
              <a:pPr>
                <a:defRPr/>
              </a:pPr>
              <a:t>‹Nº›</a:t>
            </a:fld>
            <a:endParaRPr lang="es-C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3"/>
          <p:cNvSpPr>
            <a:spLocks noGrp="1"/>
          </p:cNvSpPr>
          <p:nvPr>
            <p:ph type="dt" sz="half" idx="10"/>
          </p:nvPr>
        </p:nvSpPr>
        <p:spPr/>
        <p:txBody>
          <a:bodyPr/>
          <a:lstStyle>
            <a:lvl1pPr>
              <a:defRPr/>
            </a:lvl1pPr>
          </a:lstStyle>
          <a:p>
            <a:pPr>
              <a:defRPr/>
            </a:pPr>
            <a:fld id="{CF64E02D-5613-4547-BB10-307737C18DB2}" type="datetimeFigureOut">
              <a:rPr lang="es-CL"/>
              <a:pPr>
                <a:defRPr/>
              </a:pPr>
              <a:t>10-05-2014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486FF057-9ED4-435D-9615-412B97EE9525}" type="slidenum">
              <a:rPr lang="es-CL"/>
              <a:pPr>
                <a:defRPr/>
              </a:pPr>
              <a:t>‹Nº›</a:t>
            </a:fld>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3"/>
          <p:cNvSpPr>
            <a:spLocks noGrp="1"/>
          </p:cNvSpPr>
          <p:nvPr>
            <p:ph type="dt" sz="half" idx="10"/>
          </p:nvPr>
        </p:nvSpPr>
        <p:spPr/>
        <p:txBody>
          <a:bodyPr/>
          <a:lstStyle>
            <a:lvl1pPr>
              <a:defRPr/>
            </a:lvl1pPr>
          </a:lstStyle>
          <a:p>
            <a:pPr>
              <a:defRPr/>
            </a:pPr>
            <a:fld id="{C5D4465D-E987-4AED-ADAF-A75481F5BA2F}" type="datetimeFigureOut">
              <a:rPr lang="es-CL"/>
              <a:pPr>
                <a:defRPr/>
              </a:pPr>
              <a:t>10-05-2014</a:t>
            </a:fld>
            <a:endParaRPr lang="es-CL"/>
          </a:p>
        </p:txBody>
      </p:sp>
      <p:sp>
        <p:nvSpPr>
          <p:cNvPr id="8" name="Marcador de pie de página 4"/>
          <p:cNvSpPr>
            <a:spLocks noGrp="1"/>
          </p:cNvSpPr>
          <p:nvPr>
            <p:ph type="ftr" sz="quarter" idx="11"/>
          </p:nvPr>
        </p:nvSpPr>
        <p:spPr/>
        <p:txBody>
          <a:bodyPr/>
          <a:lstStyle>
            <a:lvl1pPr>
              <a:defRPr/>
            </a:lvl1pPr>
          </a:lstStyle>
          <a:p>
            <a:pPr>
              <a:defRPr/>
            </a:pPr>
            <a:endParaRPr lang="es-CL"/>
          </a:p>
        </p:txBody>
      </p:sp>
      <p:sp>
        <p:nvSpPr>
          <p:cNvPr id="9" name="Marcador de número de diapositiva 5"/>
          <p:cNvSpPr>
            <a:spLocks noGrp="1"/>
          </p:cNvSpPr>
          <p:nvPr>
            <p:ph type="sldNum" sz="quarter" idx="12"/>
          </p:nvPr>
        </p:nvSpPr>
        <p:spPr/>
        <p:txBody>
          <a:bodyPr/>
          <a:lstStyle>
            <a:lvl1pPr>
              <a:defRPr/>
            </a:lvl1pPr>
          </a:lstStyle>
          <a:p>
            <a:pPr>
              <a:defRPr/>
            </a:pPr>
            <a:fld id="{DF145F3A-66AF-4499-ABBC-84A4B867AF72}" type="slidenum">
              <a:rPr lang="es-CL"/>
              <a:pPr>
                <a:defRPr/>
              </a:pPr>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3" name="Imagen 6" descr="hoja-interior.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Rectangle 10"/>
          <p:cNvSpPr>
            <a:spLocks noChangeArrowheads="1"/>
          </p:cNvSpPr>
          <p:nvPr/>
        </p:nvSpPr>
        <p:spPr bwMode="auto">
          <a:xfrm>
            <a:off x="8715375" y="428625"/>
            <a:ext cx="142875" cy="714375"/>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pPr fontAlgn="auto">
              <a:spcBef>
                <a:spcPts val="0"/>
              </a:spcBef>
              <a:spcAft>
                <a:spcPts val="0"/>
              </a:spcAft>
              <a:defRPr/>
            </a:pPr>
            <a:endParaRPr lang="es-CL" sz="1800" dirty="0">
              <a:solidFill>
                <a:schemeClr val="accent1">
                  <a:lumMod val="50000"/>
                </a:schemeClr>
              </a:solidFill>
              <a:latin typeface="+mn-lt"/>
              <a:cs typeface="+mn-cs"/>
            </a:endParaRPr>
          </a:p>
        </p:txBody>
      </p:sp>
      <p:sp>
        <p:nvSpPr>
          <p:cNvPr id="5" name="Rectangle 11"/>
          <p:cNvSpPr>
            <a:spLocks noChangeArrowheads="1"/>
          </p:cNvSpPr>
          <p:nvPr/>
        </p:nvSpPr>
        <p:spPr bwMode="auto">
          <a:xfrm>
            <a:off x="3429000" y="142875"/>
            <a:ext cx="5572125" cy="142875"/>
          </a:xfrm>
          <a:prstGeom prst="rect">
            <a:avLst/>
          </a:prstGeom>
          <a:solidFill>
            <a:srgbClr val="FFC000"/>
          </a:solidFill>
          <a:ln w="9525">
            <a:solidFill>
              <a:srgbClr val="FFC000"/>
            </a:solidFill>
            <a:miter lim="800000"/>
            <a:headEnd/>
            <a:tailEnd/>
          </a:ln>
          <a:effectLst/>
        </p:spPr>
        <p:txBody>
          <a:bodyPr wrap="none" anchor="ctr"/>
          <a:lstStyle/>
          <a:p>
            <a:pPr fontAlgn="auto">
              <a:spcBef>
                <a:spcPts val="0"/>
              </a:spcBef>
              <a:spcAft>
                <a:spcPts val="0"/>
              </a:spcAft>
              <a:defRPr/>
            </a:pPr>
            <a:endParaRPr lang="es-CL" sz="1800" dirty="0">
              <a:latin typeface="+mn-lt"/>
              <a:cs typeface="+mn-cs"/>
            </a:endParaRPr>
          </a:p>
        </p:txBody>
      </p:sp>
      <p:sp>
        <p:nvSpPr>
          <p:cNvPr id="2" name="Título 1"/>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ES_tradnl" dirty="0"/>
          </a:p>
        </p:txBody>
      </p:sp>
      <p:sp>
        <p:nvSpPr>
          <p:cNvPr id="6" name="Marcador de fecha 3"/>
          <p:cNvSpPr>
            <a:spLocks noGrp="1"/>
          </p:cNvSpPr>
          <p:nvPr>
            <p:ph type="dt" sz="half" idx="10"/>
          </p:nvPr>
        </p:nvSpPr>
        <p:spPr/>
        <p:txBody>
          <a:bodyPr/>
          <a:lstStyle>
            <a:lvl1pPr>
              <a:defRPr/>
            </a:lvl1pPr>
          </a:lstStyle>
          <a:p>
            <a:pPr>
              <a:defRPr/>
            </a:pPr>
            <a:fld id="{7E138EAC-6B13-46A1-9CE9-54B2545E8010}" type="datetimeFigureOut">
              <a:rPr lang="es-CL"/>
              <a:pPr>
                <a:defRPr/>
              </a:pPr>
              <a:t>10-05-2014</a:t>
            </a:fld>
            <a:endParaRPr lang="es-CL"/>
          </a:p>
        </p:txBody>
      </p:sp>
      <p:sp>
        <p:nvSpPr>
          <p:cNvPr id="7" name="Marcador de pie de página 4"/>
          <p:cNvSpPr>
            <a:spLocks noGrp="1"/>
          </p:cNvSpPr>
          <p:nvPr>
            <p:ph type="ftr" sz="quarter" idx="11"/>
          </p:nvPr>
        </p:nvSpPr>
        <p:spPr/>
        <p:txBody>
          <a:bodyPr/>
          <a:lstStyle>
            <a:lvl1pPr>
              <a:defRPr/>
            </a:lvl1pPr>
          </a:lstStyle>
          <a:p>
            <a:pPr>
              <a:defRPr/>
            </a:pPr>
            <a:endParaRPr lang="es-CL"/>
          </a:p>
        </p:txBody>
      </p:sp>
      <p:sp>
        <p:nvSpPr>
          <p:cNvPr id="8" name="Marcador de número de diapositiva 5"/>
          <p:cNvSpPr>
            <a:spLocks noGrp="1"/>
          </p:cNvSpPr>
          <p:nvPr>
            <p:ph type="sldNum" sz="quarter" idx="12"/>
          </p:nvPr>
        </p:nvSpPr>
        <p:spPr/>
        <p:txBody>
          <a:bodyPr/>
          <a:lstStyle>
            <a:lvl1pPr>
              <a:defRPr/>
            </a:lvl1pPr>
          </a:lstStyle>
          <a:p>
            <a:pPr>
              <a:defRPr/>
            </a:pPr>
            <a:fld id="{C342CE46-CE77-4DE0-B3FF-056C6C130B43}" type="slidenum">
              <a:rPr lang="es-CL"/>
              <a:pPr>
                <a:defRPr/>
              </a:pPr>
              <a:t>‹Nº›</a:t>
            </a:fld>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a:defRPr/>
            </a:pPr>
            <a:fld id="{7D1BED4F-F465-4FDE-A74E-B181656C1FB3}" type="datetimeFigureOut">
              <a:rPr lang="es-CL"/>
              <a:pPr>
                <a:defRPr/>
              </a:pPr>
              <a:t>10-05-2014</a:t>
            </a:fld>
            <a:endParaRPr lang="es-CL"/>
          </a:p>
        </p:txBody>
      </p:sp>
      <p:sp>
        <p:nvSpPr>
          <p:cNvPr id="3" name="Marcador de pie de página 4"/>
          <p:cNvSpPr>
            <a:spLocks noGrp="1"/>
          </p:cNvSpPr>
          <p:nvPr>
            <p:ph type="ftr" sz="quarter" idx="11"/>
          </p:nvPr>
        </p:nvSpPr>
        <p:spPr/>
        <p:txBody>
          <a:bodyPr/>
          <a:lstStyle>
            <a:lvl1pPr>
              <a:defRPr/>
            </a:lvl1pPr>
          </a:lstStyle>
          <a:p>
            <a:pPr>
              <a:defRPr/>
            </a:pPr>
            <a:endParaRPr lang="es-CL"/>
          </a:p>
        </p:txBody>
      </p:sp>
      <p:sp>
        <p:nvSpPr>
          <p:cNvPr id="4" name="Marcador de número de diapositiva 5"/>
          <p:cNvSpPr>
            <a:spLocks noGrp="1"/>
          </p:cNvSpPr>
          <p:nvPr>
            <p:ph type="sldNum" sz="quarter" idx="12"/>
          </p:nvPr>
        </p:nvSpPr>
        <p:spPr/>
        <p:txBody>
          <a:bodyPr/>
          <a:lstStyle>
            <a:lvl1pPr>
              <a:defRPr/>
            </a:lvl1pPr>
          </a:lstStyle>
          <a:p>
            <a:pPr>
              <a:defRPr/>
            </a:pPr>
            <a:fld id="{B728C90F-A7E8-4F56-B001-EAAC7DD9F951}" type="slidenum">
              <a:rPr lang="es-CL"/>
              <a:pPr>
                <a:defRPr/>
              </a:pPr>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892A1D21-C5FF-4791-AB8B-FF3185541BD2}" type="datetimeFigureOut">
              <a:rPr lang="es-CL"/>
              <a:pPr>
                <a:defRPr/>
              </a:pPr>
              <a:t>10-05-2014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643AD791-06F7-4BF5-8E32-A3388512FE5F}" type="slidenum">
              <a:rPr lang="es-CL"/>
              <a:pPr>
                <a:defRPr/>
              </a:pPr>
              <a:t>‹Nº›</a:t>
            </a:fld>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_tradnl" noProof="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D2042C21-1F36-42B3-83B9-B658BA700CC6}" type="datetimeFigureOut">
              <a:rPr lang="es-CL"/>
              <a:pPr>
                <a:defRPr/>
              </a:pPr>
              <a:t>10-05-2014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F608D61C-9F6C-47FC-BD6A-7C14CFD66B8F}" type="slidenum">
              <a:rPr lang="es-CL"/>
              <a:pPr>
                <a:defRPr/>
              </a:pPr>
              <a:t>‹Nº›</a:t>
            </a:fld>
            <a:endParaRPr lang="es-C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fontAlgn="auto">
              <a:spcBef>
                <a:spcPts val="0"/>
              </a:spcBef>
              <a:spcAft>
                <a:spcPts val="0"/>
              </a:spcAft>
              <a:defRPr sz="1200">
                <a:solidFill>
                  <a:srgbClr val="898989"/>
                </a:solidFill>
                <a:latin typeface="Calibri" charset="0"/>
                <a:cs typeface="+mn-cs"/>
              </a:defRPr>
            </a:lvl1pPr>
          </a:lstStyle>
          <a:p>
            <a:pPr>
              <a:defRPr/>
            </a:pPr>
            <a:fld id="{3607CF54-6BC3-4053-86A6-B46C04D0D1E1}" type="datetimeFigureOut">
              <a:rPr lang="es-CL"/>
              <a:pPr>
                <a:defRPr/>
              </a:pPr>
              <a:t>10-05-2014</a:t>
            </a:fld>
            <a:endParaRPr lang="es-CL"/>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s-CL"/>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fontAlgn="auto">
              <a:spcBef>
                <a:spcPts val="0"/>
              </a:spcBef>
              <a:spcAft>
                <a:spcPts val="0"/>
              </a:spcAft>
              <a:defRPr sz="1200">
                <a:solidFill>
                  <a:srgbClr val="898989"/>
                </a:solidFill>
                <a:latin typeface="Calibri" charset="0"/>
                <a:cs typeface="+mn-cs"/>
              </a:defRPr>
            </a:lvl1pPr>
          </a:lstStyle>
          <a:p>
            <a:pPr>
              <a:defRPr/>
            </a:pPr>
            <a:fld id="{54D6BDCA-3336-47C9-A782-D378287174C4}" type="slidenum">
              <a:rPr lang="es-CL"/>
              <a:pPr>
                <a:defRPr/>
              </a:pPr>
              <a:t>‹Nº›</a:t>
            </a:fld>
            <a:endParaRPr lang="es-CL"/>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3" r:id="rId4"/>
    <p:sldLayoutId id="2147483732" r:id="rId5"/>
    <p:sldLayoutId id="2147483737" r:id="rId6"/>
    <p:sldLayoutId id="2147483731" r:id="rId7"/>
    <p:sldLayoutId id="2147483730" r:id="rId8"/>
    <p:sldLayoutId id="2147483729" r:id="rId9"/>
    <p:sldLayoutId id="2147483728" r:id="rId10"/>
    <p:sldLayoutId id="2147483727" r:id="rId11"/>
    <p:sldLayoutId id="2147483726" r:id="rId12"/>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mj-cs"/>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hyperlink" Target="http://www.google.cl/url?sa=i&amp;source=images&amp;cd=&amp;docid=A8BHM-idfwnSZM&amp;tbnid=HAJBKiSFWsIibM:&amp;ved=0CAgQjRwwADjHAQ&amp;url=http://tipsdeaprendizaje.blogspot.com/2009/11/estrategias-de-aprendizaje.html&amp;ei=K76wUcLsE7CO0QGDtYCoCQ&amp;psig=AFQjCNFG0X-D8yVJV96nLgCfkND5EHi3SQ&amp;ust=137062391536641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google.cl/url?sa=i&amp;rct=j&amp;q=&amp;esrc=s&amp;frm=1&amp;source=images&amp;cd=&amp;cad=rja&amp;docid=y7hx9d2JDl1omM&amp;tbnid=lHGVJWsthtHtqM:&amp;ved=0CAUQjRw&amp;url=http://www.bodegasexpress.com/dudas.html&amp;ei=-pesUe-AI43W9QSAoYC4CQ&amp;bvm=bv.47244034,d.eWU&amp;psig=AFQjCNFLm-EGV9s1Atpy26mxvK0PkyEDLQ&amp;ust=1370351894537935"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39552" y="745171"/>
            <a:ext cx="8158387" cy="584775"/>
          </a:xfrm>
          <a:prstGeom prst="rect">
            <a:avLst/>
          </a:prstGeom>
          <a:solidFill>
            <a:schemeClr val="bg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pPr>
              <a:defRPr/>
            </a:pPr>
            <a:r>
              <a:rPr lang="es-CL" sz="3200" dirty="0">
                <a:latin typeface="Calibri" pitchFamily="34" charset="0"/>
              </a:rPr>
              <a:t>PBD3301  PROGRAMACIÓN DE BASE DE DATOS</a:t>
            </a:r>
          </a:p>
        </p:txBody>
      </p:sp>
      <p:sp>
        <p:nvSpPr>
          <p:cNvPr id="15364" name="6 Rectángulo"/>
          <p:cNvSpPr>
            <a:spLocks noChangeArrowheads="1"/>
          </p:cNvSpPr>
          <p:nvPr/>
        </p:nvSpPr>
        <p:spPr bwMode="auto">
          <a:xfrm>
            <a:off x="250825" y="4362450"/>
            <a:ext cx="4645246" cy="584775"/>
          </a:xfrm>
          <a:prstGeom prst="rect">
            <a:avLst/>
          </a:prstGeom>
          <a:noFill/>
          <a:ln w="9525">
            <a:noFill/>
            <a:miter lim="800000"/>
            <a:headEnd/>
            <a:tailEnd/>
          </a:ln>
        </p:spPr>
        <p:txBody>
          <a:bodyPr wrap="none">
            <a:spAutoFit/>
          </a:bodyPr>
          <a:lstStyle/>
          <a:p>
            <a:r>
              <a:rPr lang="es-CL" sz="3200" dirty="0" smtClean="0">
                <a:solidFill>
                  <a:schemeClr val="bg1"/>
                </a:solidFill>
                <a:latin typeface="Calibri" pitchFamily="34" charset="0"/>
              </a:rPr>
              <a:t>Creando Funciones PL/SQL</a:t>
            </a:r>
            <a:endParaRPr lang="es-CL" sz="3200" dirty="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ea typeface="ＭＳ Ｐゴシック" pitchFamily="34" charset="-128"/>
                <a:cs typeface="Arial" charset="0"/>
              </a:rPr>
              <a:t>Ejecutando una Función</a:t>
            </a:r>
            <a:endParaRPr lang="es-ES" sz="3000" smtClean="0">
              <a:solidFill>
                <a:srgbClr val="10253F"/>
              </a:solidFill>
              <a:latin typeface="Arial" charset="0"/>
              <a:ea typeface="ＭＳ Ｐゴシック" pitchFamily="34" charset="-128"/>
              <a:cs typeface="Arial" charset="0"/>
            </a:endParaRPr>
          </a:p>
        </p:txBody>
      </p:sp>
      <p:sp>
        <p:nvSpPr>
          <p:cNvPr id="105475"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742950" lvl="1" indent="-285750" algn="just" defTabSz="457200">
              <a:lnSpc>
                <a:spcPct val="80000"/>
              </a:lnSpc>
              <a:spcBef>
                <a:spcPct val="20000"/>
              </a:spcBef>
              <a:buFont typeface="Arial" charset="0"/>
              <a:buChar char="•"/>
            </a:pPr>
            <a:r>
              <a:rPr lang="es-CL" sz="1800">
                <a:ea typeface="Arial Unicode MS"/>
                <a:cs typeface="Arial Unicode MS"/>
              </a:rPr>
              <a:t>Usando la función en otro subprograma </a:t>
            </a:r>
          </a:p>
        </p:txBody>
      </p:sp>
      <p:sp>
        <p:nvSpPr>
          <p:cNvPr id="2" name="Text Box 5"/>
          <p:cNvSpPr txBox="1">
            <a:spLocks noChangeArrowheads="1"/>
          </p:cNvSpPr>
          <p:nvPr/>
        </p:nvSpPr>
        <p:spPr bwMode="auto">
          <a:xfrm>
            <a:off x="251521" y="1907128"/>
            <a:ext cx="5616623" cy="390876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r>
              <a:rPr lang="en-US" sz="1200" b="1" dirty="0">
                <a:latin typeface="Arial Black" pitchFamily="34" charset="0"/>
              </a:rPr>
              <a:t>CREATE OR REPLACE PROCEDURE </a:t>
            </a:r>
            <a:r>
              <a:rPr lang="en-US" sz="1200" b="1" dirty="0" err="1" smtClean="0">
                <a:latin typeface="Arial Black" pitchFamily="34" charset="0"/>
              </a:rPr>
              <a:t>sp_salarios_por_depto</a:t>
            </a:r>
            <a:endParaRPr lang="en-US" sz="1200" b="1" dirty="0" smtClean="0">
              <a:latin typeface="Arial Black" pitchFamily="34" charset="0"/>
            </a:endParaRPr>
          </a:p>
          <a:p>
            <a:r>
              <a:rPr lang="en-US" sz="1200" b="1" dirty="0" smtClean="0">
                <a:latin typeface="Arial Black" pitchFamily="34" charset="0"/>
              </a:rPr>
              <a:t>(</a:t>
            </a:r>
            <a:r>
              <a:rPr lang="en-US" sz="1200" b="1" dirty="0" err="1">
                <a:latin typeface="Arial Black" pitchFamily="34" charset="0"/>
              </a:rPr>
              <a:t>p_depto</a:t>
            </a:r>
            <a:r>
              <a:rPr lang="en-US" sz="1200" b="1" dirty="0">
                <a:latin typeface="Arial Black" pitchFamily="34" charset="0"/>
              </a:rPr>
              <a:t> NUMBER</a:t>
            </a:r>
            <a:r>
              <a:rPr lang="en-US" sz="1200" b="1" dirty="0" smtClean="0">
                <a:latin typeface="Arial Black" pitchFamily="34" charset="0"/>
              </a:rPr>
              <a:t>)  IS</a:t>
            </a:r>
            <a:endParaRPr lang="en-US" sz="1200" b="1" dirty="0">
              <a:latin typeface="Arial Black" pitchFamily="34" charset="0"/>
            </a:endParaRPr>
          </a:p>
          <a:p>
            <a:r>
              <a:rPr lang="en-US" sz="1200" b="1" dirty="0">
                <a:latin typeface="Arial Black" pitchFamily="34" charset="0"/>
              </a:rPr>
              <a:t>   CURSOR </a:t>
            </a:r>
            <a:r>
              <a:rPr lang="en-US" sz="1200" b="1" dirty="0" err="1">
                <a:latin typeface="Arial Black" pitchFamily="34" charset="0"/>
              </a:rPr>
              <a:t>emp_cursor</a:t>
            </a:r>
            <a:r>
              <a:rPr lang="en-US" sz="1200" b="1" dirty="0">
                <a:latin typeface="Arial Black" pitchFamily="34" charset="0"/>
              </a:rPr>
              <a:t> IS</a:t>
            </a:r>
          </a:p>
          <a:p>
            <a:r>
              <a:rPr lang="en-US" sz="1200" b="1" dirty="0">
                <a:latin typeface="Arial Black" pitchFamily="34" charset="0"/>
              </a:rPr>
              <a:t>     SELECT employee_id</a:t>
            </a:r>
          </a:p>
          <a:p>
            <a:r>
              <a:rPr lang="en-US" sz="1200" b="1" dirty="0">
                <a:latin typeface="Arial Black" pitchFamily="34" charset="0"/>
              </a:rPr>
              <a:t>        FROM  employees</a:t>
            </a:r>
          </a:p>
          <a:p>
            <a:r>
              <a:rPr lang="en-US" sz="1200" b="1" dirty="0">
                <a:latin typeface="Arial Black" pitchFamily="34" charset="0"/>
              </a:rPr>
              <a:t>   WHERE department_id = </a:t>
            </a:r>
            <a:r>
              <a:rPr lang="en-US" sz="1200" b="1" dirty="0" err="1">
                <a:latin typeface="Arial Black" pitchFamily="34" charset="0"/>
              </a:rPr>
              <a:t>p_depto</a:t>
            </a:r>
            <a:r>
              <a:rPr lang="en-US" sz="1200" b="1" dirty="0">
                <a:latin typeface="Arial Black" pitchFamily="34" charset="0"/>
              </a:rPr>
              <a:t>;</a:t>
            </a:r>
          </a:p>
          <a:p>
            <a:r>
              <a:rPr lang="en-US" sz="1200" b="1" dirty="0" err="1">
                <a:latin typeface="Arial Black" pitchFamily="34" charset="0"/>
              </a:rPr>
              <a:t>v_salario</a:t>
            </a:r>
            <a:r>
              <a:rPr lang="en-US" sz="1200" b="1" dirty="0">
                <a:latin typeface="Arial Black" pitchFamily="34" charset="0"/>
              </a:rPr>
              <a:t> NUMBER(5):=0;</a:t>
            </a:r>
          </a:p>
          <a:p>
            <a:r>
              <a:rPr lang="en-US" sz="1200" b="1" dirty="0">
                <a:latin typeface="Arial Black" pitchFamily="34" charset="0"/>
              </a:rPr>
              <a:t>BEGIN</a:t>
            </a:r>
          </a:p>
          <a:p>
            <a:r>
              <a:rPr lang="en-US" sz="1200" b="1" dirty="0">
                <a:latin typeface="Arial Black" pitchFamily="34" charset="0"/>
              </a:rPr>
              <a:t>   </a:t>
            </a:r>
            <a:r>
              <a:rPr lang="en-US" sz="1200" b="1" dirty="0" err="1">
                <a:latin typeface="Arial Black" pitchFamily="34" charset="0"/>
              </a:rPr>
              <a:t>dbms_output.put_line</a:t>
            </a:r>
            <a:r>
              <a:rPr lang="en-US" sz="1200" b="1" dirty="0">
                <a:latin typeface="Arial Black" pitchFamily="34" charset="0"/>
              </a:rPr>
              <a:t>(' Salarios Departamento ' || </a:t>
            </a:r>
            <a:r>
              <a:rPr lang="en-US" sz="1200" b="1" dirty="0" err="1">
                <a:latin typeface="Arial Black" pitchFamily="34" charset="0"/>
              </a:rPr>
              <a:t>p_depto</a:t>
            </a:r>
            <a:r>
              <a:rPr lang="en-US" sz="1200" b="1" dirty="0">
                <a:latin typeface="Arial Black" pitchFamily="34" charset="0"/>
              </a:rPr>
              <a:t>);</a:t>
            </a:r>
          </a:p>
          <a:p>
            <a:r>
              <a:rPr lang="en-US" sz="1200" b="1" dirty="0">
                <a:latin typeface="Arial Black" pitchFamily="34" charset="0"/>
              </a:rPr>
              <a:t>   </a:t>
            </a:r>
            <a:r>
              <a:rPr lang="en-US" sz="1200" b="1" dirty="0" err="1">
                <a:latin typeface="Arial Black" pitchFamily="34" charset="0"/>
              </a:rPr>
              <a:t>dbms_output.put_line</a:t>
            </a:r>
            <a:r>
              <a:rPr lang="en-US" sz="1200" b="1" dirty="0">
                <a:latin typeface="Arial Black" pitchFamily="34" charset="0"/>
              </a:rPr>
              <a:t>('------------------------------------------------------- ' );</a:t>
            </a:r>
          </a:p>
          <a:p>
            <a:r>
              <a:rPr lang="en-US" sz="1200" b="1" dirty="0">
                <a:latin typeface="Arial Black" pitchFamily="34" charset="0"/>
              </a:rPr>
              <a:t>   </a:t>
            </a:r>
            <a:r>
              <a:rPr lang="en-US" sz="1200" b="1" dirty="0" err="1">
                <a:latin typeface="Arial Black" pitchFamily="34" charset="0"/>
              </a:rPr>
              <a:t>dbms_output.new_line</a:t>
            </a:r>
            <a:r>
              <a:rPr lang="en-US" sz="1200" b="1" dirty="0">
                <a:latin typeface="Arial Black" pitchFamily="34" charset="0"/>
              </a:rPr>
              <a:t>();</a:t>
            </a:r>
          </a:p>
          <a:p>
            <a:r>
              <a:rPr lang="en-US" sz="1200" b="1" dirty="0">
                <a:latin typeface="Arial Black" pitchFamily="34" charset="0"/>
              </a:rPr>
              <a:t>   </a:t>
            </a:r>
            <a:r>
              <a:rPr lang="en-US" sz="1200" b="1" dirty="0" err="1">
                <a:latin typeface="Arial Black" pitchFamily="34" charset="0"/>
              </a:rPr>
              <a:t>dbms_output.put_line</a:t>
            </a:r>
            <a:r>
              <a:rPr lang="en-US" sz="1200" b="1" dirty="0">
                <a:latin typeface="Arial Black" pitchFamily="34" charset="0"/>
              </a:rPr>
              <a:t>('Id. Empleado             Salario ' );</a:t>
            </a:r>
          </a:p>
          <a:p>
            <a:r>
              <a:rPr lang="en-US" sz="1200" b="1" dirty="0">
                <a:latin typeface="Arial Black" pitchFamily="34" charset="0"/>
              </a:rPr>
              <a:t>   </a:t>
            </a:r>
            <a:r>
              <a:rPr lang="en-US" sz="1200" b="1" dirty="0" err="1">
                <a:latin typeface="Arial Black" pitchFamily="34" charset="0"/>
              </a:rPr>
              <a:t>dbms_output.put_line</a:t>
            </a:r>
            <a:r>
              <a:rPr lang="en-US" sz="1200" b="1" dirty="0">
                <a:latin typeface="Arial Black" pitchFamily="34" charset="0"/>
              </a:rPr>
              <a:t>('------------------------------------------------' );</a:t>
            </a:r>
          </a:p>
          <a:p>
            <a:r>
              <a:rPr lang="en-US" sz="1200" b="1" dirty="0">
                <a:latin typeface="Arial Black" pitchFamily="34" charset="0"/>
              </a:rPr>
              <a:t>   FOR </a:t>
            </a:r>
            <a:r>
              <a:rPr lang="en-US" sz="1200" b="1" dirty="0" err="1">
                <a:latin typeface="Arial Black" pitchFamily="34" charset="0"/>
              </a:rPr>
              <a:t>emp_rec</a:t>
            </a:r>
            <a:r>
              <a:rPr lang="en-US" sz="1200" b="1" dirty="0">
                <a:latin typeface="Arial Black" pitchFamily="34" charset="0"/>
              </a:rPr>
              <a:t> IN </a:t>
            </a:r>
            <a:r>
              <a:rPr lang="en-US" sz="1200" b="1" dirty="0" err="1">
                <a:latin typeface="Arial Black" pitchFamily="34" charset="0"/>
              </a:rPr>
              <a:t>emp_cursor</a:t>
            </a:r>
            <a:r>
              <a:rPr lang="en-US" sz="1200" b="1" dirty="0">
                <a:latin typeface="Arial Black" pitchFamily="34" charset="0"/>
              </a:rPr>
              <a:t> </a:t>
            </a:r>
          </a:p>
          <a:p>
            <a:r>
              <a:rPr lang="en-US" sz="1200" b="1" dirty="0">
                <a:latin typeface="Arial Black" pitchFamily="34" charset="0"/>
              </a:rPr>
              <a:t>   LOOP</a:t>
            </a:r>
          </a:p>
          <a:p>
            <a:r>
              <a:rPr lang="en-US" sz="1200" b="1" dirty="0">
                <a:latin typeface="Arial Black" pitchFamily="34" charset="0"/>
              </a:rPr>
              <a:t>      </a:t>
            </a:r>
            <a:r>
              <a:rPr lang="en-US" sz="1200" b="1" dirty="0">
                <a:solidFill>
                  <a:srgbClr val="B80000"/>
                </a:solidFill>
                <a:latin typeface="Arial Black" pitchFamily="34" charset="0"/>
              </a:rPr>
              <a:t> </a:t>
            </a:r>
            <a:r>
              <a:rPr lang="en-US" sz="1200" b="1" dirty="0" err="1">
                <a:solidFill>
                  <a:srgbClr val="B80000"/>
                </a:solidFill>
                <a:latin typeface="Arial Black" pitchFamily="34" charset="0"/>
              </a:rPr>
              <a:t>v_salario</a:t>
            </a:r>
            <a:r>
              <a:rPr lang="en-US" sz="1200" b="1" dirty="0">
                <a:solidFill>
                  <a:srgbClr val="B80000"/>
                </a:solidFill>
                <a:latin typeface="Arial Black" pitchFamily="34" charset="0"/>
              </a:rPr>
              <a:t> := FN_OBT_SALARIO(</a:t>
            </a:r>
            <a:r>
              <a:rPr lang="en-US" sz="1200" b="1" dirty="0" err="1">
                <a:solidFill>
                  <a:srgbClr val="B80000"/>
                </a:solidFill>
                <a:latin typeface="Arial Black" pitchFamily="34" charset="0"/>
              </a:rPr>
              <a:t>emp_rec.employee_id</a:t>
            </a:r>
            <a:r>
              <a:rPr lang="en-US" sz="1200" b="1" dirty="0">
                <a:solidFill>
                  <a:srgbClr val="B80000"/>
                </a:solidFill>
                <a:latin typeface="Arial Black" pitchFamily="34" charset="0"/>
              </a:rPr>
              <a:t>)</a:t>
            </a:r>
            <a:r>
              <a:rPr lang="en-US" sz="1200" b="1" dirty="0">
                <a:latin typeface="Arial Black" pitchFamily="34" charset="0"/>
              </a:rPr>
              <a:t>;</a:t>
            </a:r>
          </a:p>
          <a:p>
            <a:r>
              <a:rPr lang="en-US" sz="1200" b="1" dirty="0">
                <a:latin typeface="Arial Black" pitchFamily="34" charset="0"/>
              </a:rPr>
              <a:t>       </a:t>
            </a:r>
            <a:r>
              <a:rPr lang="en-US" sz="1200" b="1" dirty="0" err="1">
                <a:latin typeface="Arial Black" pitchFamily="34" charset="0"/>
              </a:rPr>
              <a:t>dbms_output.put_line</a:t>
            </a:r>
            <a:r>
              <a:rPr lang="en-US" sz="1200" b="1" dirty="0">
                <a:latin typeface="Arial Black" pitchFamily="34" charset="0"/>
              </a:rPr>
              <a:t>(RPAD(</a:t>
            </a:r>
            <a:r>
              <a:rPr lang="en-US" sz="1200" b="1" dirty="0" err="1">
                <a:latin typeface="Arial Black" pitchFamily="34" charset="0"/>
              </a:rPr>
              <a:t>emp_rec.employee_id</a:t>
            </a:r>
            <a:r>
              <a:rPr lang="en-US" sz="1200" b="1" dirty="0">
                <a:latin typeface="Arial Black" pitchFamily="34" charset="0"/>
              </a:rPr>
              <a:t>, 30, ' ')  || </a:t>
            </a:r>
            <a:r>
              <a:rPr lang="en-US" sz="1200" b="1" dirty="0" err="1">
                <a:latin typeface="Arial Black" pitchFamily="34" charset="0"/>
              </a:rPr>
              <a:t>v_salario</a:t>
            </a:r>
            <a:r>
              <a:rPr lang="en-US" sz="1200" b="1" dirty="0">
                <a:latin typeface="Arial Black" pitchFamily="34" charset="0"/>
              </a:rPr>
              <a:t>);</a:t>
            </a:r>
          </a:p>
          <a:p>
            <a:r>
              <a:rPr lang="en-US" sz="1200" b="1" dirty="0">
                <a:latin typeface="Arial Black" pitchFamily="34" charset="0"/>
              </a:rPr>
              <a:t>   END LOOP;    </a:t>
            </a:r>
          </a:p>
          <a:p>
            <a:r>
              <a:rPr lang="en-US" sz="1200" b="1" dirty="0">
                <a:latin typeface="Arial Black" pitchFamily="34" charset="0"/>
              </a:rPr>
              <a:t>END;</a:t>
            </a:r>
          </a:p>
        </p:txBody>
      </p:sp>
      <p:sp>
        <p:nvSpPr>
          <p:cNvPr id="5" name="Text Box 5"/>
          <p:cNvSpPr txBox="1">
            <a:spLocks noChangeArrowheads="1"/>
          </p:cNvSpPr>
          <p:nvPr/>
        </p:nvSpPr>
        <p:spPr bwMode="auto">
          <a:xfrm>
            <a:off x="6012160" y="2113692"/>
            <a:ext cx="2923733" cy="52322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r>
              <a:rPr lang="en-US" sz="1200" b="1" dirty="0" smtClean="0">
                <a:latin typeface="Arial Black" pitchFamily="34" charset="0"/>
              </a:rPr>
              <a:t>EXEC </a:t>
            </a:r>
            <a:r>
              <a:rPr lang="en-US" sz="1200" b="1" dirty="0" err="1" smtClean="0">
                <a:latin typeface="Arial Black" pitchFamily="34" charset="0"/>
              </a:rPr>
              <a:t>sp_salarios_por_depto</a:t>
            </a:r>
            <a:r>
              <a:rPr lang="en-US" sz="1200" b="1" dirty="0" smtClean="0">
                <a:latin typeface="Arial Black" pitchFamily="34" charset="0"/>
              </a:rPr>
              <a:t>(20);</a:t>
            </a:r>
          </a:p>
          <a:p>
            <a:endParaRPr lang="en-US" sz="800" b="1" dirty="0" smtClean="0">
              <a:latin typeface="Arial Black" pitchFamily="34" charset="0"/>
            </a:endParaRPr>
          </a:p>
        </p:txBody>
      </p:sp>
      <p:pic>
        <p:nvPicPr>
          <p:cNvPr id="1026" name="Picture 2" descr="C:\Users\user\Documents\DonationCoder\ScreenshotCaptor\Screenshots\Screenshot - 20-04-2014 , 18_30_55.png"/>
          <p:cNvPicPr>
            <a:picLocks noChangeAspect="1" noChangeArrowheads="1"/>
          </p:cNvPicPr>
          <p:nvPr/>
        </p:nvPicPr>
        <p:blipFill>
          <a:blip r:embed="rId3" cstate="print"/>
          <a:srcRect/>
          <a:stretch>
            <a:fillRect/>
          </a:stretch>
        </p:blipFill>
        <p:spPr bwMode="auto">
          <a:xfrm>
            <a:off x="6052519" y="3003029"/>
            <a:ext cx="2898252" cy="1434083"/>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Funciones Definidas por el Usuario en Sentencias SQL</a:t>
            </a:r>
            <a:endParaRPr lang="es-ES" sz="3000" dirty="0" smtClean="0">
              <a:solidFill>
                <a:srgbClr val="10253F"/>
              </a:solidFill>
              <a:latin typeface="Arial" charset="0"/>
              <a:ea typeface="ＭＳ Ｐゴシック" pitchFamily="34" charset="-128"/>
              <a:cs typeface="Arial" charset="0"/>
            </a:endParaRPr>
          </a:p>
        </p:txBody>
      </p:sp>
      <p:sp>
        <p:nvSpPr>
          <p:cNvPr id="9" name="8 Bisel"/>
          <p:cNvSpPr>
            <a:spLocks noChangeArrowheads="1"/>
          </p:cNvSpPr>
          <p:nvPr/>
        </p:nvSpPr>
        <p:spPr bwMode="auto">
          <a:xfrm>
            <a:off x="395288" y="1911846"/>
            <a:ext cx="4138612" cy="1150937"/>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smtClean="0">
                <a:solidFill>
                  <a:schemeClr val="bg1"/>
                </a:solidFill>
                <a:latin typeface="Arial Black" pitchFamily="34" charset="0"/>
              </a:rPr>
              <a:t>Pueden ser referenciadas en cualquier sentencia SQL</a:t>
            </a:r>
            <a:endParaRPr lang="es-ES" b="1" dirty="0">
              <a:solidFill>
                <a:schemeClr val="bg1"/>
              </a:solidFill>
              <a:latin typeface="Arial Black" pitchFamily="34" charset="0"/>
            </a:endParaRPr>
          </a:p>
        </p:txBody>
      </p:sp>
      <p:sp>
        <p:nvSpPr>
          <p:cNvPr id="10" name="12 Bisel"/>
          <p:cNvSpPr>
            <a:spLocks noChangeArrowheads="1"/>
          </p:cNvSpPr>
          <p:nvPr/>
        </p:nvSpPr>
        <p:spPr bwMode="auto">
          <a:xfrm>
            <a:off x="4605338" y="1918196"/>
            <a:ext cx="4138612" cy="1150937"/>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smtClean="0">
                <a:solidFill>
                  <a:srgbClr val="FFFFFF"/>
                </a:solidFill>
                <a:latin typeface="Arial Black" pitchFamily="34" charset="0"/>
              </a:rPr>
              <a:t>Actúan en forma similar a las funciones predefinidas de una fila de SQL </a:t>
            </a:r>
            <a:endParaRPr lang="es-CL" b="1" dirty="0">
              <a:solidFill>
                <a:srgbClr val="FFFFFF"/>
              </a:solidFill>
              <a:latin typeface="Arial Black" pitchFamily="34" charset="0"/>
            </a:endParaRPr>
          </a:p>
        </p:txBody>
      </p:sp>
      <p:sp>
        <p:nvSpPr>
          <p:cNvPr id="12" name="12 Bisel"/>
          <p:cNvSpPr>
            <a:spLocks noChangeArrowheads="1"/>
          </p:cNvSpPr>
          <p:nvPr/>
        </p:nvSpPr>
        <p:spPr bwMode="auto">
          <a:xfrm>
            <a:off x="395288" y="3127871"/>
            <a:ext cx="4138612" cy="1150937"/>
          </a:xfrm>
          <a:prstGeom prst="bevel">
            <a:avLst>
              <a:gd name="adj" fmla="val 12500"/>
            </a:avLst>
          </a:prstGeom>
          <a:solidFill>
            <a:srgbClr val="7D3B05"/>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marL="0" lvl="1" algn="ctr"/>
            <a:r>
              <a:rPr lang="es-CL" b="1" dirty="0" smtClean="0">
                <a:solidFill>
                  <a:srgbClr val="FFFFFF"/>
                </a:solidFill>
                <a:latin typeface="Arial Black" pitchFamily="34" charset="0"/>
              </a:rPr>
              <a:t>Pueden ser usadas en la cláusula  SELECT , WHERE, HAVING, ORDER BY, GROUP BY, VALUES  y SET</a:t>
            </a:r>
            <a:endParaRPr lang="es-CL" b="1" dirty="0">
              <a:solidFill>
                <a:srgbClr val="FFFFFF"/>
              </a:solidFill>
              <a:latin typeface="Arial Black" pitchFamily="34" charset="0"/>
            </a:endParaRPr>
          </a:p>
        </p:txBody>
      </p:sp>
      <p:sp>
        <p:nvSpPr>
          <p:cNvPr id="2" name="8 Bisel"/>
          <p:cNvSpPr>
            <a:spLocks noChangeArrowheads="1"/>
          </p:cNvSpPr>
          <p:nvPr/>
        </p:nvSpPr>
        <p:spPr bwMode="auto">
          <a:xfrm>
            <a:off x="4608513" y="3142158"/>
            <a:ext cx="4138612" cy="1150938"/>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smtClean="0">
                <a:solidFill>
                  <a:schemeClr val="bg1"/>
                </a:solidFill>
                <a:latin typeface="Arial Black" pitchFamily="34" charset="0"/>
              </a:rPr>
              <a:t>Permite efectuar cálculos y operaciones complejos</a:t>
            </a:r>
            <a:endParaRPr lang="es-CL" b="1" dirty="0">
              <a:solidFill>
                <a:schemeClr val="bg1"/>
              </a:solidFill>
              <a:latin typeface="Arial Black" pitchFamily="34" charset="0"/>
            </a:endParaRPr>
          </a:p>
        </p:txBody>
      </p:sp>
      <p:sp>
        <p:nvSpPr>
          <p:cNvPr id="13" name="12 Bisel"/>
          <p:cNvSpPr>
            <a:spLocks noChangeArrowheads="1"/>
          </p:cNvSpPr>
          <p:nvPr/>
        </p:nvSpPr>
        <p:spPr bwMode="auto">
          <a:xfrm>
            <a:off x="2521620" y="4365104"/>
            <a:ext cx="4138612" cy="1150937"/>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smtClean="0">
                <a:solidFill>
                  <a:srgbClr val="FFFFFF"/>
                </a:solidFill>
                <a:latin typeface="Arial Black" pitchFamily="34" charset="0"/>
              </a:rPr>
              <a:t>Incrementa la eficiencia de las </a:t>
            </a:r>
            <a:r>
              <a:rPr lang="es-CL" b="1" dirty="0" err="1" smtClean="0">
                <a:solidFill>
                  <a:srgbClr val="FFFFFF"/>
                </a:solidFill>
                <a:latin typeface="Arial Black" pitchFamily="34" charset="0"/>
              </a:rPr>
              <a:t>queries</a:t>
            </a:r>
            <a:r>
              <a:rPr lang="es-CL" b="1" dirty="0" smtClean="0">
                <a:solidFill>
                  <a:srgbClr val="FFFFFF"/>
                </a:solidFill>
                <a:latin typeface="Arial Black" pitchFamily="34" charset="0"/>
              </a:rPr>
              <a:t> cuando son utilizadas en la cláusula WHERE</a:t>
            </a:r>
            <a:endParaRPr lang="es-CL" b="1" dirty="0">
              <a:solidFill>
                <a:srgbClr val="FFFFFF"/>
              </a:solidFill>
              <a:latin typeface="Arial Black"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Funciones Definidas por el Usuario en Sentencias SQL</a:t>
            </a:r>
            <a:endParaRPr lang="es-ES" sz="3000" dirty="0" smtClean="0">
              <a:solidFill>
                <a:srgbClr val="10253F"/>
              </a:solidFill>
              <a:latin typeface="Arial" charset="0"/>
              <a:ea typeface="ＭＳ Ｐゴシック" pitchFamily="34" charset="-128"/>
              <a:cs typeface="Arial" charset="0"/>
            </a:endParaRPr>
          </a:p>
        </p:txBody>
      </p:sp>
      <p:sp>
        <p:nvSpPr>
          <p:cNvPr id="24578"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ea typeface="Arial Unicode MS"/>
                <a:cs typeface="Arial Unicode MS"/>
              </a:rPr>
              <a:t>Ejemplo:</a:t>
            </a: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0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p:txBody>
      </p:sp>
      <p:sp>
        <p:nvSpPr>
          <p:cNvPr id="3" name="Text Box 5"/>
          <p:cNvSpPr txBox="1">
            <a:spLocks noChangeArrowheads="1"/>
          </p:cNvSpPr>
          <p:nvPr/>
        </p:nvSpPr>
        <p:spPr bwMode="auto">
          <a:xfrm>
            <a:off x="1142623" y="3284984"/>
            <a:ext cx="7077527" cy="858697"/>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eaLnBrk="0" hangingPunct="0">
              <a:lnSpc>
                <a:spcPct val="95000"/>
              </a:lnSpc>
              <a:tabLst>
                <a:tab pos="1200150" algn="l"/>
              </a:tabLst>
            </a:pPr>
            <a:r>
              <a:rPr lang="en-US" sz="1200" b="1" dirty="0" smtClean="0">
                <a:solidFill>
                  <a:srgbClr val="000000"/>
                </a:solidFill>
                <a:latin typeface="Arial Black" pitchFamily="34" charset="0"/>
              </a:rPr>
              <a:t>SELECT employee_id, last_name, salary, </a:t>
            </a:r>
            <a:r>
              <a:rPr lang="en-US" sz="1200" b="1" dirty="0" smtClean="0">
                <a:solidFill>
                  <a:srgbClr val="B80000"/>
                </a:solidFill>
                <a:latin typeface="Arial Black" pitchFamily="34" charset="0"/>
              </a:rPr>
              <a:t>FN_IMPUESTO(salary)</a:t>
            </a:r>
          </a:p>
          <a:p>
            <a:pPr eaLnBrk="0" hangingPunct="0">
              <a:lnSpc>
                <a:spcPct val="95000"/>
              </a:lnSpc>
              <a:tabLst>
                <a:tab pos="1200150" algn="l"/>
              </a:tabLst>
            </a:pPr>
            <a:r>
              <a:rPr lang="en-US" sz="1200" b="1" dirty="0" smtClean="0">
                <a:solidFill>
                  <a:srgbClr val="000000"/>
                </a:solidFill>
                <a:latin typeface="Arial Black" pitchFamily="34" charset="0"/>
              </a:rPr>
              <a:t>FROM   employees</a:t>
            </a:r>
          </a:p>
          <a:p>
            <a:pPr eaLnBrk="0" hangingPunct="0">
              <a:lnSpc>
                <a:spcPct val="95000"/>
              </a:lnSpc>
              <a:tabLst>
                <a:tab pos="1200150" algn="l"/>
              </a:tabLst>
            </a:pPr>
            <a:r>
              <a:rPr lang="en-US" sz="1200" b="1" dirty="0" smtClean="0">
                <a:solidFill>
                  <a:srgbClr val="000000"/>
                </a:solidFill>
                <a:latin typeface="Arial Black" pitchFamily="34" charset="0"/>
              </a:rPr>
              <a:t>WHERE  department_id = 100;</a:t>
            </a:r>
          </a:p>
          <a:p>
            <a:pPr eaLnBrk="0" hangingPunct="0">
              <a:lnSpc>
                <a:spcPct val="95000"/>
              </a:lnSpc>
              <a:tabLst>
                <a:tab pos="1200150" algn="l"/>
              </a:tabLst>
            </a:pPr>
            <a:endParaRPr lang="en-US" sz="800" b="1" dirty="0">
              <a:solidFill>
                <a:srgbClr val="000000"/>
              </a:solidFill>
            </a:endParaRPr>
          </a:p>
        </p:txBody>
      </p:sp>
      <p:sp>
        <p:nvSpPr>
          <p:cNvPr id="2" name="Text Box 5"/>
          <p:cNvSpPr txBox="1">
            <a:spLocks noChangeArrowheads="1"/>
          </p:cNvSpPr>
          <p:nvPr/>
        </p:nvSpPr>
        <p:spPr bwMode="auto">
          <a:xfrm>
            <a:off x="1161673" y="1868033"/>
            <a:ext cx="7077527" cy="1261884"/>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n-US" sz="1200" dirty="0" smtClean="0">
                <a:solidFill>
                  <a:srgbClr val="000000"/>
                </a:solidFill>
                <a:latin typeface="Arial Black" pitchFamily="34" charset="0"/>
              </a:rPr>
              <a:t>CREATE OR REPLACE FUNCTION </a:t>
            </a:r>
            <a:r>
              <a:rPr lang="en-US" sz="1200" dirty="0" smtClean="0">
                <a:solidFill>
                  <a:srgbClr val="B80000"/>
                </a:solidFill>
                <a:latin typeface="Arial Black" pitchFamily="34" charset="0"/>
              </a:rPr>
              <a:t>FN_IMPUESTO(</a:t>
            </a:r>
            <a:r>
              <a:rPr lang="en-US" sz="1200" dirty="0" err="1" smtClean="0">
                <a:solidFill>
                  <a:srgbClr val="B80000"/>
                </a:solidFill>
                <a:latin typeface="Arial Black" pitchFamily="34" charset="0"/>
              </a:rPr>
              <a:t>p_valor</a:t>
            </a:r>
            <a:r>
              <a:rPr lang="en-US" sz="1200" dirty="0" smtClean="0">
                <a:solidFill>
                  <a:srgbClr val="B80000"/>
                </a:solidFill>
                <a:latin typeface="Arial Black" pitchFamily="34" charset="0"/>
              </a:rPr>
              <a:t>  IN NUMBER)</a:t>
            </a:r>
          </a:p>
          <a:p>
            <a:pPr>
              <a:defRPr/>
            </a:pPr>
            <a:r>
              <a:rPr lang="en-US" sz="1200" dirty="0" smtClean="0">
                <a:solidFill>
                  <a:srgbClr val="000000"/>
                </a:solidFill>
                <a:latin typeface="Arial Black" pitchFamily="34" charset="0"/>
              </a:rPr>
              <a:t> RETURN NUMBER IS</a:t>
            </a:r>
          </a:p>
          <a:p>
            <a:pPr>
              <a:defRPr/>
            </a:pPr>
            <a:r>
              <a:rPr lang="en-US" sz="1200" dirty="0" smtClean="0">
                <a:solidFill>
                  <a:srgbClr val="000000"/>
                </a:solidFill>
                <a:latin typeface="Arial Black" pitchFamily="34" charset="0"/>
              </a:rPr>
              <a:t>BEGIN</a:t>
            </a:r>
          </a:p>
          <a:p>
            <a:pPr>
              <a:defRPr/>
            </a:pPr>
            <a:r>
              <a:rPr lang="en-US" sz="1200" dirty="0" smtClean="0">
                <a:solidFill>
                  <a:srgbClr val="000000"/>
                </a:solidFill>
                <a:latin typeface="Arial Black" pitchFamily="34" charset="0"/>
              </a:rPr>
              <a:t>   RETURN (</a:t>
            </a:r>
            <a:r>
              <a:rPr lang="en-US" sz="1200" dirty="0" err="1" smtClean="0">
                <a:solidFill>
                  <a:srgbClr val="000000"/>
                </a:solidFill>
                <a:latin typeface="Arial Black" pitchFamily="34" charset="0"/>
              </a:rPr>
              <a:t>p_valor</a:t>
            </a:r>
            <a:r>
              <a:rPr lang="en-US" sz="1200" dirty="0" smtClean="0">
                <a:solidFill>
                  <a:srgbClr val="000000"/>
                </a:solidFill>
                <a:latin typeface="Arial Black" pitchFamily="34" charset="0"/>
              </a:rPr>
              <a:t> * 0.08);</a:t>
            </a:r>
          </a:p>
          <a:p>
            <a:pPr>
              <a:defRPr/>
            </a:pPr>
            <a:r>
              <a:rPr lang="en-US" sz="1200" dirty="0" smtClean="0">
                <a:solidFill>
                  <a:srgbClr val="000000"/>
                </a:solidFill>
                <a:latin typeface="Arial Black" pitchFamily="34" charset="0"/>
              </a:rPr>
              <a:t>END FN_IMPUESTO;</a:t>
            </a:r>
          </a:p>
          <a:p>
            <a:pPr>
              <a:defRPr/>
            </a:pPr>
            <a:endParaRPr lang="en-US" sz="800" dirty="0">
              <a:solidFill>
                <a:srgbClr val="000000"/>
              </a:solidFill>
              <a:latin typeface="Arial Black" pitchFamily="34" charset="0"/>
            </a:endParaRPr>
          </a:p>
        </p:txBody>
      </p:sp>
      <p:pic>
        <p:nvPicPr>
          <p:cNvPr id="2050" name="Picture 2" descr="C:\Users\user\Documents\DonationCoder\ScreenshotCaptor\Screenshots\Screenshot - 20-04-2014 , 18_49_22.png"/>
          <p:cNvPicPr>
            <a:picLocks noChangeAspect="1" noChangeArrowheads="1"/>
          </p:cNvPicPr>
          <p:nvPr/>
        </p:nvPicPr>
        <p:blipFill>
          <a:blip r:embed="rId3" cstate="print"/>
          <a:srcRect/>
          <a:stretch>
            <a:fillRect/>
          </a:stretch>
        </p:blipFill>
        <p:spPr bwMode="auto">
          <a:xfrm>
            <a:off x="2158555" y="4221088"/>
            <a:ext cx="4861717" cy="1828802"/>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Funciones Definidas por el Usuario en Sentencias SQL</a:t>
            </a:r>
            <a:endParaRPr lang="es-ES" sz="3000" dirty="0" smtClean="0">
              <a:solidFill>
                <a:srgbClr val="10253F"/>
              </a:solidFill>
              <a:latin typeface="Arial" charset="0"/>
              <a:ea typeface="ＭＳ Ｐゴシック" pitchFamily="34" charset="-128"/>
              <a:cs typeface="Arial" charset="0"/>
            </a:endParaRPr>
          </a:p>
        </p:txBody>
      </p:sp>
      <p:sp>
        <p:nvSpPr>
          <p:cNvPr id="24578"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ea typeface="Arial Unicode MS"/>
                <a:cs typeface="Arial Unicode MS"/>
              </a:rPr>
              <a:t>Ejemplo:</a:t>
            </a: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0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p:txBody>
      </p:sp>
      <p:sp>
        <p:nvSpPr>
          <p:cNvPr id="2" name="Text Box 5"/>
          <p:cNvSpPr txBox="1">
            <a:spLocks noChangeArrowheads="1"/>
          </p:cNvSpPr>
          <p:nvPr/>
        </p:nvSpPr>
        <p:spPr bwMode="auto">
          <a:xfrm>
            <a:off x="1161673" y="1868033"/>
            <a:ext cx="7077527" cy="144655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n-US" sz="1200" dirty="0" smtClean="0">
                <a:solidFill>
                  <a:srgbClr val="000000"/>
                </a:solidFill>
                <a:latin typeface="Arial Black" pitchFamily="34" charset="0"/>
              </a:rPr>
              <a:t>SELECT employee_id, </a:t>
            </a:r>
            <a:r>
              <a:rPr lang="en-US" sz="1200" dirty="0" smtClean="0">
                <a:solidFill>
                  <a:srgbClr val="B80000"/>
                </a:solidFill>
                <a:latin typeface="Arial Black" pitchFamily="34" charset="0"/>
              </a:rPr>
              <a:t>FN_IMPUESTO(salary)</a:t>
            </a:r>
          </a:p>
          <a:p>
            <a:pPr>
              <a:defRPr/>
            </a:pPr>
            <a:r>
              <a:rPr lang="en-US" sz="1200" dirty="0" smtClean="0">
                <a:solidFill>
                  <a:srgbClr val="000000"/>
                </a:solidFill>
                <a:latin typeface="Arial Black" pitchFamily="34" charset="0"/>
              </a:rPr>
              <a:t>FROM employees			                    880</a:t>
            </a:r>
          </a:p>
          <a:p>
            <a:pPr>
              <a:defRPr/>
            </a:pPr>
            <a:r>
              <a:rPr lang="en-US" sz="1200" dirty="0" smtClean="0">
                <a:solidFill>
                  <a:srgbClr val="000000"/>
                </a:solidFill>
                <a:latin typeface="Arial Black" pitchFamily="34" charset="0"/>
              </a:rPr>
              <a:t>WHERE </a:t>
            </a:r>
            <a:r>
              <a:rPr lang="en-US" sz="1200" dirty="0" smtClean="0">
                <a:solidFill>
                  <a:srgbClr val="B80000"/>
                </a:solidFill>
                <a:latin typeface="Arial Black" pitchFamily="34" charset="0"/>
              </a:rPr>
              <a:t>FN_IMPUESTO(salary) </a:t>
            </a:r>
            <a:r>
              <a:rPr lang="en-US" sz="1200" dirty="0" smtClean="0">
                <a:solidFill>
                  <a:srgbClr val="000000"/>
                </a:solidFill>
                <a:latin typeface="Arial Black" pitchFamily="34" charset="0"/>
              </a:rPr>
              <a:t>&gt;  (SELECT MAX(</a:t>
            </a:r>
            <a:r>
              <a:rPr lang="en-US" sz="1200" dirty="0" smtClean="0">
                <a:solidFill>
                  <a:srgbClr val="B80000"/>
                </a:solidFill>
                <a:latin typeface="Arial Black" pitchFamily="34" charset="0"/>
              </a:rPr>
              <a:t>FN_IMPUESTO(salary)</a:t>
            </a:r>
            <a:r>
              <a:rPr lang="en-US" sz="1200" dirty="0" smtClean="0">
                <a:solidFill>
                  <a:srgbClr val="000000"/>
                </a:solidFill>
                <a:latin typeface="Arial Black" pitchFamily="34" charset="0"/>
              </a:rPr>
              <a:t>)</a:t>
            </a:r>
          </a:p>
          <a:p>
            <a:pPr>
              <a:defRPr/>
            </a:pPr>
            <a:r>
              <a:rPr lang="en-US" sz="1200" dirty="0" smtClean="0">
                <a:solidFill>
                  <a:srgbClr val="000000"/>
                </a:solidFill>
                <a:latin typeface="Arial Black" pitchFamily="34" charset="0"/>
              </a:rPr>
              <a:t>                                                           FROM employees</a:t>
            </a:r>
          </a:p>
          <a:p>
            <a:pPr>
              <a:defRPr/>
            </a:pPr>
            <a:r>
              <a:rPr lang="en-US" sz="1200" dirty="0" smtClean="0">
                <a:solidFill>
                  <a:srgbClr val="000000"/>
                </a:solidFill>
                <a:latin typeface="Arial Black" pitchFamily="34" charset="0"/>
              </a:rPr>
              <a:t>                                                         WHERE department_id = 30)</a:t>
            </a:r>
          </a:p>
          <a:p>
            <a:pPr>
              <a:defRPr/>
            </a:pPr>
            <a:r>
              <a:rPr lang="en-US" sz="1200" dirty="0" smtClean="0">
                <a:solidFill>
                  <a:srgbClr val="000000"/>
                </a:solidFill>
                <a:latin typeface="Arial Black" pitchFamily="34" charset="0"/>
              </a:rPr>
              <a:t>ORDER BY FN_IMPUESTO(salary) DESC;</a:t>
            </a:r>
          </a:p>
          <a:p>
            <a:pPr>
              <a:defRPr/>
            </a:pPr>
            <a:endParaRPr lang="en-US" sz="800" dirty="0">
              <a:solidFill>
                <a:srgbClr val="000000"/>
              </a:solidFill>
              <a:latin typeface="Arial Black" pitchFamily="34" charset="0"/>
            </a:endParaRPr>
          </a:p>
        </p:txBody>
      </p:sp>
      <p:sp>
        <p:nvSpPr>
          <p:cNvPr id="7" name="Line 14"/>
          <p:cNvSpPr>
            <a:spLocks noChangeShapeType="1"/>
          </p:cNvSpPr>
          <p:nvPr/>
        </p:nvSpPr>
        <p:spPr bwMode="auto">
          <a:xfrm flipH="1">
            <a:off x="6365453" y="2301379"/>
            <a:ext cx="1141413" cy="0"/>
          </a:xfrm>
          <a:prstGeom prst="line">
            <a:avLst/>
          </a:prstGeom>
          <a:noFill/>
          <a:ln w="38100">
            <a:solidFill>
              <a:schemeClr val="tx1"/>
            </a:solidFill>
            <a:round/>
            <a:headEnd/>
            <a:tailEnd type="triangle" w="med" len="med"/>
          </a:ln>
        </p:spPr>
        <p:txBody>
          <a:bodyPr/>
          <a:lstStyle/>
          <a:p>
            <a:endParaRPr lang="es-CL"/>
          </a:p>
        </p:txBody>
      </p:sp>
      <p:sp>
        <p:nvSpPr>
          <p:cNvPr id="8" name="Line 13"/>
          <p:cNvSpPr>
            <a:spLocks noChangeShapeType="1"/>
          </p:cNvSpPr>
          <p:nvPr/>
        </p:nvSpPr>
        <p:spPr bwMode="auto">
          <a:xfrm flipV="1">
            <a:off x="7503691" y="2283916"/>
            <a:ext cx="0" cy="252413"/>
          </a:xfrm>
          <a:prstGeom prst="line">
            <a:avLst/>
          </a:prstGeom>
          <a:noFill/>
          <a:ln w="38100">
            <a:solidFill>
              <a:schemeClr val="tx1"/>
            </a:solidFill>
            <a:round/>
            <a:headEnd/>
            <a:tailEnd/>
          </a:ln>
        </p:spPr>
        <p:txBody>
          <a:bodyPr/>
          <a:lstStyle/>
          <a:p>
            <a:endParaRPr lang="es-CL"/>
          </a:p>
        </p:txBody>
      </p:sp>
      <p:sp>
        <p:nvSpPr>
          <p:cNvPr id="9" name="Line 14"/>
          <p:cNvSpPr>
            <a:spLocks noChangeShapeType="1"/>
          </p:cNvSpPr>
          <p:nvPr/>
        </p:nvSpPr>
        <p:spPr bwMode="auto">
          <a:xfrm flipH="1">
            <a:off x="7175078" y="2517279"/>
            <a:ext cx="349250" cy="0"/>
          </a:xfrm>
          <a:prstGeom prst="line">
            <a:avLst/>
          </a:prstGeom>
          <a:noFill/>
          <a:ln w="38100">
            <a:solidFill>
              <a:schemeClr val="tx1"/>
            </a:solidFill>
            <a:round/>
            <a:headEnd/>
            <a:tailEnd/>
          </a:ln>
        </p:spPr>
        <p:txBody>
          <a:bodyPr/>
          <a:lstStyle/>
          <a:p>
            <a:endParaRPr lang="es-CL"/>
          </a:p>
        </p:txBody>
      </p:sp>
      <p:pic>
        <p:nvPicPr>
          <p:cNvPr id="3074" name="Picture 2" descr="C:\Users\user\Documents\DonationCoder\ScreenshotCaptor\Screenshots\Screenshot - 20-04-2014 , 18_58_17.png"/>
          <p:cNvPicPr>
            <a:picLocks noChangeAspect="1" noChangeArrowheads="1"/>
          </p:cNvPicPr>
          <p:nvPr/>
        </p:nvPicPr>
        <p:blipFill>
          <a:blip r:embed="rId3" cstate="print"/>
          <a:srcRect/>
          <a:stretch>
            <a:fillRect/>
          </a:stretch>
        </p:blipFill>
        <p:spPr bwMode="auto">
          <a:xfrm>
            <a:off x="3275856" y="3429000"/>
            <a:ext cx="2311015" cy="252028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Restricciones de Funciones Definidas </a:t>
            </a:r>
            <a:br>
              <a:rPr lang="es-CL" sz="3000" dirty="0" smtClean="0">
                <a:solidFill>
                  <a:srgbClr val="10253F"/>
                </a:solidFill>
                <a:latin typeface="Arial" charset="0"/>
                <a:ea typeface="ＭＳ Ｐゴシック" pitchFamily="34" charset="-128"/>
                <a:cs typeface="Arial" charset="0"/>
              </a:rPr>
            </a:br>
            <a:r>
              <a:rPr lang="es-CL" sz="3000" dirty="0" smtClean="0">
                <a:solidFill>
                  <a:srgbClr val="10253F"/>
                </a:solidFill>
                <a:latin typeface="Arial" charset="0"/>
                <a:ea typeface="ＭＳ Ｐゴシック" pitchFamily="34" charset="-128"/>
                <a:cs typeface="Arial" charset="0"/>
              </a:rPr>
              <a:t>por el Usuario </a:t>
            </a:r>
            <a:endParaRPr lang="es-ES" sz="3000" dirty="0" smtClean="0">
              <a:solidFill>
                <a:srgbClr val="10253F"/>
              </a:solidFill>
              <a:latin typeface="Arial" charset="0"/>
              <a:ea typeface="ＭＳ Ｐゴシック" pitchFamily="34" charset="-128"/>
              <a:cs typeface="Arial" charset="0"/>
            </a:endParaRPr>
          </a:p>
        </p:txBody>
      </p:sp>
      <p:sp>
        <p:nvSpPr>
          <p:cNvPr id="9" name="8 Bisel"/>
          <p:cNvSpPr>
            <a:spLocks noChangeArrowheads="1"/>
          </p:cNvSpPr>
          <p:nvPr/>
        </p:nvSpPr>
        <p:spPr bwMode="auto">
          <a:xfrm>
            <a:off x="252480" y="1911846"/>
            <a:ext cx="8640000" cy="936000"/>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smtClean="0">
                <a:solidFill>
                  <a:schemeClr val="bg1"/>
                </a:solidFill>
                <a:latin typeface="Arial Black" pitchFamily="34" charset="0"/>
              </a:rPr>
              <a:t>No se pueden invocar desde cláusula de CHECK </a:t>
            </a:r>
            <a:r>
              <a:rPr lang="es-CL" b="1" dirty="0" err="1" smtClean="0">
                <a:solidFill>
                  <a:schemeClr val="bg1"/>
                </a:solidFill>
                <a:latin typeface="Arial Black" pitchFamily="34" charset="0"/>
              </a:rPr>
              <a:t>constraint</a:t>
            </a:r>
            <a:r>
              <a:rPr lang="es-CL" b="1" dirty="0" smtClean="0">
                <a:solidFill>
                  <a:schemeClr val="bg1"/>
                </a:solidFill>
                <a:latin typeface="Arial Black" pitchFamily="34" charset="0"/>
              </a:rPr>
              <a:t>, sentencia CREATE TABLE o ALTER TABLE</a:t>
            </a:r>
            <a:endParaRPr lang="es-ES" b="1" dirty="0">
              <a:solidFill>
                <a:schemeClr val="bg1"/>
              </a:solidFill>
              <a:latin typeface="Arial Black" pitchFamily="34" charset="0"/>
            </a:endParaRPr>
          </a:p>
        </p:txBody>
      </p:sp>
      <p:sp>
        <p:nvSpPr>
          <p:cNvPr id="10" name="12 Bisel"/>
          <p:cNvSpPr>
            <a:spLocks noChangeArrowheads="1"/>
          </p:cNvSpPr>
          <p:nvPr/>
        </p:nvSpPr>
        <p:spPr bwMode="auto">
          <a:xfrm>
            <a:off x="251520" y="2943994"/>
            <a:ext cx="8640000" cy="936000"/>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smtClean="0">
                <a:solidFill>
                  <a:srgbClr val="FFFFFF"/>
                </a:solidFill>
                <a:latin typeface="Arial Black" pitchFamily="34" charset="0"/>
              </a:rPr>
              <a:t>No se puede usar para especificar un valor por defecto de una columna</a:t>
            </a:r>
            <a:endParaRPr lang="es-CL" b="1" dirty="0">
              <a:solidFill>
                <a:srgbClr val="FFFFFF"/>
              </a:solidFill>
              <a:latin typeface="Arial Black" pitchFamily="34" charset="0"/>
            </a:endParaRPr>
          </a:p>
        </p:txBody>
      </p:sp>
      <p:sp>
        <p:nvSpPr>
          <p:cNvPr id="12" name="12 Bisel"/>
          <p:cNvSpPr>
            <a:spLocks noChangeArrowheads="1"/>
          </p:cNvSpPr>
          <p:nvPr/>
        </p:nvSpPr>
        <p:spPr bwMode="auto">
          <a:xfrm>
            <a:off x="251520" y="3980577"/>
            <a:ext cx="8640000" cy="936000"/>
          </a:xfrm>
          <a:prstGeom prst="bevel">
            <a:avLst>
              <a:gd name="adj" fmla="val 12500"/>
            </a:avLst>
          </a:prstGeom>
          <a:solidFill>
            <a:srgbClr val="7D3B05"/>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marL="0" lvl="1" algn="ctr"/>
            <a:r>
              <a:rPr lang="es-CL" b="1" dirty="0" smtClean="0">
                <a:solidFill>
                  <a:srgbClr val="FFFFFF"/>
                </a:solidFill>
                <a:latin typeface="Arial Black" pitchFamily="34" charset="0"/>
              </a:rPr>
              <a:t>Cuando son invocadas desde una sentencia SELECT sobre una tabla T no pueden contener sentencias DML sobre la misma tabla T</a:t>
            </a:r>
            <a:endParaRPr lang="es-CL" b="1" dirty="0">
              <a:solidFill>
                <a:srgbClr val="FFFFFF"/>
              </a:solidFill>
              <a:latin typeface="Arial Black" pitchFamily="34" charset="0"/>
            </a:endParaRPr>
          </a:p>
        </p:txBody>
      </p:sp>
      <p:sp>
        <p:nvSpPr>
          <p:cNvPr id="2" name="8 Bisel"/>
          <p:cNvSpPr>
            <a:spLocks noChangeArrowheads="1"/>
          </p:cNvSpPr>
          <p:nvPr/>
        </p:nvSpPr>
        <p:spPr bwMode="auto">
          <a:xfrm>
            <a:off x="251768" y="5016644"/>
            <a:ext cx="8640000" cy="936000"/>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smtClean="0">
                <a:solidFill>
                  <a:schemeClr val="bg1"/>
                </a:solidFill>
                <a:latin typeface="Arial Black" pitchFamily="34" charset="0"/>
              </a:rPr>
              <a:t>Cuando se invocan desde sentencias UPDATE o DELETE sobre una tabla T no pueden tener una sentencia SELECT o contener DML sobre la  misma tabla T</a:t>
            </a:r>
            <a:endParaRPr lang="es-CL" b="1" dirty="0">
              <a:solidFill>
                <a:schemeClr val="bg1"/>
              </a:solidFill>
              <a:latin typeface="Arial Black"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Restricciones de Funciones Definidas </a:t>
            </a:r>
            <a:br>
              <a:rPr lang="es-CL" sz="3000" dirty="0" smtClean="0">
                <a:solidFill>
                  <a:srgbClr val="10253F"/>
                </a:solidFill>
                <a:latin typeface="Arial" charset="0"/>
                <a:ea typeface="ＭＳ Ｐゴシック" pitchFamily="34" charset="-128"/>
                <a:cs typeface="Arial" charset="0"/>
              </a:rPr>
            </a:br>
            <a:r>
              <a:rPr lang="es-CL" sz="3000" dirty="0" smtClean="0">
                <a:solidFill>
                  <a:srgbClr val="10253F"/>
                </a:solidFill>
                <a:latin typeface="Arial" charset="0"/>
                <a:ea typeface="ＭＳ Ｐゴシック" pitchFamily="34" charset="-128"/>
                <a:cs typeface="Arial" charset="0"/>
              </a:rPr>
              <a:t>por el Usuario </a:t>
            </a:r>
            <a:endParaRPr lang="es-ES" sz="3000" dirty="0" smtClean="0">
              <a:solidFill>
                <a:srgbClr val="10253F"/>
              </a:solidFill>
              <a:latin typeface="Arial" charset="0"/>
              <a:ea typeface="ＭＳ Ｐゴシック" pitchFamily="34" charset="-128"/>
              <a:cs typeface="Arial" charset="0"/>
            </a:endParaRPr>
          </a:p>
        </p:txBody>
      </p:sp>
      <p:sp>
        <p:nvSpPr>
          <p:cNvPr id="28674"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a:ea typeface="Arial Unicode MS"/>
                <a:cs typeface="Arial Unicode MS"/>
              </a:rPr>
              <a:t>Ejemplo:</a:t>
            </a: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0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p:txBody>
      </p:sp>
      <p:sp>
        <p:nvSpPr>
          <p:cNvPr id="3" name="Text Box 5"/>
          <p:cNvSpPr txBox="1">
            <a:spLocks noChangeArrowheads="1"/>
          </p:cNvSpPr>
          <p:nvPr/>
        </p:nvSpPr>
        <p:spPr bwMode="auto">
          <a:xfrm>
            <a:off x="714060" y="1880829"/>
            <a:ext cx="7938371" cy="1620179"/>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pPr>
              <a:defRPr/>
            </a:pPr>
            <a:endParaRPr lang="es-MX" sz="800" dirty="0">
              <a:latin typeface="Arial Black" pitchFamily="34" charset="0"/>
            </a:endParaRPr>
          </a:p>
          <a:p>
            <a:pPr>
              <a:defRPr/>
            </a:pPr>
            <a:r>
              <a:rPr lang="en-US" sz="1200" dirty="0" smtClean="0">
                <a:solidFill>
                  <a:srgbClr val="000000"/>
                </a:solidFill>
                <a:latin typeface="Arial Black" pitchFamily="34" charset="0"/>
              </a:rPr>
              <a:t>CREATE OR REPLACE FUNCTION FN_DML_SQL(</a:t>
            </a:r>
            <a:r>
              <a:rPr lang="en-US" sz="1200" dirty="0" err="1" smtClean="0">
                <a:solidFill>
                  <a:srgbClr val="000000"/>
                </a:solidFill>
                <a:latin typeface="Arial Black" pitchFamily="34" charset="0"/>
              </a:rPr>
              <a:t>sal</a:t>
            </a:r>
            <a:r>
              <a:rPr lang="en-US" sz="1200" dirty="0" smtClean="0">
                <a:solidFill>
                  <a:srgbClr val="000000"/>
                </a:solidFill>
                <a:latin typeface="Arial Black" pitchFamily="34" charset="0"/>
              </a:rPr>
              <a:t> NUMBER)</a:t>
            </a:r>
          </a:p>
          <a:p>
            <a:pPr>
              <a:defRPr/>
            </a:pPr>
            <a:r>
              <a:rPr lang="en-US" sz="1200" dirty="0" smtClean="0">
                <a:solidFill>
                  <a:srgbClr val="000000"/>
                </a:solidFill>
                <a:latin typeface="Arial Black" pitchFamily="34" charset="0"/>
              </a:rPr>
              <a:t>   RETURN NUMBER IS</a:t>
            </a:r>
          </a:p>
          <a:p>
            <a:pPr>
              <a:defRPr/>
            </a:pPr>
            <a:r>
              <a:rPr lang="en-US" sz="1200" dirty="0" smtClean="0">
                <a:solidFill>
                  <a:srgbClr val="000000"/>
                </a:solidFill>
                <a:latin typeface="Arial Black" pitchFamily="34" charset="0"/>
              </a:rPr>
              <a:t>BEGIN</a:t>
            </a:r>
          </a:p>
          <a:p>
            <a:pPr>
              <a:defRPr/>
            </a:pPr>
            <a:r>
              <a:rPr lang="en-US" sz="1200" dirty="0" smtClean="0">
                <a:solidFill>
                  <a:srgbClr val="000000"/>
                </a:solidFill>
                <a:latin typeface="Arial Black" pitchFamily="34" charset="0"/>
              </a:rPr>
              <a:t>  INSERT INTO </a:t>
            </a:r>
            <a:r>
              <a:rPr lang="en-US" sz="1200" dirty="0" smtClean="0">
                <a:solidFill>
                  <a:srgbClr val="B80000"/>
                </a:solidFill>
                <a:latin typeface="Arial Black" pitchFamily="34" charset="0"/>
              </a:rPr>
              <a:t>employees</a:t>
            </a:r>
            <a:r>
              <a:rPr lang="en-US" sz="1200" dirty="0" smtClean="0">
                <a:solidFill>
                  <a:srgbClr val="000000"/>
                </a:solidFill>
                <a:latin typeface="Arial Black" pitchFamily="34" charset="0"/>
              </a:rPr>
              <a:t>(employee_id, last_name, email, hire_date, job_id, salary)</a:t>
            </a:r>
          </a:p>
          <a:p>
            <a:pPr>
              <a:defRPr/>
            </a:pPr>
            <a:r>
              <a:rPr lang="en-US" sz="1200" dirty="0" smtClean="0">
                <a:solidFill>
                  <a:srgbClr val="000000"/>
                </a:solidFill>
                <a:latin typeface="Arial Black" pitchFamily="34" charset="0"/>
              </a:rPr>
              <a:t>  VALUES(1, 'Frost', 'jfrost@company.com', SYSDATE, 'SA_MAN', </a:t>
            </a:r>
            <a:r>
              <a:rPr lang="en-US" sz="1200" dirty="0" err="1" smtClean="0">
                <a:solidFill>
                  <a:srgbClr val="000000"/>
                </a:solidFill>
                <a:latin typeface="Arial Black" pitchFamily="34" charset="0"/>
              </a:rPr>
              <a:t>sal</a:t>
            </a:r>
            <a:r>
              <a:rPr lang="en-US" sz="1200" dirty="0" smtClean="0">
                <a:solidFill>
                  <a:srgbClr val="000000"/>
                </a:solidFill>
                <a:latin typeface="Arial Black" pitchFamily="34" charset="0"/>
              </a:rPr>
              <a:t>);</a:t>
            </a:r>
          </a:p>
          <a:p>
            <a:pPr>
              <a:defRPr/>
            </a:pPr>
            <a:r>
              <a:rPr lang="en-US" sz="1200" dirty="0" smtClean="0">
                <a:solidFill>
                  <a:srgbClr val="000000"/>
                </a:solidFill>
                <a:latin typeface="Arial Black" pitchFamily="34" charset="0"/>
              </a:rPr>
              <a:t>  RETURN (</a:t>
            </a:r>
            <a:r>
              <a:rPr lang="en-US" sz="1200" dirty="0" err="1" smtClean="0">
                <a:solidFill>
                  <a:srgbClr val="000000"/>
                </a:solidFill>
                <a:latin typeface="Arial Black" pitchFamily="34" charset="0"/>
              </a:rPr>
              <a:t>sal</a:t>
            </a:r>
            <a:r>
              <a:rPr lang="en-US" sz="1200" dirty="0" smtClean="0">
                <a:solidFill>
                  <a:srgbClr val="000000"/>
                </a:solidFill>
                <a:latin typeface="Arial Black" pitchFamily="34" charset="0"/>
              </a:rPr>
              <a:t> + 100);</a:t>
            </a:r>
          </a:p>
          <a:p>
            <a:pPr>
              <a:defRPr/>
            </a:pPr>
            <a:r>
              <a:rPr lang="en-US" sz="1200" dirty="0" smtClean="0">
                <a:solidFill>
                  <a:srgbClr val="000000"/>
                </a:solidFill>
                <a:latin typeface="Arial Black" pitchFamily="34" charset="0"/>
              </a:rPr>
              <a:t>END;</a:t>
            </a:r>
          </a:p>
          <a:p>
            <a:pPr>
              <a:defRPr/>
            </a:pPr>
            <a:endParaRPr lang="en-US" sz="800" dirty="0" smtClean="0">
              <a:solidFill>
                <a:srgbClr val="000000"/>
              </a:solidFill>
              <a:latin typeface="Arial Black" pitchFamily="34" charset="0"/>
            </a:endParaRPr>
          </a:p>
        </p:txBody>
      </p:sp>
      <p:sp>
        <p:nvSpPr>
          <p:cNvPr id="6" name="Text Box 5"/>
          <p:cNvSpPr txBox="1">
            <a:spLocks noChangeArrowheads="1"/>
          </p:cNvSpPr>
          <p:nvPr/>
        </p:nvSpPr>
        <p:spPr bwMode="auto">
          <a:xfrm>
            <a:off x="719035" y="3625860"/>
            <a:ext cx="7938371" cy="52322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pPr>
              <a:defRPr/>
            </a:pPr>
            <a:endParaRPr lang="es-MX" sz="800" dirty="0">
              <a:latin typeface="Arial Black" pitchFamily="34" charset="0"/>
            </a:endParaRPr>
          </a:p>
          <a:p>
            <a:pPr>
              <a:defRPr/>
            </a:pPr>
            <a:r>
              <a:rPr lang="en-US" sz="1200" dirty="0" smtClean="0">
                <a:solidFill>
                  <a:srgbClr val="000000"/>
                </a:solidFill>
                <a:latin typeface="Arial Black" pitchFamily="34" charset="0"/>
              </a:rPr>
              <a:t>SELECT FN_DML_SQL(salary) FROM </a:t>
            </a:r>
            <a:r>
              <a:rPr lang="en-US" sz="1200" dirty="0" smtClean="0">
                <a:solidFill>
                  <a:srgbClr val="B80000"/>
                </a:solidFill>
                <a:latin typeface="Arial Black" pitchFamily="34" charset="0"/>
              </a:rPr>
              <a:t>employees</a:t>
            </a:r>
            <a:r>
              <a:rPr lang="en-US" sz="1200" dirty="0" smtClean="0">
                <a:solidFill>
                  <a:srgbClr val="000000"/>
                </a:solidFill>
                <a:latin typeface="Arial Black" pitchFamily="34" charset="0"/>
              </a:rPr>
              <a:t>;</a:t>
            </a:r>
          </a:p>
          <a:p>
            <a:pPr>
              <a:defRPr/>
            </a:pPr>
            <a:endParaRPr lang="en-US" sz="800" dirty="0" smtClean="0">
              <a:solidFill>
                <a:srgbClr val="000000"/>
              </a:solidFill>
              <a:latin typeface="Arial Black" pitchFamily="34" charset="0"/>
            </a:endParaRPr>
          </a:p>
        </p:txBody>
      </p:sp>
      <p:pic>
        <p:nvPicPr>
          <p:cNvPr id="4098" name="Picture 2" descr="C:\Users\user\Documents\DonationCoder\ScreenshotCaptor\Screenshots\Screenshot - 20-04-2014 , 19_34_37.png"/>
          <p:cNvPicPr>
            <a:picLocks noChangeAspect="1" noChangeArrowheads="1"/>
          </p:cNvPicPr>
          <p:nvPr/>
        </p:nvPicPr>
        <p:blipFill>
          <a:blip r:embed="rId3" cstate="print"/>
          <a:srcRect/>
          <a:stretch>
            <a:fillRect/>
          </a:stretch>
        </p:blipFill>
        <p:spPr bwMode="auto">
          <a:xfrm>
            <a:off x="2046535" y="4221088"/>
            <a:ext cx="5405785" cy="1941208"/>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Restricciones de Funciones Definidas </a:t>
            </a:r>
            <a:br>
              <a:rPr lang="es-CL" sz="3000" dirty="0" smtClean="0">
                <a:solidFill>
                  <a:srgbClr val="10253F"/>
                </a:solidFill>
                <a:latin typeface="Arial" charset="0"/>
                <a:ea typeface="ＭＳ Ｐゴシック" pitchFamily="34" charset="-128"/>
                <a:cs typeface="Arial" charset="0"/>
              </a:rPr>
            </a:br>
            <a:r>
              <a:rPr lang="es-CL" sz="3000" dirty="0" smtClean="0">
                <a:solidFill>
                  <a:srgbClr val="10253F"/>
                </a:solidFill>
                <a:latin typeface="Arial" charset="0"/>
                <a:ea typeface="ＭＳ Ｐゴシック" pitchFamily="34" charset="-128"/>
                <a:cs typeface="Arial" charset="0"/>
              </a:rPr>
              <a:t>por el Usuario </a:t>
            </a:r>
            <a:endParaRPr lang="es-ES" sz="3000" dirty="0" smtClean="0">
              <a:solidFill>
                <a:srgbClr val="10253F"/>
              </a:solidFill>
              <a:latin typeface="Arial" charset="0"/>
              <a:ea typeface="ＭＳ Ｐゴシック" pitchFamily="34" charset="-128"/>
              <a:cs typeface="Arial" charset="0"/>
            </a:endParaRPr>
          </a:p>
        </p:txBody>
      </p:sp>
      <p:sp>
        <p:nvSpPr>
          <p:cNvPr id="28674"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a:ea typeface="Arial Unicode MS"/>
                <a:cs typeface="Arial Unicode MS"/>
              </a:rPr>
              <a:t>Ejemplo:</a:t>
            </a: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0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p:txBody>
      </p:sp>
      <p:sp>
        <p:nvSpPr>
          <p:cNvPr id="3" name="Text Box 5"/>
          <p:cNvSpPr txBox="1">
            <a:spLocks noChangeArrowheads="1"/>
          </p:cNvSpPr>
          <p:nvPr/>
        </p:nvSpPr>
        <p:spPr bwMode="auto">
          <a:xfrm>
            <a:off x="714060" y="1880829"/>
            <a:ext cx="7938371" cy="89255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pPr>
              <a:defRPr/>
            </a:pPr>
            <a:endParaRPr lang="es-MX" sz="800" dirty="0">
              <a:latin typeface="Arial Black" pitchFamily="34" charset="0"/>
            </a:endParaRPr>
          </a:p>
          <a:p>
            <a:pPr>
              <a:defRPr/>
            </a:pPr>
            <a:r>
              <a:rPr lang="en-US" sz="1200" dirty="0" smtClean="0">
                <a:solidFill>
                  <a:srgbClr val="000000"/>
                </a:solidFill>
                <a:latin typeface="Arial Black" pitchFamily="34" charset="0"/>
              </a:rPr>
              <a:t>UPDATE </a:t>
            </a:r>
            <a:r>
              <a:rPr lang="en-US" sz="1200" dirty="0" smtClean="0">
                <a:solidFill>
                  <a:srgbClr val="B80000"/>
                </a:solidFill>
                <a:latin typeface="Arial Black" pitchFamily="34" charset="0"/>
              </a:rPr>
              <a:t>employees</a:t>
            </a:r>
          </a:p>
          <a:p>
            <a:pPr>
              <a:defRPr/>
            </a:pPr>
            <a:r>
              <a:rPr lang="en-US" sz="1200" dirty="0" smtClean="0">
                <a:solidFill>
                  <a:srgbClr val="000000"/>
                </a:solidFill>
                <a:latin typeface="Arial Black" pitchFamily="34" charset="0"/>
              </a:rPr>
              <a:t>  SET salary = FN_DML_SQL(2000)</a:t>
            </a:r>
          </a:p>
          <a:p>
            <a:pPr>
              <a:defRPr/>
            </a:pPr>
            <a:r>
              <a:rPr lang="en-US" sz="1200" dirty="0" smtClean="0">
                <a:solidFill>
                  <a:srgbClr val="000000"/>
                </a:solidFill>
                <a:latin typeface="Arial Black" pitchFamily="34" charset="0"/>
              </a:rPr>
              <a:t>WHERE employee_id = 170;</a:t>
            </a:r>
          </a:p>
          <a:p>
            <a:pPr>
              <a:defRPr/>
            </a:pPr>
            <a:endParaRPr lang="en-US" sz="800" dirty="0" smtClean="0">
              <a:solidFill>
                <a:srgbClr val="000000"/>
              </a:solidFill>
              <a:latin typeface="Arial Black" pitchFamily="34" charset="0"/>
            </a:endParaRPr>
          </a:p>
        </p:txBody>
      </p:sp>
      <p:pic>
        <p:nvPicPr>
          <p:cNvPr id="5122" name="Picture 2" descr="C:\Users\user\Documents\DonationCoder\ScreenshotCaptor\Screenshots\Screenshot - 20-04-2014 , 19_38_02.png"/>
          <p:cNvPicPr>
            <a:picLocks noChangeAspect="1" noChangeArrowheads="1"/>
          </p:cNvPicPr>
          <p:nvPr/>
        </p:nvPicPr>
        <p:blipFill>
          <a:blip r:embed="rId3" cstate="print"/>
          <a:srcRect/>
          <a:stretch>
            <a:fillRect/>
          </a:stretch>
        </p:blipFill>
        <p:spPr bwMode="auto">
          <a:xfrm>
            <a:off x="1616770" y="2933418"/>
            <a:ext cx="5979566" cy="2151766"/>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a:xfrm>
            <a:off x="882650" y="188913"/>
            <a:ext cx="7793038" cy="1462087"/>
          </a:xfrm>
        </p:spPr>
        <p:txBody>
          <a:bodyPr/>
          <a:lstStyle/>
          <a:p>
            <a:pPr algn="r"/>
            <a:r>
              <a:rPr lang="es-CL" sz="3400" dirty="0" smtClean="0">
                <a:solidFill>
                  <a:srgbClr val="10253F"/>
                </a:solidFill>
                <a:latin typeface="Arial" charset="0"/>
                <a:ea typeface="ＭＳ Ｐゴシック" pitchFamily="34" charset="-128"/>
                <a:cs typeface="Arial" charset="0"/>
              </a:rPr>
              <a:t>Eliminando Funciones</a:t>
            </a:r>
            <a:endParaRPr lang="es-ES" sz="3400" dirty="0" smtClean="0">
              <a:solidFill>
                <a:srgbClr val="10253F"/>
              </a:solidFill>
              <a:latin typeface="Arial" charset="0"/>
              <a:ea typeface="ＭＳ Ｐゴシック" pitchFamily="34" charset="-128"/>
              <a:cs typeface="Arial" charset="0"/>
            </a:endParaRPr>
          </a:p>
        </p:txBody>
      </p:sp>
      <p:sp>
        <p:nvSpPr>
          <p:cNvPr id="30722"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ea typeface="Arial Unicode MS"/>
                <a:cs typeface="Arial Unicode MS"/>
              </a:rPr>
              <a:t>Se pueden eliminar las funciones que están almacenado en la Base de Datos.</a:t>
            </a:r>
          </a:p>
          <a:p>
            <a:pPr marL="609600" indent="-609600" algn="just" defTabSz="457200">
              <a:lnSpc>
                <a:spcPct val="80000"/>
              </a:lnSpc>
              <a:spcBef>
                <a:spcPct val="20000"/>
              </a:spcBef>
              <a:buFont typeface="Arial" charset="0"/>
              <a:buChar char="•"/>
            </a:pPr>
            <a:r>
              <a:rPr lang="es-CL" sz="1800" dirty="0" smtClean="0">
                <a:ea typeface="Arial Unicode MS"/>
                <a:cs typeface="Arial Unicode MS"/>
              </a:rPr>
              <a:t>Cuando se elimina una función todos los privilegios que se han otorgado sobre la función son revocadas cuando la función es eliminada.</a:t>
            </a:r>
          </a:p>
          <a:p>
            <a:pPr marL="609600"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609600" indent="-609600" algn="just" defTabSz="457200">
              <a:lnSpc>
                <a:spcPct val="80000"/>
              </a:lnSpc>
              <a:spcBef>
                <a:spcPct val="20000"/>
              </a:spcBef>
              <a:buFont typeface="Arial" charset="0"/>
              <a:buChar char="•"/>
            </a:pPr>
            <a:r>
              <a:rPr lang="es-CL" sz="1800" dirty="0" smtClean="0">
                <a:ea typeface="Arial Unicode MS"/>
                <a:cs typeface="Arial Unicode MS"/>
              </a:rPr>
              <a:t>Sintaxis:</a:t>
            </a:r>
          </a:p>
          <a:p>
            <a:pPr marL="609600"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r>
              <a:rPr lang="es-CL" sz="1800" dirty="0" smtClean="0">
                <a:ea typeface="Arial Unicode MS"/>
                <a:cs typeface="Arial Unicode MS"/>
              </a:rPr>
              <a:t>Ejemplo:</a:t>
            </a: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0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p:txBody>
      </p:sp>
      <p:sp>
        <p:nvSpPr>
          <p:cNvPr id="3" name="Text Box 5"/>
          <p:cNvSpPr txBox="1">
            <a:spLocks noChangeArrowheads="1"/>
          </p:cNvSpPr>
          <p:nvPr/>
        </p:nvSpPr>
        <p:spPr bwMode="auto">
          <a:xfrm>
            <a:off x="1070416" y="3337828"/>
            <a:ext cx="7295103" cy="52322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n-US" sz="1200" dirty="0" smtClean="0">
                <a:solidFill>
                  <a:srgbClr val="000000"/>
                </a:solidFill>
                <a:latin typeface="Arial Black" pitchFamily="34" charset="0"/>
              </a:rPr>
              <a:t>DROP FUNCTION </a:t>
            </a:r>
            <a:r>
              <a:rPr lang="en-US" sz="1200" i="1" dirty="0" err="1" smtClean="0">
                <a:solidFill>
                  <a:srgbClr val="000000"/>
                </a:solidFill>
                <a:latin typeface="Arial Black" pitchFamily="34" charset="0"/>
              </a:rPr>
              <a:t>nombre_función</a:t>
            </a:r>
            <a:r>
              <a:rPr lang="en-US" sz="1200" i="1" dirty="0" smtClean="0">
                <a:solidFill>
                  <a:srgbClr val="000000"/>
                </a:solidFill>
                <a:latin typeface="Arial Black" pitchFamily="34" charset="0"/>
              </a:rPr>
              <a:t> </a:t>
            </a:r>
            <a:r>
              <a:rPr lang="en-US" sz="1200" dirty="0" smtClean="0">
                <a:solidFill>
                  <a:srgbClr val="000000"/>
                </a:solidFill>
                <a:latin typeface="Arial Black" pitchFamily="34" charset="0"/>
              </a:rPr>
              <a:t>;</a:t>
            </a:r>
          </a:p>
          <a:p>
            <a:pPr>
              <a:defRPr/>
            </a:pPr>
            <a:endParaRPr lang="en-US" sz="800" dirty="0" smtClean="0">
              <a:solidFill>
                <a:srgbClr val="000000"/>
              </a:solidFill>
              <a:latin typeface="Arial Black" pitchFamily="34" charset="0"/>
            </a:endParaRPr>
          </a:p>
        </p:txBody>
      </p:sp>
      <p:sp>
        <p:nvSpPr>
          <p:cNvPr id="6" name="Text Box 5"/>
          <p:cNvSpPr txBox="1">
            <a:spLocks noChangeArrowheads="1"/>
          </p:cNvSpPr>
          <p:nvPr/>
        </p:nvSpPr>
        <p:spPr bwMode="auto">
          <a:xfrm>
            <a:off x="1072183" y="4489956"/>
            <a:ext cx="7295103" cy="52322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n-US" sz="1200" dirty="0" smtClean="0">
                <a:solidFill>
                  <a:srgbClr val="000000"/>
                </a:solidFill>
                <a:latin typeface="Arial Black" pitchFamily="34" charset="0"/>
              </a:rPr>
              <a:t>DROP FUNCTION </a:t>
            </a:r>
            <a:r>
              <a:rPr lang="en-US" sz="1200" dirty="0" err="1" smtClean="0">
                <a:solidFill>
                  <a:srgbClr val="B80000"/>
                </a:solidFill>
                <a:latin typeface="Arial Black" pitchFamily="34" charset="0"/>
              </a:rPr>
              <a:t>fn_</a:t>
            </a:r>
            <a:r>
              <a:rPr lang="en-US" sz="1200" b="1" dirty="0" err="1" smtClean="0">
                <a:solidFill>
                  <a:srgbClr val="B80000"/>
                </a:solidFill>
                <a:latin typeface="Arial Black" pitchFamily="34" charset="0"/>
              </a:rPr>
              <a:t>obtiene_sal</a:t>
            </a:r>
            <a:r>
              <a:rPr lang="en-US" sz="1200" i="1" dirty="0" smtClean="0">
                <a:solidFill>
                  <a:srgbClr val="000000"/>
                </a:solidFill>
                <a:latin typeface="Arial Black" pitchFamily="34" charset="0"/>
              </a:rPr>
              <a:t> </a:t>
            </a:r>
            <a:r>
              <a:rPr lang="en-US" sz="1200" dirty="0" smtClean="0">
                <a:solidFill>
                  <a:srgbClr val="000000"/>
                </a:solidFill>
                <a:latin typeface="Arial Black" pitchFamily="34" charset="0"/>
              </a:rPr>
              <a:t>;</a:t>
            </a:r>
          </a:p>
          <a:p>
            <a:pPr>
              <a:defRPr/>
            </a:pPr>
            <a:endParaRPr lang="en-US" sz="800" dirty="0" smtClean="0">
              <a:solidFill>
                <a:srgbClr val="000000"/>
              </a:solidFill>
              <a:latin typeface="Arial Black"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Obteniendo Información de Funciones desde el Diccionario de Datos </a:t>
            </a:r>
            <a:endParaRPr lang="es-ES" sz="3000" dirty="0" smtClean="0">
              <a:solidFill>
                <a:srgbClr val="10253F"/>
              </a:solidFill>
              <a:latin typeface="Arial" charset="0"/>
              <a:ea typeface="ＭＳ Ｐゴシック" pitchFamily="34" charset="-128"/>
              <a:cs typeface="Arial" charset="0"/>
            </a:endParaRPr>
          </a:p>
        </p:txBody>
      </p:sp>
      <p:sp>
        <p:nvSpPr>
          <p:cNvPr id="55298"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lvl="1" indent="-609600" algn="just" defTabSz="457200">
              <a:lnSpc>
                <a:spcPct val="80000"/>
              </a:lnSpc>
              <a:spcBef>
                <a:spcPct val="20000"/>
              </a:spcBef>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000">
              <a:ea typeface="Arial Unicode MS"/>
              <a:cs typeface="Arial Unicode MS"/>
            </a:endParaRPr>
          </a:p>
          <a:p>
            <a:pPr marL="609600" indent="-609600" algn="just" defTabSz="457200">
              <a:lnSpc>
                <a:spcPct val="80000"/>
              </a:lnSpc>
              <a:spcBef>
                <a:spcPct val="20000"/>
              </a:spcBef>
            </a:pPr>
            <a:endParaRPr lang="es-CL" sz="1800">
              <a:ea typeface="Arial Unicode MS"/>
              <a:cs typeface="Arial Unicode MS"/>
            </a:endParaRPr>
          </a:p>
        </p:txBody>
      </p:sp>
      <p:sp>
        <p:nvSpPr>
          <p:cNvPr id="8" name="7 Bisel"/>
          <p:cNvSpPr>
            <a:spLocks noChangeArrowheads="1"/>
          </p:cNvSpPr>
          <p:nvPr/>
        </p:nvSpPr>
        <p:spPr bwMode="auto">
          <a:xfrm>
            <a:off x="246063" y="1844675"/>
            <a:ext cx="4214812" cy="1655763"/>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just">
              <a:defRPr/>
            </a:pPr>
            <a:r>
              <a:rPr lang="es-CL" sz="1600" b="1" dirty="0" smtClean="0">
                <a:solidFill>
                  <a:srgbClr val="FFFFFF"/>
                </a:solidFill>
              </a:rPr>
              <a:t>USER_SOURCE: código fuente de los subprogramas que ha creado el usuario.</a:t>
            </a:r>
            <a:endParaRPr lang="es-CL" sz="1600" b="1" dirty="0">
              <a:solidFill>
                <a:srgbClr val="FFFFFF"/>
              </a:solidFill>
            </a:endParaRPr>
          </a:p>
        </p:txBody>
      </p:sp>
      <p:sp>
        <p:nvSpPr>
          <p:cNvPr id="9" name="12 Bisel"/>
          <p:cNvSpPr>
            <a:spLocks noChangeArrowheads="1"/>
          </p:cNvSpPr>
          <p:nvPr/>
        </p:nvSpPr>
        <p:spPr bwMode="auto">
          <a:xfrm>
            <a:off x="4697413" y="1854200"/>
            <a:ext cx="4214812" cy="1655763"/>
          </a:xfrm>
          <a:prstGeom prst="bevel">
            <a:avLst>
              <a:gd name="adj" fmla="val 12500"/>
            </a:avLst>
          </a:prstGeom>
          <a:solidFill>
            <a:srgbClr val="7D3B05"/>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marL="0" lvl="1" algn="just">
              <a:defRPr/>
            </a:pPr>
            <a:r>
              <a:rPr lang="es-CL" sz="1600" b="1" dirty="0" smtClean="0">
                <a:solidFill>
                  <a:srgbClr val="FFFFFF"/>
                </a:solidFill>
              </a:rPr>
              <a:t>USER_OBJECTS: información de todos los objetos que pertenecen al usuario.</a:t>
            </a:r>
            <a:endParaRPr lang="es-CL" sz="1600" b="1" dirty="0">
              <a:solidFill>
                <a:srgbClr val="FFFFFF"/>
              </a:solidFill>
            </a:endParaRPr>
          </a:p>
        </p:txBody>
      </p:sp>
      <p:sp>
        <p:nvSpPr>
          <p:cNvPr id="10" name="12 Bisel"/>
          <p:cNvSpPr>
            <a:spLocks noChangeArrowheads="1"/>
          </p:cNvSpPr>
          <p:nvPr/>
        </p:nvSpPr>
        <p:spPr bwMode="auto">
          <a:xfrm>
            <a:off x="2268538" y="3789363"/>
            <a:ext cx="4678362" cy="1655762"/>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marL="0" lvl="1" algn="just">
              <a:defRPr/>
            </a:pPr>
            <a:r>
              <a:rPr lang="es-CL" sz="1600" b="1" dirty="0" smtClean="0">
                <a:solidFill>
                  <a:srgbClr val="FFFFFF"/>
                </a:solidFill>
              </a:rPr>
              <a:t>USER_ERRORS: información sobre errores de compilación de los subprogramas creados por el usuario.</a:t>
            </a:r>
            <a:endParaRPr lang="es-CL" sz="1600" b="1" dirty="0">
              <a:solidFill>
                <a:srgbClr val="FFFFFF"/>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Funciones Locales</a:t>
            </a:r>
            <a:endParaRPr lang="es-ES" sz="3000" dirty="0" smtClean="0">
              <a:solidFill>
                <a:srgbClr val="10253F"/>
              </a:solidFill>
              <a:latin typeface="Arial" charset="0"/>
              <a:ea typeface="ＭＳ Ｐゴシック" pitchFamily="34" charset="-128"/>
              <a:cs typeface="Arial" charset="0"/>
            </a:endParaRPr>
          </a:p>
        </p:txBody>
      </p:sp>
      <p:sp>
        <p:nvSpPr>
          <p:cNvPr id="57346"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lvl="1" indent="-609600" algn="just" defTabSz="457200">
              <a:lnSpc>
                <a:spcPct val="80000"/>
              </a:lnSpc>
              <a:spcBef>
                <a:spcPct val="20000"/>
              </a:spcBef>
              <a:buFont typeface="Arial" charset="0"/>
              <a:buChar char="•"/>
            </a:pPr>
            <a:r>
              <a:rPr lang="es-CL" sz="1800" dirty="0" smtClean="0">
                <a:ea typeface="Arial Unicode MS"/>
                <a:cs typeface="Arial Unicode MS"/>
              </a:rPr>
              <a:t>Se definen en la sección de declaración del subprograma y sólo puede ser en la sección de ejecución.</a:t>
            </a:r>
          </a:p>
          <a:p>
            <a:pPr marL="609600" lvl="1" indent="-609600" algn="just" defTabSz="457200">
              <a:lnSpc>
                <a:spcPct val="80000"/>
              </a:lnSpc>
              <a:spcBef>
                <a:spcPct val="20000"/>
              </a:spcBef>
              <a:buFont typeface="Arial" charset="0"/>
              <a:buChar char="•"/>
            </a:pPr>
            <a:r>
              <a:rPr lang="es-CL" sz="1800" dirty="0" smtClean="0">
                <a:ea typeface="Arial Unicode MS"/>
                <a:cs typeface="Arial Unicode MS"/>
              </a:rPr>
              <a:t>Ejemplo:</a:t>
            </a:r>
            <a:endParaRPr lang="es-CL" sz="18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0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p:txBody>
      </p:sp>
      <p:sp>
        <p:nvSpPr>
          <p:cNvPr id="3" name="Text Box 5"/>
          <p:cNvSpPr txBox="1">
            <a:spLocks noChangeArrowheads="1"/>
          </p:cNvSpPr>
          <p:nvPr/>
        </p:nvSpPr>
        <p:spPr bwMode="auto">
          <a:xfrm>
            <a:off x="539552" y="2421463"/>
            <a:ext cx="8208912" cy="4031873"/>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pPr>
              <a:defRPr/>
            </a:pPr>
            <a:endParaRPr lang="es-MX" sz="800" dirty="0">
              <a:latin typeface="Arial Black" pitchFamily="34" charset="0"/>
            </a:endParaRPr>
          </a:p>
          <a:p>
            <a:pPr>
              <a:tabLst>
                <a:tab pos="1200150" algn="l"/>
              </a:tabLst>
            </a:pPr>
            <a:r>
              <a:rPr lang="es-ES" sz="1200" b="1" dirty="0" smtClean="0">
                <a:latin typeface="Arial Black" pitchFamily="34" charset="0"/>
              </a:rPr>
              <a:t>CREATE OR REPLACE PROCEDURE </a:t>
            </a:r>
            <a:r>
              <a:rPr lang="es-ES" sz="1200" b="1" dirty="0" err="1" smtClean="0">
                <a:latin typeface="Arial Black" pitchFamily="34" charset="0"/>
              </a:rPr>
              <a:t>sp_obtiene_desc_job</a:t>
            </a:r>
            <a:r>
              <a:rPr lang="es-ES" sz="1200" b="1" dirty="0" smtClean="0">
                <a:latin typeface="Arial Black" pitchFamily="34" charset="0"/>
              </a:rPr>
              <a:t> IS </a:t>
            </a:r>
            <a:r>
              <a:rPr lang="es-ES" sz="1200" b="1" dirty="0" err="1" smtClean="0">
                <a:latin typeface="Arial Black" pitchFamily="34" charset="0"/>
              </a:rPr>
              <a:t>desc_trabajo</a:t>
            </a:r>
            <a:r>
              <a:rPr lang="es-ES" sz="1200" b="1" dirty="0" smtClean="0">
                <a:latin typeface="Arial Black" pitchFamily="34" charset="0"/>
              </a:rPr>
              <a:t>  </a:t>
            </a:r>
            <a:r>
              <a:rPr lang="es-ES" sz="1200" b="1" dirty="0" err="1" smtClean="0">
                <a:latin typeface="Arial Black" pitchFamily="34" charset="0"/>
              </a:rPr>
              <a:t>jobs.job_title%TYPE</a:t>
            </a:r>
            <a:r>
              <a:rPr lang="es-ES" sz="1200" b="1" dirty="0" smtClean="0">
                <a:latin typeface="Arial Black" pitchFamily="34" charset="0"/>
              </a:rPr>
              <a:t>;</a:t>
            </a:r>
          </a:p>
          <a:p>
            <a:pPr>
              <a:tabLst>
                <a:tab pos="1200150" algn="l"/>
              </a:tabLst>
            </a:pPr>
            <a:r>
              <a:rPr lang="es-ES" sz="1200" b="1" dirty="0" smtClean="0">
                <a:latin typeface="Arial Black" pitchFamily="34" charset="0"/>
              </a:rPr>
              <a:t>CURSOR  </a:t>
            </a:r>
            <a:r>
              <a:rPr lang="es-ES" sz="1200" b="1" dirty="0" err="1" smtClean="0">
                <a:latin typeface="Arial Black" pitchFamily="34" charset="0"/>
              </a:rPr>
              <a:t>emp_cursor</a:t>
            </a:r>
            <a:r>
              <a:rPr lang="es-ES" sz="1200" b="1" dirty="0" smtClean="0">
                <a:latin typeface="Arial Black" pitchFamily="34" charset="0"/>
              </a:rPr>
              <a:t> IS</a:t>
            </a:r>
          </a:p>
          <a:p>
            <a:pPr>
              <a:tabLst>
                <a:tab pos="1200150" algn="l"/>
              </a:tabLst>
            </a:pPr>
            <a:r>
              <a:rPr lang="es-ES" sz="1200" b="1" dirty="0" smtClean="0">
                <a:latin typeface="Arial Black" pitchFamily="34" charset="0"/>
              </a:rPr>
              <a:t>  SELECT first_name || ' ' || last_name AS nombre, job_id, salary</a:t>
            </a:r>
          </a:p>
          <a:p>
            <a:pPr>
              <a:tabLst>
                <a:tab pos="1200150" algn="l"/>
              </a:tabLst>
            </a:pPr>
            <a:r>
              <a:rPr lang="es-ES" sz="1200" b="1" dirty="0" smtClean="0">
                <a:latin typeface="Arial Black" pitchFamily="34" charset="0"/>
              </a:rPr>
              <a:t>  FROM employees;</a:t>
            </a:r>
          </a:p>
          <a:p>
            <a:pPr>
              <a:tabLst>
                <a:tab pos="1200150" algn="l"/>
              </a:tabLst>
            </a:pPr>
            <a:r>
              <a:rPr lang="es-ES" sz="1200" b="1" dirty="0" smtClean="0">
                <a:solidFill>
                  <a:srgbClr val="B80000"/>
                </a:solidFill>
                <a:latin typeface="Arial Black" pitchFamily="34" charset="0"/>
              </a:rPr>
              <a:t>FUNCTION </a:t>
            </a:r>
            <a:r>
              <a:rPr lang="es-ES" sz="1200" b="1" dirty="0" err="1" smtClean="0">
                <a:solidFill>
                  <a:srgbClr val="B80000"/>
                </a:solidFill>
                <a:latin typeface="Arial Black" pitchFamily="34" charset="0"/>
              </a:rPr>
              <a:t>fn_obtiene_trabajo</a:t>
            </a:r>
            <a:r>
              <a:rPr lang="es-ES" sz="1200" b="1" dirty="0" smtClean="0">
                <a:solidFill>
                  <a:srgbClr val="B80000"/>
                </a:solidFill>
                <a:latin typeface="Arial Black" pitchFamily="34" charset="0"/>
              </a:rPr>
              <a:t>(</a:t>
            </a:r>
            <a:r>
              <a:rPr lang="es-ES" sz="1200" b="1" dirty="0" err="1" smtClean="0">
                <a:solidFill>
                  <a:srgbClr val="B80000"/>
                </a:solidFill>
                <a:latin typeface="Arial Black" pitchFamily="34" charset="0"/>
              </a:rPr>
              <a:t>jobid</a:t>
            </a:r>
            <a:r>
              <a:rPr lang="es-ES" sz="1200" b="1" dirty="0" smtClean="0">
                <a:solidFill>
                  <a:srgbClr val="B80000"/>
                </a:solidFill>
                <a:latin typeface="Arial Black" pitchFamily="34" charset="0"/>
              </a:rPr>
              <a:t> VARCHAR2) RETURN VARCHAR2 IS</a:t>
            </a:r>
          </a:p>
          <a:p>
            <a:pPr>
              <a:tabLst>
                <a:tab pos="1200150" algn="l"/>
              </a:tabLst>
            </a:pPr>
            <a:r>
              <a:rPr lang="es-ES" sz="1200" b="1" dirty="0" smtClean="0">
                <a:solidFill>
                  <a:srgbClr val="B80000"/>
                </a:solidFill>
                <a:latin typeface="Arial Black" pitchFamily="34" charset="0"/>
              </a:rPr>
              <a:t>  trabajo </a:t>
            </a:r>
            <a:r>
              <a:rPr lang="es-ES" sz="1200" b="1" dirty="0" err="1" smtClean="0">
                <a:solidFill>
                  <a:srgbClr val="B80000"/>
                </a:solidFill>
                <a:latin typeface="Arial Black" pitchFamily="34" charset="0"/>
              </a:rPr>
              <a:t>jobs.job_title%TYPE</a:t>
            </a:r>
            <a:r>
              <a:rPr lang="es-ES" sz="1200" b="1" dirty="0" smtClean="0">
                <a:solidFill>
                  <a:srgbClr val="B80000"/>
                </a:solidFill>
                <a:latin typeface="Arial Black" pitchFamily="34" charset="0"/>
              </a:rPr>
              <a:t>;</a:t>
            </a:r>
          </a:p>
          <a:p>
            <a:pPr>
              <a:tabLst>
                <a:tab pos="1200150" algn="l"/>
              </a:tabLst>
            </a:pPr>
            <a:r>
              <a:rPr lang="es-ES" sz="1200" b="1" dirty="0" smtClean="0">
                <a:solidFill>
                  <a:srgbClr val="B80000"/>
                </a:solidFill>
                <a:latin typeface="Arial Black" pitchFamily="34" charset="0"/>
              </a:rPr>
              <a:t>BEGIN</a:t>
            </a:r>
          </a:p>
          <a:p>
            <a:pPr>
              <a:tabLst>
                <a:tab pos="1200150" algn="l"/>
              </a:tabLst>
            </a:pPr>
            <a:r>
              <a:rPr lang="es-ES" sz="1200" b="1" dirty="0" smtClean="0">
                <a:solidFill>
                  <a:srgbClr val="B80000"/>
                </a:solidFill>
                <a:latin typeface="Arial Black" pitchFamily="34" charset="0"/>
              </a:rPr>
              <a:t>  SELECT </a:t>
            </a:r>
            <a:r>
              <a:rPr lang="es-ES" sz="1200" b="1" dirty="0" err="1" smtClean="0">
                <a:solidFill>
                  <a:srgbClr val="B80000"/>
                </a:solidFill>
                <a:latin typeface="Arial Black" pitchFamily="34" charset="0"/>
              </a:rPr>
              <a:t>job_title</a:t>
            </a:r>
            <a:r>
              <a:rPr lang="es-ES" sz="1200" b="1" dirty="0" smtClean="0">
                <a:solidFill>
                  <a:srgbClr val="B80000"/>
                </a:solidFill>
                <a:latin typeface="Arial Black" pitchFamily="34" charset="0"/>
              </a:rPr>
              <a:t> INTO trabajo</a:t>
            </a:r>
          </a:p>
          <a:p>
            <a:pPr>
              <a:tabLst>
                <a:tab pos="1200150" algn="l"/>
              </a:tabLst>
            </a:pPr>
            <a:r>
              <a:rPr lang="es-ES" sz="1200" b="1" dirty="0" smtClean="0">
                <a:solidFill>
                  <a:srgbClr val="B80000"/>
                </a:solidFill>
                <a:latin typeface="Arial Black" pitchFamily="34" charset="0"/>
              </a:rPr>
              <a:t>  FROM </a:t>
            </a:r>
            <a:r>
              <a:rPr lang="es-ES" sz="1200" b="1" dirty="0" err="1" smtClean="0">
                <a:solidFill>
                  <a:srgbClr val="B80000"/>
                </a:solidFill>
                <a:latin typeface="Arial Black" pitchFamily="34" charset="0"/>
              </a:rPr>
              <a:t>jobs</a:t>
            </a:r>
            <a:endParaRPr lang="es-ES" sz="1200" b="1" dirty="0" smtClean="0">
              <a:solidFill>
                <a:srgbClr val="B80000"/>
              </a:solidFill>
              <a:latin typeface="Arial Black" pitchFamily="34" charset="0"/>
            </a:endParaRPr>
          </a:p>
          <a:p>
            <a:pPr>
              <a:tabLst>
                <a:tab pos="1200150" algn="l"/>
              </a:tabLst>
            </a:pPr>
            <a:r>
              <a:rPr lang="es-ES" sz="1200" b="1" dirty="0" smtClean="0">
                <a:solidFill>
                  <a:srgbClr val="B80000"/>
                </a:solidFill>
                <a:latin typeface="Arial Black" pitchFamily="34" charset="0"/>
              </a:rPr>
              <a:t>  WHERE job_id = </a:t>
            </a:r>
            <a:r>
              <a:rPr lang="es-ES" sz="1200" b="1" dirty="0" err="1" smtClean="0">
                <a:solidFill>
                  <a:srgbClr val="B80000"/>
                </a:solidFill>
                <a:latin typeface="Arial Black" pitchFamily="34" charset="0"/>
              </a:rPr>
              <a:t>jobid</a:t>
            </a:r>
            <a:r>
              <a:rPr lang="es-ES" sz="1200" b="1" dirty="0" smtClean="0">
                <a:solidFill>
                  <a:srgbClr val="B80000"/>
                </a:solidFill>
                <a:latin typeface="Arial Black" pitchFamily="34" charset="0"/>
              </a:rPr>
              <a:t>;</a:t>
            </a:r>
          </a:p>
          <a:p>
            <a:pPr>
              <a:tabLst>
                <a:tab pos="1200150" algn="l"/>
              </a:tabLst>
            </a:pPr>
            <a:r>
              <a:rPr lang="es-ES" sz="1200" b="1" dirty="0" smtClean="0">
                <a:solidFill>
                  <a:srgbClr val="B80000"/>
                </a:solidFill>
                <a:latin typeface="Arial Black" pitchFamily="34" charset="0"/>
              </a:rPr>
              <a:t>RETURN trabajo;</a:t>
            </a:r>
          </a:p>
          <a:p>
            <a:pPr>
              <a:tabLst>
                <a:tab pos="1200150" algn="l"/>
              </a:tabLst>
            </a:pPr>
            <a:r>
              <a:rPr lang="es-ES" sz="1200" b="1" dirty="0" smtClean="0">
                <a:solidFill>
                  <a:srgbClr val="B80000"/>
                </a:solidFill>
                <a:latin typeface="Arial Black" pitchFamily="34" charset="0"/>
              </a:rPr>
              <a:t>END;</a:t>
            </a:r>
          </a:p>
          <a:p>
            <a:pPr>
              <a:tabLst>
                <a:tab pos="1200150" algn="l"/>
              </a:tabLst>
            </a:pPr>
            <a:r>
              <a:rPr lang="es-ES" sz="1200" b="1" dirty="0" smtClean="0">
                <a:latin typeface="Arial Black" pitchFamily="34" charset="0"/>
              </a:rPr>
              <a:t>BEGIN</a:t>
            </a:r>
          </a:p>
          <a:p>
            <a:pPr>
              <a:tabLst>
                <a:tab pos="1200150" algn="l"/>
              </a:tabLst>
            </a:pPr>
            <a:r>
              <a:rPr lang="es-ES" sz="1200" b="1" dirty="0" smtClean="0">
                <a:latin typeface="Arial Black" pitchFamily="34" charset="0"/>
              </a:rPr>
              <a:t> FOR </a:t>
            </a:r>
            <a:r>
              <a:rPr lang="es-ES" sz="1200" b="1" dirty="0" err="1" smtClean="0">
                <a:latin typeface="Arial Black" pitchFamily="34" charset="0"/>
              </a:rPr>
              <a:t>emprec</a:t>
            </a:r>
            <a:r>
              <a:rPr lang="es-ES" sz="1200" b="1" dirty="0" smtClean="0">
                <a:latin typeface="Arial Black" pitchFamily="34" charset="0"/>
              </a:rPr>
              <a:t> IN </a:t>
            </a:r>
            <a:r>
              <a:rPr lang="es-ES" sz="1200" b="1" dirty="0" err="1" smtClean="0">
                <a:latin typeface="Arial Black" pitchFamily="34" charset="0"/>
              </a:rPr>
              <a:t>emp_cursor</a:t>
            </a:r>
            <a:endParaRPr lang="es-ES" sz="1200" b="1" dirty="0" smtClean="0">
              <a:latin typeface="Arial Black" pitchFamily="34" charset="0"/>
            </a:endParaRPr>
          </a:p>
          <a:p>
            <a:pPr>
              <a:tabLst>
                <a:tab pos="1200150" algn="l"/>
              </a:tabLst>
            </a:pPr>
            <a:r>
              <a:rPr lang="es-ES" sz="1200" b="1" dirty="0" smtClean="0">
                <a:latin typeface="Arial Black" pitchFamily="34" charset="0"/>
              </a:rPr>
              <a:t> LOOP</a:t>
            </a:r>
          </a:p>
          <a:p>
            <a:pPr>
              <a:tabLst>
                <a:tab pos="1200150" algn="l"/>
              </a:tabLst>
            </a:pPr>
            <a:r>
              <a:rPr lang="es-ES" sz="1200" b="1" dirty="0" smtClean="0">
                <a:latin typeface="Arial Black" pitchFamily="34" charset="0"/>
              </a:rPr>
              <a:t>     </a:t>
            </a:r>
            <a:r>
              <a:rPr lang="es-ES" sz="1200" b="1" dirty="0" err="1" smtClean="0">
                <a:latin typeface="Arial Black" pitchFamily="34" charset="0"/>
              </a:rPr>
              <a:t>desc_trabajo</a:t>
            </a:r>
            <a:r>
              <a:rPr lang="es-ES" sz="1200" b="1" dirty="0" smtClean="0">
                <a:latin typeface="Arial Black" pitchFamily="34" charset="0"/>
              </a:rPr>
              <a:t>:= </a:t>
            </a:r>
            <a:r>
              <a:rPr lang="es-ES" sz="1200" b="1" dirty="0" err="1" smtClean="0">
                <a:solidFill>
                  <a:srgbClr val="B80000"/>
                </a:solidFill>
                <a:latin typeface="Arial Black" pitchFamily="34" charset="0"/>
              </a:rPr>
              <a:t>fn_obtiene_trabajo</a:t>
            </a:r>
            <a:r>
              <a:rPr lang="es-ES" sz="1200" b="1" dirty="0" smtClean="0">
                <a:solidFill>
                  <a:srgbClr val="B80000"/>
                </a:solidFill>
                <a:latin typeface="Arial Black" pitchFamily="34" charset="0"/>
              </a:rPr>
              <a:t>(</a:t>
            </a:r>
            <a:r>
              <a:rPr lang="es-ES" sz="1200" b="1" dirty="0" err="1" smtClean="0">
                <a:solidFill>
                  <a:srgbClr val="B80000"/>
                </a:solidFill>
                <a:latin typeface="Arial Black" pitchFamily="34" charset="0"/>
              </a:rPr>
              <a:t>emprec.job_id</a:t>
            </a:r>
            <a:r>
              <a:rPr lang="es-ES" sz="1200" b="1" dirty="0" smtClean="0">
                <a:solidFill>
                  <a:srgbClr val="B80000"/>
                </a:solidFill>
                <a:latin typeface="Arial Black" pitchFamily="34" charset="0"/>
              </a:rPr>
              <a:t>)</a:t>
            </a:r>
            <a:r>
              <a:rPr lang="es-ES" sz="1200" b="1" dirty="0" smtClean="0">
                <a:latin typeface="Arial Black" pitchFamily="34" charset="0"/>
              </a:rPr>
              <a:t>;</a:t>
            </a:r>
          </a:p>
          <a:p>
            <a:pPr>
              <a:tabLst>
                <a:tab pos="1200150" algn="l"/>
              </a:tabLst>
            </a:pPr>
            <a:r>
              <a:rPr lang="es-ES" sz="1200" b="1" dirty="0" smtClean="0">
                <a:latin typeface="Arial Black" pitchFamily="34" charset="0"/>
              </a:rPr>
              <a:t>     DBMS_OUTPUT.PUT_LINE('El trabajo del empleado ' || </a:t>
            </a:r>
            <a:r>
              <a:rPr lang="es-ES" sz="1200" b="1" dirty="0" err="1" smtClean="0">
                <a:latin typeface="Arial Black" pitchFamily="34" charset="0"/>
              </a:rPr>
              <a:t>emprec.nombre</a:t>
            </a:r>
            <a:r>
              <a:rPr lang="es-ES" sz="1200" b="1" dirty="0" smtClean="0">
                <a:latin typeface="Arial Black" pitchFamily="34" charset="0"/>
              </a:rPr>
              <a:t> || ' es ' || </a:t>
            </a:r>
            <a:r>
              <a:rPr lang="es-ES" sz="1200" b="1" dirty="0" err="1" smtClean="0">
                <a:latin typeface="Arial Black" pitchFamily="34" charset="0"/>
              </a:rPr>
              <a:t>desc_trabajo</a:t>
            </a:r>
            <a:r>
              <a:rPr lang="es-ES" sz="1200" b="1" dirty="0" smtClean="0">
                <a:latin typeface="Arial Black" pitchFamily="34" charset="0"/>
              </a:rPr>
              <a:t>|| ' y su salario es de ' || </a:t>
            </a:r>
            <a:r>
              <a:rPr lang="es-ES" sz="1200" b="1" dirty="0" err="1" smtClean="0">
                <a:latin typeface="Arial Black" pitchFamily="34" charset="0"/>
              </a:rPr>
              <a:t>emprec.salary</a:t>
            </a:r>
            <a:r>
              <a:rPr lang="es-ES" sz="1200" b="1" dirty="0" smtClean="0">
                <a:latin typeface="Arial Black" pitchFamily="34" charset="0"/>
              </a:rPr>
              <a:t>);</a:t>
            </a:r>
          </a:p>
          <a:p>
            <a:pPr>
              <a:tabLst>
                <a:tab pos="1200150" algn="l"/>
              </a:tabLst>
            </a:pPr>
            <a:r>
              <a:rPr lang="es-ES" sz="1200" b="1" dirty="0" smtClean="0">
                <a:latin typeface="Arial Black" pitchFamily="34" charset="0"/>
              </a:rPr>
              <a:t>  END LOOP;</a:t>
            </a:r>
          </a:p>
          <a:p>
            <a:pPr>
              <a:tabLst>
                <a:tab pos="1200150" algn="l"/>
              </a:tabLst>
            </a:pPr>
            <a:r>
              <a:rPr lang="es-ES" sz="1200" b="1" dirty="0" smtClean="0">
                <a:latin typeface="Arial Black" pitchFamily="34" charset="0"/>
              </a:rPr>
              <a:t>END;</a:t>
            </a:r>
          </a:p>
          <a:p>
            <a:pPr>
              <a:defRPr/>
            </a:pPr>
            <a:endParaRPr lang="en-US" sz="800" dirty="0">
              <a:solidFill>
                <a:srgbClr val="000000"/>
              </a:solidFill>
              <a:latin typeface="Arial Black"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5 Marcador de texto"/>
          <p:cNvSpPr>
            <a:spLocks noGrp="1"/>
          </p:cNvSpPr>
          <p:nvPr>
            <p:ph type="body" idx="1"/>
          </p:nvPr>
        </p:nvSpPr>
        <p:spPr>
          <a:xfrm>
            <a:off x="168275" y="-179388"/>
            <a:ext cx="8745538" cy="3944938"/>
          </a:xfrm>
        </p:spPr>
        <p:txBody>
          <a:bodyPr>
            <a:spAutoFit/>
          </a:bodyPr>
          <a:lstStyle/>
          <a:p>
            <a:pPr algn="ctr" eaLnBrk="1" hangingPunct="1"/>
            <a:endParaRPr lang="es-CL" sz="2800" b="1" dirty="0" smtClean="0">
              <a:ea typeface="ＭＳ Ｐゴシック" pitchFamily="34" charset="-128"/>
            </a:endParaRPr>
          </a:p>
          <a:p>
            <a:pPr algn="ctr" eaLnBrk="1" hangingPunct="1"/>
            <a:r>
              <a:rPr lang="es-CL" sz="2800" b="1" dirty="0" smtClean="0">
                <a:ea typeface="ＭＳ Ｐゴシック" pitchFamily="34" charset="-128"/>
              </a:rPr>
              <a:t>Unidad de </a:t>
            </a:r>
            <a:r>
              <a:rPr lang="es-CL" sz="2800" b="1" smtClean="0">
                <a:ea typeface="ＭＳ Ｐゴシック" pitchFamily="34" charset="-128"/>
              </a:rPr>
              <a:t>Aprendizaje N°2</a:t>
            </a:r>
            <a:endParaRPr lang="es-CL" sz="2800" b="1" dirty="0" smtClean="0">
              <a:ea typeface="ＭＳ Ｐゴシック" pitchFamily="34" charset="-128"/>
            </a:endParaRPr>
          </a:p>
          <a:p>
            <a:pPr algn="ctr" eaLnBrk="1" hangingPunct="1"/>
            <a:r>
              <a:rPr lang="es-CL" sz="2800" dirty="0" smtClean="0">
                <a:ea typeface="ＭＳ Ｐゴシック" pitchFamily="34" charset="-128"/>
              </a:rPr>
              <a:t>Construyendo Bloques PL/SQL</a:t>
            </a:r>
          </a:p>
          <a:p>
            <a:pPr algn="ctr" eaLnBrk="1" hangingPunct="1"/>
            <a:endParaRPr lang="es-CL" sz="2800" dirty="0" smtClean="0">
              <a:ea typeface="ＭＳ Ｐゴシック" pitchFamily="34" charset="-128"/>
            </a:endParaRPr>
          </a:p>
          <a:p>
            <a:pPr algn="ctr" eaLnBrk="1" hangingPunct="1"/>
            <a:r>
              <a:rPr lang="es-CL" sz="2800" b="1" dirty="0" smtClean="0">
                <a:ea typeface="ＭＳ Ｐゴシック" pitchFamily="34" charset="-128"/>
              </a:rPr>
              <a:t>Aprendizaje Esperado :</a:t>
            </a:r>
          </a:p>
          <a:p>
            <a:pPr algn="ctr" eaLnBrk="1" hangingPunct="1"/>
            <a:r>
              <a:rPr lang="es-CL" b="1" dirty="0" smtClean="0">
                <a:solidFill>
                  <a:schemeClr val="bg1"/>
                </a:solidFill>
                <a:ea typeface="ＭＳ Ｐゴシック" pitchFamily="34" charset="-128"/>
              </a:rPr>
              <a:t>Construye unidades de programación, según sintaxis, restricciones del lenguaje, requisitos de la lógica de negocios y de información.</a:t>
            </a:r>
          </a:p>
          <a:p>
            <a:pPr algn="ctr" eaLnBrk="1" hangingPunct="1"/>
            <a:r>
              <a:rPr lang="es-CL" b="1" dirty="0" smtClean="0">
                <a:solidFill>
                  <a:schemeClr val="bg1"/>
                </a:solidFill>
                <a:ea typeface="ＭＳ Ｐゴシック" pitchFamily="34" charset="-128"/>
              </a:rPr>
              <a:t>Utiliza recursos del lenguaje según su sintaxis, restricciones, requisitos de la lógica de negocios y de información.</a:t>
            </a:r>
          </a:p>
        </p:txBody>
      </p:sp>
      <p:pic>
        <p:nvPicPr>
          <p:cNvPr id="17410" name="Picture 22" descr="Screenshot - 24-01-2014 , 13_48_26"/>
          <p:cNvPicPr>
            <a:picLocks noChangeAspect="1" noChangeArrowheads="1"/>
          </p:cNvPicPr>
          <p:nvPr/>
        </p:nvPicPr>
        <p:blipFill>
          <a:blip r:embed="rId3" cstate="print"/>
          <a:srcRect/>
          <a:stretch>
            <a:fillRect/>
          </a:stretch>
        </p:blipFill>
        <p:spPr bwMode="auto">
          <a:xfrm>
            <a:off x="6516688" y="5229225"/>
            <a:ext cx="1873250" cy="1379538"/>
          </a:xfrm>
          <a:prstGeom prst="rect">
            <a:avLst/>
          </a:prstGeom>
          <a:noFill/>
          <a:ln w="9525">
            <a:noFill/>
            <a:miter lim="800000"/>
            <a:headEnd/>
            <a:tailEnd/>
          </a:ln>
        </p:spPr>
      </p:pic>
      <p:sp>
        <p:nvSpPr>
          <p:cNvPr id="17411" name="AutoShape 8"/>
          <p:cNvSpPr>
            <a:spLocks noChangeArrowheads="1"/>
          </p:cNvSpPr>
          <p:nvPr/>
        </p:nvSpPr>
        <p:spPr bwMode="auto">
          <a:xfrm flipH="1">
            <a:off x="1331913" y="3952875"/>
            <a:ext cx="6029325" cy="1584325"/>
          </a:xfrm>
          <a:prstGeom prst="wedgeRectCallout">
            <a:avLst>
              <a:gd name="adj1" fmla="val -51292"/>
              <a:gd name="adj2" fmla="val 58917"/>
            </a:avLst>
          </a:prstGeom>
          <a:solidFill>
            <a:srgbClr val="FFCC00"/>
          </a:solidFill>
          <a:ln w="31750">
            <a:solidFill>
              <a:schemeClr val="tx1"/>
            </a:solidFill>
            <a:miter lim="800000"/>
            <a:headEnd/>
            <a:tailEnd/>
          </a:ln>
        </p:spPr>
        <p:txBody>
          <a:bodyPr/>
          <a:lstStyle/>
          <a:p>
            <a:endParaRPr lang="en-US" sz="400" b="1" dirty="0"/>
          </a:p>
          <a:p>
            <a:r>
              <a:rPr lang="en-US" sz="1000" dirty="0">
                <a:solidFill>
                  <a:srgbClr val="B80000"/>
                </a:solidFill>
                <a:latin typeface="Arial Black" pitchFamily="34" charset="0"/>
              </a:rPr>
              <a:t>CREATE OR REPLACE FUNCTION FN_OBT_SALARIO(id NUMBER) RETURN NUMBER </a:t>
            </a:r>
          </a:p>
          <a:p>
            <a:r>
              <a:rPr lang="en-US" sz="1000" dirty="0">
                <a:solidFill>
                  <a:srgbClr val="B80000"/>
                </a:solidFill>
                <a:latin typeface="Arial Black" pitchFamily="34" charset="0"/>
              </a:rPr>
              <a:t>IS </a:t>
            </a:r>
          </a:p>
          <a:p>
            <a:r>
              <a:rPr lang="en-US" sz="1000" dirty="0">
                <a:solidFill>
                  <a:srgbClr val="000000"/>
                </a:solidFill>
                <a:latin typeface="Arial Black" pitchFamily="34" charset="0"/>
              </a:rPr>
              <a:t>…………………………………………  ;</a:t>
            </a:r>
          </a:p>
          <a:p>
            <a:r>
              <a:rPr lang="en-US" sz="1000" dirty="0">
                <a:solidFill>
                  <a:srgbClr val="000000"/>
                </a:solidFill>
                <a:latin typeface="Arial Black" pitchFamily="34" charset="0"/>
              </a:rPr>
              <a:t>BEGIN</a:t>
            </a:r>
          </a:p>
          <a:p>
            <a:r>
              <a:rPr lang="en-US" sz="1000" dirty="0">
                <a:solidFill>
                  <a:srgbClr val="000000"/>
                </a:solidFill>
                <a:latin typeface="Arial Black" pitchFamily="34" charset="0"/>
              </a:rPr>
              <a:t>…………………………………………………. ;</a:t>
            </a:r>
          </a:p>
          <a:p>
            <a:r>
              <a:rPr lang="en-US" sz="1000" dirty="0">
                <a:solidFill>
                  <a:srgbClr val="000000"/>
                </a:solidFill>
                <a:latin typeface="Arial Black" pitchFamily="34" charset="0"/>
              </a:rPr>
              <a:t>…………………………………………………. ;</a:t>
            </a:r>
          </a:p>
          <a:p>
            <a:r>
              <a:rPr lang="en-US" sz="1000" dirty="0">
                <a:latin typeface="Arial Black" pitchFamily="34" charset="0"/>
              </a:rPr>
              <a:t>EXCEPTION</a:t>
            </a:r>
          </a:p>
          <a:p>
            <a:r>
              <a:rPr lang="en-US" sz="1000" dirty="0">
                <a:solidFill>
                  <a:srgbClr val="000000"/>
                </a:solidFill>
                <a:latin typeface="Arial Black" pitchFamily="34" charset="0"/>
              </a:rPr>
              <a:t>…………………………………………………. ;</a:t>
            </a:r>
          </a:p>
          <a:p>
            <a:r>
              <a:rPr lang="en-US" sz="1000" dirty="0">
                <a:solidFill>
                  <a:srgbClr val="000000"/>
                </a:solidFill>
                <a:latin typeface="Arial Black" pitchFamily="34" charset="0"/>
              </a:rPr>
              <a:t>END;</a:t>
            </a:r>
          </a:p>
          <a:p>
            <a:endParaRPr lang="es-ES" sz="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Funciones Locales</a:t>
            </a:r>
            <a:endParaRPr lang="es-ES" sz="3000" dirty="0" smtClean="0">
              <a:solidFill>
                <a:srgbClr val="10253F"/>
              </a:solidFill>
              <a:latin typeface="Arial" charset="0"/>
              <a:ea typeface="ＭＳ Ｐゴシック" pitchFamily="34" charset="-128"/>
              <a:cs typeface="Arial" charset="0"/>
            </a:endParaRPr>
          </a:p>
        </p:txBody>
      </p:sp>
      <p:sp>
        <p:nvSpPr>
          <p:cNvPr id="57346"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lvl="1" indent="-609600" algn="just" defTabSz="457200">
              <a:lnSpc>
                <a:spcPct val="80000"/>
              </a:lnSpc>
              <a:spcBef>
                <a:spcPct val="20000"/>
              </a:spcBef>
              <a:buFont typeface="Arial" charset="0"/>
              <a:buChar char="•"/>
            </a:pPr>
            <a:r>
              <a:rPr lang="es-CL" sz="1800" dirty="0" smtClean="0">
                <a:ea typeface="Arial Unicode MS"/>
                <a:cs typeface="Arial Unicode MS"/>
              </a:rPr>
              <a:t>Resultado del ejemplo anterior:</a:t>
            </a:r>
            <a:endParaRPr lang="es-CL" sz="18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0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p:txBody>
      </p:sp>
      <p:pic>
        <p:nvPicPr>
          <p:cNvPr id="6146" name="Picture 2" descr="C:\Users\user\Documents\DonationCoder\ScreenshotCaptor\Screenshots\Screenshot - 20-04-2014 , 20_06_19.png"/>
          <p:cNvPicPr>
            <a:picLocks noChangeAspect="1" noChangeArrowheads="1"/>
          </p:cNvPicPr>
          <p:nvPr/>
        </p:nvPicPr>
        <p:blipFill>
          <a:blip r:embed="rId3" cstate="print"/>
          <a:srcRect/>
          <a:stretch>
            <a:fillRect/>
          </a:stretch>
        </p:blipFill>
        <p:spPr bwMode="auto">
          <a:xfrm>
            <a:off x="1259632" y="1988840"/>
            <a:ext cx="7034386" cy="2375883"/>
          </a:xfrm>
          <a:prstGeom prst="rect">
            <a:avLst/>
          </a:prstGeom>
          <a:noFill/>
        </p:spPr>
      </p:pic>
      <p:pic>
        <p:nvPicPr>
          <p:cNvPr id="6147" name="Picture 3" descr="C:\Users\user\Documents\DonationCoder\ScreenshotCaptor\Screenshots\Screenshot - 20-04-2014 , 20_06_37.png"/>
          <p:cNvPicPr>
            <a:picLocks noChangeAspect="1" noChangeArrowheads="1"/>
          </p:cNvPicPr>
          <p:nvPr/>
        </p:nvPicPr>
        <p:blipFill>
          <a:blip r:embed="rId4" cstate="print"/>
          <a:srcRect/>
          <a:stretch>
            <a:fillRect/>
          </a:stretch>
        </p:blipFill>
        <p:spPr bwMode="auto">
          <a:xfrm>
            <a:off x="1258068" y="4869160"/>
            <a:ext cx="7264847" cy="908299"/>
          </a:xfrm>
          <a:prstGeom prst="rect">
            <a:avLst/>
          </a:prstGeom>
          <a:noFill/>
        </p:spPr>
      </p:pic>
      <p:sp>
        <p:nvSpPr>
          <p:cNvPr id="8" name="7 CuadroTexto"/>
          <p:cNvSpPr txBox="1"/>
          <p:nvPr/>
        </p:nvSpPr>
        <p:spPr>
          <a:xfrm>
            <a:off x="1115616" y="4335487"/>
            <a:ext cx="7848872" cy="461665"/>
          </a:xfrm>
          <a:prstGeom prst="rect">
            <a:avLst/>
          </a:prstGeom>
          <a:solidFill>
            <a:schemeClr val="bg1"/>
          </a:solidFill>
        </p:spPr>
        <p:txBody>
          <a:bodyPr wrap="square" rtlCol="0">
            <a:spAutoFit/>
          </a:bodyPr>
          <a:lstStyle/>
          <a:p>
            <a:r>
              <a:rPr lang="es-CL" sz="1200" b="1" dirty="0" smtClean="0"/>
              <a:t>………………………………………………………….……………………………………………………………………</a:t>
            </a:r>
          </a:p>
          <a:p>
            <a:r>
              <a:rPr lang="es-CL" sz="1200" b="1" dirty="0" smtClean="0"/>
              <a:t>……………………………………………………………………………………………………………………………….</a:t>
            </a:r>
            <a:endParaRPr lang="es-CL" sz="12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900113" y="188913"/>
            <a:ext cx="7793037" cy="1462087"/>
          </a:xfrm>
        </p:spPr>
        <p:txBody>
          <a:bodyPr/>
          <a:lstStyle/>
          <a:p>
            <a:pPr eaLnBrk="1" hangingPunct="1">
              <a:defRPr/>
            </a:pPr>
            <a:r>
              <a:rPr lang="es-MX" sz="3000" dirty="0" smtClean="0">
                <a:latin typeface="Arial" pitchFamily="34" charset="0"/>
                <a:cs typeface="Arial" pitchFamily="34" charset="0"/>
              </a:rPr>
              <a:t>Resumen de la Clase</a:t>
            </a:r>
            <a:endParaRPr lang="es-ES" sz="3000" dirty="0" smtClean="0">
              <a:latin typeface="Arial" pitchFamily="34" charset="0"/>
              <a:cs typeface="Arial" pitchFamily="34" charset="0"/>
            </a:endParaRPr>
          </a:p>
        </p:txBody>
      </p:sp>
      <p:sp>
        <p:nvSpPr>
          <p:cNvPr id="92162" name="Rectangle 3"/>
          <p:cNvSpPr txBox="1">
            <a:spLocks noChangeArrowheads="1"/>
          </p:cNvSpPr>
          <p:nvPr/>
        </p:nvSpPr>
        <p:spPr bwMode="auto">
          <a:xfrm>
            <a:off x="395288" y="1423988"/>
            <a:ext cx="8459787" cy="1584325"/>
          </a:xfrm>
          <a:prstGeom prst="rect">
            <a:avLst/>
          </a:prstGeom>
          <a:noFill/>
          <a:ln w="9525">
            <a:noFill/>
            <a:miter lim="800000"/>
            <a:headEnd/>
            <a:tailEnd/>
          </a:ln>
        </p:spPr>
        <p:txBody>
          <a:bodyPr/>
          <a:lstStyle/>
          <a:p>
            <a:pPr marL="609600" indent="-609600" algn="just" defTabSz="457200">
              <a:spcBef>
                <a:spcPct val="20000"/>
              </a:spcBef>
              <a:buFont typeface="Arial" charset="0"/>
              <a:buChar char="•"/>
            </a:pPr>
            <a:r>
              <a:rPr lang="es-CL" sz="1800" dirty="0">
                <a:ea typeface="ＭＳ Ｐゴシック" pitchFamily="34" charset="-128"/>
              </a:rPr>
              <a:t>Se describieron el uso </a:t>
            </a:r>
            <a:r>
              <a:rPr lang="es-CL" sz="1800" dirty="0" smtClean="0">
                <a:ea typeface="ＭＳ Ｐゴシック" pitchFamily="34" charset="-128"/>
              </a:rPr>
              <a:t>de las funciones.</a:t>
            </a:r>
            <a:endParaRPr lang="es-CL" sz="1800" dirty="0">
              <a:ea typeface="ＭＳ Ｐゴシック" pitchFamily="34" charset="-128"/>
            </a:endParaRPr>
          </a:p>
          <a:p>
            <a:pPr marL="609600" indent="-609600" algn="just" defTabSz="457200">
              <a:spcBef>
                <a:spcPct val="20000"/>
              </a:spcBef>
              <a:buFont typeface="Arial" charset="0"/>
              <a:buChar char="•"/>
            </a:pPr>
            <a:r>
              <a:rPr lang="es-CL" sz="1800" dirty="0">
                <a:ea typeface="ＭＳ Ｐゴシック" pitchFamily="34" charset="-128"/>
              </a:rPr>
              <a:t>Se explicó cómo </a:t>
            </a:r>
            <a:r>
              <a:rPr lang="es-CL" sz="1800" dirty="0" smtClean="0">
                <a:ea typeface="ＭＳ Ｐゴシック" pitchFamily="34" charset="-128"/>
              </a:rPr>
              <a:t>crear funciones en la Base de Datos.</a:t>
            </a:r>
            <a:endParaRPr lang="es-CL" sz="1800" dirty="0">
              <a:ea typeface="ＭＳ Ｐゴシック" pitchFamily="34" charset="-128"/>
            </a:endParaRPr>
          </a:p>
          <a:p>
            <a:pPr marL="609600" indent="-609600" algn="just" defTabSz="457200">
              <a:spcBef>
                <a:spcPct val="20000"/>
              </a:spcBef>
              <a:buFont typeface="Arial" charset="0"/>
              <a:buChar char="•"/>
            </a:pPr>
            <a:r>
              <a:rPr lang="es-CL" sz="1800" dirty="0">
                <a:ea typeface="ＭＳ Ｐゴシック" pitchFamily="34" charset="-128"/>
              </a:rPr>
              <a:t>Se explicó cómo </a:t>
            </a:r>
            <a:r>
              <a:rPr lang="es-CL" sz="1800" dirty="0" smtClean="0">
                <a:ea typeface="ＭＳ Ｐゴシック" pitchFamily="34" charset="-128"/>
              </a:rPr>
              <a:t>invocar una función creada por el usuario.</a:t>
            </a:r>
            <a:endParaRPr lang="es-CL" sz="1800" dirty="0">
              <a:ea typeface="ＭＳ Ｐゴシック" pitchFamily="34" charset="-128"/>
            </a:endParaRPr>
          </a:p>
          <a:p>
            <a:pPr marL="609600" indent="-609600" algn="just" defTabSz="457200">
              <a:spcBef>
                <a:spcPct val="20000"/>
              </a:spcBef>
              <a:buFont typeface="Arial" charset="0"/>
              <a:buChar char="•"/>
            </a:pPr>
            <a:r>
              <a:rPr lang="es-CL" sz="1800" dirty="0">
                <a:ea typeface="ＭＳ Ｐゴシック" pitchFamily="34" charset="-128"/>
              </a:rPr>
              <a:t>Se </a:t>
            </a:r>
            <a:r>
              <a:rPr lang="es-CL" sz="1800" dirty="0" smtClean="0">
                <a:ea typeface="ＭＳ Ｐゴシック" pitchFamily="34" charset="-128"/>
              </a:rPr>
              <a:t>explicó cómo eliminar un función creada por el usuario.</a:t>
            </a:r>
            <a:endParaRPr lang="es-CL" sz="1800" dirty="0">
              <a:ea typeface="ＭＳ Ｐゴシック" pitchFamily="34" charset="-128"/>
            </a:endParaRPr>
          </a:p>
          <a:p>
            <a:pPr marL="609600" indent="-609600" algn="just" defTabSz="457200">
              <a:spcBef>
                <a:spcPct val="20000"/>
              </a:spcBef>
              <a:buFont typeface="Arial" charset="0"/>
              <a:buChar char="•"/>
            </a:pPr>
            <a:r>
              <a:rPr lang="es-CL" sz="1800" dirty="0">
                <a:ea typeface="ＭＳ Ｐゴシック" pitchFamily="34" charset="-128"/>
              </a:rPr>
              <a:t>Se </a:t>
            </a:r>
            <a:r>
              <a:rPr lang="es-CL" sz="1800" dirty="0" smtClean="0">
                <a:ea typeface="ＭＳ Ｐゴシック" pitchFamily="34" charset="-128"/>
              </a:rPr>
              <a:t>explicó que vistas del diccionario de datos consultar para obtener información de las funciones.</a:t>
            </a:r>
          </a:p>
          <a:p>
            <a:pPr marL="609600" indent="-609600" algn="just" defTabSz="457200">
              <a:spcBef>
                <a:spcPct val="20000"/>
              </a:spcBef>
              <a:buFont typeface="Arial" charset="0"/>
              <a:buChar char="•"/>
            </a:pPr>
            <a:endParaRPr lang="es-CL" sz="1800" dirty="0">
              <a:ea typeface="ＭＳ Ｐゴシック" pitchFamily="34" charset="-128"/>
            </a:endParaRPr>
          </a:p>
          <a:p>
            <a:pPr marL="609600" indent="-609600" algn="just" defTabSz="457200">
              <a:spcBef>
                <a:spcPct val="20000"/>
              </a:spcBef>
              <a:buFont typeface="Arial" charset="0"/>
              <a:buChar char="•"/>
            </a:pPr>
            <a:endParaRPr lang="es-CL" sz="1800" dirty="0">
              <a:ea typeface="ＭＳ Ｐゴシック" pitchFamily="34" charset="-128"/>
            </a:endParaRPr>
          </a:p>
        </p:txBody>
      </p:sp>
      <p:pic>
        <p:nvPicPr>
          <p:cNvPr id="92163" name="Picture 2" descr="http://1.bp.blogspot.com/_RqJDNYG54ms/Sw8Xel4RxEI/AAAAAAAAAAM/YsM0M1Y291A/s320/20080616-20080614-Trab%2520cooperativo.jpg">
            <a:hlinkClick r:id="rId2"/>
          </p:cNvPr>
          <p:cNvPicPr>
            <a:picLocks noChangeAspect="1" noChangeArrowheads="1"/>
          </p:cNvPicPr>
          <p:nvPr/>
        </p:nvPicPr>
        <p:blipFill>
          <a:blip r:embed="rId3" cstate="print"/>
          <a:srcRect/>
          <a:stretch>
            <a:fillRect/>
          </a:stretch>
        </p:blipFill>
        <p:spPr bwMode="auto">
          <a:xfrm>
            <a:off x="7667625" y="5373688"/>
            <a:ext cx="1395413" cy="1392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900113" y="188913"/>
            <a:ext cx="7793037" cy="1462087"/>
          </a:xfrm>
        </p:spPr>
        <p:txBody>
          <a:bodyPr/>
          <a:lstStyle/>
          <a:p>
            <a:pPr eaLnBrk="1" hangingPunct="1">
              <a:defRPr/>
            </a:pPr>
            <a:r>
              <a:rPr lang="es-MX" sz="3000" dirty="0" smtClean="0">
                <a:latin typeface="Arial" pitchFamily="34" charset="0"/>
                <a:cs typeface="Arial" pitchFamily="34" charset="0"/>
              </a:rPr>
              <a:t>Objetivos de la Clase</a:t>
            </a:r>
            <a:endParaRPr lang="es-ES" sz="3000" dirty="0" smtClean="0">
              <a:latin typeface="Arial" pitchFamily="34" charset="0"/>
              <a:cs typeface="Arial" pitchFamily="34" charset="0"/>
            </a:endParaRPr>
          </a:p>
        </p:txBody>
      </p:sp>
      <p:sp>
        <p:nvSpPr>
          <p:cNvPr id="19458" name="Rectangle 3"/>
          <p:cNvSpPr txBox="1">
            <a:spLocks noChangeArrowheads="1"/>
          </p:cNvSpPr>
          <p:nvPr/>
        </p:nvSpPr>
        <p:spPr bwMode="auto">
          <a:xfrm>
            <a:off x="395288" y="1700213"/>
            <a:ext cx="8459787" cy="1584325"/>
          </a:xfrm>
          <a:prstGeom prst="rect">
            <a:avLst/>
          </a:prstGeom>
          <a:noFill/>
          <a:ln w="9525">
            <a:noFill/>
            <a:miter lim="800000"/>
            <a:headEnd/>
            <a:tailEnd/>
          </a:ln>
        </p:spPr>
        <p:txBody>
          <a:bodyPr/>
          <a:lstStyle/>
          <a:p>
            <a:pPr marL="609600" indent="-609600" algn="just" defTabSz="457200">
              <a:spcBef>
                <a:spcPct val="20000"/>
              </a:spcBef>
              <a:buFont typeface="Arial" charset="0"/>
              <a:buChar char="•"/>
            </a:pPr>
            <a:r>
              <a:rPr lang="es-CL" sz="1800" dirty="0">
                <a:ea typeface="ＭＳ Ｐゴシック" pitchFamily="34" charset="-128"/>
              </a:rPr>
              <a:t>Describir los usos de las funciones.</a:t>
            </a:r>
          </a:p>
          <a:p>
            <a:pPr marL="609600" indent="-609600" algn="just" defTabSz="457200">
              <a:spcBef>
                <a:spcPct val="20000"/>
              </a:spcBef>
              <a:buFont typeface="Arial" charset="0"/>
              <a:buChar char="•"/>
            </a:pPr>
            <a:r>
              <a:rPr lang="es-CL" sz="1800" dirty="0">
                <a:ea typeface="ＭＳ Ｐゴシック" pitchFamily="34" charset="-128"/>
              </a:rPr>
              <a:t>Cómo crear funciones </a:t>
            </a:r>
            <a:r>
              <a:rPr lang="es-CL" sz="1800" dirty="0" smtClean="0">
                <a:ea typeface="ＭＳ Ｐゴシック" pitchFamily="34" charset="-128"/>
              </a:rPr>
              <a:t>en la Base de Datos.</a:t>
            </a:r>
            <a:endParaRPr lang="es-CL" sz="1800" dirty="0">
              <a:ea typeface="ＭＳ Ｐゴシック" pitchFamily="34" charset="-128"/>
            </a:endParaRPr>
          </a:p>
          <a:p>
            <a:pPr marL="609600" indent="-609600" algn="just" defTabSz="457200">
              <a:spcBef>
                <a:spcPct val="20000"/>
              </a:spcBef>
              <a:buFont typeface="Arial" charset="0"/>
              <a:buChar char="•"/>
            </a:pPr>
            <a:r>
              <a:rPr lang="es-CL" sz="1800" dirty="0">
                <a:ea typeface="ＭＳ Ｐゴシック" pitchFamily="34" charset="-128"/>
              </a:rPr>
              <a:t>Cómo invocar una </a:t>
            </a:r>
            <a:r>
              <a:rPr lang="es-CL" sz="1800" dirty="0" smtClean="0">
                <a:ea typeface="ＭＳ Ｐゴシック" pitchFamily="34" charset="-128"/>
              </a:rPr>
              <a:t>función creada por el usuario.</a:t>
            </a:r>
            <a:endParaRPr lang="es-CL" sz="1800" dirty="0">
              <a:ea typeface="ＭＳ Ｐゴシック" pitchFamily="34" charset="-128"/>
            </a:endParaRPr>
          </a:p>
          <a:p>
            <a:pPr marL="609600" indent="-609600" algn="just" defTabSz="457200">
              <a:spcBef>
                <a:spcPct val="20000"/>
              </a:spcBef>
              <a:buFont typeface="Arial" charset="0"/>
              <a:buChar char="•"/>
            </a:pPr>
            <a:r>
              <a:rPr lang="es-CL" sz="1800" dirty="0">
                <a:ea typeface="ＭＳ Ｐゴシック" pitchFamily="34" charset="-128"/>
              </a:rPr>
              <a:t>Cómo eliminar una </a:t>
            </a:r>
            <a:r>
              <a:rPr lang="es-CL" sz="1800" dirty="0" smtClean="0">
                <a:ea typeface="ＭＳ Ｐゴシック" pitchFamily="34" charset="-128"/>
              </a:rPr>
              <a:t>función creada por el usuario.</a:t>
            </a:r>
            <a:endParaRPr lang="es-CL" sz="1800" dirty="0">
              <a:ea typeface="ＭＳ Ｐゴシック" pitchFamily="34" charset="-128"/>
            </a:endParaRPr>
          </a:p>
          <a:p>
            <a:pPr marL="609600" indent="-609600" algn="just" defTabSz="457200">
              <a:spcBef>
                <a:spcPct val="20000"/>
              </a:spcBef>
              <a:buFont typeface="Arial" charset="0"/>
              <a:buChar char="•"/>
            </a:pPr>
            <a:r>
              <a:rPr lang="es-CL" sz="1800" dirty="0" smtClean="0">
                <a:ea typeface="ＭＳ Ｐゴシック" pitchFamily="34" charset="-128"/>
              </a:rPr>
              <a:t>Qué vistas del </a:t>
            </a:r>
            <a:r>
              <a:rPr lang="es-CL" sz="1800" dirty="0">
                <a:ea typeface="ＭＳ Ｐゴシック" pitchFamily="34" charset="-128"/>
              </a:rPr>
              <a:t>diccionario de datos </a:t>
            </a:r>
            <a:r>
              <a:rPr lang="es-CL" sz="1800" dirty="0" smtClean="0">
                <a:ea typeface="ＭＳ Ｐゴシック" pitchFamily="34" charset="-128"/>
              </a:rPr>
              <a:t>consultar para </a:t>
            </a:r>
            <a:r>
              <a:rPr lang="es-CL" sz="1800" dirty="0">
                <a:ea typeface="ＭＳ Ｐゴシック" pitchFamily="34" charset="-128"/>
              </a:rPr>
              <a:t>obtener información de las </a:t>
            </a:r>
            <a:r>
              <a:rPr lang="es-CL" sz="1800" dirty="0" smtClean="0">
                <a:ea typeface="ＭＳ Ｐゴシック" pitchFamily="34" charset="-128"/>
              </a:rPr>
              <a:t>funciones</a:t>
            </a:r>
            <a:r>
              <a:rPr lang="es-CL" sz="1800" dirty="0">
                <a:ea typeface="ＭＳ Ｐゴシック" pitchFamily="34" charset="-128"/>
              </a:rPr>
              <a:t>.</a:t>
            </a:r>
          </a:p>
          <a:p>
            <a:pPr marL="609600" indent="-609600" algn="just" defTabSz="457200">
              <a:spcBef>
                <a:spcPct val="20000"/>
              </a:spcBef>
              <a:buFont typeface="Arial" charset="0"/>
              <a:buChar char="•"/>
            </a:pPr>
            <a:endParaRPr lang="es-CL" sz="1800" dirty="0">
              <a:ea typeface="ＭＳ Ｐゴシック" pitchFamily="34" charset="-128"/>
            </a:endParaRPr>
          </a:p>
        </p:txBody>
      </p:sp>
      <p:pic>
        <p:nvPicPr>
          <p:cNvPr id="19459" name="Picture 7" descr="http://www.bodegasexpress.com/images/dudas.jpg">
            <a:hlinkClick r:id="rId3"/>
          </p:cNvPr>
          <p:cNvPicPr>
            <a:picLocks noChangeAspect="1" noChangeArrowheads="1"/>
          </p:cNvPicPr>
          <p:nvPr/>
        </p:nvPicPr>
        <p:blipFill>
          <a:blip r:embed="rId4" cstate="print"/>
          <a:srcRect/>
          <a:stretch>
            <a:fillRect/>
          </a:stretch>
        </p:blipFill>
        <p:spPr bwMode="auto">
          <a:xfrm>
            <a:off x="7380288" y="4868863"/>
            <a:ext cx="1439862" cy="1800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Función Almacenada</a:t>
            </a:r>
            <a:endParaRPr lang="es-ES" sz="3000" dirty="0" smtClean="0">
              <a:solidFill>
                <a:srgbClr val="10253F"/>
              </a:solidFill>
              <a:latin typeface="Arial" charset="0"/>
              <a:ea typeface="ＭＳ Ｐゴシック" pitchFamily="34" charset="-128"/>
              <a:cs typeface="Arial" charset="0"/>
            </a:endParaRPr>
          </a:p>
        </p:txBody>
      </p:sp>
      <p:sp>
        <p:nvSpPr>
          <p:cNvPr id="9" name="8 Bisel"/>
          <p:cNvSpPr>
            <a:spLocks noChangeArrowheads="1"/>
          </p:cNvSpPr>
          <p:nvPr/>
        </p:nvSpPr>
        <p:spPr bwMode="auto">
          <a:xfrm>
            <a:off x="395288" y="1262063"/>
            <a:ext cx="4138612" cy="1150937"/>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a:solidFill>
                  <a:schemeClr val="bg1"/>
                </a:solidFill>
                <a:latin typeface="Arial Black" pitchFamily="34" charset="0"/>
              </a:rPr>
              <a:t>Es un tipo de subprograma PL/SQL que retorna un valor</a:t>
            </a:r>
            <a:endParaRPr lang="es-ES" b="1" dirty="0">
              <a:solidFill>
                <a:schemeClr val="bg1"/>
              </a:solidFill>
              <a:latin typeface="Arial Black" pitchFamily="34" charset="0"/>
            </a:endParaRPr>
          </a:p>
        </p:txBody>
      </p:sp>
      <p:sp>
        <p:nvSpPr>
          <p:cNvPr id="10" name="12 Bisel"/>
          <p:cNvSpPr>
            <a:spLocks noChangeArrowheads="1"/>
          </p:cNvSpPr>
          <p:nvPr/>
        </p:nvSpPr>
        <p:spPr bwMode="auto">
          <a:xfrm>
            <a:off x="4605338" y="1268413"/>
            <a:ext cx="4138612" cy="1150937"/>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a:solidFill>
                  <a:srgbClr val="FFFFFF"/>
                </a:solidFill>
                <a:latin typeface="Arial Black" pitchFamily="34" charset="0"/>
              </a:rPr>
              <a:t>Puede aceptar parámetros </a:t>
            </a:r>
          </a:p>
        </p:txBody>
      </p:sp>
      <p:sp>
        <p:nvSpPr>
          <p:cNvPr id="11" name="7 Bisel"/>
          <p:cNvSpPr>
            <a:spLocks noChangeArrowheads="1"/>
          </p:cNvSpPr>
          <p:nvPr/>
        </p:nvSpPr>
        <p:spPr bwMode="auto">
          <a:xfrm>
            <a:off x="2508250" y="4918075"/>
            <a:ext cx="4138613" cy="1150938"/>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a:solidFill>
                  <a:srgbClr val="FFFFFF"/>
                </a:solidFill>
                <a:latin typeface="Arial Black" pitchFamily="34" charset="0"/>
              </a:rPr>
              <a:t>Promueve la reusabilidad y la capacidad de mantención</a:t>
            </a:r>
          </a:p>
        </p:txBody>
      </p:sp>
      <p:sp>
        <p:nvSpPr>
          <p:cNvPr id="12" name="12 Bisel"/>
          <p:cNvSpPr>
            <a:spLocks noChangeArrowheads="1"/>
          </p:cNvSpPr>
          <p:nvPr/>
        </p:nvSpPr>
        <p:spPr bwMode="auto">
          <a:xfrm>
            <a:off x="395288" y="2478088"/>
            <a:ext cx="4138612" cy="1150937"/>
          </a:xfrm>
          <a:prstGeom prst="bevel">
            <a:avLst>
              <a:gd name="adj" fmla="val 12500"/>
            </a:avLst>
          </a:prstGeom>
          <a:solidFill>
            <a:srgbClr val="7D3B05"/>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a:solidFill>
                  <a:srgbClr val="FFFFFF"/>
                </a:solidFill>
                <a:latin typeface="Arial Black" pitchFamily="34" charset="0"/>
              </a:rPr>
              <a:t>Estructuralmente es similar a un Procedimiento</a:t>
            </a:r>
          </a:p>
        </p:txBody>
      </p:sp>
      <p:sp>
        <p:nvSpPr>
          <p:cNvPr id="2" name="8 Bisel"/>
          <p:cNvSpPr>
            <a:spLocks noChangeArrowheads="1"/>
          </p:cNvSpPr>
          <p:nvPr/>
        </p:nvSpPr>
        <p:spPr bwMode="auto">
          <a:xfrm>
            <a:off x="4608513" y="2492375"/>
            <a:ext cx="4138612" cy="1150938"/>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a:solidFill>
                  <a:schemeClr val="bg1"/>
                </a:solidFill>
                <a:latin typeface="Arial Black" pitchFamily="34" charset="0"/>
              </a:rPr>
              <a:t>Tiene una cláusula RETURN y a lo menos una sentencia RETURN</a:t>
            </a:r>
          </a:p>
        </p:txBody>
      </p:sp>
      <p:sp>
        <p:nvSpPr>
          <p:cNvPr id="3" name="12 Bisel"/>
          <p:cNvSpPr>
            <a:spLocks noChangeArrowheads="1"/>
          </p:cNvSpPr>
          <p:nvPr/>
        </p:nvSpPr>
        <p:spPr bwMode="auto">
          <a:xfrm>
            <a:off x="4624388" y="3705225"/>
            <a:ext cx="4138612" cy="1150938"/>
          </a:xfrm>
          <a:prstGeom prst="bevel">
            <a:avLst>
              <a:gd name="adj" fmla="val 12500"/>
            </a:avLst>
          </a:prstGeom>
          <a:solidFill>
            <a:srgbClr val="7D3B05"/>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a:solidFill>
                  <a:srgbClr val="FFFFFF"/>
                </a:solidFill>
                <a:latin typeface="Arial Black" pitchFamily="34" charset="0"/>
              </a:rPr>
              <a:t>Se puede invocar, desde una aplicación, un bloque PL/SQL o una sentencia SQL</a:t>
            </a:r>
          </a:p>
        </p:txBody>
      </p:sp>
      <p:sp>
        <p:nvSpPr>
          <p:cNvPr id="13" name="12 Bisel"/>
          <p:cNvSpPr>
            <a:spLocks noChangeArrowheads="1"/>
          </p:cNvSpPr>
          <p:nvPr/>
        </p:nvSpPr>
        <p:spPr bwMode="auto">
          <a:xfrm>
            <a:off x="404813" y="3697288"/>
            <a:ext cx="4138612" cy="1150937"/>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a:solidFill>
                  <a:srgbClr val="FFFFFF"/>
                </a:solidFill>
                <a:latin typeface="Arial Black" pitchFamily="34" charset="0"/>
              </a:rPr>
              <a:t>Se puede compilar y almacenar en la Base de Datos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Creación de una Función Almacenada</a:t>
            </a:r>
            <a:endParaRPr lang="es-ES" sz="3000" dirty="0" smtClean="0">
              <a:solidFill>
                <a:srgbClr val="10253F"/>
              </a:solidFill>
              <a:latin typeface="Arial" charset="0"/>
              <a:ea typeface="ＭＳ Ｐゴシック" pitchFamily="34" charset="-128"/>
              <a:cs typeface="Arial" charset="0"/>
            </a:endParaRPr>
          </a:p>
        </p:txBody>
      </p:sp>
      <p:sp>
        <p:nvSpPr>
          <p:cNvPr id="14" name="Rectangle 2"/>
          <p:cNvSpPr>
            <a:spLocks noChangeArrowheads="1"/>
          </p:cNvSpPr>
          <p:nvPr/>
        </p:nvSpPr>
        <p:spPr bwMode="blackWhite">
          <a:xfrm>
            <a:off x="6516216" y="1626840"/>
            <a:ext cx="2376264" cy="3962400"/>
          </a:xfrm>
          <a:prstGeom prst="rect">
            <a:avLst/>
          </a:prstGeom>
          <a:solidFill>
            <a:srgbClr val="99CCFF"/>
          </a:solidFill>
          <a:ln w="28575">
            <a:solidFill>
              <a:srgbClr val="99CCFF"/>
            </a:solidFill>
            <a:miter lim="800000"/>
            <a:headEnd type="none" w="sm" len="sm"/>
            <a:tailEnd type="none" w="sm" len="sm"/>
          </a:ln>
          <a:effectLst/>
        </p:spPr>
        <p:txBody>
          <a:bodyPr wrap="none" anchor="ctr"/>
          <a:lstStyle/>
          <a:p>
            <a:endParaRPr lang="es-CL" dirty="0"/>
          </a:p>
        </p:txBody>
      </p:sp>
      <p:sp>
        <p:nvSpPr>
          <p:cNvPr id="15" name="Rectangle 4"/>
          <p:cNvSpPr>
            <a:spLocks noChangeArrowheads="1"/>
          </p:cNvSpPr>
          <p:nvPr/>
        </p:nvSpPr>
        <p:spPr bwMode="auto">
          <a:xfrm>
            <a:off x="475928" y="3768400"/>
            <a:ext cx="1295400" cy="452688"/>
          </a:xfrm>
          <a:prstGeom prst="rect">
            <a:avLst/>
          </a:prstGeom>
          <a:noFill/>
          <a:ln w="9525">
            <a:noFill/>
            <a:miter lim="800000"/>
            <a:headEnd/>
            <a:tailEnd/>
          </a:ln>
          <a:effectLst/>
        </p:spPr>
        <p:txBody>
          <a:bodyPr lIns="82550" tIns="41275" rIns="82550" bIns="41275">
            <a:spAutoFit/>
          </a:bodyPr>
          <a:lstStyle/>
          <a:p>
            <a:pPr algn="ctr" defTabSz="822325" eaLnBrk="0" hangingPunct="0">
              <a:spcBef>
                <a:spcPct val="50000"/>
              </a:spcBef>
              <a:buClrTx/>
              <a:buFontTx/>
              <a:buNone/>
            </a:pPr>
            <a:r>
              <a:rPr lang="en-US" sz="1200" dirty="0" err="1" smtClean="0">
                <a:latin typeface="Arial Black" pitchFamily="34" charset="0"/>
              </a:rPr>
              <a:t>Crear</a:t>
            </a:r>
            <a:r>
              <a:rPr lang="en-US" sz="1200" dirty="0" smtClean="0">
                <a:latin typeface="Arial Black" pitchFamily="34" charset="0"/>
              </a:rPr>
              <a:t>/</a:t>
            </a:r>
            <a:r>
              <a:rPr lang="en-US" sz="1200" dirty="0" err="1" smtClean="0">
                <a:latin typeface="Arial Black" pitchFamily="34" charset="0"/>
              </a:rPr>
              <a:t>editar</a:t>
            </a:r>
            <a:r>
              <a:rPr lang="en-US" sz="1200" dirty="0" smtClean="0">
                <a:latin typeface="Arial Black" pitchFamily="34" charset="0"/>
              </a:rPr>
              <a:t> </a:t>
            </a:r>
            <a:r>
              <a:rPr lang="en-US" sz="1200" dirty="0" err="1" smtClean="0">
                <a:latin typeface="Arial Black" pitchFamily="34" charset="0"/>
              </a:rPr>
              <a:t>función</a:t>
            </a:r>
            <a:endParaRPr lang="en-US" sz="1200" dirty="0">
              <a:latin typeface="Arial Black" pitchFamily="34" charset="0"/>
            </a:endParaRPr>
          </a:p>
        </p:txBody>
      </p:sp>
      <p:pic>
        <p:nvPicPr>
          <p:cNvPr id="16" name="Picture 5" descr="C:\Documents and Settings\lserhal\My Documents\My Pictures\Graphics Library\process run.gif"/>
          <p:cNvPicPr>
            <a:picLocks noChangeAspect="1" noChangeArrowheads="1"/>
          </p:cNvPicPr>
          <p:nvPr/>
        </p:nvPicPr>
        <p:blipFill>
          <a:blip r:embed="rId3" cstate="print"/>
          <a:srcRect/>
          <a:stretch>
            <a:fillRect/>
          </a:stretch>
        </p:blipFill>
        <p:spPr bwMode="gray">
          <a:xfrm>
            <a:off x="2352353" y="4686300"/>
            <a:ext cx="527050" cy="942975"/>
          </a:xfrm>
          <a:prstGeom prst="rect">
            <a:avLst/>
          </a:prstGeom>
          <a:noFill/>
        </p:spPr>
      </p:pic>
      <p:grpSp>
        <p:nvGrpSpPr>
          <p:cNvPr id="17" name="Group 6"/>
          <p:cNvGrpSpPr>
            <a:grpSpLocks/>
          </p:cNvGrpSpPr>
          <p:nvPr/>
        </p:nvGrpSpPr>
        <p:grpSpPr bwMode="auto">
          <a:xfrm>
            <a:off x="2796853" y="4562475"/>
            <a:ext cx="768350" cy="1260475"/>
            <a:chOff x="2023" y="2194"/>
            <a:chExt cx="611" cy="1030"/>
          </a:xfrm>
        </p:grpSpPr>
        <p:pic>
          <p:nvPicPr>
            <p:cNvPr id="18" name="Picture 7" descr="Documents: PL/SQL Subprogram"/>
            <p:cNvPicPr>
              <a:picLocks noChangeAspect="1" noChangeArrowheads="1"/>
            </p:cNvPicPr>
            <p:nvPr/>
          </p:nvPicPr>
          <p:blipFill>
            <a:blip r:embed="rId4" cstate="print"/>
            <a:srcRect/>
            <a:stretch>
              <a:fillRect/>
            </a:stretch>
          </p:blipFill>
          <p:spPr bwMode="gray">
            <a:xfrm>
              <a:off x="2023" y="2194"/>
              <a:ext cx="569" cy="1022"/>
            </a:xfrm>
            <a:prstGeom prst="rect">
              <a:avLst/>
            </a:prstGeom>
            <a:noFill/>
          </p:spPr>
        </p:pic>
        <p:pic>
          <p:nvPicPr>
            <p:cNvPr id="19" name="Picture 8" descr="Documents: PL/SQL Program"/>
            <p:cNvPicPr>
              <a:picLocks noChangeAspect="1" noChangeArrowheads="1"/>
            </p:cNvPicPr>
            <p:nvPr/>
          </p:nvPicPr>
          <p:blipFill>
            <a:blip r:embed="rId5" cstate="print"/>
            <a:srcRect/>
            <a:stretch>
              <a:fillRect/>
            </a:stretch>
          </p:blipFill>
          <p:spPr bwMode="gray">
            <a:xfrm>
              <a:off x="2330" y="2592"/>
              <a:ext cx="304" cy="632"/>
            </a:xfrm>
            <a:prstGeom prst="rect">
              <a:avLst/>
            </a:prstGeom>
            <a:noFill/>
          </p:spPr>
        </p:pic>
      </p:grpSp>
      <p:sp>
        <p:nvSpPr>
          <p:cNvPr id="20" name="Rectangle 9"/>
          <p:cNvSpPr>
            <a:spLocks noChangeArrowheads="1"/>
          </p:cNvSpPr>
          <p:nvPr/>
        </p:nvSpPr>
        <p:spPr bwMode="auto">
          <a:xfrm>
            <a:off x="2371403" y="5805264"/>
            <a:ext cx="1981200" cy="268022"/>
          </a:xfrm>
          <a:prstGeom prst="rect">
            <a:avLst/>
          </a:prstGeom>
          <a:noFill/>
          <a:ln w="9525">
            <a:noFill/>
            <a:miter lim="800000"/>
            <a:headEnd/>
            <a:tailEnd/>
          </a:ln>
          <a:effectLst/>
        </p:spPr>
        <p:txBody>
          <a:bodyPr lIns="82550" tIns="41275" rIns="82550" bIns="41275">
            <a:spAutoFit/>
          </a:bodyPr>
          <a:lstStyle/>
          <a:p>
            <a:pPr algn="ctr" defTabSz="822325" eaLnBrk="0" hangingPunct="0">
              <a:spcBef>
                <a:spcPct val="50000"/>
              </a:spcBef>
              <a:buClrTx/>
              <a:buFontTx/>
              <a:buNone/>
            </a:pPr>
            <a:r>
              <a:rPr lang="en-US" sz="1200" dirty="0" err="1" smtClean="0">
                <a:latin typeface="Arial Black" pitchFamily="34" charset="0"/>
              </a:rPr>
              <a:t>Invocar</a:t>
            </a:r>
            <a:r>
              <a:rPr lang="en-US" sz="1200" dirty="0" smtClean="0">
                <a:latin typeface="Arial Black" pitchFamily="34" charset="0"/>
              </a:rPr>
              <a:t> la </a:t>
            </a:r>
            <a:r>
              <a:rPr lang="en-US" sz="1200" dirty="0" err="1" smtClean="0">
                <a:latin typeface="Arial Black" pitchFamily="34" charset="0"/>
              </a:rPr>
              <a:t>función</a:t>
            </a:r>
            <a:endParaRPr lang="en-US" sz="1200" dirty="0">
              <a:latin typeface="Arial Black" pitchFamily="34" charset="0"/>
            </a:endParaRPr>
          </a:p>
        </p:txBody>
      </p:sp>
      <p:sp>
        <p:nvSpPr>
          <p:cNvPr id="21" name="Line 10"/>
          <p:cNvSpPr>
            <a:spLocks noChangeShapeType="1"/>
          </p:cNvSpPr>
          <p:nvPr/>
        </p:nvSpPr>
        <p:spPr bwMode="auto">
          <a:xfrm>
            <a:off x="1504628" y="3257550"/>
            <a:ext cx="657225" cy="0"/>
          </a:xfrm>
          <a:prstGeom prst="line">
            <a:avLst/>
          </a:prstGeom>
          <a:noFill/>
          <a:ln w="63500">
            <a:solidFill>
              <a:schemeClr val="tx1"/>
            </a:solidFill>
            <a:round/>
            <a:headEnd type="none" w="sm" len="sm"/>
            <a:tailEnd type="triangle" w="sm" len="sm"/>
          </a:ln>
          <a:effectLst/>
        </p:spPr>
        <p:txBody>
          <a:bodyPr/>
          <a:lstStyle/>
          <a:p>
            <a:endParaRPr lang="es-CL"/>
          </a:p>
        </p:txBody>
      </p:sp>
      <p:sp>
        <p:nvSpPr>
          <p:cNvPr id="22" name="Rectangle 11"/>
          <p:cNvSpPr>
            <a:spLocks noChangeArrowheads="1"/>
          </p:cNvSpPr>
          <p:nvPr/>
        </p:nvSpPr>
        <p:spPr bwMode="auto">
          <a:xfrm>
            <a:off x="1977480" y="3733800"/>
            <a:ext cx="2088232" cy="452688"/>
          </a:xfrm>
          <a:prstGeom prst="rect">
            <a:avLst/>
          </a:prstGeom>
          <a:noFill/>
          <a:ln w="9525">
            <a:noFill/>
            <a:miter lim="800000"/>
            <a:headEnd/>
            <a:tailEnd/>
          </a:ln>
          <a:effectLst/>
        </p:spPr>
        <p:txBody>
          <a:bodyPr wrap="square" lIns="82550" tIns="41275" rIns="82550" bIns="41275">
            <a:spAutoFit/>
          </a:bodyPr>
          <a:lstStyle/>
          <a:p>
            <a:pPr algn="ctr" defTabSz="822325" eaLnBrk="0" hangingPunct="0">
              <a:spcBef>
                <a:spcPct val="50000"/>
              </a:spcBef>
              <a:buClrTx/>
              <a:buFontTx/>
              <a:buNone/>
            </a:pPr>
            <a:r>
              <a:rPr lang="en-US" sz="1200" b="1" dirty="0" smtClean="0">
                <a:latin typeface="Arial Black" pitchFamily="34" charset="0"/>
                <a:cs typeface="Arial" pitchFamily="34" charset="0"/>
              </a:rPr>
              <a:t>¿</a:t>
            </a:r>
            <a:r>
              <a:rPr lang="en-US" sz="1200" b="1" dirty="0" err="1" smtClean="0">
                <a:latin typeface="Arial Black" pitchFamily="34" charset="0"/>
                <a:cs typeface="Arial" pitchFamily="34" charset="0"/>
              </a:rPr>
              <a:t>Advertencias</a:t>
            </a:r>
            <a:r>
              <a:rPr lang="en-US" sz="1200" b="1" dirty="0" smtClean="0">
                <a:latin typeface="Arial Black" pitchFamily="34" charset="0"/>
                <a:cs typeface="Arial" pitchFamily="34" charset="0"/>
              </a:rPr>
              <a:t>/</a:t>
            </a:r>
            <a:r>
              <a:rPr lang="en-US" sz="1200" b="1" dirty="0" err="1" smtClean="0">
                <a:latin typeface="Arial Black" pitchFamily="34" charset="0"/>
                <a:cs typeface="Arial" pitchFamily="34" charset="0"/>
              </a:rPr>
              <a:t>errores</a:t>
            </a:r>
            <a:r>
              <a:rPr lang="en-US" sz="1200" b="1" dirty="0" smtClean="0">
                <a:latin typeface="Arial Black" pitchFamily="34" charset="0"/>
                <a:cs typeface="Arial" pitchFamily="34" charset="0"/>
              </a:rPr>
              <a:t> de </a:t>
            </a:r>
            <a:r>
              <a:rPr lang="en-US" sz="1200" b="1" dirty="0" err="1" smtClean="0">
                <a:latin typeface="Arial Black" pitchFamily="34" charset="0"/>
                <a:cs typeface="Arial" pitchFamily="34" charset="0"/>
              </a:rPr>
              <a:t>compilación</a:t>
            </a:r>
            <a:r>
              <a:rPr lang="en-US" sz="1200" b="1" dirty="0" smtClean="0">
                <a:latin typeface="Arial Black" pitchFamily="34" charset="0"/>
                <a:cs typeface="Arial" pitchFamily="34" charset="0"/>
              </a:rPr>
              <a:t> ?</a:t>
            </a:r>
            <a:endParaRPr lang="en-US" sz="1200" b="1" dirty="0">
              <a:latin typeface="Arial Black" pitchFamily="34" charset="0"/>
              <a:cs typeface="Arial" pitchFamily="34" charset="0"/>
            </a:endParaRPr>
          </a:p>
        </p:txBody>
      </p:sp>
      <p:sp>
        <p:nvSpPr>
          <p:cNvPr id="23" name="Text Box 12"/>
          <p:cNvSpPr txBox="1">
            <a:spLocks noChangeArrowheads="1"/>
          </p:cNvSpPr>
          <p:nvPr/>
        </p:nvSpPr>
        <p:spPr bwMode="auto">
          <a:xfrm>
            <a:off x="2971478" y="4264521"/>
            <a:ext cx="441146" cy="276999"/>
          </a:xfrm>
          <a:prstGeom prst="rect">
            <a:avLst/>
          </a:prstGeom>
          <a:noFill/>
          <a:ln w="28575">
            <a:noFill/>
            <a:miter lim="800000"/>
            <a:headEnd type="none" w="sm" len="sm"/>
            <a:tailEnd type="none" w="sm" len="sm"/>
          </a:ln>
          <a:effectLst/>
        </p:spPr>
        <p:txBody>
          <a:bodyPr wrap="none">
            <a:spAutoFit/>
          </a:bodyPr>
          <a:lstStyle/>
          <a:p>
            <a:pPr defTabSz="228600"/>
            <a:r>
              <a:rPr lang="en-US" sz="1200" dirty="0">
                <a:solidFill>
                  <a:srgbClr val="C0003D"/>
                </a:solidFill>
                <a:latin typeface="Arial Black" pitchFamily="34" charset="0"/>
              </a:rPr>
              <a:t>NO</a:t>
            </a:r>
          </a:p>
        </p:txBody>
      </p:sp>
      <p:sp>
        <p:nvSpPr>
          <p:cNvPr id="24" name="Text Box 13"/>
          <p:cNvSpPr txBox="1">
            <a:spLocks noChangeArrowheads="1"/>
          </p:cNvSpPr>
          <p:nvPr/>
        </p:nvSpPr>
        <p:spPr bwMode="auto">
          <a:xfrm>
            <a:off x="3828728" y="2949575"/>
            <a:ext cx="526106" cy="276999"/>
          </a:xfrm>
          <a:prstGeom prst="rect">
            <a:avLst/>
          </a:prstGeom>
          <a:noFill/>
          <a:ln w="28575">
            <a:noFill/>
            <a:miter lim="800000"/>
            <a:headEnd type="none" w="sm" len="sm"/>
            <a:tailEnd type="none" w="sm" len="sm"/>
          </a:ln>
          <a:effectLst/>
        </p:spPr>
        <p:txBody>
          <a:bodyPr wrap="none">
            <a:spAutoFit/>
          </a:bodyPr>
          <a:lstStyle/>
          <a:p>
            <a:pPr defTabSz="228600"/>
            <a:r>
              <a:rPr lang="en-US" sz="1200" dirty="0">
                <a:solidFill>
                  <a:srgbClr val="C0003D"/>
                </a:solidFill>
                <a:latin typeface="Arial Black" pitchFamily="34" charset="0"/>
              </a:rPr>
              <a:t>YES</a:t>
            </a:r>
          </a:p>
        </p:txBody>
      </p:sp>
      <p:grpSp>
        <p:nvGrpSpPr>
          <p:cNvPr id="25" name="Group 14"/>
          <p:cNvGrpSpPr>
            <a:grpSpLocks/>
          </p:cNvGrpSpPr>
          <p:nvPr/>
        </p:nvGrpSpPr>
        <p:grpSpPr bwMode="auto">
          <a:xfrm>
            <a:off x="323528" y="2420887"/>
            <a:ext cx="1293912" cy="1341487"/>
            <a:chOff x="432" y="1482"/>
            <a:chExt cx="912" cy="888"/>
          </a:xfrm>
        </p:grpSpPr>
        <p:pic>
          <p:nvPicPr>
            <p:cNvPr id="26" name="Picture 15"/>
            <p:cNvPicPr>
              <a:picLocks noChangeAspect="1" noChangeArrowheads="1"/>
            </p:cNvPicPr>
            <p:nvPr/>
          </p:nvPicPr>
          <p:blipFill>
            <a:blip r:embed="rId6" cstate="print"/>
            <a:srcRect/>
            <a:stretch>
              <a:fillRect/>
            </a:stretch>
          </p:blipFill>
          <p:spPr bwMode="gray">
            <a:xfrm>
              <a:off x="480" y="1482"/>
              <a:ext cx="864" cy="264"/>
            </a:xfrm>
            <a:prstGeom prst="rect">
              <a:avLst/>
            </a:prstGeom>
            <a:noFill/>
            <a:ln w="28575">
              <a:noFill/>
              <a:miter lim="800000"/>
              <a:headEnd type="none" w="sm" len="sm"/>
              <a:tailEnd type="none" w="sm" len="sm"/>
            </a:ln>
            <a:effectLst/>
          </p:spPr>
        </p:pic>
        <p:pic>
          <p:nvPicPr>
            <p:cNvPr id="27" name="Picture 16" descr="C:\Documents and Settings\rajmishr\My Documents\My Pictures\iasicon06.gif"/>
            <p:cNvPicPr>
              <a:picLocks noChangeAspect="1" noChangeArrowheads="1"/>
            </p:cNvPicPr>
            <p:nvPr/>
          </p:nvPicPr>
          <p:blipFill>
            <a:blip r:embed="rId7" cstate="print"/>
            <a:srcRect/>
            <a:stretch>
              <a:fillRect/>
            </a:stretch>
          </p:blipFill>
          <p:spPr bwMode="gray">
            <a:xfrm>
              <a:off x="702" y="1686"/>
              <a:ext cx="497" cy="643"/>
            </a:xfrm>
            <a:prstGeom prst="rect">
              <a:avLst/>
            </a:prstGeom>
            <a:noFill/>
          </p:spPr>
        </p:pic>
        <p:sp>
          <p:nvSpPr>
            <p:cNvPr id="28" name="AutoShape 17"/>
            <p:cNvSpPr>
              <a:spLocks noChangeArrowheads="1"/>
            </p:cNvSpPr>
            <p:nvPr/>
          </p:nvSpPr>
          <p:spPr bwMode="gray">
            <a:xfrm rot="5400000" flipH="1">
              <a:off x="919" y="2053"/>
              <a:ext cx="318" cy="292"/>
            </a:xfrm>
            <a:prstGeom prst="flowChartExtract">
              <a:avLst/>
            </a:prstGeom>
            <a:solidFill>
              <a:srgbClr val="059F0C"/>
            </a:solidFill>
            <a:ln w="28575">
              <a:solidFill>
                <a:srgbClr val="66CCFF"/>
              </a:solidFill>
              <a:miter lim="800000"/>
              <a:headEnd type="none" w="sm" len="sm"/>
              <a:tailEnd type="none" w="sm" len="sm"/>
            </a:ln>
            <a:effectLst/>
          </p:spPr>
          <p:txBody>
            <a:bodyPr wrap="none" anchor="ctr"/>
            <a:lstStyle/>
            <a:p>
              <a:endParaRPr lang="es-CL"/>
            </a:p>
          </p:txBody>
        </p:sp>
        <p:pic>
          <p:nvPicPr>
            <p:cNvPr id="29" name="Picture 18" descr="DB2xDB_Icons: Document, SQL Code "/>
            <p:cNvPicPr>
              <a:picLocks noChangeAspect="1" noChangeArrowheads="1"/>
            </p:cNvPicPr>
            <p:nvPr/>
          </p:nvPicPr>
          <p:blipFill>
            <a:blip r:embed="rId8" cstate="print"/>
            <a:srcRect/>
            <a:stretch>
              <a:fillRect/>
            </a:stretch>
          </p:blipFill>
          <p:spPr bwMode="gray">
            <a:xfrm>
              <a:off x="432" y="1674"/>
              <a:ext cx="336" cy="696"/>
            </a:xfrm>
            <a:prstGeom prst="rect">
              <a:avLst/>
            </a:prstGeom>
            <a:noFill/>
          </p:spPr>
        </p:pic>
      </p:grpSp>
      <p:pic>
        <p:nvPicPr>
          <p:cNvPr id="30" name="Picture 19" descr="C:\Documents and Settings\lserhal\My Documents\My Pictures\Graphics Library\view.gif"/>
          <p:cNvPicPr>
            <a:picLocks noChangeAspect="1" noChangeArrowheads="1"/>
          </p:cNvPicPr>
          <p:nvPr/>
        </p:nvPicPr>
        <p:blipFill>
          <a:blip r:embed="rId9" cstate="print"/>
          <a:srcRect/>
          <a:stretch>
            <a:fillRect/>
          </a:stretch>
        </p:blipFill>
        <p:spPr bwMode="gray">
          <a:xfrm>
            <a:off x="4790802" y="3032125"/>
            <a:ext cx="1149350" cy="692150"/>
          </a:xfrm>
          <a:prstGeom prst="rect">
            <a:avLst/>
          </a:prstGeom>
          <a:noFill/>
        </p:spPr>
      </p:pic>
      <p:grpSp>
        <p:nvGrpSpPr>
          <p:cNvPr id="31" name="Group 20"/>
          <p:cNvGrpSpPr>
            <a:grpSpLocks/>
          </p:cNvGrpSpPr>
          <p:nvPr/>
        </p:nvGrpSpPr>
        <p:grpSpPr bwMode="auto">
          <a:xfrm>
            <a:off x="2152328" y="2209800"/>
            <a:ext cx="1581150" cy="1600200"/>
            <a:chOff x="1584" y="1434"/>
            <a:chExt cx="996" cy="1008"/>
          </a:xfrm>
        </p:grpSpPr>
        <p:pic>
          <p:nvPicPr>
            <p:cNvPr id="32" name="Picture 21" descr="C:\Projects\4021-Nancy\Gifs\compile.gif"/>
            <p:cNvPicPr>
              <a:picLocks noChangeAspect="1" noChangeArrowheads="1"/>
            </p:cNvPicPr>
            <p:nvPr/>
          </p:nvPicPr>
          <p:blipFill>
            <a:blip r:embed="rId10" cstate="print"/>
            <a:srcRect/>
            <a:stretch>
              <a:fillRect/>
            </a:stretch>
          </p:blipFill>
          <p:spPr bwMode="gray">
            <a:xfrm>
              <a:off x="1728" y="1434"/>
              <a:ext cx="624" cy="1008"/>
            </a:xfrm>
            <a:prstGeom prst="rect">
              <a:avLst/>
            </a:prstGeom>
            <a:noFill/>
          </p:spPr>
        </p:pic>
        <p:pic>
          <p:nvPicPr>
            <p:cNvPr id="33" name="Picture 22" descr="Symbols: Alert"/>
            <p:cNvPicPr>
              <a:picLocks noChangeAspect="1" noChangeArrowheads="1"/>
            </p:cNvPicPr>
            <p:nvPr/>
          </p:nvPicPr>
          <p:blipFill>
            <a:blip r:embed="rId11" cstate="print"/>
            <a:srcRect/>
            <a:stretch>
              <a:fillRect/>
            </a:stretch>
          </p:blipFill>
          <p:spPr bwMode="gray">
            <a:xfrm>
              <a:off x="1584" y="1818"/>
              <a:ext cx="394" cy="480"/>
            </a:xfrm>
            <a:prstGeom prst="rect">
              <a:avLst/>
            </a:prstGeom>
            <a:noFill/>
          </p:spPr>
        </p:pic>
        <p:pic>
          <p:nvPicPr>
            <p:cNvPr id="34" name="Picture 23" descr="C:\Documents and Settings\lserhal\My Documents\My Pictures\Graphics Library\exception.gif"/>
            <p:cNvPicPr>
              <a:picLocks noChangeAspect="1" noChangeArrowheads="1"/>
            </p:cNvPicPr>
            <p:nvPr/>
          </p:nvPicPr>
          <p:blipFill>
            <a:blip r:embed="rId12" cstate="print"/>
            <a:srcRect/>
            <a:stretch>
              <a:fillRect/>
            </a:stretch>
          </p:blipFill>
          <p:spPr bwMode="gray">
            <a:xfrm>
              <a:off x="2294" y="1482"/>
              <a:ext cx="286" cy="738"/>
            </a:xfrm>
            <a:prstGeom prst="rect">
              <a:avLst/>
            </a:prstGeom>
            <a:noFill/>
          </p:spPr>
        </p:pic>
      </p:grpSp>
      <p:sp>
        <p:nvSpPr>
          <p:cNvPr id="35" name="Text Box 24"/>
          <p:cNvSpPr txBox="1">
            <a:spLocks noChangeArrowheads="1"/>
          </p:cNvSpPr>
          <p:nvPr/>
        </p:nvSpPr>
        <p:spPr bwMode="auto">
          <a:xfrm>
            <a:off x="6444208" y="3490565"/>
            <a:ext cx="2555776" cy="461665"/>
          </a:xfrm>
          <a:prstGeom prst="rect">
            <a:avLst/>
          </a:prstGeom>
          <a:noFill/>
          <a:ln w="28575">
            <a:noFill/>
            <a:miter lim="800000"/>
            <a:headEnd type="none" w="sm" len="sm"/>
            <a:tailEnd type="none" w="sm" len="sm"/>
          </a:ln>
          <a:effectLst/>
        </p:spPr>
        <p:txBody>
          <a:bodyPr wrap="square">
            <a:spAutoFit/>
          </a:bodyPr>
          <a:lstStyle/>
          <a:p>
            <a:pPr algn="ctr" defTabSz="228600"/>
            <a:r>
              <a:rPr lang="en-US" sz="1200" b="1" dirty="0" err="1" smtClean="0">
                <a:latin typeface="Arial" pitchFamily="34" charset="0"/>
                <a:cs typeface="Arial" pitchFamily="34" charset="0"/>
              </a:rPr>
              <a:t>Usar</a:t>
            </a:r>
            <a:r>
              <a:rPr lang="en-US" sz="1200" b="1" dirty="0" smtClean="0">
                <a:latin typeface="Arial" pitchFamily="34" charset="0"/>
                <a:cs typeface="Arial" pitchFamily="34" charset="0"/>
              </a:rPr>
              <a:t> el </a:t>
            </a:r>
            <a:r>
              <a:rPr lang="en-US" sz="1200" b="1" dirty="0" err="1" smtClean="0">
                <a:latin typeface="Arial" pitchFamily="34" charset="0"/>
                <a:cs typeface="Arial" pitchFamily="34" charset="0"/>
              </a:rPr>
              <a:t>comando</a:t>
            </a:r>
            <a:r>
              <a:rPr lang="en-US" sz="1200" b="1" dirty="0" smtClean="0">
                <a:latin typeface="Arial" pitchFamily="34" charset="0"/>
                <a:cs typeface="Arial" pitchFamily="34" charset="0"/>
              </a:rPr>
              <a:t> </a:t>
            </a:r>
          </a:p>
          <a:p>
            <a:pPr algn="ctr" defTabSz="228600"/>
            <a:r>
              <a:rPr lang="en-US" sz="1200" b="1" dirty="0" smtClean="0">
                <a:latin typeface="Arial" pitchFamily="34" charset="0"/>
                <a:cs typeface="Arial" pitchFamily="34" charset="0"/>
              </a:rPr>
              <a:t>SHOW ERRORS en </a:t>
            </a:r>
            <a:r>
              <a:rPr lang="en-US" sz="1200" b="1" dirty="0">
                <a:latin typeface="Arial" pitchFamily="34" charset="0"/>
                <a:cs typeface="Arial" pitchFamily="34" charset="0"/>
              </a:rPr>
              <a:t>SQL*Plus</a:t>
            </a:r>
          </a:p>
        </p:txBody>
      </p:sp>
      <p:pic>
        <p:nvPicPr>
          <p:cNvPr id="36" name="Picture 25"/>
          <p:cNvPicPr>
            <a:picLocks noChangeAspect="1" noChangeArrowheads="1"/>
          </p:cNvPicPr>
          <p:nvPr/>
        </p:nvPicPr>
        <p:blipFill>
          <a:blip r:embed="rId6" cstate="print"/>
          <a:srcRect/>
          <a:stretch>
            <a:fillRect/>
          </a:stretch>
        </p:blipFill>
        <p:spPr bwMode="gray">
          <a:xfrm>
            <a:off x="7157343" y="3150840"/>
            <a:ext cx="1160462" cy="355600"/>
          </a:xfrm>
          <a:prstGeom prst="rect">
            <a:avLst/>
          </a:prstGeom>
          <a:noFill/>
          <a:ln w="28575">
            <a:noFill/>
            <a:miter lim="800000"/>
            <a:headEnd type="none" w="sm" len="sm"/>
            <a:tailEnd type="none" w="sm" len="sm"/>
          </a:ln>
          <a:effectLst/>
        </p:spPr>
      </p:pic>
      <p:pic>
        <p:nvPicPr>
          <p:cNvPr id="37" name="Picture 26" descr="C:\Documents and Settings\lserhal\Desktop\Graphics Used in 10g NF\data dictionary gray.gif"/>
          <p:cNvPicPr>
            <a:picLocks noChangeAspect="1" noChangeArrowheads="1"/>
          </p:cNvPicPr>
          <p:nvPr/>
        </p:nvPicPr>
        <p:blipFill>
          <a:blip r:embed="rId13" cstate="print"/>
          <a:srcRect/>
          <a:stretch>
            <a:fillRect/>
          </a:stretch>
        </p:blipFill>
        <p:spPr bwMode="gray">
          <a:xfrm>
            <a:off x="7327205" y="4065240"/>
            <a:ext cx="476250" cy="889000"/>
          </a:xfrm>
          <a:prstGeom prst="rect">
            <a:avLst/>
          </a:prstGeom>
          <a:noFill/>
        </p:spPr>
      </p:pic>
      <p:grpSp>
        <p:nvGrpSpPr>
          <p:cNvPr id="38" name="Group 27"/>
          <p:cNvGrpSpPr>
            <a:grpSpLocks/>
          </p:cNvGrpSpPr>
          <p:nvPr/>
        </p:nvGrpSpPr>
        <p:grpSpPr bwMode="auto">
          <a:xfrm>
            <a:off x="7654230" y="4293840"/>
            <a:ext cx="517525" cy="679450"/>
            <a:chOff x="4080" y="2640"/>
            <a:chExt cx="767" cy="1002"/>
          </a:xfrm>
        </p:grpSpPr>
        <p:pic>
          <p:nvPicPr>
            <p:cNvPr id="39" name="Picture 28" descr="C:\Documents and Settings\lserhal\My Documents\My Pictures\table001.gif"/>
            <p:cNvPicPr>
              <a:picLocks noChangeAspect="1" noChangeArrowheads="1"/>
            </p:cNvPicPr>
            <p:nvPr/>
          </p:nvPicPr>
          <p:blipFill>
            <a:blip r:embed="rId14" cstate="print"/>
            <a:srcRect/>
            <a:stretch>
              <a:fillRect/>
            </a:stretch>
          </p:blipFill>
          <p:spPr bwMode="gray">
            <a:xfrm>
              <a:off x="4080" y="2640"/>
              <a:ext cx="607" cy="837"/>
            </a:xfrm>
            <a:prstGeom prst="rect">
              <a:avLst/>
            </a:prstGeom>
            <a:noFill/>
          </p:spPr>
        </p:pic>
        <p:pic>
          <p:nvPicPr>
            <p:cNvPr id="40" name="Picture 29" descr="C:\Documents and Settings\lserhal\My Documents\My Pictures\table001.gif"/>
            <p:cNvPicPr>
              <a:picLocks noChangeAspect="1" noChangeArrowheads="1"/>
            </p:cNvPicPr>
            <p:nvPr/>
          </p:nvPicPr>
          <p:blipFill>
            <a:blip r:embed="rId14" cstate="print"/>
            <a:srcRect/>
            <a:stretch>
              <a:fillRect/>
            </a:stretch>
          </p:blipFill>
          <p:spPr bwMode="gray">
            <a:xfrm>
              <a:off x="4160" y="2722"/>
              <a:ext cx="607" cy="838"/>
            </a:xfrm>
            <a:prstGeom prst="rect">
              <a:avLst/>
            </a:prstGeom>
            <a:noFill/>
          </p:spPr>
        </p:pic>
        <p:pic>
          <p:nvPicPr>
            <p:cNvPr id="41" name="Picture 30" descr="C:\Documents and Settings\lserhal\My Documents\My Pictures\table001.gif"/>
            <p:cNvPicPr>
              <a:picLocks noChangeAspect="1" noChangeArrowheads="1"/>
            </p:cNvPicPr>
            <p:nvPr/>
          </p:nvPicPr>
          <p:blipFill>
            <a:blip r:embed="rId14" cstate="print"/>
            <a:srcRect/>
            <a:stretch>
              <a:fillRect/>
            </a:stretch>
          </p:blipFill>
          <p:spPr bwMode="gray">
            <a:xfrm>
              <a:off x="4240" y="2804"/>
              <a:ext cx="607" cy="838"/>
            </a:xfrm>
            <a:prstGeom prst="rect">
              <a:avLst/>
            </a:prstGeom>
            <a:noFill/>
          </p:spPr>
        </p:pic>
      </p:grpSp>
      <p:sp>
        <p:nvSpPr>
          <p:cNvPr id="42" name="Text Box 31"/>
          <p:cNvSpPr txBox="1">
            <a:spLocks noChangeArrowheads="1"/>
          </p:cNvSpPr>
          <p:nvPr/>
        </p:nvSpPr>
        <p:spPr bwMode="auto">
          <a:xfrm>
            <a:off x="6588224" y="5055840"/>
            <a:ext cx="2289858" cy="461665"/>
          </a:xfrm>
          <a:prstGeom prst="rect">
            <a:avLst/>
          </a:prstGeom>
          <a:noFill/>
          <a:ln w="28575">
            <a:noFill/>
            <a:miter lim="800000"/>
            <a:headEnd type="none" w="sm" len="sm"/>
            <a:tailEnd type="none" w="sm" len="sm"/>
          </a:ln>
          <a:effectLst/>
        </p:spPr>
        <p:txBody>
          <a:bodyPr wrap="none">
            <a:spAutoFit/>
          </a:bodyPr>
          <a:lstStyle/>
          <a:p>
            <a:pPr algn="ctr" defTabSz="228600"/>
            <a:r>
              <a:rPr lang="en-US" sz="1200" b="1" dirty="0" err="1" smtClean="0">
                <a:latin typeface="Arial" pitchFamily="34" charset="0"/>
                <a:cs typeface="Arial" pitchFamily="34" charset="0"/>
              </a:rPr>
              <a:t>Usar</a:t>
            </a:r>
            <a:r>
              <a:rPr lang="en-US" sz="1200" b="1" dirty="0" smtClean="0">
                <a:latin typeface="Arial" pitchFamily="34" charset="0"/>
                <a:cs typeface="Arial" pitchFamily="34" charset="0"/>
              </a:rPr>
              <a:t> Vistas </a:t>
            </a:r>
            <a:r>
              <a:rPr lang="en-US" sz="1200" b="1" dirty="0">
                <a:latin typeface="Arial" pitchFamily="34" charset="0"/>
                <a:cs typeface="Arial" pitchFamily="34" charset="0"/>
              </a:rPr>
              <a:t>USER/ALL/DBA_</a:t>
            </a:r>
            <a:br>
              <a:rPr lang="en-US" sz="1200" b="1" dirty="0">
                <a:latin typeface="Arial" pitchFamily="34" charset="0"/>
                <a:cs typeface="Arial" pitchFamily="34" charset="0"/>
              </a:rPr>
            </a:br>
            <a:r>
              <a:rPr lang="en-US" sz="1200" b="1" dirty="0" smtClean="0">
                <a:latin typeface="Arial" pitchFamily="34" charset="0"/>
                <a:cs typeface="Arial" pitchFamily="34" charset="0"/>
              </a:rPr>
              <a:t>ERRORS</a:t>
            </a:r>
            <a:endParaRPr lang="en-US" sz="1200" b="1" dirty="0">
              <a:latin typeface="Arial" pitchFamily="34" charset="0"/>
              <a:cs typeface="Arial" pitchFamily="34" charset="0"/>
            </a:endParaRPr>
          </a:p>
        </p:txBody>
      </p:sp>
      <p:grpSp>
        <p:nvGrpSpPr>
          <p:cNvPr id="43" name="Group 32"/>
          <p:cNvGrpSpPr>
            <a:grpSpLocks/>
          </p:cNvGrpSpPr>
          <p:nvPr/>
        </p:nvGrpSpPr>
        <p:grpSpPr bwMode="auto">
          <a:xfrm>
            <a:off x="6511230" y="1626840"/>
            <a:ext cx="704850" cy="758825"/>
            <a:chOff x="3780" y="960"/>
            <a:chExt cx="444" cy="478"/>
          </a:xfrm>
        </p:grpSpPr>
        <p:pic>
          <p:nvPicPr>
            <p:cNvPr id="44" name="Picture 33" descr="C:\Documents and Settings\rajmishr\My Documents\My Pictures\iasicon06.gif"/>
            <p:cNvPicPr>
              <a:picLocks noChangeAspect="1" noChangeArrowheads="1"/>
            </p:cNvPicPr>
            <p:nvPr/>
          </p:nvPicPr>
          <p:blipFill>
            <a:blip r:embed="rId7" cstate="print"/>
            <a:srcRect/>
            <a:stretch>
              <a:fillRect/>
            </a:stretch>
          </p:blipFill>
          <p:spPr bwMode="gray">
            <a:xfrm>
              <a:off x="3780" y="960"/>
              <a:ext cx="396" cy="478"/>
            </a:xfrm>
            <a:prstGeom prst="rect">
              <a:avLst/>
            </a:prstGeom>
            <a:noFill/>
          </p:spPr>
        </p:pic>
        <p:sp>
          <p:nvSpPr>
            <p:cNvPr id="45" name="AutoShape 34"/>
            <p:cNvSpPr>
              <a:spLocks noChangeArrowheads="1"/>
            </p:cNvSpPr>
            <p:nvPr/>
          </p:nvSpPr>
          <p:spPr bwMode="auto">
            <a:xfrm rot="5400000" flipH="1">
              <a:off x="3990" y="1201"/>
              <a:ext cx="236" cy="233"/>
            </a:xfrm>
            <a:prstGeom prst="flowChartExtract">
              <a:avLst/>
            </a:prstGeom>
            <a:solidFill>
              <a:srgbClr val="059F0C"/>
            </a:solidFill>
            <a:ln w="28575">
              <a:solidFill>
                <a:srgbClr val="66CCFF"/>
              </a:solidFill>
              <a:miter lim="800000"/>
              <a:headEnd type="none" w="sm" len="sm"/>
              <a:tailEnd type="none" w="sm" len="sm"/>
            </a:ln>
            <a:effectLst/>
          </p:spPr>
          <p:txBody>
            <a:bodyPr wrap="none" anchor="ctr"/>
            <a:lstStyle/>
            <a:p>
              <a:endParaRPr lang="es-CL"/>
            </a:p>
          </p:txBody>
        </p:sp>
      </p:grpSp>
      <p:sp>
        <p:nvSpPr>
          <p:cNvPr id="46" name="Text Box 35"/>
          <p:cNvSpPr txBox="1">
            <a:spLocks noChangeArrowheads="1"/>
          </p:cNvSpPr>
          <p:nvPr/>
        </p:nvSpPr>
        <p:spPr bwMode="auto">
          <a:xfrm>
            <a:off x="6822001" y="2497187"/>
            <a:ext cx="1974771" cy="461665"/>
          </a:xfrm>
          <a:prstGeom prst="rect">
            <a:avLst/>
          </a:prstGeom>
          <a:noFill/>
          <a:ln w="28575">
            <a:noFill/>
            <a:miter lim="800000"/>
            <a:headEnd type="none" w="sm" len="sm"/>
            <a:tailEnd type="none" w="sm" len="sm"/>
          </a:ln>
          <a:effectLst/>
        </p:spPr>
        <p:txBody>
          <a:bodyPr wrap="none">
            <a:spAutoFit/>
          </a:bodyPr>
          <a:lstStyle/>
          <a:p>
            <a:pPr algn="ctr" defTabSz="228600"/>
            <a:r>
              <a:rPr lang="en-US" sz="1200" b="1" dirty="0" err="1" smtClean="0"/>
              <a:t>Ver</a:t>
            </a:r>
            <a:r>
              <a:rPr lang="en-US" sz="1200" b="1" dirty="0" smtClean="0"/>
              <a:t> </a:t>
            </a:r>
            <a:r>
              <a:rPr lang="en-US" sz="1200" b="1" dirty="0" err="1" smtClean="0"/>
              <a:t>errores</a:t>
            </a:r>
            <a:r>
              <a:rPr lang="en-US" sz="1200" b="1" dirty="0" smtClean="0"/>
              <a:t>/</a:t>
            </a:r>
            <a:r>
              <a:rPr lang="en-US" sz="1200" b="1" dirty="0" err="1" smtClean="0"/>
              <a:t>advertencias</a:t>
            </a:r>
            <a:r>
              <a:rPr lang="en-US" sz="1200" b="1" dirty="0"/>
              <a:t/>
            </a:r>
            <a:br>
              <a:rPr lang="en-US" sz="1200" b="1" dirty="0"/>
            </a:br>
            <a:r>
              <a:rPr lang="en-US" sz="1200" b="1" dirty="0" smtClean="0"/>
              <a:t>en </a:t>
            </a:r>
            <a:r>
              <a:rPr lang="en-US" sz="1200" b="1" dirty="0"/>
              <a:t>SQL </a:t>
            </a:r>
            <a:r>
              <a:rPr lang="en-US" sz="1200" b="1" dirty="0" smtClean="0"/>
              <a:t>Developer</a:t>
            </a:r>
            <a:endParaRPr lang="en-US" sz="1200" b="1" dirty="0"/>
          </a:p>
        </p:txBody>
      </p:sp>
      <p:sp>
        <p:nvSpPr>
          <p:cNvPr id="47" name="Line 36"/>
          <p:cNvSpPr>
            <a:spLocks noChangeShapeType="1"/>
          </p:cNvSpPr>
          <p:nvPr/>
        </p:nvSpPr>
        <p:spPr bwMode="auto">
          <a:xfrm>
            <a:off x="2990528" y="4221088"/>
            <a:ext cx="0" cy="457200"/>
          </a:xfrm>
          <a:prstGeom prst="line">
            <a:avLst/>
          </a:prstGeom>
          <a:noFill/>
          <a:ln w="63500">
            <a:solidFill>
              <a:schemeClr val="tx1"/>
            </a:solidFill>
            <a:round/>
            <a:headEnd type="none" w="sm" len="sm"/>
            <a:tailEnd type="triangle" w="sm" len="sm"/>
          </a:ln>
          <a:effectLst/>
        </p:spPr>
        <p:txBody>
          <a:bodyPr/>
          <a:lstStyle/>
          <a:p>
            <a:endParaRPr lang="es-CL"/>
          </a:p>
        </p:txBody>
      </p:sp>
      <p:sp>
        <p:nvSpPr>
          <p:cNvPr id="48" name="Rectangle 37"/>
          <p:cNvSpPr>
            <a:spLocks noChangeArrowheads="1"/>
          </p:cNvSpPr>
          <p:nvPr/>
        </p:nvSpPr>
        <p:spPr bwMode="auto">
          <a:xfrm>
            <a:off x="4139952" y="3733800"/>
            <a:ext cx="2450504" cy="452688"/>
          </a:xfrm>
          <a:prstGeom prst="rect">
            <a:avLst/>
          </a:prstGeom>
          <a:noFill/>
          <a:ln w="9525">
            <a:noFill/>
            <a:miter lim="800000"/>
            <a:headEnd/>
            <a:tailEnd/>
          </a:ln>
          <a:effectLst/>
        </p:spPr>
        <p:txBody>
          <a:bodyPr wrap="square" lIns="82550" tIns="41275" rIns="82550" bIns="41275">
            <a:spAutoFit/>
          </a:bodyPr>
          <a:lstStyle/>
          <a:p>
            <a:pPr algn="ctr" defTabSz="822325" eaLnBrk="0" hangingPunct="0">
              <a:spcBef>
                <a:spcPct val="50000"/>
              </a:spcBef>
              <a:buClrTx/>
              <a:buFontTx/>
              <a:buNone/>
            </a:pPr>
            <a:r>
              <a:rPr lang="en-US" sz="1200" dirty="0" err="1" smtClean="0">
                <a:latin typeface="Arial Black" pitchFamily="34" charset="0"/>
              </a:rPr>
              <a:t>Ver</a:t>
            </a:r>
            <a:r>
              <a:rPr lang="en-US" sz="1200" dirty="0" smtClean="0">
                <a:latin typeface="Arial Black" pitchFamily="34" charset="0"/>
              </a:rPr>
              <a:t> </a:t>
            </a:r>
            <a:r>
              <a:rPr lang="en-US" sz="1200" dirty="0" err="1" smtClean="0">
                <a:latin typeface="Arial Black" pitchFamily="34" charset="0"/>
              </a:rPr>
              <a:t>advertencias</a:t>
            </a:r>
            <a:r>
              <a:rPr lang="en-US" sz="1200" dirty="0" smtClean="0">
                <a:latin typeface="Arial Black" pitchFamily="34" charset="0"/>
              </a:rPr>
              <a:t>/</a:t>
            </a:r>
            <a:r>
              <a:rPr lang="en-US" sz="1200" dirty="0" err="1" smtClean="0">
                <a:latin typeface="Arial Black" pitchFamily="34" charset="0"/>
              </a:rPr>
              <a:t>errores</a:t>
            </a:r>
            <a:r>
              <a:rPr lang="en-US" sz="1200" dirty="0" smtClean="0">
                <a:latin typeface="Arial Black" pitchFamily="34" charset="0"/>
              </a:rPr>
              <a:t> de </a:t>
            </a:r>
            <a:r>
              <a:rPr lang="en-US" sz="1200" dirty="0" err="1" smtClean="0">
                <a:latin typeface="Arial Black" pitchFamily="34" charset="0"/>
              </a:rPr>
              <a:t>compilación</a:t>
            </a:r>
            <a:endParaRPr lang="en-US" sz="1200" dirty="0">
              <a:latin typeface="Arial Black" pitchFamily="34" charset="0"/>
            </a:endParaRPr>
          </a:p>
        </p:txBody>
      </p:sp>
      <p:sp>
        <p:nvSpPr>
          <p:cNvPr id="49" name="Line 38"/>
          <p:cNvSpPr>
            <a:spLocks noChangeShapeType="1"/>
          </p:cNvSpPr>
          <p:nvPr/>
        </p:nvSpPr>
        <p:spPr bwMode="auto">
          <a:xfrm>
            <a:off x="3817615" y="3267075"/>
            <a:ext cx="900000" cy="0"/>
          </a:xfrm>
          <a:prstGeom prst="line">
            <a:avLst/>
          </a:prstGeom>
          <a:noFill/>
          <a:ln w="63500">
            <a:solidFill>
              <a:schemeClr val="tx1"/>
            </a:solidFill>
            <a:round/>
            <a:headEnd type="none" w="sm" len="sm"/>
            <a:tailEnd type="triangle" w="sm" len="sm"/>
          </a:ln>
          <a:effectLst/>
        </p:spPr>
        <p:txBody>
          <a:bodyPr/>
          <a:lstStyle/>
          <a:p>
            <a:endParaRPr lang="es-CL"/>
          </a:p>
        </p:txBody>
      </p:sp>
      <p:sp>
        <p:nvSpPr>
          <p:cNvPr id="50" name="Freeform 39"/>
          <p:cNvSpPr>
            <a:spLocks/>
          </p:cNvSpPr>
          <p:nvPr/>
        </p:nvSpPr>
        <p:spPr bwMode="auto">
          <a:xfrm>
            <a:off x="1085528" y="1676400"/>
            <a:ext cx="4284000" cy="1295400"/>
          </a:xfrm>
          <a:custGeom>
            <a:avLst/>
            <a:gdLst/>
            <a:ahLst/>
            <a:cxnLst>
              <a:cxn ang="0">
                <a:pos x="2544" y="816"/>
              </a:cxn>
              <a:cxn ang="0">
                <a:pos x="2544" y="0"/>
              </a:cxn>
              <a:cxn ang="0">
                <a:pos x="0" y="0"/>
              </a:cxn>
              <a:cxn ang="0">
                <a:pos x="0" y="384"/>
              </a:cxn>
            </a:cxnLst>
            <a:rect l="0" t="0" r="r" b="b"/>
            <a:pathLst>
              <a:path w="2544" h="816">
                <a:moveTo>
                  <a:pt x="2544" y="816"/>
                </a:moveTo>
                <a:lnTo>
                  <a:pt x="2544" y="0"/>
                </a:lnTo>
                <a:lnTo>
                  <a:pt x="0" y="0"/>
                </a:lnTo>
                <a:lnTo>
                  <a:pt x="0" y="384"/>
                </a:lnTo>
              </a:path>
            </a:pathLst>
          </a:custGeom>
          <a:noFill/>
          <a:ln w="63500" cap="flat" cmpd="sng">
            <a:solidFill>
              <a:schemeClr val="tx1"/>
            </a:solidFill>
            <a:prstDash val="solid"/>
            <a:round/>
            <a:headEnd type="none" w="sm" len="sm"/>
            <a:tailEnd type="triangle" w="sm" len="sm"/>
          </a:ln>
          <a:effectLst/>
        </p:spPr>
        <p:txBody>
          <a:bodyPr/>
          <a:lstStyle/>
          <a:p>
            <a:endParaRPr lang="es-CL"/>
          </a:p>
        </p:txBody>
      </p:sp>
      <p:pic>
        <p:nvPicPr>
          <p:cNvPr id="51" name="Picture 40"/>
          <p:cNvPicPr>
            <a:picLocks noChangeAspect="1" noChangeArrowheads="1"/>
          </p:cNvPicPr>
          <p:nvPr/>
        </p:nvPicPr>
        <p:blipFill>
          <a:blip r:embed="rId15" cstate="print"/>
          <a:srcRect r="56522"/>
          <a:stretch>
            <a:fillRect/>
          </a:stretch>
        </p:blipFill>
        <p:spPr bwMode="gray">
          <a:xfrm>
            <a:off x="7197030" y="1855440"/>
            <a:ext cx="1681163" cy="638175"/>
          </a:xfrm>
          <a:prstGeom prst="rect">
            <a:avLst/>
          </a:prstGeom>
          <a:noFill/>
          <a:ln w="9525">
            <a:solidFill>
              <a:schemeClr val="tx1"/>
            </a:solidFill>
            <a:miter lim="800000"/>
            <a:headEnd type="none" w="sm" len="sm"/>
            <a:tailEnd type="none" w="sm" len="sm"/>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Creación de una Función Almacenada</a:t>
            </a:r>
            <a:endParaRPr lang="es-ES" sz="3000" dirty="0" smtClean="0">
              <a:solidFill>
                <a:srgbClr val="10253F"/>
              </a:solidFill>
              <a:latin typeface="Arial" charset="0"/>
              <a:ea typeface="ＭＳ Ｐゴシック" pitchFamily="34" charset="-128"/>
              <a:cs typeface="Arial" charset="0"/>
            </a:endParaRPr>
          </a:p>
        </p:txBody>
      </p:sp>
      <p:sp>
        <p:nvSpPr>
          <p:cNvPr id="22530"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Arial Unicode MS"/>
              </a:rPr>
              <a:t>Sintaxis:</a:t>
            </a:r>
          </a:p>
        </p:txBody>
      </p:sp>
      <p:sp>
        <p:nvSpPr>
          <p:cNvPr id="20" name="Text Box 5"/>
          <p:cNvSpPr txBox="1">
            <a:spLocks noChangeArrowheads="1"/>
          </p:cNvSpPr>
          <p:nvPr/>
        </p:nvSpPr>
        <p:spPr bwMode="auto">
          <a:xfrm>
            <a:off x="1142623" y="2177962"/>
            <a:ext cx="7077527" cy="2923877"/>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s-MX" sz="800" dirty="0">
              <a:latin typeface="Arial Black" pitchFamily="34" charset="0"/>
            </a:endParaRPr>
          </a:p>
          <a:p>
            <a:r>
              <a:rPr lang="en-US" sz="1400" b="1" dirty="0">
                <a:solidFill>
                  <a:srgbClr val="000000"/>
                </a:solidFill>
              </a:rPr>
              <a:t>CREATE [OR REPLACE] FUNCTION</a:t>
            </a:r>
            <a:r>
              <a:rPr lang="en-US" sz="1400" b="1" i="1" dirty="0">
                <a:solidFill>
                  <a:srgbClr val="000000"/>
                </a:solidFill>
              </a:rPr>
              <a:t> </a:t>
            </a:r>
            <a:r>
              <a:rPr lang="en-US" sz="1400" b="1" i="1" dirty="0" err="1">
                <a:solidFill>
                  <a:srgbClr val="000000"/>
                </a:solidFill>
              </a:rPr>
              <a:t>nombre_función</a:t>
            </a:r>
            <a:r>
              <a:rPr lang="en-US" sz="1400" b="1" i="1" dirty="0">
                <a:solidFill>
                  <a:srgbClr val="000000"/>
                </a:solidFill>
              </a:rPr>
              <a:t/>
            </a:r>
            <a:br>
              <a:rPr lang="en-US" sz="1400" b="1" i="1" dirty="0">
                <a:solidFill>
                  <a:srgbClr val="000000"/>
                </a:solidFill>
              </a:rPr>
            </a:br>
            <a:r>
              <a:rPr lang="en-US" sz="1400" b="1" i="1" dirty="0">
                <a:solidFill>
                  <a:srgbClr val="000000"/>
                </a:solidFill>
              </a:rPr>
              <a:t> </a:t>
            </a:r>
            <a:r>
              <a:rPr lang="en-US" sz="1400" b="1" dirty="0">
                <a:solidFill>
                  <a:srgbClr val="000000"/>
                </a:solidFill>
              </a:rPr>
              <a:t>[(</a:t>
            </a:r>
            <a:r>
              <a:rPr lang="en-US" sz="1400" b="1" i="1" dirty="0">
                <a:solidFill>
                  <a:srgbClr val="000000"/>
                </a:solidFill>
              </a:rPr>
              <a:t>parámetro1 </a:t>
            </a:r>
            <a:r>
              <a:rPr lang="en-US" sz="1400" b="1" dirty="0">
                <a:solidFill>
                  <a:srgbClr val="000000"/>
                </a:solidFill>
              </a:rPr>
              <a:t>[</a:t>
            </a:r>
            <a:r>
              <a:rPr lang="en-US" sz="1400" b="1" i="1" dirty="0">
                <a:solidFill>
                  <a:srgbClr val="000000"/>
                </a:solidFill>
              </a:rPr>
              <a:t>modo1</a:t>
            </a:r>
            <a:r>
              <a:rPr lang="en-US" sz="1400" b="1" dirty="0">
                <a:solidFill>
                  <a:srgbClr val="000000"/>
                </a:solidFill>
              </a:rPr>
              <a:t>]</a:t>
            </a:r>
            <a:r>
              <a:rPr lang="en-US" sz="1400" b="1" i="1" dirty="0">
                <a:solidFill>
                  <a:srgbClr val="000000"/>
                </a:solidFill>
              </a:rPr>
              <a:t> tipo_dato1, ...</a:t>
            </a:r>
            <a:r>
              <a:rPr lang="en-US" sz="1400" b="1" dirty="0">
                <a:solidFill>
                  <a:srgbClr val="000000"/>
                </a:solidFill>
              </a:rPr>
              <a:t>)]</a:t>
            </a:r>
          </a:p>
          <a:p>
            <a:r>
              <a:rPr lang="en-US" sz="1400" b="1" dirty="0">
                <a:solidFill>
                  <a:srgbClr val="000000"/>
                </a:solidFill>
              </a:rPr>
              <a:t>RETURN</a:t>
            </a:r>
            <a:r>
              <a:rPr lang="en-US" sz="1400" b="1" i="1" dirty="0">
                <a:solidFill>
                  <a:srgbClr val="000000"/>
                </a:solidFill>
              </a:rPr>
              <a:t> </a:t>
            </a:r>
            <a:r>
              <a:rPr lang="en-US" sz="1400" b="1" i="1" dirty="0" err="1">
                <a:solidFill>
                  <a:srgbClr val="000000"/>
                </a:solidFill>
              </a:rPr>
              <a:t>tipo_dato</a:t>
            </a:r>
            <a:r>
              <a:rPr lang="en-US" sz="1400" b="1" i="1" dirty="0">
                <a:solidFill>
                  <a:srgbClr val="000000"/>
                </a:solidFill>
              </a:rPr>
              <a:t> </a:t>
            </a:r>
            <a:r>
              <a:rPr lang="en-US" sz="1400" b="1" dirty="0" smtClean="0">
                <a:solidFill>
                  <a:srgbClr val="000000"/>
                </a:solidFill>
              </a:rPr>
              <a:t>IS|AS</a:t>
            </a:r>
          </a:p>
          <a:p>
            <a:endParaRPr lang="en-US" sz="800" b="1" dirty="0">
              <a:solidFill>
                <a:srgbClr val="000000"/>
              </a:solidFill>
            </a:endParaRPr>
          </a:p>
          <a:p>
            <a:r>
              <a:rPr lang="en-US" sz="1400" b="1" i="1" dirty="0">
                <a:solidFill>
                  <a:srgbClr val="000000"/>
                </a:solidFill>
              </a:rPr>
              <a:t> </a:t>
            </a:r>
            <a:r>
              <a:rPr lang="en-US" sz="1400" b="1" dirty="0">
                <a:solidFill>
                  <a:srgbClr val="000000"/>
                </a:solidFill>
              </a:rPr>
              <a:t>[</a:t>
            </a:r>
            <a:r>
              <a:rPr lang="en-US" sz="1400" b="1" i="1" dirty="0" err="1">
                <a:solidFill>
                  <a:srgbClr val="000000"/>
                </a:solidFill>
              </a:rPr>
              <a:t>declaración_variables_locales</a:t>
            </a:r>
            <a:r>
              <a:rPr lang="en-US" sz="1400" b="1" i="1" dirty="0">
                <a:solidFill>
                  <a:srgbClr val="000000"/>
                </a:solidFill>
              </a:rPr>
              <a:t>; …</a:t>
            </a:r>
            <a:r>
              <a:rPr lang="en-US" sz="1400" b="1" dirty="0">
                <a:solidFill>
                  <a:srgbClr val="000000"/>
                </a:solidFill>
              </a:rPr>
              <a:t>]</a:t>
            </a:r>
          </a:p>
          <a:p>
            <a:r>
              <a:rPr lang="en-US" sz="1400" b="1" dirty="0">
                <a:solidFill>
                  <a:srgbClr val="000000"/>
                </a:solidFill>
              </a:rPr>
              <a:t>BEGIN</a:t>
            </a:r>
            <a:br>
              <a:rPr lang="en-US" sz="1400" b="1" dirty="0">
                <a:solidFill>
                  <a:srgbClr val="000000"/>
                </a:solidFill>
              </a:rPr>
            </a:br>
            <a:r>
              <a:rPr lang="en-US" sz="1400" b="1" i="1" dirty="0">
                <a:solidFill>
                  <a:srgbClr val="000000"/>
                </a:solidFill>
              </a:rPr>
              <a:t>  -- </a:t>
            </a:r>
            <a:r>
              <a:rPr lang="en-US" sz="1400" b="1" i="1" dirty="0" err="1">
                <a:solidFill>
                  <a:srgbClr val="000000"/>
                </a:solidFill>
              </a:rPr>
              <a:t>Sentencias</a:t>
            </a:r>
            <a:r>
              <a:rPr lang="en-US" sz="1400" b="1" i="1" dirty="0">
                <a:solidFill>
                  <a:srgbClr val="000000"/>
                </a:solidFill>
              </a:rPr>
              <a:t> </a:t>
            </a:r>
            <a:r>
              <a:rPr lang="en-US" sz="1400" b="1" i="1" dirty="0" err="1">
                <a:solidFill>
                  <a:srgbClr val="000000"/>
                </a:solidFill>
              </a:rPr>
              <a:t>ejecutables</a:t>
            </a:r>
            <a:r>
              <a:rPr lang="en-US" sz="1400" b="1" i="1" dirty="0">
                <a:solidFill>
                  <a:srgbClr val="000000"/>
                </a:solidFill>
              </a:rPr>
              <a:t> SQL y PL/SQL</a:t>
            </a:r>
          </a:p>
          <a:p>
            <a:r>
              <a:rPr lang="en-US" sz="1400" b="1" i="1" dirty="0">
                <a:solidFill>
                  <a:srgbClr val="000000"/>
                </a:solidFill>
              </a:rPr>
              <a:t> </a:t>
            </a:r>
            <a:r>
              <a:rPr lang="en-US" sz="1400" b="1" dirty="0">
                <a:solidFill>
                  <a:srgbClr val="000000"/>
                </a:solidFill>
              </a:rPr>
              <a:t>RETURN</a:t>
            </a:r>
            <a:r>
              <a:rPr lang="en-US" sz="1400" b="1" i="1" dirty="0">
                <a:solidFill>
                  <a:srgbClr val="000000"/>
                </a:solidFill>
              </a:rPr>
              <a:t> </a:t>
            </a:r>
            <a:r>
              <a:rPr lang="en-US" sz="1400" b="1" i="1" dirty="0" err="1">
                <a:solidFill>
                  <a:srgbClr val="000000"/>
                </a:solidFill>
              </a:rPr>
              <a:t>expresión</a:t>
            </a:r>
            <a:endParaRPr lang="en-US" sz="1400" b="1" i="1" dirty="0">
              <a:solidFill>
                <a:srgbClr val="000000"/>
              </a:solidFill>
            </a:endParaRPr>
          </a:p>
          <a:p>
            <a:r>
              <a:rPr lang="en-US" sz="1400" b="1" dirty="0">
                <a:solidFill>
                  <a:srgbClr val="000000"/>
                </a:solidFill>
              </a:rPr>
              <a:t>[EXCEPTION]</a:t>
            </a:r>
            <a:r>
              <a:rPr lang="en-US" sz="1400" b="1" i="1" dirty="0">
                <a:solidFill>
                  <a:srgbClr val="000000"/>
                </a:solidFill>
              </a:rPr>
              <a:t>                                                            </a:t>
            </a:r>
            <a:r>
              <a:rPr lang="en-US" sz="1400" b="1" dirty="0" err="1">
                <a:solidFill>
                  <a:srgbClr val="000000"/>
                </a:solidFill>
                <a:latin typeface="Arial Black" pitchFamily="34" charset="0"/>
              </a:rPr>
              <a:t>Bloque</a:t>
            </a:r>
            <a:r>
              <a:rPr lang="en-US" sz="1400" b="1" dirty="0">
                <a:solidFill>
                  <a:srgbClr val="000000"/>
                </a:solidFill>
                <a:latin typeface="Arial Black" pitchFamily="34" charset="0"/>
              </a:rPr>
              <a:t> PL/SQL </a:t>
            </a:r>
            <a:r>
              <a:rPr lang="en-US" sz="1400" b="1" dirty="0" err="1">
                <a:solidFill>
                  <a:srgbClr val="000000"/>
                </a:solidFill>
                <a:latin typeface="Arial Black" pitchFamily="34" charset="0"/>
              </a:rPr>
              <a:t>estándar</a:t>
            </a:r>
            <a:r>
              <a:rPr lang="en-US" sz="1400" b="1" i="1" dirty="0">
                <a:solidFill>
                  <a:srgbClr val="000000"/>
                </a:solidFill>
                <a:latin typeface="Arial Black" pitchFamily="34" charset="0"/>
              </a:rPr>
              <a:t> </a:t>
            </a:r>
            <a:r>
              <a:rPr lang="en-US" sz="1400" b="1" i="1" dirty="0">
                <a:solidFill>
                  <a:srgbClr val="000000"/>
                </a:solidFill>
              </a:rPr>
              <a:t/>
            </a:r>
            <a:br>
              <a:rPr lang="en-US" sz="1400" b="1" i="1" dirty="0">
                <a:solidFill>
                  <a:srgbClr val="000000"/>
                </a:solidFill>
              </a:rPr>
            </a:br>
            <a:r>
              <a:rPr lang="en-US" sz="1400" b="1" i="1" dirty="0">
                <a:solidFill>
                  <a:srgbClr val="000000"/>
                </a:solidFill>
              </a:rPr>
              <a:t> -- </a:t>
            </a:r>
            <a:r>
              <a:rPr lang="en-US" sz="1400" b="1" i="1" dirty="0" err="1">
                <a:solidFill>
                  <a:srgbClr val="000000"/>
                </a:solidFill>
              </a:rPr>
              <a:t>Sentencias</a:t>
            </a:r>
            <a:r>
              <a:rPr lang="en-US" sz="1400" b="1" i="1" dirty="0">
                <a:solidFill>
                  <a:srgbClr val="000000"/>
                </a:solidFill>
              </a:rPr>
              <a:t> control de </a:t>
            </a:r>
            <a:r>
              <a:rPr lang="en-US" sz="1400" b="1" i="1" dirty="0" err="1">
                <a:solidFill>
                  <a:srgbClr val="000000"/>
                </a:solidFill>
              </a:rPr>
              <a:t>excepciones</a:t>
            </a:r>
            <a:endParaRPr lang="en-US" sz="1400" b="1" i="1" dirty="0">
              <a:solidFill>
                <a:srgbClr val="000000"/>
              </a:solidFill>
            </a:endParaRPr>
          </a:p>
          <a:p>
            <a:r>
              <a:rPr lang="en-US" sz="1400" b="1" i="1" dirty="0">
                <a:solidFill>
                  <a:srgbClr val="000000"/>
                </a:solidFill>
              </a:rPr>
              <a:t>  </a:t>
            </a:r>
            <a:r>
              <a:rPr lang="en-US" sz="1400" b="1" dirty="0">
                <a:solidFill>
                  <a:srgbClr val="000000"/>
                </a:solidFill>
              </a:rPr>
              <a:t>[RETURN</a:t>
            </a:r>
            <a:r>
              <a:rPr lang="en-US" sz="1400" b="1" i="1" dirty="0">
                <a:solidFill>
                  <a:srgbClr val="000000"/>
                </a:solidFill>
              </a:rPr>
              <a:t> </a:t>
            </a:r>
            <a:r>
              <a:rPr lang="en-US" sz="1400" b="1" i="1" dirty="0" err="1">
                <a:solidFill>
                  <a:srgbClr val="000000"/>
                </a:solidFill>
              </a:rPr>
              <a:t>expresión</a:t>
            </a:r>
            <a:r>
              <a:rPr lang="en-US" sz="1400" b="1" dirty="0">
                <a:solidFill>
                  <a:srgbClr val="000000"/>
                </a:solidFill>
              </a:rPr>
              <a:t>]</a:t>
            </a:r>
            <a:r>
              <a:rPr lang="en-US" sz="1400" b="1" i="1" dirty="0">
                <a:solidFill>
                  <a:srgbClr val="000000"/>
                </a:solidFill>
              </a:rPr>
              <a:t> </a:t>
            </a:r>
          </a:p>
          <a:p>
            <a:r>
              <a:rPr lang="en-US" sz="1400" b="1" dirty="0">
                <a:solidFill>
                  <a:srgbClr val="000000"/>
                </a:solidFill>
              </a:rPr>
              <a:t>END</a:t>
            </a:r>
            <a:r>
              <a:rPr lang="en-US" sz="1400" b="1" i="1" dirty="0">
                <a:solidFill>
                  <a:srgbClr val="000000"/>
                </a:solidFill>
              </a:rPr>
              <a:t> </a:t>
            </a:r>
            <a:r>
              <a:rPr lang="en-US" sz="1400" b="1" dirty="0">
                <a:solidFill>
                  <a:srgbClr val="000000"/>
                </a:solidFill>
              </a:rPr>
              <a:t>[</a:t>
            </a:r>
            <a:r>
              <a:rPr lang="en-US" sz="1400" b="1" i="1" dirty="0" err="1">
                <a:solidFill>
                  <a:srgbClr val="000000"/>
                </a:solidFill>
              </a:rPr>
              <a:t>nombre_función</a:t>
            </a:r>
            <a:r>
              <a:rPr lang="en-US" sz="1400" b="1" dirty="0">
                <a:solidFill>
                  <a:srgbClr val="000000"/>
                </a:solidFill>
              </a:rPr>
              <a:t>]</a:t>
            </a:r>
            <a:r>
              <a:rPr lang="en-US" sz="1400" b="1" i="1" dirty="0">
                <a:solidFill>
                  <a:srgbClr val="000000"/>
                </a:solidFill>
              </a:rPr>
              <a:t>;</a:t>
            </a:r>
          </a:p>
          <a:p>
            <a:endParaRPr lang="en-US" sz="800" b="1" dirty="0"/>
          </a:p>
        </p:txBody>
      </p:sp>
      <p:sp>
        <p:nvSpPr>
          <p:cNvPr id="22535" name="Rectangle 6"/>
          <p:cNvSpPr>
            <a:spLocks noChangeArrowheads="1"/>
          </p:cNvSpPr>
          <p:nvPr/>
        </p:nvSpPr>
        <p:spPr bwMode="auto">
          <a:xfrm>
            <a:off x="1206500" y="3035299"/>
            <a:ext cx="3581400" cy="1872000"/>
          </a:xfrm>
          <a:prstGeom prst="rect">
            <a:avLst/>
          </a:prstGeom>
          <a:noFill/>
          <a:ln w="50800">
            <a:solidFill>
              <a:srgbClr val="B80000"/>
            </a:solidFill>
            <a:miter lim="800000"/>
            <a:headEnd/>
            <a:tailEnd/>
          </a:ln>
        </p:spPr>
        <p:txBody>
          <a:bodyPr wrap="none" anchor="ctr"/>
          <a:lstStyle/>
          <a:p>
            <a:endParaRPr lang="es-CL" sz="1800"/>
          </a:p>
        </p:txBody>
      </p:sp>
      <p:sp>
        <p:nvSpPr>
          <p:cNvPr id="2" name="8 Abrir llave"/>
          <p:cNvSpPr>
            <a:spLocks/>
          </p:cNvSpPr>
          <p:nvPr/>
        </p:nvSpPr>
        <p:spPr bwMode="auto">
          <a:xfrm rot="10800000">
            <a:off x="4840288" y="3018310"/>
            <a:ext cx="371475" cy="1908000"/>
          </a:xfrm>
          <a:prstGeom prst="leftBrace">
            <a:avLst>
              <a:gd name="adj1" fmla="val 7090"/>
              <a:gd name="adj2" fmla="val 50000"/>
            </a:avLst>
          </a:prstGeom>
          <a:noFill/>
          <a:ln w="63500" algn="ctr">
            <a:solidFill>
              <a:schemeClr val="tx1"/>
            </a:solidFill>
            <a:round/>
            <a:headEnd/>
            <a:tailEnd/>
          </a:ln>
        </p:spPr>
        <p:txBody>
          <a:bodyPr rot="10800000" anchor="ctr"/>
          <a:lstStyle/>
          <a:p>
            <a:pPr algn="ctr">
              <a:defRPr/>
            </a:pPr>
            <a:endParaRPr lang="es-CL" dirty="0">
              <a:latin typeface="+mn-lt"/>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323528" y="188913"/>
            <a:ext cx="8352160" cy="1462087"/>
          </a:xfrm>
        </p:spPr>
        <p:txBody>
          <a:bodyPr/>
          <a:lstStyle/>
          <a:p>
            <a:pPr algn="r"/>
            <a:r>
              <a:rPr lang="es-CL" sz="3000" dirty="0" smtClean="0">
                <a:solidFill>
                  <a:srgbClr val="10253F"/>
                </a:solidFill>
                <a:latin typeface="Arial" charset="0"/>
                <a:ea typeface="ＭＳ Ｐゴシック" pitchFamily="34" charset="-128"/>
                <a:cs typeface="Arial" charset="0"/>
              </a:rPr>
              <a:t>Diferencias entre Procedimientos y Funciones</a:t>
            </a:r>
            <a:endParaRPr lang="es-ES" sz="3000" dirty="0" smtClean="0">
              <a:solidFill>
                <a:srgbClr val="10253F"/>
              </a:solidFill>
              <a:latin typeface="Arial" charset="0"/>
              <a:ea typeface="ＭＳ Ｐゴシック" pitchFamily="34" charset="-128"/>
              <a:cs typeface="Arial" charset="0"/>
            </a:endParaRPr>
          </a:p>
        </p:txBody>
      </p:sp>
      <p:graphicFrame>
        <p:nvGraphicFramePr>
          <p:cNvPr id="8" name="Group 48"/>
          <p:cNvGraphicFramePr>
            <a:graphicFrameLocks noGrp="1"/>
          </p:cNvGraphicFramePr>
          <p:nvPr/>
        </p:nvGraphicFramePr>
        <p:xfrm>
          <a:off x="683568" y="1974576"/>
          <a:ext cx="7842250" cy="2822576"/>
        </p:xfrm>
        <a:graphic>
          <a:graphicData uri="http://schemas.openxmlformats.org/drawingml/2006/table">
            <a:tbl>
              <a:tblPr>
                <a:effectLst>
                  <a:outerShdw blurRad="63500" sx="102000" sy="102000" algn="ctr" rotWithShape="0">
                    <a:prstClr val="black">
                      <a:alpha val="40000"/>
                    </a:prstClr>
                  </a:outerShdw>
                </a:effectLst>
              </a:tblPr>
              <a:tblGrid>
                <a:gridCol w="3448050"/>
                <a:gridCol w="4394200"/>
              </a:tblGrid>
              <a:tr h="454025">
                <a:tc>
                  <a:txBody>
                    <a:bodyPr/>
                    <a:lstStyle/>
                    <a:p>
                      <a:pPr marL="0" marR="0" lvl="0" indent="0" algn="ctr" defTabSz="822325"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PROCEDIMIENTOS</a:t>
                      </a:r>
                    </a:p>
                  </a:txBody>
                  <a:tcPr horzOverflow="overflow">
                    <a:lnL w="28575" cap="flat" cmpd="sng" algn="ctr">
                      <a:solidFill>
                        <a:schemeClr val="tx1"/>
                      </a:solidFill>
                      <a:prstDash val="solid"/>
                      <a:round/>
                      <a:headEnd type="none" w="sm" len="sm"/>
                      <a:tailEnd type="none" w="sm" len="sm"/>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6"/>
                    </a:solidFill>
                  </a:tcPr>
                </a:tc>
                <a:tc>
                  <a:txBody>
                    <a:bodyPr/>
                    <a:lstStyle/>
                    <a:p>
                      <a:pPr marL="0" marR="0" lvl="0" indent="0" algn="ctr" defTabSz="822325"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FUNCIONES</a:t>
                      </a:r>
                    </a:p>
                  </a:txBody>
                  <a:tcPr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6"/>
                    </a:solidFill>
                  </a:tcPr>
                </a:tc>
              </a:tr>
              <a:tr h="544513">
                <a:tc>
                  <a:txBody>
                    <a:bodyPr/>
                    <a:lstStyle/>
                    <a:p>
                      <a:pPr marL="0" marR="0" lvl="0" indent="0" algn="just" defTabSz="822325" rtl="0" eaLnBrk="0" fontAlgn="base" latinLnBrk="0" hangingPunct="0">
                        <a:lnSpc>
                          <a:spcPct val="95000"/>
                        </a:lnSpc>
                        <a:spcBef>
                          <a:spcPct val="4000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Arial" charset="0"/>
                        </a:rPr>
                        <a:t>Ejecutado</a:t>
                      </a:r>
                      <a:r>
                        <a:rPr kumimoji="0" lang="en-US" sz="1400" b="1" i="0" u="none" strike="noStrike" cap="none" normalizeH="0" baseline="0" dirty="0" smtClean="0">
                          <a:ln>
                            <a:noFill/>
                          </a:ln>
                          <a:solidFill>
                            <a:schemeClr val="tx1"/>
                          </a:solidFill>
                          <a:effectLst/>
                          <a:latin typeface="Arial" charset="0"/>
                        </a:rPr>
                        <a:t> </a:t>
                      </a:r>
                      <a:r>
                        <a:rPr kumimoji="0" lang="en-US" sz="1400" b="1" i="0" u="none" strike="noStrike" cap="none" normalizeH="0" baseline="0" dirty="0" err="1" smtClean="0">
                          <a:ln>
                            <a:noFill/>
                          </a:ln>
                          <a:solidFill>
                            <a:schemeClr val="tx1"/>
                          </a:solidFill>
                          <a:effectLst/>
                          <a:latin typeface="Arial" charset="0"/>
                        </a:rPr>
                        <a:t>como</a:t>
                      </a:r>
                      <a:r>
                        <a:rPr kumimoji="0" lang="en-US" sz="1400" b="1" i="0" u="none" strike="noStrike" cap="none" normalizeH="0" baseline="0" dirty="0" smtClean="0">
                          <a:ln>
                            <a:noFill/>
                          </a:ln>
                          <a:solidFill>
                            <a:schemeClr val="tx1"/>
                          </a:solidFill>
                          <a:effectLst/>
                          <a:latin typeface="Arial" charset="0"/>
                        </a:rPr>
                        <a:t> </a:t>
                      </a:r>
                      <a:r>
                        <a:rPr kumimoji="0" lang="en-US" sz="1400" b="1" i="0" u="none" strike="noStrike" cap="none" normalizeH="0" baseline="0" dirty="0" err="1" smtClean="0">
                          <a:ln>
                            <a:noFill/>
                          </a:ln>
                          <a:solidFill>
                            <a:schemeClr val="tx1"/>
                          </a:solidFill>
                          <a:effectLst/>
                          <a:latin typeface="Arial" charset="0"/>
                        </a:rPr>
                        <a:t>una</a:t>
                      </a:r>
                      <a:r>
                        <a:rPr kumimoji="0" lang="en-US" sz="1400" b="1" i="0" u="none" strike="noStrike" cap="none" normalizeH="0" baseline="0" dirty="0" smtClean="0">
                          <a:ln>
                            <a:noFill/>
                          </a:ln>
                          <a:solidFill>
                            <a:schemeClr val="tx1"/>
                          </a:solidFill>
                          <a:effectLst/>
                          <a:latin typeface="Arial" charset="0"/>
                        </a:rPr>
                        <a:t> </a:t>
                      </a:r>
                      <a:r>
                        <a:rPr kumimoji="0" lang="en-US" sz="1400" b="1" i="0" u="none" strike="noStrike" cap="none" normalizeH="0" baseline="0" dirty="0" err="1" smtClean="0">
                          <a:ln>
                            <a:noFill/>
                          </a:ln>
                          <a:solidFill>
                            <a:schemeClr val="tx1"/>
                          </a:solidFill>
                          <a:effectLst/>
                          <a:latin typeface="Arial" charset="0"/>
                        </a:rPr>
                        <a:t>sentencia</a:t>
                      </a:r>
                      <a:r>
                        <a:rPr kumimoji="0" lang="en-US" sz="1400" b="1" i="0" u="none" strike="noStrike" cap="none" normalizeH="0" baseline="0" dirty="0" smtClean="0">
                          <a:ln>
                            <a:noFill/>
                          </a:ln>
                          <a:solidFill>
                            <a:schemeClr val="tx1"/>
                          </a:solidFill>
                          <a:effectLst/>
                          <a:latin typeface="Arial" charset="0"/>
                        </a:rPr>
                        <a:t> PL/SQL</a:t>
                      </a:r>
                      <a:endParaRPr kumimoji="0" lang="en-US" sz="1400" b="1"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sm" len="sm"/>
                      <a:tailEnd type="none" w="sm" len="sm"/>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6">
                        <a:lumMod val="60000"/>
                        <a:lumOff val="40000"/>
                      </a:schemeClr>
                    </a:solidFill>
                  </a:tcPr>
                </a:tc>
                <a:tc>
                  <a:txBody>
                    <a:bodyPr/>
                    <a:lstStyle/>
                    <a:p>
                      <a:pPr marL="0" marR="0" lvl="0" indent="0" algn="just" defTabSz="822325"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Arial" charset="0"/>
                        </a:rPr>
                        <a:t>Invocadas</a:t>
                      </a:r>
                      <a:r>
                        <a:rPr kumimoji="0" lang="en-US" sz="1400" b="1" i="0" u="none" strike="noStrike" cap="none" normalizeH="0" baseline="0" dirty="0" smtClean="0">
                          <a:ln>
                            <a:noFill/>
                          </a:ln>
                          <a:solidFill>
                            <a:schemeClr val="tx1"/>
                          </a:solidFill>
                          <a:effectLst/>
                          <a:latin typeface="Arial" charset="0"/>
                        </a:rPr>
                        <a:t> </a:t>
                      </a:r>
                      <a:r>
                        <a:rPr kumimoji="0" lang="en-US" sz="1400" b="1" i="0" u="none" strike="noStrike" cap="none" normalizeH="0" baseline="0" dirty="0" err="1" smtClean="0">
                          <a:ln>
                            <a:noFill/>
                          </a:ln>
                          <a:solidFill>
                            <a:schemeClr val="tx1"/>
                          </a:solidFill>
                          <a:effectLst/>
                          <a:latin typeface="Arial" charset="0"/>
                        </a:rPr>
                        <a:t>como</a:t>
                      </a:r>
                      <a:r>
                        <a:rPr kumimoji="0" lang="en-US" sz="1400" b="1" i="0" u="none" strike="noStrike" cap="none" normalizeH="0" baseline="0" dirty="0" smtClean="0">
                          <a:ln>
                            <a:noFill/>
                          </a:ln>
                          <a:solidFill>
                            <a:schemeClr val="tx1"/>
                          </a:solidFill>
                          <a:effectLst/>
                          <a:latin typeface="Arial" charset="0"/>
                        </a:rPr>
                        <a:t> parte de </a:t>
                      </a:r>
                      <a:r>
                        <a:rPr kumimoji="0" lang="en-US" sz="1400" b="1" i="0" u="none" strike="noStrike" cap="none" normalizeH="0" baseline="0" dirty="0" err="1" smtClean="0">
                          <a:ln>
                            <a:noFill/>
                          </a:ln>
                          <a:solidFill>
                            <a:schemeClr val="tx1"/>
                          </a:solidFill>
                          <a:effectLst/>
                          <a:latin typeface="Arial" charset="0"/>
                        </a:rPr>
                        <a:t>una</a:t>
                      </a:r>
                      <a:r>
                        <a:rPr kumimoji="0" lang="en-US" sz="1400" b="1" i="0" u="none" strike="noStrike" cap="none" normalizeH="0" baseline="0" dirty="0" smtClean="0">
                          <a:ln>
                            <a:noFill/>
                          </a:ln>
                          <a:solidFill>
                            <a:schemeClr val="tx1"/>
                          </a:solidFill>
                          <a:effectLst/>
                          <a:latin typeface="Arial" charset="0"/>
                        </a:rPr>
                        <a:t> </a:t>
                      </a:r>
                      <a:r>
                        <a:rPr kumimoji="0" lang="en-US" sz="1400" b="1" i="0" u="none" strike="noStrike" cap="none" normalizeH="0" baseline="0" dirty="0" err="1" smtClean="0">
                          <a:ln>
                            <a:noFill/>
                          </a:ln>
                          <a:solidFill>
                            <a:schemeClr val="tx1"/>
                          </a:solidFill>
                          <a:effectLst/>
                          <a:latin typeface="Arial" charset="0"/>
                        </a:rPr>
                        <a:t>expresión</a:t>
                      </a:r>
                      <a:endParaRPr kumimoji="0" lang="en-US" sz="1400" b="1" i="0" u="none" strike="noStrike" cap="none" normalizeH="0" baseline="0" dirty="0" smtClean="0">
                        <a:ln>
                          <a:noFill/>
                        </a:ln>
                        <a:solidFill>
                          <a:schemeClr val="tx1"/>
                        </a:solidFill>
                        <a:effectLst/>
                        <a:latin typeface="Arial" charset="0"/>
                      </a:endParaRPr>
                    </a:p>
                  </a:txBody>
                  <a:tcPr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6">
                        <a:lumMod val="60000"/>
                        <a:lumOff val="40000"/>
                      </a:schemeClr>
                    </a:solidFill>
                  </a:tcPr>
                </a:tc>
              </a:tr>
              <a:tr h="546100">
                <a:tc>
                  <a:txBody>
                    <a:bodyPr/>
                    <a:lstStyle/>
                    <a:p>
                      <a:pPr marL="0" marR="0" lvl="0" indent="0" algn="just" defTabSz="822325" rtl="0" eaLnBrk="0" fontAlgn="base" latinLnBrk="0" hangingPunct="0">
                        <a:lnSpc>
                          <a:spcPct val="95000"/>
                        </a:lnSpc>
                        <a:spcBef>
                          <a:spcPct val="4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No </a:t>
                      </a:r>
                      <a:r>
                        <a:rPr kumimoji="0" lang="en-US" sz="1400" b="1" i="0" u="none" strike="noStrike" cap="none" normalizeH="0" baseline="0" dirty="0" err="1" smtClean="0">
                          <a:ln>
                            <a:noFill/>
                          </a:ln>
                          <a:solidFill>
                            <a:schemeClr val="tx1"/>
                          </a:solidFill>
                          <a:effectLst/>
                          <a:latin typeface="Arial" charset="0"/>
                        </a:rPr>
                        <a:t>contiene</a:t>
                      </a:r>
                      <a:r>
                        <a:rPr kumimoji="0" lang="en-US" sz="1400" b="1" i="0" u="none" strike="noStrike" cap="none" normalizeH="0" baseline="0" dirty="0" smtClean="0">
                          <a:ln>
                            <a:noFill/>
                          </a:ln>
                          <a:solidFill>
                            <a:schemeClr val="tx1"/>
                          </a:solidFill>
                          <a:effectLst/>
                          <a:latin typeface="Arial" charset="0"/>
                        </a:rPr>
                        <a:t> la </a:t>
                      </a:r>
                      <a:r>
                        <a:rPr kumimoji="0" lang="en-US" sz="1400" b="1" i="0" u="none" strike="noStrike" cap="none" normalizeH="0" baseline="0" dirty="0" err="1" smtClean="0">
                          <a:ln>
                            <a:noFill/>
                          </a:ln>
                          <a:solidFill>
                            <a:schemeClr val="tx1"/>
                          </a:solidFill>
                          <a:effectLst/>
                          <a:latin typeface="Arial" charset="0"/>
                        </a:rPr>
                        <a:t>cláusula</a:t>
                      </a:r>
                      <a:r>
                        <a:rPr kumimoji="0" lang="en-US" sz="1400" b="1" i="0" u="none" strike="noStrike" cap="none" normalizeH="0" baseline="0" dirty="0" smtClean="0">
                          <a:ln>
                            <a:noFill/>
                          </a:ln>
                          <a:solidFill>
                            <a:schemeClr val="tx1"/>
                          </a:solidFill>
                          <a:effectLst/>
                          <a:latin typeface="Arial" charset="0"/>
                        </a:rPr>
                        <a:t> RETURN en el </a:t>
                      </a:r>
                      <a:r>
                        <a:rPr kumimoji="0" lang="en-US" sz="1400" b="1" i="0" u="none" strike="noStrike" cap="none" normalizeH="0" baseline="0" dirty="0" err="1" smtClean="0">
                          <a:ln>
                            <a:noFill/>
                          </a:ln>
                          <a:solidFill>
                            <a:schemeClr val="tx1"/>
                          </a:solidFill>
                          <a:effectLst/>
                          <a:latin typeface="Arial" charset="0"/>
                        </a:rPr>
                        <a:t>encabezado</a:t>
                      </a:r>
                      <a:endParaRPr kumimoji="0" lang="en-US" sz="1400" b="1"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sm" len="sm"/>
                      <a:tailEnd type="none" w="sm" len="sm"/>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6">
                        <a:lumMod val="60000"/>
                        <a:lumOff val="40000"/>
                      </a:schemeClr>
                    </a:solidFill>
                  </a:tcPr>
                </a:tc>
                <a:tc>
                  <a:txBody>
                    <a:bodyPr/>
                    <a:lstStyle/>
                    <a:p>
                      <a:pPr marL="0" marR="0" lvl="0" indent="0" algn="just" defTabSz="822325"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rPr>
                        <a:t>Debe contener una cláusula RETURN</a:t>
                      </a:r>
                      <a:br>
                        <a:rPr kumimoji="0" lang="en-US" sz="1400" b="1" i="0" u="none" strike="noStrike" cap="none" normalizeH="0" baseline="0" smtClean="0">
                          <a:ln>
                            <a:noFill/>
                          </a:ln>
                          <a:solidFill>
                            <a:schemeClr val="tx1"/>
                          </a:solidFill>
                          <a:effectLst/>
                          <a:latin typeface="Arial" charset="0"/>
                        </a:rPr>
                      </a:br>
                      <a:r>
                        <a:rPr kumimoji="0" lang="en-US" sz="1400" b="1" i="0" u="none" strike="noStrike" cap="none" normalizeH="0" baseline="0" smtClean="0">
                          <a:ln>
                            <a:noFill/>
                          </a:ln>
                          <a:solidFill>
                            <a:schemeClr val="tx1"/>
                          </a:solidFill>
                          <a:effectLst/>
                          <a:latin typeface="Arial" charset="0"/>
                        </a:rPr>
                        <a:t>en el encabezado</a:t>
                      </a:r>
                    </a:p>
                  </a:txBody>
                  <a:tcPr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6">
                        <a:lumMod val="60000"/>
                        <a:lumOff val="40000"/>
                      </a:schemeClr>
                    </a:solidFill>
                  </a:tcPr>
                </a:tc>
              </a:tr>
              <a:tr h="546100">
                <a:tc>
                  <a:txBody>
                    <a:bodyPr/>
                    <a:lstStyle/>
                    <a:p>
                      <a:pPr marL="0" marR="0" lvl="0" indent="0" algn="just" defTabSz="822325" rtl="0" eaLnBrk="0" fontAlgn="base" latinLnBrk="0" hangingPunct="0">
                        <a:lnSpc>
                          <a:spcPct val="95000"/>
                        </a:lnSpc>
                        <a:spcBef>
                          <a:spcPct val="4000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Arial" charset="0"/>
                        </a:rPr>
                        <a:t>Puede</a:t>
                      </a:r>
                      <a:r>
                        <a:rPr kumimoji="0" lang="en-US" sz="1400" b="1" i="0" u="none" strike="noStrike" cap="none" normalizeH="0" baseline="0" dirty="0" smtClean="0">
                          <a:ln>
                            <a:noFill/>
                          </a:ln>
                          <a:solidFill>
                            <a:schemeClr val="tx1"/>
                          </a:solidFill>
                          <a:effectLst/>
                          <a:latin typeface="Arial" charset="0"/>
                        </a:rPr>
                        <a:t> </a:t>
                      </a:r>
                      <a:r>
                        <a:rPr kumimoji="0" lang="en-US" sz="1400" b="1" i="0" u="none" strike="noStrike" cap="none" normalizeH="0" baseline="0" dirty="0" err="1" smtClean="0">
                          <a:ln>
                            <a:noFill/>
                          </a:ln>
                          <a:solidFill>
                            <a:schemeClr val="tx1"/>
                          </a:solidFill>
                          <a:effectLst/>
                          <a:latin typeface="Arial" charset="0"/>
                        </a:rPr>
                        <a:t>retornar</a:t>
                      </a:r>
                      <a:r>
                        <a:rPr kumimoji="0" lang="en-US" sz="1400" b="1" i="0" u="none" strike="noStrike" cap="none" normalizeH="0" baseline="0" dirty="0" smtClean="0">
                          <a:ln>
                            <a:noFill/>
                          </a:ln>
                          <a:solidFill>
                            <a:schemeClr val="tx1"/>
                          </a:solidFill>
                          <a:effectLst/>
                          <a:latin typeface="Arial" charset="0"/>
                        </a:rPr>
                        <a:t> un valor </a:t>
                      </a:r>
                      <a:r>
                        <a:rPr kumimoji="0" lang="en-US" sz="1400" b="1" i="0" u="none" strike="noStrike" cap="none" normalizeH="0" baseline="0" dirty="0" err="1" smtClean="0">
                          <a:ln>
                            <a:noFill/>
                          </a:ln>
                          <a:solidFill>
                            <a:schemeClr val="tx1"/>
                          </a:solidFill>
                          <a:effectLst/>
                          <a:latin typeface="Arial" charset="0"/>
                        </a:rPr>
                        <a:t>usando</a:t>
                      </a:r>
                      <a:r>
                        <a:rPr kumimoji="0" lang="en-US" sz="1400" b="1" i="0" u="none" strike="noStrike" cap="none" normalizeH="0" baseline="0" dirty="0" smtClean="0">
                          <a:ln>
                            <a:noFill/>
                          </a:ln>
                          <a:solidFill>
                            <a:schemeClr val="tx1"/>
                          </a:solidFill>
                          <a:effectLst/>
                          <a:latin typeface="Arial" charset="0"/>
                        </a:rPr>
                        <a:t> </a:t>
                      </a:r>
                      <a:r>
                        <a:rPr kumimoji="0" lang="en-US" sz="1400" b="1" i="0" u="none" strike="noStrike" cap="none" normalizeH="0" baseline="0" dirty="0" err="1" smtClean="0">
                          <a:ln>
                            <a:noFill/>
                          </a:ln>
                          <a:solidFill>
                            <a:schemeClr val="tx1"/>
                          </a:solidFill>
                          <a:effectLst/>
                          <a:latin typeface="Arial" charset="0"/>
                        </a:rPr>
                        <a:t>parámetros</a:t>
                      </a:r>
                      <a:r>
                        <a:rPr kumimoji="0" lang="en-US" sz="1400" b="1" i="0" u="none" strike="noStrike" cap="none" normalizeH="0" baseline="0" dirty="0" smtClean="0">
                          <a:ln>
                            <a:noFill/>
                          </a:ln>
                          <a:solidFill>
                            <a:schemeClr val="tx1"/>
                          </a:solidFill>
                          <a:effectLst/>
                          <a:latin typeface="Arial" charset="0"/>
                        </a:rPr>
                        <a:t> de </a:t>
                      </a:r>
                      <a:r>
                        <a:rPr kumimoji="0" lang="en-US" sz="1400" b="1" i="0" u="none" strike="noStrike" cap="none" normalizeH="0" baseline="0" dirty="0" err="1" smtClean="0">
                          <a:ln>
                            <a:noFill/>
                          </a:ln>
                          <a:solidFill>
                            <a:schemeClr val="tx1"/>
                          </a:solidFill>
                          <a:effectLst/>
                          <a:latin typeface="Arial" charset="0"/>
                        </a:rPr>
                        <a:t>salida</a:t>
                      </a:r>
                      <a:endParaRPr kumimoji="0" lang="en-US" sz="1400" b="1"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sm" len="sm"/>
                      <a:tailEnd type="none" w="sm" len="sm"/>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6">
                        <a:lumMod val="60000"/>
                        <a:lumOff val="40000"/>
                      </a:schemeClr>
                    </a:solidFill>
                  </a:tcPr>
                </a:tc>
                <a:tc>
                  <a:txBody>
                    <a:bodyPr/>
                    <a:lstStyle/>
                    <a:p>
                      <a:pPr marL="0" marR="0" lvl="0" indent="0" algn="just" defTabSz="822325"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rPr>
                        <a:t>Debe retornar una valor simple</a:t>
                      </a:r>
                    </a:p>
                  </a:txBody>
                  <a:tcPr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6">
                        <a:lumMod val="60000"/>
                        <a:lumOff val="40000"/>
                      </a:schemeClr>
                    </a:solidFill>
                  </a:tcPr>
                </a:tc>
              </a:tr>
              <a:tr h="731838">
                <a:tc>
                  <a:txBody>
                    <a:bodyPr/>
                    <a:lstStyle/>
                    <a:p>
                      <a:pPr marL="0" marR="0" lvl="0" indent="0" algn="just" defTabSz="822325" rtl="0" eaLnBrk="0" fontAlgn="base" latinLnBrk="0" hangingPunct="0">
                        <a:lnSpc>
                          <a:spcPct val="95000"/>
                        </a:lnSpc>
                        <a:spcBef>
                          <a:spcPct val="4000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Arial" charset="0"/>
                        </a:rPr>
                        <a:t>Puede</a:t>
                      </a:r>
                      <a:r>
                        <a:rPr kumimoji="0" lang="en-US" sz="1400" b="1" i="0" u="none" strike="noStrike" cap="none" normalizeH="0" baseline="0" dirty="0" smtClean="0">
                          <a:ln>
                            <a:noFill/>
                          </a:ln>
                          <a:solidFill>
                            <a:schemeClr val="tx1"/>
                          </a:solidFill>
                          <a:effectLst/>
                          <a:latin typeface="Arial" charset="0"/>
                        </a:rPr>
                        <a:t> </a:t>
                      </a:r>
                      <a:r>
                        <a:rPr kumimoji="0" lang="en-US" sz="1400" b="1" i="0" u="none" strike="noStrike" cap="none" normalizeH="0" baseline="0" dirty="0" err="1" smtClean="0">
                          <a:ln>
                            <a:noFill/>
                          </a:ln>
                          <a:solidFill>
                            <a:schemeClr val="tx1"/>
                          </a:solidFill>
                          <a:effectLst/>
                          <a:latin typeface="Arial" charset="0"/>
                        </a:rPr>
                        <a:t>contener</a:t>
                      </a:r>
                      <a:r>
                        <a:rPr kumimoji="0" lang="en-US" sz="1400" b="1" i="0" u="none" strike="noStrike" cap="none" normalizeH="0" baseline="0" dirty="0" smtClean="0">
                          <a:ln>
                            <a:noFill/>
                          </a:ln>
                          <a:solidFill>
                            <a:schemeClr val="tx1"/>
                          </a:solidFill>
                          <a:effectLst/>
                          <a:latin typeface="Arial" charset="0"/>
                        </a:rPr>
                        <a:t> </a:t>
                      </a:r>
                      <a:r>
                        <a:rPr kumimoji="0" lang="en-US" sz="1400" b="1" i="0" u="none" strike="noStrike" cap="none" normalizeH="0" baseline="0" dirty="0" err="1" smtClean="0">
                          <a:ln>
                            <a:noFill/>
                          </a:ln>
                          <a:solidFill>
                            <a:schemeClr val="tx1"/>
                          </a:solidFill>
                          <a:effectLst/>
                          <a:latin typeface="Arial" charset="0"/>
                        </a:rPr>
                        <a:t>una</a:t>
                      </a:r>
                      <a:r>
                        <a:rPr kumimoji="0" lang="en-US" sz="1400" b="1" i="0" u="none" strike="noStrike" cap="none" normalizeH="0" baseline="0" dirty="0" smtClean="0">
                          <a:ln>
                            <a:noFill/>
                          </a:ln>
                          <a:solidFill>
                            <a:schemeClr val="tx1"/>
                          </a:solidFill>
                          <a:effectLst/>
                          <a:latin typeface="Arial" charset="0"/>
                        </a:rPr>
                        <a:t> </a:t>
                      </a:r>
                      <a:r>
                        <a:rPr kumimoji="0" lang="en-US" sz="1400" b="1" i="0" u="none" strike="noStrike" cap="none" normalizeH="0" baseline="0" dirty="0" err="1" smtClean="0">
                          <a:ln>
                            <a:noFill/>
                          </a:ln>
                          <a:solidFill>
                            <a:schemeClr val="tx1"/>
                          </a:solidFill>
                          <a:effectLst/>
                          <a:latin typeface="Arial" charset="0"/>
                        </a:rPr>
                        <a:t>sentencia</a:t>
                      </a:r>
                      <a:r>
                        <a:rPr kumimoji="0" lang="en-US" sz="1400" b="1" i="0" u="none" strike="noStrike" cap="none" normalizeH="0" baseline="0" dirty="0" smtClean="0">
                          <a:ln>
                            <a:noFill/>
                          </a:ln>
                          <a:solidFill>
                            <a:schemeClr val="tx1"/>
                          </a:solidFill>
                          <a:effectLst/>
                          <a:latin typeface="Arial" charset="0"/>
                        </a:rPr>
                        <a:t>  RETURN sin un valor</a:t>
                      </a:r>
                    </a:p>
                  </a:txBody>
                  <a:tcPr horzOverflow="overflow">
                    <a:lnL w="28575" cap="flat" cmpd="sng" algn="ctr">
                      <a:solidFill>
                        <a:schemeClr val="tx1"/>
                      </a:solidFill>
                      <a:prstDash val="solid"/>
                      <a:round/>
                      <a:headEnd type="none" w="sm" len="sm"/>
                      <a:tailEnd type="none" w="sm" len="sm"/>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6">
                        <a:lumMod val="60000"/>
                        <a:lumOff val="40000"/>
                      </a:schemeClr>
                    </a:solidFill>
                  </a:tcPr>
                </a:tc>
                <a:tc>
                  <a:txBody>
                    <a:bodyPr/>
                    <a:lstStyle/>
                    <a:p>
                      <a:pPr marL="0" marR="0" lvl="0" indent="0" algn="just" defTabSz="822325"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Arial" charset="0"/>
                        </a:rPr>
                        <a:t>Debe</a:t>
                      </a:r>
                      <a:r>
                        <a:rPr kumimoji="0" lang="en-US" sz="1400" b="1" i="0" u="none" strike="noStrike" cap="none" normalizeH="0" baseline="0" dirty="0" smtClean="0">
                          <a:ln>
                            <a:noFill/>
                          </a:ln>
                          <a:solidFill>
                            <a:schemeClr val="tx1"/>
                          </a:solidFill>
                          <a:effectLst/>
                          <a:latin typeface="Arial" charset="0"/>
                        </a:rPr>
                        <a:t> </a:t>
                      </a:r>
                      <a:r>
                        <a:rPr kumimoji="0" lang="en-US" sz="1400" b="1" i="0" u="none" strike="noStrike" cap="none" normalizeH="0" baseline="0" dirty="0" err="1" smtClean="0">
                          <a:ln>
                            <a:noFill/>
                          </a:ln>
                          <a:solidFill>
                            <a:schemeClr val="tx1"/>
                          </a:solidFill>
                          <a:effectLst/>
                          <a:latin typeface="Arial" charset="0"/>
                        </a:rPr>
                        <a:t>contener</a:t>
                      </a:r>
                      <a:r>
                        <a:rPr kumimoji="0" lang="en-US" sz="1400" b="1" i="0" u="none" strike="noStrike" cap="none" normalizeH="0" baseline="0" dirty="0" smtClean="0">
                          <a:ln>
                            <a:noFill/>
                          </a:ln>
                          <a:solidFill>
                            <a:schemeClr val="tx1"/>
                          </a:solidFill>
                          <a:effectLst/>
                          <a:latin typeface="Arial" charset="0"/>
                        </a:rPr>
                        <a:t> a lo </a:t>
                      </a:r>
                      <a:r>
                        <a:rPr kumimoji="0" lang="en-US" sz="1400" b="1" i="0" u="none" strike="noStrike" cap="none" normalizeH="0" baseline="0" dirty="0" err="1" smtClean="0">
                          <a:ln>
                            <a:noFill/>
                          </a:ln>
                          <a:solidFill>
                            <a:schemeClr val="tx1"/>
                          </a:solidFill>
                          <a:effectLst/>
                          <a:latin typeface="Arial" charset="0"/>
                        </a:rPr>
                        <a:t>menos</a:t>
                      </a:r>
                      <a:r>
                        <a:rPr kumimoji="0" lang="en-US" sz="1400" b="1" i="0" u="none" strike="noStrike" cap="none" normalizeH="0" baseline="0" dirty="0" smtClean="0">
                          <a:ln>
                            <a:noFill/>
                          </a:ln>
                          <a:solidFill>
                            <a:schemeClr val="tx1"/>
                          </a:solidFill>
                          <a:effectLst/>
                          <a:latin typeface="Arial" charset="0"/>
                        </a:rPr>
                        <a:t> </a:t>
                      </a:r>
                      <a:r>
                        <a:rPr kumimoji="0" lang="en-US" sz="1400" b="1" i="0" u="none" strike="noStrike" cap="none" normalizeH="0" baseline="0" dirty="0" err="1" smtClean="0">
                          <a:ln>
                            <a:noFill/>
                          </a:ln>
                          <a:solidFill>
                            <a:schemeClr val="tx1"/>
                          </a:solidFill>
                          <a:effectLst/>
                          <a:latin typeface="Arial" charset="0"/>
                        </a:rPr>
                        <a:t>una</a:t>
                      </a:r>
                      <a:r>
                        <a:rPr kumimoji="0" lang="en-US" sz="1400" b="1" i="0" u="none" strike="noStrike" cap="none" normalizeH="0" baseline="0" dirty="0" smtClean="0">
                          <a:ln>
                            <a:noFill/>
                          </a:ln>
                          <a:solidFill>
                            <a:schemeClr val="tx1"/>
                          </a:solidFill>
                          <a:effectLst/>
                          <a:latin typeface="Arial" charset="0"/>
                        </a:rPr>
                        <a:t> </a:t>
                      </a:r>
                      <a:r>
                        <a:rPr kumimoji="0" lang="en-US" sz="1400" b="1" i="0" u="none" strike="noStrike" cap="none" normalizeH="0" baseline="0" dirty="0" err="1" smtClean="0">
                          <a:ln>
                            <a:noFill/>
                          </a:ln>
                          <a:solidFill>
                            <a:schemeClr val="tx1"/>
                          </a:solidFill>
                          <a:effectLst/>
                          <a:latin typeface="Arial" charset="0"/>
                        </a:rPr>
                        <a:t>sentencia</a:t>
                      </a:r>
                      <a:r>
                        <a:rPr kumimoji="0" lang="en-US" sz="1400" b="1" i="0" u="none" strike="noStrike" cap="none" normalizeH="0" baseline="0" dirty="0" smtClean="0">
                          <a:ln>
                            <a:noFill/>
                          </a:ln>
                          <a:solidFill>
                            <a:schemeClr val="tx1"/>
                          </a:solidFill>
                          <a:effectLst/>
                          <a:latin typeface="Arial" charset="0"/>
                        </a:rPr>
                        <a:t> RETURN</a:t>
                      </a:r>
                    </a:p>
                  </a:txBody>
                  <a:tcPr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6">
                        <a:lumMod val="60000"/>
                        <a:lumOff val="40000"/>
                      </a:schemeClr>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ea typeface="ＭＳ Ｐゴシック" pitchFamily="34" charset="-128"/>
                <a:cs typeface="Arial" charset="0"/>
              </a:rPr>
              <a:t>Creando y Ejecutando una Función</a:t>
            </a:r>
            <a:endParaRPr lang="es-ES" sz="3000" smtClean="0">
              <a:solidFill>
                <a:srgbClr val="10253F"/>
              </a:solidFill>
              <a:latin typeface="Arial" charset="0"/>
              <a:ea typeface="ＭＳ Ｐゴシック" pitchFamily="34" charset="-128"/>
              <a:cs typeface="Arial" charset="0"/>
            </a:endParaRPr>
          </a:p>
        </p:txBody>
      </p:sp>
      <p:sp>
        <p:nvSpPr>
          <p:cNvPr id="99331"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Arial Unicode MS"/>
              </a:rPr>
              <a:t>Ejemplo: </a:t>
            </a:r>
          </a:p>
          <a:p>
            <a:pPr marL="742950" lvl="1" indent="-285750" algn="just" defTabSz="457200">
              <a:lnSpc>
                <a:spcPct val="80000"/>
              </a:lnSpc>
              <a:spcBef>
                <a:spcPct val="20000"/>
              </a:spcBef>
              <a:buFont typeface="Arial" charset="0"/>
              <a:buChar char="•"/>
            </a:pPr>
            <a:r>
              <a:rPr lang="es-CL" sz="1800">
                <a:ea typeface="Arial Unicode MS"/>
                <a:cs typeface="Arial Unicode MS"/>
              </a:rPr>
              <a:t>Creación de la Función</a:t>
            </a:r>
          </a:p>
          <a:p>
            <a:pPr marL="742950" lvl="1" indent="-285750" algn="just" defTabSz="457200">
              <a:lnSpc>
                <a:spcPct val="80000"/>
              </a:lnSpc>
              <a:spcBef>
                <a:spcPct val="20000"/>
              </a:spcBef>
              <a:buFont typeface="Arial" charset="0"/>
              <a:buChar char="•"/>
            </a:pPr>
            <a:endParaRPr lang="es-CL" sz="1800">
              <a:ea typeface="Arial Unicode MS"/>
              <a:cs typeface="Arial Unicode MS"/>
            </a:endParaRPr>
          </a:p>
          <a:p>
            <a:pPr marL="742950" lvl="1" indent="-285750" algn="just" defTabSz="457200">
              <a:lnSpc>
                <a:spcPct val="80000"/>
              </a:lnSpc>
              <a:spcBef>
                <a:spcPct val="20000"/>
              </a:spcBef>
              <a:buFont typeface="Arial" charset="0"/>
              <a:buChar char="•"/>
            </a:pPr>
            <a:endParaRPr lang="es-CL" sz="1800">
              <a:ea typeface="Arial Unicode MS"/>
              <a:cs typeface="Arial Unicode MS"/>
            </a:endParaRPr>
          </a:p>
          <a:p>
            <a:pPr marL="742950" lvl="1" indent="-285750" algn="just" defTabSz="457200">
              <a:lnSpc>
                <a:spcPct val="80000"/>
              </a:lnSpc>
              <a:spcBef>
                <a:spcPct val="20000"/>
              </a:spcBef>
              <a:buFont typeface="Arial" charset="0"/>
              <a:buChar char="•"/>
            </a:pPr>
            <a:endParaRPr lang="es-CL" sz="1800">
              <a:ea typeface="Arial Unicode MS"/>
              <a:cs typeface="Arial Unicode MS"/>
            </a:endParaRPr>
          </a:p>
          <a:p>
            <a:pPr marL="742950" lvl="1" indent="-285750" algn="just" defTabSz="457200">
              <a:lnSpc>
                <a:spcPct val="80000"/>
              </a:lnSpc>
              <a:spcBef>
                <a:spcPct val="20000"/>
              </a:spcBef>
              <a:buFont typeface="Arial" charset="0"/>
              <a:buChar char="•"/>
            </a:pPr>
            <a:endParaRPr lang="es-CL" sz="1800">
              <a:ea typeface="Arial Unicode MS"/>
              <a:cs typeface="Arial Unicode MS"/>
            </a:endParaRPr>
          </a:p>
          <a:p>
            <a:pPr marL="742950" lvl="1" indent="-285750" algn="just" defTabSz="457200">
              <a:lnSpc>
                <a:spcPct val="80000"/>
              </a:lnSpc>
              <a:spcBef>
                <a:spcPct val="20000"/>
              </a:spcBef>
              <a:buFont typeface="Arial" charset="0"/>
              <a:buChar char="•"/>
            </a:pPr>
            <a:endParaRPr lang="es-CL" sz="1800">
              <a:ea typeface="Arial Unicode MS"/>
              <a:cs typeface="Arial Unicode MS"/>
            </a:endParaRPr>
          </a:p>
          <a:p>
            <a:pPr marL="742950" lvl="1" indent="-285750" algn="just" defTabSz="457200">
              <a:lnSpc>
                <a:spcPct val="80000"/>
              </a:lnSpc>
              <a:spcBef>
                <a:spcPct val="20000"/>
              </a:spcBef>
              <a:buFont typeface="Arial" charset="0"/>
              <a:buChar char="•"/>
            </a:pPr>
            <a:endParaRPr lang="es-CL" sz="1800">
              <a:ea typeface="Arial Unicode MS"/>
              <a:cs typeface="Arial Unicode MS"/>
            </a:endParaRPr>
          </a:p>
          <a:p>
            <a:pPr marL="742950" lvl="1" indent="-285750" algn="just" defTabSz="457200">
              <a:lnSpc>
                <a:spcPct val="80000"/>
              </a:lnSpc>
              <a:spcBef>
                <a:spcPct val="20000"/>
              </a:spcBef>
              <a:buFont typeface="Arial" charset="0"/>
              <a:buChar char="•"/>
            </a:pPr>
            <a:endParaRPr lang="es-CL" sz="1800">
              <a:ea typeface="Arial Unicode MS"/>
              <a:cs typeface="Arial Unicode MS"/>
            </a:endParaRPr>
          </a:p>
          <a:p>
            <a:pPr marL="742950" lvl="1" indent="-285750" algn="just" defTabSz="457200">
              <a:lnSpc>
                <a:spcPct val="80000"/>
              </a:lnSpc>
              <a:spcBef>
                <a:spcPct val="20000"/>
              </a:spcBef>
              <a:buFont typeface="Arial" charset="0"/>
              <a:buChar char="•"/>
            </a:pPr>
            <a:endParaRPr lang="es-CL" sz="1800">
              <a:ea typeface="Arial Unicode MS"/>
              <a:cs typeface="Arial Unicode MS"/>
            </a:endParaRPr>
          </a:p>
          <a:p>
            <a:pPr marL="742950" lvl="1" indent="-285750" algn="just" defTabSz="457200">
              <a:lnSpc>
                <a:spcPct val="80000"/>
              </a:lnSpc>
              <a:spcBef>
                <a:spcPct val="20000"/>
              </a:spcBef>
              <a:buFont typeface="Arial" charset="0"/>
              <a:buChar char="•"/>
            </a:pPr>
            <a:endParaRPr lang="es-CL" sz="1800">
              <a:ea typeface="Arial Unicode MS"/>
              <a:cs typeface="Arial Unicode MS"/>
            </a:endParaRPr>
          </a:p>
          <a:p>
            <a:pPr marL="742950" lvl="1" indent="-285750" algn="just" defTabSz="457200">
              <a:lnSpc>
                <a:spcPct val="80000"/>
              </a:lnSpc>
              <a:spcBef>
                <a:spcPct val="20000"/>
              </a:spcBef>
              <a:buFont typeface="Arial" charset="0"/>
              <a:buChar char="•"/>
            </a:pPr>
            <a:r>
              <a:rPr lang="es-CL" sz="1800">
                <a:ea typeface="Arial Unicode MS"/>
                <a:cs typeface="Arial Unicode MS"/>
              </a:rPr>
              <a:t>Usando la función en una Sentencia SQL</a:t>
            </a:r>
          </a:p>
          <a:p>
            <a:pPr marL="742950" lvl="1" indent="-285750" algn="just" defTabSz="457200">
              <a:lnSpc>
                <a:spcPct val="80000"/>
              </a:lnSpc>
              <a:spcBef>
                <a:spcPct val="20000"/>
              </a:spcBef>
              <a:buFont typeface="Arial" charset="0"/>
              <a:buChar char="•"/>
            </a:pPr>
            <a:endParaRPr lang="es-CL" sz="1800">
              <a:ea typeface="Arial Unicode MS"/>
              <a:cs typeface="Arial Unicode MS"/>
            </a:endParaRPr>
          </a:p>
        </p:txBody>
      </p:sp>
      <p:sp>
        <p:nvSpPr>
          <p:cNvPr id="2" name="Text Box 5"/>
          <p:cNvSpPr txBox="1">
            <a:spLocks noChangeArrowheads="1"/>
          </p:cNvSpPr>
          <p:nvPr/>
        </p:nvSpPr>
        <p:spPr bwMode="auto">
          <a:xfrm>
            <a:off x="1144211" y="2146340"/>
            <a:ext cx="7077526" cy="195418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s-MX" sz="800" dirty="0">
              <a:latin typeface="Arial Black" pitchFamily="34" charset="0"/>
            </a:endParaRPr>
          </a:p>
          <a:p>
            <a:r>
              <a:rPr lang="en-US" sz="1200" b="1" dirty="0">
                <a:solidFill>
                  <a:srgbClr val="B80000"/>
                </a:solidFill>
                <a:latin typeface="Arial Black" pitchFamily="34" charset="0"/>
              </a:rPr>
              <a:t>CREATE OR REPLACE FUNCTION FN_OBT_SALARIO</a:t>
            </a:r>
          </a:p>
          <a:p>
            <a:r>
              <a:rPr lang="en-US" sz="1200" b="1" dirty="0">
                <a:solidFill>
                  <a:srgbClr val="000000"/>
                </a:solidFill>
                <a:latin typeface="Arial Black" pitchFamily="34" charset="0"/>
              </a:rPr>
              <a:t> (id   </a:t>
            </a:r>
            <a:r>
              <a:rPr lang="en-US" sz="1200" b="1" dirty="0" err="1">
                <a:solidFill>
                  <a:srgbClr val="000000"/>
                </a:solidFill>
                <a:latin typeface="Arial Black" pitchFamily="34" charset="0"/>
              </a:rPr>
              <a:t>employees.employee_id%TYPE</a:t>
            </a:r>
            <a:r>
              <a:rPr lang="en-US" sz="1200" b="1" dirty="0">
                <a:solidFill>
                  <a:srgbClr val="000000"/>
                </a:solidFill>
                <a:latin typeface="Arial Black" pitchFamily="34" charset="0"/>
              </a:rPr>
              <a:t>) </a:t>
            </a:r>
            <a:r>
              <a:rPr lang="en-US" sz="1200" b="1" dirty="0">
                <a:solidFill>
                  <a:srgbClr val="B80000"/>
                </a:solidFill>
                <a:latin typeface="Arial Black" pitchFamily="34" charset="0"/>
              </a:rPr>
              <a:t>RETURN NUMBER</a:t>
            </a:r>
            <a:r>
              <a:rPr lang="en-US" sz="1200" b="1" dirty="0">
                <a:solidFill>
                  <a:srgbClr val="000000"/>
                </a:solidFill>
                <a:latin typeface="Arial Black" pitchFamily="34" charset="0"/>
              </a:rPr>
              <a:t> IS</a:t>
            </a:r>
          </a:p>
          <a:p>
            <a:r>
              <a:rPr lang="en-US" sz="1200" b="1" dirty="0">
                <a:solidFill>
                  <a:srgbClr val="000000"/>
                </a:solidFill>
                <a:latin typeface="Arial Black" pitchFamily="34" charset="0"/>
              </a:rPr>
              <a:t>  </a:t>
            </a:r>
            <a:r>
              <a:rPr lang="en-US" sz="1200" b="1" dirty="0" err="1">
                <a:solidFill>
                  <a:srgbClr val="000000"/>
                </a:solidFill>
                <a:latin typeface="Arial Black" pitchFamily="34" charset="0"/>
              </a:rPr>
              <a:t>sal</a:t>
            </a:r>
            <a:r>
              <a:rPr lang="en-US" sz="1200" b="1" dirty="0">
                <a:solidFill>
                  <a:srgbClr val="000000"/>
                </a:solidFill>
                <a:latin typeface="Arial Black" pitchFamily="34" charset="0"/>
              </a:rPr>
              <a:t> </a:t>
            </a:r>
            <a:r>
              <a:rPr lang="en-US" sz="1200" b="1" dirty="0" err="1">
                <a:solidFill>
                  <a:srgbClr val="000000"/>
                </a:solidFill>
                <a:latin typeface="Arial Black" pitchFamily="34" charset="0"/>
              </a:rPr>
              <a:t>employees.salary%TYPE</a:t>
            </a:r>
            <a:r>
              <a:rPr lang="en-US" sz="1200" b="1" dirty="0">
                <a:solidFill>
                  <a:srgbClr val="000000"/>
                </a:solidFill>
                <a:latin typeface="Arial Black" pitchFamily="34" charset="0"/>
              </a:rPr>
              <a:t> := 0;</a:t>
            </a:r>
          </a:p>
          <a:p>
            <a:r>
              <a:rPr lang="en-US" sz="1200" b="1" dirty="0">
                <a:solidFill>
                  <a:srgbClr val="000000"/>
                </a:solidFill>
                <a:latin typeface="Arial Black" pitchFamily="34" charset="0"/>
              </a:rPr>
              <a:t>BEGIN</a:t>
            </a:r>
          </a:p>
          <a:p>
            <a:r>
              <a:rPr lang="en-US" sz="1200" b="1" dirty="0">
                <a:solidFill>
                  <a:srgbClr val="000000"/>
                </a:solidFill>
                <a:latin typeface="Arial Black" pitchFamily="34" charset="0"/>
              </a:rPr>
              <a:t>    SELECT salary INTO   </a:t>
            </a:r>
            <a:r>
              <a:rPr lang="en-US" sz="1200" b="1" dirty="0" err="1">
                <a:solidFill>
                  <a:srgbClr val="000000"/>
                </a:solidFill>
                <a:latin typeface="Arial Black" pitchFamily="34" charset="0"/>
              </a:rPr>
              <a:t>sal</a:t>
            </a:r>
            <a:endParaRPr lang="en-US" sz="1200" b="1" dirty="0">
              <a:solidFill>
                <a:srgbClr val="000000"/>
              </a:solidFill>
              <a:latin typeface="Arial Black" pitchFamily="34" charset="0"/>
            </a:endParaRPr>
          </a:p>
          <a:p>
            <a:r>
              <a:rPr lang="en-US" sz="1200" b="1" dirty="0">
                <a:solidFill>
                  <a:srgbClr val="000000"/>
                </a:solidFill>
                <a:latin typeface="Arial Black" pitchFamily="34" charset="0"/>
              </a:rPr>
              <a:t>        FROM employees         </a:t>
            </a:r>
          </a:p>
          <a:p>
            <a:r>
              <a:rPr lang="en-US" sz="1200" b="1" dirty="0">
                <a:solidFill>
                  <a:srgbClr val="000000"/>
                </a:solidFill>
                <a:latin typeface="Arial Black" pitchFamily="34" charset="0"/>
              </a:rPr>
              <a:t>     WHERE employee_id = id;</a:t>
            </a:r>
          </a:p>
          <a:p>
            <a:r>
              <a:rPr lang="en-US" sz="1200" b="1" dirty="0">
                <a:solidFill>
                  <a:srgbClr val="000000"/>
                </a:solidFill>
                <a:latin typeface="Arial Black" pitchFamily="34" charset="0"/>
              </a:rPr>
              <a:t>  </a:t>
            </a:r>
            <a:r>
              <a:rPr lang="en-US" sz="1200" b="1" dirty="0">
                <a:solidFill>
                  <a:srgbClr val="B80000"/>
                </a:solidFill>
                <a:latin typeface="Arial Black" pitchFamily="34" charset="0"/>
              </a:rPr>
              <a:t>RETURN </a:t>
            </a:r>
            <a:r>
              <a:rPr lang="en-US" sz="1200" b="1" dirty="0" err="1">
                <a:solidFill>
                  <a:srgbClr val="B80000"/>
                </a:solidFill>
                <a:latin typeface="Arial Black" pitchFamily="34" charset="0"/>
              </a:rPr>
              <a:t>sal</a:t>
            </a:r>
            <a:r>
              <a:rPr lang="en-US" sz="1200" b="1" dirty="0">
                <a:solidFill>
                  <a:srgbClr val="000000"/>
                </a:solidFill>
                <a:latin typeface="Arial Black" pitchFamily="34" charset="0"/>
              </a:rPr>
              <a:t>;</a:t>
            </a:r>
          </a:p>
          <a:p>
            <a:r>
              <a:rPr lang="en-US" sz="1200" b="1" dirty="0">
                <a:solidFill>
                  <a:srgbClr val="000000"/>
                </a:solidFill>
                <a:latin typeface="Arial Black" pitchFamily="34" charset="0"/>
              </a:rPr>
              <a:t>END FN_OBT_SALARIO;</a:t>
            </a:r>
          </a:p>
        </p:txBody>
      </p:sp>
      <p:sp>
        <p:nvSpPr>
          <p:cNvPr id="3" name="Text Box 5"/>
          <p:cNvSpPr txBox="1">
            <a:spLocks noChangeArrowheads="1"/>
          </p:cNvSpPr>
          <p:nvPr/>
        </p:nvSpPr>
        <p:spPr bwMode="auto">
          <a:xfrm>
            <a:off x="1137666" y="4882058"/>
            <a:ext cx="5434669" cy="1006327"/>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s-MX" sz="800">
              <a:latin typeface="Arial Black" pitchFamily="34" charset="0"/>
            </a:endParaRPr>
          </a:p>
          <a:p>
            <a:r>
              <a:rPr lang="en-US" sz="1200" b="1">
                <a:latin typeface="Arial Black" pitchFamily="34" charset="0"/>
              </a:rPr>
              <a:t>SELECT employee_id, </a:t>
            </a:r>
          </a:p>
          <a:p>
            <a:r>
              <a:rPr lang="en-US" sz="1200" b="1">
                <a:latin typeface="Arial Black" pitchFamily="34" charset="0"/>
              </a:rPr>
              <a:t>              </a:t>
            </a:r>
            <a:r>
              <a:rPr lang="en-US" sz="1200" b="1">
                <a:solidFill>
                  <a:srgbClr val="B80000"/>
                </a:solidFill>
                <a:latin typeface="Arial Black" pitchFamily="34" charset="0"/>
              </a:rPr>
              <a:t>FN_OBT_SALARIO(employee_id)</a:t>
            </a:r>
            <a:r>
              <a:rPr lang="en-US" sz="1200" b="1">
                <a:latin typeface="Arial Black" pitchFamily="34" charset="0"/>
              </a:rPr>
              <a:t> SALARIO</a:t>
            </a:r>
          </a:p>
          <a:p>
            <a:r>
              <a:rPr lang="en-US" sz="1200" b="1">
                <a:latin typeface="Arial Black" pitchFamily="34" charset="0"/>
              </a:rPr>
              <a:t>    FROM employees</a:t>
            </a:r>
          </a:p>
          <a:p>
            <a:r>
              <a:rPr lang="en-US" sz="1200" b="1">
                <a:latin typeface="Arial Black" pitchFamily="34" charset="0"/>
              </a:rPr>
              <a:t>  WHERE department_id = 30;</a:t>
            </a:r>
          </a:p>
        </p:txBody>
      </p:sp>
      <p:pic>
        <p:nvPicPr>
          <p:cNvPr id="99353" name="Picture 25" descr="Screenshot - 17-04-2014 , 15_12_21"/>
          <p:cNvPicPr>
            <a:picLocks noChangeAspect="1" noChangeArrowheads="1"/>
          </p:cNvPicPr>
          <p:nvPr/>
        </p:nvPicPr>
        <p:blipFill>
          <a:blip r:embed="rId3" cstate="print"/>
          <a:srcRect/>
          <a:stretch>
            <a:fillRect/>
          </a:stretch>
        </p:blipFill>
        <p:spPr bwMode="auto">
          <a:xfrm>
            <a:off x="6948488" y="4887913"/>
            <a:ext cx="1727200" cy="169862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a:xfrm>
            <a:off x="882650" y="188913"/>
            <a:ext cx="7793038" cy="1462087"/>
          </a:xfrm>
        </p:spPr>
        <p:txBody>
          <a:bodyPr/>
          <a:lstStyle/>
          <a:p>
            <a:pPr algn="r"/>
            <a:r>
              <a:rPr lang="es-CL" sz="3000" smtClean="0">
                <a:solidFill>
                  <a:srgbClr val="10253F"/>
                </a:solidFill>
                <a:latin typeface="Arial" charset="0"/>
                <a:ea typeface="ＭＳ Ｐゴシック" pitchFamily="34" charset="-128"/>
                <a:cs typeface="Arial" charset="0"/>
              </a:rPr>
              <a:t>Ejecutando una Función</a:t>
            </a:r>
            <a:endParaRPr lang="es-ES" sz="3000" smtClean="0">
              <a:solidFill>
                <a:srgbClr val="10253F"/>
              </a:solidFill>
              <a:latin typeface="Arial" charset="0"/>
              <a:ea typeface="ＭＳ Ｐゴシック" pitchFamily="34" charset="-128"/>
              <a:cs typeface="Arial" charset="0"/>
            </a:endParaRPr>
          </a:p>
        </p:txBody>
      </p:sp>
      <p:sp>
        <p:nvSpPr>
          <p:cNvPr id="103427"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742950" lvl="1" indent="-285750" algn="just" defTabSz="457200">
              <a:lnSpc>
                <a:spcPct val="80000"/>
              </a:lnSpc>
              <a:spcBef>
                <a:spcPct val="20000"/>
              </a:spcBef>
              <a:buFont typeface="Arial" charset="0"/>
              <a:buChar char="•"/>
            </a:pPr>
            <a:r>
              <a:rPr lang="es-CL" sz="1800">
                <a:ea typeface="Arial Unicode MS"/>
                <a:cs typeface="Arial Unicode MS"/>
              </a:rPr>
              <a:t>Invocando la Función como parte de una expresión PL/SQL</a:t>
            </a:r>
          </a:p>
          <a:p>
            <a:pPr marL="742950" lvl="1" indent="-285750" algn="just" defTabSz="457200">
              <a:lnSpc>
                <a:spcPct val="80000"/>
              </a:lnSpc>
              <a:spcBef>
                <a:spcPct val="20000"/>
              </a:spcBef>
              <a:buFont typeface="Arial" charset="0"/>
              <a:buChar char="•"/>
            </a:pPr>
            <a:endParaRPr lang="es-CL" sz="1800">
              <a:ea typeface="Arial Unicode MS"/>
              <a:cs typeface="Arial Unicode MS"/>
            </a:endParaRPr>
          </a:p>
          <a:p>
            <a:pPr marL="742950" lvl="1" indent="-285750" algn="just" defTabSz="457200">
              <a:lnSpc>
                <a:spcPct val="80000"/>
              </a:lnSpc>
              <a:spcBef>
                <a:spcPct val="20000"/>
              </a:spcBef>
              <a:buFont typeface="Arial" charset="0"/>
              <a:buChar char="•"/>
            </a:pPr>
            <a:endParaRPr lang="es-CL" sz="1800">
              <a:ea typeface="Arial Unicode MS"/>
              <a:cs typeface="Arial Unicode MS"/>
            </a:endParaRPr>
          </a:p>
          <a:p>
            <a:pPr marL="742950" lvl="1" indent="-285750" algn="just" defTabSz="457200">
              <a:lnSpc>
                <a:spcPct val="80000"/>
              </a:lnSpc>
              <a:spcBef>
                <a:spcPct val="20000"/>
              </a:spcBef>
              <a:buFont typeface="Arial" charset="0"/>
              <a:buChar char="•"/>
            </a:pPr>
            <a:endParaRPr lang="es-CL" sz="1800">
              <a:ea typeface="Arial Unicode MS"/>
              <a:cs typeface="Arial Unicode MS"/>
            </a:endParaRPr>
          </a:p>
          <a:p>
            <a:pPr marL="742950" lvl="1" indent="-285750" algn="just" defTabSz="457200">
              <a:lnSpc>
                <a:spcPct val="80000"/>
              </a:lnSpc>
              <a:spcBef>
                <a:spcPct val="20000"/>
              </a:spcBef>
              <a:buFont typeface="Arial" charset="0"/>
              <a:buChar char="•"/>
            </a:pPr>
            <a:endParaRPr lang="es-CL" sz="1800">
              <a:ea typeface="Arial Unicode MS"/>
              <a:cs typeface="Arial Unicode MS"/>
            </a:endParaRPr>
          </a:p>
          <a:p>
            <a:pPr marL="742950" lvl="1" indent="-285750" algn="just" defTabSz="457200">
              <a:lnSpc>
                <a:spcPct val="80000"/>
              </a:lnSpc>
              <a:spcBef>
                <a:spcPct val="20000"/>
              </a:spcBef>
              <a:buFont typeface="Arial" charset="0"/>
              <a:buChar char="•"/>
            </a:pPr>
            <a:endParaRPr lang="es-CL" sz="1800">
              <a:ea typeface="Arial Unicode MS"/>
              <a:cs typeface="Arial Unicode MS"/>
            </a:endParaRPr>
          </a:p>
          <a:p>
            <a:pPr marL="742950" lvl="1" indent="-285750" algn="just" defTabSz="457200">
              <a:lnSpc>
                <a:spcPct val="80000"/>
              </a:lnSpc>
              <a:spcBef>
                <a:spcPct val="20000"/>
              </a:spcBef>
              <a:buFont typeface="Arial" charset="0"/>
              <a:buChar char="•"/>
            </a:pPr>
            <a:endParaRPr lang="es-CL" sz="1800">
              <a:ea typeface="Arial Unicode MS"/>
              <a:cs typeface="Arial Unicode MS"/>
            </a:endParaRPr>
          </a:p>
          <a:p>
            <a:pPr marL="742950" lvl="1" indent="-285750" algn="just" defTabSz="457200">
              <a:lnSpc>
                <a:spcPct val="80000"/>
              </a:lnSpc>
              <a:spcBef>
                <a:spcPct val="20000"/>
              </a:spcBef>
              <a:buFont typeface="Arial" charset="0"/>
              <a:buChar char="•"/>
            </a:pPr>
            <a:endParaRPr lang="es-CL" sz="1800">
              <a:ea typeface="Arial Unicode MS"/>
              <a:cs typeface="Arial Unicode MS"/>
            </a:endParaRPr>
          </a:p>
          <a:p>
            <a:pPr marL="742950" lvl="1" indent="-285750" algn="just" defTabSz="457200">
              <a:lnSpc>
                <a:spcPct val="80000"/>
              </a:lnSpc>
              <a:spcBef>
                <a:spcPct val="20000"/>
              </a:spcBef>
              <a:buFont typeface="Arial" charset="0"/>
              <a:buChar char="•"/>
            </a:pPr>
            <a:endParaRPr lang="es-CL" sz="1800">
              <a:ea typeface="Arial Unicode MS"/>
              <a:cs typeface="Arial Unicode MS"/>
            </a:endParaRPr>
          </a:p>
          <a:p>
            <a:pPr marL="742950" lvl="1" indent="-285750" algn="just" defTabSz="457200">
              <a:lnSpc>
                <a:spcPct val="80000"/>
              </a:lnSpc>
              <a:spcBef>
                <a:spcPct val="20000"/>
              </a:spcBef>
              <a:buFont typeface="Arial" charset="0"/>
              <a:buChar char="•"/>
            </a:pPr>
            <a:endParaRPr lang="es-CL" sz="1800">
              <a:ea typeface="Arial Unicode MS"/>
              <a:cs typeface="Arial Unicode MS"/>
            </a:endParaRPr>
          </a:p>
          <a:p>
            <a:pPr marL="742950" lvl="1" indent="-285750" algn="just" defTabSz="457200">
              <a:lnSpc>
                <a:spcPct val="80000"/>
              </a:lnSpc>
              <a:spcBef>
                <a:spcPct val="20000"/>
              </a:spcBef>
              <a:buFont typeface="Arial" charset="0"/>
              <a:buChar char="•"/>
            </a:pPr>
            <a:r>
              <a:rPr lang="es-CL" sz="1800">
                <a:ea typeface="Arial Unicode MS"/>
                <a:cs typeface="Arial Unicode MS"/>
              </a:rPr>
              <a:t>Usando la función como un parámetro para otro subprograma</a:t>
            </a:r>
          </a:p>
          <a:p>
            <a:pPr marL="742950" lvl="1" indent="-285750" algn="just" defTabSz="457200">
              <a:lnSpc>
                <a:spcPct val="80000"/>
              </a:lnSpc>
              <a:spcBef>
                <a:spcPct val="20000"/>
              </a:spcBef>
              <a:buFont typeface="Arial" charset="0"/>
              <a:buChar char="•"/>
            </a:pPr>
            <a:endParaRPr lang="es-CL" sz="1800">
              <a:ea typeface="Arial Unicode MS"/>
              <a:cs typeface="Arial Unicode MS"/>
            </a:endParaRPr>
          </a:p>
        </p:txBody>
      </p:sp>
      <p:sp>
        <p:nvSpPr>
          <p:cNvPr id="2" name="Text Box 5"/>
          <p:cNvSpPr txBox="1">
            <a:spLocks noChangeArrowheads="1"/>
          </p:cNvSpPr>
          <p:nvPr/>
        </p:nvSpPr>
        <p:spPr bwMode="auto">
          <a:xfrm>
            <a:off x="1144211" y="1873060"/>
            <a:ext cx="7077526" cy="1744916"/>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s-MX" sz="800">
              <a:latin typeface="Arial Black" pitchFamily="34" charset="0"/>
            </a:endParaRPr>
          </a:p>
          <a:p>
            <a:r>
              <a:rPr lang="en-US" sz="1200" b="1">
                <a:latin typeface="Arial Black" pitchFamily="34" charset="0"/>
              </a:rPr>
              <a:t>DECLARE </a:t>
            </a:r>
          </a:p>
          <a:p>
            <a:r>
              <a:rPr lang="en-US" sz="1200" b="1">
                <a:latin typeface="Arial Black" pitchFamily="34" charset="0"/>
              </a:rPr>
              <a:t>v_sal     employees.salary%type;</a:t>
            </a:r>
          </a:p>
          <a:p>
            <a:r>
              <a:rPr lang="en-US" sz="1200" b="1">
                <a:latin typeface="Arial Black" pitchFamily="34" charset="0"/>
              </a:rPr>
              <a:t>v_emp  NUMBER(3):=100;</a:t>
            </a:r>
          </a:p>
          <a:p>
            <a:r>
              <a:rPr lang="en-US" sz="1200" b="1">
                <a:latin typeface="Arial Black" pitchFamily="34" charset="0"/>
              </a:rPr>
              <a:t>BEGIN</a:t>
            </a:r>
          </a:p>
          <a:p>
            <a:r>
              <a:rPr lang="en-US" sz="1200" b="1">
                <a:latin typeface="Arial Black" pitchFamily="34" charset="0"/>
              </a:rPr>
              <a:t>  </a:t>
            </a:r>
            <a:r>
              <a:rPr lang="en-US" sz="1200" b="1">
                <a:solidFill>
                  <a:srgbClr val="B80000"/>
                </a:solidFill>
                <a:latin typeface="Arial Black" pitchFamily="34" charset="0"/>
              </a:rPr>
              <a:t>v_sal := FN_OBT_SALARIO(v_emp)</a:t>
            </a:r>
            <a:r>
              <a:rPr lang="en-US" sz="1200" b="1">
                <a:latin typeface="Arial Black" pitchFamily="34" charset="0"/>
              </a:rPr>
              <a:t>; </a:t>
            </a:r>
          </a:p>
          <a:p>
            <a:r>
              <a:rPr lang="en-US" sz="1200" b="1">
                <a:latin typeface="Arial Black" pitchFamily="34" charset="0"/>
              </a:rPr>
              <a:t>  DBMS_OUTPUT.PUT_LINE('El salario del empleado ' || v_emp || ' es ' ||          	                                                 	                            TO_CHAR(v_sal,'$999,999'));</a:t>
            </a:r>
          </a:p>
          <a:p>
            <a:r>
              <a:rPr lang="en-US" sz="1200" b="1">
                <a:latin typeface="Arial Black" pitchFamily="34" charset="0"/>
              </a:rPr>
              <a:t>END;</a:t>
            </a:r>
          </a:p>
        </p:txBody>
      </p:sp>
      <p:pic>
        <p:nvPicPr>
          <p:cNvPr id="103431" name="Picture 7" descr="Screenshot - 17-04-2014 , 15_04_40"/>
          <p:cNvPicPr>
            <a:picLocks noChangeAspect="1" noChangeArrowheads="1"/>
          </p:cNvPicPr>
          <p:nvPr/>
        </p:nvPicPr>
        <p:blipFill>
          <a:blip r:embed="rId3" cstate="print"/>
          <a:srcRect/>
          <a:stretch>
            <a:fillRect/>
          </a:stretch>
        </p:blipFill>
        <p:spPr bwMode="auto">
          <a:xfrm>
            <a:off x="2700338" y="3789363"/>
            <a:ext cx="3240087" cy="225425"/>
          </a:xfrm>
          <a:prstGeom prst="rect">
            <a:avLst/>
          </a:prstGeom>
          <a:noFill/>
        </p:spPr>
      </p:pic>
      <p:sp>
        <p:nvSpPr>
          <p:cNvPr id="3" name="Text Box 5"/>
          <p:cNvSpPr txBox="1">
            <a:spLocks noChangeArrowheads="1"/>
          </p:cNvSpPr>
          <p:nvPr/>
        </p:nvSpPr>
        <p:spPr bwMode="auto">
          <a:xfrm>
            <a:off x="1144211" y="4595142"/>
            <a:ext cx="7077526" cy="837067"/>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endParaRPr lang="es-MX" sz="800">
              <a:latin typeface="Arial Black" pitchFamily="34" charset="0"/>
            </a:endParaRPr>
          </a:p>
          <a:p>
            <a:r>
              <a:rPr lang="en-US" sz="1200" b="1">
                <a:latin typeface="Arial Black" pitchFamily="34" charset="0"/>
              </a:rPr>
              <a:t>BEGIN </a:t>
            </a:r>
          </a:p>
          <a:p>
            <a:r>
              <a:rPr lang="en-US" sz="1200" b="1">
                <a:latin typeface="Arial Black" pitchFamily="34" charset="0"/>
              </a:rPr>
              <a:t>  dbms_output.put_line(</a:t>
            </a:r>
            <a:r>
              <a:rPr lang="en-US" sz="1200" b="1">
                <a:solidFill>
                  <a:srgbClr val="B80000"/>
                </a:solidFill>
                <a:latin typeface="Arial Black" pitchFamily="34" charset="0"/>
              </a:rPr>
              <a:t>FN_OBT_SALARIO(100)</a:t>
            </a:r>
            <a:r>
              <a:rPr lang="en-US" sz="1200" b="1">
                <a:latin typeface="Arial Black" pitchFamily="34" charset="0"/>
              </a:rPr>
              <a:t>); </a:t>
            </a:r>
          </a:p>
          <a:p>
            <a:r>
              <a:rPr lang="en-US" sz="1200" b="1">
                <a:latin typeface="Arial Black" pitchFamily="34" charset="0"/>
              </a:rPr>
              <a:t>END;</a:t>
            </a:r>
          </a:p>
        </p:txBody>
      </p:sp>
      <p:pic>
        <p:nvPicPr>
          <p:cNvPr id="103439" name="Picture 15" descr="Screenshot - 17-04-2014 , 15_20_33"/>
          <p:cNvPicPr>
            <a:picLocks noChangeAspect="1" noChangeArrowheads="1"/>
          </p:cNvPicPr>
          <p:nvPr/>
        </p:nvPicPr>
        <p:blipFill>
          <a:blip r:embed="rId4" cstate="print"/>
          <a:srcRect/>
          <a:stretch>
            <a:fillRect/>
          </a:stretch>
        </p:blipFill>
        <p:spPr bwMode="auto">
          <a:xfrm>
            <a:off x="3924300" y="5591175"/>
            <a:ext cx="504825" cy="214313"/>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DuocUC 2012</Template>
  <TotalTime>7600</TotalTime>
  <Words>2961</Words>
  <Application>Microsoft Office PowerPoint</Application>
  <PresentationFormat>Presentación en pantalla (4:3)</PresentationFormat>
  <Paragraphs>440</Paragraphs>
  <Slides>21</Slides>
  <Notes>20</Notes>
  <HiddenSlides>0</HiddenSlides>
  <MMClips>0</MMClip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Tema DuocUC 2012</vt:lpstr>
      <vt:lpstr>Diapositiva 1</vt:lpstr>
      <vt:lpstr>Diapositiva 2</vt:lpstr>
      <vt:lpstr>Objetivos de la Clase</vt:lpstr>
      <vt:lpstr>Función Almacenada</vt:lpstr>
      <vt:lpstr>Creación de una Función Almacenada</vt:lpstr>
      <vt:lpstr>Creación de una Función Almacenada</vt:lpstr>
      <vt:lpstr>Diferencias entre Procedimientos y Funciones</vt:lpstr>
      <vt:lpstr>Creando y Ejecutando una Función</vt:lpstr>
      <vt:lpstr>Ejecutando una Función</vt:lpstr>
      <vt:lpstr>Ejecutando una Función</vt:lpstr>
      <vt:lpstr>Funciones Definidas por el Usuario en Sentencias SQL</vt:lpstr>
      <vt:lpstr>Funciones Definidas por el Usuario en Sentencias SQL</vt:lpstr>
      <vt:lpstr>Funciones Definidas por el Usuario en Sentencias SQL</vt:lpstr>
      <vt:lpstr>Restricciones de Funciones Definidas  por el Usuario </vt:lpstr>
      <vt:lpstr>Restricciones de Funciones Definidas  por el Usuario </vt:lpstr>
      <vt:lpstr>Restricciones de Funciones Definidas  por el Usuario </vt:lpstr>
      <vt:lpstr>Eliminando Funciones</vt:lpstr>
      <vt:lpstr>Obteniendo Información de Funciones desde el Diccionario de Datos </vt:lpstr>
      <vt:lpstr>Funciones Locales</vt:lpstr>
      <vt:lpstr>Funciones Locales</vt:lpstr>
      <vt:lpstr>Resumen de la Clase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Alberto U.</dc:creator>
  <cp:lastModifiedBy>Alejandra Gajardo San Martin</cp:lastModifiedBy>
  <cp:revision>1069</cp:revision>
  <dcterms:created xsi:type="dcterms:W3CDTF">2013-06-28T16:52:03Z</dcterms:created>
  <dcterms:modified xsi:type="dcterms:W3CDTF">2014-05-11T01:21:47Z</dcterms:modified>
</cp:coreProperties>
</file>