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5"/>
  </p:notesMasterIdLst>
  <p:sldIdLst>
    <p:sldId id="260" r:id="rId2"/>
    <p:sldId id="259" r:id="rId3"/>
    <p:sldId id="258" r:id="rId4"/>
    <p:sldId id="444" r:id="rId5"/>
    <p:sldId id="449" r:id="rId6"/>
    <p:sldId id="450" r:id="rId7"/>
    <p:sldId id="451" r:id="rId8"/>
    <p:sldId id="454" r:id="rId9"/>
    <p:sldId id="453" r:id="rId10"/>
    <p:sldId id="452" r:id="rId11"/>
    <p:sldId id="455" r:id="rId12"/>
    <p:sldId id="445" r:id="rId13"/>
    <p:sldId id="456" r:id="rId14"/>
    <p:sldId id="457" r:id="rId15"/>
    <p:sldId id="458" r:id="rId16"/>
    <p:sldId id="459" r:id="rId17"/>
    <p:sldId id="447" r:id="rId18"/>
    <p:sldId id="460" r:id="rId19"/>
    <p:sldId id="412" r:id="rId20"/>
    <p:sldId id="461" r:id="rId21"/>
    <p:sldId id="429" r:id="rId22"/>
    <p:sldId id="462" r:id="rId23"/>
    <p:sldId id="369" r:id="rId24"/>
  </p:sldIdLst>
  <p:sldSz cx="9144000" cy="6858000" type="screen4x3"/>
  <p:notesSz cx="6858000" cy="9144000"/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80000"/>
    <a:srgbClr val="920000"/>
    <a:srgbClr val="660066"/>
    <a:srgbClr val="003300"/>
    <a:srgbClr val="006600"/>
    <a:srgbClr val="339933"/>
    <a:srgbClr val="800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3043" autoAdjust="0"/>
  </p:normalViewPr>
  <p:slideViewPr>
    <p:cSldViewPr>
      <p:cViewPr>
        <p:scale>
          <a:sx n="100" d="100"/>
          <a:sy n="100" d="100"/>
        </p:scale>
        <p:origin x="-432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8AEA6B-1DD3-4D8E-8090-9CB53C642FD7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25BB59-1460-46D3-BF71-5C38C9DF74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8D4D3-3C41-4A01-BAC9-1C2098C0AAC3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Creando el Cuerpo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En el ejemplo, en el cuerpo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PKG_DATOS_EMP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implementa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función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pública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FN_OBT_DEPTO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especificación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package)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partir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código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ingresado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entrada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obtiene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departamento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corresponde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en la variable global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v_nombre_depto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mismo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package.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package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además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posee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 control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excepciones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código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ingresado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existe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31FB3F1-3BBB-4810-889D-F2649D9EFA88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Invocando Subprogramas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Después de que 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es almacenado en la Base de datos, se pueden invocar los subprogramas públicos o privados en el mismo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o si son subprogramas públicos desde fuera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Cuando algún constructor público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es invocado externamente  se debe utilizar el nombre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seguido del nombre del constructor.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E69A3F7-5160-4214-B79F-BBF95145856F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Invocando Subprogramas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en el cuerpo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PKG_DATOS_EMP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se utiliza la variable pública (definida en el encabezado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s-MX" sz="1600" b="1" dirty="0" err="1" smtClean="0">
                <a:latin typeface="Arial" pitchFamily="34" charset="0"/>
                <a:cs typeface="Arial" pitchFamily="34" charset="0"/>
              </a:rPr>
              <a:t>v_nombre_depto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en la función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FN_OBT_DEPTO</a:t>
            </a:r>
            <a:r>
              <a:rPr lang="es-MX" sz="1600" b="0" dirty="0" smtClean="0">
                <a:latin typeface="Arial" pitchFamily="34" charset="0"/>
                <a:cs typeface="Arial" pitchFamily="34" charset="0"/>
              </a:rPr>
              <a:t> que también</a:t>
            </a:r>
            <a:r>
              <a:rPr lang="es-MX" sz="1600" b="0" baseline="0" dirty="0" smtClean="0">
                <a:latin typeface="Arial" pitchFamily="34" charset="0"/>
                <a:cs typeface="Arial" pitchFamily="34" charset="0"/>
              </a:rPr>
              <a:t> se definió como constructor público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7D148A3-69C4-436F-8F5A-67331FBB5C0A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Invocando Subprogramas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En el primer ejemplo,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en el cuerpo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PKG_DATOS_EMP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se utiliza la variable pública (definida en el encabezado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s-MX" sz="1600" b="1" dirty="0" err="1" smtClean="0">
                <a:latin typeface="Arial" pitchFamily="34" charset="0"/>
                <a:cs typeface="Arial" pitchFamily="34" charset="0"/>
              </a:rPr>
              <a:t>v_nombre_depto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en la función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FN_OBT_DEPTO</a:t>
            </a:r>
            <a:r>
              <a:rPr lang="es-MX" sz="1600" b="0" dirty="0" smtClean="0">
                <a:latin typeface="Arial" pitchFamily="34" charset="0"/>
                <a:cs typeface="Arial" pitchFamily="34" charset="0"/>
              </a:rPr>
              <a:t> que también</a:t>
            </a:r>
            <a:r>
              <a:rPr lang="es-MX" sz="1600" b="0" baseline="0" dirty="0" smtClean="0">
                <a:latin typeface="Arial" pitchFamily="34" charset="0"/>
                <a:cs typeface="Arial" pitchFamily="34" charset="0"/>
              </a:rPr>
              <a:t> se definió como constructor público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1600" b="0" dirty="0" smtClean="0">
              <a:latin typeface="Arial" pitchFamily="34" charset="0"/>
              <a:cs typeface="Arial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dirty="0" smtClean="0">
                <a:latin typeface="Arial" pitchFamily="34" charset="0"/>
                <a:cs typeface="Arial" pitchFamily="34" charset="0"/>
              </a:rPr>
              <a:t>En</a:t>
            </a:r>
            <a:r>
              <a:rPr lang="es-MX" sz="1600" b="0" baseline="0" dirty="0" smtClean="0">
                <a:latin typeface="Arial" pitchFamily="34" charset="0"/>
                <a:cs typeface="Arial" pitchFamily="34" charset="0"/>
              </a:rPr>
              <a:t> el segundo ejemplo,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utilizando un bloque anónimo, se ejecuta la función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FN_OBT_DEPTO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del package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PKG_DATOS_EMP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que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obtiene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nombre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un departamento en particular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ingresado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parámetro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entrada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7D148A3-69C4-436F-8F5A-67331FBB5C0A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Invocando Subprogramas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el procedimiento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SP_PROCESA_EMP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a través del cursor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c_empleados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obtiene información de todos los empleados la que es visualizada en el informe de salida. Para mostrar el nombre del departamento al que pertenece el empleado se utiliza la función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FN_OBT_DEPTO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PKG_DATOS_EMP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(especificado con anterioridad) y el valor retornado por la función es almacenado en la variable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v_nombre_depto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definida en el mismo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El resultado se muestra en la siguiente página. </a:t>
            </a:r>
            <a:endParaRPr lang="es-MX" sz="1600" b="0" dirty="0" smtClean="0">
              <a:latin typeface="Arial" pitchFamily="34" charset="0"/>
              <a:cs typeface="Arial" pitchFamily="34" charset="0"/>
            </a:endParaRPr>
          </a:p>
          <a:p>
            <a:endParaRPr lang="es-MX" dirty="0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7D148A3-69C4-436F-8F5A-67331FBB5C0A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Invocando Subprogramas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el procedimiento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SP_PROCESA_EMP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a través del cursor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c_empleados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obtiene información de todos los empleados la que es visualizada en el informe de salida. Para mostrar el nombre del departamento al que pertenece el empleado se utiliza la función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FN_OBT_DEPTO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PKG_DATOS_EMP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(especificado con anterioridad) y el valor retornado por la función es almacenado en la variable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v_nombre_depto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definida en el mismo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El resultado se muestra en la siguiente página. 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7D148A3-69C4-436F-8F5A-67331FBB5C0A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Creando y  Usando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baseline="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sin Cuerpo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Las variables y constantes declaradas dentro de los subprogramas independientes existen sólo mientras dura la ejecución del subprograma. 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Para que los datos existan mientras la sesión de usuario esté activa, se debe crear una especificación de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que contenga declaraciones de variables y constantes públicas (globales).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En este caso se crea una especificación de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sin un cuerpo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conocido como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sin Cuerpo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s-MX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s-MX" b="0" i="0" dirty="0" smtClean="0">
                <a:latin typeface="Arial" pitchFamily="34" charset="0"/>
                <a:cs typeface="Arial" pitchFamily="34" charset="0"/>
              </a:rPr>
              <a:t>  Para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referenciar una variable, cursor, constante o excepción desde fuera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se debe especificar con el nombre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Tx/>
              <a:buNone/>
            </a:pPr>
            <a:endParaRPr lang="es-MX" dirty="0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879C47D-8E2A-4714-810E-FF9A22A7A894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Invocando Subprogramas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primero se crea la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especificación de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PKG_VARIABLES_GLOBALES con dos variables globales o públicas </a:t>
            </a:r>
            <a:r>
              <a:rPr lang="es-MX" sz="1600" b="1" dirty="0" err="1" smtClean="0">
                <a:latin typeface="Arial" pitchFamily="34" charset="0"/>
                <a:cs typeface="Arial" pitchFamily="34" charset="0"/>
              </a:rPr>
              <a:t>v_comision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MX" sz="1600" b="1" dirty="0" err="1" smtClean="0">
                <a:latin typeface="Arial" pitchFamily="34" charset="0"/>
                <a:cs typeface="Arial" pitchFamily="34" charset="0"/>
              </a:rPr>
              <a:t>v_com_fija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En el procedimiento SP_DATOS_EMP se utilizan ambas variables globales definidas en 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PKG_VARIABLES_GLOBALES.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7D148A3-69C4-436F-8F5A-67331FBB5C0A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Eliminando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consta de dos partes, por lo tanto, se puede eliminar en forma completa, o puede eliminar sólo el cuerpo del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y dejar su especificación. </a:t>
            </a:r>
          </a:p>
          <a:p>
            <a:pPr marL="609600" indent="-609600" algn="just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En la sintaxis</a:t>
            </a:r>
            <a:r>
              <a:rPr lang="es-ES" baseline="0" dirty="0" smtClean="0">
                <a:latin typeface="Arial" pitchFamily="34" charset="0"/>
                <a:cs typeface="Arial" pitchFamily="34" charset="0"/>
              </a:rPr>
              <a:t> para eliminar la especificación y cuerpo del </a:t>
            </a:r>
            <a:r>
              <a:rPr lang="es-ES" baseline="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ES" baseline="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nombre_package</a:t>
            </a: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:</a:t>
            </a:r>
            <a:r>
              <a:rPr lang="es-MX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es el nombre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que se desea eliminar completamente (especificación y cuerpo). 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endParaRPr lang="es-ES" baseline="0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En la sintaxis</a:t>
            </a:r>
            <a:r>
              <a:rPr lang="es-ES" baseline="0" dirty="0" smtClean="0">
                <a:latin typeface="Arial" pitchFamily="34" charset="0"/>
                <a:cs typeface="Arial" pitchFamily="34" charset="0"/>
              </a:rPr>
              <a:t> para eliminar el cuerpo del </a:t>
            </a:r>
            <a:r>
              <a:rPr lang="es-ES" baseline="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ES" baseline="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nombre_package</a:t>
            </a: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:</a:t>
            </a:r>
            <a:r>
              <a:rPr lang="es-MX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es el nombre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del que se desea eliminar sólo el cuerpo. 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Arial" pitchFamily="34" charset="0"/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BAB9D4B-288A-463B-A2B0-1507243CDC3F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Ventajas del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uso de </a:t>
            </a:r>
            <a:r>
              <a:rPr lang="es-MX" b="1" baseline="0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Modularidad:</a:t>
            </a:r>
            <a:r>
              <a:rPr lang="es-MX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encapsulamiento de diferentes objetos PL/SQL relacionados entre sí. Esto facilita su mantenimiento.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Diseño fácil de aplicaciones: la codificación y compilación de la especificación y cuerpo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se pueden hacer en forma separada.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Ocultamiento de información:</a:t>
            </a:r>
          </a:p>
          <a:p>
            <a:pPr lvl="1"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Sólo las declaraciones en la especificación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son accesibles y visibles para las aplicaciones.</a:t>
            </a:r>
          </a:p>
          <a:p>
            <a:pPr lvl="1">
              <a:buFontTx/>
              <a:buChar char="•"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  Los constructores privados en el cuerpo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están ocultos e inaccesibles.</a:t>
            </a:r>
          </a:p>
          <a:p>
            <a:pPr lvl="1">
              <a:buFontTx/>
              <a:buChar char="•"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  Toda la codificación está oculta en el cuerpo del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Agrega funcionalidad: las v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ariables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y cursores que han sido empaquetados para su uso público persisten mientras dura la sesión.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Mejora</a:t>
            </a:r>
            <a:r>
              <a:rPr lang="es-MX" baseline="0" dirty="0" smtClean="0">
                <a:latin typeface="Arial" pitchFamily="34" charset="0"/>
                <a:cs typeface="Arial" pitchFamily="34" charset="0"/>
              </a:rPr>
              <a:t> el Rendimiento:</a:t>
            </a:r>
          </a:p>
          <a:p>
            <a:pPr lvl="1">
              <a:buFontTx/>
              <a:buChar char="•"/>
            </a:pPr>
            <a:r>
              <a:rPr lang="es-MX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completo es almacenado en memoria cuando el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es referenciado por primera vez, 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e esta manera, las sucesivas llamadas a los subprogramas del mismo paquete serán más rápidas.</a:t>
            </a:r>
          </a:p>
          <a:p>
            <a:pPr lvl="1">
              <a:buFontTx/>
              <a:buChar char="•"/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sz="1600" dirty="0" smtClean="0">
                <a:latin typeface="Arial" pitchFamily="34" charset="0"/>
                <a:cs typeface="Arial" pitchFamily="34" charset="0"/>
              </a:rPr>
              <a:t>Ta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mbién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es posible cambiar la definición de una función empaquetada sin tener que alterar los subprogramas que la llaman.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Sobrecarga: los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permiten sobrecargar funciones y/o procedimientos. Es decir, se pueden crear varios subprogramas con el mismo nombre en el mismo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pero cada uno con diferentes parámetros (número o tipos de datos). Al referenciar se decide, según lo parámetros utilizados, el subprograma a ejecutar.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879C47D-8E2A-4714-810E-FF9A22A7A894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5ED878-97F1-4052-A24B-2CDC6771663B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Pautas para Crear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C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onstruya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para uso general.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Defina la especificación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antes que el cuerpo.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La especificación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debe contener sólo aquellos constructores que se desea sean públicos.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Los cambios en la especificación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requiere re-compilación de cada subprogramas que lo referencia.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Para reducir la necesidad de re-compilación, cuando el código es modificado, la especificación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debería contener pocos constructores como sea posible.</a:t>
            </a:r>
          </a:p>
          <a:p>
            <a:pPr>
              <a:buFont typeface="Arial" pitchFamily="34" charset="0"/>
              <a:buChar char="•"/>
            </a:pP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21493D6-37C1-4ED7-9BA4-987E0FA5EB7E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Información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en el Diccionario de Datos</a:t>
            </a:r>
          </a:p>
          <a:p>
            <a:pPr marL="609600" indent="-609600" algn="just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La información relacionada a los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PL/SQL es grabada en  las siguientes vistas del Diccionario de Datos:</a:t>
            </a:r>
          </a:p>
          <a:p>
            <a:pPr>
              <a:buFont typeface="Arial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USER_SOURCE: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código fuente de los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que ha creado el usuario.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USER_OBJECTS: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información de todos los objetos que pertenecen al usuario.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sz="1600" b="1" dirty="0" smtClean="0">
                <a:latin typeface="Arial" pitchFamily="34" charset="0"/>
                <a:cs typeface="Arial" pitchFamily="34" charset="0"/>
              </a:rPr>
              <a:t>USER_ERRORS: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información sobre errores de compilación.</a:t>
            </a:r>
          </a:p>
          <a:p>
            <a:pPr marL="609600" indent="-609600" algn="just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Arial" pitchFamily="34" charset="0"/>
              <a:buNone/>
            </a:pPr>
            <a:endParaRPr lang="es-MX" dirty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BAB9D4B-288A-463B-A2B0-1507243CDC3F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PL/SQL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Grupo o encapsulamiento de diferentes componentes PL/SQL relacionados lógicamente haciéndolos una unidad:</a:t>
            </a:r>
          </a:p>
          <a:p>
            <a:pPr marL="742950" lvl="1" indent="-285750"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Tipos PL/SQL.</a:t>
            </a:r>
          </a:p>
          <a:p>
            <a:pPr marL="742950" lvl="1" indent="-285750"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Variables, estructuras de datos, excepciones y cursores.</a:t>
            </a:r>
          </a:p>
          <a:p>
            <a:pPr marL="742950" lvl="1" indent="-285750"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Subprogramas: procedimientos y funciones.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Consta de dos partes (las que se almacenan por separado en el diccionario de dato):</a:t>
            </a:r>
          </a:p>
          <a:p>
            <a:pPr marL="742950" lvl="1" indent="-285750"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Una especificación.</a:t>
            </a:r>
          </a:p>
          <a:p>
            <a:pPr marL="742950" lvl="1" indent="-285750"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Un cuerpo.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Permite al servidor Oracle leer múltiples objetos en memoria a la vez.</a:t>
            </a:r>
          </a:p>
          <a:p>
            <a:pPr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Después que se ha escrito y compilado el contenido puede ser compartido con muchas aplicaciones.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0C258CD-3542-4D41-ABDC-D743F83C2B95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CL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000" b="1" dirty="0" smtClean="0">
                <a:latin typeface="Arial" pitchFamily="34" charset="0"/>
                <a:cs typeface="Arial" pitchFamily="34" charset="0"/>
              </a:rPr>
              <a:t>Componentes de un </a:t>
            </a:r>
            <a:r>
              <a:rPr lang="es-MX" sz="1000" b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 PL/SQL</a:t>
            </a:r>
            <a:endParaRPr lang="es-MX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1000" dirty="0" smtClean="0">
                <a:latin typeface="Arial" pitchFamily="34" charset="0"/>
                <a:cs typeface="Arial" pitchFamily="34" charset="0"/>
              </a:rPr>
              <a:t>La creación de un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consta de dos partes:</a:t>
            </a:r>
          </a:p>
          <a:p>
            <a:pPr>
              <a:buFont typeface="Arial" pitchFamily="34" charset="0"/>
              <a:buChar char="•"/>
            </a:pP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  La especificación del </a:t>
            </a:r>
            <a:r>
              <a:rPr lang="es-MX" sz="1000" b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 Es la que puede ser usada por nuestras aplicaciones. Aquí se declaran los tipos, variables, constantes, cursores y subprogramas para uso público.</a:t>
            </a:r>
          </a:p>
          <a:p>
            <a:pPr lvl="1">
              <a:buFont typeface="Arial" pitchFamily="34" charset="0"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 la especificación también puede incluir PRAGMAS que son directivas para el compilador.</a:t>
            </a:r>
          </a:p>
          <a:p>
            <a:pPr>
              <a:buFont typeface="Arial" pitchFamily="34" charset="0"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El</a:t>
            </a:r>
            <a:r>
              <a:rPr lang="es-MX" sz="1000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cuerpo del </a:t>
            </a:r>
            <a:r>
              <a:rPr lang="es-MX" sz="1000" b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:</a:t>
            </a:r>
            <a:endParaRPr lang="es-MX" sz="1000" b="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MX" sz="1000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Contiene información de sus propios subprogramas y la implementación completa de los subprogramas declarados en la parte de especificación. </a:t>
            </a:r>
          </a:p>
          <a:p>
            <a:pPr lvl="1">
              <a:buFont typeface="Arial" pitchFamily="34" charset="0"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 También se definen constructores PL/SQL como son tipos de variables, constantes, excepciones y cursores. La especificación también puede incluir PRAGMAS que son directivas para el compilador.</a:t>
            </a:r>
          </a:p>
          <a:p>
            <a:pPr lvl="1">
              <a:buFont typeface="Arial" pitchFamily="34" charset="0"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 Si la especificación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no contiene declaración de subprogramas entonces no se requiere un cuerpo para 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MX" sz="1000" b="1" dirty="0" smtClean="0">
                <a:latin typeface="Arial" pitchFamily="34" charset="0"/>
                <a:cs typeface="Arial" pitchFamily="34" charset="0"/>
              </a:rPr>
              <a:t>Los Componentes o Constructores Públicos: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son declarados en la especificación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y pueden ser referenciados por cualquier aplicación del servidor Oracle externa al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MX" sz="1000" b="1" dirty="0" smtClean="0">
                <a:latin typeface="Arial" pitchFamily="34" charset="0"/>
                <a:cs typeface="Arial" pitchFamily="34" charset="0"/>
              </a:rPr>
              <a:t>Los Componentes o Constructores Privados: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están en el cuerpo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y pueden ser referenciados sólo por otros constructores dentro del mismo cuerpo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 También pueden referenciar a los componentes públicos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MX" sz="1000" b="1" dirty="0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840AD0F-F4D8-475A-A6F6-A002A1CB29B8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CL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000" b="1" dirty="0" smtClean="0">
                <a:latin typeface="Arial" pitchFamily="34" charset="0"/>
                <a:cs typeface="Arial" pitchFamily="34" charset="0"/>
              </a:rPr>
              <a:t>Visibilidad de los Componentes de un </a:t>
            </a:r>
            <a:r>
              <a:rPr lang="es-MX" sz="1000" b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 PL/SQL</a:t>
            </a:r>
          </a:p>
          <a:p>
            <a:pPr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 La visibilidad de un componente significa si éste puede ser referenciado y usado por otros componentes u objetos. La visibilidad depende si ellos son declarados en forma local (privado) o global (público).</a:t>
            </a:r>
          </a:p>
          <a:p>
            <a:pPr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 Los componentes locales son visibles dentro de la estructura en la cual ellos son declarados:</a:t>
            </a:r>
          </a:p>
          <a:p>
            <a:pPr marL="742950" lvl="1" indent="-285750"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Las variables definidas en un subprograma pueden ser referenciadas dentro del subprograma y no son visibles a componentes externos. Por ejemplo </a:t>
            </a:r>
            <a:r>
              <a:rPr lang="es-MX" sz="1000" b="1" dirty="0" err="1" smtClean="0">
                <a:latin typeface="Arial" pitchFamily="34" charset="0"/>
                <a:cs typeface="Arial" pitchFamily="34" charset="0"/>
              </a:rPr>
              <a:t>var_local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puede ser usado en el procedimiento A.</a:t>
            </a:r>
          </a:p>
          <a:p>
            <a:pPr marL="742950" lvl="1" indent="-285750"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Las variables privadas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que son declaradas en el cuerpo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0" lvl="2" indent="-228600"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Pueden ser referenciadas por otro componente en el mismo cuerpo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1143000" lvl="2" indent="-228600"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No son visibles a ningún subprograma u objetos que están fuera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 Por ejemplo </a:t>
            </a:r>
            <a:r>
              <a:rPr lang="es-MX" sz="1000" b="1" dirty="0" err="1" smtClean="0">
                <a:latin typeface="Arial" pitchFamily="34" charset="0"/>
                <a:cs typeface="Arial" pitchFamily="34" charset="0"/>
              </a:rPr>
              <a:t>var_privada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puede ser usada por los Procedimientos A y B dentro del cuerpo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, pero no fuera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 Los componentes declarados globalmente son visibles interna o externamente al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1" indent="-285750"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Una variable que es declarada en la especificación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puede ser referenciada y modificada fuera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 Por ejemplo </a:t>
            </a:r>
            <a:r>
              <a:rPr lang="es-MX" sz="1000" b="1" dirty="0" err="1" smtClean="0">
                <a:latin typeface="Arial" pitchFamily="34" charset="0"/>
                <a:cs typeface="Arial" pitchFamily="34" charset="0"/>
              </a:rPr>
              <a:t>var_pública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puede ser referenciada externamente.</a:t>
            </a:r>
          </a:p>
          <a:p>
            <a:pPr marL="742950" lvl="1" indent="-285750"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La Un subprograma en la especificación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puede ser llamado a través de un código externo. Ejemplo Procedimiento A puede ser llamado desde una aplicación externa al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 Los subprogramas como el Procedimiento B puede ser invocado sólo desde subprogramas públicos, como el Procedimiento A u otro constructor privado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0" lvl="2" indent="-228600"/>
            <a:endParaRPr lang="es-MX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B99D14A-D044-4044-8861-85A8528A4102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CL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Creando un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PL/SQL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130000"/>
              <a:buFont typeface="Arial" pitchFamily="34" charset="0"/>
              <a:buChar char="•"/>
            </a:pPr>
            <a:r>
              <a:rPr lang="es-MX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Primero se debe 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crear la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especificación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y posteriormente se puede crear el cuerpo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130000"/>
              <a:buFont typeface="Arial" pitchFamily="34" charset="0"/>
              <a:buChar char="•"/>
            </a:pPr>
            <a:r>
              <a:rPr lang="es-MX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Al compilar el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se crea en la base de datos. La sentencia CREATE PACKAGE crea y almacena el código fuente y el código compilado en la base de datos.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30000"/>
              <a:buFont typeface="Arial" pitchFamily="34" charset="0"/>
              <a:buChar char="•"/>
            </a:pPr>
            <a:r>
              <a:rPr lang="es-ES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Si no hay advertencias o errores de compilación, se puede usar o ejecutar cualquier constructor público que haya sido definido en dentro de la especificación del paquete.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30000"/>
              <a:buFont typeface="Arial" pitchFamily="34" charset="0"/>
              <a:buChar char="•"/>
            </a:pPr>
            <a:r>
              <a:rPr lang="es-ES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Si hay advertencia o errores de compilación se pueden ver usando uno de los métodos siguientes: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30000"/>
              <a:buFont typeface="Arial" pitchFamily="34" charset="0"/>
              <a:buChar char="•"/>
            </a:pPr>
            <a:r>
              <a:rPr lang="es-ES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Mediante la interfaz de SQL Developer (el compilador - pestaña Log)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30000"/>
              <a:buFont typeface="Arial" pitchFamily="34" charset="0"/>
              <a:buChar char="•"/>
            </a:pPr>
            <a:r>
              <a:rPr lang="es-ES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Usando el comando SHOW ERRORS en SQL * Plus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30000"/>
              <a:buFont typeface="Arial" pitchFamily="34" charset="0"/>
              <a:buChar char="•"/>
            </a:pPr>
            <a:r>
              <a:rPr lang="es-ES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Usando las vistas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USER/ALL/DBA_ERRORS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DD957E6-A903-4292-AA83-23570BD190C3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CL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Creando la Especificación del </a:t>
            </a:r>
            <a:r>
              <a:rPr lang="es-MX" sz="1000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sz="1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 En la sintaxis:</a:t>
            </a:r>
          </a:p>
          <a:p>
            <a:pPr marL="742950" lvl="1" indent="-285750">
              <a:lnSpc>
                <a:spcPct val="80000"/>
              </a:lnSpc>
              <a:buFontTx/>
              <a:buChar char="•"/>
            </a:pPr>
            <a:r>
              <a:rPr lang="es-MX" sz="1000" b="1" i="1" dirty="0" err="1" smtClean="0">
                <a:latin typeface="Arial" pitchFamily="34" charset="0"/>
                <a:cs typeface="Arial" pitchFamily="34" charset="0"/>
              </a:rPr>
              <a:t>nombre_package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especifica un nombre para 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que debe ser único entre objetos del mismo esquema. Incluir el nombre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después de la palabra END es opcional.</a:t>
            </a:r>
          </a:p>
          <a:p>
            <a:pPr marL="742950" lvl="1" indent="-285750">
              <a:lnSpc>
                <a:spcPct val="80000"/>
              </a:lnSpc>
              <a:buFontTx/>
              <a:buChar char="•"/>
            </a:pPr>
            <a:r>
              <a:rPr lang="es-MX" sz="1000" b="1" i="1" dirty="0" smtClean="0">
                <a:latin typeface="Arial" pitchFamily="34" charset="0"/>
                <a:cs typeface="Arial" pitchFamily="34" charset="0"/>
              </a:rPr>
              <a:t>declaración de tipos y variables públicos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se declaran variables pública, constantes, cursores, excepciones, tipos definidos por el usuario y subtipos.</a:t>
            </a:r>
          </a:p>
          <a:p>
            <a:pPr marL="742950" lvl="1" indent="-285750">
              <a:lnSpc>
                <a:spcPct val="80000"/>
              </a:lnSpc>
              <a:buFontTx/>
              <a:buChar char="•"/>
            </a:pPr>
            <a:r>
              <a:rPr lang="es-MX" sz="1000" b="1" i="1" dirty="0" smtClean="0">
                <a:latin typeface="Arial" pitchFamily="34" charset="0"/>
                <a:cs typeface="Arial" pitchFamily="34" charset="0"/>
              </a:rPr>
              <a:t>especificación de subprogramas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especifica las declaraciones de procedimientos y funciones públicas.</a:t>
            </a:r>
            <a:endParaRPr lang="es-MX" sz="10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La opción OR REPLACE elimina y vuelve a crear la especificación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Si se requiere las variables deben ser inicializadas con un valor constante o fórmula en la declaración, de lo contrario la variable es inicializada por defecto como NULL.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Todos los constructores (variables, tipos y subprogramas) declarados en una especificación son visibles para los usuarios que tienen asignado los privilegios sobre 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, por lo tanto pueden ser utilizar.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 Todos los constructores (variables, tipos y subprogramas) declarados en una especificación son visibles también en el cuerpo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, por lo tanto pueden ser utilizar.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En el primer ejemplo, la especificación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PKG_COMM consta de dos constructores públicos, </a:t>
            </a:r>
            <a:r>
              <a:rPr lang="en-US" sz="1000" b="1" dirty="0" err="1" smtClean="0">
                <a:latin typeface="Arial" pitchFamily="34" charset="0"/>
                <a:cs typeface="Arial" pitchFamily="34" charset="0"/>
              </a:rPr>
              <a:t>v_comm_ok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es una variable global y 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SP_RESET_COMM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es un procedimiento público usado para comprobar si la nueva comisión (recibida como parámetro de entrada) cumple con las reglas del negocio. Este procedimiento es implementado en el cuerpo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 Como ambos constructores son públicos, pueden ser usados por cualquier usuario con privilegios para ejecutar 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endParaRPr lang="es-MX" sz="1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r>
              <a:rPr lang="es-MX" sz="1000" dirty="0" smtClean="0">
                <a:latin typeface="Arial" pitchFamily="34" charset="0"/>
                <a:cs typeface="Arial" pitchFamily="34" charset="0"/>
              </a:rPr>
              <a:t>En el segundo ejemplo, la especificación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b="1" dirty="0" smtClean="0">
                <a:latin typeface="Arial" pitchFamily="34" charset="0"/>
                <a:cs typeface="Arial" pitchFamily="34" charset="0"/>
              </a:rPr>
              <a:t>PKG_DATOS_EMP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consta de dos constructores públicos, </a:t>
            </a:r>
            <a:r>
              <a:rPr lang="en-US" sz="1000" b="1" dirty="0" err="1" smtClean="0">
                <a:latin typeface="Arial" pitchFamily="34" charset="0"/>
                <a:cs typeface="Arial" pitchFamily="34" charset="0"/>
              </a:rPr>
              <a:t>v_nombre_depto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es una variable global y </a:t>
            </a:r>
            <a:r>
              <a:rPr lang="es-MX" sz="1000" b="1" dirty="0" smtClean="0">
                <a:latin typeface="Arial" pitchFamily="34" charset="0"/>
                <a:cs typeface="Arial" pitchFamily="34" charset="0"/>
              </a:rPr>
              <a:t>SP_RESET_COMM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 es un procedimiento público usado para comprobar si la nueva comisión (recibida como parámetro de entrada) cumple con las reglas del negocio. Este procedimiento es implementado en el cuerpo del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 Como ambos constructores son públicos, pueden ser usados por cualquier usuario con privilegios para ejecutar el </a:t>
            </a:r>
            <a:r>
              <a:rPr lang="es-MX" sz="100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sz="1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6EC65DF-F4E4-4E68-BC44-BB918D5A2091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Creando el Cuerpo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En la sintaxis:</a:t>
            </a:r>
          </a:p>
          <a:p>
            <a:pPr marL="742950" lvl="1" indent="-285750">
              <a:lnSpc>
                <a:spcPct val="90000"/>
              </a:lnSpc>
              <a:buFontTx/>
              <a:buChar char="•"/>
            </a:pP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nombre_package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especifica un nombre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que debe ser el mismo de la especificación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Usar el nombre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después de la palabra END es opcional.</a:t>
            </a:r>
          </a:p>
          <a:p>
            <a:pPr marL="742950" lvl="1" indent="-285750">
              <a:lnSpc>
                <a:spcPct val="90000"/>
              </a:lnSpc>
              <a:buFontTx/>
              <a:buChar char="•"/>
            </a:pPr>
            <a:r>
              <a:rPr lang="es-MX" b="1" i="1" dirty="0" smtClean="0">
                <a:latin typeface="Arial" pitchFamily="34" charset="0"/>
                <a:cs typeface="Arial" pitchFamily="34" charset="0"/>
              </a:rPr>
              <a:t>declaraciones de tipos y variable privadas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se declaran variables privadas, constantes, cursores, excepciones, tipos definidos por el usuario y subtipos.</a:t>
            </a:r>
          </a:p>
          <a:p>
            <a:pPr marL="742950" lvl="1" indent="-285750">
              <a:lnSpc>
                <a:spcPct val="90000"/>
              </a:lnSpc>
              <a:buFontTx/>
              <a:buChar char="•"/>
            </a:pPr>
            <a:r>
              <a:rPr lang="es-MX" b="1" i="1" dirty="0" smtClean="0">
                <a:latin typeface="Arial" pitchFamily="34" charset="0"/>
                <a:cs typeface="Arial" pitchFamily="34" charset="0"/>
              </a:rPr>
              <a:t>especificación o cuerpo de subprogramas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especifica la implementación completa de cualquier procedimiento o función pública o privada.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El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cuerpo de un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debe completar la implementación para todos los procedimiento y funciones declarados en la especificación del paquete. Contiene la definición de cada cursor y subprograma declarado en la especificación.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  La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opción OR REPLACE elimina y crea el cuerpo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Los identificadores definidos en el cuerpo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son privados y no son visibles fuera del cuerpo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Todos los constructores privados deben ser declarados antes de que ellos sean referenciados por otro componente en el mismo cuerpo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Los constructores públicos son visibles en el cuerpo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en donde  también pueden ser utilizados.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827078D-E59F-41F3-A944-D69BC083508D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Creando el Cuerpo del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Package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En el ejemplo, en el cuerpo del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PKG_COMM se define la función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FN_VALIDA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que sólo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componentes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cuerpo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Package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 fué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declarada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especificación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package).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implementa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procedimiento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público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reset_comm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usando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variable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v_comm_ok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especificación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package.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AFA2040-EA0F-4837-BC71-5DB0758B2428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0B320-2693-48DF-84F8-4BFBA0F14BD1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A2E1F-1E72-4178-864C-F4BEA923503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76A7C-4CCB-4F93-832E-368897E5B114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76D78-9D46-43FD-B610-42ADDA3A953A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1C9F8-42C9-4D3E-8242-F4C8C7365521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FED5-8607-40BA-BEF1-977E0EEC1C4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5BBFB-21BD-4C64-94F5-432326B737AB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4A1D5-6D7D-41E2-B2BC-DC3D64C0D30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62467-EC8A-4DE6-91A4-60A6C04A0D86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D15A9-19E7-443A-9AC0-16B60B07864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3C58-F9C7-4D88-BE00-78FA214CDB5C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5507B-9A5E-47B4-8535-C76041586AF9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97D2C-F4B7-4EA7-9A73-5AD9714AA275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11AF4-35E8-46FA-90D0-7C729B527B7A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E968F-5D04-4E41-932B-3069CCD1E7B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08CE2-5322-42AA-AAAD-CD1220C875A9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1F25-2AB9-41BE-B294-8F968739704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F610C-A017-4693-A24A-C208041F1028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1DE0E-54D9-4DF1-8A2C-390B488235F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7942F-4690-41FA-9FC3-18936A1EDE15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F9FDC-B5E6-4C6D-BA61-12FF6D6C7F4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2963C-7F45-4691-B42A-AECB3118C25C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EB9BF-DECD-4EC4-AF90-4374C421D14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99C577F2-0A80-44C1-905F-94C635742847}" type="datetimeFigureOut">
              <a:rPr lang="es-CL"/>
              <a:pPr>
                <a:defRPr/>
              </a:pPr>
              <a:t>01-06-2014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9A870F8-0A2B-48F0-A72F-FACAD4286D8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158387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>
                <a:latin typeface="Calibri" pitchFamily="34" charset="0"/>
              </a:rPr>
              <a:t>PBD3301  PROGRAMACIÓN 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4669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Calibri" pitchFamily="34" charset="0"/>
              </a:rPr>
              <a:t>Creando </a:t>
            </a:r>
            <a:r>
              <a:rPr lang="es-CL" sz="3200" smtClean="0">
                <a:solidFill>
                  <a:schemeClr val="bg1"/>
                </a:solidFill>
                <a:latin typeface="Calibri" pitchFamily="34" charset="0"/>
              </a:rPr>
              <a:t>y Usando Package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4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Creando el Cuerpo del Package</a:t>
            </a:r>
            <a:endParaRPr lang="es-ES" sz="34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2770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Arial Unicode MS"/>
                <a:cs typeface="Arial Unicode MS"/>
              </a:rPr>
              <a:t>Ejemplo: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42623" y="1873897"/>
            <a:ext cx="7077527" cy="446276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200" b="1" dirty="0">
                <a:latin typeface="Arial Black" pitchFamily="34" charset="0"/>
              </a:rPr>
              <a:t>CREATE OR REPLACE 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PACKAGE BODY PKG_COMM</a:t>
            </a:r>
            <a:r>
              <a:rPr lang="en-US" sz="1200" b="1" dirty="0">
                <a:latin typeface="Arial Black" pitchFamily="34" charset="0"/>
              </a:rPr>
              <a:t> IS </a:t>
            </a:r>
          </a:p>
          <a:p>
            <a:pPr>
              <a:defRPr/>
            </a:pPr>
            <a:r>
              <a:rPr lang="en-US" sz="1200" b="1" dirty="0">
                <a:solidFill>
                  <a:srgbClr val="006600"/>
                </a:solidFill>
                <a:latin typeface="Arial Black" pitchFamily="34" charset="0"/>
              </a:rPr>
              <a:t>   </a:t>
            </a: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FUNCTION FN_VALIDA(</a:t>
            </a:r>
            <a:r>
              <a:rPr lang="en-US" sz="1200" b="1" dirty="0" err="1">
                <a:solidFill>
                  <a:srgbClr val="660066"/>
                </a:solidFill>
                <a:latin typeface="Arial Black" pitchFamily="34" charset="0"/>
              </a:rPr>
              <a:t>comm</a:t>
            </a: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NUMBER) RETURN VARCHAR2 IS</a:t>
            </a:r>
          </a:p>
          <a:p>
            <a:pPr>
              <a:defRPr/>
            </a:pP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</a:t>
            </a:r>
            <a:r>
              <a:rPr lang="en-US" sz="1200" b="1" dirty="0" err="1">
                <a:solidFill>
                  <a:srgbClr val="660066"/>
                </a:solidFill>
                <a:latin typeface="Arial Black" pitchFamily="34" charset="0"/>
              </a:rPr>
              <a:t>v_max_comm</a:t>
            </a: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 </a:t>
            </a:r>
            <a:r>
              <a:rPr lang="en-US" sz="1200" b="1" dirty="0" err="1">
                <a:solidFill>
                  <a:srgbClr val="660066"/>
                </a:solidFill>
                <a:latin typeface="Arial Black" pitchFamily="34" charset="0"/>
              </a:rPr>
              <a:t>employees.commission_pct%type</a:t>
            </a: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;</a:t>
            </a:r>
          </a:p>
          <a:p>
            <a:pPr>
              <a:defRPr/>
            </a:pP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BEGIN</a:t>
            </a:r>
          </a:p>
          <a:p>
            <a:pPr>
              <a:defRPr/>
            </a:pP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   SELECT MAX(</a:t>
            </a:r>
            <a:r>
              <a:rPr lang="en-US" sz="1200" b="1" dirty="0" err="1">
                <a:solidFill>
                  <a:srgbClr val="660066"/>
                </a:solidFill>
                <a:latin typeface="Arial Black" pitchFamily="34" charset="0"/>
              </a:rPr>
              <a:t>commission_pct</a:t>
            </a: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) INTO </a:t>
            </a:r>
            <a:r>
              <a:rPr lang="en-US" sz="1200" b="1" dirty="0" err="1">
                <a:solidFill>
                  <a:srgbClr val="660066"/>
                </a:solidFill>
                <a:latin typeface="Arial Black" pitchFamily="34" charset="0"/>
              </a:rPr>
              <a:t>v_max_comm</a:t>
            </a:r>
            <a:endParaRPr lang="en-US" sz="1200" b="1" dirty="0">
              <a:solidFill>
                <a:srgbClr val="660066"/>
              </a:solidFill>
              <a:latin typeface="Arial Black" pitchFamily="34" charset="0"/>
            </a:endParaRPr>
          </a:p>
          <a:p>
            <a:pPr>
              <a:defRPr/>
            </a:pP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   FROM   employees;</a:t>
            </a:r>
          </a:p>
          <a:p>
            <a:pPr>
              <a:defRPr/>
            </a:pP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   IF COMM &gt; V_MAX_COMM THEN</a:t>
            </a:r>
          </a:p>
          <a:p>
            <a:pPr>
              <a:defRPr/>
            </a:pP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        RETURN 'NO';</a:t>
            </a:r>
          </a:p>
          <a:p>
            <a:pPr>
              <a:defRPr/>
            </a:pP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   ELSE</a:t>
            </a:r>
          </a:p>
          <a:p>
            <a:pPr>
              <a:defRPr/>
            </a:pP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       RETURN 'OK';</a:t>
            </a:r>
          </a:p>
          <a:p>
            <a:pPr>
              <a:defRPr/>
            </a:pP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   END IF;</a:t>
            </a:r>
          </a:p>
          <a:p>
            <a:pPr>
              <a:defRPr/>
            </a:pPr>
            <a:r>
              <a:rPr lang="en-US" sz="1200" b="1" dirty="0">
                <a:solidFill>
                  <a:srgbClr val="660066"/>
                </a:solidFill>
                <a:latin typeface="Arial Black" pitchFamily="34" charset="0"/>
              </a:rPr>
              <a:t>   END FN_VALIDA;</a:t>
            </a:r>
          </a:p>
          <a:p>
            <a:pPr>
              <a:defRPr/>
            </a:pP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PROCEDURE SP_RESET_COMM(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p_nueva_comm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NUMBER) IS </a:t>
            </a:r>
          </a:p>
          <a:p>
            <a:pPr>
              <a:defRPr/>
            </a:pP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BEGIN</a:t>
            </a:r>
          </a:p>
          <a:p>
            <a:pPr>
              <a:defRPr/>
            </a:pP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        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v_comm_ok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:= FN_VALIDA(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p_nueva_comm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);</a:t>
            </a:r>
          </a:p>
          <a:p>
            <a:pPr>
              <a:defRPr/>
            </a:pP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        IF 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v_comm_ok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= 'OK' THEN</a:t>
            </a:r>
          </a:p>
          <a:p>
            <a:pPr>
              <a:defRPr/>
            </a:pP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             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dbms_output.put_line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('Nueva 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comisión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es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' || 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p_nueva_comm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);</a:t>
            </a:r>
          </a:p>
          <a:p>
            <a:pPr>
              <a:defRPr/>
            </a:pP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        ELSE  </a:t>
            </a:r>
          </a:p>
          <a:p>
            <a:pPr>
              <a:defRPr/>
            </a:pP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           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dbms_output.put_line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( '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Comisión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no 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corresponde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');</a:t>
            </a:r>
          </a:p>
          <a:p>
            <a:pPr>
              <a:defRPr/>
            </a:pP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   END IF;</a:t>
            </a:r>
          </a:p>
          <a:p>
            <a:pPr>
              <a:defRPr/>
            </a:pP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 END SP_RESET_COMM;</a:t>
            </a:r>
          </a:p>
          <a:p>
            <a:pPr>
              <a:defRPr/>
            </a:pPr>
            <a:r>
              <a:rPr lang="en-US" sz="1200" b="1" dirty="0">
                <a:latin typeface="Arial Black" pitchFamily="34" charset="0"/>
              </a:rPr>
              <a:t>END 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PKG_COMM</a:t>
            </a:r>
            <a:r>
              <a:rPr lang="en-US" sz="1200" b="1" dirty="0">
                <a:latin typeface="Arial Black" pitchFamily="34" charset="0"/>
              </a:rPr>
              <a:t>;</a:t>
            </a:r>
          </a:p>
          <a:p>
            <a:pPr>
              <a:defRPr/>
            </a:pPr>
            <a:endParaRPr lang="en-US" sz="12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4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Creando el Cuerpo del Package</a:t>
            </a:r>
            <a:endParaRPr lang="es-ES" sz="34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4818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Arial Unicode MS"/>
                <a:cs typeface="Arial Unicode MS"/>
              </a:rPr>
              <a:t>Ejemplo: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42623" y="1873576"/>
            <a:ext cx="7077527" cy="2540212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>
              <a:latin typeface="Arial Black" pitchFamily="34" charset="0"/>
            </a:endParaRPr>
          </a:p>
          <a:p>
            <a:pPr>
              <a:defRPr/>
            </a:pPr>
            <a:r>
              <a:rPr lang="en-US" sz="1200" b="1">
                <a:latin typeface="Arial Black" pitchFamily="34" charset="0"/>
              </a:rPr>
              <a:t>CREATE OR REPLACE </a:t>
            </a:r>
            <a:r>
              <a:rPr lang="en-US" sz="1200" b="1">
                <a:solidFill>
                  <a:srgbClr val="B80000"/>
                </a:solidFill>
                <a:latin typeface="Arial Black" pitchFamily="34" charset="0"/>
              </a:rPr>
              <a:t>PACKAGE BODY PKG_DATOS_EMP</a:t>
            </a:r>
            <a:r>
              <a:rPr lang="en-US" sz="1200" b="1">
                <a:latin typeface="Arial Black" pitchFamily="34" charset="0"/>
              </a:rPr>
              <a:t> IS 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 FUNCTION FN_OBT_DEPTO(p_cod_depto NUMBER) RETURN VARCHAR2 IS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 BEGIN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        SELECT department_name INTO v_nombre_depto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           FROM departments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        WHERE department_id = p_cod_depto;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       RETURN v_nombre_depto;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  EXCEPTION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  WHEN NO_DATA_FOUND THEN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  RETURN 'No existe Departamento';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  END FN_OBT_DEPTO;</a:t>
            </a:r>
          </a:p>
          <a:p>
            <a:pPr>
              <a:defRPr/>
            </a:pPr>
            <a:r>
              <a:rPr lang="en-US" sz="1200" b="1">
                <a:latin typeface="Arial Black" pitchFamily="34" charset="0"/>
              </a:rPr>
              <a:t>END </a:t>
            </a:r>
            <a:r>
              <a:rPr lang="en-US" sz="1200" b="1">
                <a:solidFill>
                  <a:srgbClr val="B80000"/>
                </a:solidFill>
                <a:latin typeface="Arial Black" pitchFamily="34" charset="0"/>
              </a:rPr>
              <a:t>PKG_DATOS_EMP</a:t>
            </a:r>
            <a:r>
              <a:rPr lang="en-US" sz="1200" b="1">
                <a:latin typeface="Arial Black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Invocando Subprogramas del Package</a:t>
            </a:r>
            <a:endParaRPr lang="es-ES" sz="30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12 Bisel"/>
          <p:cNvSpPr>
            <a:spLocks noChangeArrowheads="1"/>
          </p:cNvSpPr>
          <p:nvPr/>
        </p:nvSpPr>
        <p:spPr bwMode="auto">
          <a:xfrm>
            <a:off x="684213" y="4076700"/>
            <a:ext cx="7737475" cy="8636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>
                <a:solidFill>
                  <a:srgbClr val="FFFFFF"/>
                </a:solidFill>
                <a:latin typeface="Arial Black" pitchFamily="34" charset="0"/>
              </a:rPr>
              <a:t>Si el constructor público es invocado externamente se utiliza el nombre del </a:t>
            </a:r>
            <a:r>
              <a:rPr lang="es-CL" b="1" dirty="0" err="1">
                <a:solidFill>
                  <a:srgbClr val="FFFFFF"/>
                </a:solidFill>
                <a:latin typeface="Arial Black" pitchFamily="34" charset="0"/>
              </a:rPr>
              <a:t>package</a:t>
            </a:r>
            <a:r>
              <a:rPr lang="es-CL" b="1" dirty="0">
                <a:solidFill>
                  <a:srgbClr val="FFFFFF"/>
                </a:solidFill>
                <a:latin typeface="Arial Black" pitchFamily="34" charset="0"/>
              </a:rPr>
              <a:t> </a:t>
            </a:r>
            <a:r>
              <a:rPr lang="es-CL" b="1" dirty="0" smtClean="0">
                <a:solidFill>
                  <a:srgbClr val="FFFFFF"/>
                </a:solidFill>
                <a:latin typeface="Arial Black" pitchFamily="34" charset="0"/>
              </a:rPr>
              <a:t>seguido </a:t>
            </a:r>
            <a:r>
              <a:rPr lang="es-CL" b="1" dirty="0">
                <a:solidFill>
                  <a:srgbClr val="FFFFFF"/>
                </a:solidFill>
                <a:latin typeface="Arial Black" pitchFamily="34" charset="0"/>
              </a:rPr>
              <a:t>del nombre del constructor</a:t>
            </a:r>
          </a:p>
        </p:txBody>
      </p:sp>
      <p:sp>
        <p:nvSpPr>
          <p:cNvPr id="12" name="12 Bisel"/>
          <p:cNvSpPr>
            <a:spLocks noChangeArrowheads="1"/>
          </p:cNvSpPr>
          <p:nvPr/>
        </p:nvSpPr>
        <p:spPr bwMode="auto">
          <a:xfrm>
            <a:off x="693738" y="3006725"/>
            <a:ext cx="7737475" cy="863600"/>
          </a:xfrm>
          <a:prstGeom prst="bevel">
            <a:avLst>
              <a:gd name="adj" fmla="val 12500"/>
            </a:avLst>
          </a:prstGeom>
          <a:solidFill>
            <a:srgbClr val="7D3B0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>
                <a:solidFill>
                  <a:srgbClr val="FFFFFF"/>
                </a:solidFill>
                <a:latin typeface="Arial Black" pitchFamily="34" charset="0"/>
              </a:rPr>
              <a:t>Si son públicos también se pueden invocar desde fuera del package</a:t>
            </a:r>
          </a:p>
        </p:txBody>
      </p:sp>
      <p:sp>
        <p:nvSpPr>
          <p:cNvPr id="9" name="8 Bisel"/>
          <p:cNvSpPr>
            <a:spLocks noChangeArrowheads="1"/>
          </p:cNvSpPr>
          <p:nvPr/>
        </p:nvSpPr>
        <p:spPr bwMode="auto">
          <a:xfrm>
            <a:off x="684213" y="1911350"/>
            <a:ext cx="7737475" cy="8636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>
                <a:solidFill>
                  <a:schemeClr val="bg1"/>
                </a:solidFill>
                <a:latin typeface="Arial Black" pitchFamily="34" charset="0"/>
              </a:rPr>
              <a:t>Si son públicos o privados se pueden invocar en el mismo package</a:t>
            </a:r>
            <a:endParaRPr lang="es-ES" b="1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algn="r"/>
            <a:r>
              <a:rPr lang="es-CL" sz="30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Invocando Subprogramas del Package</a:t>
            </a:r>
            <a:endParaRPr lang="es-ES" sz="30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ea typeface="Arial Unicode MS"/>
                <a:cs typeface="Arial Unicode MS"/>
              </a:rPr>
              <a:t>Ejemplo</a:t>
            </a:r>
            <a:r>
              <a:rPr lang="es-CL" sz="1800" dirty="0" smtClean="0">
                <a:ea typeface="Arial Unicode MS"/>
                <a:cs typeface="Arial Unicode MS"/>
              </a:rPr>
              <a:t>: Invocando constructores dentro del mismo </a:t>
            </a:r>
            <a:r>
              <a:rPr lang="es-CL" sz="1800" dirty="0" err="1" smtClean="0">
                <a:ea typeface="Arial Unicode MS"/>
                <a:cs typeface="Arial Unicode MS"/>
              </a:rPr>
              <a:t>package</a:t>
            </a:r>
            <a:r>
              <a:rPr lang="es-CL" sz="1800" dirty="0" smtClean="0">
                <a:ea typeface="Arial Unicode MS"/>
                <a:cs typeface="Arial Unicode MS"/>
              </a:rPr>
              <a:t>. </a:t>
            </a:r>
            <a:endParaRPr lang="es-CL" sz="1800" dirty="0">
              <a:ea typeface="Arial Unicode MS"/>
              <a:cs typeface="Arial Unicode MS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44211" y="1880475"/>
            <a:ext cx="7077526" cy="107721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200" b="1" dirty="0">
                <a:latin typeface="Arial Black" pitchFamily="34" charset="0"/>
              </a:rPr>
              <a:t>CREATE OR REPLACE PACKAGE PKG_DATOS_EMP IS</a:t>
            </a:r>
          </a:p>
          <a:p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v_nombre_depto</a:t>
            </a:r>
            <a:r>
              <a:rPr lang="en-US" sz="1200" b="1" dirty="0">
                <a:latin typeface="Arial Black" pitchFamily="34" charset="0"/>
              </a:rPr>
              <a:t> VARCHAR2(50);</a:t>
            </a:r>
          </a:p>
          <a:p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FUNCTION FN_OBT_DEPTO(</a:t>
            </a:r>
            <a:r>
              <a:rPr lang="en-US" sz="1200" b="1" dirty="0" err="1">
                <a:solidFill>
                  <a:srgbClr val="B80000"/>
                </a:solidFill>
                <a:latin typeface="Arial Black" pitchFamily="34" charset="0"/>
              </a:rPr>
              <a:t>p_cod_depto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NUMBER) RETURN VARCHAR2</a:t>
            </a:r>
            <a:r>
              <a:rPr lang="en-US" sz="1200" b="1" dirty="0">
                <a:latin typeface="Arial Black" pitchFamily="34" charset="0"/>
              </a:rPr>
              <a:t>;</a:t>
            </a:r>
          </a:p>
          <a:p>
            <a:r>
              <a:rPr lang="en-US" sz="1200" b="1" dirty="0">
                <a:latin typeface="Arial Black" pitchFamily="34" charset="0"/>
              </a:rPr>
              <a:t>END PKG_DATOS_EMP</a:t>
            </a:r>
            <a:r>
              <a:rPr lang="en-US" sz="1200" b="1" dirty="0" smtClean="0">
                <a:latin typeface="Arial Black" pitchFamily="34" charset="0"/>
              </a:rPr>
              <a:t>;</a:t>
            </a:r>
          </a:p>
          <a:p>
            <a:endParaRPr lang="en-US" sz="800" b="1" dirty="0">
              <a:latin typeface="Arial Black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2976" y="3160471"/>
            <a:ext cx="7077527" cy="2554545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200" b="1" dirty="0">
                <a:latin typeface="Arial Black" pitchFamily="34" charset="0"/>
              </a:rPr>
              <a:t>CREATE OR REPLACE PACKAGE BODY PKG_DATOS_EMP IS</a:t>
            </a:r>
          </a:p>
          <a:p>
            <a:r>
              <a:rPr lang="en-US" sz="1200" b="1" dirty="0">
                <a:latin typeface="Arial Black" pitchFamily="34" charset="0"/>
              </a:rPr>
              <a:t>  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FUNCTION FN_OBT_DEPTO(</a:t>
            </a:r>
            <a:r>
              <a:rPr lang="en-US" sz="1200" b="1" dirty="0" err="1">
                <a:solidFill>
                  <a:srgbClr val="B80000"/>
                </a:solidFill>
                <a:latin typeface="Arial Black" pitchFamily="34" charset="0"/>
              </a:rPr>
              <a:t>p_cod_depto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NUMBER) RETURN VARCHAR2 IS</a:t>
            </a:r>
          </a:p>
          <a:p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  BEGIN</a:t>
            </a:r>
          </a:p>
          <a:p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    SELECT </a:t>
            </a:r>
            <a:r>
              <a:rPr lang="en-US" sz="1200" b="1" dirty="0" err="1">
                <a:solidFill>
                  <a:srgbClr val="B80000"/>
                </a:solidFill>
                <a:latin typeface="Arial Black" pitchFamily="34" charset="0"/>
              </a:rPr>
              <a:t>department_name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INTO 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v_nombre_depto</a:t>
            </a:r>
            <a:endParaRPr lang="en-US" sz="1200" b="1" dirty="0">
              <a:solidFill>
                <a:srgbClr val="0000CC"/>
              </a:solidFill>
              <a:latin typeface="Arial Black" pitchFamily="34" charset="0"/>
            </a:endParaRPr>
          </a:p>
          <a:p>
            <a:r>
              <a:rPr lang="en-US" sz="1200" b="1" dirty="0">
                <a:latin typeface="Arial Black" pitchFamily="34" charset="0"/>
              </a:rPr>
              <a:t>         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FROM departments</a:t>
            </a:r>
          </a:p>
          <a:p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     WHERE </a:t>
            </a:r>
            <a:r>
              <a:rPr lang="en-US" sz="1200" b="1" dirty="0" err="1">
                <a:solidFill>
                  <a:srgbClr val="B80000"/>
                </a:solidFill>
                <a:latin typeface="Arial Black" pitchFamily="34" charset="0"/>
              </a:rPr>
              <a:t>department_id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= </a:t>
            </a:r>
            <a:r>
              <a:rPr lang="en-US" sz="1200" b="1" dirty="0" err="1">
                <a:solidFill>
                  <a:srgbClr val="B80000"/>
                </a:solidFill>
                <a:latin typeface="Arial Black" pitchFamily="34" charset="0"/>
              </a:rPr>
              <a:t>p_cod_depto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;</a:t>
            </a:r>
          </a:p>
          <a:p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 RETURN </a:t>
            </a:r>
            <a:r>
              <a:rPr lang="en-US" sz="1200" b="1" dirty="0" err="1">
                <a:solidFill>
                  <a:srgbClr val="B80000"/>
                </a:solidFill>
                <a:latin typeface="Arial Black" pitchFamily="34" charset="0"/>
              </a:rPr>
              <a:t>v_nombre_depto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;</a:t>
            </a:r>
          </a:p>
          <a:p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 EXCEPTION</a:t>
            </a:r>
          </a:p>
          <a:p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 WHEN NO_DATA_FOUND THEN</a:t>
            </a:r>
          </a:p>
          <a:p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 RETURN 'No </a:t>
            </a:r>
            <a:r>
              <a:rPr lang="en-US" sz="1200" b="1" dirty="0" err="1">
                <a:solidFill>
                  <a:srgbClr val="B80000"/>
                </a:solidFill>
                <a:latin typeface="Arial Black" pitchFamily="34" charset="0"/>
              </a:rPr>
              <a:t>existe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</a:t>
            </a:r>
            <a:r>
              <a:rPr lang="en-US" sz="1200" b="1" dirty="0" err="1">
                <a:solidFill>
                  <a:srgbClr val="B80000"/>
                </a:solidFill>
                <a:latin typeface="Arial Black" pitchFamily="34" charset="0"/>
              </a:rPr>
              <a:t>Departamento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';</a:t>
            </a:r>
          </a:p>
          <a:p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  END FN_OBT_DEPTO;</a:t>
            </a:r>
          </a:p>
          <a:p>
            <a:r>
              <a:rPr lang="en-US" sz="1200" b="1" dirty="0">
                <a:latin typeface="Arial Black" pitchFamily="34" charset="0"/>
              </a:rPr>
              <a:t>END PKG_DATOS_EMP</a:t>
            </a:r>
            <a:r>
              <a:rPr lang="en-US" sz="1200" b="1" dirty="0" smtClean="0">
                <a:latin typeface="Arial Black" pitchFamily="34" charset="0"/>
              </a:rPr>
              <a:t>;</a:t>
            </a:r>
          </a:p>
          <a:p>
            <a:endParaRPr lang="en-US" sz="8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algn="r"/>
            <a:r>
              <a:rPr lang="es-CL" sz="30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Invocando Subprogramas del Package</a:t>
            </a:r>
            <a:endParaRPr lang="es-ES" sz="30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ea typeface="Arial Unicode MS"/>
                <a:cs typeface="Arial Unicode MS"/>
              </a:rPr>
              <a:t>Ejemplo</a:t>
            </a:r>
            <a:r>
              <a:rPr lang="es-CL" sz="1800" dirty="0" smtClean="0">
                <a:ea typeface="Arial Unicode MS"/>
                <a:cs typeface="Arial Unicode MS"/>
              </a:rPr>
              <a:t>: Invocando un constructor del </a:t>
            </a:r>
            <a:r>
              <a:rPr lang="es-CL" sz="1800" dirty="0" err="1" smtClean="0">
                <a:ea typeface="Arial Unicode MS"/>
                <a:cs typeface="Arial Unicode MS"/>
              </a:rPr>
              <a:t>package</a:t>
            </a:r>
            <a:r>
              <a:rPr lang="es-CL" sz="1800" dirty="0" smtClean="0">
                <a:ea typeface="Arial Unicode MS"/>
                <a:cs typeface="Arial Unicode MS"/>
              </a:rPr>
              <a:t> en forma externa.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ea typeface="Arial Unicode MS"/>
                <a:cs typeface="Arial Unicode MS"/>
              </a:rPr>
              <a:t>Ejemplo: Invocando un constructor del </a:t>
            </a:r>
            <a:r>
              <a:rPr lang="es-CL" sz="1800" dirty="0" err="1" smtClean="0">
                <a:ea typeface="Arial Unicode MS"/>
                <a:cs typeface="Arial Unicode MS"/>
              </a:rPr>
              <a:t>package</a:t>
            </a:r>
            <a:r>
              <a:rPr lang="es-CL" sz="1800" dirty="0" smtClean="0">
                <a:ea typeface="Arial Unicode MS"/>
                <a:cs typeface="Arial Unicode MS"/>
              </a:rPr>
              <a:t> en forma externa.</a:t>
            </a:r>
            <a:endParaRPr lang="es-CL" sz="1800" dirty="0">
              <a:ea typeface="Arial Unicode MS"/>
              <a:cs typeface="Arial Unicode MS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71538" y="1880475"/>
            <a:ext cx="7428318" cy="892552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200" b="1" dirty="0" smtClean="0">
                <a:latin typeface="Arial Black" pitchFamily="34" charset="0"/>
              </a:rPr>
              <a:t>SELECT </a:t>
            </a:r>
            <a:r>
              <a:rPr lang="en-US" sz="1200" b="1" dirty="0" err="1" smtClean="0">
                <a:latin typeface="Arial Black" pitchFamily="34" charset="0"/>
              </a:rPr>
              <a:t>employee_id</a:t>
            </a:r>
            <a:r>
              <a:rPr lang="en-US" sz="1200" b="1" dirty="0" smtClean="0">
                <a:latin typeface="Arial Black" pitchFamily="34" charset="0"/>
              </a:rPr>
              <a:t>, </a:t>
            </a:r>
            <a:r>
              <a:rPr lang="en-US" sz="1200" b="1" dirty="0" err="1" smtClean="0">
                <a:latin typeface="Arial Black" pitchFamily="34" charset="0"/>
              </a:rPr>
              <a:t>department_id</a:t>
            </a:r>
            <a:r>
              <a:rPr lang="en-US" sz="1200" b="1" dirty="0" smtClean="0">
                <a:latin typeface="Arial Black" pitchFamily="34" charset="0"/>
              </a:rPr>
              <a:t>, </a:t>
            </a:r>
            <a:r>
              <a:rPr lang="en-US" sz="1200" b="1" dirty="0" smtClean="0">
                <a:solidFill>
                  <a:srgbClr val="B80000"/>
                </a:solidFill>
                <a:latin typeface="Arial Black" pitchFamily="34" charset="0"/>
              </a:rPr>
              <a:t>PKG_DATOS_EMP.FN_OBT_DEPTO(</a:t>
            </a:r>
            <a:r>
              <a:rPr lang="en-US" sz="1200" b="1" dirty="0" err="1" smtClean="0">
                <a:solidFill>
                  <a:srgbClr val="B80000"/>
                </a:solidFill>
                <a:latin typeface="Arial Black" pitchFamily="34" charset="0"/>
              </a:rPr>
              <a:t>department_id</a:t>
            </a:r>
            <a:r>
              <a:rPr lang="en-US" sz="1200" b="1" dirty="0" smtClean="0">
                <a:solidFill>
                  <a:srgbClr val="B80000"/>
                </a:solidFill>
                <a:latin typeface="Arial Black" pitchFamily="34" charset="0"/>
              </a:rPr>
              <a:t>)</a:t>
            </a:r>
          </a:p>
          <a:p>
            <a:r>
              <a:rPr lang="en-US" sz="1200" b="1" dirty="0" smtClean="0">
                <a:latin typeface="Arial Black" pitchFamily="34" charset="0"/>
              </a:rPr>
              <a:t>FROM employees</a:t>
            </a:r>
          </a:p>
          <a:p>
            <a:r>
              <a:rPr lang="en-US" sz="1200" b="1" dirty="0" smtClean="0">
                <a:latin typeface="Arial Black" pitchFamily="34" charset="0"/>
              </a:rPr>
              <a:t>WHERE </a:t>
            </a:r>
            <a:r>
              <a:rPr lang="en-US" sz="1200" b="1" dirty="0" err="1" smtClean="0">
                <a:latin typeface="Arial Black" pitchFamily="34" charset="0"/>
              </a:rPr>
              <a:t>department_id</a:t>
            </a:r>
            <a:r>
              <a:rPr lang="en-US" sz="1200" b="1" dirty="0" smtClean="0">
                <a:latin typeface="Arial Black" pitchFamily="34" charset="0"/>
              </a:rPr>
              <a:t> = 10;</a:t>
            </a:r>
          </a:p>
          <a:p>
            <a:endParaRPr lang="en-US" sz="800" b="1" dirty="0" smtClean="0">
              <a:latin typeface="Arial Black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71538" y="4054152"/>
            <a:ext cx="7426800" cy="144655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200" b="1" dirty="0" smtClean="0">
                <a:latin typeface="Arial Black" pitchFamily="34" charset="0"/>
              </a:rPr>
              <a:t>DECLARE</a:t>
            </a:r>
          </a:p>
          <a:p>
            <a:r>
              <a:rPr lang="en-US" sz="1200" b="1" dirty="0" err="1" smtClean="0">
                <a:latin typeface="Arial Black" pitchFamily="34" charset="0"/>
              </a:rPr>
              <a:t>v_nombre_depto</a:t>
            </a:r>
            <a:r>
              <a:rPr lang="en-US" sz="1200" b="1" dirty="0" smtClean="0">
                <a:latin typeface="Arial Black" pitchFamily="34" charset="0"/>
              </a:rPr>
              <a:t>    VARCHAR2(30);</a:t>
            </a:r>
          </a:p>
          <a:p>
            <a:r>
              <a:rPr lang="en-US" sz="1200" b="1" dirty="0" smtClean="0">
                <a:latin typeface="Arial Black" pitchFamily="34" charset="0"/>
              </a:rPr>
              <a:t>BEGIN</a:t>
            </a:r>
          </a:p>
          <a:p>
            <a:r>
              <a:rPr lang="en-US" sz="1200" b="1" dirty="0" smtClean="0">
                <a:latin typeface="Arial Black" pitchFamily="34" charset="0"/>
              </a:rPr>
              <a:t>    </a:t>
            </a:r>
            <a:r>
              <a:rPr lang="en-US" sz="1200" b="1" dirty="0" err="1" smtClean="0">
                <a:latin typeface="Arial Black" pitchFamily="34" charset="0"/>
              </a:rPr>
              <a:t>v_nombre_depto</a:t>
            </a:r>
            <a:r>
              <a:rPr lang="en-US" sz="1200" b="1" dirty="0" smtClean="0">
                <a:latin typeface="Arial Black" pitchFamily="34" charset="0"/>
              </a:rPr>
              <a:t> := </a:t>
            </a:r>
            <a:r>
              <a:rPr lang="en-US" sz="1200" b="1" dirty="0" smtClean="0">
                <a:solidFill>
                  <a:srgbClr val="B80000"/>
                </a:solidFill>
                <a:latin typeface="Arial Black" pitchFamily="34" charset="0"/>
              </a:rPr>
              <a:t>PKG_DATOS_EMP.FN_OBT_DEPTO(50)</a:t>
            </a:r>
            <a:r>
              <a:rPr lang="en-US" sz="1200" b="1" dirty="0" smtClean="0">
                <a:latin typeface="Arial Black" pitchFamily="34" charset="0"/>
              </a:rPr>
              <a:t>;</a:t>
            </a:r>
          </a:p>
          <a:p>
            <a:r>
              <a:rPr lang="en-US" sz="1200" b="1" dirty="0" smtClean="0">
                <a:latin typeface="Arial Black" pitchFamily="34" charset="0"/>
              </a:rPr>
              <a:t>    DBMS_OUTPUT.PUT_LINE(</a:t>
            </a:r>
            <a:r>
              <a:rPr lang="en-US" sz="1200" b="1" dirty="0" err="1" smtClean="0">
                <a:latin typeface="Arial Black" pitchFamily="34" charset="0"/>
              </a:rPr>
              <a:t>v_nombre_depto</a:t>
            </a:r>
            <a:r>
              <a:rPr lang="en-US" sz="1200" b="1" dirty="0" smtClean="0">
                <a:latin typeface="Arial Black" pitchFamily="34" charset="0"/>
              </a:rPr>
              <a:t>);    </a:t>
            </a:r>
          </a:p>
          <a:p>
            <a:r>
              <a:rPr lang="en-US" sz="1200" b="1" dirty="0" smtClean="0">
                <a:latin typeface="Arial Black" pitchFamily="34" charset="0"/>
              </a:rPr>
              <a:t>END;</a:t>
            </a:r>
          </a:p>
          <a:p>
            <a:endParaRPr lang="en-US" sz="800" b="1" dirty="0" smtClean="0">
              <a:latin typeface="Arial Black" pitchFamily="34" charset="0"/>
            </a:endParaRPr>
          </a:p>
        </p:txBody>
      </p:sp>
      <p:pic>
        <p:nvPicPr>
          <p:cNvPr id="7" name="Picture 8" descr="Screenshot - 08-06-2012 , 10_47_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8383" y="2857496"/>
            <a:ext cx="4933947" cy="51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incomardba1\Documents\DonationCoder\ScreenshotCaptor\Screenshots\Screenshot - 29-04-2014 , 13_17_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5" y="5643578"/>
            <a:ext cx="785817" cy="239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Invocando Subprogramas del </a:t>
            </a:r>
            <a:r>
              <a:rPr lang="es-CL" sz="3000" dirty="0" err="1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ea typeface="Arial Unicode MS"/>
                <a:cs typeface="Arial Unicode MS"/>
              </a:rPr>
              <a:t>Ejemplo</a:t>
            </a:r>
            <a:r>
              <a:rPr lang="es-CL" sz="1800" dirty="0" smtClean="0">
                <a:ea typeface="Arial Unicode MS"/>
                <a:cs typeface="Arial Unicode MS"/>
              </a:rPr>
              <a:t>: Invocando un constructor del </a:t>
            </a:r>
            <a:r>
              <a:rPr lang="es-CL" sz="1800" dirty="0" err="1" smtClean="0">
                <a:ea typeface="Arial Unicode MS"/>
                <a:cs typeface="Arial Unicode MS"/>
              </a:rPr>
              <a:t>package</a:t>
            </a:r>
            <a:r>
              <a:rPr lang="es-CL" sz="1800" dirty="0" smtClean="0">
                <a:ea typeface="Arial Unicode MS"/>
                <a:cs typeface="Arial Unicode MS"/>
              </a:rPr>
              <a:t> en forma externa.</a:t>
            </a:r>
            <a:endParaRPr lang="es-CL" sz="1800" dirty="0">
              <a:ea typeface="Arial Unicode MS"/>
              <a:cs typeface="Arial Unicode M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58" y="1857364"/>
            <a:ext cx="8572560" cy="3847207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200" b="1" dirty="0" smtClean="0">
                <a:latin typeface="Arial Black" pitchFamily="34" charset="0"/>
              </a:rPr>
              <a:t>CREATE OR REPLACE PROCEDURE SP_PROCESA_EMP IS </a:t>
            </a:r>
          </a:p>
          <a:p>
            <a:r>
              <a:rPr lang="en-US" sz="1200" b="1" dirty="0" smtClean="0">
                <a:latin typeface="Arial Black" pitchFamily="34" charset="0"/>
              </a:rPr>
              <a:t>CURSOR </a:t>
            </a:r>
            <a:r>
              <a:rPr lang="en-US" sz="1200" b="1" dirty="0" err="1" smtClean="0">
                <a:latin typeface="Arial Black" pitchFamily="34" charset="0"/>
              </a:rPr>
              <a:t>c_empleados</a:t>
            </a:r>
            <a:r>
              <a:rPr lang="en-US" sz="1200" b="1" dirty="0" smtClean="0">
                <a:latin typeface="Arial Black" pitchFamily="34" charset="0"/>
              </a:rPr>
              <a:t> IS</a:t>
            </a:r>
          </a:p>
          <a:p>
            <a:r>
              <a:rPr lang="en-US" sz="1200" b="1" dirty="0" smtClean="0">
                <a:latin typeface="Arial Black" pitchFamily="34" charset="0"/>
              </a:rPr>
              <a:t>   SELECT </a:t>
            </a:r>
            <a:r>
              <a:rPr lang="en-US" sz="1200" b="1" dirty="0" err="1" smtClean="0">
                <a:latin typeface="Arial Black" pitchFamily="34" charset="0"/>
              </a:rPr>
              <a:t>first_name</a:t>
            </a:r>
            <a:r>
              <a:rPr lang="en-US" sz="1200" b="1" dirty="0" smtClean="0">
                <a:latin typeface="Arial Black" pitchFamily="34" charset="0"/>
              </a:rPr>
              <a:t> || ' ' ||  </a:t>
            </a:r>
            <a:r>
              <a:rPr lang="en-US" sz="1200" b="1" dirty="0" err="1" smtClean="0">
                <a:latin typeface="Arial Black" pitchFamily="34" charset="0"/>
              </a:rPr>
              <a:t>last_name</a:t>
            </a:r>
            <a:r>
              <a:rPr lang="en-US" sz="1200" b="1" dirty="0" smtClean="0">
                <a:latin typeface="Arial Black" pitchFamily="34" charset="0"/>
              </a:rPr>
              <a:t> as  </a:t>
            </a:r>
            <a:r>
              <a:rPr lang="en-US" sz="1200" b="1" dirty="0" err="1" smtClean="0">
                <a:latin typeface="Arial Black" pitchFamily="34" charset="0"/>
              </a:rPr>
              <a:t>nombre_emp</a:t>
            </a:r>
            <a:r>
              <a:rPr lang="en-US" sz="1200" b="1" dirty="0" smtClean="0">
                <a:latin typeface="Arial Black" pitchFamily="34" charset="0"/>
              </a:rPr>
              <a:t>, salary, </a:t>
            </a:r>
            <a:r>
              <a:rPr lang="en-US" sz="1200" b="1" dirty="0" err="1" smtClean="0">
                <a:latin typeface="Arial Black" pitchFamily="34" charset="0"/>
              </a:rPr>
              <a:t>department_id</a:t>
            </a:r>
            <a:endParaRPr lang="en-US" sz="1200" b="1" dirty="0" smtClean="0">
              <a:latin typeface="Arial Black" pitchFamily="34" charset="0"/>
            </a:endParaRPr>
          </a:p>
          <a:p>
            <a:r>
              <a:rPr lang="en-US" sz="1200" b="1" dirty="0" smtClean="0">
                <a:latin typeface="Arial Black" pitchFamily="34" charset="0"/>
              </a:rPr>
              <a:t>      FROM employees;</a:t>
            </a:r>
          </a:p>
          <a:p>
            <a:r>
              <a:rPr lang="en-US" sz="1200" b="1" dirty="0" err="1" smtClean="0">
                <a:latin typeface="Arial Black" pitchFamily="34" charset="0"/>
              </a:rPr>
              <a:t>v_orden</a:t>
            </a:r>
            <a:r>
              <a:rPr lang="en-US" sz="1200" b="1" dirty="0" smtClean="0">
                <a:latin typeface="Arial Black" pitchFamily="34" charset="0"/>
              </a:rPr>
              <a:t>     NUMBER(3):=0;</a:t>
            </a:r>
          </a:p>
          <a:p>
            <a:r>
              <a:rPr lang="en-US" sz="1200" b="1" dirty="0" smtClean="0">
                <a:latin typeface="Arial Black" pitchFamily="34" charset="0"/>
              </a:rPr>
              <a:t>BEGIN</a:t>
            </a:r>
          </a:p>
          <a:p>
            <a:r>
              <a:rPr lang="en-US" sz="1200" b="1" dirty="0" smtClean="0">
                <a:latin typeface="Arial Black" pitchFamily="34" charset="0"/>
              </a:rPr>
              <a:t>   DBMS_OUTPUT.PUT_LINE('                     </a:t>
            </a:r>
            <a:r>
              <a:rPr lang="en-US" sz="1200" b="1" dirty="0" err="1" smtClean="0">
                <a:latin typeface="Arial Black" pitchFamily="34" charset="0"/>
              </a:rPr>
              <a:t>Listado</a:t>
            </a:r>
            <a:r>
              <a:rPr lang="en-US" sz="1200" b="1" dirty="0" smtClean="0">
                <a:latin typeface="Arial Black" pitchFamily="34" charset="0"/>
              </a:rPr>
              <a:t> de </a:t>
            </a:r>
            <a:r>
              <a:rPr lang="en-US" sz="1200" b="1" dirty="0" err="1" smtClean="0">
                <a:latin typeface="Arial Black" pitchFamily="34" charset="0"/>
              </a:rPr>
              <a:t>Empleados</a:t>
            </a:r>
            <a:r>
              <a:rPr lang="en-US" sz="1200" b="1" dirty="0" smtClean="0">
                <a:latin typeface="Arial Black" pitchFamily="34" charset="0"/>
              </a:rPr>
              <a:t>    ');</a:t>
            </a:r>
          </a:p>
          <a:p>
            <a:r>
              <a:rPr lang="en-US" sz="1200" b="1" dirty="0" smtClean="0">
                <a:latin typeface="Arial Black" pitchFamily="34" charset="0"/>
              </a:rPr>
              <a:t>   DBMS_OUTPUT.PUT_LINE('                 ---------------------------    ');</a:t>
            </a:r>
          </a:p>
          <a:p>
            <a:r>
              <a:rPr lang="en-US" sz="1200" b="1" dirty="0" smtClean="0">
                <a:latin typeface="Arial Black" pitchFamily="34" charset="0"/>
              </a:rPr>
              <a:t>      DBMS_OUTPUT.NEW_LINE();</a:t>
            </a:r>
          </a:p>
          <a:p>
            <a:r>
              <a:rPr lang="en-US" sz="1200" b="1" dirty="0" smtClean="0">
                <a:latin typeface="Arial Black" pitchFamily="34" charset="0"/>
              </a:rPr>
              <a:t>      DBMS_OUTPUT.PUT_LINE(' </a:t>
            </a:r>
            <a:r>
              <a:rPr lang="en-US" sz="1200" b="1" dirty="0" err="1" smtClean="0">
                <a:latin typeface="Arial Black" pitchFamily="34" charset="0"/>
              </a:rPr>
              <a:t>Orden</a:t>
            </a:r>
            <a:r>
              <a:rPr lang="en-US" sz="1200" b="1" dirty="0" smtClean="0">
                <a:latin typeface="Arial Black" pitchFamily="34" charset="0"/>
              </a:rPr>
              <a:t>         </a:t>
            </a:r>
            <a:r>
              <a:rPr lang="en-US" sz="1200" b="1" dirty="0" err="1" smtClean="0">
                <a:latin typeface="Arial Black" pitchFamily="34" charset="0"/>
              </a:rPr>
              <a:t>Nombre</a:t>
            </a:r>
            <a:r>
              <a:rPr lang="en-US" sz="1200" b="1" dirty="0" smtClean="0">
                <a:latin typeface="Arial Black" pitchFamily="34" charset="0"/>
              </a:rPr>
              <a:t> </a:t>
            </a:r>
            <a:r>
              <a:rPr lang="en-US" sz="1200" b="1" dirty="0" err="1" smtClean="0">
                <a:latin typeface="Arial Black" pitchFamily="34" charset="0"/>
              </a:rPr>
              <a:t>Empleado</a:t>
            </a:r>
            <a:r>
              <a:rPr lang="en-US" sz="1200" b="1" dirty="0" smtClean="0">
                <a:latin typeface="Arial Black" pitchFamily="34" charset="0"/>
              </a:rPr>
              <a:t>             </a:t>
            </a:r>
            <a:r>
              <a:rPr lang="en-US" sz="1200" b="1" dirty="0" err="1" smtClean="0">
                <a:latin typeface="Arial Black" pitchFamily="34" charset="0"/>
              </a:rPr>
              <a:t>Salario</a:t>
            </a:r>
            <a:r>
              <a:rPr lang="en-US" sz="1200" b="1" dirty="0" smtClean="0">
                <a:latin typeface="Arial Black" pitchFamily="34" charset="0"/>
              </a:rPr>
              <a:t>          </a:t>
            </a:r>
            <a:r>
              <a:rPr lang="en-US" sz="1200" b="1" dirty="0" err="1" smtClean="0">
                <a:latin typeface="Arial Black" pitchFamily="34" charset="0"/>
              </a:rPr>
              <a:t>Departamento</a:t>
            </a:r>
            <a:r>
              <a:rPr lang="en-US" sz="1200" b="1" dirty="0" smtClean="0">
                <a:latin typeface="Arial Black" pitchFamily="34" charset="0"/>
              </a:rPr>
              <a:t>     ');</a:t>
            </a:r>
          </a:p>
          <a:p>
            <a:r>
              <a:rPr lang="en-US" sz="1200" b="1" dirty="0" smtClean="0">
                <a:latin typeface="Arial Black" pitchFamily="34" charset="0"/>
              </a:rPr>
              <a:t>      DBMS_OUTPUT.PUT_LINE(' ----------------------------------------------------------------------------');</a:t>
            </a:r>
          </a:p>
          <a:p>
            <a:r>
              <a:rPr lang="en-US" sz="1200" b="1" dirty="0" smtClean="0">
                <a:latin typeface="Arial Black" pitchFamily="34" charset="0"/>
              </a:rPr>
              <a:t>    FOR </a:t>
            </a:r>
            <a:r>
              <a:rPr lang="en-US" sz="1200" b="1" dirty="0" err="1" smtClean="0">
                <a:latin typeface="Arial Black" pitchFamily="34" charset="0"/>
              </a:rPr>
              <a:t>reg_emp</a:t>
            </a:r>
            <a:r>
              <a:rPr lang="en-US" sz="1200" b="1" dirty="0" smtClean="0">
                <a:latin typeface="Arial Black" pitchFamily="34" charset="0"/>
              </a:rPr>
              <a:t>  IN </a:t>
            </a:r>
            <a:r>
              <a:rPr lang="en-US" sz="1200" b="1" dirty="0" err="1" smtClean="0">
                <a:latin typeface="Arial Black" pitchFamily="34" charset="0"/>
              </a:rPr>
              <a:t>c_empleados</a:t>
            </a:r>
            <a:r>
              <a:rPr lang="en-US" sz="1200" b="1" dirty="0" smtClean="0">
                <a:latin typeface="Arial Black" pitchFamily="34" charset="0"/>
              </a:rPr>
              <a:t> LOOP</a:t>
            </a:r>
          </a:p>
          <a:p>
            <a:r>
              <a:rPr lang="en-US" sz="1200" b="1" dirty="0" smtClean="0">
                <a:latin typeface="Arial Black" pitchFamily="34" charset="0"/>
              </a:rPr>
              <a:t>        </a:t>
            </a:r>
            <a:r>
              <a:rPr lang="en-US" sz="1200" b="1" dirty="0" err="1" smtClean="0">
                <a:latin typeface="Arial Black" pitchFamily="34" charset="0"/>
              </a:rPr>
              <a:t>v_orden</a:t>
            </a:r>
            <a:r>
              <a:rPr lang="en-US" sz="1200" b="1" dirty="0" smtClean="0">
                <a:latin typeface="Arial Black" pitchFamily="34" charset="0"/>
              </a:rPr>
              <a:t> := </a:t>
            </a:r>
            <a:r>
              <a:rPr lang="en-US" sz="1200" b="1" dirty="0" err="1" smtClean="0">
                <a:latin typeface="Arial Black" pitchFamily="34" charset="0"/>
              </a:rPr>
              <a:t>v_orden</a:t>
            </a:r>
            <a:r>
              <a:rPr lang="en-US" sz="1200" b="1" dirty="0" smtClean="0">
                <a:latin typeface="Arial Black" pitchFamily="34" charset="0"/>
              </a:rPr>
              <a:t> + 1;</a:t>
            </a:r>
          </a:p>
          <a:p>
            <a:r>
              <a:rPr lang="en-US" sz="1200" b="1" dirty="0" smtClean="0">
                <a:latin typeface="Arial Black" pitchFamily="34" charset="0"/>
              </a:rPr>
              <a:t>        </a:t>
            </a:r>
            <a:r>
              <a:rPr lang="en-US" sz="1200" b="1" dirty="0" err="1" smtClean="0">
                <a:latin typeface="Arial Black" pitchFamily="34" charset="0"/>
              </a:rPr>
              <a:t>PKG_DATOS_EMP.v_nombre_depto</a:t>
            </a:r>
            <a:r>
              <a:rPr lang="en-US" sz="1200" b="1" dirty="0" smtClean="0">
                <a:latin typeface="Arial Black" pitchFamily="34" charset="0"/>
              </a:rPr>
              <a:t> := </a:t>
            </a:r>
            <a:r>
              <a:rPr lang="en-US" sz="1200" b="1" dirty="0" smtClean="0">
                <a:solidFill>
                  <a:srgbClr val="B80000"/>
                </a:solidFill>
                <a:latin typeface="Arial Black" pitchFamily="34" charset="0"/>
              </a:rPr>
              <a:t>PKG_DATOS_EMP.FN_OBT_DEPTO(</a:t>
            </a:r>
            <a:r>
              <a:rPr lang="en-US" sz="1200" b="1" dirty="0" err="1" smtClean="0">
                <a:solidFill>
                  <a:srgbClr val="B80000"/>
                </a:solidFill>
                <a:latin typeface="Arial Black" pitchFamily="34" charset="0"/>
              </a:rPr>
              <a:t>reg_emp.department_id</a:t>
            </a:r>
            <a:r>
              <a:rPr lang="en-US" sz="1200" b="1" dirty="0" smtClean="0">
                <a:solidFill>
                  <a:srgbClr val="B80000"/>
                </a:solidFill>
                <a:latin typeface="Arial Black" pitchFamily="34" charset="0"/>
              </a:rPr>
              <a:t>)</a:t>
            </a:r>
            <a:r>
              <a:rPr lang="en-US" sz="1200" b="1" dirty="0" smtClean="0">
                <a:latin typeface="Arial Black" pitchFamily="34" charset="0"/>
              </a:rPr>
              <a:t>;</a:t>
            </a:r>
          </a:p>
          <a:p>
            <a:r>
              <a:rPr lang="en-US" sz="1200" b="1" dirty="0" smtClean="0">
                <a:latin typeface="Arial Black" pitchFamily="34" charset="0"/>
              </a:rPr>
              <a:t>        </a:t>
            </a:r>
            <a:r>
              <a:rPr lang="en-US" sz="1200" b="1" dirty="0" err="1" smtClean="0">
                <a:latin typeface="Arial Black" pitchFamily="34" charset="0"/>
              </a:rPr>
              <a:t>dbms_output.put_line</a:t>
            </a:r>
            <a:r>
              <a:rPr lang="en-US" sz="1200" b="1" dirty="0" smtClean="0">
                <a:latin typeface="Arial Black" pitchFamily="34" charset="0"/>
              </a:rPr>
              <a:t>(LPAD(v_orden,5,' ')  || '       ' || RPAD(</a:t>
            </a:r>
            <a:r>
              <a:rPr lang="en-US" sz="1200" b="1" dirty="0" err="1" smtClean="0">
                <a:latin typeface="Arial Black" pitchFamily="34" charset="0"/>
              </a:rPr>
              <a:t>reg_emp.nombre_emp</a:t>
            </a:r>
            <a:r>
              <a:rPr lang="en-US" sz="1200" b="1" dirty="0" smtClean="0">
                <a:latin typeface="Arial Black" pitchFamily="34" charset="0"/>
              </a:rPr>
              <a:t>, 30, ' ' ) || RPAD(</a:t>
            </a:r>
            <a:r>
              <a:rPr lang="en-US" sz="1200" b="1" dirty="0" err="1" smtClean="0">
                <a:latin typeface="Arial Black" pitchFamily="34" charset="0"/>
              </a:rPr>
              <a:t>reg_emp.salary</a:t>
            </a:r>
            <a:r>
              <a:rPr lang="en-US" sz="1200" b="1" dirty="0" smtClean="0">
                <a:latin typeface="Arial Black" pitchFamily="34" charset="0"/>
              </a:rPr>
              <a:t>, 10, ' ' ) || '       ' || </a:t>
            </a:r>
            <a:r>
              <a:rPr lang="en-US" sz="1200" b="1" dirty="0" err="1" smtClean="0">
                <a:latin typeface="Arial Black" pitchFamily="34" charset="0"/>
              </a:rPr>
              <a:t>PKG_DATOS_EMP.v_nombre_depto</a:t>
            </a:r>
            <a:r>
              <a:rPr lang="en-US" sz="1200" b="1" dirty="0" smtClean="0">
                <a:latin typeface="Arial Black" pitchFamily="34" charset="0"/>
              </a:rPr>
              <a:t>);</a:t>
            </a:r>
          </a:p>
          <a:p>
            <a:r>
              <a:rPr lang="en-US" sz="1200" b="1" dirty="0" smtClean="0">
                <a:latin typeface="Arial Black" pitchFamily="34" charset="0"/>
              </a:rPr>
              <a:t>    END LOOP;</a:t>
            </a:r>
          </a:p>
          <a:p>
            <a:r>
              <a:rPr lang="en-US" sz="1200" b="1" dirty="0" smtClean="0">
                <a:latin typeface="Arial Black" pitchFamily="34" charset="0"/>
              </a:rPr>
              <a:t>END;</a:t>
            </a:r>
          </a:p>
          <a:p>
            <a:endParaRPr lang="en-US" sz="800" b="1" dirty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Invocando Subprogramas del </a:t>
            </a:r>
            <a:r>
              <a:rPr lang="es-CL" sz="3000" dirty="0" err="1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800" dirty="0" smtClean="0">
                <a:ea typeface="Arial Unicode MS"/>
                <a:cs typeface="Arial Unicode MS"/>
              </a:rPr>
              <a:t>Resultado del </a:t>
            </a:r>
            <a:r>
              <a:rPr lang="es-CL" sz="1800" dirty="0" err="1" smtClean="0">
                <a:ea typeface="Arial Unicode MS"/>
                <a:cs typeface="Arial Unicode MS"/>
              </a:rPr>
              <a:t>Procedimento</a:t>
            </a:r>
            <a:r>
              <a:rPr lang="es-CL" sz="1800" dirty="0" smtClean="0">
                <a:ea typeface="Arial Unicode MS"/>
                <a:cs typeface="Arial Unicode MS"/>
              </a:rPr>
              <a:t> SP_PROCESA_EMP </a:t>
            </a:r>
            <a:endParaRPr lang="es-CL" sz="1800" dirty="0">
              <a:ea typeface="Arial Unicode MS"/>
              <a:cs typeface="Arial Unicode MS"/>
            </a:endParaRPr>
          </a:p>
        </p:txBody>
      </p:sp>
      <p:pic>
        <p:nvPicPr>
          <p:cNvPr id="5" name="Picture 5" descr="Screenshot - 28-02-2012 , 11_20_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4856" y="2025669"/>
            <a:ext cx="52197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shot - 28-02-2012 , 11_21_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0093" y="5072081"/>
            <a:ext cx="51435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79618" y="4503756"/>
            <a:ext cx="526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1600" b="1" dirty="0">
                <a:latin typeface="Times New Roman" pitchFamily="18" charset="0"/>
              </a:rPr>
              <a:t>………………………………………………..………………..</a:t>
            </a:r>
          </a:p>
          <a:p>
            <a:r>
              <a:rPr lang="es-CL" sz="1600" b="1" dirty="0">
                <a:latin typeface="Times New Roman" pitchFamily="18" charset="0"/>
              </a:rPr>
              <a:t>………………………………………..………………………..</a:t>
            </a:r>
            <a:endParaRPr lang="es-ES" sz="16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Creando y Usando </a:t>
            </a:r>
            <a:r>
              <a:rPr lang="es-CL" sz="3000" dirty="0" err="1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 sin Cuerpo</a:t>
            </a:r>
            <a:endParaRPr lang="es-ES" sz="3000" dirty="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12 Bisel"/>
          <p:cNvSpPr>
            <a:spLocks noChangeArrowheads="1"/>
          </p:cNvSpPr>
          <p:nvPr/>
        </p:nvSpPr>
        <p:spPr bwMode="auto">
          <a:xfrm>
            <a:off x="595285" y="4210050"/>
            <a:ext cx="8028000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solidFill>
                  <a:srgbClr val="FFFFFF"/>
                </a:solidFill>
                <a:latin typeface="Arial Black" pitchFamily="34" charset="0"/>
              </a:rPr>
              <a:t>Si solo se van a definir variables y constantes, se crea una especificación de </a:t>
            </a:r>
            <a:r>
              <a:rPr lang="es-CL" b="1" dirty="0" err="1" smtClean="0">
                <a:solidFill>
                  <a:srgbClr val="FFFFFF"/>
                </a:solidFill>
                <a:latin typeface="Arial Black" pitchFamily="34" charset="0"/>
              </a:rPr>
              <a:t>package</a:t>
            </a:r>
            <a:r>
              <a:rPr lang="es-CL" b="1" dirty="0" smtClean="0">
                <a:solidFill>
                  <a:srgbClr val="FFFFFF"/>
                </a:solidFill>
                <a:latin typeface="Arial Black" pitchFamily="34" charset="0"/>
              </a:rPr>
              <a:t> sin un cuerpo del </a:t>
            </a:r>
            <a:r>
              <a:rPr lang="es-CL" b="1" dirty="0" err="1" smtClean="0">
                <a:solidFill>
                  <a:srgbClr val="FFFFFF"/>
                </a:solidFill>
                <a:latin typeface="Arial Black" pitchFamily="34" charset="0"/>
              </a:rPr>
              <a:t>package</a:t>
            </a:r>
            <a:endParaRPr lang="es-CL" b="1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9" name="12 Bisel"/>
          <p:cNvSpPr>
            <a:spLocks noChangeArrowheads="1"/>
          </p:cNvSpPr>
          <p:nvPr/>
        </p:nvSpPr>
        <p:spPr bwMode="auto">
          <a:xfrm>
            <a:off x="604810" y="3054350"/>
            <a:ext cx="8028000" cy="1044000"/>
          </a:xfrm>
          <a:prstGeom prst="bevel">
            <a:avLst>
              <a:gd name="adj" fmla="val 12500"/>
            </a:avLst>
          </a:prstGeom>
          <a:solidFill>
            <a:srgbClr val="7D3B0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solidFill>
                  <a:srgbClr val="FFFFFF"/>
                </a:solidFill>
                <a:latin typeface="Arial Black" pitchFamily="34" charset="0"/>
              </a:rPr>
              <a:t>Un </a:t>
            </a:r>
            <a:r>
              <a:rPr lang="es-CL" b="1" dirty="0" err="1" smtClean="0">
                <a:solidFill>
                  <a:srgbClr val="FFFFFF"/>
                </a:solidFill>
                <a:latin typeface="Arial Black" pitchFamily="34" charset="0"/>
              </a:rPr>
              <a:t>package</a:t>
            </a:r>
            <a:r>
              <a:rPr lang="es-CL" b="1" dirty="0" smtClean="0">
                <a:solidFill>
                  <a:srgbClr val="FFFFFF"/>
                </a:solidFill>
                <a:latin typeface="Arial Black" pitchFamily="34" charset="0"/>
              </a:rPr>
              <a:t> que contenga declaraciones de variables y constantes públicas permite que los datos existan mientras la sesión de usuario esté activa</a:t>
            </a:r>
            <a:endParaRPr lang="es-CL" b="1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10" name="9 Bisel"/>
          <p:cNvSpPr>
            <a:spLocks noChangeArrowheads="1"/>
          </p:cNvSpPr>
          <p:nvPr/>
        </p:nvSpPr>
        <p:spPr bwMode="auto">
          <a:xfrm>
            <a:off x="595285" y="1911350"/>
            <a:ext cx="8028000" cy="1044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solidFill>
                  <a:schemeClr val="bg1"/>
                </a:solidFill>
                <a:latin typeface="Arial Black" pitchFamily="34" charset="0"/>
              </a:rPr>
              <a:t>Las variables y constantes declaradas en los subprogramas existen mientras dura la ejecución del subprograma</a:t>
            </a:r>
            <a:endParaRPr lang="es-ES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Creando y Usando </a:t>
            </a:r>
            <a:r>
              <a:rPr lang="es-CL" sz="3000" dirty="0" err="1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 sin Cuerpo</a:t>
            </a:r>
            <a:endParaRPr lang="es-ES" sz="3000" dirty="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ea typeface="Arial Unicode MS"/>
                <a:cs typeface="Arial Unicode MS"/>
              </a:rPr>
              <a:t>Ejemplo:</a:t>
            </a:r>
            <a:endParaRPr lang="es-CL" sz="1800" dirty="0">
              <a:ea typeface="Arial Unicode MS"/>
              <a:cs typeface="Arial Unicode MS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71538" y="1857364"/>
            <a:ext cx="5857916" cy="101566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100" b="1" dirty="0" smtClean="0">
                <a:solidFill>
                  <a:srgbClr val="B80000"/>
                </a:solidFill>
                <a:latin typeface="Arial Black" pitchFamily="34" charset="0"/>
              </a:rPr>
              <a:t>CREATE OR REPLACE PACKAGE PKG_VARIABLES_GLOBALES  IS</a:t>
            </a:r>
          </a:p>
          <a:p>
            <a:r>
              <a:rPr lang="en-US" sz="1100" b="1" dirty="0" err="1" smtClean="0">
                <a:solidFill>
                  <a:srgbClr val="0000CC"/>
                </a:solidFill>
                <a:latin typeface="Arial Black" pitchFamily="34" charset="0"/>
              </a:rPr>
              <a:t>v_comision</a:t>
            </a:r>
            <a:r>
              <a:rPr lang="en-US" sz="1100" b="1" dirty="0" smtClean="0">
                <a:solidFill>
                  <a:srgbClr val="0000CC"/>
                </a:solidFill>
                <a:latin typeface="Arial Black" pitchFamily="34" charset="0"/>
              </a:rPr>
              <a:t> NUMBER(5)</a:t>
            </a:r>
            <a:r>
              <a:rPr lang="en-US" sz="1100" b="1" dirty="0" smtClean="0">
                <a:solidFill>
                  <a:srgbClr val="B80000"/>
                </a:solidFill>
                <a:latin typeface="Arial Black" pitchFamily="34" charset="0"/>
              </a:rPr>
              <a:t>;</a:t>
            </a:r>
          </a:p>
          <a:p>
            <a:r>
              <a:rPr lang="en-US" sz="1100" b="1" dirty="0" err="1" smtClean="0">
                <a:solidFill>
                  <a:srgbClr val="0000CC"/>
                </a:solidFill>
                <a:latin typeface="Arial Black" pitchFamily="34" charset="0"/>
              </a:rPr>
              <a:t>v_com_fija</a:t>
            </a:r>
            <a:r>
              <a:rPr lang="en-US" sz="1100" b="1" dirty="0" smtClean="0">
                <a:solidFill>
                  <a:srgbClr val="0000CC"/>
                </a:solidFill>
                <a:latin typeface="Arial Black" pitchFamily="34" charset="0"/>
              </a:rPr>
              <a:t> CONSTANT NUMBER(2,1) := 1.5</a:t>
            </a:r>
            <a:r>
              <a:rPr lang="en-US" sz="1100" b="1" dirty="0" smtClean="0">
                <a:solidFill>
                  <a:srgbClr val="B80000"/>
                </a:solidFill>
                <a:latin typeface="Arial Black" pitchFamily="34" charset="0"/>
              </a:rPr>
              <a:t>;</a:t>
            </a:r>
          </a:p>
          <a:p>
            <a:r>
              <a:rPr lang="en-US" sz="1100" b="1" dirty="0" smtClean="0">
                <a:solidFill>
                  <a:srgbClr val="B80000"/>
                </a:solidFill>
                <a:latin typeface="Arial Black" pitchFamily="34" charset="0"/>
              </a:rPr>
              <a:t>END PKG_VARIABLES_GLOBALES;</a:t>
            </a:r>
          </a:p>
          <a:p>
            <a:endParaRPr lang="en-US" sz="800" b="1" dirty="0" smtClean="0">
              <a:latin typeface="Arial Black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2844" y="3000372"/>
            <a:ext cx="6215106" cy="304698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CREATE OR REPLACE PROCEDURE SP_DATOS_EMP IS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CURSOR </a:t>
            </a:r>
            <a:r>
              <a:rPr lang="en-US" sz="1100" b="1" dirty="0" err="1" smtClean="0">
                <a:latin typeface="Arial Black" pitchFamily="34" charset="0"/>
              </a:rPr>
              <a:t>c_datos</a:t>
            </a:r>
            <a:r>
              <a:rPr lang="en-US" sz="1100" b="1" dirty="0" smtClean="0">
                <a:latin typeface="Arial Black" pitchFamily="34" charset="0"/>
              </a:rPr>
              <a:t> IS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SELECT </a:t>
            </a:r>
            <a:r>
              <a:rPr lang="en-US" sz="1100" b="1" dirty="0" err="1" smtClean="0">
                <a:latin typeface="Arial Black" pitchFamily="34" charset="0"/>
              </a:rPr>
              <a:t>employee_id</a:t>
            </a:r>
            <a:r>
              <a:rPr lang="en-US" sz="1100" b="1" dirty="0" smtClean="0">
                <a:latin typeface="Arial Black" pitchFamily="34" charset="0"/>
              </a:rPr>
              <a:t> </a:t>
            </a:r>
            <a:r>
              <a:rPr lang="en-US" sz="1100" b="1" dirty="0" err="1" smtClean="0">
                <a:latin typeface="Arial Black" pitchFamily="34" charset="0"/>
              </a:rPr>
              <a:t>id_empleado</a:t>
            </a:r>
            <a:r>
              <a:rPr lang="en-US" sz="1100" b="1" dirty="0" smtClean="0">
                <a:latin typeface="Arial Black" pitchFamily="34" charset="0"/>
              </a:rPr>
              <a:t>, salary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FROM employees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WHERE salary &lt; 2500;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BEGIN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DBMS_OUTPUT.PUT_LINE(' ID.EMPLEADO   SALARIO   COMISION FIJA');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DBMS_OUTPUT.PUT_LINE('======================================');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FOR </a:t>
            </a:r>
            <a:r>
              <a:rPr lang="en-US" sz="1100" b="1" dirty="0" err="1" smtClean="0">
                <a:latin typeface="Arial Black" pitchFamily="34" charset="0"/>
              </a:rPr>
              <a:t>r_datos</a:t>
            </a:r>
            <a:r>
              <a:rPr lang="en-US" sz="1100" b="1" dirty="0" smtClean="0">
                <a:latin typeface="Arial Black" pitchFamily="34" charset="0"/>
              </a:rPr>
              <a:t> IN </a:t>
            </a:r>
            <a:r>
              <a:rPr lang="en-US" sz="1100" b="1" dirty="0" err="1" smtClean="0">
                <a:latin typeface="Arial Black" pitchFamily="34" charset="0"/>
              </a:rPr>
              <a:t>c_datos</a:t>
            </a:r>
            <a:r>
              <a:rPr lang="en-US" sz="1100" b="1" dirty="0" smtClean="0">
                <a:latin typeface="Arial Black" pitchFamily="34" charset="0"/>
              </a:rPr>
              <a:t> LOOP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err="1" smtClean="0">
                <a:solidFill>
                  <a:srgbClr val="B80000"/>
                </a:solidFill>
                <a:latin typeface="Arial Black" pitchFamily="34" charset="0"/>
              </a:rPr>
              <a:t>pkg_variables_globales.</a:t>
            </a:r>
            <a:r>
              <a:rPr lang="en-US" sz="1100" b="1" dirty="0" err="1" smtClean="0">
                <a:solidFill>
                  <a:srgbClr val="0000CC"/>
                </a:solidFill>
                <a:latin typeface="Arial Black" pitchFamily="34" charset="0"/>
              </a:rPr>
              <a:t>v_comision</a:t>
            </a:r>
            <a:r>
              <a:rPr lang="en-US" sz="1100" b="1" dirty="0" smtClean="0">
                <a:latin typeface="Arial Black" pitchFamily="34" charset="0"/>
              </a:rPr>
              <a:t> := </a:t>
            </a:r>
            <a:r>
              <a:rPr lang="en-US" sz="1100" b="1" dirty="0" err="1" smtClean="0">
                <a:latin typeface="Arial Black" pitchFamily="34" charset="0"/>
              </a:rPr>
              <a:t>r_datos.salary</a:t>
            </a:r>
            <a:r>
              <a:rPr lang="en-US" sz="1100" b="1" dirty="0" smtClean="0">
                <a:latin typeface="Arial Black" pitchFamily="34" charset="0"/>
              </a:rPr>
              <a:t> * </a:t>
            </a:r>
            <a:r>
              <a:rPr lang="en-US" sz="1100" b="1" dirty="0" err="1" smtClean="0">
                <a:solidFill>
                  <a:srgbClr val="B80000"/>
                </a:solidFill>
                <a:latin typeface="Arial Black" pitchFamily="34" charset="0"/>
              </a:rPr>
              <a:t>pkg_variables_globales.</a:t>
            </a:r>
            <a:r>
              <a:rPr lang="en-US" sz="1100" b="1" dirty="0" err="1" smtClean="0">
                <a:solidFill>
                  <a:srgbClr val="0000CC"/>
                </a:solidFill>
                <a:latin typeface="Arial Black" pitchFamily="34" charset="0"/>
              </a:rPr>
              <a:t>v_com_fija</a:t>
            </a:r>
            <a:r>
              <a:rPr lang="en-US" sz="1100" b="1" dirty="0" smtClean="0">
                <a:latin typeface="Arial Black" pitchFamily="34" charset="0"/>
              </a:rPr>
              <a:t>;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DBMS_OUTPUT.PUT_LINE(LPAD(</a:t>
            </a:r>
            <a:r>
              <a:rPr lang="en-US" sz="1100" b="1" dirty="0" err="1" smtClean="0">
                <a:latin typeface="Arial Black" pitchFamily="34" charset="0"/>
              </a:rPr>
              <a:t>r_datos.id_empleado</a:t>
            </a:r>
            <a:r>
              <a:rPr lang="en-US" sz="1100" b="1" dirty="0" smtClean="0">
                <a:latin typeface="Arial Black" pitchFamily="34" charset="0"/>
              </a:rPr>
              <a:t>, 12, ' ' ) || TO_CHAR(</a:t>
            </a:r>
            <a:r>
              <a:rPr lang="en-US" sz="1100" b="1" dirty="0" err="1" smtClean="0">
                <a:latin typeface="Arial Black" pitchFamily="34" charset="0"/>
              </a:rPr>
              <a:t>r_datos.salary</a:t>
            </a:r>
            <a:r>
              <a:rPr lang="en-US" sz="1100" b="1" dirty="0" smtClean="0">
                <a:latin typeface="Arial Black" pitchFamily="34" charset="0"/>
              </a:rPr>
              <a:t>, '$999,999') || '   ' || TO_CHAR(</a:t>
            </a:r>
            <a:r>
              <a:rPr lang="en-US" sz="1100" b="1" dirty="0" err="1" smtClean="0">
                <a:solidFill>
                  <a:srgbClr val="B80000"/>
                </a:solidFill>
                <a:latin typeface="Arial Black" pitchFamily="34" charset="0"/>
              </a:rPr>
              <a:t>pkg_variables_globales.</a:t>
            </a:r>
            <a:r>
              <a:rPr lang="en-US" sz="1100" b="1" dirty="0" err="1" smtClean="0">
                <a:solidFill>
                  <a:srgbClr val="0000CC"/>
                </a:solidFill>
                <a:latin typeface="Arial Black" pitchFamily="34" charset="0"/>
              </a:rPr>
              <a:t>v_comision</a:t>
            </a:r>
            <a:r>
              <a:rPr lang="en-US" sz="1100" b="1" dirty="0" smtClean="0">
                <a:latin typeface="Arial Black" pitchFamily="34" charset="0"/>
              </a:rPr>
              <a:t>, '$99,999'));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END LOOP;</a:t>
            </a:r>
          </a:p>
          <a:p>
            <a:pPr defTabSz="400050">
              <a:tabLst>
                <a:tab pos="571500" algn="l"/>
                <a:tab pos="1828800" algn="l"/>
              </a:tabLst>
            </a:pPr>
            <a:r>
              <a:rPr lang="en-US" sz="1100" b="1" dirty="0" smtClean="0">
                <a:latin typeface="Arial Black" pitchFamily="34" charset="0"/>
              </a:rPr>
              <a:t>END;</a:t>
            </a:r>
          </a:p>
          <a:p>
            <a:pPr defTabSz="400050">
              <a:tabLst>
                <a:tab pos="571500" algn="l"/>
                <a:tab pos="1828800" algn="l"/>
              </a:tabLst>
            </a:pPr>
            <a:endParaRPr lang="en-US" sz="800" b="1" dirty="0" smtClean="0">
              <a:latin typeface="Arial Black" pitchFamily="34" charset="0"/>
            </a:endParaRPr>
          </a:p>
        </p:txBody>
      </p:sp>
      <p:pic>
        <p:nvPicPr>
          <p:cNvPr id="2050" name="Picture 2" descr="C:\Users\cincomardba1\Documents\DonationCoder\ScreenshotCaptor\Screenshots\Screenshot - 29-04-2014 , 13_49_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9" y="4132634"/>
            <a:ext cx="2643206" cy="1191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Eliminando </a:t>
            </a:r>
            <a:r>
              <a:rPr lang="es-CL" sz="3000" dirty="0" err="1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ES" sz="1800" dirty="0" smtClean="0"/>
              <a:t>Se puede eliminar en forma completa, o puede eliminar sólo el cuerpo del </a:t>
            </a:r>
            <a:r>
              <a:rPr lang="es-ES" sz="1800" dirty="0" err="1" smtClean="0"/>
              <a:t>package</a:t>
            </a:r>
            <a:r>
              <a:rPr lang="es-ES" sz="1800" dirty="0" smtClean="0"/>
              <a:t> y dejar su especificación.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ES" sz="1800" dirty="0" smtClean="0">
                <a:ea typeface="Arial Unicode MS"/>
                <a:cs typeface="Arial Unicode MS"/>
              </a:rPr>
              <a:t>Sintaxis </a:t>
            </a:r>
            <a:r>
              <a:rPr lang="es-CL" sz="1800" dirty="0" smtClean="0">
                <a:ea typeface="Arial Unicode MS"/>
                <a:cs typeface="Arial Unicode MS"/>
              </a:rPr>
              <a:t>para eliminar la especificación y cuerpo del </a:t>
            </a:r>
            <a:r>
              <a:rPr lang="es-CL" sz="1800" dirty="0" err="1" smtClean="0">
                <a:ea typeface="Arial Unicode MS"/>
                <a:cs typeface="Arial Unicode MS"/>
              </a:rPr>
              <a:t>package</a:t>
            </a:r>
            <a:r>
              <a:rPr lang="es-CL" sz="1800" dirty="0" smtClean="0">
                <a:ea typeface="Arial Unicode MS"/>
                <a:cs typeface="Arial Unicode MS"/>
              </a:rPr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ea typeface="Arial Unicode MS"/>
                <a:cs typeface="Arial Unicode MS"/>
              </a:rPr>
              <a:t>Sintaxis para eliminar </a:t>
            </a:r>
            <a:r>
              <a:rPr lang="es-MX" sz="1800" dirty="0" smtClean="0"/>
              <a:t>el cuerpo del </a:t>
            </a:r>
            <a:r>
              <a:rPr lang="es-MX" sz="1800" dirty="0" err="1" smtClean="0"/>
              <a:t>package</a:t>
            </a: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>
              <a:ea typeface="Arial Unicode MS"/>
              <a:cs typeface="Arial Unicode MS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42623" y="4000504"/>
            <a:ext cx="7077527" cy="52322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Arial Black" pitchFamily="34" charset="0"/>
              </a:rPr>
              <a:t>DROP PACKAGE BODY </a:t>
            </a:r>
            <a:r>
              <a:rPr lang="en-US" sz="1200" i="1" dirty="0" err="1" smtClean="0">
                <a:solidFill>
                  <a:srgbClr val="000000"/>
                </a:solidFill>
                <a:latin typeface="Arial Black" pitchFamily="34" charset="0"/>
              </a:rPr>
              <a:t>nombre_package</a:t>
            </a:r>
            <a:r>
              <a:rPr lang="en-US" sz="1200" i="1" dirty="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 Black" pitchFamily="34" charset="0"/>
              </a:rPr>
              <a:t>;</a:t>
            </a:r>
          </a:p>
          <a:p>
            <a:pPr>
              <a:defRPr/>
            </a:pPr>
            <a:endParaRPr lang="en-US" sz="800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61673" y="2691466"/>
            <a:ext cx="7077527" cy="52322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Arial Black" pitchFamily="34" charset="0"/>
              </a:rPr>
              <a:t>DROP PACKAGE </a:t>
            </a:r>
            <a:r>
              <a:rPr lang="en-US" sz="1200" i="1" dirty="0" err="1" smtClean="0">
                <a:solidFill>
                  <a:srgbClr val="000000"/>
                </a:solidFill>
                <a:latin typeface="Arial Black" pitchFamily="34" charset="0"/>
              </a:rPr>
              <a:t>nombre_package</a:t>
            </a:r>
            <a:r>
              <a:rPr lang="en-US" sz="1200" i="1" dirty="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 Black" pitchFamily="34" charset="0"/>
              </a:rPr>
              <a:t>;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Marcador de texto"/>
          <p:cNvSpPr>
            <a:spLocks noGrp="1"/>
          </p:cNvSpPr>
          <p:nvPr>
            <p:ph type="body" idx="1"/>
          </p:nvPr>
        </p:nvSpPr>
        <p:spPr>
          <a:xfrm>
            <a:off x="168275" y="-179388"/>
            <a:ext cx="8745538" cy="3944938"/>
          </a:xfrm>
        </p:spPr>
        <p:txBody>
          <a:bodyPr>
            <a:spAutoFit/>
          </a:bodyPr>
          <a:lstStyle/>
          <a:p>
            <a:pPr algn="ctr" eaLnBrk="1" hangingPunct="1"/>
            <a:endParaRPr lang="es-CL" sz="2800" b="1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b="1" dirty="0" smtClean="0">
                <a:ea typeface="ＭＳ Ｐゴシック" pitchFamily="34" charset="-128"/>
              </a:rPr>
              <a:t>Unidad de </a:t>
            </a:r>
            <a:r>
              <a:rPr lang="es-CL" sz="2800" b="1" smtClean="0">
                <a:ea typeface="ＭＳ Ｐゴシック" pitchFamily="34" charset="-128"/>
              </a:rPr>
              <a:t>Aprendizaje N°2</a:t>
            </a:r>
            <a:endParaRPr lang="es-CL" sz="2800" b="1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Construyendo Bloques PL/SQL</a:t>
            </a:r>
          </a:p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b="1" dirty="0" smtClean="0">
                <a:ea typeface="ＭＳ Ｐゴシック" pitchFamily="34" charset="-128"/>
              </a:rPr>
              <a:t>Aprendizaje Esperado :</a:t>
            </a:r>
          </a:p>
          <a:p>
            <a:pPr algn="ctr" eaLnBrk="1" hangingPunct="1"/>
            <a:r>
              <a:rPr lang="es-CL" b="1" dirty="0" smtClean="0">
                <a:solidFill>
                  <a:schemeClr val="bg1"/>
                </a:solidFill>
                <a:ea typeface="ＭＳ Ｐゴシック" pitchFamily="34" charset="-128"/>
              </a:rPr>
              <a:t>Construye unidades de programación, según sintaxis, restricciones del lenguaje, requisitos de la lógica de negocios y de información.</a:t>
            </a:r>
          </a:p>
          <a:p>
            <a:pPr algn="ctr" eaLnBrk="1" hangingPunct="1"/>
            <a:r>
              <a:rPr lang="es-CL" b="1" dirty="0" smtClean="0">
                <a:solidFill>
                  <a:schemeClr val="bg1"/>
                </a:solidFill>
                <a:ea typeface="ＭＳ Ｐゴシック" pitchFamily="34" charset="-128"/>
              </a:rPr>
              <a:t>Utiliza recursos del lenguaje según su sintaxis, restricciones, requisitos de la lógica de negocios y de información.</a:t>
            </a:r>
          </a:p>
        </p:txBody>
      </p:sp>
      <p:pic>
        <p:nvPicPr>
          <p:cNvPr id="17410" name="Picture 5" descr="Personajes humanos en 3D poco X3 mirando una pantalla de ordenador portÃ¡til. Gente de negocios serie. Foto de archivo - 115273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8025" y="4987925"/>
            <a:ext cx="1906588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AutoShape 8"/>
          <p:cNvSpPr>
            <a:spLocks noChangeArrowheads="1"/>
          </p:cNvSpPr>
          <p:nvPr/>
        </p:nvSpPr>
        <p:spPr bwMode="auto">
          <a:xfrm flipH="1">
            <a:off x="1042988" y="3860800"/>
            <a:ext cx="5903912" cy="1439863"/>
          </a:xfrm>
          <a:prstGeom prst="wedgeRectCallout">
            <a:avLst>
              <a:gd name="adj1" fmla="val -58662"/>
              <a:gd name="adj2" fmla="val 81750"/>
            </a:avLst>
          </a:prstGeom>
          <a:solidFill>
            <a:srgbClr val="FFCC00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400" b="1"/>
          </a:p>
          <a:p>
            <a:r>
              <a:rPr lang="es-CL" sz="1000">
                <a:solidFill>
                  <a:srgbClr val="C0003D"/>
                </a:solidFill>
                <a:latin typeface="Arial Black" pitchFamily="34" charset="0"/>
              </a:rPr>
              <a:t>CREATE OR REPLACE PACKAGE PKG_REMUN </a:t>
            </a:r>
            <a:r>
              <a:rPr lang="es-CL" sz="1000">
                <a:latin typeface="Arial Black" pitchFamily="34" charset="0"/>
              </a:rPr>
              <a:t>IS</a:t>
            </a:r>
          </a:p>
          <a:p>
            <a:r>
              <a:rPr lang="es-CL" sz="1000">
                <a:latin typeface="Arial Black" pitchFamily="34" charset="0"/>
              </a:rPr>
              <a:t>    …………………………………………………………</a:t>
            </a:r>
          </a:p>
          <a:p>
            <a:r>
              <a:rPr lang="es-CL" sz="1000">
                <a:latin typeface="Arial Black" pitchFamily="34" charset="0"/>
              </a:rPr>
              <a:t>END PKG_REMUN;</a:t>
            </a:r>
          </a:p>
          <a:p>
            <a:endParaRPr lang="es-CL" sz="1000">
              <a:latin typeface="Arial Black" pitchFamily="34" charset="0"/>
            </a:endParaRPr>
          </a:p>
          <a:p>
            <a:endParaRPr lang="es-CL" sz="1000">
              <a:latin typeface="Arial Black" pitchFamily="34" charset="0"/>
            </a:endParaRPr>
          </a:p>
          <a:p>
            <a:r>
              <a:rPr lang="es-CL" sz="1000">
                <a:solidFill>
                  <a:srgbClr val="C0003D"/>
                </a:solidFill>
                <a:latin typeface="Arial Black" pitchFamily="34" charset="0"/>
              </a:rPr>
              <a:t>CREATE OR REPLACE PACKAGE BODY PKG_REMUN</a:t>
            </a:r>
            <a:r>
              <a:rPr lang="es-CL" sz="1000">
                <a:latin typeface="Arial Black" pitchFamily="34" charset="0"/>
              </a:rPr>
              <a:t> IS</a:t>
            </a:r>
          </a:p>
          <a:p>
            <a:r>
              <a:rPr lang="es-CL" sz="1000">
                <a:latin typeface="Arial Black" pitchFamily="34" charset="0"/>
              </a:rPr>
              <a:t>    …………………………………………………………</a:t>
            </a:r>
          </a:p>
          <a:p>
            <a:r>
              <a:rPr lang="es-CL" sz="1000">
                <a:latin typeface="Arial Black" pitchFamily="34" charset="0"/>
              </a:rPr>
              <a:t>END PKG_REMUN;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Ventajas del Uso de </a:t>
            </a:r>
            <a:r>
              <a:rPr lang="es-CL" sz="3000" dirty="0" err="1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5 Bisel"/>
          <p:cNvSpPr>
            <a:spLocks noChangeArrowheads="1"/>
          </p:cNvSpPr>
          <p:nvPr/>
        </p:nvSpPr>
        <p:spPr bwMode="auto">
          <a:xfrm>
            <a:off x="793124" y="1844675"/>
            <a:ext cx="3636000" cy="900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</a:rPr>
              <a:t>Modularidad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7" name="12 Bisel"/>
          <p:cNvSpPr>
            <a:spLocks noChangeArrowheads="1"/>
          </p:cNvSpPr>
          <p:nvPr/>
        </p:nvSpPr>
        <p:spPr bwMode="auto">
          <a:xfrm>
            <a:off x="2757475" y="4862523"/>
            <a:ext cx="3636000" cy="900000"/>
          </a:xfrm>
          <a:prstGeom prst="bevel">
            <a:avLst>
              <a:gd name="adj" fmla="val 12500"/>
            </a:avLst>
          </a:prstGeom>
          <a:solidFill>
            <a:srgbClr val="7D3B0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</a:rPr>
              <a:t>Sobrecarga</a:t>
            </a:r>
          </a:p>
        </p:txBody>
      </p:sp>
      <p:sp>
        <p:nvSpPr>
          <p:cNvPr id="11" name="12 Bisel"/>
          <p:cNvSpPr>
            <a:spLocks noChangeArrowheads="1"/>
          </p:cNvSpPr>
          <p:nvPr/>
        </p:nvSpPr>
        <p:spPr bwMode="auto">
          <a:xfrm>
            <a:off x="4722214" y="1857364"/>
            <a:ext cx="3636000" cy="900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</a:rPr>
              <a:t>Mejora el rendimiento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2" name="11 Bisel"/>
          <p:cNvSpPr>
            <a:spLocks noChangeArrowheads="1"/>
          </p:cNvSpPr>
          <p:nvPr/>
        </p:nvSpPr>
        <p:spPr bwMode="auto">
          <a:xfrm>
            <a:off x="785786" y="3857628"/>
            <a:ext cx="3636000" cy="900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</a:rPr>
              <a:t>Agrega Funcionalidad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2786050" y="2857496"/>
            <a:ext cx="3636000" cy="900000"/>
          </a:xfrm>
          <a:prstGeom prst="bevel">
            <a:avLst>
              <a:gd name="adj" fmla="val 12500"/>
            </a:avLst>
          </a:prstGeom>
          <a:solidFill>
            <a:srgbClr val="7D3B0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</a:rPr>
              <a:t>Ocultamiento de información</a:t>
            </a:r>
          </a:p>
        </p:txBody>
      </p:sp>
      <p:sp>
        <p:nvSpPr>
          <p:cNvPr id="14" name="12 Bisel"/>
          <p:cNvSpPr>
            <a:spLocks noChangeArrowheads="1"/>
          </p:cNvSpPr>
          <p:nvPr/>
        </p:nvSpPr>
        <p:spPr bwMode="auto">
          <a:xfrm>
            <a:off x="4722214" y="3857628"/>
            <a:ext cx="3636000" cy="900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</a:rPr>
              <a:t>Diseño fácil de Aplicaciones</a:t>
            </a:r>
          </a:p>
          <a:p>
            <a:pPr marL="0" lvl="1" algn="ctr">
              <a:defRPr/>
            </a:pPr>
            <a:endParaRPr lang="es-CL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Pautas para Crear </a:t>
            </a:r>
            <a:r>
              <a:rPr lang="es-CL" sz="3000" dirty="0" err="1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endParaRPr lang="es-ES" sz="3000" dirty="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6 Bisel"/>
          <p:cNvSpPr>
            <a:spLocks noChangeArrowheads="1"/>
          </p:cNvSpPr>
          <p:nvPr/>
        </p:nvSpPr>
        <p:spPr bwMode="auto">
          <a:xfrm>
            <a:off x="1072074" y="1844675"/>
            <a:ext cx="6948000" cy="900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</a:rPr>
              <a:t>Construir </a:t>
            </a:r>
            <a:r>
              <a:rPr lang="es-CL" sz="1600" b="1" dirty="0" err="1" smtClean="0">
                <a:solidFill>
                  <a:srgbClr val="FFFFFF"/>
                </a:solidFill>
              </a:rPr>
              <a:t>package</a:t>
            </a:r>
            <a:r>
              <a:rPr lang="es-CL" sz="1600" b="1" dirty="0" smtClean="0">
                <a:solidFill>
                  <a:srgbClr val="FFFFFF"/>
                </a:solidFill>
              </a:rPr>
              <a:t> de uso general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2" name="12 Bisel"/>
          <p:cNvSpPr>
            <a:spLocks noChangeArrowheads="1"/>
          </p:cNvSpPr>
          <p:nvPr/>
        </p:nvSpPr>
        <p:spPr bwMode="auto">
          <a:xfrm>
            <a:off x="1071538" y="2886190"/>
            <a:ext cx="6948000" cy="900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</a:rPr>
              <a:t>Definir la especificación antes del cuerpo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1071538" y="4895979"/>
            <a:ext cx="6948000" cy="900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</a:rPr>
              <a:t>Si se modifica la especificación del </a:t>
            </a:r>
            <a:r>
              <a:rPr lang="es-CL" sz="1600" b="1" dirty="0" err="1" smtClean="0">
                <a:solidFill>
                  <a:srgbClr val="FFFFFF"/>
                </a:solidFill>
              </a:rPr>
              <a:t>package</a:t>
            </a:r>
            <a:r>
              <a:rPr lang="es-CL" sz="1600" b="1" dirty="0" smtClean="0">
                <a:solidFill>
                  <a:srgbClr val="FFFFFF"/>
                </a:solidFill>
              </a:rPr>
              <a:t>, se deben volver a compilar los subprogramas que lo utilizan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4" name="13 Bisel"/>
          <p:cNvSpPr>
            <a:spLocks noChangeArrowheads="1"/>
          </p:cNvSpPr>
          <p:nvPr/>
        </p:nvSpPr>
        <p:spPr bwMode="auto">
          <a:xfrm>
            <a:off x="1071538" y="3886322"/>
            <a:ext cx="6948000" cy="900000"/>
          </a:xfrm>
          <a:prstGeom prst="bevel">
            <a:avLst>
              <a:gd name="adj" fmla="val 12500"/>
            </a:avLst>
          </a:prstGeom>
          <a:solidFill>
            <a:srgbClr val="7D3B0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</a:rPr>
              <a:t>La especificación debe contener solo los constructores que se requiere sean públicos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00" y="188913"/>
            <a:ext cx="767558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Información del </a:t>
            </a:r>
            <a:r>
              <a:rPr lang="es-CL" sz="3000" dirty="0" err="1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Package</a:t>
            </a:r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 en el </a:t>
            </a:r>
            <a:b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Diccionario de Datos</a:t>
            </a:r>
            <a:endParaRPr lang="es-ES" sz="3000" dirty="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ES" sz="1800" dirty="0" smtClean="0"/>
              <a:t>Se puede eliminar en forma completa, o puede eliminar sólo el cuerpo del </a:t>
            </a:r>
            <a:r>
              <a:rPr lang="es-ES" sz="1800" dirty="0" err="1" smtClean="0"/>
              <a:t>package</a:t>
            </a:r>
            <a:r>
              <a:rPr lang="es-ES" sz="1800" dirty="0" smtClean="0"/>
              <a:t> y dejar su especificación.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ES" sz="1800" dirty="0" smtClean="0">
                <a:ea typeface="Arial Unicode MS"/>
                <a:cs typeface="Arial Unicode MS"/>
              </a:rPr>
              <a:t>Sintaxis </a:t>
            </a:r>
            <a:r>
              <a:rPr lang="es-CL" sz="1800" dirty="0" smtClean="0">
                <a:ea typeface="Arial Unicode MS"/>
                <a:cs typeface="Arial Unicode MS"/>
              </a:rPr>
              <a:t>para eliminar la especificación y cuerpo del </a:t>
            </a:r>
            <a:r>
              <a:rPr lang="es-CL" sz="1800" dirty="0" err="1" smtClean="0">
                <a:ea typeface="Arial Unicode MS"/>
                <a:cs typeface="Arial Unicode MS"/>
              </a:rPr>
              <a:t>package</a:t>
            </a:r>
            <a:r>
              <a:rPr lang="es-CL" sz="1800" dirty="0" smtClean="0">
                <a:ea typeface="Arial Unicode MS"/>
                <a:cs typeface="Arial Unicode MS"/>
              </a:rPr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ea typeface="Arial Unicode MS"/>
                <a:cs typeface="Arial Unicode MS"/>
              </a:rPr>
              <a:t>Sintaxis para eliminar </a:t>
            </a:r>
            <a:r>
              <a:rPr lang="es-MX" sz="1800" dirty="0" smtClean="0"/>
              <a:t>el cuerpo del </a:t>
            </a:r>
            <a:r>
              <a:rPr lang="es-MX" sz="1800" dirty="0" err="1" smtClean="0"/>
              <a:t>package</a:t>
            </a:r>
            <a:endParaRPr lang="es-CL" sz="1800" dirty="0" smtClean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>
              <a:ea typeface="Arial Unicode MS"/>
              <a:cs typeface="Arial Unicode MS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42623" y="4000504"/>
            <a:ext cx="7077527" cy="52322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Arial Black" pitchFamily="34" charset="0"/>
              </a:rPr>
              <a:t>DROP PACKAGE BODY </a:t>
            </a:r>
            <a:r>
              <a:rPr lang="en-US" sz="1200" i="1" dirty="0" err="1" smtClean="0">
                <a:solidFill>
                  <a:srgbClr val="000000"/>
                </a:solidFill>
                <a:latin typeface="Arial Black" pitchFamily="34" charset="0"/>
              </a:rPr>
              <a:t>nombre_package</a:t>
            </a:r>
            <a:r>
              <a:rPr lang="en-US" sz="1200" i="1" dirty="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 Black" pitchFamily="34" charset="0"/>
              </a:rPr>
              <a:t>;</a:t>
            </a:r>
          </a:p>
          <a:p>
            <a:pPr>
              <a:defRPr/>
            </a:pPr>
            <a:endParaRPr lang="en-US" sz="800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61673" y="2691466"/>
            <a:ext cx="7077527" cy="52322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Arial Black" pitchFamily="34" charset="0"/>
              </a:rPr>
              <a:t>DROP PACKAGE </a:t>
            </a:r>
            <a:r>
              <a:rPr lang="en-US" sz="1200" i="1" dirty="0" err="1" smtClean="0">
                <a:solidFill>
                  <a:srgbClr val="000000"/>
                </a:solidFill>
                <a:latin typeface="Arial Black" pitchFamily="34" charset="0"/>
              </a:rPr>
              <a:t>nombre_package</a:t>
            </a:r>
            <a:r>
              <a:rPr lang="en-US" sz="1200" i="1" dirty="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 Black" pitchFamily="34" charset="0"/>
              </a:rPr>
              <a:t>;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46" name="Rectangle 3"/>
          <p:cNvSpPr txBox="1">
            <a:spLocks noChangeArrowheads="1"/>
          </p:cNvSpPr>
          <p:nvPr/>
        </p:nvSpPr>
        <p:spPr bwMode="auto">
          <a:xfrm>
            <a:off x="395288" y="1423988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ＭＳ Ｐゴシック" pitchFamily="34" charset="-128"/>
              </a:rPr>
              <a:t>Se describieron el uso y tipos de Estructuras de Control.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ＭＳ Ｐゴシック" pitchFamily="34" charset="-128"/>
              </a:rPr>
              <a:t>Se explicó cómo construir una instrucción IF.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ＭＳ Ｐゴシック" pitchFamily="34" charset="-128"/>
              </a:rPr>
              <a:t>Se explicó cómo utilizar sentencias CASE y expresiones CASE.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ＭＳ Ｐゴシック" pitchFamily="34" charset="-128"/>
              </a:rPr>
              <a:t>Se describieron y de explicaron como construir las diferentes declaraciones de Loops o Ciclos de Iteración.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ＭＳ Ｐゴシック" pitchFamily="34" charset="-128"/>
              </a:rPr>
              <a:t>Se explicó cómo utilizar la sentencia PL/SQL CONTINUE.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ＭＳ Ｐゴシック" pitchFamily="34" charset="-128"/>
            </a:endParaRPr>
          </a:p>
        </p:txBody>
      </p:sp>
      <p:pic>
        <p:nvPicPr>
          <p:cNvPr id="57347" name="Picture 2" descr="http://1.bp.blogspot.com/_RqJDNYG54ms/Sw8Xel4RxEI/AAAAAAAAAAM/YsM0M1Y291A/s320/20080616-20080614-Trab%2520cooperativ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5373688"/>
            <a:ext cx="1395413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ea typeface="ＭＳ Ｐゴシック" pitchFamily="34" charset="-128"/>
              </a:rPr>
              <a:t>Describir que es un </a:t>
            </a:r>
            <a:r>
              <a:rPr lang="es-CL" sz="1800" dirty="0" err="1">
                <a:ea typeface="ＭＳ Ｐゴシック" pitchFamily="34" charset="-128"/>
              </a:rPr>
              <a:t>Package</a:t>
            </a:r>
            <a:r>
              <a:rPr lang="es-CL" sz="1800" dirty="0">
                <a:ea typeface="ＭＳ Ｐゴシック" pitchFamily="34" charset="-128"/>
              </a:rPr>
              <a:t> y sus componentes.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ea typeface="ＭＳ Ｐゴシック" pitchFamily="34" charset="-128"/>
              </a:rPr>
              <a:t>Cómo crear un </a:t>
            </a:r>
            <a:r>
              <a:rPr lang="es-CL" sz="1800" dirty="0" err="1">
                <a:ea typeface="ＭＳ Ｐゴシック" pitchFamily="34" charset="-128"/>
              </a:rPr>
              <a:t>Package</a:t>
            </a:r>
            <a:r>
              <a:rPr lang="es-CL" sz="1800" dirty="0">
                <a:ea typeface="ＭＳ Ｐゴシック" pitchFamily="34" charset="-128"/>
              </a:rPr>
              <a:t> para agrupar variables relacionadas, cursores, constantes, excepciones, procedimientos y funciones en la Base de Datos.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ea typeface="ＭＳ Ｐゴシック" pitchFamily="34" charset="-128"/>
              </a:rPr>
              <a:t>Cómo crear un </a:t>
            </a:r>
            <a:r>
              <a:rPr lang="es-CL" sz="1800" dirty="0" err="1">
                <a:ea typeface="ＭＳ Ｐゴシック" pitchFamily="34" charset="-128"/>
              </a:rPr>
              <a:t>Package</a:t>
            </a:r>
            <a:r>
              <a:rPr lang="es-CL" sz="1800" dirty="0">
                <a:ea typeface="ＭＳ Ｐゴシック" pitchFamily="34" charset="-128"/>
              </a:rPr>
              <a:t> con sus constructores Públicos y Privados.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ea typeface="ＭＳ Ｐゴシック" pitchFamily="34" charset="-128"/>
              </a:rPr>
              <a:t>Cómo invocar un constructor del </a:t>
            </a:r>
            <a:r>
              <a:rPr lang="es-CL" sz="1800" dirty="0" err="1">
                <a:ea typeface="ＭＳ Ｐゴシック" pitchFamily="34" charset="-128"/>
              </a:rPr>
              <a:t>Package</a:t>
            </a:r>
            <a:r>
              <a:rPr lang="es-CL" sz="1800" dirty="0">
                <a:ea typeface="ＭＳ Ｐゴシック" pitchFamily="34" charset="-128"/>
              </a:rPr>
              <a:t>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ea typeface="ＭＳ Ｐゴシック" pitchFamily="34" charset="-128"/>
              </a:rPr>
              <a:t>Describir el uso de un paquete sin cuerpo.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ea typeface="ＭＳ Ｐゴシック" pitchFamily="34" charset="-128"/>
              </a:rPr>
              <a:t>Cómo obtener información desde el Diccionario de datos de los </a:t>
            </a:r>
            <a:r>
              <a:rPr lang="es-CL" sz="1800" dirty="0" err="1">
                <a:ea typeface="ＭＳ Ｐゴシック" pitchFamily="34" charset="-128"/>
              </a:rPr>
              <a:t>Package</a:t>
            </a:r>
            <a:r>
              <a:rPr lang="es-CL" sz="1800" dirty="0">
                <a:ea typeface="ＭＳ Ｐゴシック" pitchFamily="34" charset="-128"/>
              </a:rPr>
              <a:t> creados en la Base de Datos.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ea typeface="ＭＳ Ｐゴシック" pitchFamily="34" charset="-128"/>
              </a:rPr>
              <a:t>Describir las ventajas del uso de </a:t>
            </a:r>
            <a:r>
              <a:rPr lang="es-CL" sz="1800" dirty="0" err="1">
                <a:ea typeface="ＭＳ Ｐゴシック" pitchFamily="34" charset="-128"/>
              </a:rPr>
              <a:t>Package</a:t>
            </a:r>
            <a:r>
              <a:rPr lang="es-CL" sz="1800" dirty="0">
                <a:ea typeface="ＭＳ Ｐゴシック" pitchFamily="34" charset="-128"/>
              </a:rPr>
              <a:t>.</a:t>
            </a:r>
          </a:p>
        </p:txBody>
      </p:sp>
      <p:pic>
        <p:nvPicPr>
          <p:cNvPr id="19459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Package PL/SQL</a:t>
            </a:r>
            <a:endParaRPr lang="es-ES" sz="30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8 Bisel"/>
          <p:cNvSpPr>
            <a:spLocks noChangeArrowheads="1"/>
          </p:cNvSpPr>
          <p:nvPr/>
        </p:nvSpPr>
        <p:spPr bwMode="auto">
          <a:xfrm>
            <a:off x="611188" y="1773238"/>
            <a:ext cx="7737475" cy="719137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b="1">
                <a:solidFill>
                  <a:schemeClr val="bg1"/>
                </a:solidFill>
                <a:latin typeface="Arial Black" pitchFamily="34" charset="0"/>
              </a:rPr>
              <a:t>Grupo de diferentes componentes PL/SQL relacionados lógicamente</a:t>
            </a:r>
            <a:endParaRPr lang="es-ES" b="1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12 Bisel"/>
          <p:cNvSpPr>
            <a:spLocks noChangeArrowheads="1"/>
          </p:cNvSpPr>
          <p:nvPr/>
        </p:nvSpPr>
        <p:spPr bwMode="auto">
          <a:xfrm>
            <a:off x="611188" y="2708275"/>
            <a:ext cx="7737475" cy="719138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b="1">
                <a:solidFill>
                  <a:srgbClr val="FFFFFF"/>
                </a:solidFill>
                <a:latin typeface="Arial Black" pitchFamily="34" charset="0"/>
              </a:rPr>
              <a:t>Consta de dos partes las que se almacenan por separado en el diccionario de dato</a:t>
            </a:r>
          </a:p>
        </p:txBody>
      </p:sp>
      <p:sp>
        <p:nvSpPr>
          <p:cNvPr id="12" name="12 Bisel"/>
          <p:cNvSpPr>
            <a:spLocks noChangeArrowheads="1"/>
          </p:cNvSpPr>
          <p:nvPr/>
        </p:nvSpPr>
        <p:spPr bwMode="auto">
          <a:xfrm>
            <a:off x="611188" y="3646488"/>
            <a:ext cx="7737475" cy="719137"/>
          </a:xfrm>
          <a:prstGeom prst="bevel">
            <a:avLst>
              <a:gd name="adj" fmla="val 12500"/>
            </a:avLst>
          </a:prstGeom>
          <a:solidFill>
            <a:srgbClr val="7D3B0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b="1">
                <a:solidFill>
                  <a:srgbClr val="FFFFFF"/>
                </a:solidFill>
                <a:latin typeface="Arial Black" pitchFamily="34" charset="0"/>
              </a:rPr>
              <a:t>Permite al servidor Oracle leer múltiples objetos en memoria a la vez</a:t>
            </a:r>
          </a:p>
        </p:txBody>
      </p:sp>
      <p:sp>
        <p:nvSpPr>
          <p:cNvPr id="2" name="8 Bisel"/>
          <p:cNvSpPr>
            <a:spLocks noChangeArrowheads="1"/>
          </p:cNvSpPr>
          <p:nvPr/>
        </p:nvSpPr>
        <p:spPr bwMode="auto">
          <a:xfrm>
            <a:off x="611188" y="4546600"/>
            <a:ext cx="7737475" cy="719138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b="1">
                <a:solidFill>
                  <a:schemeClr val="bg1"/>
                </a:solidFill>
                <a:latin typeface="Arial Black" pitchFamily="34" charset="0"/>
              </a:rPr>
              <a:t>Puede ser compartido con muchas aplicaciones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Componentes de un Package PL/SQL</a:t>
            </a:r>
            <a:endParaRPr lang="es-ES" sz="30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2092325" y="2063750"/>
            <a:ext cx="6280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/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71538" y="1543050"/>
            <a:ext cx="171608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Especificación del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Package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1190625" y="5216525"/>
            <a:ext cx="10826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Cuerpo del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Package</a:t>
            </a:r>
          </a:p>
        </p:txBody>
      </p:sp>
      <p:sp>
        <p:nvSpPr>
          <p:cNvPr id="22533" name="AutoShape 7"/>
          <p:cNvSpPr>
            <a:spLocks noChangeArrowheads="1"/>
          </p:cNvSpPr>
          <p:nvPr/>
        </p:nvSpPr>
        <p:spPr bwMode="ltGray">
          <a:xfrm>
            <a:off x="2771775" y="1608138"/>
            <a:ext cx="3652838" cy="1455737"/>
          </a:xfrm>
          <a:prstGeom prst="roundRect">
            <a:avLst>
              <a:gd name="adj" fmla="val 12431"/>
            </a:avLst>
          </a:prstGeom>
          <a:solidFill>
            <a:srgbClr val="99CCFF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22534" name="AutoShape 8"/>
          <p:cNvSpPr>
            <a:spLocks noChangeArrowheads="1"/>
          </p:cNvSpPr>
          <p:nvPr/>
        </p:nvSpPr>
        <p:spPr bwMode="ltGray">
          <a:xfrm>
            <a:off x="2773363" y="3311525"/>
            <a:ext cx="3652837" cy="2895600"/>
          </a:xfrm>
          <a:prstGeom prst="roundRect">
            <a:avLst>
              <a:gd name="adj" fmla="val 12431"/>
            </a:avLst>
          </a:prstGeom>
          <a:solidFill>
            <a:srgbClr val="99CCFF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blackWhite">
          <a:xfrm>
            <a:off x="3043238" y="2338388"/>
            <a:ext cx="3124200" cy="5334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822325" eaLnBrk="0" hangingPunct="0">
              <a:lnSpc>
                <a:spcPct val="85000"/>
              </a:lnSpc>
            </a:pPr>
            <a:r>
              <a:rPr lang="en-US" sz="1400" b="1"/>
              <a:t>Declaración Procedimiento A;</a:t>
            </a: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blackWhite">
          <a:xfrm>
            <a:off x="3043238" y="4530725"/>
            <a:ext cx="3124200" cy="15240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defTabSz="228600" eaLnBrk="0" hangingPunct="0">
              <a:lnSpc>
                <a:spcPct val="85000"/>
              </a:lnSpc>
            </a:pPr>
            <a:r>
              <a:rPr lang="en-US" sz="1400" b="1"/>
              <a:t>Definición Procedimiento A</a:t>
            </a:r>
            <a:br>
              <a:rPr lang="en-US" sz="1400" b="1"/>
            </a:br>
            <a:r>
              <a:rPr lang="en-US" sz="1400" b="1"/>
              <a:t/>
            </a:r>
            <a:br>
              <a:rPr lang="en-US" sz="1400" b="1"/>
            </a:br>
            <a:endParaRPr lang="en-US" sz="1400" b="1"/>
          </a:p>
          <a:p>
            <a:pPr defTabSz="228600" eaLnBrk="0" hangingPunct="0">
              <a:lnSpc>
                <a:spcPct val="85000"/>
              </a:lnSpc>
            </a:pPr>
            <a:r>
              <a:rPr lang="en-US" sz="1400" b="1"/>
              <a:t>BEGIN</a:t>
            </a:r>
          </a:p>
          <a:p>
            <a:pPr defTabSz="228600" eaLnBrk="0" hangingPunct="0">
              <a:lnSpc>
                <a:spcPct val="85000"/>
              </a:lnSpc>
            </a:pPr>
            <a:r>
              <a:rPr lang="en-US" sz="1400" b="1"/>
              <a:t>…</a:t>
            </a:r>
          </a:p>
          <a:p>
            <a:pPr defTabSz="228600" eaLnBrk="0" hangingPunct="0">
              <a:lnSpc>
                <a:spcPct val="85000"/>
              </a:lnSpc>
            </a:pPr>
            <a:r>
              <a:rPr lang="en-US" sz="1400" b="1"/>
              <a:t>END;</a:t>
            </a:r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blackWhite">
          <a:xfrm>
            <a:off x="3043238" y="3898900"/>
            <a:ext cx="3122612" cy="5334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822325" eaLnBrk="0" hangingPunct="0">
              <a:lnSpc>
                <a:spcPct val="85000"/>
              </a:lnSpc>
            </a:pPr>
            <a:r>
              <a:rPr lang="en-US" sz="1400" b="1"/>
              <a:t>Definición Procedimiento B …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blackWhite">
          <a:xfrm>
            <a:off x="3106738" y="4779963"/>
            <a:ext cx="1524000" cy="30638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400" b="1"/>
              <a:t>variable</a:t>
            </a:r>
          </a:p>
        </p:txBody>
      </p:sp>
      <p:pic>
        <p:nvPicPr>
          <p:cNvPr id="22539" name="Picture 15" descr="package-sp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2082800"/>
            <a:ext cx="7794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6" descr="package-body-codea0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8288" y="4073525"/>
            <a:ext cx="77946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1" name="Rectangle 21"/>
          <p:cNvSpPr>
            <a:spLocks noChangeArrowheads="1"/>
          </p:cNvSpPr>
          <p:nvPr/>
        </p:nvSpPr>
        <p:spPr bwMode="auto">
          <a:xfrm>
            <a:off x="6931025" y="2187575"/>
            <a:ext cx="8016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Público</a:t>
            </a:r>
          </a:p>
        </p:txBody>
      </p:sp>
      <p:sp>
        <p:nvSpPr>
          <p:cNvPr id="22542" name="Rectangle 26"/>
          <p:cNvSpPr>
            <a:spLocks noChangeArrowheads="1"/>
          </p:cNvSpPr>
          <p:nvPr/>
        </p:nvSpPr>
        <p:spPr bwMode="auto">
          <a:xfrm>
            <a:off x="6945313" y="4616450"/>
            <a:ext cx="81121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Privado</a:t>
            </a:r>
          </a:p>
        </p:txBody>
      </p:sp>
      <p:sp>
        <p:nvSpPr>
          <p:cNvPr id="22543" name="AutoShape 27"/>
          <p:cNvSpPr>
            <a:spLocks noChangeArrowheads="1"/>
          </p:cNvSpPr>
          <p:nvPr/>
        </p:nvSpPr>
        <p:spPr bwMode="auto">
          <a:xfrm rot="16200000" flipV="1">
            <a:off x="1943100" y="2168525"/>
            <a:ext cx="11430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780 w 21600"/>
              <a:gd name="T13" fmla="*/ 5780 h 21600"/>
              <a:gd name="T14" fmla="*/ 15820 w 21600"/>
              <a:gd name="T15" fmla="*/ 158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959" y="21600"/>
                </a:lnTo>
                <a:lnTo>
                  <a:pt x="1364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22544" name="AutoShape 28"/>
          <p:cNvSpPr>
            <a:spLocks noChangeArrowheads="1"/>
          </p:cNvSpPr>
          <p:nvPr/>
        </p:nvSpPr>
        <p:spPr bwMode="auto">
          <a:xfrm rot="16200000" flipV="1">
            <a:off x="1371600" y="4606925"/>
            <a:ext cx="22860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00 w 21600"/>
              <a:gd name="T13" fmla="*/ 6600 h 21600"/>
              <a:gd name="T14" fmla="*/ 15000 w 21600"/>
              <a:gd name="T15" fmla="*/ 150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00" y="21600"/>
                </a:lnTo>
                <a:lnTo>
                  <a:pt x="120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22545" name="Rectangle 29"/>
          <p:cNvSpPr>
            <a:spLocks noChangeArrowheads="1"/>
          </p:cNvSpPr>
          <p:nvPr/>
        </p:nvSpPr>
        <p:spPr bwMode="blackWhite">
          <a:xfrm>
            <a:off x="3078163" y="3495675"/>
            <a:ext cx="1524000" cy="30638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400" b="1"/>
              <a:t>variable</a:t>
            </a:r>
          </a:p>
        </p:txBody>
      </p:sp>
      <p:sp>
        <p:nvSpPr>
          <p:cNvPr id="22546" name="Rectangle 30"/>
          <p:cNvSpPr>
            <a:spLocks noChangeArrowheads="1"/>
          </p:cNvSpPr>
          <p:nvPr/>
        </p:nvSpPr>
        <p:spPr bwMode="blackWhite">
          <a:xfrm>
            <a:off x="3049588" y="1908175"/>
            <a:ext cx="1524000" cy="30638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400" b="1"/>
              <a:t>variable</a:t>
            </a:r>
          </a:p>
        </p:txBody>
      </p:sp>
      <p:sp>
        <p:nvSpPr>
          <p:cNvPr id="22547" name="7 Abrir llave"/>
          <p:cNvSpPr>
            <a:spLocks/>
          </p:cNvSpPr>
          <p:nvPr/>
        </p:nvSpPr>
        <p:spPr bwMode="auto">
          <a:xfrm rot="10800000">
            <a:off x="6386513" y="3313113"/>
            <a:ext cx="541337" cy="2914650"/>
          </a:xfrm>
          <a:prstGeom prst="leftBrace">
            <a:avLst>
              <a:gd name="adj1" fmla="val 6306"/>
              <a:gd name="adj2" fmla="val 50000"/>
            </a:avLst>
          </a:prstGeom>
          <a:noFill/>
          <a:ln w="76200" algn="ctr">
            <a:solidFill>
              <a:srgbClr val="B80000"/>
            </a:solidFill>
            <a:round/>
            <a:headEnd/>
            <a:tailEnd/>
          </a:ln>
        </p:spPr>
        <p:txBody>
          <a:bodyPr rot="10800000" anchor="ctr"/>
          <a:lstStyle/>
          <a:p>
            <a:pPr algn="ctr"/>
            <a:endParaRPr lang="es-ES" b="1"/>
          </a:p>
        </p:txBody>
      </p:sp>
      <p:sp>
        <p:nvSpPr>
          <p:cNvPr id="22548" name="7 Abrir llave"/>
          <p:cNvSpPr>
            <a:spLocks/>
          </p:cNvSpPr>
          <p:nvPr/>
        </p:nvSpPr>
        <p:spPr bwMode="auto">
          <a:xfrm rot="10800000">
            <a:off x="6391275" y="1592263"/>
            <a:ext cx="541338" cy="1511300"/>
          </a:xfrm>
          <a:prstGeom prst="leftBrace">
            <a:avLst>
              <a:gd name="adj1" fmla="val 3270"/>
              <a:gd name="adj2" fmla="val 50000"/>
            </a:avLst>
          </a:prstGeom>
          <a:noFill/>
          <a:ln w="76200" algn="ctr">
            <a:solidFill>
              <a:srgbClr val="B80000"/>
            </a:solidFill>
            <a:round/>
            <a:headEnd/>
            <a:tailEnd/>
          </a:ln>
        </p:spPr>
        <p:txBody>
          <a:bodyPr rot="10800000" anchor="ctr"/>
          <a:lstStyle/>
          <a:p>
            <a:pPr algn="ctr"/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Visibilidad de los Componentes de un Package PL/SQL</a:t>
            </a:r>
            <a:endParaRPr lang="es-ES" sz="30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38200" y="1758950"/>
            <a:ext cx="17160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Especificación del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Package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1157288" y="5318125"/>
            <a:ext cx="10826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Cuerpo del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Package</a:t>
            </a:r>
          </a:p>
        </p:txBody>
      </p:sp>
      <p:sp>
        <p:nvSpPr>
          <p:cNvPr id="24580" name="AutoShape 6"/>
          <p:cNvSpPr>
            <a:spLocks noChangeArrowheads="1"/>
          </p:cNvSpPr>
          <p:nvPr/>
        </p:nvSpPr>
        <p:spPr bwMode="ltGray">
          <a:xfrm>
            <a:off x="2736850" y="1824038"/>
            <a:ext cx="4106863" cy="1455737"/>
          </a:xfrm>
          <a:prstGeom prst="roundRect">
            <a:avLst>
              <a:gd name="adj" fmla="val 12431"/>
            </a:avLst>
          </a:prstGeom>
          <a:solidFill>
            <a:srgbClr val="99CCFF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400" b="1"/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ltGray">
          <a:xfrm>
            <a:off x="2728913" y="3429000"/>
            <a:ext cx="4114800" cy="2895600"/>
          </a:xfrm>
          <a:prstGeom prst="roundRect">
            <a:avLst>
              <a:gd name="adj" fmla="val 12431"/>
            </a:avLst>
          </a:prstGeom>
          <a:solidFill>
            <a:srgbClr val="99CCFF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400" b="1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blackWhite">
          <a:xfrm>
            <a:off x="3133725" y="2554288"/>
            <a:ext cx="3124200" cy="5334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822325" eaLnBrk="0" hangingPunct="0">
              <a:lnSpc>
                <a:spcPct val="85000"/>
              </a:lnSpc>
            </a:pPr>
            <a:r>
              <a:rPr lang="en-US" sz="1400" b="1"/>
              <a:t>Procedure  A;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blackWhite">
          <a:xfrm>
            <a:off x="3133725" y="2019300"/>
            <a:ext cx="1524000" cy="3683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400" b="1"/>
              <a:t>var_pública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blackWhite">
          <a:xfrm>
            <a:off x="3133725" y="4632325"/>
            <a:ext cx="3124200" cy="15240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defTabSz="228600" eaLnBrk="0" hangingPunct="0">
              <a:lnSpc>
                <a:spcPct val="85000"/>
              </a:lnSpc>
            </a:pPr>
            <a:r>
              <a:rPr lang="en-US" sz="1400" b="1"/>
              <a:t>Procedure  A  IS</a:t>
            </a:r>
            <a:br>
              <a:rPr lang="en-US" sz="1400" b="1"/>
            </a:br>
            <a:r>
              <a:rPr lang="en-US" sz="1400" b="1"/>
              <a:t/>
            </a:r>
            <a:br>
              <a:rPr lang="en-US" sz="1400" b="1"/>
            </a:br>
            <a:endParaRPr lang="en-US" sz="1400" b="1"/>
          </a:p>
          <a:p>
            <a:pPr defTabSz="228600" eaLnBrk="0" hangingPunct="0">
              <a:lnSpc>
                <a:spcPct val="85000"/>
              </a:lnSpc>
            </a:pPr>
            <a:r>
              <a:rPr lang="en-US" sz="1400" b="1"/>
              <a:t>BEGIN</a:t>
            </a:r>
          </a:p>
          <a:p>
            <a:pPr defTabSz="228600" eaLnBrk="0" hangingPunct="0">
              <a:lnSpc>
                <a:spcPct val="85000"/>
              </a:lnSpc>
            </a:pPr>
            <a:r>
              <a:rPr lang="en-US" sz="1400" b="1"/>
              <a:t>…</a:t>
            </a:r>
          </a:p>
          <a:p>
            <a:pPr defTabSz="228600" eaLnBrk="0" hangingPunct="0">
              <a:lnSpc>
                <a:spcPct val="85000"/>
              </a:lnSpc>
            </a:pPr>
            <a:r>
              <a:rPr lang="en-US" sz="1400" b="1"/>
              <a:t>END;</a:t>
            </a:r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blackWhite">
          <a:xfrm>
            <a:off x="3133725" y="4022725"/>
            <a:ext cx="3122613" cy="5334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822325" eaLnBrk="0" hangingPunct="0">
              <a:lnSpc>
                <a:spcPct val="85000"/>
              </a:lnSpc>
            </a:pPr>
            <a:r>
              <a:rPr lang="en-US" sz="1400" b="1"/>
              <a:t>Procedure  B  IS</a:t>
            </a:r>
            <a:br>
              <a:rPr lang="en-US" sz="1400" b="1"/>
            </a:br>
            <a:r>
              <a:rPr lang="en-US" sz="1400" b="1"/>
              <a:t>BEGIN … END;</a:t>
            </a:r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blackWhite">
          <a:xfrm>
            <a:off x="3241675" y="4903788"/>
            <a:ext cx="1524000" cy="284162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400" b="1"/>
              <a:t>var_local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blackWhite">
          <a:xfrm>
            <a:off x="3133725" y="3529013"/>
            <a:ext cx="1520825" cy="3683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400" b="1"/>
              <a:t>var_privada</a:t>
            </a:r>
          </a:p>
        </p:txBody>
      </p:sp>
      <p:pic>
        <p:nvPicPr>
          <p:cNvPr id="24588" name="Picture 14" descr="package-sp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713" y="2298700"/>
            <a:ext cx="7794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9" name="Picture 15" descr="package-body-codea0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4950" y="4175125"/>
            <a:ext cx="77946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0" name="AutoShape 16"/>
          <p:cNvSpPr>
            <a:spLocks noChangeArrowheads="1"/>
          </p:cNvSpPr>
          <p:nvPr/>
        </p:nvSpPr>
        <p:spPr bwMode="auto">
          <a:xfrm rot="16200000" flipV="1">
            <a:off x="1909763" y="2384425"/>
            <a:ext cx="11430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780 w 21600"/>
              <a:gd name="T13" fmla="*/ 5780 h 21600"/>
              <a:gd name="T14" fmla="*/ 15820 w 21600"/>
              <a:gd name="T15" fmla="*/ 158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959" y="21600"/>
                </a:lnTo>
                <a:lnTo>
                  <a:pt x="1364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24591" name="AutoShape 17"/>
          <p:cNvSpPr>
            <a:spLocks noChangeArrowheads="1"/>
          </p:cNvSpPr>
          <p:nvPr/>
        </p:nvSpPr>
        <p:spPr bwMode="auto">
          <a:xfrm rot="16200000" flipV="1">
            <a:off x="1323975" y="4722813"/>
            <a:ext cx="22860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00 w 21600"/>
              <a:gd name="T13" fmla="*/ 6600 h 21600"/>
              <a:gd name="T14" fmla="*/ 15000 w 21600"/>
              <a:gd name="T15" fmla="*/ 150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00" y="21600"/>
                </a:lnTo>
                <a:lnTo>
                  <a:pt x="120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24592" name="Line 18"/>
          <p:cNvSpPr>
            <a:spLocks noChangeShapeType="1"/>
          </p:cNvSpPr>
          <p:nvPr/>
        </p:nvSpPr>
        <p:spPr bwMode="auto">
          <a:xfrm flipH="1">
            <a:off x="6262688" y="4251325"/>
            <a:ext cx="457200" cy="0"/>
          </a:xfrm>
          <a:prstGeom prst="line">
            <a:avLst/>
          </a:prstGeom>
          <a:noFill/>
          <a:ln w="63500">
            <a:solidFill>
              <a:srgbClr val="B8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4593" name="Line 19"/>
          <p:cNvSpPr>
            <a:spLocks noChangeShapeType="1"/>
          </p:cNvSpPr>
          <p:nvPr/>
        </p:nvSpPr>
        <p:spPr bwMode="auto">
          <a:xfrm>
            <a:off x="6262688" y="5699125"/>
            <a:ext cx="457200" cy="0"/>
          </a:xfrm>
          <a:prstGeom prst="line">
            <a:avLst/>
          </a:prstGeom>
          <a:noFill/>
          <a:ln w="63500">
            <a:solidFill>
              <a:srgbClr val="B8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4594" name="Line 20"/>
          <p:cNvSpPr>
            <a:spLocks noChangeShapeType="1"/>
          </p:cNvSpPr>
          <p:nvPr/>
        </p:nvSpPr>
        <p:spPr bwMode="auto">
          <a:xfrm flipV="1">
            <a:off x="6691313" y="2117725"/>
            <a:ext cx="0" cy="3581400"/>
          </a:xfrm>
          <a:prstGeom prst="line">
            <a:avLst/>
          </a:prstGeom>
          <a:noFill/>
          <a:ln w="63500">
            <a:solidFill>
              <a:srgbClr val="B8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 flipH="1">
            <a:off x="4662488" y="2117725"/>
            <a:ext cx="2057400" cy="0"/>
          </a:xfrm>
          <a:prstGeom prst="line">
            <a:avLst/>
          </a:prstGeom>
          <a:noFill/>
          <a:ln w="63500">
            <a:solidFill>
              <a:srgbClr val="B8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4596" name="Line 22"/>
          <p:cNvSpPr>
            <a:spLocks noChangeShapeType="1"/>
          </p:cNvSpPr>
          <p:nvPr/>
        </p:nvSpPr>
        <p:spPr bwMode="auto">
          <a:xfrm flipH="1">
            <a:off x="4662488" y="3717925"/>
            <a:ext cx="2057400" cy="0"/>
          </a:xfrm>
          <a:prstGeom prst="line">
            <a:avLst/>
          </a:prstGeom>
          <a:noFill/>
          <a:ln w="63500">
            <a:solidFill>
              <a:srgbClr val="B8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  <p:pic>
        <p:nvPicPr>
          <p:cNvPr id="24597" name="Picture 23" descr="plsql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5663" y="1839913"/>
            <a:ext cx="663575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8" name="Line 24"/>
          <p:cNvSpPr>
            <a:spLocks noChangeShapeType="1"/>
          </p:cNvSpPr>
          <p:nvPr/>
        </p:nvSpPr>
        <p:spPr bwMode="auto">
          <a:xfrm flipH="1">
            <a:off x="6824663" y="2498725"/>
            <a:ext cx="457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4599" name="Rectangle 25"/>
          <p:cNvSpPr>
            <a:spLocks noChangeArrowheads="1"/>
          </p:cNvSpPr>
          <p:nvPr/>
        </p:nvSpPr>
        <p:spPr bwMode="auto">
          <a:xfrm>
            <a:off x="7100888" y="2894013"/>
            <a:ext cx="83661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Código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200" b="1">
                <a:latin typeface="Arial Black" pitchFamily="34" charset="0"/>
              </a:rPr>
              <a:t>Externo</a:t>
            </a:r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 flipH="1">
            <a:off x="2843213" y="4408488"/>
            <a:ext cx="3016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4601" name="Line 27"/>
          <p:cNvSpPr>
            <a:spLocks noChangeShapeType="1"/>
          </p:cNvSpPr>
          <p:nvPr/>
        </p:nvSpPr>
        <p:spPr bwMode="auto">
          <a:xfrm flipV="1">
            <a:off x="2846388" y="2146300"/>
            <a:ext cx="15875" cy="22955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>
            <a:off x="2843213" y="2171700"/>
            <a:ext cx="3016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4603" name="Line 29"/>
          <p:cNvSpPr>
            <a:spLocks noChangeShapeType="1"/>
          </p:cNvSpPr>
          <p:nvPr/>
        </p:nvSpPr>
        <p:spPr bwMode="auto">
          <a:xfrm>
            <a:off x="2840038" y="2819400"/>
            <a:ext cx="3016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4604" name="Line 30"/>
          <p:cNvSpPr>
            <a:spLocks noChangeShapeType="1"/>
          </p:cNvSpPr>
          <p:nvPr/>
        </p:nvSpPr>
        <p:spPr bwMode="auto">
          <a:xfrm>
            <a:off x="2843213" y="3730625"/>
            <a:ext cx="3016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Creando un Package PL/SQL</a:t>
            </a:r>
            <a:endParaRPr lang="es-ES" sz="30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6626" name="Rectangle 30"/>
          <p:cNvSpPr>
            <a:spLocks noChangeArrowheads="1"/>
          </p:cNvSpPr>
          <p:nvPr/>
        </p:nvSpPr>
        <p:spPr bwMode="blackWhite">
          <a:xfrm>
            <a:off x="6372225" y="1466850"/>
            <a:ext cx="2592388" cy="4537075"/>
          </a:xfrm>
          <a:prstGeom prst="rect">
            <a:avLst/>
          </a:prstGeom>
          <a:solidFill>
            <a:srgbClr val="99CCFF"/>
          </a:solidFill>
          <a:ln w="28575">
            <a:solidFill>
              <a:srgbClr val="99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27" name="Rectangle 31"/>
          <p:cNvSpPr>
            <a:spLocks noChangeArrowheads="1"/>
          </p:cNvSpPr>
          <p:nvPr/>
        </p:nvSpPr>
        <p:spPr bwMode="auto">
          <a:xfrm>
            <a:off x="633413" y="3810000"/>
            <a:ext cx="1447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200" b="1">
                <a:latin typeface="Arial Black" pitchFamily="34" charset="0"/>
              </a:rPr>
              <a:t>Crear/editar el cuerpo y la especificación del package</a:t>
            </a:r>
          </a:p>
        </p:txBody>
      </p:sp>
      <p:sp>
        <p:nvSpPr>
          <p:cNvPr id="26628" name="Rectangle 32"/>
          <p:cNvSpPr>
            <a:spLocks noChangeArrowheads="1"/>
          </p:cNvSpPr>
          <p:nvPr/>
        </p:nvSpPr>
        <p:spPr bwMode="auto">
          <a:xfrm>
            <a:off x="2843213" y="5751513"/>
            <a:ext cx="19812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200" b="1">
                <a:latin typeface="Arial Black" pitchFamily="34" charset="0"/>
              </a:rPr>
              <a:t>Invocar subprogramas del package</a:t>
            </a:r>
          </a:p>
        </p:txBody>
      </p:sp>
      <p:sp>
        <p:nvSpPr>
          <p:cNvPr id="26629" name="Line 33"/>
          <p:cNvSpPr>
            <a:spLocks noChangeShapeType="1"/>
          </p:cNvSpPr>
          <p:nvPr/>
        </p:nvSpPr>
        <p:spPr bwMode="gray">
          <a:xfrm>
            <a:off x="1893888" y="3333750"/>
            <a:ext cx="668337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6630" name="Rectangle 34"/>
          <p:cNvSpPr>
            <a:spLocks noChangeArrowheads="1"/>
          </p:cNvSpPr>
          <p:nvPr/>
        </p:nvSpPr>
        <p:spPr bwMode="auto">
          <a:xfrm>
            <a:off x="2311400" y="3810000"/>
            <a:ext cx="2160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200" b="1">
                <a:latin typeface="Arial Black" pitchFamily="34" charset="0"/>
              </a:rPr>
              <a:t>¿Compilado con advertencias/errores?</a:t>
            </a:r>
          </a:p>
        </p:txBody>
      </p:sp>
      <p:sp>
        <p:nvSpPr>
          <p:cNvPr id="26631" name="Text Box 35"/>
          <p:cNvSpPr txBox="1">
            <a:spLocks noChangeArrowheads="1"/>
          </p:cNvSpPr>
          <p:nvPr/>
        </p:nvSpPr>
        <p:spPr bwMode="auto">
          <a:xfrm>
            <a:off x="3309938" y="4405313"/>
            <a:ext cx="479425" cy="3048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400" b="1">
                <a:solidFill>
                  <a:srgbClr val="B80000"/>
                </a:solidFill>
                <a:latin typeface="Arial Black" pitchFamily="34" charset="0"/>
              </a:rPr>
              <a:t>NO</a:t>
            </a:r>
          </a:p>
        </p:txBody>
      </p:sp>
      <p:sp>
        <p:nvSpPr>
          <p:cNvPr id="26632" name="Text Box 36"/>
          <p:cNvSpPr txBox="1">
            <a:spLocks noChangeArrowheads="1"/>
          </p:cNvSpPr>
          <p:nvPr/>
        </p:nvSpPr>
        <p:spPr bwMode="auto">
          <a:xfrm>
            <a:off x="4167188" y="3059113"/>
            <a:ext cx="579437" cy="3048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400" b="1">
                <a:solidFill>
                  <a:srgbClr val="B80000"/>
                </a:solidFill>
                <a:latin typeface="Arial Black" pitchFamily="34" charset="0"/>
              </a:rPr>
              <a:t>YES</a:t>
            </a:r>
          </a:p>
        </p:txBody>
      </p:sp>
      <p:pic>
        <p:nvPicPr>
          <p:cNvPr id="26633" name="Picture 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09625" y="2133600"/>
            <a:ext cx="1139825" cy="3492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pic>
        <p:nvPicPr>
          <p:cNvPr id="26634" name="Picture 38" descr="iasicon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343025" y="2438400"/>
            <a:ext cx="72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AutoShape 39"/>
          <p:cNvSpPr>
            <a:spLocks noChangeArrowheads="1"/>
          </p:cNvSpPr>
          <p:nvPr/>
        </p:nvSpPr>
        <p:spPr bwMode="gray">
          <a:xfrm rot="5400000" flipH="1">
            <a:off x="1634331" y="2894807"/>
            <a:ext cx="446087" cy="342900"/>
          </a:xfrm>
          <a:prstGeom prst="flowChartExtract">
            <a:avLst/>
          </a:prstGeom>
          <a:solidFill>
            <a:srgbClr val="059F0C"/>
          </a:solidFill>
          <a:ln w="28575">
            <a:solidFill>
              <a:srgbClr val="66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26636" name="Picture 40" descr="DB2xDB_Icons: Document, SQL Code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93725" y="2514600"/>
            <a:ext cx="4921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7" name="Picture 41" descr="vie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4884738" y="3048000"/>
            <a:ext cx="11493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38" name="Group 42"/>
          <p:cNvGrpSpPr>
            <a:grpSpLocks/>
          </p:cNvGrpSpPr>
          <p:nvPr/>
        </p:nvGrpSpPr>
        <p:grpSpPr bwMode="auto">
          <a:xfrm>
            <a:off x="2486025" y="2286000"/>
            <a:ext cx="1581150" cy="1600200"/>
            <a:chOff x="1584" y="1434"/>
            <a:chExt cx="996" cy="1008"/>
          </a:xfrm>
        </p:grpSpPr>
        <p:pic>
          <p:nvPicPr>
            <p:cNvPr id="26659" name="Picture 43" descr="compil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1728" y="1434"/>
              <a:ext cx="624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60" name="Picture 44" descr="Symbols: Aler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1584" y="1818"/>
              <a:ext cx="39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61" name="Picture 45" descr="excep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2294" y="1482"/>
              <a:ext cx="286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639" name="Text Box 46"/>
          <p:cNvSpPr txBox="1">
            <a:spLocks noChangeArrowheads="1"/>
          </p:cNvSpPr>
          <p:nvPr/>
        </p:nvSpPr>
        <p:spPr bwMode="auto">
          <a:xfrm>
            <a:off x="6516688" y="3532188"/>
            <a:ext cx="2305050" cy="6762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200" b="1">
                <a:latin typeface="Arial Black" pitchFamily="34" charset="0"/>
              </a:rPr>
              <a:t>Usar el comando </a:t>
            </a:r>
          </a:p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200" b="1">
                <a:latin typeface="Arial Black" pitchFamily="34" charset="0"/>
              </a:rPr>
              <a:t>SHOW ERRORS</a:t>
            </a:r>
            <a:br>
              <a:rPr lang="en-US" sz="1200" b="1">
                <a:latin typeface="Arial Black" pitchFamily="34" charset="0"/>
              </a:rPr>
            </a:br>
            <a:r>
              <a:rPr lang="en-US" sz="1200" b="1">
                <a:latin typeface="Arial Black" pitchFamily="34" charset="0"/>
              </a:rPr>
              <a:t>en SQL*Plus</a:t>
            </a:r>
          </a:p>
        </p:txBody>
      </p:sp>
      <p:pic>
        <p:nvPicPr>
          <p:cNvPr id="26640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032625" y="3208338"/>
            <a:ext cx="1160463" cy="3556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pic>
        <p:nvPicPr>
          <p:cNvPr id="26641" name="Picture 48" descr="data dictionary gray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gray">
          <a:xfrm>
            <a:off x="7202488" y="4292600"/>
            <a:ext cx="47625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42" name="Group 49"/>
          <p:cNvGrpSpPr>
            <a:grpSpLocks/>
          </p:cNvGrpSpPr>
          <p:nvPr/>
        </p:nvGrpSpPr>
        <p:grpSpPr bwMode="auto">
          <a:xfrm>
            <a:off x="7529513" y="4521200"/>
            <a:ext cx="517525" cy="679450"/>
            <a:chOff x="4080" y="2640"/>
            <a:chExt cx="767" cy="1002"/>
          </a:xfrm>
        </p:grpSpPr>
        <p:pic>
          <p:nvPicPr>
            <p:cNvPr id="26656" name="Picture 50" descr="table00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gray">
            <a:xfrm>
              <a:off x="4080" y="2640"/>
              <a:ext cx="607" cy="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7" name="Picture 51" descr="table00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gray">
            <a:xfrm>
              <a:off x="4160" y="2722"/>
              <a:ext cx="607" cy="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8" name="Picture 52" descr="table00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gray">
            <a:xfrm>
              <a:off x="4240" y="2804"/>
              <a:ext cx="607" cy="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643" name="Text Box 53"/>
          <p:cNvSpPr txBox="1">
            <a:spLocks noChangeArrowheads="1"/>
          </p:cNvSpPr>
          <p:nvPr/>
        </p:nvSpPr>
        <p:spPr bwMode="auto">
          <a:xfrm>
            <a:off x="6391275" y="5241925"/>
            <a:ext cx="2509838" cy="4572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200" b="1">
                <a:latin typeface="Arial Black" pitchFamily="34" charset="0"/>
              </a:rPr>
              <a:t>Usar Vistas USER/ALL/DBA_</a:t>
            </a:r>
            <a:br>
              <a:rPr lang="en-US" sz="1200" b="1">
                <a:latin typeface="Arial Black" pitchFamily="34" charset="0"/>
              </a:rPr>
            </a:br>
            <a:r>
              <a:rPr lang="en-US" sz="1200" b="1">
                <a:latin typeface="Arial Black" pitchFamily="34" charset="0"/>
              </a:rPr>
              <a:t>ERRORS</a:t>
            </a:r>
          </a:p>
        </p:txBody>
      </p:sp>
      <p:grpSp>
        <p:nvGrpSpPr>
          <p:cNvPr id="26644" name="Group 54"/>
          <p:cNvGrpSpPr>
            <a:grpSpLocks/>
          </p:cNvGrpSpPr>
          <p:nvPr/>
        </p:nvGrpSpPr>
        <p:grpSpPr bwMode="auto">
          <a:xfrm>
            <a:off x="6386513" y="1638300"/>
            <a:ext cx="704850" cy="758825"/>
            <a:chOff x="3780" y="960"/>
            <a:chExt cx="444" cy="478"/>
          </a:xfrm>
        </p:grpSpPr>
        <p:pic>
          <p:nvPicPr>
            <p:cNvPr id="26654" name="Picture 55" descr="iasicon0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780" y="960"/>
              <a:ext cx="396" cy="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5" name="AutoShape 56"/>
            <p:cNvSpPr>
              <a:spLocks noChangeArrowheads="1"/>
            </p:cNvSpPr>
            <p:nvPr/>
          </p:nvSpPr>
          <p:spPr bwMode="gray">
            <a:xfrm rot="5400000" flipH="1">
              <a:off x="3990" y="1201"/>
              <a:ext cx="236" cy="233"/>
            </a:xfrm>
            <a:prstGeom prst="flowChartExtract">
              <a:avLst/>
            </a:prstGeom>
            <a:solidFill>
              <a:srgbClr val="059F0C"/>
            </a:solidFill>
            <a:ln w="28575">
              <a:solidFill>
                <a:srgbClr val="66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6645" name="Text Box 57"/>
          <p:cNvSpPr txBox="1">
            <a:spLocks noChangeArrowheads="1"/>
          </p:cNvSpPr>
          <p:nvPr/>
        </p:nvSpPr>
        <p:spPr bwMode="auto">
          <a:xfrm>
            <a:off x="6332538" y="2505075"/>
            <a:ext cx="2603500" cy="4572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r>
              <a:rPr lang="en-US" sz="1200" b="1">
                <a:latin typeface="Arial Black" pitchFamily="34" charset="0"/>
              </a:rPr>
              <a:t>Ver las advertencias/errores</a:t>
            </a:r>
            <a:r>
              <a:rPr lang="en-US" sz="1200">
                <a:latin typeface="Arial Black" pitchFamily="34" charset="0"/>
              </a:rPr>
              <a:t> </a:t>
            </a:r>
            <a:r>
              <a:rPr lang="en-US" sz="1200" b="1">
                <a:latin typeface="Arial Black" pitchFamily="34" charset="0"/>
              </a:rPr>
              <a:t/>
            </a:r>
            <a:br>
              <a:rPr lang="en-US" sz="1200" b="1">
                <a:latin typeface="Arial Black" pitchFamily="34" charset="0"/>
              </a:rPr>
            </a:br>
            <a:r>
              <a:rPr lang="en-US" sz="1200" b="1">
                <a:latin typeface="Arial Black" pitchFamily="34" charset="0"/>
              </a:rPr>
              <a:t>en SQL Developer</a:t>
            </a:r>
          </a:p>
        </p:txBody>
      </p:sp>
      <p:pic>
        <p:nvPicPr>
          <p:cNvPr id="26646" name="Picture 58"/>
          <p:cNvPicPr>
            <a:picLocks noChangeAspect="1" noChangeArrowheads="1"/>
          </p:cNvPicPr>
          <p:nvPr/>
        </p:nvPicPr>
        <p:blipFill>
          <a:blip r:embed="rId12" cstate="print"/>
          <a:srcRect r="65688" b="13147"/>
          <a:stretch>
            <a:fillRect/>
          </a:stretch>
        </p:blipFill>
        <p:spPr bwMode="gray">
          <a:xfrm>
            <a:off x="6875463" y="1866900"/>
            <a:ext cx="1873250" cy="598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  <p:sp>
        <p:nvSpPr>
          <p:cNvPr id="26647" name="Line 59"/>
          <p:cNvSpPr>
            <a:spLocks noChangeShapeType="1"/>
          </p:cNvSpPr>
          <p:nvPr/>
        </p:nvSpPr>
        <p:spPr bwMode="auto">
          <a:xfrm>
            <a:off x="3324225" y="4303713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6648" name="Rectangle 60"/>
          <p:cNvSpPr>
            <a:spLocks noChangeArrowheads="1"/>
          </p:cNvSpPr>
          <p:nvPr/>
        </p:nvSpPr>
        <p:spPr bwMode="auto">
          <a:xfrm>
            <a:off x="4470400" y="3743325"/>
            <a:ext cx="201612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200" b="1">
                <a:latin typeface="Arial Black" pitchFamily="34" charset="0"/>
              </a:rPr>
              <a:t>Ver las advertencias/errores del complilador</a:t>
            </a:r>
          </a:p>
        </p:txBody>
      </p:sp>
      <p:sp>
        <p:nvSpPr>
          <p:cNvPr id="26649" name="Line 61"/>
          <p:cNvSpPr>
            <a:spLocks noChangeShapeType="1"/>
          </p:cNvSpPr>
          <p:nvPr/>
        </p:nvSpPr>
        <p:spPr bwMode="auto">
          <a:xfrm>
            <a:off x="3998913" y="3343275"/>
            <a:ext cx="8953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26650" name="Freeform 62"/>
          <p:cNvSpPr>
            <a:spLocks/>
          </p:cNvSpPr>
          <p:nvPr/>
        </p:nvSpPr>
        <p:spPr bwMode="auto">
          <a:xfrm>
            <a:off x="1419225" y="1412875"/>
            <a:ext cx="4038600" cy="1524000"/>
          </a:xfrm>
          <a:custGeom>
            <a:avLst/>
            <a:gdLst>
              <a:gd name="T0" fmla="*/ 4038600 w 2544"/>
              <a:gd name="T1" fmla="*/ 1524000 h 816"/>
              <a:gd name="T2" fmla="*/ 4038600 w 2544"/>
              <a:gd name="T3" fmla="*/ 0 h 816"/>
              <a:gd name="T4" fmla="*/ 0 w 2544"/>
              <a:gd name="T5" fmla="*/ 0 h 816"/>
              <a:gd name="T6" fmla="*/ 0 w 2544"/>
              <a:gd name="T7" fmla="*/ 717176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816"/>
              <a:gd name="T14" fmla="*/ 2544 w 2544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816">
                <a:moveTo>
                  <a:pt x="2544" y="816"/>
                </a:moveTo>
                <a:lnTo>
                  <a:pt x="2544" y="0"/>
                </a:ln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635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s-CL"/>
          </a:p>
        </p:txBody>
      </p:sp>
      <p:pic>
        <p:nvPicPr>
          <p:cNvPr id="26651" name="Picture 63" descr="package-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979738" y="4692650"/>
            <a:ext cx="7937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2" name="Picture 64" descr="package-spe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825500" y="2362200"/>
            <a:ext cx="668338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3" name="Picture 65" descr="package-body-codea0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1038225" y="2855913"/>
            <a:ext cx="642938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4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Creando la Especificación del Package</a:t>
            </a:r>
            <a:endParaRPr lang="es-ES" sz="34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Arial Unicode MS"/>
                <a:cs typeface="Arial Unicode MS"/>
              </a:rPr>
              <a:t>Sintaxis: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Arial Unicode MS"/>
                <a:cs typeface="Arial Unicode MS"/>
              </a:rPr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Arial Unicode MS"/>
                <a:cs typeface="Arial Unicode MS"/>
              </a:rPr>
              <a:t>Ejemplo: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42623" y="3512473"/>
            <a:ext cx="7077527" cy="107721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200" b="1" dirty="0">
                <a:latin typeface="Arial Black" pitchFamily="34" charset="0"/>
              </a:rPr>
              <a:t>CREATE OR REPLACE 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PACKAGE PKG_COMM</a:t>
            </a:r>
            <a:r>
              <a:rPr lang="en-US" sz="1200" b="1" dirty="0">
                <a:latin typeface="Arial Black" pitchFamily="34" charset="0"/>
              </a:rPr>
              <a:t> IS</a:t>
            </a:r>
          </a:p>
          <a:p>
            <a:pPr>
              <a:defRPr/>
            </a:pPr>
            <a:r>
              <a:rPr lang="en-US" sz="1200" b="1" dirty="0">
                <a:latin typeface="Arial Black" pitchFamily="34" charset="0"/>
              </a:rPr>
              <a:t>  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v_comm_ok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 VARCHAR2(2);</a:t>
            </a:r>
          </a:p>
          <a:p>
            <a:pPr>
              <a:defRPr/>
            </a:pP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  PROCEDURE SP_RESET_COMM(</a:t>
            </a:r>
            <a:r>
              <a:rPr lang="en-US" sz="1200" b="1" dirty="0" err="1">
                <a:solidFill>
                  <a:srgbClr val="0000CC"/>
                </a:solidFill>
                <a:latin typeface="Arial Black" pitchFamily="34" charset="0"/>
              </a:rPr>
              <a:t>p_nueva_comm</a:t>
            </a:r>
            <a:r>
              <a:rPr lang="en-US" sz="1200" b="1" dirty="0">
                <a:solidFill>
                  <a:srgbClr val="0000CC"/>
                </a:solidFill>
                <a:latin typeface="Arial Black" pitchFamily="34" charset="0"/>
              </a:rPr>
              <a:t> NUMBER)</a:t>
            </a:r>
            <a:r>
              <a:rPr lang="en-US" sz="1200" b="1" dirty="0">
                <a:latin typeface="Arial Black" pitchFamily="34" charset="0"/>
              </a:rPr>
              <a:t>;</a:t>
            </a:r>
          </a:p>
          <a:p>
            <a:pPr>
              <a:defRPr/>
            </a:pPr>
            <a:r>
              <a:rPr lang="en-US" sz="1200" b="1" dirty="0">
                <a:latin typeface="Arial Black" pitchFamily="34" charset="0"/>
              </a:rPr>
              <a:t>END </a:t>
            </a:r>
            <a:r>
              <a:rPr lang="en-US" sz="1200" b="1" dirty="0">
                <a:solidFill>
                  <a:srgbClr val="B80000"/>
                </a:solidFill>
                <a:latin typeface="Arial Black" pitchFamily="34" charset="0"/>
              </a:rPr>
              <a:t>PKG_COMM</a:t>
            </a:r>
            <a:r>
              <a:rPr lang="en-US" sz="1200" b="1" dirty="0">
                <a:latin typeface="Arial Black" pitchFamily="34" charset="0"/>
              </a:rPr>
              <a:t>;</a:t>
            </a:r>
          </a:p>
          <a:p>
            <a:pPr>
              <a:defRPr/>
            </a:pPr>
            <a:endParaRPr lang="en-US" sz="800" b="1" dirty="0">
              <a:latin typeface="Arial Black" pitchFamily="34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42623" y="5169823"/>
            <a:ext cx="7077527" cy="1057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>
              <a:latin typeface="Arial Black" pitchFamily="34" charset="0"/>
            </a:endParaRPr>
          </a:p>
          <a:p>
            <a:pPr>
              <a:defRPr/>
            </a:pPr>
            <a:r>
              <a:rPr lang="en-US" sz="1200" b="1">
                <a:latin typeface="Arial Black" pitchFamily="34" charset="0"/>
              </a:rPr>
              <a:t>CREATE OR REPLACE </a:t>
            </a:r>
            <a:r>
              <a:rPr lang="en-US" sz="1200" b="1">
                <a:solidFill>
                  <a:srgbClr val="B80000"/>
                </a:solidFill>
                <a:latin typeface="Arial Black" pitchFamily="34" charset="0"/>
              </a:rPr>
              <a:t>PACKAGE PKG_DATOS_EMP</a:t>
            </a:r>
            <a:r>
              <a:rPr lang="en-US" sz="1200" b="1">
                <a:latin typeface="Arial Black" pitchFamily="34" charset="0"/>
              </a:rPr>
              <a:t> IS</a:t>
            </a:r>
          </a:p>
          <a:p>
            <a:pPr>
              <a:defRPr/>
            </a:pPr>
            <a:r>
              <a:rPr lang="en-US" sz="1200" b="1">
                <a:latin typeface="Arial Black" pitchFamily="34" charset="0"/>
              </a:rPr>
              <a:t> </a:t>
            </a: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v_nombre_depto    VARCHAR2(50);</a:t>
            </a:r>
          </a:p>
          <a:p>
            <a:pPr>
              <a:defRPr/>
            </a:pPr>
            <a:r>
              <a:rPr lang="en-US" sz="1200" b="1">
                <a:solidFill>
                  <a:srgbClr val="0000CC"/>
                </a:solidFill>
                <a:latin typeface="Arial Black" pitchFamily="34" charset="0"/>
              </a:rPr>
              <a:t>  FUNCTION FN_OBT_DEPTO(p_cod_depto NUMBER) RETURN VARCHAR2</a:t>
            </a:r>
            <a:r>
              <a:rPr lang="en-US" sz="1200" b="1">
                <a:latin typeface="Arial Black" pitchFamily="34" charset="0"/>
              </a:rPr>
              <a:t>;</a:t>
            </a:r>
          </a:p>
          <a:p>
            <a:pPr>
              <a:defRPr/>
            </a:pPr>
            <a:r>
              <a:rPr lang="en-US" sz="1200" b="1">
                <a:latin typeface="Arial Black" pitchFamily="34" charset="0"/>
              </a:rPr>
              <a:t>END </a:t>
            </a:r>
            <a:r>
              <a:rPr lang="en-US" sz="1200" b="1">
                <a:solidFill>
                  <a:srgbClr val="B80000"/>
                </a:solidFill>
                <a:latin typeface="Arial Black" pitchFamily="34" charset="0"/>
              </a:rPr>
              <a:t>PKG_DATOS_EMP</a:t>
            </a:r>
            <a:r>
              <a:rPr lang="en-US" sz="1200" b="1">
                <a:latin typeface="Arial Black" pitchFamily="34" charset="0"/>
              </a:rPr>
              <a:t>;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42623" y="1829745"/>
            <a:ext cx="7077527" cy="1199329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>
              <a:latin typeface="Arial Black" pitchFamily="34" charset="0"/>
            </a:endParaRPr>
          </a:p>
          <a:p>
            <a:pPr>
              <a:defRPr/>
            </a:pPr>
            <a:r>
              <a:rPr lang="es-CL" sz="1400" b="1">
                <a:solidFill>
                  <a:srgbClr val="000000"/>
                </a:solidFill>
              </a:rPr>
              <a:t>CREATE [OR REPLACE] PACKAGE </a:t>
            </a:r>
            <a:r>
              <a:rPr lang="es-CL" sz="1400" b="1" i="1">
                <a:solidFill>
                  <a:srgbClr val="000000"/>
                </a:solidFill>
              </a:rPr>
              <a:t>nombre_package</a:t>
            </a:r>
            <a:r>
              <a:rPr lang="es-CL" sz="1400" b="1">
                <a:solidFill>
                  <a:srgbClr val="000000"/>
                </a:solidFill>
              </a:rPr>
              <a:t> IS|AS</a:t>
            </a:r>
          </a:p>
          <a:p>
            <a:pPr>
              <a:defRPr/>
            </a:pPr>
            <a:r>
              <a:rPr lang="es-CL" sz="1400" b="1">
                <a:solidFill>
                  <a:srgbClr val="000000"/>
                </a:solidFill>
              </a:rPr>
              <a:t>    </a:t>
            </a:r>
            <a:r>
              <a:rPr lang="es-CL" sz="1400" b="1" i="1">
                <a:solidFill>
                  <a:srgbClr val="000000"/>
                </a:solidFill>
              </a:rPr>
              <a:t>declaración de tipos y variables públicos</a:t>
            </a:r>
          </a:p>
          <a:p>
            <a:pPr>
              <a:defRPr/>
            </a:pPr>
            <a:r>
              <a:rPr lang="es-CL" sz="1400" b="1">
                <a:solidFill>
                  <a:srgbClr val="000000"/>
                </a:solidFill>
              </a:rPr>
              <a:t>    </a:t>
            </a:r>
            <a:r>
              <a:rPr lang="es-CL" sz="1400" b="1" i="1">
                <a:solidFill>
                  <a:srgbClr val="000000"/>
                </a:solidFill>
              </a:rPr>
              <a:t>especificación de subprogramas</a:t>
            </a:r>
          </a:p>
          <a:p>
            <a:pPr>
              <a:defRPr/>
            </a:pPr>
            <a:r>
              <a:rPr lang="es-CL" sz="1400" b="1">
                <a:solidFill>
                  <a:srgbClr val="000000"/>
                </a:solidFill>
              </a:rPr>
              <a:t>END [</a:t>
            </a:r>
            <a:r>
              <a:rPr lang="es-CL" sz="1400" b="1" i="1">
                <a:solidFill>
                  <a:srgbClr val="000000"/>
                </a:solidFill>
              </a:rPr>
              <a:t>nombre_package</a:t>
            </a:r>
            <a:r>
              <a:rPr lang="es-CL" sz="1400" b="1">
                <a:solidFill>
                  <a:srgbClr val="000000"/>
                </a:solidFill>
              </a:rPr>
              <a:t>];</a:t>
            </a:r>
          </a:p>
          <a:p>
            <a:pPr>
              <a:defRPr/>
            </a:pPr>
            <a:endParaRPr lang="en-US" sz="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400" smtClean="0">
                <a:solidFill>
                  <a:srgbClr val="10253F"/>
                </a:solidFill>
                <a:latin typeface="Arial" charset="0"/>
                <a:ea typeface="ＭＳ Ｐゴシック" pitchFamily="34" charset="-128"/>
                <a:cs typeface="Arial" charset="0"/>
              </a:rPr>
              <a:t>Creando el Cuerpo del Package</a:t>
            </a:r>
            <a:endParaRPr lang="es-ES" sz="3400" smtClean="0">
              <a:solidFill>
                <a:srgbClr val="10253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611188" y="1557338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>
                <a:ea typeface="Arial Unicode MS"/>
                <a:cs typeface="Arial Unicode MS"/>
              </a:rPr>
              <a:t>Sintaxis: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>
              <a:ea typeface="Arial Unicode MS"/>
              <a:cs typeface="Arial Unicode MS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42623" y="2002783"/>
            <a:ext cx="7077527" cy="119932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>
              <a:latin typeface="Arial Black" pitchFamily="34" charset="0"/>
            </a:endParaRPr>
          </a:p>
          <a:p>
            <a:pPr>
              <a:defRPr/>
            </a:pPr>
            <a:r>
              <a:rPr lang="es-CL" sz="1400" b="1">
                <a:solidFill>
                  <a:srgbClr val="000000"/>
                </a:solidFill>
              </a:rPr>
              <a:t>CREATE [OR REPLACE] PACKAGE BODY </a:t>
            </a:r>
            <a:r>
              <a:rPr lang="es-CL" sz="1400" b="1" i="1">
                <a:solidFill>
                  <a:srgbClr val="000000"/>
                </a:solidFill>
              </a:rPr>
              <a:t>nombre_package</a:t>
            </a:r>
            <a:r>
              <a:rPr lang="es-CL" sz="1400" b="1">
                <a:solidFill>
                  <a:srgbClr val="000000"/>
                </a:solidFill>
              </a:rPr>
              <a:t> IS|AS</a:t>
            </a:r>
          </a:p>
          <a:p>
            <a:pPr>
              <a:defRPr/>
            </a:pPr>
            <a:r>
              <a:rPr lang="es-CL" sz="1400" b="1">
                <a:solidFill>
                  <a:srgbClr val="000000"/>
                </a:solidFill>
              </a:rPr>
              <a:t>    </a:t>
            </a:r>
            <a:r>
              <a:rPr lang="es-CL" sz="1400" b="1" i="1">
                <a:solidFill>
                  <a:srgbClr val="000000"/>
                </a:solidFill>
              </a:rPr>
              <a:t>declaraciones de tipos y variables privados</a:t>
            </a:r>
          </a:p>
          <a:p>
            <a:pPr>
              <a:defRPr/>
            </a:pPr>
            <a:r>
              <a:rPr lang="es-CL" sz="1400" b="1" i="1">
                <a:solidFill>
                  <a:srgbClr val="000000"/>
                </a:solidFill>
              </a:rPr>
              <a:t>    cuerpos de subprogramas</a:t>
            </a:r>
          </a:p>
          <a:p>
            <a:pPr>
              <a:defRPr/>
            </a:pPr>
            <a:r>
              <a:rPr lang="es-CL" sz="1400" b="1">
                <a:solidFill>
                  <a:srgbClr val="000000"/>
                </a:solidFill>
              </a:rPr>
              <a:t>END [</a:t>
            </a:r>
            <a:r>
              <a:rPr lang="es-CL" sz="1400" b="1" i="1">
                <a:solidFill>
                  <a:srgbClr val="000000"/>
                </a:solidFill>
              </a:rPr>
              <a:t>nombre_package</a:t>
            </a:r>
            <a:r>
              <a:rPr lang="es-CL" sz="1400" b="1">
                <a:solidFill>
                  <a:srgbClr val="000000"/>
                </a:solidFill>
              </a:rPr>
              <a:t>];</a:t>
            </a:r>
          </a:p>
          <a:p>
            <a:pPr>
              <a:defRPr/>
            </a:pPr>
            <a:endParaRPr lang="en-US" sz="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8019</TotalTime>
  <Words>3641</Words>
  <Application>Microsoft Office PowerPoint</Application>
  <PresentationFormat>Presentación en pantalla (4:3)</PresentationFormat>
  <Paragraphs>474</Paragraphs>
  <Slides>23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DuocUC 2012</vt:lpstr>
      <vt:lpstr>Diapositiva 1</vt:lpstr>
      <vt:lpstr>Diapositiva 2</vt:lpstr>
      <vt:lpstr>Objetivos de la Clase</vt:lpstr>
      <vt:lpstr>Package PL/SQL</vt:lpstr>
      <vt:lpstr>Componentes de un Package PL/SQL</vt:lpstr>
      <vt:lpstr>Visibilidad de los Componentes de un Package PL/SQL</vt:lpstr>
      <vt:lpstr>Creando un Package PL/SQL</vt:lpstr>
      <vt:lpstr>Creando la Especificación del Package</vt:lpstr>
      <vt:lpstr>Creando el Cuerpo del Package</vt:lpstr>
      <vt:lpstr>Creando el Cuerpo del Package</vt:lpstr>
      <vt:lpstr>Creando el Cuerpo del Package</vt:lpstr>
      <vt:lpstr>Invocando Subprogramas del Package</vt:lpstr>
      <vt:lpstr>Invocando Subprogramas del Package</vt:lpstr>
      <vt:lpstr>Invocando Subprogramas del Package</vt:lpstr>
      <vt:lpstr>Invocando Subprogramas del Package</vt:lpstr>
      <vt:lpstr>Invocando Subprogramas del Package</vt:lpstr>
      <vt:lpstr>Creando y Usando Package sin Cuerpo</vt:lpstr>
      <vt:lpstr>Creando y Usando Package sin Cuerpo</vt:lpstr>
      <vt:lpstr>Eliminando Package</vt:lpstr>
      <vt:lpstr>Ventajas del Uso de Package</vt:lpstr>
      <vt:lpstr>Pautas para Crear Package</vt:lpstr>
      <vt:lpstr>Información del Package en el  Diccionario de Datos</vt:lpstr>
      <vt:lpstr>Resumen de la Clase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 San Martin</cp:lastModifiedBy>
  <cp:revision>1111</cp:revision>
  <dcterms:created xsi:type="dcterms:W3CDTF">2013-06-28T16:52:03Z</dcterms:created>
  <dcterms:modified xsi:type="dcterms:W3CDTF">2014-06-01T20:28:38Z</dcterms:modified>
</cp:coreProperties>
</file>