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32"/>
  </p:notesMasterIdLst>
  <p:sldIdLst>
    <p:sldId id="260" r:id="rId2"/>
    <p:sldId id="259" r:id="rId3"/>
    <p:sldId id="258" r:id="rId4"/>
    <p:sldId id="444" r:id="rId5"/>
    <p:sldId id="465" r:id="rId6"/>
    <p:sldId id="464" r:id="rId7"/>
    <p:sldId id="454" r:id="rId8"/>
    <p:sldId id="466" r:id="rId9"/>
    <p:sldId id="452" r:id="rId10"/>
    <p:sldId id="453" r:id="rId11"/>
    <p:sldId id="467" r:id="rId12"/>
    <p:sldId id="455" r:id="rId13"/>
    <p:sldId id="445" r:id="rId14"/>
    <p:sldId id="456" r:id="rId15"/>
    <p:sldId id="457" r:id="rId16"/>
    <p:sldId id="458" r:id="rId17"/>
    <p:sldId id="468" r:id="rId18"/>
    <p:sldId id="469" r:id="rId19"/>
    <p:sldId id="470" r:id="rId20"/>
    <p:sldId id="460" r:id="rId21"/>
    <p:sldId id="471" r:id="rId22"/>
    <p:sldId id="476" r:id="rId23"/>
    <p:sldId id="477" r:id="rId24"/>
    <p:sldId id="472" r:id="rId25"/>
    <p:sldId id="473" r:id="rId26"/>
    <p:sldId id="462" r:id="rId27"/>
    <p:sldId id="475" r:id="rId28"/>
    <p:sldId id="478" r:id="rId29"/>
    <p:sldId id="474" r:id="rId30"/>
    <p:sldId id="369" r:id="rId31"/>
  </p:sldIdLst>
  <p:sldSz cx="9144000" cy="6858000" type="screen4x3"/>
  <p:notesSz cx="6858000" cy="9144000"/>
  <p:defaultTextStyle>
    <a:defPPr>
      <a:defRPr lang="es-CL"/>
    </a:defPPr>
    <a:lvl1pPr algn="l" rtl="0" fontAlgn="base">
      <a:spcBef>
        <a:spcPct val="0"/>
      </a:spcBef>
      <a:spcAft>
        <a:spcPct val="0"/>
      </a:spcAft>
      <a:defRPr sz="1500" kern="1200">
        <a:solidFill>
          <a:schemeClr val="tx1"/>
        </a:solidFill>
        <a:latin typeface="Arial" charset="0"/>
        <a:ea typeface="+mn-ea"/>
        <a:cs typeface="Arial" charset="0"/>
      </a:defRPr>
    </a:lvl1pPr>
    <a:lvl2pPr marL="457200" algn="l" rtl="0" fontAlgn="base">
      <a:spcBef>
        <a:spcPct val="0"/>
      </a:spcBef>
      <a:spcAft>
        <a:spcPct val="0"/>
      </a:spcAft>
      <a:defRPr sz="1500" kern="1200">
        <a:solidFill>
          <a:schemeClr val="tx1"/>
        </a:solidFill>
        <a:latin typeface="Arial" charset="0"/>
        <a:ea typeface="+mn-ea"/>
        <a:cs typeface="Arial" charset="0"/>
      </a:defRPr>
    </a:lvl2pPr>
    <a:lvl3pPr marL="914400" algn="l" rtl="0" fontAlgn="base">
      <a:spcBef>
        <a:spcPct val="0"/>
      </a:spcBef>
      <a:spcAft>
        <a:spcPct val="0"/>
      </a:spcAft>
      <a:defRPr sz="1500" kern="1200">
        <a:solidFill>
          <a:schemeClr val="tx1"/>
        </a:solidFill>
        <a:latin typeface="Arial" charset="0"/>
        <a:ea typeface="+mn-ea"/>
        <a:cs typeface="Arial" charset="0"/>
      </a:defRPr>
    </a:lvl3pPr>
    <a:lvl4pPr marL="1371600" algn="l" rtl="0" fontAlgn="base">
      <a:spcBef>
        <a:spcPct val="0"/>
      </a:spcBef>
      <a:spcAft>
        <a:spcPct val="0"/>
      </a:spcAft>
      <a:defRPr sz="1500" kern="1200">
        <a:solidFill>
          <a:schemeClr val="tx1"/>
        </a:solidFill>
        <a:latin typeface="Arial" charset="0"/>
        <a:ea typeface="+mn-ea"/>
        <a:cs typeface="Arial" charset="0"/>
      </a:defRPr>
    </a:lvl4pPr>
    <a:lvl5pPr marL="1828800" algn="l" rtl="0" fontAlgn="base">
      <a:spcBef>
        <a:spcPct val="0"/>
      </a:spcBef>
      <a:spcAft>
        <a:spcPct val="0"/>
      </a:spcAft>
      <a:defRPr sz="1500" kern="1200">
        <a:solidFill>
          <a:schemeClr val="tx1"/>
        </a:solidFill>
        <a:latin typeface="Arial" charset="0"/>
        <a:ea typeface="+mn-ea"/>
        <a:cs typeface="Arial" charset="0"/>
      </a:defRPr>
    </a:lvl5pPr>
    <a:lvl6pPr marL="2286000" algn="l" defTabSz="914400" rtl="0" eaLnBrk="1" latinLnBrk="0" hangingPunct="1">
      <a:defRPr sz="1500" kern="1200">
        <a:solidFill>
          <a:schemeClr val="tx1"/>
        </a:solidFill>
        <a:latin typeface="Arial" charset="0"/>
        <a:ea typeface="+mn-ea"/>
        <a:cs typeface="Arial" charset="0"/>
      </a:defRPr>
    </a:lvl6pPr>
    <a:lvl7pPr marL="2743200" algn="l" defTabSz="914400" rtl="0" eaLnBrk="1" latinLnBrk="0" hangingPunct="1">
      <a:defRPr sz="1500" kern="1200">
        <a:solidFill>
          <a:schemeClr val="tx1"/>
        </a:solidFill>
        <a:latin typeface="Arial" charset="0"/>
        <a:ea typeface="+mn-ea"/>
        <a:cs typeface="Arial" charset="0"/>
      </a:defRPr>
    </a:lvl7pPr>
    <a:lvl8pPr marL="3200400" algn="l" defTabSz="914400" rtl="0" eaLnBrk="1" latinLnBrk="0" hangingPunct="1">
      <a:defRPr sz="1500" kern="1200">
        <a:solidFill>
          <a:schemeClr val="tx1"/>
        </a:solidFill>
        <a:latin typeface="Arial" charset="0"/>
        <a:ea typeface="+mn-ea"/>
        <a:cs typeface="Arial" charset="0"/>
      </a:defRPr>
    </a:lvl8pPr>
    <a:lvl9pPr marL="3657600" algn="l" defTabSz="914400" rtl="0" eaLnBrk="1" latinLnBrk="0" hangingPunct="1">
      <a:defRPr sz="15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38FC5"/>
    <a:srgbClr val="000066"/>
    <a:srgbClr val="82A5D0"/>
    <a:srgbClr val="4F81BD"/>
    <a:srgbClr val="920000"/>
    <a:srgbClr val="006600"/>
    <a:srgbClr val="0000CC"/>
    <a:srgbClr val="B80000"/>
    <a:srgbClr val="660066"/>
    <a:srgbClr val="00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0" autoAdjust="0"/>
    <p:restoredTop sz="72760" autoAdjust="0"/>
  </p:normalViewPr>
  <p:slideViewPr>
    <p:cSldViewPr>
      <p:cViewPr>
        <p:scale>
          <a:sx n="100" d="100"/>
          <a:sy n="100" d="100"/>
        </p:scale>
        <p:origin x="-468" y="7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CL"/>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AA8AEA6B-1DD3-4D8E-8090-9CB53C642FD7}" type="datetimeFigureOut">
              <a:rPr lang="es-CL"/>
              <a:pPr>
                <a:defRPr/>
              </a:pPr>
              <a:t>14-06-2014</a:t>
            </a:fld>
            <a:endParaRPr lang="es-CL"/>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CL"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CL"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CL"/>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BD25BB59-1460-46D3-BF71-5C38C9DF74F8}" type="slidenum">
              <a:rPr lang="es-CL"/>
              <a:pPr>
                <a:defRPr/>
              </a:pPr>
              <a:t>‹Nº›</a:t>
            </a:fld>
            <a:endParaRPr lang="es-CL"/>
          </a:p>
        </p:txBody>
      </p:sp>
    </p:spTree>
    <p:extLst>
      <p:ext uri="{BB962C8B-B14F-4D97-AF65-F5344CB8AC3E}">
        <p14:creationId xmlns="" xmlns:p14="http://schemas.microsoft.com/office/powerpoint/2010/main" val="523030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1 Marcador de imagen de diapositiva"/>
          <p:cNvSpPr>
            <a:spLocks noGrp="1" noRot="1" noChangeAspect="1"/>
          </p:cNvSpPr>
          <p:nvPr>
            <p:ph type="sldImg"/>
          </p:nvPr>
        </p:nvSpPr>
        <p:spPr bwMode="auto">
          <a:noFill/>
          <a:ln>
            <a:solidFill>
              <a:srgbClr val="000000"/>
            </a:solidFill>
            <a:miter lim="800000"/>
            <a:headEnd/>
            <a:tailEnd/>
          </a:ln>
        </p:spPr>
      </p:sp>
      <p:sp>
        <p:nvSpPr>
          <p:cNvPr id="16386"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16387"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F98D4D3-3C41-4A01-BAC9-1C2098C0AAC3}" type="slidenum">
              <a:rPr lang="es-CL">
                <a:cs typeface="Arial" charset="0"/>
              </a:rPr>
              <a:pPr fontAlgn="base">
                <a:spcBef>
                  <a:spcPct val="0"/>
                </a:spcBef>
                <a:spcAft>
                  <a:spcPct val="0"/>
                </a:spcAft>
                <a:defRPr/>
              </a:pPr>
              <a:t>1</a:t>
            </a:fld>
            <a:endParaRPr lang="es-CL">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1746" name="2 Marcador de notas"/>
          <p:cNvSpPr>
            <a:spLocks noGrp="1"/>
          </p:cNvSpPr>
          <p:nvPr>
            <p:ph type="body" idx="1"/>
          </p:nvPr>
        </p:nvSpPr>
        <p:spPr bwMode="auto">
          <a:noFill/>
        </p:spPr>
        <p:txBody>
          <a:bodyPr wrap="square" numCol="1" anchor="t" anchorCtr="0" compatLnSpc="1">
            <a:prstTxWarp prst="textNoShape">
              <a:avLst/>
            </a:prstTxWarp>
          </a:bodyPr>
          <a:lstStyle/>
          <a:p>
            <a:pPr>
              <a:lnSpc>
                <a:spcPct val="90000"/>
              </a:lnSpc>
            </a:pPr>
            <a:r>
              <a:rPr lang="es-MX" sz="1200" b="1" dirty="0" smtClean="0">
                <a:latin typeface="Arial" pitchFamily="34" charset="0"/>
                <a:cs typeface="Arial" pitchFamily="34" charset="0"/>
              </a:rPr>
              <a:t>Creando </a:t>
            </a:r>
            <a:r>
              <a:rPr lang="es-MX" sz="1200" b="1" dirty="0" err="1" smtClean="0">
                <a:latin typeface="Arial" pitchFamily="34" charset="0"/>
                <a:cs typeface="Arial" pitchFamily="34" charset="0"/>
              </a:rPr>
              <a:t>Trigger</a:t>
            </a:r>
            <a:r>
              <a:rPr lang="es-MX" sz="1200" b="1" dirty="0" smtClean="0">
                <a:latin typeface="Arial" pitchFamily="34" charset="0"/>
                <a:cs typeface="Arial" pitchFamily="34" charset="0"/>
              </a:rPr>
              <a:t> a Nivel de Sentencia</a:t>
            </a:r>
            <a:endParaRPr lang="es-MX" sz="1200" dirty="0" smtClean="0">
              <a:latin typeface="Arial" pitchFamily="34" charset="0"/>
              <a:cs typeface="Arial" pitchFamily="34" charset="0"/>
            </a:endParaRPr>
          </a:p>
          <a:p>
            <a:pPr>
              <a:lnSpc>
                <a:spcPct val="90000"/>
              </a:lnSpc>
              <a:buFontTx/>
              <a:buNone/>
            </a:pPr>
            <a:r>
              <a:rPr lang="es-MX" sz="1200" dirty="0" smtClean="0">
                <a:latin typeface="Arial" pitchFamily="34" charset="0"/>
                <a:cs typeface="Arial" pitchFamily="34" charset="0"/>
              </a:rPr>
              <a:t>Creado 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a nivel de sentencia </a:t>
            </a:r>
            <a:r>
              <a:rPr lang="en-US" sz="1200" b="1" dirty="0" smtClean="0">
                <a:latin typeface="Arial" pitchFamily="34" charset="0"/>
                <a:cs typeface="Arial" pitchFamily="34" charset="0"/>
              </a:rPr>
              <a:t>TRG_SEGURIDAD_EMP</a:t>
            </a:r>
            <a:r>
              <a:rPr lang="es-MX" sz="1200" dirty="0" smtClean="0">
                <a:latin typeface="Arial" pitchFamily="34" charset="0"/>
                <a:cs typeface="Arial" pitchFamily="34" charset="0"/>
              </a:rPr>
              <a:t> , éste se ejecutará cuando se realice cualquier operación de INSERT sobre la tabla </a:t>
            </a:r>
            <a:r>
              <a:rPr lang="es-MX" sz="1200" dirty="0" err="1" smtClean="0">
                <a:latin typeface="Arial" pitchFamily="34" charset="0"/>
                <a:cs typeface="Arial" pitchFamily="34" charset="0"/>
              </a:rPr>
              <a:t>employees</a:t>
            </a:r>
            <a:r>
              <a:rPr lang="es-MX" sz="1200" dirty="0" smtClean="0">
                <a:latin typeface="Arial" pitchFamily="34" charset="0"/>
                <a:cs typeface="Arial" pitchFamily="34" charset="0"/>
              </a:rPr>
              <a:t>. Las acciones del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se ejecutarán </a:t>
            </a:r>
            <a:r>
              <a:rPr lang="es-MX" sz="1200" b="1" dirty="0" smtClean="0">
                <a:latin typeface="Arial" pitchFamily="34" charset="0"/>
                <a:cs typeface="Arial" pitchFamily="34" charset="0"/>
              </a:rPr>
              <a:t>ANTES  </a:t>
            </a:r>
            <a:r>
              <a:rPr lang="es-MX" sz="1200" b="0" dirty="0" smtClean="0">
                <a:latin typeface="Arial" pitchFamily="34" charset="0"/>
                <a:cs typeface="Arial" pitchFamily="34" charset="0"/>
              </a:rPr>
              <a:t>de</a:t>
            </a:r>
            <a:r>
              <a:rPr lang="es-MX" sz="1200" b="0" baseline="0" dirty="0" smtClean="0">
                <a:latin typeface="Arial" pitchFamily="34" charset="0"/>
                <a:cs typeface="Arial" pitchFamily="34" charset="0"/>
              </a:rPr>
              <a:t> que insertar la fila en la tabla. </a:t>
            </a:r>
            <a:r>
              <a:rPr lang="es-MX" sz="1200" dirty="0" smtClean="0">
                <a:latin typeface="Arial" pitchFamily="34" charset="0"/>
                <a:cs typeface="Arial" pitchFamily="34" charset="0"/>
              </a:rPr>
              <a:t>Por lo tanto asumiendo que la fila que se insertar se efectúa en un horario que no corresponde se generará la Excepción controlada por 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(mostrando</a:t>
            </a:r>
            <a:r>
              <a:rPr lang="es-MX" sz="1200" baseline="0" dirty="0" smtClean="0">
                <a:latin typeface="Arial" pitchFamily="34" charset="0"/>
                <a:cs typeface="Arial" pitchFamily="34" charset="0"/>
              </a:rPr>
              <a:t> un mensaje de error) </a:t>
            </a:r>
            <a:r>
              <a:rPr lang="es-MX" sz="1200" dirty="0" smtClean="0">
                <a:latin typeface="Arial" pitchFamily="34" charset="0"/>
                <a:cs typeface="Arial" pitchFamily="34" charset="0"/>
              </a:rPr>
              <a:t>y la</a:t>
            </a:r>
            <a:r>
              <a:rPr lang="es-MX" sz="1200" baseline="0" dirty="0" smtClean="0">
                <a:latin typeface="Arial" pitchFamily="34" charset="0"/>
                <a:cs typeface="Arial" pitchFamily="34" charset="0"/>
              </a:rPr>
              <a:t> sentencia </a:t>
            </a:r>
            <a:r>
              <a:rPr lang="es-MX" sz="1200" baseline="0" dirty="0" err="1" smtClean="0">
                <a:latin typeface="Arial" pitchFamily="34" charset="0"/>
                <a:cs typeface="Arial" pitchFamily="34" charset="0"/>
              </a:rPr>
              <a:t>insert</a:t>
            </a:r>
            <a:r>
              <a:rPr lang="es-MX" sz="1200" baseline="0" dirty="0" smtClean="0">
                <a:latin typeface="Arial" pitchFamily="34" charset="0"/>
                <a:cs typeface="Arial" pitchFamily="34" charset="0"/>
              </a:rPr>
              <a:t> no se realizará, como es el caso del ejemplo.</a:t>
            </a:r>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0827078D-E59F-41F3-A944-D69BC083508D}" type="slidenum">
              <a:rPr lang="es-CL" sz="1200">
                <a:latin typeface="+mn-lt"/>
                <a:cs typeface="+mn-cs"/>
              </a:rPr>
              <a:pPr algn="r" fontAlgn="auto">
                <a:spcBef>
                  <a:spcPts val="0"/>
                </a:spcBef>
                <a:spcAft>
                  <a:spcPts val="0"/>
                </a:spcAft>
                <a:defRPr/>
              </a:pPr>
              <a:t>11</a:t>
            </a:fld>
            <a:endParaRPr lang="es-CL" sz="1200">
              <a:latin typeface="+mn-lt"/>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5842"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Uso de Predicados Condicionales</a:t>
            </a:r>
            <a:endParaRPr lang="es-MX" sz="1200" dirty="0" smtClean="0">
              <a:latin typeface="Arial" pitchFamily="34" charset="0"/>
              <a:cs typeface="Arial" pitchFamily="34" charset="0"/>
            </a:endParaRPr>
          </a:p>
          <a:p>
            <a:r>
              <a:rPr lang="es-MX" sz="1200" dirty="0" smtClean="0">
                <a:latin typeface="Arial" pitchFamily="34" charset="0"/>
                <a:cs typeface="Arial" pitchFamily="34" charset="0"/>
              </a:rPr>
              <a:t>En los </a:t>
            </a:r>
            <a:r>
              <a:rPr lang="es-MX" sz="1200" dirty="0" err="1" smtClean="0">
                <a:latin typeface="Arial" pitchFamily="34" charset="0"/>
                <a:cs typeface="Arial" pitchFamily="34" charset="0"/>
              </a:rPr>
              <a:t>triggers</a:t>
            </a:r>
            <a:r>
              <a:rPr lang="es-MX" sz="1200" dirty="0" smtClean="0">
                <a:latin typeface="Arial" pitchFamily="34" charset="0"/>
                <a:cs typeface="Arial" pitchFamily="34" charset="0"/>
              </a:rPr>
              <a:t> a nivel de sentencia o de fila si hay más de una operación DML  que puede activar 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en </a:t>
            </a:r>
            <a:r>
              <a:rPr lang="en-US" sz="1200" dirty="0" smtClean="0">
                <a:latin typeface="Arial" pitchFamily="34" charset="0"/>
                <a:cs typeface="Arial" pitchFamily="34" charset="0"/>
              </a:rPr>
              <a:t>el </a:t>
            </a:r>
            <a:r>
              <a:rPr lang="en-US" sz="1200" dirty="0" err="1" smtClean="0">
                <a:latin typeface="Arial" pitchFamily="34" charset="0"/>
                <a:cs typeface="Arial" pitchFamily="34" charset="0"/>
              </a:rPr>
              <a:t>cuerpo</a:t>
            </a:r>
            <a:r>
              <a:rPr lang="en-US" sz="1200" dirty="0" smtClean="0">
                <a:latin typeface="Arial" pitchFamily="34" charset="0"/>
                <a:cs typeface="Arial" pitchFamily="34" charset="0"/>
              </a:rPr>
              <a:t> de</a:t>
            </a:r>
            <a:r>
              <a:rPr lang="en-US" sz="1200" baseline="0" dirty="0" smtClean="0">
                <a:latin typeface="Arial" pitchFamily="34" charset="0"/>
                <a:cs typeface="Arial" pitchFamily="34" charset="0"/>
              </a:rPr>
              <a:t> </a:t>
            </a:r>
            <a:r>
              <a:rPr lang="en-US" sz="1200" baseline="0" dirty="0" err="1" smtClean="0">
                <a:latin typeface="Arial" pitchFamily="34" charset="0"/>
                <a:cs typeface="Arial" pitchFamily="34" charset="0"/>
              </a:rPr>
              <a:t>éste</a:t>
            </a:r>
            <a:r>
              <a:rPr lang="en-US" sz="1200" baseline="0" dirty="0" smtClean="0">
                <a:latin typeface="Arial" pitchFamily="34" charset="0"/>
                <a:cs typeface="Arial" pitchFamily="34" charset="0"/>
              </a:rPr>
              <a:t> se </a:t>
            </a:r>
            <a:r>
              <a:rPr lang="en-US" sz="1200" dirty="0" err="1" smtClean="0">
                <a:latin typeface="Arial" pitchFamily="34" charset="0"/>
                <a:cs typeface="Arial" pitchFamily="34" charset="0"/>
              </a:rPr>
              <a:t>pueden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usar</a:t>
            </a:r>
            <a:r>
              <a:rPr lang="en-US" sz="1200" dirty="0" smtClean="0">
                <a:latin typeface="Arial" pitchFamily="34" charset="0"/>
                <a:cs typeface="Arial" pitchFamily="34" charset="0"/>
              </a:rPr>
              <a:t> los </a:t>
            </a:r>
            <a:r>
              <a:rPr lang="en-US" sz="1200" dirty="0" err="1" smtClean="0">
                <a:latin typeface="Arial" pitchFamily="34" charset="0"/>
                <a:cs typeface="Arial" pitchFamily="34" charset="0"/>
              </a:rPr>
              <a:t>predicados</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condicionales</a:t>
            </a:r>
            <a:r>
              <a:rPr lang="en-US" sz="1200" dirty="0" smtClean="0">
                <a:latin typeface="Arial" pitchFamily="34" charset="0"/>
                <a:cs typeface="Arial" pitchFamily="34" charset="0"/>
              </a:rPr>
              <a:t>  INSERTING, DELETING, and UPDATING </a:t>
            </a:r>
            <a:r>
              <a:rPr lang="es-CL" sz="1200" dirty="0" smtClean="0">
                <a:latin typeface="Arial" pitchFamily="34" charset="0"/>
                <a:cs typeface="Arial" pitchFamily="34" charset="0"/>
              </a:rPr>
              <a:t>para comprobar qué tipo de declaración disparó el </a:t>
            </a:r>
            <a:r>
              <a:rPr lang="es-CL" sz="1200" dirty="0" err="1" smtClean="0">
                <a:latin typeface="Arial" pitchFamily="34" charset="0"/>
                <a:cs typeface="Arial" pitchFamily="34" charset="0"/>
              </a:rPr>
              <a:t>trigger</a:t>
            </a:r>
            <a:r>
              <a:rPr lang="es-CL" sz="1200" dirty="0" smtClean="0">
                <a:latin typeface="Arial" pitchFamily="34" charset="0"/>
                <a:cs typeface="Arial" pitchFamily="34" charset="0"/>
              </a:rPr>
              <a:t>:</a:t>
            </a:r>
          </a:p>
          <a:p>
            <a:pPr marL="171450" indent="-171450">
              <a:buFont typeface="Arial" panose="020B0604020202020204" pitchFamily="34" charset="0"/>
              <a:buChar char="•"/>
            </a:pPr>
            <a:r>
              <a:rPr lang="es-MX" sz="1200" b="1" dirty="0" smtClean="0">
                <a:latin typeface="Arial" pitchFamily="34" charset="0"/>
                <a:cs typeface="Arial" pitchFamily="34" charset="0"/>
              </a:rPr>
              <a:t>INSERTING:</a:t>
            </a:r>
            <a:r>
              <a:rPr lang="es-MX" sz="1200" dirty="0" smtClean="0">
                <a:latin typeface="Arial" pitchFamily="34" charset="0"/>
                <a:cs typeface="Arial" pitchFamily="34" charset="0"/>
              </a:rPr>
              <a:t> TRUE si la orden es INSERT.</a:t>
            </a:r>
          </a:p>
          <a:p>
            <a:pPr marL="171450" indent="-171450">
              <a:buFont typeface="Arial" panose="020B0604020202020204" pitchFamily="34" charset="0"/>
              <a:buChar char="•"/>
            </a:pPr>
            <a:r>
              <a:rPr lang="es-MX" sz="1200" b="1" dirty="0" smtClean="0">
                <a:latin typeface="Arial" pitchFamily="34" charset="0"/>
                <a:cs typeface="Arial" pitchFamily="34" charset="0"/>
              </a:rPr>
              <a:t>DELETING:</a:t>
            </a:r>
            <a:r>
              <a:rPr lang="es-MX" sz="1200" dirty="0" smtClean="0">
                <a:latin typeface="Arial" pitchFamily="34" charset="0"/>
                <a:cs typeface="Arial" pitchFamily="34" charset="0"/>
              </a:rPr>
              <a:t> TRUE si la orden es DELETE.</a:t>
            </a:r>
          </a:p>
          <a:p>
            <a:pPr marL="171450" indent="-171450">
              <a:buFont typeface="Arial" panose="020B0604020202020204" pitchFamily="34" charset="0"/>
              <a:buChar char="•"/>
            </a:pPr>
            <a:r>
              <a:rPr lang="es-MX" sz="1200" b="1" dirty="0" smtClean="0">
                <a:latin typeface="Arial" pitchFamily="34" charset="0"/>
                <a:cs typeface="Arial" pitchFamily="34" charset="0"/>
              </a:rPr>
              <a:t>UPDATING:</a:t>
            </a:r>
            <a:r>
              <a:rPr lang="es-MX" sz="1200" dirty="0" smtClean="0">
                <a:latin typeface="Arial" pitchFamily="34" charset="0"/>
                <a:cs typeface="Arial" pitchFamily="34" charset="0"/>
              </a:rPr>
              <a:t> TRUE si la orden es UPDATE.</a:t>
            </a:r>
          </a:p>
          <a:p>
            <a:pPr marL="0" indent="0">
              <a:buFont typeface="Arial" panose="020B0604020202020204" pitchFamily="34" charset="0"/>
              <a:buNone/>
            </a:pPr>
            <a:r>
              <a:rPr lang="es-CL" sz="1200" dirty="0" smtClean="0">
                <a:latin typeface="Arial" pitchFamily="34" charset="0"/>
                <a:cs typeface="Arial" pitchFamily="34" charset="0"/>
              </a:rPr>
              <a:t>En</a:t>
            </a:r>
            <a:r>
              <a:rPr lang="es-CL" sz="1200" baseline="0" dirty="0" smtClean="0">
                <a:latin typeface="Arial" pitchFamily="34" charset="0"/>
                <a:cs typeface="Arial" pitchFamily="34" charset="0"/>
              </a:rPr>
              <a:t> el ejemplo, </a:t>
            </a:r>
            <a:r>
              <a:rPr lang="es-ES" sz="1200" dirty="0" smtClean="0">
                <a:latin typeface="Arial" pitchFamily="34" charset="0"/>
                <a:cs typeface="Arial" pitchFamily="34" charset="0"/>
              </a:rPr>
              <a:t>se crea el </a:t>
            </a:r>
            <a:r>
              <a:rPr lang="es-ES" sz="1200" dirty="0" err="1" smtClean="0">
                <a:latin typeface="Arial" pitchFamily="34" charset="0"/>
                <a:cs typeface="Arial" pitchFamily="34" charset="0"/>
              </a:rPr>
              <a:t>trigger</a:t>
            </a:r>
            <a:r>
              <a:rPr lang="es-ES" sz="1200" dirty="0" smtClean="0">
                <a:latin typeface="Arial" pitchFamily="34" charset="0"/>
                <a:cs typeface="Arial" pitchFamily="34" charset="0"/>
              </a:rPr>
              <a:t> </a:t>
            </a:r>
            <a:r>
              <a:rPr lang="en-US" sz="1200" b="1" dirty="0" smtClean="0">
                <a:latin typeface="Arial" pitchFamily="34" charset="0"/>
                <a:cs typeface="Arial" pitchFamily="34" charset="0"/>
              </a:rPr>
              <a:t>TRG_VALIDA_DML_EMP</a:t>
            </a:r>
            <a:r>
              <a:rPr lang="es-ES" sz="1200" dirty="0" smtClean="0">
                <a:latin typeface="Arial" pitchFamily="34" charset="0"/>
                <a:cs typeface="Arial" pitchFamily="34" charset="0"/>
              </a:rPr>
              <a:t> para restringir el día y hora en que se producen todos los eventos de manipulación de datos en la tabla </a:t>
            </a:r>
            <a:r>
              <a:rPr lang="es-ES" sz="1200" dirty="0" err="1" smtClean="0">
                <a:latin typeface="Arial" pitchFamily="34" charset="0"/>
                <a:cs typeface="Arial" pitchFamily="34" charset="0"/>
              </a:rPr>
              <a:t>employees</a:t>
            </a:r>
            <a:r>
              <a:rPr lang="es-ES" sz="1200" dirty="0" smtClean="0">
                <a:latin typeface="Arial" pitchFamily="34" charset="0"/>
                <a:cs typeface="Arial" pitchFamily="34" charset="0"/>
              </a:rPr>
              <a:t>. El </a:t>
            </a:r>
            <a:r>
              <a:rPr lang="es-ES" sz="1200" dirty="0" err="1" smtClean="0">
                <a:latin typeface="Arial" pitchFamily="34" charset="0"/>
                <a:cs typeface="Arial" pitchFamily="34" charset="0"/>
              </a:rPr>
              <a:t>trigger</a:t>
            </a:r>
            <a:r>
              <a:rPr lang="es-ES" sz="1200" dirty="0" smtClean="0">
                <a:latin typeface="Arial" pitchFamily="34" charset="0"/>
                <a:cs typeface="Arial" pitchFamily="34" charset="0"/>
              </a:rPr>
              <a:t> efectuará la validación del día y hora que se realiza cualquier sentencia INSERT, UPDATE o DELETE antes de que se haga efectiva en la tabla. En el caso de efectuarse una operación de UPDATE se valida sólo cuando se produzca una actualización sobre la columna </a:t>
            </a:r>
            <a:r>
              <a:rPr lang="es-ES" sz="1200" dirty="0" err="1" smtClean="0">
                <a:latin typeface="Arial" pitchFamily="34" charset="0"/>
                <a:cs typeface="Arial" pitchFamily="34" charset="0"/>
              </a:rPr>
              <a:t>salary</a:t>
            </a:r>
            <a:r>
              <a:rPr lang="es-ES" sz="1200" dirty="0" smtClean="0">
                <a:latin typeface="Arial" pitchFamily="34" charset="0"/>
                <a:cs typeface="Arial" pitchFamily="34" charset="0"/>
              </a:rPr>
              <a:t> de la tabla.</a:t>
            </a:r>
            <a:endParaRPr lang="es-CL"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831FB3F1-3BBB-4810-889D-F2649D9EFA88}" type="slidenum">
              <a:rPr lang="es-CL" sz="1200">
                <a:latin typeface="+mn-lt"/>
                <a:cs typeface="+mn-cs"/>
              </a:rPr>
              <a:pPr algn="r" fontAlgn="auto">
                <a:spcBef>
                  <a:spcPts val="0"/>
                </a:spcBef>
                <a:spcAft>
                  <a:spcPts val="0"/>
                </a:spcAft>
                <a:defRPr/>
              </a:pPr>
              <a:t>12</a:t>
            </a:fld>
            <a:endParaRPr lang="es-CL" sz="1200">
              <a:latin typeface="+mn-lt"/>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7890"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Uso de OLD y NEW en</a:t>
            </a:r>
            <a:r>
              <a:rPr lang="es-MX" sz="1200" b="1" baseline="0" dirty="0" smtClean="0">
                <a:latin typeface="Arial" pitchFamily="34" charset="0"/>
                <a:cs typeface="Arial" pitchFamily="34" charset="0"/>
              </a:rPr>
              <a:t> un </a:t>
            </a:r>
            <a:r>
              <a:rPr lang="es-MX" sz="1200" b="1" baseline="0" dirty="0" err="1" smtClean="0">
                <a:latin typeface="Arial" pitchFamily="34" charset="0"/>
                <a:cs typeface="Arial" pitchFamily="34" charset="0"/>
              </a:rPr>
              <a:t>Trigger</a:t>
            </a:r>
            <a:endParaRPr lang="es-MX" sz="1200" b="1" baseline="0" dirty="0" smtClean="0">
              <a:latin typeface="Arial" pitchFamily="34" charset="0"/>
              <a:cs typeface="Arial" pitchFamily="34" charset="0"/>
            </a:endParaRPr>
          </a:p>
          <a:p>
            <a:pPr marL="171450" indent="-171450">
              <a:buFont typeface="Arial" panose="020B0604020202020204" pitchFamily="34" charset="0"/>
              <a:buChar char="•"/>
            </a:pPr>
            <a:r>
              <a:rPr lang="es-MX" sz="1200" dirty="0" smtClean="0">
                <a:latin typeface="Arial" pitchFamily="34" charset="0"/>
                <a:cs typeface="Arial" pitchFamily="34" charset="0"/>
              </a:rPr>
              <a:t>En un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a nivel de fila, para referenciar el valor de una columna antes y después del cambio de dato se deben utilizar OLD y NEW como prefijo.</a:t>
            </a:r>
          </a:p>
          <a:p>
            <a:pPr marL="171450" indent="-171450">
              <a:buFont typeface="Arial" panose="020B0604020202020204" pitchFamily="34" charset="0"/>
              <a:buChar char="•"/>
            </a:pPr>
            <a:r>
              <a:rPr lang="es-MX" sz="1200" dirty="0" smtClean="0">
                <a:latin typeface="Arial" pitchFamily="34" charset="0"/>
                <a:cs typeface="Arial" pitchFamily="34" charset="0"/>
              </a:rPr>
              <a:t>OLD y NEW se pueden utilizar sólo en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a nivel de filas.</a:t>
            </a:r>
          </a:p>
          <a:p>
            <a:pPr marL="171450" indent="-171450">
              <a:buFont typeface="Arial" panose="020B0604020202020204" pitchFamily="34" charset="0"/>
              <a:buChar char="•"/>
            </a:pPr>
            <a:r>
              <a:rPr lang="es-MX" sz="1200" dirty="0" smtClean="0">
                <a:latin typeface="Arial" pitchFamily="34" charset="0"/>
                <a:cs typeface="Arial" pitchFamily="34" charset="0"/>
              </a:rPr>
              <a:t>Deben ir precedidos por </a:t>
            </a:r>
            <a:r>
              <a:rPr lang="es-MX" sz="1200" b="1" dirty="0" smtClean="0">
                <a:latin typeface="Arial" pitchFamily="34" charset="0"/>
                <a:cs typeface="Arial" pitchFamily="34" charset="0"/>
              </a:rPr>
              <a:t>:</a:t>
            </a:r>
            <a:r>
              <a:rPr lang="es-MX" sz="1200" dirty="0" smtClean="0">
                <a:latin typeface="Arial" pitchFamily="34" charset="0"/>
                <a:cs typeface="Arial" pitchFamily="34" charset="0"/>
              </a:rPr>
              <a:t> (dos puntos) en cada sentencia PL/SQL o SQL.</a:t>
            </a:r>
          </a:p>
          <a:p>
            <a:pPr marL="171450" indent="-171450">
              <a:buFont typeface="Arial" panose="020B0604020202020204" pitchFamily="34" charset="0"/>
              <a:buChar char="•"/>
            </a:pPr>
            <a:r>
              <a:rPr lang="es-MX" sz="1200" dirty="0" smtClean="0">
                <a:latin typeface="Arial" pitchFamily="34" charset="0"/>
                <a:cs typeface="Arial" pitchFamily="34" charset="0"/>
              </a:rPr>
              <a:t>No se deben utilizar </a:t>
            </a:r>
            <a:r>
              <a:rPr lang="es-MX" sz="1200" b="1" dirty="0" smtClean="0">
                <a:latin typeface="Arial" pitchFamily="34" charset="0"/>
                <a:cs typeface="Arial" pitchFamily="34" charset="0"/>
              </a:rPr>
              <a:t>: </a:t>
            </a:r>
            <a:r>
              <a:rPr lang="es-MX" sz="1200" dirty="0" smtClean="0">
                <a:latin typeface="Arial" pitchFamily="34" charset="0"/>
                <a:cs typeface="Arial" pitchFamily="34" charset="0"/>
              </a:rPr>
              <a:t>(dos puntos) como prefijo si son referenciados en la condición de restricción WHEN.</a:t>
            </a:r>
          </a:p>
          <a:p>
            <a:pPr marL="171450" indent="-171450">
              <a:buFont typeface="Arial" panose="020B0604020202020204" pitchFamily="34" charset="0"/>
              <a:buChar char="•"/>
            </a:pPr>
            <a:r>
              <a:rPr lang="es-MX" sz="1200" dirty="0" smtClean="0">
                <a:latin typeface="Arial" pitchFamily="34" charset="0"/>
                <a:cs typeface="Arial" pitchFamily="34" charset="0"/>
              </a:rPr>
              <a:t>:NEW no se puede modificar en un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AFTER a nivel de fila.</a:t>
            </a:r>
          </a:p>
          <a:p>
            <a:pPr marL="171450" indent="-171450">
              <a:buFont typeface="Arial" panose="020B0604020202020204" pitchFamily="34" charset="0"/>
              <a:buChar char="•"/>
            </a:pPr>
            <a:r>
              <a:rPr lang="es-MX" sz="1200" dirty="0" smtClean="0">
                <a:latin typeface="Arial" pitchFamily="34" charset="0"/>
                <a:cs typeface="Arial" pitchFamily="34" charset="0"/>
              </a:rPr>
              <a:t>:OLD nunca se puede modificar, sólo se puede leer.</a:t>
            </a: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BE69A3F7-5160-4214-B79F-BBF95145856F}" type="slidenum">
              <a:rPr lang="es-CL" sz="1200">
                <a:latin typeface="+mn-lt"/>
                <a:cs typeface="+mn-cs"/>
              </a:rPr>
              <a:pPr algn="r" fontAlgn="auto">
                <a:spcBef>
                  <a:spcPts val="0"/>
                </a:spcBef>
                <a:spcAft>
                  <a:spcPts val="0"/>
                </a:spcAft>
                <a:defRPr/>
              </a:pPr>
              <a:t>13</a:t>
            </a:fld>
            <a:endParaRPr lang="es-CL" sz="1200">
              <a:latin typeface="+mn-lt"/>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3491"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MX"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27D148A3-69C4-436F-8F5A-67331FBB5C0A}" type="slidenum">
              <a:rPr lang="es-CL" sz="1200">
                <a:latin typeface="+mn-lt"/>
                <a:cs typeface="+mn-cs"/>
              </a:rPr>
              <a:pPr algn="r" fontAlgn="auto">
                <a:spcBef>
                  <a:spcPts val="0"/>
                </a:spcBef>
                <a:spcAft>
                  <a:spcPts val="0"/>
                </a:spcAft>
                <a:defRPr/>
              </a:pPr>
              <a:t>14</a:t>
            </a:fld>
            <a:endParaRPr lang="es-CL" sz="1200">
              <a:latin typeface="+mn-lt"/>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3491"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Creando </a:t>
            </a:r>
            <a:r>
              <a:rPr lang="es-MX" sz="1200" b="1" dirty="0" err="1" smtClean="0">
                <a:latin typeface="Arial" pitchFamily="34" charset="0"/>
                <a:cs typeface="Arial" pitchFamily="34" charset="0"/>
              </a:rPr>
              <a:t>Trigger</a:t>
            </a:r>
            <a:r>
              <a:rPr lang="es-MX" sz="1200" b="1" dirty="0" smtClean="0">
                <a:latin typeface="Arial" pitchFamily="34" charset="0"/>
                <a:cs typeface="Arial" pitchFamily="34" charset="0"/>
              </a:rPr>
              <a:t> a Nivel</a:t>
            </a:r>
            <a:r>
              <a:rPr lang="es-MX" sz="1200" b="1" baseline="0" dirty="0" smtClean="0">
                <a:latin typeface="Arial" pitchFamily="34" charset="0"/>
                <a:cs typeface="Arial" pitchFamily="34" charset="0"/>
              </a:rPr>
              <a:t> de Fila</a:t>
            </a:r>
            <a:endParaRPr lang="es-MX" sz="1200" b="0" dirty="0" smtClean="0">
              <a:latin typeface="Arial" pitchFamily="34" charset="0"/>
              <a:cs typeface="Arial" pitchFamily="34" charset="0"/>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s-CL" sz="1200" b="0" dirty="0" smtClean="0">
                <a:latin typeface="Arial" pitchFamily="34" charset="0"/>
                <a:cs typeface="Arial" pitchFamily="34" charset="0"/>
              </a:rPr>
              <a:t>En el ejemplo, </a:t>
            </a:r>
            <a:r>
              <a:rPr lang="es-MX" sz="1200" dirty="0" smtClean="0">
                <a:latin typeface="Arial" pitchFamily="34" charset="0"/>
                <a:cs typeface="Arial" pitchFamily="34" charset="0"/>
              </a:rPr>
              <a:t>se crea 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a nivel de fila TRG_RESTRINGIR_SALARIO que se ejecutará antes de que se inserte un nuevo empleado o se actualice el salario de un empleado que ya existe. Si el trabajo del empleado a insertar o actualizar no es </a:t>
            </a:r>
            <a:r>
              <a:rPr lang="en-US" sz="1200" dirty="0" smtClean="0">
                <a:latin typeface="Arial" pitchFamily="34" charset="0"/>
                <a:cs typeface="Arial" pitchFamily="34" charset="0"/>
              </a:rPr>
              <a:t>'AD_PRES‘ o 'AD_VP‘ y el </a:t>
            </a:r>
            <a:r>
              <a:rPr lang="en-US" sz="1200" dirty="0" err="1" smtClean="0">
                <a:latin typeface="Arial" pitchFamily="34" charset="0"/>
                <a:cs typeface="Arial" pitchFamily="34" charset="0"/>
              </a:rPr>
              <a:t>salario</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que</a:t>
            </a:r>
            <a:r>
              <a:rPr lang="en-US" sz="1200" dirty="0" smtClean="0">
                <a:latin typeface="Arial" pitchFamily="34" charset="0"/>
                <a:cs typeface="Arial" pitchFamily="34" charset="0"/>
              </a:rPr>
              <a:t> se le </a:t>
            </a:r>
            <a:r>
              <a:rPr lang="en-US" sz="1200" dirty="0" err="1" smtClean="0">
                <a:latin typeface="Arial" pitchFamily="34" charset="0"/>
                <a:cs typeface="Arial" pitchFamily="34" charset="0"/>
              </a:rPr>
              <a:t>asigna</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es</a:t>
            </a:r>
            <a:r>
              <a:rPr lang="en-US" sz="1200" dirty="0" smtClean="0">
                <a:latin typeface="Arial" pitchFamily="34" charset="0"/>
                <a:cs typeface="Arial" pitchFamily="34" charset="0"/>
              </a:rPr>
              <a:t> mayor a 15000 </a:t>
            </a:r>
            <a:r>
              <a:rPr lang="en-US" sz="1200" dirty="0" err="1" smtClean="0">
                <a:latin typeface="Arial" pitchFamily="34" charset="0"/>
                <a:cs typeface="Arial" pitchFamily="34" charset="0"/>
              </a:rPr>
              <a:t>entonces</a:t>
            </a:r>
            <a:r>
              <a:rPr lang="en-US" sz="1200" dirty="0" smtClean="0">
                <a:latin typeface="Arial" pitchFamily="34" charset="0"/>
                <a:cs typeface="Arial" pitchFamily="34" charset="0"/>
              </a:rPr>
              <a:t> se </a:t>
            </a:r>
            <a:r>
              <a:rPr lang="en-US" sz="1200" dirty="0" err="1" smtClean="0">
                <a:latin typeface="Arial" pitchFamily="34" charset="0"/>
                <a:cs typeface="Arial" pitchFamily="34" charset="0"/>
              </a:rPr>
              <a:t>insertará</a:t>
            </a:r>
            <a:r>
              <a:rPr lang="en-US" sz="1200" dirty="0" smtClean="0">
                <a:latin typeface="Arial" pitchFamily="34" charset="0"/>
                <a:cs typeface="Arial" pitchFamily="34" charset="0"/>
              </a:rPr>
              <a:t> en la </a:t>
            </a:r>
            <a:r>
              <a:rPr lang="en-US" sz="1200" dirty="0" err="1" smtClean="0">
                <a:latin typeface="Arial" pitchFamily="34" charset="0"/>
                <a:cs typeface="Arial" pitchFamily="34" charset="0"/>
              </a:rPr>
              <a:t>información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necesaria</a:t>
            </a:r>
            <a:r>
              <a:rPr lang="en-US" sz="1200" dirty="0" smtClean="0">
                <a:latin typeface="Arial" pitchFamily="34" charset="0"/>
                <a:cs typeface="Arial" pitchFamily="34" charset="0"/>
              </a:rPr>
              <a:t> en la </a:t>
            </a:r>
            <a:r>
              <a:rPr lang="en-US" sz="1200" dirty="0" err="1" smtClean="0">
                <a:latin typeface="Arial" pitchFamily="34" charset="0"/>
                <a:cs typeface="Arial" pitchFamily="34" charset="0"/>
              </a:rPr>
              <a:t>tabla</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valida_salarios</a:t>
            </a:r>
            <a:r>
              <a:rPr lang="en-US" sz="1200" dirty="0" smtClean="0">
                <a:latin typeface="Arial" pitchFamily="34" charset="0"/>
                <a:cs typeface="Arial" pitchFamily="34" charset="0"/>
              </a:rPr>
              <a:t> y no se </a:t>
            </a:r>
            <a:r>
              <a:rPr lang="en-US" sz="1200" dirty="0" err="1" smtClean="0">
                <a:latin typeface="Arial" pitchFamily="34" charset="0"/>
                <a:cs typeface="Arial" pitchFamily="34" charset="0"/>
              </a:rPr>
              <a:t>efectuará</a:t>
            </a:r>
            <a:r>
              <a:rPr lang="en-US" sz="1200" dirty="0" smtClean="0">
                <a:latin typeface="Arial" pitchFamily="34" charset="0"/>
                <a:cs typeface="Arial" pitchFamily="34" charset="0"/>
              </a:rPr>
              <a:t> la </a:t>
            </a:r>
            <a:r>
              <a:rPr lang="en-US" sz="1200" dirty="0" err="1" smtClean="0">
                <a:latin typeface="Arial" pitchFamily="34" charset="0"/>
                <a:cs typeface="Arial" pitchFamily="34" charset="0"/>
              </a:rPr>
              <a:t>inserción</a:t>
            </a:r>
            <a:r>
              <a:rPr lang="en-US" sz="1200" dirty="0" smtClean="0">
                <a:latin typeface="Arial" pitchFamily="34" charset="0"/>
                <a:cs typeface="Arial" pitchFamily="34" charset="0"/>
              </a:rPr>
              <a:t> o </a:t>
            </a:r>
            <a:r>
              <a:rPr lang="en-US" sz="1200" dirty="0" err="1" smtClean="0">
                <a:latin typeface="Arial" pitchFamily="34" charset="0"/>
                <a:cs typeface="Arial" pitchFamily="34" charset="0"/>
              </a:rPr>
              <a:t>actualización</a:t>
            </a:r>
            <a:r>
              <a:rPr lang="en-US" sz="1200" dirty="0" smtClean="0">
                <a:latin typeface="Arial" pitchFamily="34" charset="0"/>
                <a:cs typeface="Arial" pitchFamily="34" charset="0"/>
              </a:rPr>
              <a:t> del </a:t>
            </a:r>
            <a:r>
              <a:rPr lang="en-US" sz="1200" dirty="0" err="1" smtClean="0">
                <a:latin typeface="Arial" pitchFamily="34" charset="0"/>
                <a:cs typeface="Arial" pitchFamily="34" charset="0"/>
              </a:rPr>
              <a:t>empleado</a:t>
            </a:r>
            <a:r>
              <a:rPr lang="en-US" sz="1200" dirty="0" smtClean="0">
                <a:latin typeface="Arial" pitchFamily="34" charset="0"/>
                <a:cs typeface="Arial" pitchFamily="34" charset="0"/>
              </a:rPr>
              <a:t>.</a:t>
            </a:r>
            <a:endParaRPr lang="es-MX" sz="1200" dirty="0" smtClean="0">
              <a:latin typeface="Arial" pitchFamily="34" charset="0"/>
              <a:cs typeface="Arial" pitchFamily="34" charset="0"/>
            </a:endParaRPr>
          </a:p>
          <a:p>
            <a:pPr marL="0" marR="0" lvl="1" indent="0" algn="l" defTabSz="914400" rtl="0" eaLnBrk="0" fontAlgn="base" latinLnBrk="0" hangingPunct="0">
              <a:lnSpc>
                <a:spcPct val="100000"/>
              </a:lnSpc>
              <a:spcBef>
                <a:spcPct val="30000"/>
              </a:spcBef>
              <a:spcAft>
                <a:spcPct val="0"/>
              </a:spcAft>
              <a:buClrTx/>
              <a:buSzTx/>
              <a:buFontTx/>
              <a:buNone/>
              <a:tabLst/>
              <a:defRPr/>
            </a:pPr>
            <a:endParaRPr lang="es-MX"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27D148A3-69C4-436F-8F5A-67331FBB5C0A}" type="slidenum">
              <a:rPr lang="es-CL" sz="1200">
                <a:latin typeface="+mn-lt"/>
                <a:cs typeface="+mn-cs"/>
              </a:rPr>
              <a:pPr algn="r" fontAlgn="auto">
                <a:spcBef>
                  <a:spcPts val="0"/>
                </a:spcBef>
                <a:spcAft>
                  <a:spcPts val="0"/>
                </a:spcAft>
                <a:defRPr/>
              </a:pPr>
              <a:t>15</a:t>
            </a:fld>
            <a:endParaRPr lang="es-CL" sz="1200">
              <a:latin typeface="+mn-lt"/>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3491"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Creando </a:t>
            </a:r>
            <a:r>
              <a:rPr lang="es-MX" sz="1200" b="1" dirty="0" err="1" smtClean="0">
                <a:latin typeface="Arial" pitchFamily="34" charset="0"/>
                <a:cs typeface="Arial" pitchFamily="34" charset="0"/>
              </a:rPr>
              <a:t>Trigger</a:t>
            </a:r>
            <a:r>
              <a:rPr lang="es-MX" sz="1200" b="1" dirty="0" smtClean="0">
                <a:latin typeface="Arial" pitchFamily="34" charset="0"/>
                <a:cs typeface="Arial" pitchFamily="34" charset="0"/>
              </a:rPr>
              <a:t> a Nivel de Fila</a:t>
            </a:r>
            <a:endParaRPr lang="es-MX" sz="1200" b="0" dirty="0" smtClean="0">
              <a:latin typeface="Arial" pitchFamily="34" charset="0"/>
              <a:cs typeface="Arial" pitchFamily="34" charset="0"/>
            </a:endParaRPr>
          </a:p>
          <a:p>
            <a:r>
              <a:rPr lang="es-MX" sz="1200" b="0" dirty="0" smtClean="0">
                <a:latin typeface="Arial" pitchFamily="34" charset="0"/>
                <a:cs typeface="Arial" pitchFamily="34" charset="0"/>
              </a:rPr>
              <a:t>En</a:t>
            </a:r>
            <a:r>
              <a:rPr lang="es-MX" sz="1200" b="0" baseline="0" dirty="0" smtClean="0">
                <a:latin typeface="Arial" pitchFamily="34" charset="0"/>
                <a:cs typeface="Arial" pitchFamily="34" charset="0"/>
              </a:rPr>
              <a:t> el ejemplo, e</a:t>
            </a:r>
            <a:r>
              <a:rPr lang="es-MX" sz="1200" dirty="0" smtClean="0">
                <a:latin typeface="Arial" pitchFamily="34" charset="0"/>
                <a:cs typeface="Arial" pitchFamily="34" charset="0"/>
              </a:rPr>
              <a:t>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a:t>
            </a:r>
            <a:r>
              <a:rPr lang="en-US" sz="1200" b="1" dirty="0" smtClean="0">
                <a:latin typeface="Arial" pitchFamily="34" charset="0"/>
                <a:cs typeface="Arial" pitchFamily="34" charset="0"/>
              </a:rPr>
              <a:t>TRG_AUDIT_EMP</a:t>
            </a:r>
            <a:r>
              <a:rPr lang="en-US" sz="1200" dirty="0" smtClean="0">
                <a:latin typeface="Arial" pitchFamily="34" charset="0"/>
                <a:cs typeface="Arial" pitchFamily="34" charset="0"/>
              </a:rPr>
              <a:t> se </a:t>
            </a:r>
            <a:r>
              <a:rPr lang="en-US" sz="1200" dirty="0" err="1" smtClean="0">
                <a:latin typeface="Arial" pitchFamily="34" charset="0"/>
                <a:cs typeface="Arial" pitchFamily="34" charset="0"/>
              </a:rPr>
              <a:t>gatillará</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después</a:t>
            </a:r>
            <a:r>
              <a:rPr lang="en-US" sz="1200" dirty="0" smtClean="0">
                <a:latin typeface="Arial" pitchFamily="34" charset="0"/>
                <a:cs typeface="Arial" pitchFamily="34" charset="0"/>
              </a:rPr>
              <a:t> de </a:t>
            </a:r>
            <a:r>
              <a:rPr lang="en-US" sz="1200" dirty="0" err="1" smtClean="0">
                <a:latin typeface="Arial" pitchFamily="34" charset="0"/>
                <a:cs typeface="Arial" pitchFamily="34" charset="0"/>
              </a:rPr>
              <a:t>que</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una</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sentencia</a:t>
            </a:r>
            <a:r>
              <a:rPr lang="en-US" sz="1200" dirty="0" smtClean="0">
                <a:latin typeface="Arial" pitchFamily="34" charset="0"/>
                <a:cs typeface="Arial" pitchFamily="34" charset="0"/>
              </a:rPr>
              <a:t> de DELETE, INSERT o UPDATE se </a:t>
            </a:r>
            <a:r>
              <a:rPr lang="en-US" sz="1200" dirty="0" err="1" smtClean="0">
                <a:latin typeface="Arial" pitchFamily="34" charset="0"/>
                <a:cs typeface="Arial" pitchFamily="34" charset="0"/>
              </a:rPr>
              <a:t>ejecute</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sobre</a:t>
            </a:r>
            <a:r>
              <a:rPr lang="en-US" sz="1200" dirty="0" smtClean="0">
                <a:latin typeface="Arial" pitchFamily="34" charset="0"/>
                <a:cs typeface="Arial" pitchFamily="34" charset="0"/>
              </a:rPr>
              <a:t> la </a:t>
            </a:r>
            <a:r>
              <a:rPr lang="en-US" sz="1200" dirty="0" err="1" smtClean="0">
                <a:latin typeface="Arial" pitchFamily="34" charset="0"/>
                <a:cs typeface="Arial" pitchFamily="34" charset="0"/>
              </a:rPr>
              <a:t>tabla</a:t>
            </a:r>
            <a:r>
              <a:rPr lang="en-US" sz="1200" dirty="0" smtClean="0">
                <a:latin typeface="Arial" pitchFamily="34" charset="0"/>
                <a:cs typeface="Arial" pitchFamily="34" charset="0"/>
              </a:rPr>
              <a:t> employees. </a:t>
            </a:r>
            <a:r>
              <a:rPr lang="en-US" sz="1200" dirty="0" err="1" smtClean="0">
                <a:latin typeface="Arial" pitchFamily="34" charset="0"/>
                <a:cs typeface="Arial" pitchFamily="34" charset="0"/>
              </a:rPr>
              <a:t>Cuando</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algunas</a:t>
            </a:r>
            <a:r>
              <a:rPr lang="en-US" sz="1200" dirty="0" smtClean="0">
                <a:latin typeface="Arial" pitchFamily="34" charset="0"/>
                <a:cs typeface="Arial" pitchFamily="34" charset="0"/>
              </a:rPr>
              <a:t> de </a:t>
            </a:r>
            <a:r>
              <a:rPr lang="en-US" sz="1200" dirty="0" err="1" smtClean="0">
                <a:latin typeface="Arial" pitchFamily="34" charset="0"/>
                <a:cs typeface="Arial" pitchFamily="34" charset="0"/>
              </a:rPr>
              <a:t>las</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operaciones</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afecte</a:t>
            </a:r>
            <a:r>
              <a:rPr lang="en-US" sz="1200" dirty="0" smtClean="0">
                <a:latin typeface="Arial" pitchFamily="34" charset="0"/>
                <a:cs typeface="Arial" pitchFamily="34" charset="0"/>
              </a:rPr>
              <a:t> a la </a:t>
            </a:r>
            <a:r>
              <a:rPr lang="en-US" sz="1200" dirty="0" err="1" smtClean="0">
                <a:latin typeface="Arial" pitchFamily="34" charset="0"/>
                <a:cs typeface="Arial" pitchFamily="34" charset="0"/>
              </a:rPr>
              <a:t>tabla</a:t>
            </a:r>
            <a:r>
              <a:rPr lang="en-US" sz="1200" dirty="0" smtClean="0">
                <a:latin typeface="Arial" pitchFamily="34" charset="0"/>
                <a:cs typeface="Arial" pitchFamily="34" charset="0"/>
              </a:rPr>
              <a:t> se </a:t>
            </a:r>
            <a:r>
              <a:rPr lang="en-US" sz="1200" dirty="0" err="1" smtClean="0">
                <a:latin typeface="Arial" pitchFamily="34" charset="0"/>
                <a:cs typeface="Arial" pitchFamily="34" charset="0"/>
              </a:rPr>
              <a:t>insertará</a:t>
            </a:r>
            <a:r>
              <a:rPr lang="en-US" sz="1200" dirty="0" smtClean="0">
                <a:latin typeface="Arial" pitchFamily="34" charset="0"/>
                <a:cs typeface="Arial" pitchFamily="34" charset="0"/>
              </a:rPr>
              <a:t> en la </a:t>
            </a:r>
            <a:r>
              <a:rPr lang="en-US" sz="1200" dirty="0" err="1" smtClean="0">
                <a:latin typeface="Arial" pitchFamily="34" charset="0"/>
                <a:cs typeface="Arial" pitchFamily="34" charset="0"/>
              </a:rPr>
              <a:t>tabla</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audit_emp</a:t>
            </a:r>
            <a:r>
              <a:rPr lang="en-US" sz="1200" dirty="0" smtClean="0">
                <a:latin typeface="Arial" pitchFamily="34" charset="0"/>
                <a:cs typeface="Arial" pitchFamily="34" charset="0"/>
              </a:rPr>
              <a:t> los </a:t>
            </a:r>
            <a:r>
              <a:rPr lang="en-US" sz="1200" dirty="0" err="1" smtClean="0">
                <a:latin typeface="Arial" pitchFamily="34" charset="0"/>
                <a:cs typeface="Arial" pitchFamily="34" charset="0"/>
              </a:rPr>
              <a:t>valores</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que</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existían</a:t>
            </a:r>
            <a:r>
              <a:rPr lang="en-US" sz="1200" dirty="0" smtClean="0">
                <a:latin typeface="Arial" pitchFamily="34" charset="0"/>
                <a:cs typeface="Arial" pitchFamily="34" charset="0"/>
              </a:rPr>
              <a:t> en la </a:t>
            </a:r>
            <a:r>
              <a:rPr lang="en-US" sz="1200" dirty="0" err="1" smtClean="0">
                <a:latin typeface="Arial" pitchFamily="34" charset="0"/>
                <a:cs typeface="Arial" pitchFamily="34" charset="0"/>
              </a:rPr>
              <a:t>tabla</a:t>
            </a:r>
            <a:r>
              <a:rPr lang="en-US" sz="1200" dirty="0" smtClean="0">
                <a:latin typeface="Arial" pitchFamily="34" charset="0"/>
                <a:cs typeface="Arial" pitchFamily="34" charset="0"/>
              </a:rPr>
              <a:t> employees (:OLD) y los </a:t>
            </a:r>
            <a:r>
              <a:rPr lang="en-US" sz="1200" dirty="0" err="1" smtClean="0">
                <a:latin typeface="Arial" pitchFamily="34" charset="0"/>
                <a:cs typeface="Arial" pitchFamily="34" charset="0"/>
              </a:rPr>
              <a:t>nuevos</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valores</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que</a:t>
            </a:r>
            <a:r>
              <a:rPr lang="en-US" sz="1200" dirty="0" smtClean="0">
                <a:latin typeface="Arial" pitchFamily="34" charset="0"/>
                <a:cs typeface="Arial" pitchFamily="34" charset="0"/>
              </a:rPr>
              <a:t> se </a:t>
            </a:r>
            <a:r>
              <a:rPr lang="en-US" sz="1200" dirty="0" err="1" smtClean="0">
                <a:latin typeface="Arial" pitchFamily="34" charset="0"/>
                <a:cs typeface="Arial" pitchFamily="34" charset="0"/>
              </a:rPr>
              <a:t>desean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insertar</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actualizar</a:t>
            </a:r>
            <a:r>
              <a:rPr lang="en-US" sz="1200" dirty="0" smtClean="0">
                <a:latin typeface="Arial" pitchFamily="34" charset="0"/>
                <a:cs typeface="Arial" pitchFamily="34" charset="0"/>
              </a:rPr>
              <a:t> o </a:t>
            </a:r>
            <a:r>
              <a:rPr lang="en-US" sz="1200" dirty="0" err="1" smtClean="0">
                <a:latin typeface="Arial" pitchFamily="34" charset="0"/>
                <a:cs typeface="Arial" pitchFamily="34" charset="0"/>
              </a:rPr>
              <a:t>eliminar</a:t>
            </a:r>
            <a:r>
              <a:rPr lang="en-US" sz="1200" dirty="0" smtClean="0">
                <a:latin typeface="Arial" pitchFamily="34" charset="0"/>
                <a:cs typeface="Arial" pitchFamily="34" charset="0"/>
              </a:rPr>
              <a:t> en la </a:t>
            </a:r>
            <a:r>
              <a:rPr lang="en-US" sz="1200" dirty="0" err="1" smtClean="0">
                <a:latin typeface="Arial" pitchFamily="34" charset="0"/>
                <a:cs typeface="Arial" pitchFamily="34" charset="0"/>
              </a:rPr>
              <a:t>tabla</a:t>
            </a:r>
            <a:r>
              <a:rPr lang="en-US" sz="1200" dirty="0" smtClean="0">
                <a:latin typeface="Arial" pitchFamily="34" charset="0"/>
                <a:cs typeface="Arial" pitchFamily="34" charset="0"/>
              </a:rPr>
              <a:t> (:NEW).</a:t>
            </a:r>
            <a:endParaRPr lang="es-MX" sz="1200" dirty="0" smtClean="0">
              <a:latin typeface="Arial" pitchFamily="34" charset="0"/>
              <a:cs typeface="Arial" pitchFamily="34" charset="0"/>
            </a:endParaRPr>
          </a:p>
          <a:p>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27D148A3-69C4-436F-8F5A-67331FBB5C0A}" type="slidenum">
              <a:rPr lang="es-CL" sz="1200">
                <a:latin typeface="+mn-lt"/>
                <a:cs typeface="+mn-cs"/>
              </a:rPr>
              <a:pPr algn="r" fontAlgn="auto">
                <a:spcBef>
                  <a:spcPts val="0"/>
                </a:spcBef>
                <a:spcAft>
                  <a:spcPts val="0"/>
                </a:spcAft>
                <a:defRPr/>
              </a:pPr>
              <a:t>16</a:t>
            </a:fld>
            <a:endParaRPr lang="es-CL" sz="1200">
              <a:latin typeface="+mn-lt"/>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3491"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Creando </a:t>
            </a:r>
            <a:r>
              <a:rPr lang="es-MX" sz="1200" b="1" dirty="0" err="1" smtClean="0">
                <a:latin typeface="Arial" pitchFamily="34" charset="0"/>
                <a:cs typeface="Arial" pitchFamily="34" charset="0"/>
              </a:rPr>
              <a:t>Trigger</a:t>
            </a:r>
            <a:r>
              <a:rPr lang="es-MX" sz="1200" b="1" dirty="0" smtClean="0">
                <a:latin typeface="Arial" pitchFamily="34" charset="0"/>
                <a:cs typeface="Arial" pitchFamily="34" charset="0"/>
              </a:rPr>
              <a:t> a Nivel de Fila</a:t>
            </a:r>
            <a:endParaRPr lang="es-MX" sz="1200" b="0" dirty="0" smtClean="0">
              <a:latin typeface="Arial" pitchFamily="34" charset="0"/>
              <a:cs typeface="Arial" pitchFamily="34" charset="0"/>
            </a:endParaRPr>
          </a:p>
          <a:p>
            <a:r>
              <a:rPr lang="es-MX" sz="1200" dirty="0" smtClean="0">
                <a:latin typeface="Arial" pitchFamily="34" charset="0"/>
                <a:cs typeface="Arial" pitchFamily="34" charset="0"/>
              </a:rPr>
              <a:t>A continuación se inserta un nuevo empleado en la tabla </a:t>
            </a:r>
            <a:r>
              <a:rPr lang="es-MX" sz="1200" dirty="0" err="1" smtClean="0">
                <a:latin typeface="Arial" pitchFamily="34" charset="0"/>
                <a:cs typeface="Arial" pitchFamily="34" charset="0"/>
              </a:rPr>
              <a:t>employees</a:t>
            </a:r>
            <a:r>
              <a:rPr lang="es-MX" sz="1200" dirty="0" smtClean="0">
                <a:latin typeface="Arial" pitchFamily="34" charset="0"/>
                <a:cs typeface="Arial" pitchFamily="34" charset="0"/>
              </a:rPr>
              <a:t>, después se actualiza el salario y apellido del nuevo empleado y finalmente se elimina el empleado. En estas tres operaciones 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a:t>
            </a:r>
            <a:r>
              <a:rPr lang="en-US" sz="1200" b="1" dirty="0" smtClean="0">
                <a:latin typeface="Arial" pitchFamily="34" charset="0"/>
                <a:cs typeface="Arial" pitchFamily="34" charset="0"/>
              </a:rPr>
              <a:t>TRG_AUDIT_EMP</a:t>
            </a:r>
            <a:r>
              <a:rPr lang="en-US" sz="1200" dirty="0" smtClean="0">
                <a:latin typeface="Arial" pitchFamily="34" charset="0"/>
                <a:cs typeface="Arial" pitchFamily="34" charset="0"/>
              </a:rPr>
              <a:t> se </a:t>
            </a:r>
            <a:r>
              <a:rPr lang="en-US" sz="1200" dirty="0" err="1" smtClean="0">
                <a:latin typeface="Arial" pitchFamily="34" charset="0"/>
                <a:cs typeface="Arial" pitchFamily="34" charset="0"/>
              </a:rPr>
              <a:t>ejecuta</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insertando</a:t>
            </a:r>
            <a:r>
              <a:rPr lang="en-US" sz="1200" dirty="0" smtClean="0">
                <a:latin typeface="Arial" pitchFamily="34" charset="0"/>
                <a:cs typeface="Arial" pitchFamily="34" charset="0"/>
              </a:rPr>
              <a:t> los </a:t>
            </a:r>
            <a:r>
              <a:rPr lang="en-US" sz="1200" dirty="0" err="1" smtClean="0">
                <a:latin typeface="Arial" pitchFamily="34" charset="0"/>
                <a:cs typeface="Arial" pitchFamily="34" charset="0"/>
              </a:rPr>
              <a:t>valores</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que</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existían</a:t>
            </a:r>
            <a:r>
              <a:rPr lang="en-US" sz="1200" dirty="0" smtClean="0">
                <a:latin typeface="Arial" pitchFamily="34" charset="0"/>
                <a:cs typeface="Arial" pitchFamily="34" charset="0"/>
              </a:rPr>
              <a:t> en la </a:t>
            </a:r>
            <a:r>
              <a:rPr lang="en-US" sz="1200" dirty="0" err="1" smtClean="0">
                <a:latin typeface="Arial" pitchFamily="34" charset="0"/>
                <a:cs typeface="Arial" pitchFamily="34" charset="0"/>
              </a:rPr>
              <a:t>tabla</a:t>
            </a:r>
            <a:r>
              <a:rPr lang="en-US" sz="1200" dirty="0" smtClean="0">
                <a:latin typeface="Arial" pitchFamily="34" charset="0"/>
                <a:cs typeface="Arial" pitchFamily="34" charset="0"/>
              </a:rPr>
              <a:t> (OLD) y los </a:t>
            </a:r>
            <a:r>
              <a:rPr lang="en-US" sz="1200" dirty="0" err="1" smtClean="0">
                <a:latin typeface="Arial" pitchFamily="34" charset="0"/>
                <a:cs typeface="Arial" pitchFamily="34" charset="0"/>
              </a:rPr>
              <a:t>nuevos</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valores</a:t>
            </a:r>
            <a:r>
              <a:rPr lang="en-US" sz="1200" dirty="0" smtClean="0">
                <a:latin typeface="Arial" pitchFamily="34" charset="0"/>
                <a:cs typeface="Arial" pitchFamily="34" charset="0"/>
              </a:rPr>
              <a:t> (NEW) </a:t>
            </a:r>
            <a:r>
              <a:rPr lang="en-US" sz="1200" dirty="0" err="1" smtClean="0">
                <a:latin typeface="Arial" pitchFamily="34" charset="0"/>
                <a:cs typeface="Arial" pitchFamily="34" charset="0"/>
              </a:rPr>
              <a:t>que</a:t>
            </a:r>
            <a:r>
              <a:rPr lang="en-US" sz="1200" dirty="0" smtClean="0">
                <a:latin typeface="Arial" pitchFamily="34" charset="0"/>
                <a:cs typeface="Arial" pitchFamily="34" charset="0"/>
              </a:rPr>
              <a:t> se </a:t>
            </a:r>
            <a:r>
              <a:rPr lang="en-US" sz="1200" dirty="0" err="1" smtClean="0">
                <a:latin typeface="Arial" pitchFamily="34" charset="0"/>
                <a:cs typeface="Arial" pitchFamily="34" charset="0"/>
              </a:rPr>
              <a:t>insertaron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actualizaron</a:t>
            </a:r>
            <a:r>
              <a:rPr lang="en-US" sz="1200" dirty="0" smtClean="0">
                <a:latin typeface="Arial" pitchFamily="34" charset="0"/>
                <a:cs typeface="Arial" pitchFamily="34" charset="0"/>
              </a:rPr>
              <a:t> y </a:t>
            </a:r>
            <a:r>
              <a:rPr lang="en-US" sz="1200" dirty="0" err="1" smtClean="0">
                <a:latin typeface="Arial" pitchFamily="34" charset="0"/>
                <a:cs typeface="Arial" pitchFamily="34" charset="0"/>
              </a:rPr>
              <a:t>eliminaron</a:t>
            </a:r>
            <a:r>
              <a:rPr lang="en-US" sz="1200" dirty="0" smtClean="0">
                <a:latin typeface="Arial" pitchFamily="34" charset="0"/>
                <a:cs typeface="Arial" pitchFamily="34" charset="0"/>
              </a:rPr>
              <a:t>.</a:t>
            </a:r>
            <a:endParaRPr lang="es-MX" sz="1200" b="1" dirty="0" smtClean="0">
              <a:latin typeface="Arial" pitchFamily="34" charset="0"/>
              <a:cs typeface="Arial" pitchFamily="34" charset="0"/>
            </a:endParaRPr>
          </a:p>
          <a:p>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27D148A3-69C4-436F-8F5A-67331FBB5C0A}" type="slidenum">
              <a:rPr lang="es-CL" sz="1200">
                <a:latin typeface="+mn-lt"/>
                <a:cs typeface="+mn-cs"/>
              </a:rPr>
              <a:pPr algn="r" fontAlgn="auto">
                <a:spcBef>
                  <a:spcPts val="0"/>
                </a:spcBef>
                <a:spcAft>
                  <a:spcPts val="0"/>
                </a:spcAft>
                <a:defRPr/>
              </a:pPr>
              <a:t>17</a:t>
            </a:fld>
            <a:endParaRPr lang="es-CL" sz="1200">
              <a:latin typeface="+mn-lt"/>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3491"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Creando </a:t>
            </a:r>
            <a:r>
              <a:rPr lang="es-MX" sz="1200" b="1" dirty="0" err="1" smtClean="0">
                <a:latin typeface="Arial" pitchFamily="34" charset="0"/>
                <a:cs typeface="Arial" pitchFamily="34" charset="0"/>
              </a:rPr>
              <a:t>Trigger</a:t>
            </a:r>
            <a:r>
              <a:rPr lang="es-MX" sz="1200" b="1" dirty="0" smtClean="0">
                <a:latin typeface="Arial" pitchFamily="34" charset="0"/>
                <a:cs typeface="Arial" pitchFamily="34" charset="0"/>
              </a:rPr>
              <a:t> a Nivel de Fila</a:t>
            </a:r>
            <a:endParaRPr lang="es-MX" sz="1200" b="0" dirty="0" smtClean="0">
              <a:latin typeface="Arial" pitchFamily="34" charset="0"/>
              <a:cs typeface="Arial" pitchFamily="34" charset="0"/>
            </a:endParaRPr>
          </a:p>
          <a:p>
            <a:pPr marL="0" indent="0" algn="just" eaLnBrk="0" hangingPunct="0">
              <a:spcBef>
                <a:spcPct val="20000"/>
              </a:spcBef>
              <a:buClr>
                <a:schemeClr val="accent2"/>
              </a:buClr>
              <a:buSzPct val="130000"/>
              <a:buFont typeface="Wingdings" pitchFamily="2" charset="2"/>
              <a:buNone/>
            </a:pPr>
            <a:r>
              <a:rPr lang="es-MX" sz="1200" b="0" dirty="0" smtClean="0">
                <a:latin typeface="Arial" pitchFamily="34" charset="0"/>
                <a:cs typeface="Arial" pitchFamily="34" charset="0"/>
              </a:rPr>
              <a:t>En</a:t>
            </a:r>
            <a:r>
              <a:rPr lang="es-MX" sz="1200" b="0" baseline="0" dirty="0" smtClean="0">
                <a:latin typeface="Arial" pitchFamily="34" charset="0"/>
                <a:cs typeface="Arial" pitchFamily="34" charset="0"/>
              </a:rPr>
              <a:t> el ejemplo, e</a:t>
            </a:r>
            <a:r>
              <a:rPr lang="es-MX" sz="1200" dirty="0" smtClean="0">
                <a:latin typeface="Arial" pitchFamily="34" charset="0"/>
                <a:cs typeface="Arial" pitchFamily="34" charset="0"/>
              </a:rPr>
              <a:t>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a:t>
            </a:r>
            <a:r>
              <a:rPr lang="en-US" sz="1200" b="1" dirty="0" smtClean="0">
                <a:latin typeface="Arial" pitchFamily="34" charset="0"/>
                <a:cs typeface="Arial" pitchFamily="34" charset="0"/>
              </a:rPr>
              <a:t>TRG_COMISION</a:t>
            </a:r>
            <a:r>
              <a:rPr lang="en-US" sz="1200" dirty="0" smtClean="0">
                <a:latin typeface="Arial" pitchFamily="34" charset="0"/>
                <a:cs typeface="Arial" pitchFamily="34" charset="0"/>
              </a:rPr>
              <a:t> se </a:t>
            </a:r>
            <a:r>
              <a:rPr lang="en-US" sz="1200" dirty="0" err="1" smtClean="0">
                <a:latin typeface="Arial" pitchFamily="34" charset="0"/>
                <a:cs typeface="Arial" pitchFamily="34" charset="0"/>
              </a:rPr>
              <a:t>ejecutará</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después</a:t>
            </a:r>
            <a:r>
              <a:rPr lang="en-US" sz="1200" dirty="0" smtClean="0">
                <a:latin typeface="Arial" pitchFamily="34" charset="0"/>
                <a:cs typeface="Arial" pitchFamily="34" charset="0"/>
              </a:rPr>
              <a:t> de </a:t>
            </a:r>
            <a:r>
              <a:rPr lang="en-US" sz="1200" dirty="0" err="1" smtClean="0">
                <a:latin typeface="Arial" pitchFamily="34" charset="0"/>
                <a:cs typeface="Arial" pitchFamily="34" charset="0"/>
              </a:rPr>
              <a:t>que</a:t>
            </a:r>
            <a:r>
              <a:rPr lang="en-US" sz="1200" dirty="0" smtClean="0">
                <a:latin typeface="Arial" pitchFamily="34" charset="0"/>
                <a:cs typeface="Arial" pitchFamily="34" charset="0"/>
              </a:rPr>
              <a:t> se </a:t>
            </a:r>
            <a:r>
              <a:rPr lang="en-US" sz="1200" dirty="0" err="1" smtClean="0">
                <a:latin typeface="Arial" pitchFamily="34" charset="0"/>
                <a:cs typeface="Arial" pitchFamily="34" charset="0"/>
              </a:rPr>
              <a:t>inserte</a:t>
            </a:r>
            <a:r>
              <a:rPr lang="en-US" sz="1200" dirty="0" smtClean="0">
                <a:latin typeface="Arial" pitchFamily="34" charset="0"/>
                <a:cs typeface="Arial" pitchFamily="34" charset="0"/>
              </a:rPr>
              <a:t> un </a:t>
            </a:r>
            <a:r>
              <a:rPr lang="en-US" sz="1200" dirty="0" err="1" smtClean="0">
                <a:latin typeface="Arial" pitchFamily="34" charset="0"/>
                <a:cs typeface="Arial" pitchFamily="34" charset="0"/>
              </a:rPr>
              <a:t>nuevo</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empleado</a:t>
            </a:r>
            <a:r>
              <a:rPr lang="en-US" sz="1200" dirty="0" smtClean="0">
                <a:latin typeface="Arial" pitchFamily="34" charset="0"/>
                <a:cs typeface="Arial" pitchFamily="34" charset="0"/>
              </a:rPr>
              <a:t>, se </a:t>
            </a:r>
            <a:r>
              <a:rPr lang="en-US" sz="1200" dirty="0" err="1" smtClean="0">
                <a:latin typeface="Arial" pitchFamily="34" charset="0"/>
                <a:cs typeface="Arial" pitchFamily="34" charset="0"/>
              </a:rPr>
              <a:t>actualice</a:t>
            </a:r>
            <a:r>
              <a:rPr lang="en-US" sz="1200" dirty="0" smtClean="0">
                <a:latin typeface="Arial" pitchFamily="34" charset="0"/>
                <a:cs typeface="Arial" pitchFamily="34" charset="0"/>
              </a:rPr>
              <a:t> el </a:t>
            </a:r>
            <a:r>
              <a:rPr lang="en-US" sz="1200" dirty="0" err="1" smtClean="0">
                <a:latin typeface="Arial" pitchFamily="34" charset="0"/>
                <a:cs typeface="Arial" pitchFamily="34" charset="0"/>
              </a:rPr>
              <a:t>salario</a:t>
            </a:r>
            <a:r>
              <a:rPr lang="en-US" sz="1200" dirty="0" smtClean="0">
                <a:latin typeface="Arial" pitchFamily="34" charset="0"/>
                <a:cs typeface="Arial" pitchFamily="34" charset="0"/>
              </a:rPr>
              <a:t> de un </a:t>
            </a:r>
            <a:r>
              <a:rPr lang="en-US" sz="1200" dirty="0" err="1" smtClean="0">
                <a:latin typeface="Arial" pitchFamily="34" charset="0"/>
                <a:cs typeface="Arial" pitchFamily="34" charset="0"/>
              </a:rPr>
              <a:t>empleado</a:t>
            </a:r>
            <a:r>
              <a:rPr lang="en-US" sz="1200" dirty="0" smtClean="0">
                <a:latin typeface="Arial" pitchFamily="34" charset="0"/>
                <a:cs typeface="Arial" pitchFamily="34" charset="0"/>
              </a:rPr>
              <a:t> o se </a:t>
            </a:r>
            <a:r>
              <a:rPr lang="en-US" sz="1200" dirty="0" err="1" smtClean="0">
                <a:latin typeface="Arial" pitchFamily="34" charset="0"/>
                <a:cs typeface="Arial" pitchFamily="34" charset="0"/>
              </a:rPr>
              <a:t>elimine</a:t>
            </a:r>
            <a:r>
              <a:rPr lang="en-US" sz="1200" dirty="0" smtClean="0">
                <a:latin typeface="Arial" pitchFamily="34" charset="0"/>
                <a:cs typeface="Arial" pitchFamily="34" charset="0"/>
              </a:rPr>
              <a:t> un </a:t>
            </a:r>
            <a:r>
              <a:rPr lang="en-US" sz="1200" dirty="0" err="1" smtClean="0">
                <a:latin typeface="Arial" pitchFamily="34" charset="0"/>
                <a:cs typeface="Arial" pitchFamily="34" charset="0"/>
              </a:rPr>
              <a:t>empleado</a:t>
            </a:r>
            <a:r>
              <a:rPr lang="en-US" sz="1200" dirty="0" smtClean="0">
                <a:latin typeface="Arial" pitchFamily="34" charset="0"/>
                <a:cs typeface="Arial" pitchFamily="34" charset="0"/>
              </a:rPr>
              <a:t> en la </a:t>
            </a:r>
            <a:r>
              <a:rPr lang="en-US" sz="1200" dirty="0" err="1" smtClean="0">
                <a:latin typeface="Arial" pitchFamily="34" charset="0"/>
                <a:cs typeface="Arial" pitchFamily="34" charset="0"/>
              </a:rPr>
              <a:t>tabla</a:t>
            </a:r>
            <a:r>
              <a:rPr lang="en-US" sz="1200" dirty="0" smtClean="0">
                <a:latin typeface="Arial" pitchFamily="34" charset="0"/>
                <a:cs typeface="Arial" pitchFamily="34" charset="0"/>
              </a:rPr>
              <a:t> employees. Si se </a:t>
            </a:r>
            <a:r>
              <a:rPr lang="en-US" sz="1200" dirty="0" err="1" smtClean="0">
                <a:latin typeface="Arial" pitchFamily="34" charset="0"/>
                <a:cs typeface="Arial" pitchFamily="34" charset="0"/>
              </a:rPr>
              <a:t>inserta</a:t>
            </a:r>
            <a:r>
              <a:rPr lang="en-US" sz="1200" dirty="0" smtClean="0">
                <a:latin typeface="Arial" pitchFamily="34" charset="0"/>
                <a:cs typeface="Arial" pitchFamily="34" charset="0"/>
              </a:rPr>
              <a:t> un </a:t>
            </a:r>
            <a:r>
              <a:rPr lang="en-US" sz="1200" dirty="0" err="1" smtClean="0">
                <a:latin typeface="Arial" pitchFamily="34" charset="0"/>
                <a:cs typeface="Arial" pitchFamily="34" charset="0"/>
              </a:rPr>
              <a:t>nuevo</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empleado</a:t>
            </a:r>
            <a:r>
              <a:rPr lang="en-US" sz="1200" dirty="0" smtClean="0">
                <a:latin typeface="Arial" pitchFamily="34" charset="0"/>
                <a:cs typeface="Arial" pitchFamily="34" charset="0"/>
              </a:rPr>
              <a:t> el triggers </a:t>
            </a:r>
            <a:r>
              <a:rPr lang="en-US" sz="1200" dirty="0" err="1" smtClean="0">
                <a:latin typeface="Arial" pitchFamily="34" charset="0"/>
                <a:cs typeface="Arial" pitchFamily="34" charset="0"/>
              </a:rPr>
              <a:t>insertará</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una</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fila</a:t>
            </a:r>
            <a:r>
              <a:rPr lang="en-US" sz="1200" dirty="0" smtClean="0">
                <a:latin typeface="Arial" pitchFamily="34" charset="0"/>
                <a:cs typeface="Arial" pitchFamily="34" charset="0"/>
              </a:rPr>
              <a:t> en </a:t>
            </a:r>
            <a:r>
              <a:rPr lang="en-US" sz="1200" dirty="0" err="1" smtClean="0">
                <a:latin typeface="Arial" pitchFamily="34" charset="0"/>
                <a:cs typeface="Arial" pitchFamily="34" charset="0"/>
              </a:rPr>
              <a:t>tabla</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comisiones</a:t>
            </a:r>
            <a:r>
              <a:rPr lang="en-US" sz="1200" dirty="0" smtClean="0">
                <a:latin typeface="Arial" pitchFamily="34" charset="0"/>
                <a:cs typeface="Arial" pitchFamily="34" charset="0"/>
              </a:rPr>
              <a:t> (la </a:t>
            </a:r>
            <a:r>
              <a:rPr lang="en-US" sz="1200" dirty="0" err="1" smtClean="0">
                <a:latin typeface="Arial" pitchFamily="34" charset="0"/>
                <a:cs typeface="Arial" pitchFamily="34" charset="0"/>
              </a:rPr>
              <a:t>identificación</a:t>
            </a:r>
            <a:r>
              <a:rPr lang="en-US" sz="1200" dirty="0" smtClean="0">
                <a:latin typeface="Arial" pitchFamily="34" charset="0"/>
                <a:cs typeface="Arial" pitchFamily="34" charset="0"/>
              </a:rPr>
              <a:t> del </a:t>
            </a:r>
            <a:r>
              <a:rPr lang="en-US" sz="1200" dirty="0" err="1" smtClean="0">
                <a:latin typeface="Arial" pitchFamily="34" charset="0"/>
                <a:cs typeface="Arial" pitchFamily="34" charset="0"/>
              </a:rPr>
              <a:t>empleado</a:t>
            </a:r>
            <a:r>
              <a:rPr lang="en-US" sz="1200" dirty="0" smtClean="0">
                <a:latin typeface="Arial" pitchFamily="34" charset="0"/>
                <a:cs typeface="Arial" pitchFamily="34" charset="0"/>
              </a:rPr>
              <a:t> y el 25% de </a:t>
            </a:r>
            <a:r>
              <a:rPr lang="en-US" sz="1200" dirty="0" err="1" smtClean="0">
                <a:latin typeface="Arial" pitchFamily="34" charset="0"/>
                <a:cs typeface="Arial" pitchFamily="34" charset="0"/>
              </a:rPr>
              <a:t>su</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salario</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como</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comisión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si</a:t>
            </a:r>
            <a:r>
              <a:rPr lang="en-US" sz="1200" dirty="0" smtClean="0">
                <a:latin typeface="Arial" pitchFamily="34" charset="0"/>
                <a:cs typeface="Arial" pitchFamily="34" charset="0"/>
              </a:rPr>
              <a:t> se </a:t>
            </a:r>
            <a:r>
              <a:rPr lang="en-US" sz="1200" dirty="0" err="1" smtClean="0">
                <a:latin typeface="Arial" pitchFamily="34" charset="0"/>
                <a:cs typeface="Arial" pitchFamily="34" charset="0"/>
              </a:rPr>
              <a:t>actualiza</a:t>
            </a:r>
            <a:r>
              <a:rPr lang="en-US" sz="1200" dirty="0" smtClean="0">
                <a:latin typeface="Arial" pitchFamily="34" charset="0"/>
                <a:cs typeface="Arial" pitchFamily="34" charset="0"/>
              </a:rPr>
              <a:t> el </a:t>
            </a:r>
            <a:r>
              <a:rPr lang="en-US" sz="1200" dirty="0" err="1" smtClean="0">
                <a:latin typeface="Arial" pitchFamily="34" charset="0"/>
                <a:cs typeface="Arial" pitchFamily="34" charset="0"/>
              </a:rPr>
              <a:t>salario</a:t>
            </a:r>
            <a:r>
              <a:rPr lang="en-US" sz="1200" dirty="0" smtClean="0">
                <a:latin typeface="Arial" pitchFamily="34" charset="0"/>
                <a:cs typeface="Arial" pitchFamily="34" charset="0"/>
              </a:rPr>
              <a:t> de un </a:t>
            </a:r>
            <a:r>
              <a:rPr lang="en-US" sz="1200" dirty="0" err="1" smtClean="0">
                <a:latin typeface="Arial" pitchFamily="34" charset="0"/>
                <a:cs typeface="Arial" pitchFamily="34" charset="0"/>
              </a:rPr>
              <a:t>empleado</a:t>
            </a:r>
            <a:r>
              <a:rPr lang="en-US" sz="1200" dirty="0" smtClean="0">
                <a:latin typeface="Arial" pitchFamily="34" charset="0"/>
                <a:cs typeface="Arial" pitchFamily="34" charset="0"/>
              </a:rPr>
              <a:t> el trigger </a:t>
            </a:r>
            <a:r>
              <a:rPr lang="en-US" sz="1200" dirty="0" err="1" smtClean="0">
                <a:latin typeface="Arial" pitchFamily="34" charset="0"/>
                <a:cs typeface="Arial" pitchFamily="34" charset="0"/>
              </a:rPr>
              <a:t>actualizará</a:t>
            </a:r>
            <a:r>
              <a:rPr lang="en-US" sz="1200" dirty="0" smtClean="0">
                <a:latin typeface="Arial" pitchFamily="34" charset="0"/>
                <a:cs typeface="Arial" pitchFamily="34" charset="0"/>
              </a:rPr>
              <a:t> la </a:t>
            </a:r>
            <a:r>
              <a:rPr lang="en-US" sz="1200" dirty="0" err="1" smtClean="0">
                <a:latin typeface="Arial" pitchFamily="34" charset="0"/>
                <a:cs typeface="Arial" pitchFamily="34" charset="0"/>
              </a:rPr>
              <a:t>comisión</a:t>
            </a:r>
            <a:r>
              <a:rPr lang="en-US" sz="1200" dirty="0" smtClean="0">
                <a:latin typeface="Arial" pitchFamily="34" charset="0"/>
                <a:cs typeface="Arial" pitchFamily="34" charset="0"/>
              </a:rPr>
              <a:t> del </a:t>
            </a:r>
            <a:r>
              <a:rPr lang="en-US" sz="1200" dirty="0" err="1" smtClean="0">
                <a:latin typeface="Arial" pitchFamily="34" charset="0"/>
                <a:cs typeface="Arial" pitchFamily="34" charset="0"/>
              </a:rPr>
              <a:t>empleado</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según</a:t>
            </a:r>
            <a:r>
              <a:rPr lang="en-US" sz="1200" dirty="0" smtClean="0">
                <a:latin typeface="Arial" pitchFamily="34" charset="0"/>
                <a:cs typeface="Arial" pitchFamily="34" charset="0"/>
              </a:rPr>
              <a:t> el </a:t>
            </a:r>
            <a:r>
              <a:rPr lang="en-US" sz="1200" dirty="0" err="1" smtClean="0">
                <a:latin typeface="Arial" pitchFamily="34" charset="0"/>
                <a:cs typeface="Arial" pitchFamily="34" charset="0"/>
              </a:rPr>
              <a:t>nuevo</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salario</a:t>
            </a:r>
            <a:r>
              <a:rPr lang="en-US" sz="1200" dirty="0" smtClean="0">
                <a:latin typeface="Arial" pitchFamily="34" charset="0"/>
                <a:cs typeface="Arial" pitchFamily="34" charset="0"/>
              </a:rPr>
              <a:t> y </a:t>
            </a:r>
            <a:r>
              <a:rPr lang="en-US" sz="1200" dirty="0" err="1" smtClean="0">
                <a:latin typeface="Arial" pitchFamily="34" charset="0"/>
                <a:cs typeface="Arial" pitchFamily="34" charset="0"/>
              </a:rPr>
              <a:t>si</a:t>
            </a:r>
            <a:r>
              <a:rPr lang="en-US" sz="1200" dirty="0" smtClean="0">
                <a:latin typeface="Arial" pitchFamily="34" charset="0"/>
                <a:cs typeface="Arial" pitchFamily="34" charset="0"/>
              </a:rPr>
              <a:t> se </a:t>
            </a:r>
            <a:r>
              <a:rPr lang="en-US" sz="1200" dirty="0" err="1" smtClean="0">
                <a:latin typeface="Arial" pitchFamily="34" charset="0"/>
                <a:cs typeface="Arial" pitchFamily="34" charset="0"/>
              </a:rPr>
              <a:t>elimina</a:t>
            </a:r>
            <a:r>
              <a:rPr lang="en-US" sz="1200" dirty="0" smtClean="0">
                <a:latin typeface="Arial" pitchFamily="34" charset="0"/>
                <a:cs typeface="Arial" pitchFamily="34" charset="0"/>
              </a:rPr>
              <a:t> un </a:t>
            </a:r>
            <a:r>
              <a:rPr lang="en-US" sz="1200" dirty="0" err="1" smtClean="0">
                <a:latin typeface="Arial" pitchFamily="34" charset="0"/>
                <a:cs typeface="Arial" pitchFamily="34" charset="0"/>
              </a:rPr>
              <a:t>empleado</a:t>
            </a:r>
            <a:r>
              <a:rPr lang="en-US" sz="1200" dirty="0" smtClean="0">
                <a:latin typeface="Arial" pitchFamily="34" charset="0"/>
                <a:cs typeface="Arial" pitchFamily="34" charset="0"/>
              </a:rPr>
              <a:t> el trigger </a:t>
            </a:r>
            <a:r>
              <a:rPr lang="en-US" sz="1200" dirty="0" err="1" smtClean="0">
                <a:latin typeface="Arial" pitchFamily="34" charset="0"/>
                <a:cs typeface="Arial" pitchFamily="34" charset="0"/>
              </a:rPr>
              <a:t>eliminará</a:t>
            </a:r>
            <a:r>
              <a:rPr lang="en-US" sz="1200" dirty="0" smtClean="0">
                <a:latin typeface="Arial" pitchFamily="34" charset="0"/>
                <a:cs typeface="Arial" pitchFamily="34" charset="0"/>
              </a:rPr>
              <a:t> la </a:t>
            </a:r>
            <a:r>
              <a:rPr lang="en-US" sz="1200" dirty="0" err="1" smtClean="0">
                <a:latin typeface="Arial" pitchFamily="34" charset="0"/>
                <a:cs typeface="Arial" pitchFamily="34" charset="0"/>
              </a:rPr>
              <a:t>comisión</a:t>
            </a:r>
            <a:r>
              <a:rPr lang="en-US" sz="1200" dirty="0" smtClean="0">
                <a:latin typeface="Arial" pitchFamily="34" charset="0"/>
                <a:cs typeface="Arial" pitchFamily="34" charset="0"/>
              </a:rPr>
              <a:t> para </a:t>
            </a:r>
            <a:r>
              <a:rPr lang="en-US" sz="1200" dirty="0" err="1" smtClean="0">
                <a:latin typeface="Arial" pitchFamily="34" charset="0"/>
                <a:cs typeface="Arial" pitchFamily="34" charset="0"/>
              </a:rPr>
              <a:t>ese</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empleado</a:t>
            </a:r>
            <a:r>
              <a:rPr lang="en-US" sz="1200" dirty="0" smtClean="0">
                <a:latin typeface="Arial" pitchFamily="34" charset="0"/>
                <a:cs typeface="Arial" pitchFamily="34" charset="0"/>
              </a:rPr>
              <a:t>.</a:t>
            </a:r>
            <a:endParaRPr lang="es-MX" sz="1200" dirty="0" smtClean="0">
              <a:latin typeface="Arial" pitchFamily="34" charset="0"/>
              <a:cs typeface="Arial" pitchFamily="34" charset="0"/>
            </a:endParaRPr>
          </a:p>
          <a:p>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27D148A3-69C4-436F-8F5A-67331FBB5C0A}" type="slidenum">
              <a:rPr lang="es-CL" sz="1200">
                <a:latin typeface="+mn-lt"/>
                <a:cs typeface="+mn-cs"/>
              </a:rPr>
              <a:pPr algn="r" fontAlgn="auto">
                <a:spcBef>
                  <a:spcPts val="0"/>
                </a:spcBef>
                <a:spcAft>
                  <a:spcPts val="0"/>
                </a:spcAft>
                <a:defRPr/>
              </a:pPr>
              <a:t>18</a:t>
            </a:fld>
            <a:endParaRPr lang="es-CL" sz="1200">
              <a:latin typeface="+mn-lt"/>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3491"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Creando </a:t>
            </a:r>
            <a:r>
              <a:rPr lang="es-MX" sz="1200" b="1" dirty="0" err="1" smtClean="0">
                <a:latin typeface="Arial" pitchFamily="34" charset="0"/>
                <a:cs typeface="Arial" pitchFamily="34" charset="0"/>
              </a:rPr>
              <a:t>Trigger</a:t>
            </a:r>
            <a:r>
              <a:rPr lang="es-MX" sz="1200" b="1" dirty="0" smtClean="0">
                <a:latin typeface="Arial" pitchFamily="34" charset="0"/>
                <a:cs typeface="Arial" pitchFamily="34" charset="0"/>
              </a:rPr>
              <a:t> a Nivel de Fila</a:t>
            </a:r>
            <a:endParaRPr lang="es-MX" sz="1200" b="0" dirty="0" smtClean="0">
              <a:latin typeface="Arial" pitchFamily="34" charset="0"/>
              <a:cs typeface="Arial" pitchFamily="34" charset="0"/>
            </a:endParaRPr>
          </a:p>
          <a:p>
            <a:r>
              <a:rPr lang="es-MX" sz="1200" dirty="0" smtClean="0">
                <a:latin typeface="Arial" pitchFamily="34" charset="0"/>
                <a:cs typeface="Arial" pitchFamily="34" charset="0"/>
              </a:rPr>
              <a:t>A continuación se inserta un nuevo empleado en la tabla </a:t>
            </a:r>
            <a:r>
              <a:rPr lang="es-MX" sz="1200" dirty="0" err="1" smtClean="0">
                <a:latin typeface="Arial" pitchFamily="34" charset="0"/>
                <a:cs typeface="Arial" pitchFamily="34" charset="0"/>
              </a:rPr>
              <a:t>employees</a:t>
            </a:r>
            <a:r>
              <a:rPr lang="es-MX" sz="1200" dirty="0" smtClean="0">
                <a:latin typeface="Arial" pitchFamily="34" charset="0"/>
                <a:cs typeface="Arial" pitchFamily="34" charset="0"/>
              </a:rPr>
              <a:t>, después se actualiza el salario y apellido del nuevo empleado y finalmente se elimina el empleado. En estas tres operaciones 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a:t>
            </a:r>
            <a:r>
              <a:rPr lang="en-US" sz="1200" b="1" dirty="0" smtClean="0">
                <a:latin typeface="Arial" pitchFamily="34" charset="0"/>
                <a:cs typeface="Arial" pitchFamily="34" charset="0"/>
              </a:rPr>
              <a:t>TRG_AUDIT_EMP</a:t>
            </a:r>
            <a:r>
              <a:rPr lang="en-US" sz="1200" dirty="0" smtClean="0">
                <a:latin typeface="Arial" pitchFamily="34" charset="0"/>
                <a:cs typeface="Arial" pitchFamily="34" charset="0"/>
              </a:rPr>
              <a:t> se </a:t>
            </a:r>
            <a:r>
              <a:rPr lang="en-US" sz="1200" dirty="0" err="1" smtClean="0">
                <a:latin typeface="Arial" pitchFamily="34" charset="0"/>
                <a:cs typeface="Arial" pitchFamily="34" charset="0"/>
              </a:rPr>
              <a:t>ejecuta</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insertando</a:t>
            </a:r>
            <a:r>
              <a:rPr lang="en-US" sz="1200" dirty="0" smtClean="0">
                <a:latin typeface="Arial" pitchFamily="34" charset="0"/>
                <a:cs typeface="Arial" pitchFamily="34" charset="0"/>
              </a:rPr>
              <a:t> los </a:t>
            </a:r>
            <a:r>
              <a:rPr lang="en-US" sz="1200" dirty="0" err="1" smtClean="0">
                <a:latin typeface="Arial" pitchFamily="34" charset="0"/>
                <a:cs typeface="Arial" pitchFamily="34" charset="0"/>
              </a:rPr>
              <a:t>valores</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que</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existían</a:t>
            </a:r>
            <a:r>
              <a:rPr lang="en-US" sz="1200" dirty="0" smtClean="0">
                <a:latin typeface="Arial" pitchFamily="34" charset="0"/>
                <a:cs typeface="Arial" pitchFamily="34" charset="0"/>
              </a:rPr>
              <a:t> en la </a:t>
            </a:r>
            <a:r>
              <a:rPr lang="en-US" sz="1200" dirty="0" err="1" smtClean="0">
                <a:latin typeface="Arial" pitchFamily="34" charset="0"/>
                <a:cs typeface="Arial" pitchFamily="34" charset="0"/>
              </a:rPr>
              <a:t>tabla</a:t>
            </a:r>
            <a:r>
              <a:rPr lang="en-US" sz="1200" dirty="0" smtClean="0">
                <a:latin typeface="Arial" pitchFamily="34" charset="0"/>
                <a:cs typeface="Arial" pitchFamily="34" charset="0"/>
              </a:rPr>
              <a:t> (OLD) y los </a:t>
            </a:r>
            <a:r>
              <a:rPr lang="en-US" sz="1200" dirty="0" err="1" smtClean="0">
                <a:latin typeface="Arial" pitchFamily="34" charset="0"/>
                <a:cs typeface="Arial" pitchFamily="34" charset="0"/>
              </a:rPr>
              <a:t>nuevos</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valores</a:t>
            </a:r>
            <a:r>
              <a:rPr lang="en-US" sz="1200" dirty="0" smtClean="0">
                <a:latin typeface="Arial" pitchFamily="34" charset="0"/>
                <a:cs typeface="Arial" pitchFamily="34" charset="0"/>
              </a:rPr>
              <a:t> (NEW) </a:t>
            </a:r>
            <a:r>
              <a:rPr lang="en-US" sz="1200" dirty="0" err="1" smtClean="0">
                <a:latin typeface="Arial" pitchFamily="34" charset="0"/>
                <a:cs typeface="Arial" pitchFamily="34" charset="0"/>
              </a:rPr>
              <a:t>que</a:t>
            </a:r>
            <a:r>
              <a:rPr lang="en-US" sz="1200" dirty="0" smtClean="0">
                <a:latin typeface="Arial" pitchFamily="34" charset="0"/>
                <a:cs typeface="Arial" pitchFamily="34" charset="0"/>
              </a:rPr>
              <a:t> se </a:t>
            </a:r>
            <a:r>
              <a:rPr lang="en-US" sz="1200" dirty="0" err="1" smtClean="0">
                <a:latin typeface="Arial" pitchFamily="34" charset="0"/>
                <a:cs typeface="Arial" pitchFamily="34" charset="0"/>
              </a:rPr>
              <a:t>insertaron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actualizaron</a:t>
            </a:r>
            <a:r>
              <a:rPr lang="en-US" sz="1200" dirty="0" smtClean="0">
                <a:latin typeface="Arial" pitchFamily="34" charset="0"/>
                <a:cs typeface="Arial" pitchFamily="34" charset="0"/>
              </a:rPr>
              <a:t> y </a:t>
            </a:r>
            <a:r>
              <a:rPr lang="en-US" sz="1200" dirty="0" err="1" smtClean="0">
                <a:latin typeface="Arial" pitchFamily="34" charset="0"/>
                <a:cs typeface="Arial" pitchFamily="34" charset="0"/>
              </a:rPr>
              <a:t>eliminaron</a:t>
            </a:r>
            <a:r>
              <a:rPr lang="en-US" sz="1200" dirty="0" smtClean="0">
                <a:latin typeface="Arial" pitchFamily="34" charset="0"/>
                <a:cs typeface="Arial" pitchFamily="34" charset="0"/>
              </a:rPr>
              <a:t>.</a:t>
            </a:r>
            <a:endParaRPr lang="es-MX" sz="1200" b="1" dirty="0" smtClean="0">
              <a:latin typeface="Arial" pitchFamily="34" charset="0"/>
              <a:cs typeface="Arial" pitchFamily="34" charset="0"/>
            </a:endParaRPr>
          </a:p>
          <a:p>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27D148A3-69C4-436F-8F5A-67331FBB5C0A}" type="slidenum">
              <a:rPr lang="es-CL" sz="1200">
                <a:latin typeface="+mn-lt"/>
                <a:cs typeface="+mn-cs"/>
              </a:rPr>
              <a:pPr algn="r" fontAlgn="auto">
                <a:spcBef>
                  <a:spcPts val="0"/>
                </a:spcBef>
                <a:spcAft>
                  <a:spcPts val="0"/>
                </a:spcAft>
                <a:defRPr/>
              </a:pPr>
              <a:t>19</a:t>
            </a:fld>
            <a:endParaRPr lang="es-CL" sz="1200">
              <a:latin typeface="+mn-lt"/>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3491"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Restringiendo un </a:t>
            </a:r>
            <a:r>
              <a:rPr lang="es-MX" sz="1200" b="1" dirty="0" err="1" smtClean="0">
                <a:latin typeface="Arial" pitchFamily="34" charset="0"/>
                <a:cs typeface="Arial" pitchFamily="34" charset="0"/>
              </a:rPr>
              <a:t>Trigger</a:t>
            </a:r>
            <a:r>
              <a:rPr lang="es-MX" sz="1200" b="1" dirty="0" smtClean="0">
                <a:latin typeface="Arial" pitchFamily="34" charset="0"/>
                <a:cs typeface="Arial" pitchFamily="34" charset="0"/>
              </a:rPr>
              <a:t> a Nivel</a:t>
            </a:r>
            <a:r>
              <a:rPr lang="es-MX" sz="1200" b="1" baseline="0" dirty="0" smtClean="0">
                <a:latin typeface="Arial" pitchFamily="34" charset="0"/>
                <a:cs typeface="Arial" pitchFamily="34" charset="0"/>
              </a:rPr>
              <a:t> de Fila</a:t>
            </a:r>
            <a:endParaRPr lang="es-MX" sz="1200" b="0" dirty="0" smtClean="0">
              <a:latin typeface="Arial" pitchFamily="34" charset="0"/>
              <a:cs typeface="Arial" pitchFamily="34" charset="0"/>
            </a:endParaRPr>
          </a:p>
          <a:p>
            <a:pPr marL="1714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s-CL" sz="1200" b="0" dirty="0" smtClean="0">
                <a:latin typeface="Arial" pitchFamily="34" charset="0"/>
                <a:cs typeface="Arial" pitchFamily="34" charset="0"/>
              </a:rPr>
              <a:t>Opcionalmente, se puede incluir una restricción en la definición de un </a:t>
            </a:r>
            <a:r>
              <a:rPr lang="es-CL" sz="1200" b="0" dirty="0" err="1" smtClean="0">
                <a:latin typeface="Arial" pitchFamily="34" charset="0"/>
                <a:cs typeface="Arial" pitchFamily="34" charset="0"/>
              </a:rPr>
              <a:t>trigger</a:t>
            </a:r>
            <a:r>
              <a:rPr lang="es-CL" sz="1200" b="0" baseline="0" dirty="0" smtClean="0">
                <a:latin typeface="Arial" pitchFamily="34" charset="0"/>
                <a:cs typeface="Arial" pitchFamily="34" charset="0"/>
              </a:rPr>
              <a:t> a nivel de</a:t>
            </a:r>
            <a:r>
              <a:rPr lang="es-CL" sz="1200" b="0" dirty="0" smtClean="0">
                <a:latin typeface="Arial" pitchFamily="34" charset="0"/>
                <a:cs typeface="Arial" pitchFamily="34" charset="0"/>
              </a:rPr>
              <a:t> fila especificando una expresión SQL booleana en una cláusula WHEN. Si incluye una cláusula WHEN en el </a:t>
            </a:r>
            <a:r>
              <a:rPr lang="es-CL" sz="1200" b="0" dirty="0" err="1" smtClean="0">
                <a:latin typeface="Arial" pitchFamily="34" charset="0"/>
                <a:cs typeface="Arial" pitchFamily="34" charset="0"/>
              </a:rPr>
              <a:t>trigger</a:t>
            </a:r>
            <a:r>
              <a:rPr lang="es-CL" sz="1200" b="0" dirty="0" smtClean="0">
                <a:latin typeface="Arial" pitchFamily="34" charset="0"/>
                <a:cs typeface="Arial" pitchFamily="34" charset="0"/>
              </a:rPr>
              <a:t>, entonces la expresión en la cláusula WHEN se evalúa para cada fila afectada por el </a:t>
            </a:r>
            <a:r>
              <a:rPr lang="es-CL" sz="1200" b="0" dirty="0" err="1" smtClean="0">
                <a:latin typeface="Arial" pitchFamily="34" charset="0"/>
                <a:cs typeface="Arial" pitchFamily="34" charset="0"/>
              </a:rPr>
              <a:t>trigger</a:t>
            </a:r>
            <a:r>
              <a:rPr lang="es-CL" sz="1200" b="0" dirty="0" smtClean="0">
                <a:latin typeface="Arial" pitchFamily="34" charset="0"/>
                <a:cs typeface="Arial" pitchFamily="34" charset="0"/>
              </a:rPr>
              <a:t>.</a:t>
            </a:r>
          </a:p>
          <a:p>
            <a:pPr marL="1714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s-CL" sz="1200" b="0" dirty="0" smtClean="0">
                <a:latin typeface="Arial" pitchFamily="34" charset="0"/>
                <a:cs typeface="Arial" pitchFamily="34" charset="0"/>
              </a:rPr>
              <a:t>Si la expresión se evalúa como TRUE para una fila, entonces el cuerpo del </a:t>
            </a:r>
            <a:r>
              <a:rPr lang="es-CL" sz="1200" b="0" dirty="0" err="1" smtClean="0">
                <a:latin typeface="Arial" pitchFamily="34" charset="0"/>
                <a:cs typeface="Arial" pitchFamily="34" charset="0"/>
              </a:rPr>
              <a:t>trigger</a:t>
            </a:r>
            <a:r>
              <a:rPr lang="es-CL" sz="1200" b="0" dirty="0" smtClean="0">
                <a:latin typeface="Arial" pitchFamily="34" charset="0"/>
                <a:cs typeface="Arial" pitchFamily="34" charset="0"/>
              </a:rPr>
              <a:t> se ejecuta para esa fila. Sin embargo, si la expresión se evalúa como FALSO o NO ES VERDADERA para una fila, entonces el cuerpo del </a:t>
            </a:r>
            <a:r>
              <a:rPr lang="es-CL" sz="1200" b="0" dirty="0" err="1" smtClean="0">
                <a:latin typeface="Arial" pitchFamily="34" charset="0"/>
                <a:cs typeface="Arial" pitchFamily="34" charset="0"/>
              </a:rPr>
              <a:t>trigger</a:t>
            </a:r>
            <a:r>
              <a:rPr lang="es-CL" sz="1200" b="0" dirty="0" smtClean="0">
                <a:latin typeface="Arial" pitchFamily="34" charset="0"/>
                <a:cs typeface="Arial" pitchFamily="34" charset="0"/>
              </a:rPr>
              <a:t> no se ejecuta para esa fila. La evaluación de la cláusula WHEN no tiene un efecto sobre la ejecución de la sentencia SQL que activo el </a:t>
            </a:r>
            <a:r>
              <a:rPr lang="es-CL" sz="1200" b="0" dirty="0" err="1" smtClean="0">
                <a:latin typeface="Arial" pitchFamily="34" charset="0"/>
                <a:cs typeface="Arial" pitchFamily="34" charset="0"/>
              </a:rPr>
              <a:t>trigger</a:t>
            </a:r>
            <a:r>
              <a:rPr lang="es-CL" sz="1200" b="0" baseline="0" dirty="0" smtClean="0">
                <a:latin typeface="Arial" pitchFamily="34" charset="0"/>
                <a:cs typeface="Arial" pitchFamily="34" charset="0"/>
              </a:rPr>
              <a:t> es decir, </a:t>
            </a:r>
            <a:r>
              <a:rPr lang="es-CL" sz="1200" b="0" dirty="0" smtClean="0">
                <a:latin typeface="Arial" pitchFamily="34" charset="0"/>
                <a:cs typeface="Arial" pitchFamily="34" charset="0"/>
              </a:rPr>
              <a:t>la sentencia</a:t>
            </a:r>
            <a:r>
              <a:rPr lang="es-CL" sz="1200" b="0" baseline="0" dirty="0" smtClean="0">
                <a:latin typeface="Arial" pitchFamily="34" charset="0"/>
                <a:cs typeface="Arial" pitchFamily="34" charset="0"/>
              </a:rPr>
              <a:t> SQL que activó el </a:t>
            </a:r>
            <a:r>
              <a:rPr lang="es-CL" sz="1200" b="0" baseline="0" dirty="0" err="1" smtClean="0">
                <a:latin typeface="Arial" pitchFamily="34" charset="0"/>
                <a:cs typeface="Arial" pitchFamily="34" charset="0"/>
              </a:rPr>
              <a:t>trigger</a:t>
            </a:r>
            <a:r>
              <a:rPr lang="es-CL" sz="1200" b="0" baseline="0" dirty="0" smtClean="0">
                <a:latin typeface="Arial" pitchFamily="34" charset="0"/>
                <a:cs typeface="Arial" pitchFamily="34" charset="0"/>
              </a:rPr>
              <a:t> </a:t>
            </a:r>
            <a:r>
              <a:rPr lang="es-CL" sz="1200" b="0" dirty="0" smtClean="0">
                <a:latin typeface="Arial" pitchFamily="34" charset="0"/>
                <a:cs typeface="Arial" pitchFamily="34" charset="0"/>
              </a:rPr>
              <a:t>no se revierte si la expresión en una cláusula WHEN se evalúa como FALSO.</a:t>
            </a:r>
          </a:p>
          <a:p>
            <a:pPr marL="1714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s-CL" sz="1200" b="0" dirty="0" smtClean="0">
                <a:latin typeface="Arial" pitchFamily="34" charset="0"/>
                <a:cs typeface="Arial" pitchFamily="34" charset="0"/>
              </a:rPr>
              <a:t>Una cláusula WHEN no se puede incluir en la definición de un </a:t>
            </a:r>
            <a:r>
              <a:rPr lang="es-CL" sz="1200" b="0" dirty="0" err="1" smtClean="0">
                <a:latin typeface="Arial" pitchFamily="34" charset="0"/>
                <a:cs typeface="Arial" pitchFamily="34" charset="0"/>
              </a:rPr>
              <a:t>trigger</a:t>
            </a:r>
            <a:r>
              <a:rPr lang="es-CL" sz="1200" b="0" dirty="0" smtClean="0">
                <a:latin typeface="Arial" pitchFamily="34" charset="0"/>
                <a:cs typeface="Arial" pitchFamily="34" charset="0"/>
              </a:rPr>
              <a:t> a nivel</a:t>
            </a:r>
            <a:r>
              <a:rPr lang="es-CL" sz="1200" b="0" baseline="0" dirty="0" smtClean="0">
                <a:latin typeface="Arial" pitchFamily="34" charset="0"/>
                <a:cs typeface="Arial" pitchFamily="34" charset="0"/>
              </a:rPr>
              <a:t> de sentencia.</a:t>
            </a:r>
            <a:endParaRPr lang="es-CL" sz="1200" b="0" dirty="0" smtClean="0">
              <a:latin typeface="Arial" pitchFamily="34" charset="0"/>
              <a:cs typeface="Arial" pitchFamily="34" charset="0"/>
            </a:endParaRPr>
          </a:p>
          <a:p>
            <a:pPr marL="0" indent="0" algn="just" eaLnBrk="0" hangingPunct="0">
              <a:spcBef>
                <a:spcPct val="20000"/>
              </a:spcBef>
              <a:buClr>
                <a:schemeClr val="accent2"/>
              </a:buClr>
              <a:buSzPct val="130000"/>
              <a:buFont typeface="Wingdings" pitchFamily="2" charset="2"/>
              <a:buNone/>
            </a:pPr>
            <a:r>
              <a:rPr lang="es-CL" sz="1200" b="0" dirty="0" smtClean="0">
                <a:latin typeface="Arial" pitchFamily="34" charset="0"/>
                <a:cs typeface="Arial" pitchFamily="34" charset="0"/>
              </a:rPr>
              <a:t>En el ejemplo, </a:t>
            </a:r>
            <a:r>
              <a:rPr lang="es-MX" sz="1200" dirty="0" smtClean="0">
                <a:latin typeface="Arial" pitchFamily="34" charset="0"/>
                <a:cs typeface="Arial" pitchFamily="34" charset="0"/>
              </a:rPr>
              <a:t>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TRG_ASIGNA_PORC_COM se ejecutará antes de insertar una nueva fila o de actualizar la columna </a:t>
            </a:r>
            <a:r>
              <a:rPr lang="es-MX" sz="1200" dirty="0" err="1" smtClean="0">
                <a:latin typeface="Arial" pitchFamily="34" charset="0"/>
                <a:cs typeface="Arial" pitchFamily="34" charset="0"/>
              </a:rPr>
              <a:t>salary</a:t>
            </a:r>
            <a:r>
              <a:rPr lang="es-MX" sz="1200" dirty="0" smtClean="0">
                <a:latin typeface="Arial" pitchFamily="34" charset="0"/>
                <a:cs typeface="Arial" pitchFamily="34" charset="0"/>
              </a:rPr>
              <a:t> en la tabla </a:t>
            </a:r>
            <a:r>
              <a:rPr lang="es-MX" sz="1200" dirty="0" err="1" smtClean="0">
                <a:latin typeface="Arial" pitchFamily="34" charset="0"/>
                <a:cs typeface="Arial" pitchFamily="34" charset="0"/>
              </a:rPr>
              <a:t>employees</a:t>
            </a:r>
            <a:r>
              <a:rPr lang="es-MX" sz="1200" dirty="0" smtClean="0">
                <a:latin typeface="Arial" pitchFamily="34" charset="0"/>
                <a:cs typeface="Arial" pitchFamily="34" charset="0"/>
              </a:rPr>
              <a:t> sólo si el trabajo es igual a SA_REP. Si la operación realizada es la inserción de una fila en la tabla </a:t>
            </a:r>
            <a:r>
              <a:rPr lang="es-MX" sz="1200" dirty="0" err="1" smtClean="0">
                <a:latin typeface="Arial" pitchFamily="34" charset="0"/>
                <a:cs typeface="Arial" pitchFamily="34" charset="0"/>
              </a:rPr>
              <a:t>employees</a:t>
            </a:r>
            <a:r>
              <a:rPr lang="es-MX" sz="1200" dirty="0" smtClean="0">
                <a:latin typeface="Arial" pitchFamily="34" charset="0"/>
                <a:cs typeface="Arial" pitchFamily="34" charset="0"/>
              </a:rPr>
              <a:t> entonces se le asignará al porcentaje de comisión el valor cero, si es una actualización el porcentaje de comisión será igual al porcentaje actual más 0.05.</a:t>
            </a:r>
            <a:endParaRPr lang="es-MX" sz="1200" dirty="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27D148A3-69C4-436F-8F5A-67331FBB5C0A}" type="slidenum">
              <a:rPr lang="es-CL" sz="1200">
                <a:latin typeface="+mn-lt"/>
                <a:cs typeface="+mn-cs"/>
              </a:rPr>
              <a:pPr algn="r" fontAlgn="auto">
                <a:spcBef>
                  <a:spcPts val="0"/>
                </a:spcBef>
                <a:spcAft>
                  <a:spcPts val="0"/>
                </a:spcAft>
                <a:defRPr/>
              </a:pPr>
              <a:t>20</a:t>
            </a:fld>
            <a:endParaRPr lang="es-CL" sz="1200">
              <a:latin typeface="+mn-lt"/>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1 Marcador de imagen de diapositiva"/>
          <p:cNvSpPr>
            <a:spLocks noGrp="1" noRot="1" noChangeAspect="1"/>
          </p:cNvSpPr>
          <p:nvPr>
            <p:ph type="sldImg"/>
          </p:nvPr>
        </p:nvSpPr>
        <p:spPr bwMode="auto">
          <a:noFill/>
          <a:ln>
            <a:solidFill>
              <a:srgbClr val="000000"/>
            </a:solidFill>
            <a:miter lim="800000"/>
            <a:headEnd/>
            <a:tailEnd/>
          </a:ln>
        </p:spPr>
      </p:sp>
      <p:sp>
        <p:nvSpPr>
          <p:cNvPr id="18434" name="2 Marcador de notas"/>
          <p:cNvSpPr>
            <a:spLocks noGrp="1"/>
          </p:cNvSpPr>
          <p:nvPr>
            <p:ph type="body" idx="1"/>
          </p:nvPr>
        </p:nvSpPr>
        <p:spPr bwMode="auto">
          <a:noFill/>
        </p:spPr>
        <p:txBody>
          <a:bodyPr wrap="square" numCol="1" anchor="t" anchorCtr="0" compatLnSpc="1">
            <a:prstTxWarp prst="textNoShape">
              <a:avLst/>
            </a:prstTxWarp>
          </a:bodyPr>
          <a:lstStyle/>
          <a:p>
            <a:endParaRPr lang="es-ES" smtClean="0"/>
          </a:p>
        </p:txBody>
      </p:sp>
      <p:sp>
        <p:nvSpPr>
          <p:cNvPr id="4" name="3 Marcador de número de diapositiva"/>
          <p:cNvSpPr>
            <a:spLocks noGrp="1"/>
          </p:cNvSpPr>
          <p:nvPr>
            <p:ph type="sldNum" sz="quarter" idx="5"/>
          </p:nvPr>
        </p:nvSpPr>
        <p:spPr/>
        <p:txBody>
          <a:bodyPr/>
          <a:lstStyle/>
          <a:p>
            <a:pPr>
              <a:defRPr/>
            </a:pPr>
            <a:fld id="{415ED878-97F1-4052-A24B-2CDC6771663B}" type="slidenum">
              <a:rPr lang="es-CL" smtClean="0"/>
              <a:pPr>
                <a:defRPr/>
              </a:pPr>
              <a:t>2</a:t>
            </a:fld>
            <a:endParaRPr lang="es-CL"/>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3491"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Tablas Mutantes</a:t>
            </a:r>
            <a:endParaRPr lang="es-MX" sz="1200" b="0" dirty="0" smtClean="0">
              <a:latin typeface="Arial" pitchFamily="34" charset="0"/>
              <a:cs typeface="Arial" pitchFamily="34" charset="0"/>
            </a:endParaRPr>
          </a:p>
          <a:p>
            <a:pPr marL="171450" indent="-171450">
              <a:buFont typeface="Arial" panose="020B0604020202020204" pitchFamily="34" charset="0"/>
              <a:buChar char="•"/>
            </a:pPr>
            <a:r>
              <a:rPr lang="es-MX" sz="1200" b="0" dirty="0" smtClean="0">
                <a:latin typeface="Arial" pitchFamily="34" charset="0"/>
                <a:cs typeface="Arial" pitchFamily="34" charset="0"/>
              </a:rPr>
              <a:t>Leer </a:t>
            </a:r>
            <a:r>
              <a:rPr lang="es-MX" sz="1200" dirty="0" smtClean="0">
                <a:latin typeface="Arial" pitchFamily="34" charset="0"/>
                <a:cs typeface="Arial" pitchFamily="34" charset="0"/>
              </a:rPr>
              <a:t>y escribir datos usando </a:t>
            </a:r>
            <a:r>
              <a:rPr lang="es-MX" sz="1200" dirty="0" err="1" smtClean="0">
                <a:latin typeface="Arial" pitchFamily="34" charset="0"/>
                <a:cs typeface="Arial" pitchFamily="34" charset="0"/>
              </a:rPr>
              <a:t>triggers</a:t>
            </a:r>
            <a:r>
              <a:rPr lang="es-MX" sz="1200" dirty="0" smtClean="0">
                <a:latin typeface="Arial" pitchFamily="34" charset="0"/>
                <a:cs typeface="Arial" pitchFamily="34" charset="0"/>
              </a:rPr>
              <a:t> está sujeto a ciertas reglas. Las restricciones sólo se aplican a </a:t>
            </a:r>
            <a:r>
              <a:rPr lang="es-MX" sz="1200" dirty="0" err="1" smtClean="0">
                <a:latin typeface="Arial" pitchFamily="34" charset="0"/>
                <a:cs typeface="Arial" pitchFamily="34" charset="0"/>
              </a:rPr>
              <a:t>triggers</a:t>
            </a:r>
            <a:r>
              <a:rPr lang="es-MX" sz="1200" dirty="0" smtClean="0">
                <a:latin typeface="Arial" pitchFamily="34" charset="0"/>
                <a:cs typeface="Arial" pitchFamily="34" charset="0"/>
              </a:rPr>
              <a:t> a nivel de filas, a menos que 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a nivel de sentencia se haya gatillado como resultado de ON DELETE CASCADE.</a:t>
            </a:r>
          </a:p>
          <a:p>
            <a:pPr marL="171450" indent="-171450">
              <a:buFont typeface="Arial" panose="020B0604020202020204" pitchFamily="34" charset="0"/>
              <a:buChar char="•"/>
            </a:pPr>
            <a:r>
              <a:rPr lang="es-MX" sz="1200" dirty="0" smtClean="0">
                <a:latin typeface="Arial" pitchFamily="34" charset="0"/>
                <a:cs typeface="Arial" pitchFamily="34" charset="0"/>
              </a:rPr>
              <a:t>Una tabla es mutante si:</a:t>
            </a:r>
          </a:p>
          <a:p>
            <a:pPr marL="628650" lvl="1" indent="-171450">
              <a:buFont typeface="Arial" panose="020B0604020202020204" pitchFamily="34" charset="0"/>
              <a:buChar char="•"/>
            </a:pPr>
            <a:r>
              <a:rPr lang="es-MX" sz="1200" dirty="0" smtClean="0">
                <a:latin typeface="Arial" pitchFamily="34" charset="0"/>
                <a:cs typeface="Arial" pitchFamily="34" charset="0"/>
              </a:rPr>
              <a:t>Está siendo modificada actualmente por una sentencia DML (INSERT, UPDATE </a:t>
            </a:r>
            <a:r>
              <a:rPr lang="es-MX" sz="1200" dirty="0" err="1" smtClean="0">
                <a:latin typeface="Arial" pitchFamily="34" charset="0"/>
                <a:cs typeface="Arial" pitchFamily="34" charset="0"/>
              </a:rPr>
              <a:t>ó</a:t>
            </a:r>
            <a:r>
              <a:rPr lang="es-MX" sz="1200" dirty="0" smtClean="0">
                <a:latin typeface="Arial" pitchFamily="34" charset="0"/>
                <a:cs typeface="Arial" pitchFamily="34" charset="0"/>
              </a:rPr>
              <a:t> DELETE).</a:t>
            </a:r>
          </a:p>
          <a:p>
            <a:pPr marL="628650" lvl="1" indent="-171450">
              <a:buFont typeface="Arial" panose="020B0604020202020204" pitchFamily="34" charset="0"/>
              <a:buChar char="•"/>
            </a:pPr>
            <a:r>
              <a:rPr lang="es-MX" sz="1200" dirty="0" smtClean="0">
                <a:latin typeface="Arial" pitchFamily="34" charset="0"/>
                <a:cs typeface="Arial" pitchFamily="34" charset="0"/>
              </a:rPr>
              <a:t>Está siendo leída por Oracle para forzar que se cumpla la regla de integridad referencial.</a:t>
            </a:r>
          </a:p>
          <a:p>
            <a:pPr marL="628650" lvl="1" indent="-171450">
              <a:buFont typeface="Arial" panose="020B0604020202020204" pitchFamily="34" charset="0"/>
              <a:buChar char="•"/>
            </a:pPr>
            <a:r>
              <a:rPr lang="es-MX" sz="1200" dirty="0" smtClean="0">
                <a:latin typeface="Arial" pitchFamily="34" charset="0"/>
                <a:cs typeface="Arial" pitchFamily="34" charset="0"/>
              </a:rPr>
              <a:t>Está siendo actualizada para cumplir una restricción con ON DELETE CASCADE.</a:t>
            </a:r>
          </a:p>
          <a:p>
            <a:pPr marL="171450" indent="-171450">
              <a:buFont typeface="Arial" panose="020B0604020202020204" pitchFamily="34" charset="0"/>
              <a:buChar char="•"/>
            </a:pPr>
            <a:r>
              <a:rPr lang="es-MX" sz="1200" dirty="0" smtClean="0">
                <a:latin typeface="Arial" pitchFamily="34" charset="0"/>
                <a:cs typeface="Arial" pitchFamily="34" charset="0"/>
              </a:rPr>
              <a:t>Las sentencias SQL escritas en el cuerpo del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tienen dos Restricciones:</a:t>
            </a:r>
          </a:p>
          <a:p>
            <a:pPr marL="628650" lvl="1" indent="-171450">
              <a:buFont typeface="Arial" panose="020B0604020202020204" pitchFamily="34" charset="0"/>
              <a:buChar char="•"/>
            </a:pPr>
            <a:r>
              <a:rPr lang="es-MX" sz="1200" dirty="0" smtClean="0">
                <a:latin typeface="Arial" pitchFamily="34" charset="0"/>
                <a:cs typeface="Arial" pitchFamily="34" charset="0"/>
              </a:rPr>
              <a:t>NO PUEDEN Leer o Modificar ninguna Tabla Mutante de la sentencia que provoca el disparo.</a:t>
            </a:r>
          </a:p>
          <a:p>
            <a:pPr marL="628650" lvl="1" indent="-171450">
              <a:buFont typeface="Arial" panose="020B0604020202020204" pitchFamily="34" charset="0"/>
              <a:buChar char="•"/>
            </a:pPr>
            <a:r>
              <a:rPr lang="es-MX" sz="1200" dirty="0" smtClean="0">
                <a:latin typeface="Arial" pitchFamily="34" charset="0"/>
                <a:cs typeface="Arial" pitchFamily="34" charset="0"/>
              </a:rPr>
              <a:t>NO PUEDEN Modificar las columnas de PK, única o FK de una Tabla Padre a las que hace referencia la tabla del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aunque Sí pueden modificarse las otras columnas.</a:t>
            </a:r>
          </a:p>
          <a:p>
            <a:pPr marL="0" marR="0" lvl="1"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s-MX" sz="1200" dirty="0" smtClean="0">
                <a:latin typeface="Arial" pitchFamily="34" charset="0"/>
                <a:cs typeface="Arial" pitchFamily="34" charset="0"/>
              </a:rPr>
              <a:t>En el ejemplo, 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a:t>
            </a:r>
            <a:r>
              <a:rPr lang="es-MX" sz="1200" b="1" dirty="0" err="1" smtClean="0">
                <a:latin typeface="Arial" pitchFamily="34" charset="0"/>
                <a:cs typeface="Arial" pitchFamily="34" charset="0"/>
              </a:rPr>
              <a:t>trg_check_salary</a:t>
            </a:r>
            <a:r>
              <a:rPr lang="es-MX" sz="1200" dirty="0" smtClean="0">
                <a:latin typeface="Arial" pitchFamily="34" charset="0"/>
                <a:cs typeface="Arial" pitchFamily="34" charset="0"/>
              </a:rPr>
              <a:t>  (</a:t>
            </a:r>
            <a:r>
              <a:rPr lang="es-MX" sz="1200" b="1" dirty="0" smtClean="0">
                <a:latin typeface="Arial" pitchFamily="34" charset="0"/>
                <a:cs typeface="Arial" pitchFamily="34" charset="0"/>
              </a:rPr>
              <a:t>1</a:t>
            </a:r>
            <a:r>
              <a:rPr lang="es-MX" sz="1200" dirty="0" smtClean="0">
                <a:latin typeface="Arial" pitchFamily="34" charset="0"/>
                <a:cs typeface="Arial" pitchFamily="34" charset="0"/>
              </a:rPr>
              <a:t>) se activa al actualizar la columna </a:t>
            </a:r>
            <a:r>
              <a:rPr lang="es-MX" sz="1200" dirty="0" err="1" smtClean="0">
                <a:latin typeface="Arial" pitchFamily="34" charset="0"/>
                <a:cs typeface="Arial" pitchFamily="34" charset="0"/>
              </a:rPr>
              <a:t>salary</a:t>
            </a:r>
            <a:r>
              <a:rPr lang="es-MX" sz="1200" dirty="0" smtClean="0">
                <a:latin typeface="Arial" pitchFamily="34" charset="0"/>
                <a:cs typeface="Arial" pitchFamily="34" charset="0"/>
              </a:rPr>
              <a:t> de tabla </a:t>
            </a:r>
            <a:r>
              <a:rPr lang="es-MX" sz="1200" dirty="0" err="1" smtClean="0">
                <a:latin typeface="Arial" pitchFamily="34" charset="0"/>
                <a:cs typeface="Arial" pitchFamily="34" charset="0"/>
              </a:rPr>
              <a:t>employees</a:t>
            </a:r>
            <a:r>
              <a:rPr lang="es-MX" sz="1200" dirty="0" smtClean="0">
                <a:latin typeface="Arial" pitchFamily="34" charset="0"/>
                <a:cs typeface="Arial" pitchFamily="34" charset="0"/>
              </a:rPr>
              <a:t>. Valida que el nuevo salario a actualizar esté entre el salario mínimo y máximo según el trabajo que posee el empleado. Si no está entre ambos rangos se genera una excepción.</a:t>
            </a:r>
            <a:r>
              <a:rPr lang="es-MX" sz="1200" baseline="0" dirty="0" smtClean="0">
                <a:latin typeface="Arial" pitchFamily="34" charset="0"/>
                <a:cs typeface="Arial" pitchFamily="34" charset="0"/>
              </a:rPr>
              <a:t> Al actualizar </a:t>
            </a:r>
            <a:r>
              <a:rPr lang="es-MX" sz="1200" dirty="0" smtClean="0">
                <a:latin typeface="Arial" pitchFamily="34" charset="0"/>
                <a:cs typeface="Arial" pitchFamily="34" charset="0"/>
              </a:rPr>
              <a:t>el salario del empleado con apellido </a:t>
            </a:r>
            <a:r>
              <a:rPr lang="es-MX" sz="1200" dirty="0" err="1" smtClean="0">
                <a:latin typeface="Arial" pitchFamily="34" charset="0"/>
                <a:cs typeface="Arial" pitchFamily="34" charset="0"/>
              </a:rPr>
              <a:t>Stiles</a:t>
            </a:r>
            <a:r>
              <a:rPr lang="es-MX" sz="1200" dirty="0" smtClean="0">
                <a:latin typeface="Arial" pitchFamily="34" charset="0"/>
                <a:cs typeface="Arial" pitchFamily="34" charset="0"/>
              </a:rPr>
              <a:t> (</a:t>
            </a:r>
            <a:r>
              <a:rPr lang="es-MX" sz="1200" b="1" dirty="0" smtClean="0">
                <a:latin typeface="Arial" pitchFamily="34" charset="0"/>
                <a:cs typeface="Arial" pitchFamily="34" charset="0"/>
              </a:rPr>
              <a:t>2</a:t>
            </a:r>
            <a:r>
              <a:rPr lang="es-MX" sz="1200" dirty="0" smtClean="0">
                <a:latin typeface="Arial" pitchFamily="34" charset="0"/>
                <a:cs typeface="Arial" pitchFamily="34" charset="0"/>
              </a:rPr>
              <a:t>) se activará 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a:t>
            </a:r>
            <a:r>
              <a:rPr lang="es-MX" sz="1200" b="1" dirty="0" err="1" smtClean="0">
                <a:latin typeface="Arial" pitchFamily="34" charset="0"/>
                <a:cs typeface="Arial" pitchFamily="34" charset="0"/>
              </a:rPr>
              <a:t>check_salary</a:t>
            </a:r>
            <a:r>
              <a:rPr lang="es-MX" sz="1200" dirty="0" smtClean="0">
                <a:latin typeface="Arial" pitchFamily="34" charset="0"/>
                <a:cs typeface="Arial" pitchFamily="34" charset="0"/>
              </a:rPr>
              <a:t> creado anteriormente. Debido a que en el cuerpo del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se efectúa una sentencia SELECT sobre la misma tabla en la cual se ejecuta la sentencia UPDATE (</a:t>
            </a:r>
            <a:r>
              <a:rPr lang="es-MX" sz="1200" dirty="0" err="1" smtClean="0">
                <a:latin typeface="Arial" pitchFamily="34" charset="0"/>
                <a:cs typeface="Arial" pitchFamily="34" charset="0"/>
              </a:rPr>
              <a:t>employees</a:t>
            </a:r>
            <a:r>
              <a:rPr lang="es-MX" sz="1200" dirty="0" smtClean="0">
                <a:latin typeface="Arial" pitchFamily="34" charset="0"/>
                <a:cs typeface="Arial" pitchFamily="34" charset="0"/>
              </a:rPr>
              <a:t>) el error que se producirá es de tabla Mutante (</a:t>
            </a:r>
            <a:r>
              <a:rPr lang="es-MX" sz="1200" b="1" dirty="0" smtClean="0">
                <a:latin typeface="Arial" pitchFamily="34" charset="0"/>
                <a:cs typeface="Arial" pitchFamily="34" charset="0"/>
              </a:rPr>
              <a:t>3</a:t>
            </a:r>
            <a:r>
              <a:rPr lang="es-MX" sz="1200" dirty="0" smtClean="0">
                <a:latin typeface="Arial" pitchFamily="34" charset="0"/>
                <a:cs typeface="Arial" pitchFamily="34" charset="0"/>
              </a:rPr>
              <a:t>).</a:t>
            </a:r>
          </a:p>
          <a:p>
            <a:pPr marL="609600" indent="-609600" algn="just" eaLnBrk="0" hangingPunct="0">
              <a:spcBef>
                <a:spcPct val="20000"/>
              </a:spcBef>
              <a:buClr>
                <a:schemeClr val="accent2"/>
              </a:buClr>
              <a:buSzPct val="130000"/>
              <a:buFont typeface="Wingdings" pitchFamily="2" charset="2"/>
              <a:buChar char="§"/>
            </a:pPr>
            <a:endParaRPr lang="es-MX" sz="1200" dirty="0" smtClean="0">
              <a:latin typeface="Arial" pitchFamily="34" charset="0"/>
              <a:cs typeface="Arial" pitchFamily="34" charset="0"/>
            </a:endParaRPr>
          </a:p>
          <a:p>
            <a:pPr marL="0" marR="0" lvl="1"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s-MX" sz="1200" dirty="0" smtClean="0">
              <a:latin typeface="Arial" pitchFamily="34" charset="0"/>
              <a:cs typeface="Arial" pitchFamily="34" charset="0"/>
            </a:endParaRPr>
          </a:p>
          <a:p>
            <a:pPr marL="0" indent="0">
              <a:buFont typeface="Arial" panose="020B0604020202020204" pitchFamily="34" charset="0"/>
              <a:buNone/>
            </a:pPr>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27D148A3-69C4-436F-8F5A-67331FBB5C0A}" type="slidenum">
              <a:rPr lang="es-CL" sz="1200">
                <a:latin typeface="+mn-lt"/>
                <a:cs typeface="+mn-cs"/>
              </a:rPr>
              <a:pPr algn="r" fontAlgn="auto">
                <a:spcBef>
                  <a:spcPts val="0"/>
                </a:spcBef>
                <a:spcAft>
                  <a:spcPts val="0"/>
                </a:spcAft>
                <a:defRPr/>
              </a:pPr>
              <a:t>21</a:t>
            </a:fld>
            <a:endParaRPr lang="es-CL" sz="1200">
              <a:latin typeface="+mn-lt"/>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3491" name="2 Marcador de notas"/>
          <p:cNvSpPr>
            <a:spLocks noGrp="1"/>
          </p:cNvSpPr>
          <p:nvPr>
            <p:ph type="body" idx="1"/>
          </p:nvPr>
        </p:nvSpPr>
        <p:spPr bwMode="auto">
          <a:noFill/>
        </p:spPr>
        <p:txBody>
          <a:bodyPr wrap="square" numCol="1" anchor="t" anchorCtr="0" compatLnSpc="1">
            <a:prstTxWarp prst="textNoShape">
              <a:avLst/>
            </a:prstTxWarp>
          </a:bodyPr>
          <a:lstStyle/>
          <a:p>
            <a:r>
              <a:rPr lang="es-CL" sz="1200" b="1" dirty="0" err="1" smtClean="0">
                <a:solidFill>
                  <a:srgbClr val="10253F"/>
                </a:solidFill>
                <a:latin typeface="Arial" pitchFamily="34" charset="0"/>
                <a:ea typeface="ＭＳ Ｐゴシック" pitchFamily="34" charset="-128"/>
                <a:cs typeface="Arial" pitchFamily="34" charset="0"/>
              </a:rPr>
              <a:t>Trigger</a:t>
            </a:r>
            <a:r>
              <a:rPr lang="es-CL" sz="1200" b="1" dirty="0" smtClean="0">
                <a:solidFill>
                  <a:srgbClr val="10253F"/>
                </a:solidFill>
                <a:latin typeface="Arial" pitchFamily="34" charset="0"/>
                <a:ea typeface="ＭＳ Ｐゴシック" pitchFamily="34" charset="-128"/>
                <a:cs typeface="Arial" pitchFamily="34" charset="0"/>
              </a:rPr>
              <a:t> INSTEAD OF</a:t>
            </a:r>
            <a:endParaRPr lang="es-CL" sz="1200" b="0" dirty="0" smtClean="0">
              <a:solidFill>
                <a:srgbClr val="10253F"/>
              </a:solidFill>
              <a:latin typeface="Arial" pitchFamily="34" charset="0"/>
              <a:ea typeface="ＭＳ Ｐゴシック" pitchFamily="34" charset="-128"/>
              <a:cs typeface="Arial" pitchFamily="34" charset="0"/>
            </a:endParaRPr>
          </a:p>
          <a:p>
            <a:pPr>
              <a:buFont typeface="Arial" pitchFamily="34" charset="0"/>
              <a:buChar char="•"/>
            </a:pPr>
            <a:r>
              <a:rPr lang="es-CL" sz="1200" b="0" dirty="0" smtClean="0">
                <a:solidFill>
                  <a:srgbClr val="10253F"/>
                </a:solidFill>
                <a:latin typeface="Arial" pitchFamily="34" charset="0"/>
                <a:ea typeface="ＭＳ Ｐゴシック" pitchFamily="34" charset="-128"/>
                <a:cs typeface="Arial" pitchFamily="34" charset="0"/>
              </a:rPr>
              <a:t>  El </a:t>
            </a:r>
            <a:r>
              <a:rPr lang="es-MX" sz="1200" kern="1200" dirty="0" err="1" smtClean="0">
                <a:solidFill>
                  <a:schemeClr val="tx1"/>
                </a:solidFill>
                <a:latin typeface="Arial" pitchFamily="34" charset="0"/>
                <a:ea typeface="+mn-ea"/>
                <a:cs typeface="Arial" pitchFamily="34" charset="0"/>
              </a:rPr>
              <a:t>trigger</a:t>
            </a:r>
            <a:r>
              <a:rPr lang="es-MX" sz="1200" kern="1200" dirty="0" smtClean="0">
                <a:solidFill>
                  <a:schemeClr val="tx1"/>
                </a:solidFill>
                <a:latin typeface="Arial" pitchFamily="34" charset="0"/>
                <a:ea typeface="+mn-ea"/>
                <a:cs typeface="Arial" pitchFamily="34" charset="0"/>
              </a:rPr>
              <a:t> INSTEAD OF anula la sentencia DML que disparó al </a:t>
            </a:r>
            <a:r>
              <a:rPr lang="es-MX" sz="1200" kern="1200" dirty="0" err="1" smtClean="0">
                <a:solidFill>
                  <a:schemeClr val="tx1"/>
                </a:solidFill>
                <a:latin typeface="Arial" pitchFamily="34" charset="0"/>
                <a:ea typeface="+mn-ea"/>
                <a:cs typeface="Arial" pitchFamily="34" charset="0"/>
              </a:rPr>
              <a:t>trigger</a:t>
            </a:r>
            <a:r>
              <a:rPr lang="es-MX" sz="1200" kern="1200" dirty="0" smtClean="0">
                <a:solidFill>
                  <a:schemeClr val="tx1"/>
                </a:solidFill>
                <a:latin typeface="Arial" pitchFamily="34" charset="0"/>
                <a:ea typeface="+mn-ea"/>
                <a:cs typeface="Arial" pitchFamily="34" charset="0"/>
              </a:rPr>
              <a:t>. Se ejecuta en lugar de esa sentencia DML (ni antes ni después de ella).</a:t>
            </a:r>
          </a:p>
          <a:p>
            <a:pPr>
              <a:buFont typeface="Arial" pitchFamily="34" charset="0"/>
              <a:buChar char="•"/>
            </a:pPr>
            <a:r>
              <a:rPr lang="es-MX" sz="1200" kern="1200" dirty="0" smtClean="0">
                <a:solidFill>
                  <a:schemeClr val="tx1"/>
                </a:solidFill>
                <a:latin typeface="Arial" pitchFamily="34" charset="0"/>
                <a:ea typeface="+mn-ea"/>
                <a:cs typeface="Arial" pitchFamily="34" charset="0"/>
              </a:rPr>
              <a:t>  INSTEAD OF sólo se define sobre vistas y es útil si se intenta modificar una vista no actualizable.</a:t>
            </a:r>
          </a:p>
          <a:p>
            <a:pPr>
              <a:buFont typeface="Arial" pitchFamily="34" charset="0"/>
              <a:buChar char="•"/>
            </a:pPr>
            <a:r>
              <a:rPr lang="es-MX" sz="1200" kern="1200" dirty="0" smtClean="0">
                <a:solidFill>
                  <a:schemeClr val="tx1"/>
                </a:solidFill>
                <a:latin typeface="Arial" pitchFamily="34" charset="0"/>
                <a:ea typeface="+mn-ea"/>
                <a:cs typeface="Arial" pitchFamily="34" charset="0"/>
              </a:rPr>
              <a:t>  Este </a:t>
            </a:r>
            <a:r>
              <a:rPr lang="es-MX" sz="1200" kern="1200" dirty="0" err="1" smtClean="0">
                <a:solidFill>
                  <a:schemeClr val="tx1"/>
                </a:solidFill>
                <a:latin typeface="Arial" pitchFamily="34" charset="0"/>
                <a:ea typeface="+mn-ea"/>
                <a:cs typeface="Arial" pitchFamily="34" charset="0"/>
              </a:rPr>
              <a:t>trigger</a:t>
            </a:r>
            <a:r>
              <a:rPr lang="es-MX" sz="1200" kern="1200" dirty="0" smtClean="0">
                <a:solidFill>
                  <a:schemeClr val="tx1"/>
                </a:solidFill>
                <a:latin typeface="Arial" pitchFamily="34" charset="0"/>
                <a:ea typeface="+mn-ea"/>
                <a:cs typeface="Arial" pitchFamily="34" charset="0"/>
              </a:rPr>
              <a:t> es usado para realizar una operación de  INSERT, UPDATE o DELETE directamente sobre las tablas que son parte de la vista.</a:t>
            </a:r>
          </a:p>
          <a:p>
            <a:pPr>
              <a:buFont typeface="Arial" pitchFamily="34" charset="0"/>
              <a:buChar char="•"/>
            </a:pPr>
            <a:r>
              <a:rPr lang="es-MX" sz="1200" kern="1200" dirty="0" smtClean="0">
                <a:solidFill>
                  <a:schemeClr val="tx1"/>
                </a:solidFill>
                <a:latin typeface="Arial" pitchFamily="34" charset="0"/>
                <a:ea typeface="+mn-ea"/>
                <a:cs typeface="Arial" pitchFamily="34" charset="0"/>
              </a:rPr>
              <a:t>  Debe ser definitivo a Nivel de Fila y se declara usando INSTEAD OF en lugar de BEFORE/AFTER.</a:t>
            </a:r>
            <a:endParaRPr lang="es-MX" sz="1200" kern="1200" dirty="0">
              <a:solidFill>
                <a:schemeClr val="tx1"/>
              </a:solidFill>
              <a:latin typeface="Arial" pitchFamily="34" charset="0"/>
              <a:ea typeface="+mn-ea"/>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27D148A3-69C4-436F-8F5A-67331FBB5C0A}" type="slidenum">
              <a:rPr lang="es-CL" sz="1200">
                <a:latin typeface="+mn-lt"/>
                <a:cs typeface="+mn-cs"/>
              </a:rPr>
              <a:pPr algn="r" fontAlgn="auto">
                <a:spcBef>
                  <a:spcPts val="0"/>
                </a:spcBef>
                <a:spcAft>
                  <a:spcPts val="0"/>
                </a:spcAft>
                <a:defRPr/>
              </a:pPr>
              <a:t>22</a:t>
            </a:fld>
            <a:endParaRPr lang="es-CL" sz="1200">
              <a:latin typeface="+mn-lt"/>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3491" name="2 Marcador de notas"/>
          <p:cNvSpPr>
            <a:spLocks noGrp="1"/>
          </p:cNvSpPr>
          <p:nvPr>
            <p:ph type="body" idx="1"/>
          </p:nvPr>
        </p:nvSpPr>
        <p:spPr bwMode="auto">
          <a:noFill/>
        </p:spPr>
        <p:txBody>
          <a:bodyPr wrap="square" numCol="1" anchor="t" anchorCtr="0" compatLnSpc="1">
            <a:prstTxWarp prst="textNoShape">
              <a:avLst/>
            </a:prstTxWarp>
          </a:bodyPr>
          <a:lstStyle/>
          <a:p>
            <a:r>
              <a:rPr lang="es-CL" sz="1200" b="1" dirty="0" err="1" smtClean="0">
                <a:solidFill>
                  <a:srgbClr val="10253F"/>
                </a:solidFill>
                <a:latin typeface="Arial" pitchFamily="34" charset="0"/>
                <a:ea typeface="ＭＳ Ｐゴシック" pitchFamily="34" charset="-128"/>
                <a:cs typeface="Arial" pitchFamily="34" charset="0"/>
              </a:rPr>
              <a:t>Trigger</a:t>
            </a:r>
            <a:r>
              <a:rPr lang="es-CL" sz="1200" b="1" dirty="0" smtClean="0">
                <a:solidFill>
                  <a:srgbClr val="10253F"/>
                </a:solidFill>
                <a:latin typeface="Arial" pitchFamily="34" charset="0"/>
                <a:ea typeface="ＭＳ Ｐゴシック" pitchFamily="34" charset="-128"/>
                <a:cs typeface="Arial" pitchFamily="34" charset="0"/>
              </a:rPr>
              <a:t> INSTEAD OF</a:t>
            </a:r>
            <a:endParaRPr lang="es-MX" sz="1200" b="1" dirty="0" smtClean="0">
              <a:latin typeface="Arial" pitchFamily="34" charset="0"/>
              <a:cs typeface="Arial" pitchFamily="34" charset="0"/>
            </a:endParaRPr>
          </a:p>
          <a:p>
            <a:pPr marL="1714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s-MX" sz="1200" b="0" dirty="0" smtClean="0">
                <a:latin typeface="Arial" pitchFamily="34" charset="0"/>
                <a:cs typeface="Arial" pitchFamily="34" charset="0"/>
              </a:rPr>
              <a:t>En el </a:t>
            </a:r>
            <a:r>
              <a:rPr lang="es-MX" sz="1200" b="0" dirty="0" err="1" smtClean="0">
                <a:latin typeface="Arial" pitchFamily="34" charset="0"/>
                <a:cs typeface="Arial" pitchFamily="34" charset="0"/>
              </a:rPr>
              <a:t>ejemplo,e</a:t>
            </a:r>
            <a:r>
              <a:rPr lang="es-MX" sz="1200" dirty="0" err="1" smtClean="0">
                <a:latin typeface="Arial" pitchFamily="34" charset="0"/>
                <a:cs typeface="Arial" pitchFamily="34" charset="0"/>
              </a:rPr>
              <a:t>l</a:t>
            </a:r>
            <a:r>
              <a:rPr lang="es-MX" sz="1200" dirty="0" smtClean="0">
                <a:latin typeface="Arial" pitchFamily="34" charset="0"/>
                <a:cs typeface="Arial" pitchFamily="34" charset="0"/>
              </a:rPr>
              <a:t>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a:t>
            </a:r>
            <a:r>
              <a:rPr lang="en-US" sz="1200" b="1" dirty="0" smtClean="0">
                <a:latin typeface="Arial" pitchFamily="34" charset="0"/>
                <a:cs typeface="Arial" pitchFamily="34" charset="0"/>
              </a:rPr>
              <a:t>TRG_NUEVO_EMP_DEPT</a:t>
            </a:r>
            <a:r>
              <a:rPr lang="en-US" sz="1200" dirty="0" smtClean="0">
                <a:latin typeface="Arial" pitchFamily="34" charset="0"/>
                <a:cs typeface="Arial" pitchFamily="34" charset="0"/>
              </a:rPr>
              <a:t> se </a:t>
            </a:r>
            <a:r>
              <a:rPr lang="en-US" sz="1200" dirty="0" err="1" smtClean="0">
                <a:latin typeface="Arial" pitchFamily="34" charset="0"/>
                <a:cs typeface="Arial" pitchFamily="34" charset="0"/>
              </a:rPr>
              <a:t>ejecutará</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cuando</a:t>
            </a:r>
            <a:r>
              <a:rPr lang="en-US" sz="1200" dirty="0" smtClean="0">
                <a:latin typeface="Arial" pitchFamily="34" charset="0"/>
                <a:cs typeface="Arial" pitchFamily="34" charset="0"/>
              </a:rPr>
              <a:t> se </a:t>
            </a:r>
            <a:r>
              <a:rPr lang="en-US" sz="1200" dirty="0" err="1" smtClean="0">
                <a:latin typeface="Arial" pitchFamily="34" charset="0"/>
                <a:cs typeface="Arial" pitchFamily="34" charset="0"/>
              </a:rPr>
              <a:t>inserte</a:t>
            </a:r>
            <a:r>
              <a:rPr lang="en-US" sz="1200" dirty="0" smtClean="0">
                <a:latin typeface="Arial" pitchFamily="34" charset="0"/>
                <a:cs typeface="Arial" pitchFamily="34" charset="0"/>
              </a:rPr>
              <a:t> o </a:t>
            </a:r>
            <a:r>
              <a:rPr lang="en-US" sz="1200" dirty="0" err="1" smtClean="0">
                <a:latin typeface="Arial" pitchFamily="34" charset="0"/>
                <a:cs typeface="Arial" pitchFamily="34" charset="0"/>
              </a:rPr>
              <a:t>elimine</a:t>
            </a:r>
            <a:r>
              <a:rPr lang="en-US" sz="1200" dirty="0" smtClean="0">
                <a:latin typeface="Arial" pitchFamily="34" charset="0"/>
                <a:cs typeface="Arial" pitchFamily="34" charset="0"/>
              </a:rPr>
              <a:t> un empleado en la vista </a:t>
            </a:r>
            <a:r>
              <a:rPr lang="en-US" sz="1200" dirty="0" err="1" smtClean="0">
                <a:latin typeface="Arial" pitchFamily="34" charset="0"/>
                <a:cs typeface="Arial" pitchFamily="34" charset="0"/>
              </a:rPr>
              <a:t>v_detalle_emp</a:t>
            </a:r>
            <a:r>
              <a:rPr lang="en-US" sz="1200" dirty="0" smtClean="0">
                <a:latin typeface="Arial" pitchFamily="34" charset="0"/>
                <a:cs typeface="Arial" pitchFamily="34" charset="0"/>
              </a:rPr>
              <a:t> o </a:t>
            </a:r>
            <a:r>
              <a:rPr lang="en-US" sz="1200" dirty="0" err="1" smtClean="0">
                <a:latin typeface="Arial" pitchFamily="34" charset="0"/>
                <a:cs typeface="Arial" pitchFamily="34" charset="0"/>
              </a:rPr>
              <a:t>cuando</a:t>
            </a:r>
            <a:r>
              <a:rPr lang="en-US" sz="1200" dirty="0" smtClean="0">
                <a:latin typeface="Arial" pitchFamily="34" charset="0"/>
                <a:cs typeface="Arial" pitchFamily="34" charset="0"/>
              </a:rPr>
              <a:t> se </a:t>
            </a:r>
            <a:r>
              <a:rPr lang="en-US" sz="1200" dirty="0" err="1" smtClean="0">
                <a:latin typeface="Arial" pitchFamily="34" charset="0"/>
                <a:cs typeface="Arial" pitchFamily="34" charset="0"/>
              </a:rPr>
              <a:t>actualice</a:t>
            </a:r>
            <a:r>
              <a:rPr lang="en-US" sz="1200" dirty="0" smtClean="0">
                <a:latin typeface="Arial" pitchFamily="34" charset="0"/>
                <a:cs typeface="Arial" pitchFamily="34" charset="0"/>
              </a:rPr>
              <a:t> el </a:t>
            </a:r>
          </a:p>
          <a:p>
            <a:pPr marL="1714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sz="1200" dirty="0" smtClean="0">
                <a:latin typeface="Arial" pitchFamily="34" charset="0"/>
                <a:cs typeface="Arial" pitchFamily="34" charset="0"/>
              </a:rPr>
              <a:t>salario en la </a:t>
            </a:r>
            <a:r>
              <a:rPr lang="en-US" sz="1200" dirty="0" err="1" smtClean="0">
                <a:latin typeface="Arial" pitchFamily="34" charset="0"/>
                <a:cs typeface="Arial" pitchFamily="34" charset="0"/>
              </a:rPr>
              <a:t>misma</a:t>
            </a:r>
            <a:r>
              <a:rPr lang="en-US" sz="1200" dirty="0" smtClean="0">
                <a:latin typeface="Arial" pitchFamily="34" charset="0"/>
                <a:cs typeface="Arial" pitchFamily="34" charset="0"/>
              </a:rPr>
              <a:t> vista. </a:t>
            </a:r>
          </a:p>
          <a:p>
            <a:pPr marL="1714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sz="1200" dirty="0" smtClean="0">
                <a:latin typeface="Arial" pitchFamily="34" charset="0"/>
                <a:cs typeface="Arial" pitchFamily="34" charset="0"/>
              </a:rPr>
              <a:t>Para</a:t>
            </a:r>
            <a:r>
              <a:rPr lang="en-US" sz="1200" baseline="0" dirty="0" smtClean="0">
                <a:latin typeface="Arial" pitchFamily="34" charset="0"/>
                <a:cs typeface="Arial" pitchFamily="34" charset="0"/>
              </a:rPr>
              <a:t> </a:t>
            </a:r>
            <a:r>
              <a:rPr lang="es-MX" sz="1200" dirty="0" smtClean="0">
                <a:latin typeface="Arial" pitchFamily="34" charset="0"/>
                <a:cs typeface="Arial" pitchFamily="34" charset="0"/>
              </a:rPr>
              <a:t>crear 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INSTEAD OF primero se deben crear los siguientes objetos:</a:t>
            </a:r>
          </a:p>
          <a:p>
            <a:pPr>
              <a:tabLst>
                <a:tab pos="1200150" algn="l"/>
              </a:tabLst>
            </a:pPr>
            <a:r>
              <a:rPr lang="en-US" sz="1200" b="0" dirty="0" smtClean="0">
                <a:latin typeface="Arial" pitchFamily="34" charset="0"/>
                <a:cs typeface="Arial" pitchFamily="34" charset="0"/>
              </a:rPr>
              <a:t>CREATE TABLE </a:t>
            </a:r>
            <a:r>
              <a:rPr lang="en-US" sz="1200" b="0" dirty="0" err="1" smtClean="0">
                <a:latin typeface="Arial" pitchFamily="34" charset="0"/>
                <a:cs typeface="Arial" pitchFamily="34" charset="0"/>
              </a:rPr>
              <a:t>datos_emps</a:t>
            </a:r>
            <a:r>
              <a:rPr lang="en-US" sz="1200" b="0" dirty="0" smtClean="0">
                <a:latin typeface="Arial" pitchFamily="34" charset="0"/>
                <a:cs typeface="Arial" pitchFamily="34" charset="0"/>
              </a:rPr>
              <a:t> AS</a:t>
            </a:r>
          </a:p>
          <a:p>
            <a:pPr>
              <a:tabLst>
                <a:tab pos="1200150" algn="l"/>
              </a:tabLst>
            </a:pPr>
            <a:r>
              <a:rPr lang="en-US" sz="1200" b="0" dirty="0" smtClean="0">
                <a:latin typeface="Arial" pitchFamily="34" charset="0"/>
                <a:cs typeface="Arial" pitchFamily="34" charset="0"/>
              </a:rPr>
              <a:t> SELECT </a:t>
            </a:r>
            <a:r>
              <a:rPr lang="en-US" sz="1200" b="0" dirty="0" err="1" smtClean="0">
                <a:latin typeface="Arial" pitchFamily="34" charset="0"/>
                <a:cs typeface="Arial" pitchFamily="34" charset="0"/>
              </a:rPr>
              <a:t>employee_id,last_name,salary,department_id</a:t>
            </a:r>
            <a:r>
              <a:rPr lang="en-US" sz="1200" b="0" dirty="0" smtClean="0">
                <a:latin typeface="Arial" pitchFamily="34" charset="0"/>
                <a:cs typeface="Arial" pitchFamily="34" charset="0"/>
              </a:rPr>
              <a:t/>
            </a:r>
            <a:br>
              <a:rPr lang="en-US" sz="1200" b="0" dirty="0" smtClean="0">
                <a:latin typeface="Arial" pitchFamily="34" charset="0"/>
                <a:cs typeface="Arial" pitchFamily="34" charset="0"/>
              </a:rPr>
            </a:br>
            <a:r>
              <a:rPr lang="en-US" sz="1200" b="0" dirty="0" smtClean="0">
                <a:latin typeface="Arial" pitchFamily="34" charset="0"/>
                <a:cs typeface="Arial" pitchFamily="34" charset="0"/>
              </a:rPr>
              <a:t> FROM employees;</a:t>
            </a:r>
          </a:p>
          <a:p>
            <a:pPr>
              <a:tabLst>
                <a:tab pos="1200150" algn="l"/>
              </a:tabLst>
            </a:pPr>
            <a:endParaRPr lang="en-US" sz="1200" b="0" dirty="0" smtClean="0">
              <a:latin typeface="Arial" pitchFamily="34" charset="0"/>
              <a:cs typeface="Arial" pitchFamily="34" charset="0"/>
            </a:endParaRPr>
          </a:p>
          <a:p>
            <a:pPr>
              <a:tabLst>
                <a:tab pos="1200150" algn="l"/>
              </a:tabLst>
            </a:pPr>
            <a:r>
              <a:rPr lang="en-US" sz="1200" b="0" dirty="0" smtClean="0">
                <a:latin typeface="Arial" pitchFamily="34" charset="0"/>
                <a:cs typeface="Arial" pitchFamily="34" charset="0"/>
              </a:rPr>
              <a:t>CREATE TABLE </a:t>
            </a:r>
            <a:r>
              <a:rPr lang="en-US" sz="1200" b="0" dirty="0" err="1" smtClean="0">
                <a:latin typeface="Arial" pitchFamily="34" charset="0"/>
                <a:cs typeface="Arial" pitchFamily="34" charset="0"/>
              </a:rPr>
              <a:t>salarios_por_depto</a:t>
            </a:r>
            <a:r>
              <a:rPr lang="en-US" sz="1200" b="0" dirty="0" smtClean="0">
                <a:latin typeface="Arial" pitchFamily="34" charset="0"/>
                <a:cs typeface="Arial" pitchFamily="34" charset="0"/>
              </a:rPr>
              <a:t> AS</a:t>
            </a:r>
          </a:p>
          <a:p>
            <a:pPr>
              <a:tabLst>
                <a:tab pos="1200150" algn="l"/>
              </a:tabLst>
            </a:pPr>
            <a:r>
              <a:rPr lang="en-US" sz="1200" b="0" dirty="0" smtClean="0">
                <a:latin typeface="Arial" pitchFamily="34" charset="0"/>
                <a:cs typeface="Arial" pitchFamily="34" charset="0"/>
              </a:rPr>
              <a:t> SELECT </a:t>
            </a:r>
            <a:r>
              <a:rPr lang="en-US" sz="1200" b="0" dirty="0" err="1" smtClean="0">
                <a:latin typeface="Arial" pitchFamily="34" charset="0"/>
                <a:cs typeface="Arial" pitchFamily="34" charset="0"/>
              </a:rPr>
              <a:t>d.department_id,d.department_name</a:t>
            </a:r>
            <a:r>
              <a:rPr lang="en-US" sz="1200" b="0" dirty="0" smtClean="0">
                <a:latin typeface="Arial" pitchFamily="34" charset="0"/>
                <a:cs typeface="Arial" pitchFamily="34" charset="0"/>
              </a:rPr>
              <a:t>, sum(</a:t>
            </a:r>
            <a:r>
              <a:rPr lang="en-US" sz="1200" b="0" dirty="0" err="1" smtClean="0">
                <a:latin typeface="Arial" pitchFamily="34" charset="0"/>
                <a:cs typeface="Arial" pitchFamily="34" charset="0"/>
              </a:rPr>
              <a:t>e.salary</a:t>
            </a:r>
            <a:r>
              <a:rPr lang="en-US" sz="1200" b="0" dirty="0" smtClean="0">
                <a:latin typeface="Arial" pitchFamily="34" charset="0"/>
                <a:cs typeface="Arial" pitchFamily="34" charset="0"/>
              </a:rPr>
              <a:t>) </a:t>
            </a:r>
            <a:r>
              <a:rPr lang="en-US" sz="1200" b="0" dirty="0" err="1" smtClean="0">
                <a:latin typeface="Arial" pitchFamily="34" charset="0"/>
                <a:cs typeface="Arial" pitchFamily="34" charset="0"/>
              </a:rPr>
              <a:t>dept_sal</a:t>
            </a:r>
            <a:r>
              <a:rPr lang="en-US" sz="1200" b="0" dirty="0" smtClean="0">
                <a:latin typeface="Arial" pitchFamily="34" charset="0"/>
                <a:cs typeface="Arial" pitchFamily="34" charset="0"/>
              </a:rPr>
              <a:t> </a:t>
            </a:r>
          </a:p>
          <a:p>
            <a:pPr>
              <a:tabLst>
                <a:tab pos="1200150" algn="l"/>
              </a:tabLst>
            </a:pPr>
            <a:r>
              <a:rPr lang="en-US" sz="1200" b="0" dirty="0" smtClean="0">
                <a:latin typeface="Arial" pitchFamily="34" charset="0"/>
                <a:cs typeface="Arial" pitchFamily="34" charset="0"/>
              </a:rPr>
              <a:t>     FROM employees e JOIN departments d</a:t>
            </a:r>
          </a:p>
          <a:p>
            <a:pPr>
              <a:tabLst>
                <a:tab pos="1200150" algn="l"/>
              </a:tabLst>
            </a:pPr>
            <a:r>
              <a:rPr lang="en-US" sz="1200" b="0" dirty="0" smtClean="0">
                <a:latin typeface="Arial" pitchFamily="34" charset="0"/>
                <a:cs typeface="Arial" pitchFamily="34" charset="0"/>
              </a:rPr>
              <a:t>          ON (</a:t>
            </a:r>
            <a:r>
              <a:rPr lang="en-US" sz="1200" b="0" dirty="0" err="1" smtClean="0">
                <a:latin typeface="Arial" pitchFamily="34" charset="0"/>
                <a:cs typeface="Arial" pitchFamily="34" charset="0"/>
              </a:rPr>
              <a:t>e.department_id</a:t>
            </a:r>
            <a:r>
              <a:rPr lang="en-US" sz="1200" b="0" dirty="0" smtClean="0">
                <a:latin typeface="Arial" pitchFamily="34" charset="0"/>
                <a:cs typeface="Arial" pitchFamily="34" charset="0"/>
              </a:rPr>
              <a:t> = </a:t>
            </a:r>
            <a:r>
              <a:rPr lang="en-US" sz="1200" b="0" dirty="0" err="1" smtClean="0">
                <a:latin typeface="Arial" pitchFamily="34" charset="0"/>
                <a:cs typeface="Arial" pitchFamily="34" charset="0"/>
              </a:rPr>
              <a:t>d.department_id</a:t>
            </a:r>
            <a:r>
              <a:rPr lang="en-US" sz="1200" b="0" dirty="0" smtClean="0">
                <a:latin typeface="Arial" pitchFamily="34" charset="0"/>
                <a:cs typeface="Arial" pitchFamily="34" charset="0"/>
              </a:rPr>
              <a:t>)</a:t>
            </a:r>
          </a:p>
          <a:p>
            <a:pPr>
              <a:tabLst>
                <a:tab pos="1200150" algn="l"/>
              </a:tabLst>
            </a:pPr>
            <a:r>
              <a:rPr lang="en-US" sz="1200" b="0" dirty="0" smtClean="0">
                <a:latin typeface="Arial" pitchFamily="34" charset="0"/>
                <a:cs typeface="Arial" pitchFamily="34" charset="0"/>
              </a:rPr>
              <a:t>GROUP BY </a:t>
            </a:r>
            <a:r>
              <a:rPr lang="en-US" sz="1200" b="0" dirty="0" err="1" smtClean="0">
                <a:latin typeface="Arial" pitchFamily="34" charset="0"/>
                <a:cs typeface="Arial" pitchFamily="34" charset="0"/>
              </a:rPr>
              <a:t>d.department_id,d.department_name</a:t>
            </a:r>
            <a:r>
              <a:rPr lang="en-US" sz="1200" b="0" dirty="0" smtClean="0">
                <a:latin typeface="Arial" pitchFamily="34" charset="0"/>
                <a:cs typeface="Arial" pitchFamily="34" charset="0"/>
              </a:rPr>
              <a:t>; </a:t>
            </a:r>
          </a:p>
          <a:p>
            <a:pPr>
              <a:tabLst>
                <a:tab pos="1200150" algn="l"/>
              </a:tabLst>
            </a:pPr>
            <a:endParaRPr lang="en-US" sz="1200" b="0" dirty="0" smtClean="0">
              <a:latin typeface="Arial" pitchFamily="34" charset="0"/>
              <a:cs typeface="Arial" pitchFamily="34" charset="0"/>
            </a:endParaRPr>
          </a:p>
          <a:p>
            <a:pPr>
              <a:tabLst>
                <a:tab pos="1200150" algn="l"/>
              </a:tabLst>
            </a:pPr>
            <a:r>
              <a:rPr lang="en-US" sz="1200" b="0" dirty="0" smtClean="0">
                <a:latin typeface="Arial" pitchFamily="34" charset="0"/>
                <a:cs typeface="Arial" pitchFamily="34" charset="0"/>
              </a:rPr>
              <a:t>CREATE OR REPLACE VIEW </a:t>
            </a:r>
            <a:r>
              <a:rPr lang="en-US" sz="1200" b="0" dirty="0" err="1" smtClean="0">
                <a:latin typeface="Arial" pitchFamily="34" charset="0"/>
                <a:cs typeface="Arial" pitchFamily="34" charset="0"/>
              </a:rPr>
              <a:t>v_detalle_emps</a:t>
            </a:r>
            <a:r>
              <a:rPr lang="en-US" sz="1200" b="0" dirty="0" smtClean="0">
                <a:latin typeface="Arial" pitchFamily="34" charset="0"/>
                <a:cs typeface="Arial" pitchFamily="34" charset="0"/>
              </a:rPr>
              <a:t> AS</a:t>
            </a:r>
          </a:p>
          <a:p>
            <a:pPr>
              <a:tabLst>
                <a:tab pos="1200150" algn="l"/>
              </a:tabLst>
            </a:pPr>
            <a:r>
              <a:rPr lang="en-US" sz="1200" b="0" dirty="0" smtClean="0">
                <a:latin typeface="Arial" pitchFamily="34" charset="0"/>
                <a:cs typeface="Arial" pitchFamily="34" charset="0"/>
              </a:rPr>
              <a:t> SELECT </a:t>
            </a:r>
            <a:r>
              <a:rPr lang="en-US" sz="1200" b="0" dirty="0" err="1" smtClean="0">
                <a:latin typeface="Arial" pitchFamily="34" charset="0"/>
                <a:cs typeface="Arial" pitchFamily="34" charset="0"/>
              </a:rPr>
              <a:t>e.employee_id</a:t>
            </a:r>
            <a:r>
              <a:rPr lang="en-US" sz="1200" b="0" dirty="0" smtClean="0">
                <a:latin typeface="Arial" pitchFamily="34" charset="0"/>
                <a:cs typeface="Arial" pitchFamily="34" charset="0"/>
              </a:rPr>
              <a:t>, </a:t>
            </a:r>
            <a:r>
              <a:rPr lang="en-US" sz="1200" b="0" dirty="0" err="1" smtClean="0">
                <a:latin typeface="Arial" pitchFamily="34" charset="0"/>
                <a:cs typeface="Arial" pitchFamily="34" charset="0"/>
              </a:rPr>
              <a:t>e.last_name</a:t>
            </a:r>
            <a:r>
              <a:rPr lang="en-US" sz="1200" b="0" dirty="0" smtClean="0">
                <a:latin typeface="Arial" pitchFamily="34" charset="0"/>
                <a:cs typeface="Arial" pitchFamily="34" charset="0"/>
              </a:rPr>
              <a:t>, </a:t>
            </a:r>
            <a:r>
              <a:rPr lang="en-US" sz="1200" b="0" dirty="0" err="1" smtClean="0">
                <a:latin typeface="Arial" pitchFamily="34" charset="0"/>
                <a:cs typeface="Arial" pitchFamily="34" charset="0"/>
              </a:rPr>
              <a:t>e.salary</a:t>
            </a:r>
            <a:r>
              <a:rPr lang="en-US" sz="1200" b="0" dirty="0" smtClean="0">
                <a:latin typeface="Arial" pitchFamily="34" charset="0"/>
                <a:cs typeface="Arial" pitchFamily="34" charset="0"/>
              </a:rPr>
              <a:t>, </a:t>
            </a:r>
            <a:r>
              <a:rPr lang="en-US" sz="1200" b="0" dirty="0" err="1" smtClean="0">
                <a:latin typeface="Arial" pitchFamily="34" charset="0"/>
                <a:cs typeface="Arial" pitchFamily="34" charset="0"/>
              </a:rPr>
              <a:t>e.department_id</a:t>
            </a:r>
            <a:r>
              <a:rPr lang="en-US" sz="1200" b="0" dirty="0" smtClean="0">
                <a:latin typeface="Arial" pitchFamily="34" charset="0"/>
                <a:cs typeface="Arial" pitchFamily="34" charset="0"/>
              </a:rPr>
              <a:t>, </a:t>
            </a:r>
            <a:r>
              <a:rPr lang="en-US" sz="1200" b="0" dirty="0" err="1" smtClean="0">
                <a:latin typeface="Arial" pitchFamily="34" charset="0"/>
                <a:cs typeface="Arial" pitchFamily="34" charset="0"/>
              </a:rPr>
              <a:t>d.department_name</a:t>
            </a:r>
            <a:endParaRPr lang="en-US" sz="1200" b="0" dirty="0" smtClean="0">
              <a:latin typeface="Arial" pitchFamily="34" charset="0"/>
              <a:cs typeface="Arial" pitchFamily="34" charset="0"/>
            </a:endParaRPr>
          </a:p>
          <a:p>
            <a:pPr>
              <a:tabLst>
                <a:tab pos="1200150" algn="l"/>
              </a:tabLst>
            </a:pPr>
            <a:r>
              <a:rPr lang="en-US" sz="1200" b="0" dirty="0" smtClean="0">
                <a:latin typeface="Arial" pitchFamily="34" charset="0"/>
                <a:cs typeface="Arial" pitchFamily="34" charset="0"/>
              </a:rPr>
              <a:t>    FROM employees e, departments d</a:t>
            </a:r>
          </a:p>
          <a:p>
            <a:pPr>
              <a:tabLst>
                <a:tab pos="1200150" algn="l"/>
              </a:tabLst>
            </a:pPr>
            <a:r>
              <a:rPr lang="en-US" sz="1200" b="0" dirty="0" smtClean="0">
                <a:latin typeface="Arial" pitchFamily="34" charset="0"/>
                <a:cs typeface="Arial" pitchFamily="34" charset="0"/>
              </a:rPr>
              <a:t> WHERE </a:t>
            </a:r>
            <a:r>
              <a:rPr lang="en-US" sz="1200" b="0" dirty="0" err="1" smtClean="0">
                <a:latin typeface="Arial" pitchFamily="34" charset="0"/>
                <a:cs typeface="Arial" pitchFamily="34" charset="0"/>
              </a:rPr>
              <a:t>e.department_id</a:t>
            </a:r>
            <a:r>
              <a:rPr lang="en-US" sz="1200" b="0" dirty="0" smtClean="0">
                <a:latin typeface="Arial" pitchFamily="34" charset="0"/>
                <a:cs typeface="Arial" pitchFamily="34" charset="0"/>
              </a:rPr>
              <a:t> = </a:t>
            </a:r>
            <a:r>
              <a:rPr lang="en-US" sz="1200" b="0" dirty="0" err="1" smtClean="0">
                <a:latin typeface="Arial" pitchFamily="34" charset="0"/>
                <a:cs typeface="Arial" pitchFamily="34" charset="0"/>
              </a:rPr>
              <a:t>d.department_id</a:t>
            </a:r>
            <a:r>
              <a:rPr lang="en-US" sz="1200" b="0" dirty="0" smtClean="0">
                <a:latin typeface="Arial" pitchFamily="34" charset="0"/>
                <a:cs typeface="Arial" pitchFamily="34" charset="0"/>
              </a:rPr>
              <a:t>;</a:t>
            </a:r>
          </a:p>
          <a:p>
            <a:pPr marL="1714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s-MX" sz="1200" dirty="0" smtClean="0">
              <a:latin typeface="Arial" pitchFamily="34" charset="0"/>
              <a:cs typeface="Arial" pitchFamily="34" charset="0"/>
            </a:endParaRPr>
          </a:p>
          <a:p>
            <a:pPr marL="1714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s-MX" sz="1200" dirty="0" smtClean="0">
              <a:latin typeface="Arial" pitchFamily="34" charset="0"/>
              <a:cs typeface="Arial" pitchFamily="34" charset="0"/>
            </a:endParaRPr>
          </a:p>
          <a:p>
            <a:pPr marL="171450" indent="-171450">
              <a:buFont typeface="Arial" panose="020B0604020202020204" pitchFamily="34" charset="0"/>
              <a:buNone/>
            </a:pPr>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27D148A3-69C4-436F-8F5A-67331FBB5C0A}" type="slidenum">
              <a:rPr lang="es-CL" sz="1200">
                <a:latin typeface="+mn-lt"/>
                <a:cs typeface="+mn-cs"/>
              </a:rPr>
              <a:pPr algn="r" fontAlgn="auto">
                <a:spcBef>
                  <a:spcPts val="0"/>
                </a:spcBef>
                <a:spcAft>
                  <a:spcPts val="0"/>
                </a:spcAft>
                <a:defRPr/>
              </a:pPr>
              <a:t>23</a:t>
            </a:fld>
            <a:endParaRPr lang="es-CL" sz="1200">
              <a:latin typeface="+mn-lt"/>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3491"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Estado de un </a:t>
            </a:r>
            <a:r>
              <a:rPr lang="es-MX" sz="1200" b="1" dirty="0" err="1" smtClean="0">
                <a:latin typeface="Arial" pitchFamily="34" charset="0"/>
                <a:cs typeface="Arial" pitchFamily="34" charset="0"/>
              </a:rPr>
              <a:t>Trigger</a:t>
            </a:r>
            <a:endParaRPr lang="es-MX" sz="1200" b="0" dirty="0" smtClean="0">
              <a:latin typeface="Arial" pitchFamily="34" charset="0"/>
              <a:cs typeface="Arial" pitchFamily="34" charset="0"/>
            </a:endParaRPr>
          </a:p>
          <a:p>
            <a:pPr marL="171450" indent="-171450">
              <a:buFont typeface="Arial" panose="020B0604020202020204" pitchFamily="34" charset="0"/>
              <a:buChar char="•"/>
            </a:pPr>
            <a:r>
              <a:rPr lang="es-CL" altLang="es-CL" sz="1200" dirty="0" smtClean="0">
                <a:latin typeface="Arial" pitchFamily="34" charset="0"/>
                <a:cs typeface="Arial" pitchFamily="34" charset="0"/>
              </a:rPr>
              <a:t>Un </a:t>
            </a:r>
            <a:r>
              <a:rPr lang="es-CL" altLang="es-CL" sz="1200" dirty="0" err="1" smtClean="0">
                <a:latin typeface="Arial" pitchFamily="34" charset="0"/>
                <a:cs typeface="Arial" pitchFamily="34" charset="0"/>
              </a:rPr>
              <a:t>trigger</a:t>
            </a:r>
            <a:r>
              <a:rPr lang="es-CL" altLang="es-CL" sz="1200" dirty="0" smtClean="0">
                <a:latin typeface="Arial" pitchFamily="34" charset="0"/>
                <a:cs typeface="Arial" pitchFamily="34" charset="0"/>
              </a:rPr>
              <a:t> está en cualquiera de los siguientes modos:</a:t>
            </a:r>
          </a:p>
          <a:p>
            <a:pPr marL="628650" lvl="1" indent="-171450">
              <a:buFont typeface="Arial" panose="020B0604020202020204" pitchFamily="34" charset="0"/>
              <a:buChar char="•"/>
            </a:pPr>
            <a:r>
              <a:rPr lang="es-CL" altLang="es-CL" sz="1200" dirty="0" smtClean="0">
                <a:latin typeface="Arial" pitchFamily="34" charset="0"/>
                <a:cs typeface="Arial" pitchFamily="34" charset="0"/>
              </a:rPr>
              <a:t>Activado: El </a:t>
            </a:r>
            <a:r>
              <a:rPr lang="es-CL" altLang="es-CL" sz="1200" dirty="0" err="1" smtClean="0">
                <a:latin typeface="Arial" pitchFamily="34" charset="0"/>
                <a:cs typeface="Arial" pitchFamily="34" charset="0"/>
              </a:rPr>
              <a:t>trigger</a:t>
            </a:r>
            <a:r>
              <a:rPr lang="es-CL" altLang="es-CL" sz="1200" dirty="0" smtClean="0">
                <a:latin typeface="Arial" pitchFamily="34" charset="0"/>
                <a:cs typeface="Arial" pitchFamily="34" charset="0"/>
              </a:rPr>
              <a:t> ejecuta su acción si se emite una sentencia</a:t>
            </a:r>
            <a:r>
              <a:rPr lang="es-CL" altLang="es-CL" sz="1200" baseline="0" dirty="0" smtClean="0">
                <a:latin typeface="Arial" pitchFamily="34" charset="0"/>
                <a:cs typeface="Arial" pitchFamily="34" charset="0"/>
              </a:rPr>
              <a:t> que los gatilla </a:t>
            </a:r>
            <a:r>
              <a:rPr lang="es-CL" altLang="es-CL" sz="1200" dirty="0" smtClean="0">
                <a:latin typeface="Arial" pitchFamily="34" charset="0"/>
                <a:cs typeface="Arial" pitchFamily="34" charset="0"/>
              </a:rPr>
              <a:t>y la restricción (si la hubiera) se evalúa como true.</a:t>
            </a:r>
          </a:p>
          <a:p>
            <a:pPr marL="628650" lvl="1" indent="-171450">
              <a:buFont typeface="Arial" panose="020B0604020202020204" pitchFamily="34" charset="0"/>
              <a:buChar char="•"/>
            </a:pPr>
            <a:r>
              <a:rPr lang="es-CL" altLang="es-CL" sz="1200" dirty="0" smtClean="0">
                <a:latin typeface="Arial" pitchFamily="34" charset="0"/>
                <a:cs typeface="Arial" pitchFamily="34" charset="0"/>
              </a:rPr>
              <a:t>Desactivado: El </a:t>
            </a:r>
            <a:r>
              <a:rPr lang="es-CL" altLang="es-CL" sz="1200" dirty="0" err="1" smtClean="0">
                <a:latin typeface="Arial" pitchFamily="34" charset="0"/>
                <a:cs typeface="Arial" pitchFamily="34" charset="0"/>
              </a:rPr>
              <a:t>trigger</a:t>
            </a:r>
            <a:r>
              <a:rPr lang="es-CL" altLang="es-CL" sz="1200" dirty="0" smtClean="0">
                <a:latin typeface="Arial" pitchFamily="34" charset="0"/>
                <a:cs typeface="Arial" pitchFamily="34" charset="0"/>
              </a:rPr>
              <a:t> no ejecuta su acción incluso si se emite una sentencia que</a:t>
            </a:r>
            <a:r>
              <a:rPr lang="es-CL" altLang="es-CL" sz="1200" baseline="0" dirty="0" smtClean="0">
                <a:latin typeface="Arial" pitchFamily="34" charset="0"/>
                <a:cs typeface="Arial" pitchFamily="34" charset="0"/>
              </a:rPr>
              <a:t> gatille la ejecución del </a:t>
            </a:r>
            <a:r>
              <a:rPr lang="es-CL" altLang="es-CL" sz="1200" baseline="0" dirty="0" err="1" smtClean="0">
                <a:latin typeface="Arial" pitchFamily="34" charset="0"/>
                <a:cs typeface="Arial" pitchFamily="34" charset="0"/>
              </a:rPr>
              <a:t>trigger</a:t>
            </a:r>
            <a:r>
              <a:rPr lang="es-CL" altLang="es-CL" sz="1200" baseline="0" dirty="0" smtClean="0">
                <a:latin typeface="Arial" pitchFamily="34" charset="0"/>
                <a:cs typeface="Arial" pitchFamily="34" charset="0"/>
              </a:rPr>
              <a:t> y </a:t>
            </a:r>
            <a:r>
              <a:rPr lang="es-CL" altLang="es-CL" sz="1200" dirty="0" smtClean="0">
                <a:latin typeface="Arial" pitchFamily="34" charset="0"/>
                <a:cs typeface="Arial" pitchFamily="34" charset="0"/>
              </a:rPr>
              <a:t>la restricción (si la hubiera) se evaluara como true.</a:t>
            </a:r>
            <a:endParaRPr lang="en-US" altLang="es-CL" sz="1200" dirty="0" smtClean="0">
              <a:latin typeface="Arial" pitchFamily="34" charset="0"/>
              <a:cs typeface="Arial" pitchFamily="34" charset="0"/>
            </a:endParaRPr>
          </a:p>
          <a:p>
            <a:pPr marL="171450" indent="-171450">
              <a:buFont typeface="Arial" panose="020B0604020202020204" pitchFamily="34" charset="0"/>
              <a:buChar char="•"/>
            </a:pPr>
            <a:r>
              <a:rPr lang="es-CL" sz="1200" dirty="0" smtClean="0">
                <a:latin typeface="Arial" pitchFamily="34" charset="0"/>
                <a:cs typeface="Arial" pitchFamily="34" charset="0"/>
              </a:rPr>
              <a:t>Antes de Oracle </a:t>
            </a:r>
            <a:r>
              <a:rPr lang="es-CL" sz="1200" dirty="0" err="1" smtClean="0">
                <a:latin typeface="Arial" pitchFamily="34" charset="0"/>
                <a:cs typeface="Arial" pitchFamily="34" charset="0"/>
              </a:rPr>
              <a:t>Database</a:t>
            </a:r>
            <a:r>
              <a:rPr lang="es-CL" sz="1200" dirty="0" smtClean="0">
                <a:latin typeface="Arial" pitchFamily="34" charset="0"/>
                <a:cs typeface="Arial" pitchFamily="34" charset="0"/>
              </a:rPr>
              <a:t> 11g, si se creaba un </a:t>
            </a:r>
            <a:r>
              <a:rPr lang="es-CL" sz="1200" dirty="0" err="1" smtClean="0">
                <a:latin typeface="Arial" pitchFamily="34" charset="0"/>
                <a:cs typeface="Arial" pitchFamily="34" charset="0"/>
              </a:rPr>
              <a:t>trigger</a:t>
            </a:r>
            <a:r>
              <a:rPr lang="es-CL" sz="1200" baseline="0" dirty="0" smtClean="0">
                <a:latin typeface="Arial" pitchFamily="34" charset="0"/>
                <a:cs typeface="Arial" pitchFamily="34" charset="0"/>
              </a:rPr>
              <a:t> cuyo </a:t>
            </a:r>
            <a:r>
              <a:rPr lang="es-CL" sz="1200" dirty="0" smtClean="0">
                <a:latin typeface="Arial" pitchFamily="34" charset="0"/>
                <a:cs typeface="Arial" pitchFamily="34" charset="0"/>
              </a:rPr>
              <a:t>cuerpo tenía un error de compilación PL/SQL,  la sentencia DML efectuada sobre la tabla fallaba. </a:t>
            </a:r>
          </a:p>
          <a:p>
            <a:pPr marL="171450" indent="-171450">
              <a:buFont typeface="Arial" panose="020B0604020202020204" pitchFamily="34" charset="0"/>
              <a:buChar char="•"/>
            </a:pPr>
            <a:r>
              <a:rPr lang="es-CL" sz="1200" dirty="0" smtClean="0">
                <a:latin typeface="Arial" pitchFamily="34" charset="0"/>
                <a:cs typeface="Arial" pitchFamily="34" charset="0"/>
              </a:rPr>
              <a:t>En Oracle </a:t>
            </a:r>
            <a:r>
              <a:rPr lang="es-CL" sz="1200" dirty="0" err="1" smtClean="0">
                <a:latin typeface="Arial" pitchFamily="34" charset="0"/>
                <a:cs typeface="Arial" pitchFamily="34" charset="0"/>
              </a:rPr>
              <a:t>Database</a:t>
            </a:r>
            <a:r>
              <a:rPr lang="es-CL" sz="1200" dirty="0" smtClean="0">
                <a:latin typeface="Arial" pitchFamily="34" charset="0"/>
                <a:cs typeface="Arial" pitchFamily="34" charset="0"/>
              </a:rPr>
              <a:t> 11g, se puede crear un </a:t>
            </a:r>
            <a:r>
              <a:rPr lang="es-CL" sz="1200" dirty="0" err="1" smtClean="0">
                <a:latin typeface="Arial" pitchFamily="34" charset="0"/>
                <a:cs typeface="Arial" pitchFamily="34" charset="0"/>
              </a:rPr>
              <a:t>trigger</a:t>
            </a:r>
            <a:r>
              <a:rPr lang="es-CL" sz="1200" dirty="0" smtClean="0">
                <a:latin typeface="Arial" pitchFamily="34" charset="0"/>
                <a:cs typeface="Arial" pitchFamily="34" charset="0"/>
              </a:rPr>
              <a:t> deshabilitado</a:t>
            </a:r>
            <a:r>
              <a:rPr lang="es-CL" sz="1200" baseline="0" dirty="0" smtClean="0">
                <a:latin typeface="Arial" pitchFamily="34" charset="0"/>
                <a:cs typeface="Arial" pitchFamily="34" charset="0"/>
              </a:rPr>
              <a:t> </a:t>
            </a:r>
            <a:r>
              <a:rPr lang="es-CL" sz="1200" dirty="0" smtClean="0">
                <a:latin typeface="Arial" pitchFamily="34" charset="0"/>
                <a:cs typeface="Arial" pitchFamily="34" charset="0"/>
              </a:rPr>
              <a:t>y luego activarlo cuando se sabe que va a ser compilado con éxito.</a:t>
            </a:r>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27D148A3-69C4-436F-8F5A-67331FBB5C0A}" type="slidenum">
              <a:rPr lang="es-CL" sz="1200">
                <a:latin typeface="+mn-lt"/>
                <a:cs typeface="+mn-cs"/>
              </a:rPr>
              <a:pPr algn="r" fontAlgn="auto">
                <a:spcBef>
                  <a:spcPts val="0"/>
                </a:spcBef>
                <a:spcAft>
                  <a:spcPts val="0"/>
                </a:spcAft>
                <a:defRPr/>
              </a:pPr>
              <a:t>24</a:t>
            </a:fld>
            <a:endParaRPr lang="es-CL" sz="1200">
              <a:latin typeface="+mn-lt"/>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3491"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Estado de un </a:t>
            </a:r>
            <a:r>
              <a:rPr lang="es-MX" sz="1200" b="1" dirty="0" err="1" smtClean="0">
                <a:latin typeface="Arial" pitchFamily="34" charset="0"/>
                <a:cs typeface="Arial" pitchFamily="34" charset="0"/>
              </a:rPr>
              <a:t>Trigger</a:t>
            </a:r>
            <a:endParaRPr lang="es-MX" sz="1200" b="1" dirty="0" smtClean="0">
              <a:latin typeface="Arial" pitchFamily="34" charset="0"/>
              <a:cs typeface="Arial" pitchFamily="34" charset="0"/>
            </a:endParaRPr>
          </a:p>
          <a:p>
            <a:pPr marL="171450" indent="-171450">
              <a:buFont typeface="Arial" panose="020B0604020202020204" pitchFamily="34" charset="0"/>
              <a:buChar char="•"/>
            </a:pPr>
            <a:r>
              <a:rPr lang="es-MX" sz="1200" b="0" dirty="0" smtClean="0">
                <a:latin typeface="Arial" pitchFamily="34" charset="0"/>
                <a:cs typeface="Arial" pitchFamily="34" charset="0"/>
              </a:rPr>
              <a:t>Una </a:t>
            </a:r>
            <a:r>
              <a:rPr lang="es-MX" sz="1200" dirty="0" smtClean="0">
                <a:latin typeface="Arial" pitchFamily="34" charset="0"/>
                <a:cs typeface="Arial" pitchFamily="34" charset="0"/>
              </a:rPr>
              <a:t>sentencia CALL permite llamar a un procedimiento almacenado. El procedimiento puede ser implementado en PL/SQL, C o Java.</a:t>
            </a:r>
          </a:p>
          <a:p>
            <a:pPr marL="171450" indent="-171450">
              <a:buFont typeface="Arial" panose="020B0604020202020204" pitchFamily="34" charset="0"/>
              <a:buChar char="•"/>
            </a:pPr>
            <a:r>
              <a:rPr lang="es-MX" sz="1200" dirty="0" smtClean="0">
                <a:latin typeface="Arial" pitchFamily="34" charset="0"/>
                <a:cs typeface="Arial" pitchFamily="34" charset="0"/>
              </a:rPr>
              <a:t>La llamada puede referenciar los atributos del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:NEW y :OLD como parámetros. </a:t>
            </a:r>
          </a:p>
          <a:p>
            <a:pPr marL="0" marR="0" lvl="1"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s-MX" sz="1200" dirty="0" smtClean="0">
                <a:latin typeface="Arial" pitchFamily="34" charset="0"/>
                <a:cs typeface="Arial" pitchFamily="34" charset="0"/>
              </a:rPr>
              <a:t>En el ejemplo, 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a:t>
            </a:r>
            <a:r>
              <a:rPr lang="es-MX" sz="1200" dirty="0" err="1" smtClean="0">
                <a:latin typeface="Arial" pitchFamily="34" charset="0"/>
                <a:cs typeface="Arial" pitchFamily="34" charset="0"/>
              </a:rPr>
              <a:t>trg_check_salario</a:t>
            </a:r>
            <a:r>
              <a:rPr lang="es-MX" sz="1200" dirty="0" smtClean="0">
                <a:latin typeface="Arial" pitchFamily="34" charset="0"/>
                <a:cs typeface="Arial" pitchFamily="34" charset="0"/>
              </a:rPr>
              <a:t> se ejecutará antes de actualizar la columna </a:t>
            </a:r>
            <a:r>
              <a:rPr lang="es-MX" sz="1200" dirty="0" err="1" smtClean="0">
                <a:latin typeface="Arial" pitchFamily="34" charset="0"/>
                <a:cs typeface="Arial" pitchFamily="34" charset="0"/>
              </a:rPr>
              <a:t>salary</a:t>
            </a:r>
            <a:r>
              <a:rPr lang="es-MX" sz="1200" dirty="0" smtClean="0">
                <a:latin typeface="Arial" pitchFamily="34" charset="0"/>
                <a:cs typeface="Arial" pitchFamily="34" charset="0"/>
              </a:rPr>
              <a:t> de la tabla </a:t>
            </a:r>
            <a:r>
              <a:rPr lang="es-MX" sz="1200" dirty="0" err="1" smtClean="0">
                <a:latin typeface="Arial" pitchFamily="34" charset="0"/>
                <a:cs typeface="Arial" pitchFamily="34" charset="0"/>
              </a:rPr>
              <a:t>employees</a:t>
            </a:r>
            <a:r>
              <a:rPr lang="es-MX" sz="1200" dirty="0" smtClean="0">
                <a:latin typeface="Arial" pitchFamily="34" charset="0"/>
                <a:cs typeface="Arial" pitchFamily="34" charset="0"/>
              </a:rPr>
              <a:t> y ejecutará el procedimiento </a:t>
            </a:r>
            <a:r>
              <a:rPr lang="es-MX" sz="1200" dirty="0" err="1" smtClean="0">
                <a:latin typeface="Arial" pitchFamily="34" charset="0"/>
                <a:cs typeface="Arial" pitchFamily="34" charset="0"/>
              </a:rPr>
              <a:t>sp_aumentar_salario</a:t>
            </a:r>
            <a:r>
              <a:rPr lang="es-MX" sz="1200" dirty="0" smtClean="0">
                <a:latin typeface="Arial" pitchFamily="34" charset="0"/>
                <a:cs typeface="Arial" pitchFamily="34" charset="0"/>
              </a:rPr>
              <a:t> si el trabajo del empleado al cual se le actualizará el salario es distinto de AD_PRES. el procedimiento por su parte chequea que el salario ingresado como parámetro no puede ser mayor a 20000.</a:t>
            </a:r>
          </a:p>
          <a:p>
            <a:pPr marL="0" indent="0">
              <a:buFont typeface="Arial" panose="020B0604020202020204" pitchFamily="34" charset="0"/>
              <a:buNone/>
            </a:pPr>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27D148A3-69C4-436F-8F5A-67331FBB5C0A}" type="slidenum">
              <a:rPr lang="es-CL" sz="1200">
                <a:latin typeface="+mn-lt"/>
                <a:cs typeface="+mn-cs"/>
              </a:rPr>
              <a:pPr algn="r" fontAlgn="auto">
                <a:spcBef>
                  <a:spcPts val="0"/>
                </a:spcBef>
                <a:spcAft>
                  <a:spcPts val="0"/>
                </a:spcAft>
                <a:defRPr/>
              </a:pPr>
              <a:t>25</a:t>
            </a:fld>
            <a:endParaRPr lang="es-CL" sz="1200">
              <a:latin typeface="+mn-lt"/>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4034" name="2 Marcador de notas"/>
          <p:cNvSpPr>
            <a:spLocks noGrp="1"/>
          </p:cNvSpPr>
          <p:nvPr>
            <p:ph type="body" idx="1"/>
          </p:nvPr>
        </p:nvSpPr>
        <p:spPr bwMode="auto">
          <a:noFill/>
        </p:spPr>
        <p:txBody>
          <a:bodyPr wrap="square" numCol="1" anchor="t" anchorCtr="0" compatLnSpc="1">
            <a:prstTxWarp prst="textNoShape">
              <a:avLst/>
            </a:prstTxWarp>
          </a:bodyPr>
          <a:lstStyle/>
          <a:p>
            <a:pPr marL="609600" indent="-609600" algn="just" eaLnBrk="0" hangingPunct="0">
              <a:spcBef>
                <a:spcPct val="20000"/>
              </a:spcBef>
              <a:buClr>
                <a:schemeClr val="accent2"/>
              </a:buClr>
              <a:buSzPct val="130000"/>
              <a:buFont typeface="Arial" pitchFamily="34" charset="0"/>
              <a:buNone/>
            </a:pPr>
            <a:endParaRPr lang="es-MX" dirty="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5BAB9D4B-288A-463B-A2B0-1507243CDC3F}" type="slidenum">
              <a:rPr lang="es-CL" sz="1200">
                <a:latin typeface="+mn-lt"/>
                <a:cs typeface="+mn-cs"/>
              </a:rPr>
              <a:pPr algn="r" fontAlgn="auto">
                <a:spcBef>
                  <a:spcPts val="0"/>
                </a:spcBef>
                <a:spcAft>
                  <a:spcPts val="0"/>
                </a:spcAft>
                <a:defRPr/>
              </a:pPr>
              <a:t>26</a:t>
            </a:fld>
            <a:endParaRPr lang="es-CL" sz="1200">
              <a:latin typeface="+mn-lt"/>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1746" name="2 Marcador de notas"/>
          <p:cNvSpPr>
            <a:spLocks noGrp="1"/>
          </p:cNvSpPr>
          <p:nvPr>
            <p:ph type="body" idx="1"/>
          </p:nvPr>
        </p:nvSpPr>
        <p:spPr bwMode="auto">
          <a:noFill/>
        </p:spPr>
        <p:txBody>
          <a:bodyPr wrap="square" numCol="1" anchor="t" anchorCtr="0" compatLnSpc="1">
            <a:prstTxWarp prst="textNoShape">
              <a:avLst/>
            </a:prstTxWarp>
          </a:bodyPr>
          <a:lstStyle/>
          <a:p>
            <a:pPr>
              <a:lnSpc>
                <a:spcPct val="90000"/>
              </a:lnSpc>
            </a:pPr>
            <a:r>
              <a:rPr lang="es-MX" sz="1200" b="1" dirty="0" smtClean="0">
                <a:latin typeface="Arial" pitchFamily="34" charset="0"/>
                <a:cs typeface="Arial" pitchFamily="34" charset="0"/>
              </a:rPr>
              <a:t>Creando </a:t>
            </a:r>
            <a:r>
              <a:rPr lang="es-MX" sz="1200" b="1" dirty="0" err="1" smtClean="0">
                <a:latin typeface="Arial" pitchFamily="34" charset="0"/>
                <a:cs typeface="Arial" pitchFamily="34" charset="0"/>
              </a:rPr>
              <a:t>Trigger</a:t>
            </a:r>
            <a:r>
              <a:rPr lang="es-MX" sz="1200" b="1" dirty="0" smtClean="0">
                <a:latin typeface="Arial" pitchFamily="34" charset="0"/>
                <a:cs typeface="Arial" pitchFamily="34" charset="0"/>
              </a:rPr>
              <a:t> asociado a Sentencias DDL</a:t>
            </a:r>
            <a:endParaRPr lang="es-MX" sz="1200" b="0" dirty="0" smtClean="0">
              <a:latin typeface="Arial" pitchFamily="34" charset="0"/>
              <a:cs typeface="Arial" pitchFamily="34" charset="0"/>
            </a:endParaRPr>
          </a:p>
          <a:p>
            <a:pPr marL="171450" marR="0" indent="-171450" algn="l" defTabSz="914400" rtl="0" eaLnBrk="0" fontAlgn="base" latinLnBrk="0" hangingPunct="0">
              <a:lnSpc>
                <a:spcPct val="90000"/>
              </a:lnSpc>
              <a:spcBef>
                <a:spcPct val="30000"/>
              </a:spcBef>
              <a:spcAft>
                <a:spcPct val="0"/>
              </a:spcAft>
              <a:buClrTx/>
              <a:buSzTx/>
              <a:buFont typeface="Arial" panose="020B0604020202020204" pitchFamily="34" charset="0"/>
              <a:buChar char="•"/>
              <a:tabLst/>
              <a:defRPr/>
            </a:pPr>
            <a:r>
              <a:rPr lang="es-MX" sz="1200" dirty="0" smtClean="0">
                <a:latin typeface="Arial" pitchFamily="34" charset="0"/>
                <a:cs typeface="Arial" pitchFamily="34" charset="0"/>
              </a:rPr>
              <a:t>Un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DDL sólo se gatilla si el objeto que está siendo creado es un </a:t>
            </a:r>
            <a:r>
              <a:rPr lang="es-MX" sz="1200" dirty="0" err="1" smtClean="0">
                <a:latin typeface="Arial" pitchFamily="34" charset="0"/>
                <a:cs typeface="Arial" pitchFamily="34" charset="0"/>
              </a:rPr>
              <a:t>cluster</a:t>
            </a:r>
            <a:r>
              <a:rPr lang="es-MX" sz="1200" dirty="0" smtClean="0">
                <a:latin typeface="Arial" pitchFamily="34" charset="0"/>
                <a:cs typeface="Arial" pitchFamily="34" charset="0"/>
              </a:rPr>
              <a:t>, función, índice, </a:t>
            </a:r>
            <a:r>
              <a:rPr lang="es-MX" sz="1200" dirty="0" err="1" smtClean="0">
                <a:latin typeface="Arial" pitchFamily="34" charset="0"/>
                <a:cs typeface="Arial" pitchFamily="34" charset="0"/>
              </a:rPr>
              <a:t>package</a:t>
            </a:r>
            <a:r>
              <a:rPr lang="es-MX" sz="1200" dirty="0" smtClean="0">
                <a:latin typeface="Arial" pitchFamily="34" charset="0"/>
                <a:cs typeface="Arial" pitchFamily="34" charset="0"/>
              </a:rPr>
              <a:t>, procedimiento, rol, secuencia, sinónimo, tabla, </a:t>
            </a:r>
            <a:r>
              <a:rPr lang="es-MX" sz="1200" dirty="0" err="1" smtClean="0">
                <a:latin typeface="Arial" pitchFamily="34" charset="0"/>
                <a:cs typeface="Arial" pitchFamily="34" charset="0"/>
              </a:rPr>
              <a:t>tablespaces</a:t>
            </a:r>
            <a:r>
              <a:rPr lang="es-MX" sz="1200" dirty="0" smtClean="0">
                <a:latin typeface="Arial" pitchFamily="34" charset="0"/>
                <a:cs typeface="Arial" pitchFamily="34" charset="0"/>
              </a:rPr>
              <a:t>,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tipo, vista o usuario.</a:t>
            </a:r>
          </a:p>
          <a:p>
            <a:pPr marL="171450" indent="-171450">
              <a:lnSpc>
                <a:spcPct val="90000"/>
              </a:lnSpc>
              <a:buFont typeface="Arial" panose="020B0604020202020204" pitchFamily="34" charset="0"/>
              <a:buChar char="•"/>
            </a:pPr>
            <a:r>
              <a:rPr lang="es-MX" sz="1200" dirty="0" smtClean="0">
                <a:latin typeface="Arial" pitchFamily="34" charset="0"/>
                <a:cs typeface="Arial" pitchFamily="34" charset="0"/>
              </a:rPr>
              <a:t>En la sintaxis:</a:t>
            </a:r>
          </a:p>
          <a:p>
            <a:pPr marL="628650" lvl="1" indent="-171450">
              <a:lnSpc>
                <a:spcPct val="90000"/>
              </a:lnSpc>
              <a:buFont typeface="Arial" panose="020B0604020202020204" pitchFamily="34" charset="0"/>
              <a:buChar char="•"/>
            </a:pPr>
            <a:r>
              <a:rPr lang="es-MX" sz="1200" b="1" i="1" dirty="0" smtClean="0">
                <a:latin typeface="Arial" pitchFamily="34" charset="0"/>
                <a:cs typeface="Arial" pitchFamily="34" charset="0"/>
              </a:rPr>
              <a:t>evento </a:t>
            </a:r>
            <a:r>
              <a:rPr lang="es-MX" sz="1200" b="1" i="1" dirty="0" err="1" smtClean="0">
                <a:latin typeface="Arial" pitchFamily="34" charset="0"/>
                <a:cs typeface="Arial" pitchFamily="34" charset="0"/>
              </a:rPr>
              <a:t>ddl</a:t>
            </a:r>
            <a:r>
              <a:rPr lang="es-MX" sz="1200" b="1" i="1" dirty="0" smtClean="0">
                <a:latin typeface="Arial" pitchFamily="34" charset="0"/>
                <a:cs typeface="Arial" pitchFamily="34" charset="0"/>
              </a:rPr>
              <a:t> </a:t>
            </a:r>
            <a:r>
              <a:rPr lang="es-MX" sz="1200" b="1" dirty="0" smtClean="0">
                <a:latin typeface="Arial" pitchFamily="34" charset="0"/>
                <a:cs typeface="Arial" pitchFamily="34" charset="0"/>
              </a:rPr>
              <a:t>:</a:t>
            </a:r>
          </a:p>
          <a:p>
            <a:pPr marL="1085850" lvl="2" indent="-171450">
              <a:lnSpc>
                <a:spcPct val="90000"/>
              </a:lnSpc>
              <a:buFont typeface="Arial" panose="020B0604020202020204" pitchFamily="34" charset="0"/>
              <a:buChar char="•"/>
            </a:pPr>
            <a:r>
              <a:rPr lang="es-MX" sz="1200" b="1" dirty="0" smtClean="0">
                <a:latin typeface="Arial" pitchFamily="34" charset="0"/>
                <a:cs typeface="Arial" pitchFamily="34" charset="0"/>
              </a:rPr>
              <a:t>CREATE:</a:t>
            </a:r>
            <a:r>
              <a:rPr lang="es-MX" sz="1200" dirty="0" smtClean="0">
                <a:latin typeface="Arial" pitchFamily="34" charset="0"/>
                <a:cs typeface="Arial" pitchFamily="34" charset="0"/>
              </a:rPr>
              <a:t> hace que el servidor Oracle active 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siempre que una sentencia CREATE agregue un nuevo objeto de Base de Datos al diccionario.</a:t>
            </a:r>
          </a:p>
          <a:p>
            <a:pPr marL="1085850" lvl="2" indent="-171450">
              <a:lnSpc>
                <a:spcPct val="90000"/>
              </a:lnSpc>
              <a:buFont typeface="Arial" panose="020B0604020202020204" pitchFamily="34" charset="0"/>
              <a:buChar char="•"/>
            </a:pPr>
            <a:r>
              <a:rPr lang="es-MX" sz="1200" b="1" dirty="0" smtClean="0">
                <a:latin typeface="Arial" pitchFamily="34" charset="0"/>
                <a:cs typeface="Arial" pitchFamily="34" charset="0"/>
              </a:rPr>
              <a:t>ALTER:</a:t>
            </a:r>
            <a:r>
              <a:rPr lang="es-MX" sz="1200" dirty="0" smtClean="0">
                <a:latin typeface="Arial" pitchFamily="34" charset="0"/>
                <a:cs typeface="Arial" pitchFamily="34" charset="0"/>
              </a:rPr>
              <a:t> hace que el servidor Oracle active 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siempre que una sentencia ALTER modifique un objeto de Base de Datos en el diccionario de datos.</a:t>
            </a:r>
          </a:p>
          <a:p>
            <a:pPr marL="1085850" lvl="2" indent="-171450">
              <a:lnSpc>
                <a:spcPct val="90000"/>
              </a:lnSpc>
              <a:buFont typeface="Arial" panose="020B0604020202020204" pitchFamily="34" charset="0"/>
              <a:buChar char="•"/>
            </a:pPr>
            <a:r>
              <a:rPr lang="es-MX" sz="1200" b="1" dirty="0" smtClean="0">
                <a:latin typeface="Arial" pitchFamily="34" charset="0"/>
                <a:cs typeface="Arial" pitchFamily="34" charset="0"/>
              </a:rPr>
              <a:t>DROP:</a:t>
            </a:r>
            <a:r>
              <a:rPr lang="es-MX" sz="1200" dirty="0" smtClean="0">
                <a:latin typeface="Arial" pitchFamily="34" charset="0"/>
                <a:cs typeface="Arial" pitchFamily="34" charset="0"/>
              </a:rPr>
              <a:t> hace que el servidor Oracle active 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siempre que una sentencia DROP elimine un objeto de Base de Datos en el diccionario de datos.</a:t>
            </a:r>
          </a:p>
          <a:p>
            <a:pPr marL="171450" indent="-171450">
              <a:lnSpc>
                <a:spcPct val="90000"/>
              </a:lnSpc>
              <a:buFont typeface="Arial" panose="020B0604020202020204" pitchFamily="34" charset="0"/>
              <a:buNone/>
            </a:pPr>
            <a:r>
              <a:rPr lang="es-MX" sz="1200" dirty="0" smtClean="0">
                <a:latin typeface="Arial" pitchFamily="34" charset="0"/>
                <a:cs typeface="Arial" pitchFamily="34" charset="0"/>
              </a:rPr>
              <a:t>En el ejemplo,</a:t>
            </a:r>
            <a:r>
              <a:rPr lang="es-MX" sz="1200" baseline="0" dirty="0" smtClean="0">
                <a:latin typeface="Arial" pitchFamily="34" charset="0"/>
                <a:cs typeface="Arial" pitchFamily="34" charset="0"/>
              </a:rPr>
              <a:t> antes de efectuar un </a:t>
            </a:r>
            <a:r>
              <a:rPr lang="es-MX" sz="1200" baseline="0" dirty="0" err="1" smtClean="0">
                <a:latin typeface="Arial" pitchFamily="34" charset="0"/>
                <a:cs typeface="Arial" pitchFamily="34" charset="0"/>
              </a:rPr>
              <a:t>drop</a:t>
            </a:r>
            <a:r>
              <a:rPr lang="es-MX" sz="1200" baseline="0" dirty="0" smtClean="0">
                <a:latin typeface="Arial" pitchFamily="34" charset="0"/>
                <a:cs typeface="Arial" pitchFamily="34" charset="0"/>
              </a:rPr>
              <a:t> de un objeto de la base de datos, el </a:t>
            </a:r>
            <a:r>
              <a:rPr lang="es-MX" sz="1200" baseline="0" dirty="0" err="1" smtClean="0">
                <a:latin typeface="Arial" pitchFamily="34" charset="0"/>
                <a:cs typeface="Arial" pitchFamily="34" charset="0"/>
              </a:rPr>
              <a:t>trigger</a:t>
            </a:r>
            <a:r>
              <a:rPr lang="es-MX" sz="1200" baseline="0" dirty="0" smtClean="0">
                <a:latin typeface="Arial" pitchFamily="34" charset="0"/>
                <a:cs typeface="Arial" pitchFamily="34" charset="0"/>
              </a:rPr>
              <a:t> </a:t>
            </a:r>
            <a:r>
              <a:rPr lang="es-MX" sz="1200" baseline="0" dirty="0" err="1" smtClean="0">
                <a:latin typeface="Arial" pitchFamily="34" charset="0"/>
                <a:cs typeface="Arial" pitchFamily="34" charset="0"/>
              </a:rPr>
              <a:t>trg_drop_bd</a:t>
            </a:r>
            <a:r>
              <a:rPr lang="es-MX" sz="1200" baseline="0" dirty="0" smtClean="0">
                <a:latin typeface="Arial" pitchFamily="34" charset="0"/>
                <a:cs typeface="Arial" pitchFamily="34" charset="0"/>
              </a:rPr>
              <a:t> insertará en la tabla </a:t>
            </a:r>
            <a:r>
              <a:rPr lang="es-MX" sz="1200" baseline="0" dirty="0" err="1" smtClean="0">
                <a:latin typeface="Arial" pitchFamily="34" charset="0"/>
                <a:cs typeface="Arial" pitchFamily="34" charset="0"/>
              </a:rPr>
              <a:t>ddl_log</a:t>
            </a:r>
            <a:r>
              <a:rPr lang="es-MX" sz="1200" baseline="0" dirty="0" smtClean="0">
                <a:latin typeface="Arial" pitchFamily="34" charset="0"/>
                <a:cs typeface="Arial" pitchFamily="34" charset="0"/>
              </a:rPr>
              <a:t>  la operación efectuada, el </a:t>
            </a:r>
          </a:p>
          <a:p>
            <a:pPr marL="171450" indent="-171450">
              <a:lnSpc>
                <a:spcPct val="90000"/>
              </a:lnSpc>
              <a:buFont typeface="Arial" panose="020B0604020202020204" pitchFamily="34" charset="0"/>
              <a:buNone/>
            </a:pPr>
            <a:r>
              <a:rPr lang="es-MX" sz="1200" baseline="0" dirty="0" smtClean="0">
                <a:latin typeface="Arial" pitchFamily="34" charset="0"/>
                <a:cs typeface="Arial" pitchFamily="34" charset="0"/>
              </a:rPr>
              <a:t>dueño del objeto que se elimina, el nombre del nombre que se elimina, el usuario que efectúa la operación y la fecha en que se efectúa la operación. Antes</a:t>
            </a:r>
          </a:p>
          <a:p>
            <a:pPr marL="171450" indent="-171450">
              <a:lnSpc>
                <a:spcPct val="90000"/>
              </a:lnSpc>
              <a:buFont typeface="Arial" panose="020B0604020202020204" pitchFamily="34" charset="0"/>
              <a:buNone/>
            </a:pPr>
            <a:r>
              <a:rPr lang="es-MX" sz="1200" baseline="0" dirty="0" smtClean="0">
                <a:latin typeface="Arial" pitchFamily="34" charset="0"/>
                <a:cs typeface="Arial" pitchFamily="34" charset="0"/>
              </a:rPr>
              <a:t>de construir el </a:t>
            </a:r>
            <a:r>
              <a:rPr lang="es-MX" sz="1200" baseline="0" dirty="0" err="1" smtClean="0">
                <a:latin typeface="Arial" pitchFamily="34" charset="0"/>
                <a:cs typeface="Arial" pitchFamily="34" charset="0"/>
              </a:rPr>
              <a:t>trigger</a:t>
            </a:r>
            <a:r>
              <a:rPr lang="es-MX" sz="1200" baseline="0" dirty="0" smtClean="0">
                <a:latin typeface="Arial" pitchFamily="34" charset="0"/>
                <a:cs typeface="Arial" pitchFamily="34" charset="0"/>
              </a:rPr>
              <a:t> la tabla </a:t>
            </a:r>
            <a:r>
              <a:rPr lang="es-MX" sz="1200" baseline="0" dirty="0" err="1" smtClean="0">
                <a:latin typeface="Arial" pitchFamily="34" charset="0"/>
                <a:cs typeface="Arial" pitchFamily="34" charset="0"/>
              </a:rPr>
              <a:t>ddl_log</a:t>
            </a:r>
            <a:r>
              <a:rPr lang="es-MX" sz="1200" baseline="0" dirty="0" smtClean="0">
                <a:latin typeface="Arial" pitchFamily="34" charset="0"/>
                <a:cs typeface="Arial" pitchFamily="34" charset="0"/>
              </a:rPr>
              <a:t> debe ser creada.</a:t>
            </a:r>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0827078D-E59F-41F3-A944-D69BC083508D}" type="slidenum">
              <a:rPr lang="es-CL" sz="1200">
                <a:latin typeface="+mn-lt"/>
                <a:cs typeface="+mn-cs"/>
              </a:rPr>
              <a:pPr algn="r" fontAlgn="auto">
                <a:spcBef>
                  <a:spcPts val="0"/>
                </a:spcBef>
                <a:spcAft>
                  <a:spcPts val="0"/>
                </a:spcAft>
                <a:defRPr/>
              </a:pPr>
              <a:t>27</a:t>
            </a:fld>
            <a:endParaRPr lang="es-CL" sz="1200">
              <a:latin typeface="+mn-lt"/>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1746" name="2 Marcador de notas"/>
          <p:cNvSpPr>
            <a:spLocks noGrp="1"/>
          </p:cNvSpPr>
          <p:nvPr>
            <p:ph type="body" idx="1"/>
          </p:nvPr>
        </p:nvSpPr>
        <p:spPr bwMode="auto">
          <a:noFill/>
        </p:spPr>
        <p:txBody>
          <a:bodyPr wrap="square" numCol="1" anchor="t" anchorCtr="0" compatLnSpc="1">
            <a:prstTxWarp prst="textNoShape">
              <a:avLst/>
            </a:prstTxWarp>
          </a:bodyPr>
          <a:lstStyle/>
          <a:p>
            <a:pPr>
              <a:lnSpc>
                <a:spcPct val="90000"/>
              </a:lnSpc>
            </a:pPr>
            <a:r>
              <a:rPr lang="es-MX" sz="1200" b="1" dirty="0" smtClean="0">
                <a:latin typeface="Arial" pitchFamily="34" charset="0"/>
                <a:cs typeface="Arial" pitchFamily="34" charset="0"/>
              </a:rPr>
              <a:t>Creando </a:t>
            </a:r>
            <a:r>
              <a:rPr lang="es-MX" sz="1200" b="1" dirty="0" err="1" smtClean="0">
                <a:latin typeface="Arial" pitchFamily="34" charset="0"/>
                <a:cs typeface="Arial" pitchFamily="34" charset="0"/>
              </a:rPr>
              <a:t>Trigger</a:t>
            </a:r>
            <a:r>
              <a:rPr lang="es-MX" sz="1200" b="1" dirty="0" smtClean="0">
                <a:latin typeface="Arial" pitchFamily="34" charset="0"/>
                <a:cs typeface="Arial" pitchFamily="34" charset="0"/>
              </a:rPr>
              <a:t> asociado a </a:t>
            </a:r>
            <a:r>
              <a:rPr lang="es-MX" sz="1200" b="1" dirty="0" smtClean="0">
                <a:latin typeface="Arial" pitchFamily="34" charset="0"/>
                <a:cs typeface="Arial" pitchFamily="34" charset="0"/>
              </a:rPr>
              <a:t>Eventos</a:t>
            </a:r>
            <a:endParaRPr lang="es-MX" sz="1200" b="0" dirty="0" smtClean="0">
              <a:latin typeface="Arial" pitchFamily="34" charset="0"/>
              <a:cs typeface="Arial" pitchFamily="34" charset="0"/>
            </a:endParaRPr>
          </a:p>
          <a:p>
            <a:pPr>
              <a:lnSpc>
                <a:spcPct val="90000"/>
              </a:lnSpc>
              <a:buFont typeface="Arial" pitchFamily="34" charset="0"/>
              <a:buChar char="•"/>
            </a:pPr>
            <a:r>
              <a:rPr lang="es-MX" sz="1200" b="0" dirty="0" smtClean="0">
                <a:latin typeface="Arial" pitchFamily="34" charset="0"/>
                <a:cs typeface="Arial" pitchFamily="34" charset="0"/>
              </a:rPr>
              <a:t>  Los </a:t>
            </a:r>
            <a:r>
              <a:rPr lang="es-MX" sz="1200" dirty="0" err="1" smtClean="0">
                <a:latin typeface="Arial" pitchFamily="34" charset="0"/>
                <a:cs typeface="Arial" pitchFamily="34" charset="0"/>
              </a:rPr>
              <a:t>triggers</a:t>
            </a:r>
            <a:r>
              <a:rPr lang="es-MX" sz="1200" dirty="0" smtClean="0">
                <a:latin typeface="Arial" pitchFamily="34" charset="0"/>
                <a:cs typeface="Arial" pitchFamily="34" charset="0"/>
              </a:rPr>
              <a:t> asociados</a:t>
            </a:r>
            <a:r>
              <a:rPr lang="es-MX" sz="1200" baseline="0" dirty="0" smtClean="0">
                <a:latin typeface="Arial" pitchFamily="34" charset="0"/>
                <a:cs typeface="Arial" pitchFamily="34" charset="0"/>
              </a:rPr>
              <a:t> </a:t>
            </a:r>
            <a:r>
              <a:rPr lang="es-MX" sz="1200" dirty="0" smtClean="0">
                <a:latin typeface="Arial" pitchFamily="34" charset="0"/>
                <a:cs typeface="Arial" pitchFamily="34" charset="0"/>
              </a:rPr>
              <a:t>sobre eventos de Sistema pueden ser definidos a nivel de Base de Datos o Esquema.</a:t>
            </a:r>
          </a:p>
          <a:p>
            <a:pPr>
              <a:lnSpc>
                <a:spcPct val="90000"/>
              </a:lnSpc>
              <a:buFont typeface="Arial" pitchFamily="34" charset="0"/>
              <a:buChar char="•"/>
            </a:pPr>
            <a:r>
              <a:rPr lang="es-MX" sz="1200" dirty="0" smtClean="0">
                <a:latin typeface="Arial" pitchFamily="34" charset="0"/>
                <a:cs typeface="Arial" pitchFamily="34" charset="0"/>
              </a:rPr>
              <a:t>  Los</a:t>
            </a:r>
            <a:r>
              <a:rPr lang="es-MX" sz="1200" baseline="0" dirty="0" smtClean="0">
                <a:latin typeface="Arial" pitchFamily="34" charset="0"/>
                <a:cs typeface="Arial" pitchFamily="34" charset="0"/>
              </a:rPr>
              <a:t> </a:t>
            </a:r>
            <a:r>
              <a:rPr lang="es-MX" sz="1200" dirty="0" err="1" smtClean="0">
                <a:latin typeface="Arial" pitchFamily="34" charset="0"/>
                <a:cs typeface="Arial" pitchFamily="34" charset="0"/>
              </a:rPr>
              <a:t>triggers</a:t>
            </a:r>
            <a:r>
              <a:rPr lang="es-MX" sz="1200" dirty="0" smtClean="0">
                <a:latin typeface="Arial" pitchFamily="34" charset="0"/>
                <a:cs typeface="Arial" pitchFamily="34" charset="0"/>
              </a:rPr>
              <a:t> asociados a sentencias DDL, o de un usuario que se conecta o desconecta también pueden ser definido a nivel de Base de Datos o Esquema.</a:t>
            </a:r>
          </a:p>
          <a:p>
            <a:pPr>
              <a:lnSpc>
                <a:spcPct val="90000"/>
              </a:lnSpc>
              <a:buFont typeface="Arial" pitchFamily="34" charset="0"/>
              <a:buChar char="•"/>
            </a:pPr>
            <a:r>
              <a:rPr lang="es-MX" sz="1200" dirty="0" smtClean="0">
                <a:latin typeface="Arial" pitchFamily="34" charset="0"/>
                <a:cs typeface="Arial" pitchFamily="34" charset="0"/>
              </a:rPr>
              <a:t>  Un</a:t>
            </a:r>
            <a:r>
              <a:rPr lang="es-MX" sz="1200" baseline="0" dirty="0" smtClean="0">
                <a:latin typeface="Arial" pitchFamily="34" charset="0"/>
                <a:cs typeface="Arial" pitchFamily="34" charset="0"/>
              </a:rPr>
              <a:t>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definido a nivel de Base de Datos se dispara para todos los usuarios.</a:t>
            </a:r>
          </a:p>
          <a:p>
            <a:pPr>
              <a:lnSpc>
                <a:spcPct val="90000"/>
              </a:lnSpc>
              <a:buFont typeface="Arial" pitchFamily="34" charset="0"/>
              <a:buChar char="•"/>
            </a:pPr>
            <a:r>
              <a:rPr lang="es-MX" sz="1200" dirty="0" smtClean="0">
                <a:latin typeface="Arial" pitchFamily="34" charset="0"/>
                <a:cs typeface="Arial" pitchFamily="34" charset="0"/>
              </a:rPr>
              <a:t>  Un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definido a nivel de esquema o tabla se gatilla sólo cuando el evento que lo activa involucra al esquema o la tabla.</a:t>
            </a:r>
          </a:p>
          <a:p>
            <a:pPr>
              <a:lnSpc>
                <a:spcPct val="90000"/>
              </a:lnSpc>
              <a:buFont typeface="Arial" pitchFamily="34" charset="0"/>
              <a:buChar char="•"/>
            </a:pPr>
            <a:r>
              <a:rPr lang="es-MX" sz="1200" dirty="0" smtClean="0">
                <a:latin typeface="Arial" pitchFamily="34" charset="0"/>
                <a:cs typeface="Arial" pitchFamily="34" charset="0"/>
              </a:rPr>
              <a:t>  Los eventos que pueden causar que un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se active:</a:t>
            </a:r>
          </a:p>
          <a:p>
            <a:pPr lvl="1">
              <a:lnSpc>
                <a:spcPct val="90000"/>
              </a:lnSpc>
              <a:buFont typeface="Arial" pitchFamily="34" charset="0"/>
              <a:buChar char="•"/>
            </a:pPr>
            <a:r>
              <a:rPr lang="es-MX" sz="1200" dirty="0" smtClean="0">
                <a:latin typeface="Arial" pitchFamily="34" charset="0"/>
                <a:cs typeface="Arial" pitchFamily="34" charset="0"/>
              </a:rPr>
              <a:t>  Evento de usuario:</a:t>
            </a:r>
          </a:p>
          <a:p>
            <a:pPr marL="1143000" lvl="2" indent="-228600" algn="just" eaLnBrk="0" hangingPunct="0">
              <a:spcBef>
                <a:spcPct val="20000"/>
              </a:spcBef>
              <a:buClr>
                <a:schemeClr val="accent2"/>
              </a:buClr>
              <a:buFont typeface="Arial" pitchFamily="34" charset="0"/>
              <a:buChar char="•"/>
            </a:pPr>
            <a:r>
              <a:rPr lang="es-MX" sz="1200" dirty="0" smtClean="0">
                <a:latin typeface="Arial" pitchFamily="34" charset="0"/>
                <a:cs typeface="Arial" pitchFamily="34" charset="0"/>
              </a:rPr>
              <a:t>CREATE, ALTER o DROP.</a:t>
            </a:r>
          </a:p>
          <a:p>
            <a:pPr marL="1143000" marR="0" lvl="2" indent="-228600" algn="just" defTabSz="914400" rtl="0" eaLnBrk="0" fontAlgn="base" latinLnBrk="0" hangingPunct="0">
              <a:lnSpc>
                <a:spcPct val="100000"/>
              </a:lnSpc>
              <a:spcBef>
                <a:spcPct val="20000"/>
              </a:spcBef>
              <a:spcAft>
                <a:spcPct val="0"/>
              </a:spcAft>
              <a:buClr>
                <a:schemeClr val="accent2"/>
              </a:buClr>
              <a:buSzTx/>
              <a:buFont typeface="Arial" pitchFamily="34" charset="0"/>
              <a:buChar char="•"/>
              <a:tabLst/>
              <a:defRPr/>
            </a:pPr>
            <a:r>
              <a:rPr lang="es-CL" sz="1200" dirty="0" smtClean="0">
                <a:latin typeface="Arial" pitchFamily="34" charset="0"/>
                <a:cs typeface="Arial" pitchFamily="34" charset="0"/>
              </a:rPr>
              <a:t>Un usuario inicia sesión en la base de datos</a:t>
            </a:r>
            <a:r>
              <a:rPr lang="en-US" sz="1200" dirty="0" smtClean="0">
                <a:latin typeface="Arial" pitchFamily="34" charset="0"/>
                <a:cs typeface="Arial" pitchFamily="34" charset="0"/>
              </a:rPr>
              <a:t>  (</a:t>
            </a:r>
            <a:r>
              <a:rPr kumimoji="0" lang="en-US" sz="1200" b="1" i="0" u="none" strike="noStrike" cap="none" normalizeH="0" baseline="0" dirty="0" smtClean="0">
                <a:ln>
                  <a:noFill/>
                </a:ln>
                <a:solidFill>
                  <a:schemeClr val="tx1"/>
                </a:solidFill>
                <a:effectLst/>
                <a:latin typeface="Arial" pitchFamily="34" charset="0"/>
                <a:cs typeface="Arial" pitchFamily="34" charset="0"/>
              </a:rPr>
              <a:t>AFTER LOGON</a:t>
            </a:r>
            <a:r>
              <a:rPr kumimoji="0" lang="en-US" sz="1200" b="0" i="0" u="none" strike="noStrike" cap="none" normalizeH="0" baseline="0" dirty="0" smtClean="0">
                <a:ln>
                  <a:noFill/>
                </a:ln>
                <a:solidFill>
                  <a:schemeClr val="tx1"/>
                </a:solidFill>
                <a:effectLst/>
                <a:latin typeface="Arial" pitchFamily="34" charset="0"/>
                <a:cs typeface="Arial" pitchFamily="34" charset="0"/>
              </a:rPr>
              <a:t>).</a:t>
            </a:r>
          </a:p>
          <a:p>
            <a:pPr marL="1143000" marR="0" lvl="2" indent="-228600" algn="just" defTabSz="914400" rtl="0" eaLnBrk="0" fontAlgn="base" latinLnBrk="0" hangingPunct="0">
              <a:lnSpc>
                <a:spcPct val="100000"/>
              </a:lnSpc>
              <a:spcBef>
                <a:spcPct val="20000"/>
              </a:spcBef>
              <a:spcAft>
                <a:spcPct val="0"/>
              </a:spcAft>
              <a:buClr>
                <a:schemeClr val="accent2"/>
              </a:buClr>
              <a:buSzTx/>
              <a:buFont typeface="Arial" pitchFamily="34" charset="0"/>
              <a:buChar char="•"/>
              <a:tabLst/>
              <a:defRPr/>
            </a:pPr>
            <a:r>
              <a:rPr lang="es-CL" sz="1200" dirty="0" smtClean="0">
                <a:latin typeface="Arial" pitchFamily="34" charset="0"/>
                <a:cs typeface="Arial" pitchFamily="34" charset="0"/>
              </a:rPr>
              <a:t>Un usuario cierra la sesión en la base de datos </a:t>
            </a:r>
            <a:r>
              <a:rPr lang="en-US" sz="1200" dirty="0" smtClean="0">
                <a:latin typeface="Arial" pitchFamily="34" charset="0"/>
                <a:cs typeface="Arial" pitchFamily="34" charset="0"/>
              </a:rPr>
              <a:t>(</a:t>
            </a:r>
            <a:r>
              <a:rPr kumimoji="0" lang="en-US" sz="1200" b="1" i="0" u="none" strike="noStrike" cap="none" normalizeH="0" baseline="0" dirty="0" smtClean="0">
                <a:ln>
                  <a:noFill/>
                </a:ln>
                <a:solidFill>
                  <a:schemeClr val="tx1"/>
                </a:solidFill>
                <a:effectLst/>
                <a:latin typeface="Arial" pitchFamily="34" charset="0"/>
                <a:cs typeface="Arial" pitchFamily="34" charset="0"/>
              </a:rPr>
              <a:t>BEFORE LOGOFF</a:t>
            </a:r>
            <a:r>
              <a:rPr kumimoji="0" lang="en-US" sz="1200" b="0" i="0" u="none" strike="noStrike" cap="none" normalizeH="0" baseline="0" dirty="0" smtClean="0">
                <a:ln>
                  <a:noFill/>
                </a:ln>
                <a:solidFill>
                  <a:schemeClr val="tx1"/>
                </a:solidFill>
                <a:effectLst/>
                <a:latin typeface="Arial" pitchFamily="34" charset="0"/>
                <a:cs typeface="Arial" pitchFamily="34" charset="0"/>
              </a:rPr>
              <a:t>)</a:t>
            </a:r>
            <a:r>
              <a:rPr lang="en-US" sz="1200" dirty="0" smtClean="0">
                <a:latin typeface="Arial" pitchFamily="34" charset="0"/>
                <a:cs typeface="Arial" pitchFamily="34" charset="0"/>
              </a:rPr>
              <a:t>.</a:t>
            </a:r>
            <a:endParaRPr lang="es-MX" sz="1200" dirty="0" smtClean="0">
              <a:latin typeface="Arial" pitchFamily="34" charset="0"/>
              <a:cs typeface="Arial" pitchFamily="34" charset="0"/>
            </a:endParaRPr>
          </a:p>
          <a:p>
            <a:pPr marL="742950" lvl="1" indent="-285750" algn="just" eaLnBrk="0" hangingPunct="0">
              <a:spcBef>
                <a:spcPct val="20000"/>
              </a:spcBef>
              <a:buClr>
                <a:srgbClr val="FF0000"/>
              </a:buClr>
              <a:buFont typeface="Arial" pitchFamily="34" charset="0"/>
              <a:buChar char="•"/>
            </a:pPr>
            <a:r>
              <a:rPr lang="es-MX" sz="1200" dirty="0" smtClean="0">
                <a:latin typeface="Arial" pitchFamily="34" charset="0"/>
                <a:cs typeface="Arial" pitchFamily="34" charset="0"/>
              </a:rPr>
              <a:t>Evento de Base de Datos o Sistema:</a:t>
            </a:r>
          </a:p>
          <a:p>
            <a:pPr marL="1143000" marR="0" lvl="2" indent="-228600" algn="just" defTabSz="914400" rtl="0" eaLnBrk="0" fontAlgn="base" latinLnBrk="0" hangingPunct="0">
              <a:lnSpc>
                <a:spcPct val="100000"/>
              </a:lnSpc>
              <a:spcBef>
                <a:spcPct val="20000"/>
              </a:spcBef>
              <a:spcAft>
                <a:spcPct val="0"/>
              </a:spcAft>
              <a:buClr>
                <a:schemeClr val="accent2"/>
              </a:buClr>
              <a:buSzTx/>
              <a:buFont typeface="Arial" pitchFamily="34" charset="0"/>
              <a:buChar char="•"/>
              <a:tabLst/>
              <a:defRPr/>
            </a:pPr>
            <a:r>
              <a:rPr lang="es-MX" sz="1200" dirty="0" smtClean="0">
                <a:latin typeface="Arial" pitchFamily="34" charset="0"/>
                <a:cs typeface="Arial" pitchFamily="34" charset="0"/>
              </a:rPr>
              <a:t>La</a:t>
            </a:r>
            <a:r>
              <a:rPr lang="es-MX" sz="1200" baseline="0" dirty="0" smtClean="0">
                <a:latin typeface="Arial" pitchFamily="34" charset="0"/>
                <a:cs typeface="Arial" pitchFamily="34" charset="0"/>
              </a:rPr>
              <a:t> base de datos se ha abierto (</a:t>
            </a:r>
            <a:r>
              <a:rPr kumimoji="0" lang="en-US" sz="1200" b="1" i="0" u="none" strike="noStrike" cap="none" normalizeH="0" baseline="0" dirty="0" smtClean="0">
                <a:ln>
                  <a:noFill/>
                </a:ln>
                <a:solidFill>
                  <a:schemeClr val="tx1"/>
                </a:solidFill>
                <a:effectLst/>
                <a:latin typeface="Arial" pitchFamily="34" charset="0"/>
                <a:cs typeface="Arial" pitchFamily="34" charset="0"/>
              </a:rPr>
              <a:t>AFTER STARTUP</a:t>
            </a:r>
            <a:r>
              <a:rPr kumimoji="0" lang="en-US" sz="1200" b="0" i="0" u="none" strike="noStrike" cap="none" normalizeH="0" baseline="0" dirty="0" smtClean="0">
                <a:ln>
                  <a:noFill/>
                </a:ln>
                <a:solidFill>
                  <a:schemeClr val="tx1"/>
                </a:solidFill>
                <a:effectLst/>
                <a:latin typeface="Arial" pitchFamily="34" charset="0"/>
                <a:cs typeface="Arial" pitchFamily="34" charset="0"/>
              </a:rPr>
              <a:t>)</a:t>
            </a:r>
            <a:endParaRPr lang="es-MX" sz="1200" baseline="0" dirty="0" smtClean="0">
              <a:latin typeface="Arial" pitchFamily="34" charset="0"/>
              <a:cs typeface="Arial" pitchFamily="34" charset="0"/>
            </a:endParaRPr>
          </a:p>
          <a:p>
            <a:pPr marL="1143000" marR="0" lvl="2" indent="-228600" algn="just" defTabSz="914400" rtl="0" eaLnBrk="0" fontAlgn="base" latinLnBrk="0" hangingPunct="0">
              <a:lnSpc>
                <a:spcPct val="100000"/>
              </a:lnSpc>
              <a:spcBef>
                <a:spcPct val="20000"/>
              </a:spcBef>
              <a:spcAft>
                <a:spcPct val="0"/>
              </a:spcAft>
              <a:buClr>
                <a:schemeClr val="accent2"/>
              </a:buClr>
              <a:buSzTx/>
              <a:buFont typeface="Arial" pitchFamily="34" charset="0"/>
              <a:buChar char="•"/>
              <a:tabLst/>
              <a:defRPr/>
            </a:pPr>
            <a:r>
              <a:rPr lang="es-CL" sz="1200" dirty="0" smtClean="0">
                <a:latin typeface="Arial" pitchFamily="34" charset="0"/>
                <a:cs typeface="Arial" pitchFamily="34" charset="0"/>
              </a:rPr>
              <a:t>La base de datos se ha cerrado normalmente (</a:t>
            </a:r>
            <a:r>
              <a:rPr kumimoji="0" lang="en-US" sz="1200" b="1" i="0" u="none" strike="noStrike" cap="none" normalizeH="0" baseline="0" dirty="0" smtClean="0">
                <a:ln>
                  <a:noFill/>
                </a:ln>
                <a:solidFill>
                  <a:schemeClr val="tx1"/>
                </a:solidFill>
                <a:effectLst/>
                <a:latin typeface="Arial" pitchFamily="34" charset="0"/>
                <a:cs typeface="Arial" pitchFamily="34" charset="0"/>
              </a:rPr>
              <a:t>BEFORE SHUTDOWN</a:t>
            </a:r>
            <a:r>
              <a:rPr kumimoji="0" lang="en-US" sz="1200" b="0" i="0" u="none" strike="noStrike" cap="none" normalizeH="0" baseline="0" dirty="0" smtClean="0">
                <a:ln>
                  <a:noFill/>
                </a:ln>
                <a:solidFill>
                  <a:schemeClr val="tx1"/>
                </a:solidFill>
                <a:effectLst/>
                <a:latin typeface="Arial" pitchFamily="34" charset="0"/>
                <a:cs typeface="Arial" pitchFamily="34" charset="0"/>
              </a:rPr>
              <a:t>)</a:t>
            </a:r>
            <a:endParaRPr lang="es-MX" sz="1200" dirty="0" smtClean="0">
              <a:latin typeface="Arial" pitchFamily="34" charset="0"/>
              <a:cs typeface="Arial" pitchFamily="34" charset="0"/>
            </a:endParaRPr>
          </a:p>
          <a:p>
            <a:pPr marL="1143000" marR="0" lvl="2" indent="-228600" algn="just" defTabSz="914400" rtl="0" eaLnBrk="0" fontAlgn="base" latinLnBrk="0" hangingPunct="0">
              <a:lnSpc>
                <a:spcPct val="100000"/>
              </a:lnSpc>
              <a:spcBef>
                <a:spcPct val="20000"/>
              </a:spcBef>
              <a:spcAft>
                <a:spcPct val="0"/>
              </a:spcAft>
              <a:buClr>
                <a:schemeClr val="accent2"/>
              </a:buClr>
              <a:buSzTx/>
              <a:buFont typeface="Arial" pitchFamily="34" charset="0"/>
              <a:buChar char="•"/>
              <a:tabLst/>
              <a:defRPr/>
            </a:pPr>
            <a:r>
              <a:rPr lang="es-MX" sz="1200" dirty="0" smtClean="0">
                <a:latin typeface="Arial" pitchFamily="34" charset="0"/>
                <a:cs typeface="Arial" pitchFamily="34" charset="0"/>
              </a:rPr>
              <a:t>Se</a:t>
            </a:r>
            <a:r>
              <a:rPr lang="es-MX" sz="1200" baseline="0" dirty="0" smtClean="0">
                <a:latin typeface="Arial" pitchFamily="34" charset="0"/>
                <a:cs typeface="Arial" pitchFamily="34" charset="0"/>
              </a:rPr>
              <a:t> ha producido un error Oracle </a:t>
            </a:r>
            <a:r>
              <a:rPr lang="en-US" sz="1200" dirty="0" smtClean="0">
                <a:latin typeface="Arial" pitchFamily="34" charset="0"/>
                <a:cs typeface="Arial" pitchFamily="34" charset="0"/>
              </a:rPr>
              <a:t>(</a:t>
            </a:r>
            <a:r>
              <a:rPr kumimoji="0" lang="en-US" sz="1200" b="1" i="0" u="none" strike="noStrike" cap="none" normalizeH="0" baseline="0" dirty="0" smtClean="0">
                <a:ln>
                  <a:noFill/>
                </a:ln>
                <a:solidFill>
                  <a:schemeClr val="tx1"/>
                </a:solidFill>
                <a:effectLst/>
                <a:latin typeface="Arial" pitchFamily="34" charset="0"/>
                <a:cs typeface="Arial" pitchFamily="34" charset="0"/>
              </a:rPr>
              <a:t>AFTER SERVERERROR</a:t>
            </a:r>
            <a:r>
              <a:rPr kumimoji="0" lang="en-US" sz="1200" b="0" i="0" u="none" strike="noStrike" cap="none" normalizeH="0" baseline="0" dirty="0" smtClean="0">
                <a:ln>
                  <a:noFill/>
                </a:ln>
                <a:solidFill>
                  <a:schemeClr val="tx1"/>
                </a:solidFill>
                <a:effectLst/>
                <a:latin typeface="Arial" pitchFamily="34" charset="0"/>
                <a:cs typeface="Arial" pitchFamily="34" charset="0"/>
              </a:rPr>
              <a:t>)</a:t>
            </a:r>
            <a:endParaRPr lang="es-MX" sz="1200" b="0" dirty="0" smtClean="0">
              <a:latin typeface="Arial" pitchFamily="34" charset="0"/>
              <a:cs typeface="Arial" pitchFamily="34" charset="0"/>
            </a:endParaRPr>
          </a:p>
          <a:p>
            <a:pPr marL="171450" marR="0" indent="-171450" algn="l" defTabSz="914400" rtl="0" eaLnBrk="0" fontAlgn="base" latinLnBrk="0" hangingPunct="0">
              <a:lnSpc>
                <a:spcPct val="90000"/>
              </a:lnSpc>
              <a:spcBef>
                <a:spcPct val="30000"/>
              </a:spcBef>
              <a:spcAft>
                <a:spcPct val="0"/>
              </a:spcAft>
              <a:buClrTx/>
              <a:buSzTx/>
              <a:buFont typeface="Arial" panose="020B0604020202020204" pitchFamily="34" charset="0"/>
              <a:buChar char="•"/>
              <a:tabLst/>
              <a:defRPr/>
            </a:pPr>
            <a:r>
              <a:rPr lang="es-MX" sz="1200" dirty="0" smtClean="0">
                <a:latin typeface="Arial" pitchFamily="34" charset="0"/>
                <a:cs typeface="Arial" pitchFamily="34" charset="0"/>
              </a:rPr>
              <a:t>Se pueden crear </a:t>
            </a:r>
            <a:r>
              <a:rPr lang="es-MX" sz="1200" dirty="0" err="1" smtClean="0">
                <a:latin typeface="Arial" pitchFamily="34" charset="0"/>
                <a:cs typeface="Arial" pitchFamily="34" charset="0"/>
              </a:rPr>
              <a:t>triggers</a:t>
            </a:r>
            <a:r>
              <a:rPr lang="es-MX" sz="1200" dirty="0" smtClean="0">
                <a:latin typeface="Arial" pitchFamily="34" charset="0"/>
                <a:cs typeface="Arial" pitchFamily="34" charset="0"/>
              </a:rPr>
              <a:t> asociados</a:t>
            </a:r>
            <a:r>
              <a:rPr lang="es-MX" sz="1200" baseline="0" dirty="0" smtClean="0">
                <a:latin typeface="Arial" pitchFamily="34" charset="0"/>
                <a:cs typeface="Arial" pitchFamily="34" charset="0"/>
              </a:rPr>
              <a:t> a lo</a:t>
            </a:r>
            <a:r>
              <a:rPr lang="es-MX" sz="1200" dirty="0" smtClean="0">
                <a:latin typeface="Arial" pitchFamily="34" charset="0"/>
                <a:cs typeface="Arial" pitchFamily="34" charset="0"/>
              </a:rPr>
              <a:t>s eventos </a:t>
            </a:r>
            <a:r>
              <a:rPr kumimoji="0" lang="en-US" sz="1200" b="1" i="0" u="none" strike="noStrike" cap="none" normalizeH="0" baseline="0" dirty="0" smtClean="0">
                <a:ln>
                  <a:noFill/>
                </a:ln>
                <a:solidFill>
                  <a:schemeClr val="tx1"/>
                </a:solidFill>
                <a:effectLst/>
                <a:latin typeface="Arial" pitchFamily="34" charset="0"/>
                <a:cs typeface="Arial" pitchFamily="34" charset="0"/>
              </a:rPr>
              <a:t>AFTER LOGON</a:t>
            </a:r>
            <a:r>
              <a:rPr kumimoji="0" lang="en-US" sz="1200" b="0" i="0" u="none" strike="noStrike" cap="none" normalizeH="0" baseline="0" dirty="0" smtClean="0">
                <a:ln>
                  <a:noFill/>
                </a:ln>
                <a:solidFill>
                  <a:schemeClr val="tx1"/>
                </a:solidFill>
                <a:effectLst/>
                <a:latin typeface="Arial" pitchFamily="34" charset="0"/>
                <a:cs typeface="Arial" pitchFamily="34" charset="0"/>
              </a:rPr>
              <a:t>, </a:t>
            </a:r>
            <a:r>
              <a:rPr kumimoji="0" lang="en-US" sz="1200" b="1" i="0" u="none" strike="noStrike" cap="none" normalizeH="0" baseline="0" dirty="0" smtClean="0">
                <a:ln>
                  <a:noFill/>
                </a:ln>
                <a:solidFill>
                  <a:schemeClr val="tx1"/>
                </a:solidFill>
                <a:effectLst/>
                <a:latin typeface="Arial" pitchFamily="34" charset="0"/>
                <a:cs typeface="Arial" pitchFamily="34" charset="0"/>
              </a:rPr>
              <a:t>BEFORE LOGOFF </a:t>
            </a:r>
            <a:r>
              <a:rPr kumimoji="0" lang="en-US" sz="1200" b="0" i="0" u="none" strike="noStrike" cap="none" normalizeH="0" baseline="0" dirty="0" smtClean="0">
                <a:ln>
                  <a:noFill/>
                </a:ln>
                <a:solidFill>
                  <a:schemeClr val="tx1"/>
                </a:solidFill>
                <a:effectLst/>
                <a:latin typeface="Arial" pitchFamily="34" charset="0"/>
                <a:cs typeface="Arial" pitchFamily="34" charset="0"/>
              </a:rPr>
              <a:t>y</a:t>
            </a:r>
            <a:r>
              <a:rPr kumimoji="0" lang="en-US" sz="1200" b="1" i="0" u="none" strike="noStrike" cap="none" normalizeH="0" baseline="0" dirty="0" smtClean="0">
                <a:ln>
                  <a:noFill/>
                </a:ln>
                <a:solidFill>
                  <a:schemeClr val="tx1"/>
                </a:solidFill>
                <a:effectLst/>
                <a:latin typeface="Arial" pitchFamily="34" charset="0"/>
                <a:cs typeface="Arial" pitchFamily="34" charset="0"/>
              </a:rPr>
              <a:t> AFTER SERVERERROR</a:t>
            </a:r>
            <a:r>
              <a:rPr kumimoji="0" lang="en-US" sz="1200" b="0" i="0" u="none" strike="noStrike" cap="none" normalizeH="0" baseline="0" dirty="0" smtClean="0">
                <a:ln>
                  <a:noFill/>
                </a:ln>
                <a:solidFill>
                  <a:schemeClr val="tx1"/>
                </a:solidFill>
                <a:effectLst/>
                <a:latin typeface="Arial" pitchFamily="34" charset="0"/>
                <a:cs typeface="Arial" pitchFamily="34" charset="0"/>
              </a:rPr>
              <a:t> </a:t>
            </a:r>
            <a:r>
              <a:rPr kumimoji="0" lang="en-US" sz="1200" b="0" i="0" u="none" strike="noStrike" cap="none" normalizeH="0" baseline="0" dirty="0" err="1" smtClean="0">
                <a:ln>
                  <a:noFill/>
                </a:ln>
                <a:solidFill>
                  <a:schemeClr val="tx1"/>
                </a:solidFill>
                <a:effectLst/>
                <a:latin typeface="Arial" pitchFamily="34" charset="0"/>
                <a:cs typeface="Arial" pitchFamily="34" charset="0"/>
              </a:rPr>
              <a:t>sobre</a:t>
            </a:r>
            <a:r>
              <a:rPr kumimoji="0" lang="en-US" sz="1200" b="0" i="0" u="none" strike="noStrike" cap="none" normalizeH="0" baseline="0" dirty="0" smtClean="0">
                <a:ln>
                  <a:noFill/>
                </a:ln>
                <a:solidFill>
                  <a:schemeClr val="tx1"/>
                </a:solidFill>
                <a:effectLst/>
                <a:latin typeface="Arial" pitchFamily="34" charset="0"/>
                <a:cs typeface="Arial" pitchFamily="34" charset="0"/>
              </a:rPr>
              <a:t> la</a:t>
            </a:r>
            <a:r>
              <a:rPr kumimoji="0" lang="es-CL" sz="1200" b="0" i="0" u="none" strike="noStrike" cap="none" normalizeH="0" baseline="0" dirty="0" smtClean="0">
                <a:ln>
                  <a:noFill/>
                </a:ln>
                <a:solidFill>
                  <a:schemeClr val="tx1"/>
                </a:solidFill>
                <a:effectLst/>
                <a:latin typeface="Arial" pitchFamily="34" charset="0"/>
                <a:cs typeface="Arial" pitchFamily="34" charset="0"/>
              </a:rPr>
              <a:t> la Base de Datos o esquema. Los eventos </a:t>
            </a:r>
            <a:r>
              <a:rPr kumimoji="0" lang="en-US" sz="1200" b="1" i="0" u="none" strike="noStrike" cap="none" normalizeH="0" baseline="0" dirty="0" smtClean="0">
                <a:ln>
                  <a:noFill/>
                </a:ln>
                <a:solidFill>
                  <a:schemeClr val="tx1"/>
                </a:solidFill>
                <a:effectLst/>
                <a:latin typeface="Arial" pitchFamily="34" charset="0"/>
                <a:cs typeface="Arial" pitchFamily="34" charset="0"/>
              </a:rPr>
              <a:t>AFTER STARTUP </a:t>
            </a:r>
            <a:r>
              <a:rPr kumimoji="0" lang="en-US" sz="1200" b="0" i="0" u="none" strike="noStrike" cap="none" normalizeH="0" baseline="0" dirty="0" smtClean="0">
                <a:ln>
                  <a:noFill/>
                </a:ln>
                <a:solidFill>
                  <a:schemeClr val="tx1"/>
                </a:solidFill>
                <a:effectLst/>
                <a:latin typeface="Arial" pitchFamily="34" charset="0"/>
                <a:cs typeface="Arial" pitchFamily="34" charset="0"/>
              </a:rPr>
              <a:t>y</a:t>
            </a:r>
            <a:r>
              <a:rPr kumimoji="0" lang="en-US" sz="1200" b="1" i="0" u="none" strike="noStrike" cap="none" normalizeH="0" baseline="0" dirty="0" smtClean="0">
                <a:ln>
                  <a:noFill/>
                </a:ln>
                <a:solidFill>
                  <a:schemeClr val="tx1"/>
                </a:solidFill>
                <a:effectLst/>
                <a:latin typeface="Arial" pitchFamily="34" charset="0"/>
                <a:cs typeface="Arial" pitchFamily="34" charset="0"/>
              </a:rPr>
              <a:t> BEFORE SHUTDOWN</a:t>
            </a:r>
            <a:r>
              <a:rPr kumimoji="0" lang="en-US" sz="1200" b="0" i="0" u="none" strike="noStrike" cap="none" normalizeH="0" baseline="0" dirty="0" smtClean="0">
                <a:ln>
                  <a:noFill/>
                </a:ln>
                <a:solidFill>
                  <a:schemeClr val="tx1"/>
                </a:solidFill>
                <a:effectLst/>
                <a:latin typeface="Arial" pitchFamily="34" charset="0"/>
                <a:cs typeface="Arial" pitchFamily="34" charset="0"/>
              </a:rPr>
              <a:t> </a:t>
            </a:r>
            <a:r>
              <a:rPr kumimoji="0" lang="en-US" sz="1200" b="0" i="0" u="none" strike="noStrike" cap="none" normalizeH="0" baseline="0" dirty="0" err="1" smtClean="0">
                <a:ln>
                  <a:noFill/>
                </a:ln>
                <a:solidFill>
                  <a:schemeClr val="tx1"/>
                </a:solidFill>
                <a:effectLst/>
                <a:latin typeface="Arial" pitchFamily="34" charset="0"/>
                <a:cs typeface="Arial" pitchFamily="34" charset="0"/>
              </a:rPr>
              <a:t>sólo</a:t>
            </a:r>
            <a:r>
              <a:rPr kumimoji="0" lang="en-US" sz="1200" b="0" i="0" u="none" strike="noStrike" cap="none" normalizeH="0" baseline="0" dirty="0" smtClean="0">
                <a:ln>
                  <a:noFill/>
                </a:ln>
                <a:solidFill>
                  <a:schemeClr val="tx1"/>
                </a:solidFill>
                <a:effectLst/>
                <a:latin typeface="Arial" pitchFamily="34" charset="0"/>
                <a:cs typeface="Arial" pitchFamily="34" charset="0"/>
              </a:rPr>
              <a:t> se </a:t>
            </a:r>
            <a:r>
              <a:rPr kumimoji="0" lang="en-US" sz="1200" b="0" i="0" u="none" strike="noStrike" cap="none" normalizeH="0" baseline="0" dirty="0" err="1" smtClean="0">
                <a:ln>
                  <a:noFill/>
                </a:ln>
                <a:solidFill>
                  <a:schemeClr val="tx1"/>
                </a:solidFill>
                <a:effectLst/>
                <a:latin typeface="Arial" pitchFamily="34" charset="0"/>
                <a:cs typeface="Arial" pitchFamily="34" charset="0"/>
              </a:rPr>
              <a:t>asocian</a:t>
            </a:r>
            <a:r>
              <a:rPr kumimoji="0" lang="en-US" sz="1200" b="0" i="0" u="none" strike="noStrike" cap="none" normalizeH="0" baseline="0" dirty="0" smtClean="0">
                <a:ln>
                  <a:noFill/>
                </a:ln>
                <a:solidFill>
                  <a:schemeClr val="tx1"/>
                </a:solidFill>
                <a:effectLst/>
                <a:latin typeface="Arial" pitchFamily="34" charset="0"/>
                <a:cs typeface="Arial" pitchFamily="34" charset="0"/>
              </a:rPr>
              <a:t> a la Base de </a:t>
            </a:r>
            <a:r>
              <a:rPr kumimoji="0" lang="en-US" sz="1200" b="0" i="0" u="none" strike="noStrike" cap="none" normalizeH="0" baseline="0" dirty="0" err="1" smtClean="0">
                <a:ln>
                  <a:noFill/>
                </a:ln>
                <a:solidFill>
                  <a:schemeClr val="tx1"/>
                </a:solidFill>
                <a:effectLst/>
                <a:latin typeface="Arial" pitchFamily="34" charset="0"/>
                <a:cs typeface="Arial" pitchFamily="34" charset="0"/>
              </a:rPr>
              <a:t>Datos</a:t>
            </a:r>
            <a:r>
              <a:rPr kumimoji="0" lang="en-US" sz="1200" b="0" i="0" u="none" strike="noStrike" cap="none" normalizeH="0" baseline="0" dirty="0" smtClean="0">
                <a:ln>
                  <a:noFill/>
                </a:ln>
                <a:solidFill>
                  <a:schemeClr val="tx1"/>
                </a:solidFill>
                <a:effectLst/>
                <a:latin typeface="Arial" pitchFamily="34" charset="0"/>
                <a:cs typeface="Arial" pitchFamily="34" charset="0"/>
              </a:rPr>
              <a:t>.</a:t>
            </a:r>
            <a:endParaRPr lang="es-MX" sz="1200" dirty="0" smtClean="0">
              <a:latin typeface="Arial" pitchFamily="34" charset="0"/>
              <a:cs typeface="Arial" pitchFamily="34" charset="0"/>
            </a:endParaRPr>
          </a:p>
          <a:p>
            <a:pPr marL="171450" indent="-171450">
              <a:lnSpc>
                <a:spcPct val="90000"/>
              </a:lnSpc>
              <a:buFont typeface="Arial" panose="020B0604020202020204" pitchFamily="34" charset="0"/>
              <a:buNone/>
            </a:pPr>
            <a:r>
              <a:rPr lang="es-MX" sz="1200" dirty="0" smtClean="0">
                <a:latin typeface="Arial" pitchFamily="34" charset="0"/>
                <a:cs typeface="Arial" pitchFamily="34" charset="0"/>
              </a:rPr>
              <a:t>En el</a:t>
            </a:r>
            <a:r>
              <a:rPr lang="es-MX" sz="1200" baseline="0" dirty="0" smtClean="0">
                <a:latin typeface="Arial" pitchFamily="34" charset="0"/>
                <a:cs typeface="Arial" pitchFamily="34" charset="0"/>
              </a:rPr>
              <a:t> ejemplo, </a:t>
            </a:r>
            <a:r>
              <a:rPr lang="es-MX" sz="1200" dirty="0" smtClean="0">
                <a:latin typeface="Arial" pitchFamily="34" charset="0"/>
                <a:cs typeface="Arial" pitchFamily="34" charset="0"/>
              </a:rPr>
              <a:t>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a:t>
            </a:r>
            <a:r>
              <a:rPr lang="es-MX" sz="1200" b="1" dirty="0" err="1" smtClean="0">
                <a:latin typeface="Arial" pitchFamily="34" charset="0"/>
                <a:cs typeface="Arial" pitchFamily="34" charset="0"/>
              </a:rPr>
              <a:t>trg_logon</a:t>
            </a:r>
            <a:r>
              <a:rPr lang="es-MX" sz="1200" dirty="0" smtClean="0">
                <a:latin typeface="Arial" pitchFamily="34" charset="0"/>
                <a:cs typeface="Arial" pitchFamily="34" charset="0"/>
              </a:rPr>
              <a:t>, se ejecutará después de que un usuario se conecte al esquema en donde se creo 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Se insertará en la tabla </a:t>
            </a:r>
          </a:p>
          <a:p>
            <a:pPr marL="171450" indent="-171450">
              <a:lnSpc>
                <a:spcPct val="90000"/>
              </a:lnSpc>
              <a:buFont typeface="Arial" panose="020B0604020202020204" pitchFamily="34" charset="0"/>
              <a:buNone/>
            </a:pPr>
            <a:r>
              <a:rPr lang="es-MX" sz="1200" dirty="0" err="1" smtClean="0">
                <a:latin typeface="Arial" pitchFamily="34" charset="0"/>
                <a:cs typeface="Arial" pitchFamily="34" charset="0"/>
              </a:rPr>
              <a:t>log_tri_tabla</a:t>
            </a:r>
            <a:r>
              <a:rPr lang="es-MX" sz="1200" dirty="0" smtClean="0">
                <a:latin typeface="Arial" pitchFamily="34" charset="0"/>
                <a:cs typeface="Arial" pitchFamily="34" charset="0"/>
              </a:rPr>
              <a:t> el nombre de usuario de base de datos, la fecha en que se conectó y el mensaje de </a:t>
            </a:r>
            <a:r>
              <a:rPr lang="es-MX" sz="1200" dirty="0" err="1" smtClean="0">
                <a:latin typeface="Arial" pitchFamily="34" charset="0"/>
                <a:cs typeface="Arial" pitchFamily="34" charset="0"/>
              </a:rPr>
              <a:t>Loggin</a:t>
            </a:r>
            <a:r>
              <a:rPr lang="es-MX" sz="1200" dirty="0" smtClean="0">
                <a:latin typeface="Arial" pitchFamily="34" charset="0"/>
                <a:cs typeface="Arial" pitchFamily="34" charset="0"/>
              </a:rPr>
              <a:t> </a:t>
            </a:r>
            <a:r>
              <a:rPr lang="es-MX" sz="1200" dirty="0" err="1" smtClean="0">
                <a:latin typeface="Arial" pitchFamily="34" charset="0"/>
                <a:cs typeface="Arial" pitchFamily="34" charset="0"/>
              </a:rPr>
              <a:t>on</a:t>
            </a:r>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0827078D-E59F-41F3-A944-D69BC083508D}" type="slidenum">
              <a:rPr lang="es-CL" sz="1200">
                <a:latin typeface="+mn-lt"/>
                <a:cs typeface="+mn-cs"/>
              </a:rPr>
              <a:pPr algn="r" fontAlgn="auto">
                <a:spcBef>
                  <a:spcPts val="0"/>
                </a:spcBef>
                <a:spcAft>
                  <a:spcPts val="0"/>
                </a:spcAft>
                <a:defRPr/>
              </a:pPr>
              <a:t>28</a:t>
            </a:fld>
            <a:endParaRPr lang="es-CL" sz="1200">
              <a:latin typeface="+mn-lt"/>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4034" name="2 Marcador de notas"/>
          <p:cNvSpPr>
            <a:spLocks noGrp="1"/>
          </p:cNvSpPr>
          <p:nvPr>
            <p:ph type="body" idx="1"/>
          </p:nvPr>
        </p:nvSpPr>
        <p:spPr bwMode="auto">
          <a:noFill/>
        </p:spPr>
        <p:txBody>
          <a:bodyPr wrap="square" numCol="1" anchor="t" anchorCtr="0" compatLnSpc="1">
            <a:prstTxWarp prst="textNoShape">
              <a:avLst/>
            </a:prstTxWarp>
          </a:bodyPr>
          <a:lstStyle/>
          <a:p>
            <a:pPr marL="0" indent="0" algn="just" eaLnBrk="0" hangingPunct="0">
              <a:spcBef>
                <a:spcPct val="20000"/>
              </a:spcBef>
              <a:buClr>
                <a:schemeClr val="accent2"/>
              </a:buClr>
              <a:buSzPct val="130000"/>
              <a:buFont typeface="Wingdings" pitchFamily="2" charset="2"/>
              <a:buNone/>
            </a:pPr>
            <a:r>
              <a:rPr lang="es-MX" sz="1200" dirty="0" smtClean="0">
                <a:latin typeface="Arial" pitchFamily="34" charset="0"/>
                <a:cs typeface="Arial" pitchFamily="34" charset="0"/>
              </a:rPr>
              <a:t>La información relacionada a los </a:t>
            </a:r>
            <a:r>
              <a:rPr lang="es-MX" sz="1200" dirty="0" err="1" smtClean="0">
                <a:latin typeface="Arial" pitchFamily="34" charset="0"/>
                <a:cs typeface="Arial" pitchFamily="34" charset="0"/>
              </a:rPr>
              <a:t>triggers</a:t>
            </a:r>
            <a:r>
              <a:rPr lang="es-MX" sz="1200" dirty="0" smtClean="0">
                <a:latin typeface="Arial" pitchFamily="34" charset="0"/>
                <a:cs typeface="Arial" pitchFamily="34" charset="0"/>
              </a:rPr>
              <a:t> se encuentra en las siguientes vistas del Diccionario de Datos:</a:t>
            </a:r>
          </a:p>
          <a:p>
            <a:pPr marL="285750" indent="-285750" algn="just" eaLnBrk="0" hangingPunct="0">
              <a:spcBef>
                <a:spcPct val="20000"/>
              </a:spcBef>
              <a:buClr>
                <a:schemeClr val="accent2"/>
              </a:buClr>
              <a:buSzPct val="130000"/>
              <a:buFont typeface="Arial" panose="020B0604020202020204" pitchFamily="34" charset="0"/>
              <a:buChar char="•"/>
            </a:pPr>
            <a:r>
              <a:rPr lang="es-MX" sz="1200" b="1" dirty="0" smtClean="0">
                <a:latin typeface="Arial" pitchFamily="34" charset="0"/>
                <a:cs typeface="Arial" pitchFamily="34" charset="0"/>
              </a:rPr>
              <a:t>USER_OBJECTS:</a:t>
            </a:r>
            <a:r>
              <a:rPr lang="es-MX" sz="1200" dirty="0" smtClean="0">
                <a:latin typeface="Arial" pitchFamily="34" charset="0"/>
                <a:cs typeface="Arial" pitchFamily="34" charset="0"/>
              </a:rPr>
              <a:t> información de todos los objetos que pertenecen al usuario.</a:t>
            </a:r>
          </a:p>
          <a:p>
            <a:pPr marL="285750" indent="-285750" algn="just" eaLnBrk="0" hangingPunct="0">
              <a:spcBef>
                <a:spcPct val="20000"/>
              </a:spcBef>
              <a:buClr>
                <a:schemeClr val="accent2"/>
              </a:buClr>
              <a:buSzPct val="130000"/>
              <a:buFont typeface="Arial" panose="020B0604020202020204" pitchFamily="34" charset="0"/>
              <a:buChar char="•"/>
            </a:pPr>
            <a:r>
              <a:rPr lang="es-MX" sz="1200" b="1" dirty="0" smtClean="0">
                <a:latin typeface="Arial" pitchFamily="34" charset="0"/>
                <a:cs typeface="Arial" pitchFamily="34" charset="0"/>
              </a:rPr>
              <a:t>USER_TRIGGERS:</a:t>
            </a:r>
            <a:r>
              <a:rPr lang="es-MX" sz="1200" dirty="0" smtClean="0">
                <a:latin typeface="Arial" pitchFamily="34" charset="0"/>
                <a:cs typeface="Arial" pitchFamily="34" charset="0"/>
              </a:rPr>
              <a:t> información </a:t>
            </a:r>
            <a:r>
              <a:rPr lang="es-MX" sz="1200" baseline="0" dirty="0" smtClean="0">
                <a:latin typeface="Arial" pitchFamily="34" charset="0"/>
                <a:cs typeface="Arial" pitchFamily="34" charset="0"/>
              </a:rPr>
              <a:t>detallada del </a:t>
            </a:r>
            <a:r>
              <a:rPr lang="es-MX" sz="1200" baseline="0" dirty="0" err="1" smtClean="0">
                <a:latin typeface="Arial" pitchFamily="34" charset="0"/>
                <a:cs typeface="Arial" pitchFamily="34" charset="0"/>
              </a:rPr>
              <a:t>trigger</a:t>
            </a:r>
            <a:r>
              <a:rPr lang="es-MX" sz="1200" baseline="0" dirty="0" smtClean="0">
                <a:latin typeface="Arial" pitchFamily="34" charset="0"/>
                <a:cs typeface="Arial" pitchFamily="34" charset="0"/>
              </a:rPr>
              <a:t> como  su</a:t>
            </a:r>
            <a:r>
              <a:rPr lang="es-CL" sz="1200" dirty="0" smtClean="0">
                <a:latin typeface="Arial" pitchFamily="34" charset="0"/>
                <a:cs typeface="Arial" pitchFamily="34" charset="0"/>
              </a:rPr>
              <a:t> nombre, tipo, evento que</a:t>
            </a:r>
            <a:r>
              <a:rPr lang="es-CL" sz="1200" baseline="0" dirty="0" smtClean="0">
                <a:latin typeface="Arial" pitchFamily="34" charset="0"/>
                <a:cs typeface="Arial" pitchFamily="34" charset="0"/>
              </a:rPr>
              <a:t> lo gatilla, tabla sobre la cual se crea y cuerpo del </a:t>
            </a:r>
            <a:r>
              <a:rPr lang="es-CL" sz="1200" baseline="0" dirty="0" err="1" smtClean="0">
                <a:latin typeface="Arial" pitchFamily="34" charset="0"/>
                <a:cs typeface="Arial" pitchFamily="34" charset="0"/>
              </a:rPr>
              <a:t>trigger</a:t>
            </a:r>
            <a:r>
              <a:rPr lang="es-CL" sz="1200" baseline="0" dirty="0" smtClean="0">
                <a:latin typeface="Arial" pitchFamily="34" charset="0"/>
                <a:cs typeface="Arial" pitchFamily="34" charset="0"/>
              </a:rPr>
              <a:t>.</a:t>
            </a:r>
            <a:endParaRPr lang="es-MX" sz="1200" dirty="0" smtClean="0">
              <a:latin typeface="Arial" pitchFamily="34" charset="0"/>
              <a:cs typeface="Arial" pitchFamily="34" charset="0"/>
            </a:endParaRPr>
          </a:p>
          <a:p>
            <a:pPr marL="285750" indent="-285750" algn="just" eaLnBrk="0" hangingPunct="0">
              <a:spcBef>
                <a:spcPct val="20000"/>
              </a:spcBef>
              <a:buClr>
                <a:schemeClr val="accent2"/>
              </a:buClr>
              <a:buSzPct val="130000"/>
              <a:buFont typeface="Arial" panose="020B0604020202020204" pitchFamily="34" charset="0"/>
              <a:buChar char="•"/>
            </a:pPr>
            <a:r>
              <a:rPr lang="es-MX" sz="1200" b="1" dirty="0" smtClean="0">
                <a:latin typeface="Arial" pitchFamily="34" charset="0"/>
                <a:cs typeface="Arial" pitchFamily="34" charset="0"/>
              </a:rPr>
              <a:t>USER_ERRORS:</a:t>
            </a:r>
            <a:r>
              <a:rPr lang="es-MX" sz="1200" dirty="0" smtClean="0">
                <a:latin typeface="Arial" pitchFamily="34" charset="0"/>
                <a:cs typeface="Arial" pitchFamily="34" charset="0"/>
              </a:rPr>
              <a:t> errores de sintaxis PL/SQL (compilación) del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a:t>
            </a:r>
          </a:p>
          <a:p>
            <a:pPr marL="609600" indent="-609600" algn="just" eaLnBrk="0" hangingPunct="0">
              <a:spcBef>
                <a:spcPct val="20000"/>
              </a:spcBef>
              <a:buClr>
                <a:schemeClr val="accent2"/>
              </a:buClr>
              <a:buSzPct val="130000"/>
              <a:buFont typeface="Arial" pitchFamily="34" charset="0"/>
              <a:buNone/>
            </a:pPr>
            <a:endParaRPr lang="es-MX" dirty="0"/>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5BAB9D4B-288A-463B-A2B0-1507243CDC3F}" type="slidenum">
              <a:rPr lang="es-CL" sz="1200">
                <a:latin typeface="+mn-lt"/>
                <a:cs typeface="+mn-cs"/>
              </a:rPr>
              <a:pPr algn="r" fontAlgn="auto">
                <a:spcBef>
                  <a:spcPts val="0"/>
                </a:spcBef>
                <a:spcAft>
                  <a:spcPts val="0"/>
                </a:spcAft>
                <a:defRPr/>
              </a:pPr>
              <a:t>29</a:t>
            </a:fld>
            <a:endParaRPr lang="es-CL" sz="1200">
              <a:latin typeface="+mn-lt"/>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1506"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¿Qué son los </a:t>
            </a:r>
            <a:r>
              <a:rPr lang="es-MX" sz="1200" b="1" dirty="0" err="1" smtClean="0">
                <a:latin typeface="Arial" pitchFamily="34" charset="0"/>
                <a:cs typeface="Arial" pitchFamily="34" charset="0"/>
              </a:rPr>
              <a:t>Triggers</a:t>
            </a:r>
            <a:r>
              <a:rPr lang="es-MX" sz="1200" b="1" dirty="0" smtClean="0">
                <a:latin typeface="Arial" pitchFamily="34" charset="0"/>
                <a:cs typeface="Arial" pitchFamily="34" charset="0"/>
              </a:rPr>
              <a:t>?</a:t>
            </a:r>
            <a:endParaRPr lang="es-MX" sz="1200" dirty="0" smtClean="0">
              <a:latin typeface="Arial" pitchFamily="34" charset="0"/>
              <a:cs typeface="Arial" pitchFamily="34" charset="0"/>
            </a:endParaRP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CL" sz="1200" dirty="0" smtClean="0">
                <a:latin typeface="Arial" pitchFamily="34" charset="0"/>
                <a:cs typeface="Arial" pitchFamily="34" charset="0"/>
              </a:rPr>
              <a:t>  </a:t>
            </a:r>
            <a:r>
              <a:rPr lang="es-MX" sz="1200" dirty="0" smtClean="0">
                <a:latin typeface="Arial" pitchFamily="34" charset="0"/>
                <a:cs typeface="Arial" pitchFamily="34" charset="0"/>
              </a:rPr>
              <a:t>Un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de Base de Datos o Disparador es un bloque PL/SQL o procedimiento PL/SQL asociado a una tabla, vista, esquema o Base de Datos. </a:t>
            </a:r>
            <a:r>
              <a:rPr lang="es-CL" sz="1200" dirty="0" smtClean="0">
                <a:latin typeface="Arial" pitchFamily="34" charset="0"/>
                <a:cs typeface="Arial" pitchFamily="34" charset="0"/>
              </a:rPr>
              <a:t>Sin embargo, los procedimientos y disparadores se diferencian en la forma en que se invocan. Un procedimiento es ejecutado explícitamente por un usuario, una aplicación o un </a:t>
            </a:r>
            <a:r>
              <a:rPr lang="es-CL" sz="1200" dirty="0" err="1" smtClean="0">
                <a:latin typeface="Arial" pitchFamily="34" charset="0"/>
                <a:cs typeface="Arial" pitchFamily="34" charset="0"/>
              </a:rPr>
              <a:t>trigger</a:t>
            </a:r>
            <a:r>
              <a:rPr lang="es-CL" sz="1200" dirty="0" smtClean="0">
                <a:latin typeface="Arial" pitchFamily="34" charset="0"/>
                <a:cs typeface="Arial" pitchFamily="34" charset="0"/>
              </a:rPr>
              <a:t>. Los </a:t>
            </a:r>
            <a:r>
              <a:rPr lang="es-CL" sz="1200" dirty="0" err="1" smtClean="0">
                <a:latin typeface="Arial" pitchFamily="34" charset="0"/>
                <a:cs typeface="Arial" pitchFamily="34" charset="0"/>
              </a:rPr>
              <a:t>triggers</a:t>
            </a:r>
            <a:r>
              <a:rPr lang="es-CL" sz="1200" baseline="0" dirty="0" smtClean="0">
                <a:latin typeface="Arial" pitchFamily="34" charset="0"/>
                <a:cs typeface="Arial" pitchFamily="34" charset="0"/>
              </a:rPr>
              <a:t> </a:t>
            </a:r>
            <a:r>
              <a:rPr lang="es-CL" sz="1200" dirty="0" smtClean="0">
                <a:latin typeface="Arial" pitchFamily="34" charset="0"/>
                <a:cs typeface="Arial" pitchFamily="34" charset="0"/>
              </a:rPr>
              <a:t>se activan implícitamente por la base de datos de Oracle cuando se produce un hecho desencadenante, sin importar qué usuario está conectado o la aplicación que se está utilizando.</a:t>
            </a:r>
          </a:p>
          <a:p>
            <a:pPr>
              <a:buFont typeface="Arial" pitchFamily="34" charset="0"/>
              <a:buChar char="•"/>
            </a:pPr>
            <a:r>
              <a:rPr lang="es-MX" sz="1200" dirty="0" smtClean="0">
                <a:latin typeface="Arial" pitchFamily="34" charset="0"/>
                <a:cs typeface="Arial" pitchFamily="34" charset="0"/>
              </a:rPr>
              <a:t>  </a:t>
            </a:r>
            <a:r>
              <a:rPr lang="es-MX" sz="1200" dirty="0" err="1" smtClean="0">
                <a:latin typeface="Arial" pitchFamily="34" charset="0"/>
                <a:cs typeface="Arial" pitchFamily="34" charset="0"/>
              </a:rPr>
              <a:t>LosTriggers</a:t>
            </a:r>
            <a:r>
              <a:rPr lang="es-MX" sz="1200" dirty="0" smtClean="0">
                <a:latin typeface="Arial" pitchFamily="34" charset="0"/>
                <a:cs typeface="Arial" pitchFamily="34" charset="0"/>
              </a:rPr>
              <a:t> de Base de Datos se ejecutan implícitamente cuando ocurren los siguientes eventos:</a:t>
            </a:r>
          </a:p>
          <a:p>
            <a:pPr lvl="1">
              <a:buFont typeface="Arial" pitchFamily="34" charset="0"/>
              <a:buChar char="•"/>
            </a:pPr>
            <a:r>
              <a:rPr lang="es-MX" sz="1200" dirty="0" smtClean="0">
                <a:latin typeface="Arial" pitchFamily="34" charset="0"/>
                <a:cs typeface="Arial" pitchFamily="34" charset="0"/>
              </a:rPr>
              <a:t>  Operaciones DML sobre una tabla.</a:t>
            </a:r>
          </a:p>
          <a:p>
            <a:pPr lvl="1">
              <a:buFont typeface="Arial" pitchFamily="34" charset="0"/>
              <a:buChar char="•"/>
            </a:pPr>
            <a:r>
              <a:rPr lang="es-MX" sz="1200" dirty="0" smtClean="0">
                <a:latin typeface="Arial" pitchFamily="34" charset="0"/>
                <a:cs typeface="Arial" pitchFamily="34" charset="0"/>
              </a:rPr>
              <a:t>  Operaciones DML sobre una vista, con un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INSTAED OF.</a:t>
            </a:r>
          </a:p>
          <a:p>
            <a:pPr lvl="1">
              <a:buFont typeface="Arial" pitchFamily="34" charset="0"/>
              <a:buChar char="•"/>
            </a:pPr>
            <a:r>
              <a:rPr lang="es-MX" sz="1200" dirty="0" smtClean="0">
                <a:latin typeface="Arial" pitchFamily="34" charset="0"/>
                <a:cs typeface="Arial" pitchFamily="34" charset="0"/>
              </a:rPr>
              <a:t>  Sentencias DDL como son CREATE o ALTER.</a:t>
            </a:r>
          </a:p>
          <a:p>
            <a:pPr>
              <a:buFont typeface="Arial" pitchFamily="34" charset="0"/>
              <a:buChar char="•"/>
            </a:pPr>
            <a:r>
              <a:rPr lang="es-CL" sz="1200" dirty="0" smtClean="0">
                <a:latin typeface="Arial" pitchFamily="34" charset="0"/>
                <a:cs typeface="Arial" pitchFamily="34" charset="0"/>
              </a:rPr>
              <a:t>  Los </a:t>
            </a:r>
            <a:r>
              <a:rPr lang="es-MX" sz="1200" dirty="0" err="1" smtClean="0">
                <a:latin typeface="Arial" pitchFamily="34" charset="0"/>
                <a:cs typeface="Arial" pitchFamily="34" charset="0"/>
              </a:rPr>
              <a:t>Triggers</a:t>
            </a:r>
            <a:r>
              <a:rPr lang="es-MX" sz="1200" dirty="0" smtClean="0">
                <a:latin typeface="Arial" pitchFamily="34" charset="0"/>
                <a:cs typeface="Arial" pitchFamily="34" charset="0"/>
              </a:rPr>
              <a:t> se pueden utilizar para:</a:t>
            </a:r>
          </a:p>
          <a:p>
            <a:pPr lvl="1">
              <a:buFont typeface="Arial" pitchFamily="34" charset="0"/>
              <a:buChar char="•"/>
            </a:pPr>
            <a:r>
              <a:rPr lang="es-MX" sz="1200" baseline="0" dirty="0" smtClean="0">
                <a:latin typeface="Arial" pitchFamily="34" charset="0"/>
                <a:cs typeface="Arial" pitchFamily="34" charset="0"/>
              </a:rPr>
              <a:t>  </a:t>
            </a:r>
            <a:r>
              <a:rPr lang="es-MX" sz="1200" dirty="0" smtClean="0">
                <a:latin typeface="Arial" pitchFamily="34" charset="0"/>
                <a:cs typeface="Arial" pitchFamily="34" charset="0"/>
              </a:rPr>
              <a:t>Mantener la integridad referencial.</a:t>
            </a:r>
          </a:p>
          <a:p>
            <a:pPr lvl="1">
              <a:buFont typeface="Arial" pitchFamily="34" charset="0"/>
              <a:buChar char="•"/>
            </a:pPr>
            <a:r>
              <a:rPr lang="es-MX" sz="1200" dirty="0" smtClean="0">
                <a:latin typeface="Arial" pitchFamily="34" charset="0"/>
                <a:cs typeface="Arial" pitchFamily="34" charset="0"/>
              </a:rPr>
              <a:t>  Auditar cambios en los datos.</a:t>
            </a:r>
          </a:p>
          <a:p>
            <a:pPr lvl="1">
              <a:buFont typeface="Arial" pitchFamily="34" charset="0"/>
              <a:buChar char="•"/>
            </a:pPr>
            <a:r>
              <a:rPr lang="es-MX" sz="1200" dirty="0" smtClean="0">
                <a:latin typeface="Arial" pitchFamily="34" charset="0"/>
                <a:cs typeface="Arial" pitchFamily="34" charset="0"/>
              </a:rPr>
              <a:t>  Seguridad.</a:t>
            </a:r>
          </a:p>
          <a:p>
            <a:pPr lvl="1">
              <a:buFont typeface="Arial" pitchFamily="34" charset="0"/>
              <a:buChar char="•"/>
            </a:pPr>
            <a:r>
              <a:rPr lang="es-MX" sz="1200" dirty="0" smtClean="0">
                <a:latin typeface="Arial" pitchFamily="34" charset="0"/>
                <a:cs typeface="Arial" pitchFamily="34" charset="0"/>
              </a:rPr>
              <a:t>  Efectuar cualquier acción cuando una tabla es modificada.</a:t>
            </a:r>
          </a:p>
          <a:p>
            <a:pPr lvl="1">
              <a:buFont typeface="Arial" pitchFamily="34" charset="0"/>
              <a:buChar char="•"/>
            </a:pPr>
            <a:r>
              <a:rPr lang="es-MX" sz="1200" dirty="0" smtClean="0">
                <a:latin typeface="Arial" pitchFamily="34" charset="0"/>
                <a:cs typeface="Arial" pitchFamily="34" charset="0"/>
              </a:rPr>
              <a:t>  E</a:t>
            </a:r>
            <a:r>
              <a:rPr lang="en-US" sz="1200" dirty="0" err="1" smtClean="0">
                <a:latin typeface="Arial" pitchFamily="34" charset="0"/>
                <a:cs typeface="Arial" pitchFamily="34" charset="0"/>
              </a:rPr>
              <a:t>ventos</a:t>
            </a:r>
            <a:r>
              <a:rPr lang="en-US" sz="1200" dirty="0" smtClean="0">
                <a:latin typeface="Arial" pitchFamily="34" charset="0"/>
                <a:cs typeface="Arial" pitchFamily="34" charset="0"/>
              </a:rPr>
              <a:t> de </a:t>
            </a:r>
            <a:r>
              <a:rPr lang="en-US" sz="1200" dirty="0" err="1" smtClean="0">
                <a:latin typeface="Arial" pitchFamily="34" charset="0"/>
                <a:cs typeface="Arial" pitchFamily="34" charset="0"/>
              </a:rPr>
              <a:t>loggin</a:t>
            </a:r>
            <a:r>
              <a:rPr lang="en-US" sz="1200" dirty="0" smtClean="0">
                <a:latin typeface="Arial" pitchFamily="34" charset="0"/>
                <a:cs typeface="Arial" pitchFamily="34" charset="0"/>
              </a:rPr>
              <a:t>.</a:t>
            </a:r>
            <a:endParaRPr lang="es-MX" sz="1200" dirty="0" smtClean="0">
              <a:latin typeface="Arial" pitchFamily="34" charset="0"/>
              <a:cs typeface="Arial" pitchFamily="34" charset="0"/>
            </a:endParaRPr>
          </a:p>
          <a:p>
            <a:pPr>
              <a:buFontTx/>
              <a:buNone/>
            </a:pPr>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10C258CD-3542-4D41-ABDC-D743F83C2B95}" type="slidenum">
              <a:rPr lang="es-CL" sz="1200">
                <a:latin typeface="+mn-lt"/>
                <a:cs typeface="+mn-cs"/>
              </a:rPr>
              <a:pPr algn="r" fontAlgn="auto">
                <a:spcBef>
                  <a:spcPts val="0"/>
                </a:spcBef>
                <a:spcAft>
                  <a:spcPts val="0"/>
                </a:spcAft>
                <a:defRPr/>
              </a:pPr>
              <a:t>4</a:t>
            </a:fld>
            <a:endParaRPr lang="es-CL" sz="1200" dirty="0">
              <a:latin typeface="+mn-lt"/>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9698"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err="1" smtClean="0">
                <a:latin typeface="Arial" pitchFamily="34" charset="0"/>
                <a:cs typeface="Arial" pitchFamily="34" charset="0"/>
              </a:rPr>
              <a:t>Triggers</a:t>
            </a:r>
            <a:r>
              <a:rPr lang="es-MX" sz="1200" b="1" dirty="0" smtClean="0">
                <a:latin typeface="Arial" pitchFamily="34" charset="0"/>
                <a:cs typeface="Arial" pitchFamily="34" charset="0"/>
              </a:rPr>
              <a:t>  de</a:t>
            </a:r>
            <a:r>
              <a:rPr lang="es-MX" sz="1200" b="1" baseline="0" dirty="0" smtClean="0">
                <a:latin typeface="Arial" pitchFamily="34" charset="0"/>
                <a:cs typeface="Arial" pitchFamily="34" charset="0"/>
              </a:rPr>
              <a:t> Base de Datos</a:t>
            </a:r>
          </a:p>
          <a:p>
            <a:pPr>
              <a:buFont typeface="Arial" pitchFamily="34" charset="0"/>
              <a:buChar char="•"/>
            </a:pPr>
            <a:r>
              <a:rPr lang="es-MX" sz="1200" b="1" baseline="0" dirty="0" smtClean="0">
                <a:latin typeface="Arial" pitchFamily="34" charset="0"/>
                <a:cs typeface="Arial" pitchFamily="34" charset="0"/>
              </a:rPr>
              <a:t>  </a:t>
            </a:r>
            <a:r>
              <a:rPr lang="es-MX" sz="1200" dirty="0" smtClean="0">
                <a:latin typeface="Arial" pitchFamily="34" charset="0"/>
                <a:cs typeface="Arial" pitchFamily="34" charset="0"/>
              </a:rPr>
              <a:t>Se almacena sólo el código fuente del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por lo tanto se compila cada vez que se activan.</a:t>
            </a:r>
          </a:p>
          <a:p>
            <a:pPr>
              <a:buFont typeface="Arial" pitchFamily="34" charset="0"/>
              <a:buChar char="•"/>
            </a:pPr>
            <a:r>
              <a:rPr lang="es-MX" sz="1200" dirty="0" smtClean="0">
                <a:latin typeface="Arial" pitchFamily="34" charset="0"/>
                <a:cs typeface="Arial" pitchFamily="34" charset="0"/>
              </a:rPr>
              <a:t>  Un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no admite parámetros.</a:t>
            </a:r>
          </a:p>
          <a:p>
            <a:pPr>
              <a:buFont typeface="Arial" pitchFamily="34" charset="0"/>
              <a:buChar char="•"/>
            </a:pPr>
            <a:r>
              <a:rPr lang="es-MX" sz="1200" dirty="0" smtClean="0">
                <a:latin typeface="Arial" pitchFamily="34" charset="0"/>
                <a:cs typeface="Arial" pitchFamily="34" charset="0"/>
              </a:rPr>
              <a:t>  Pueden afectar a </a:t>
            </a:r>
            <a:r>
              <a:rPr lang="es-MX" sz="1200" b="1" i="1" dirty="0" smtClean="0">
                <a:latin typeface="Arial" pitchFamily="34" charset="0"/>
                <a:cs typeface="Arial" pitchFamily="34" charset="0"/>
              </a:rPr>
              <a:t>n</a:t>
            </a:r>
            <a:r>
              <a:rPr lang="es-MX" sz="1200" dirty="0" smtClean="0">
                <a:latin typeface="Arial" pitchFamily="34" charset="0"/>
                <a:cs typeface="Arial" pitchFamily="34" charset="0"/>
              </a:rPr>
              <a:t> filas.</a:t>
            </a:r>
          </a:p>
          <a:p>
            <a:pPr>
              <a:buFont typeface="Arial" pitchFamily="34" charset="0"/>
              <a:buChar char="•"/>
            </a:pPr>
            <a:r>
              <a:rPr lang="es-MX" sz="1200" dirty="0" smtClean="0">
                <a:latin typeface="Arial" pitchFamily="34" charset="0"/>
                <a:cs typeface="Arial" pitchFamily="34" charset="0"/>
              </a:rPr>
              <a:t>  Para definir un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se debe:</a:t>
            </a:r>
          </a:p>
          <a:p>
            <a:pPr lvl="1">
              <a:buFont typeface="Arial" pitchFamily="34" charset="0"/>
              <a:buChar char="•"/>
            </a:pPr>
            <a:r>
              <a:rPr lang="es-MX" sz="1200" dirty="0" smtClean="0">
                <a:latin typeface="Arial" pitchFamily="34" charset="0"/>
                <a:cs typeface="Arial" pitchFamily="34" charset="0"/>
              </a:rPr>
              <a:t>  Especificar las condiciones bajo las cuales 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será ejecutado.</a:t>
            </a:r>
          </a:p>
          <a:p>
            <a:pPr lvl="1">
              <a:buFont typeface="Arial" pitchFamily="34" charset="0"/>
              <a:buChar char="•"/>
            </a:pPr>
            <a:r>
              <a:rPr lang="es-MX" sz="1200" dirty="0" smtClean="0">
                <a:latin typeface="Arial" pitchFamily="34" charset="0"/>
                <a:cs typeface="Arial" pitchFamily="34" charset="0"/>
              </a:rPr>
              <a:t>  Especificar las acciones que se realizarán cuando 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se ejecute.</a:t>
            </a:r>
          </a:p>
          <a:p>
            <a:pPr>
              <a:buFont typeface="Arial" pitchFamily="34" charset="0"/>
              <a:buChar char="•"/>
            </a:pPr>
            <a:r>
              <a:rPr lang="es-MX" sz="1200" dirty="0" smtClean="0">
                <a:latin typeface="Arial" pitchFamily="34" charset="0"/>
                <a:cs typeface="Arial" pitchFamily="34" charset="0"/>
              </a:rPr>
              <a:t>  Un nombre de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debe ser único con respecto a otro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del mismo esquema.</a:t>
            </a:r>
          </a:p>
          <a:p>
            <a:pPr>
              <a:buFont typeface="Arial" pitchFamily="34" charset="0"/>
              <a:buChar char="•"/>
            </a:pPr>
            <a:r>
              <a:rPr lang="es-MX" sz="1200" dirty="0" smtClean="0">
                <a:latin typeface="Arial" pitchFamily="34" charset="0"/>
                <a:cs typeface="Arial" pitchFamily="34" charset="0"/>
              </a:rPr>
              <a:t>  Cuando un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falla, el servidor Oracle realiza automáticamente un </a:t>
            </a:r>
            <a:r>
              <a:rPr lang="es-MX" sz="1200" dirty="0" err="1" smtClean="0">
                <a:latin typeface="Arial" pitchFamily="34" charset="0"/>
                <a:cs typeface="Arial" pitchFamily="34" charset="0"/>
              </a:rPr>
              <a:t>Rollback</a:t>
            </a:r>
            <a:r>
              <a:rPr lang="es-MX" sz="1200" dirty="0" smtClean="0">
                <a:latin typeface="Arial" pitchFamily="34" charset="0"/>
                <a:cs typeface="Arial" pitchFamily="34" charset="0"/>
              </a:rPr>
              <a:t> de las sentencias que conforman el cuerpo del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a:t>
            </a:r>
            <a:endParaRPr lang="es-MX" sz="1200" dirty="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66EC65DF-F4E4-4E68-BC44-BB918D5A2091}" type="slidenum">
              <a:rPr lang="es-CL" sz="1200">
                <a:latin typeface="+mn-lt"/>
                <a:cs typeface="+mn-cs"/>
              </a:rPr>
              <a:pPr algn="r" fontAlgn="auto">
                <a:spcBef>
                  <a:spcPts val="0"/>
                </a:spcBef>
                <a:spcAft>
                  <a:spcPts val="0"/>
                </a:spcAft>
                <a:defRPr/>
              </a:pPr>
              <a:t>5</a:t>
            </a:fld>
            <a:endParaRPr lang="es-CL" sz="1200">
              <a:latin typeface="+mn-lt"/>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9698"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err="1" smtClean="0">
                <a:latin typeface="Arial" pitchFamily="34" charset="0"/>
                <a:cs typeface="Arial" pitchFamily="34" charset="0"/>
              </a:rPr>
              <a:t>Triggers</a:t>
            </a:r>
            <a:r>
              <a:rPr lang="es-MX" sz="1200" b="1" dirty="0" smtClean="0">
                <a:latin typeface="Arial" pitchFamily="34" charset="0"/>
                <a:cs typeface="Arial" pitchFamily="34" charset="0"/>
              </a:rPr>
              <a:t>  de Base de Datos</a:t>
            </a:r>
            <a:endParaRPr lang="es-MX" sz="1200" dirty="0" smtClean="0">
              <a:latin typeface="Arial" pitchFamily="34" charset="0"/>
              <a:cs typeface="Arial" pitchFamily="34" charset="0"/>
            </a:endParaRP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CL" sz="1200" dirty="0" smtClean="0">
                <a:latin typeface="Arial" pitchFamily="34" charset="0"/>
                <a:cs typeface="Arial" pitchFamily="34" charset="0"/>
              </a:rPr>
              <a:t>  Un evento o estado de activación es la sentencia SQL, evento de base de datos, o un evento de usuario que hace que un </a:t>
            </a:r>
            <a:r>
              <a:rPr lang="es-CL" sz="1200" dirty="0" err="1" smtClean="0">
                <a:latin typeface="Arial" pitchFamily="34" charset="0"/>
                <a:cs typeface="Arial" pitchFamily="34" charset="0"/>
              </a:rPr>
              <a:t>trigger</a:t>
            </a:r>
            <a:r>
              <a:rPr lang="es-CL" sz="1200" dirty="0" smtClean="0">
                <a:latin typeface="Arial" pitchFamily="34" charset="0"/>
                <a:cs typeface="Arial" pitchFamily="34" charset="0"/>
              </a:rPr>
              <a:t> se gatille. Un evento de activación puede ser:</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CL" sz="1200" dirty="0" smtClean="0">
                <a:latin typeface="Arial" pitchFamily="34" charset="0"/>
                <a:cs typeface="Arial" pitchFamily="34" charset="0"/>
              </a:rPr>
              <a:t>  Una instrucción INSERT, UPDATE o DELETE en una tabla específica (o vista, en algunos casos).</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CL" sz="1200" baseline="0" dirty="0" smtClean="0">
                <a:latin typeface="Arial" pitchFamily="34" charset="0"/>
                <a:cs typeface="Arial" pitchFamily="34" charset="0"/>
              </a:rPr>
              <a:t>  </a:t>
            </a:r>
            <a:r>
              <a:rPr lang="es-CL" sz="1200" dirty="0" smtClean="0">
                <a:latin typeface="Arial" pitchFamily="34" charset="0"/>
                <a:cs typeface="Arial" pitchFamily="34" charset="0"/>
              </a:rPr>
              <a:t>Una sentencia CREATE, ALTER o DROP en cualquier objeto de esquema.</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CL" sz="1200" baseline="0" dirty="0" smtClean="0">
                <a:latin typeface="Arial" pitchFamily="34" charset="0"/>
                <a:cs typeface="Arial" pitchFamily="34" charset="0"/>
              </a:rPr>
              <a:t>  El inicio o cierre de una instancia o base de datos (</a:t>
            </a:r>
            <a:r>
              <a:rPr lang="es-CL" sz="1200" baseline="0" dirty="0" err="1" smtClean="0">
                <a:latin typeface="Arial" pitchFamily="34" charset="0"/>
                <a:cs typeface="Arial" pitchFamily="34" charset="0"/>
              </a:rPr>
              <a:t>startup</a:t>
            </a:r>
            <a:r>
              <a:rPr lang="es-CL" sz="1200" baseline="0" dirty="0" smtClean="0">
                <a:latin typeface="Arial" pitchFamily="34" charset="0"/>
                <a:cs typeface="Arial" pitchFamily="34" charset="0"/>
              </a:rPr>
              <a:t>, </a:t>
            </a:r>
            <a:r>
              <a:rPr lang="es-CL" sz="1200" baseline="0" dirty="0" err="1" smtClean="0">
                <a:latin typeface="Arial" pitchFamily="34" charset="0"/>
                <a:cs typeface="Arial" pitchFamily="34" charset="0"/>
              </a:rPr>
              <a:t>shutdown</a:t>
            </a:r>
            <a:r>
              <a:rPr lang="es-CL" sz="1200" baseline="0" dirty="0" smtClean="0">
                <a:latin typeface="Arial" pitchFamily="34" charset="0"/>
                <a:cs typeface="Arial" pitchFamily="34" charset="0"/>
              </a:rPr>
              <a:t>).</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CL" sz="1200" baseline="0" dirty="0" smtClean="0">
                <a:latin typeface="Arial" pitchFamily="34" charset="0"/>
                <a:cs typeface="Arial" pitchFamily="34" charset="0"/>
              </a:rPr>
              <a:t>  </a:t>
            </a:r>
            <a:r>
              <a:rPr lang="es-CL" sz="1200" dirty="0" smtClean="0">
                <a:latin typeface="Arial" pitchFamily="34" charset="0"/>
                <a:cs typeface="Arial" pitchFamily="34" charset="0"/>
              </a:rPr>
              <a:t>Un mensaje de error específico o cualquier mensaje de error.</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s-CL" sz="1200" baseline="0" dirty="0" smtClean="0">
                <a:latin typeface="Arial" pitchFamily="34" charset="0"/>
                <a:cs typeface="Arial" pitchFamily="34" charset="0"/>
              </a:rPr>
              <a:t>  El </a:t>
            </a:r>
            <a:r>
              <a:rPr lang="es-CL" sz="1200" dirty="0" smtClean="0">
                <a:latin typeface="Arial" pitchFamily="34" charset="0"/>
                <a:cs typeface="Arial" pitchFamily="34" charset="0"/>
              </a:rPr>
              <a:t>inicio o cierre de sesión de usuario (logo,</a:t>
            </a:r>
            <a:r>
              <a:rPr lang="es-CL" sz="1200" baseline="0" dirty="0" smtClean="0">
                <a:latin typeface="Arial" pitchFamily="34" charset="0"/>
                <a:cs typeface="Arial" pitchFamily="34" charset="0"/>
              </a:rPr>
              <a:t> </a:t>
            </a:r>
            <a:r>
              <a:rPr lang="es-CL" sz="1200" baseline="0" dirty="0" err="1" smtClean="0">
                <a:latin typeface="Arial" pitchFamily="34" charset="0"/>
                <a:cs typeface="Arial" pitchFamily="34" charset="0"/>
              </a:rPr>
              <a:t>logoff</a:t>
            </a:r>
            <a:r>
              <a:rPr lang="es-CL" sz="1200" baseline="0" dirty="0" smtClean="0">
                <a:latin typeface="Arial" pitchFamily="34" charset="0"/>
                <a:cs typeface="Arial" pitchFamily="34" charset="0"/>
              </a:rPr>
              <a:t>)</a:t>
            </a:r>
            <a:r>
              <a:rPr lang="es-CL" sz="1200" dirty="0" smtClean="0">
                <a:latin typeface="Arial" pitchFamily="34" charset="0"/>
                <a:cs typeface="Arial" pitchFamily="34" charset="0"/>
              </a:rPr>
              <a:t>.</a:t>
            </a:r>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66EC65DF-F4E4-4E68-BC44-BB918D5A2091}" type="slidenum">
              <a:rPr lang="es-CL" sz="1200">
                <a:latin typeface="+mn-lt"/>
                <a:cs typeface="+mn-cs"/>
              </a:rPr>
              <a:pPr algn="r" fontAlgn="auto">
                <a:spcBef>
                  <a:spcPts val="0"/>
                </a:spcBef>
                <a:spcAft>
                  <a:spcPts val="0"/>
                </a:spcAft>
                <a:defRPr/>
              </a:pPr>
              <a:t>6</a:t>
            </a:fld>
            <a:endParaRPr lang="es-CL" sz="1200">
              <a:latin typeface="+mn-lt"/>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9698" name="2 Marcador de notas"/>
          <p:cNvSpPr>
            <a:spLocks noGrp="1"/>
          </p:cNvSpPr>
          <p:nvPr>
            <p:ph type="body" idx="1"/>
          </p:nvPr>
        </p:nvSpPr>
        <p:spPr bwMode="auto">
          <a:noFill/>
        </p:spPr>
        <p:txBody>
          <a:bodyPr wrap="square" numCol="1" anchor="t" anchorCtr="0" compatLnSpc="1">
            <a:prstTxWarp prst="textNoShape">
              <a:avLst/>
            </a:prstTxWarp>
          </a:bodyPr>
          <a:lstStyle/>
          <a:p>
            <a:pPr>
              <a:lnSpc>
                <a:spcPct val="80000"/>
              </a:lnSpc>
            </a:pPr>
            <a:r>
              <a:rPr lang="es-MX" sz="1200" b="1" dirty="0" smtClean="0">
                <a:latin typeface="Arial" pitchFamily="34" charset="0"/>
                <a:cs typeface="Arial" pitchFamily="34" charset="0"/>
              </a:rPr>
              <a:t>Creando </a:t>
            </a:r>
            <a:r>
              <a:rPr lang="es-MX" sz="1200" b="1" dirty="0" err="1" smtClean="0">
                <a:latin typeface="Arial" pitchFamily="34" charset="0"/>
                <a:cs typeface="Arial" pitchFamily="34" charset="0"/>
              </a:rPr>
              <a:t>Trigger</a:t>
            </a:r>
            <a:r>
              <a:rPr lang="es-MX" sz="1200" b="1" baseline="0" dirty="0" smtClean="0">
                <a:latin typeface="Arial" pitchFamily="34" charset="0"/>
                <a:cs typeface="Arial" pitchFamily="34" charset="0"/>
              </a:rPr>
              <a:t> DML</a:t>
            </a:r>
            <a:endParaRPr lang="es-MX" sz="1200" dirty="0" smtClean="0">
              <a:latin typeface="Arial" pitchFamily="34" charset="0"/>
              <a:cs typeface="Arial" pitchFamily="34" charset="0"/>
            </a:endParaRPr>
          </a:p>
          <a:p>
            <a:pPr>
              <a:lnSpc>
                <a:spcPct val="80000"/>
              </a:lnSpc>
              <a:buFontTx/>
              <a:buChar char="•"/>
            </a:pPr>
            <a:r>
              <a:rPr lang="es-MX" sz="1200" b="1" dirty="0" smtClean="0">
                <a:latin typeface="Arial" pitchFamily="34" charset="0"/>
                <a:cs typeface="Arial" pitchFamily="34" charset="0"/>
              </a:rPr>
              <a:t>  </a:t>
            </a:r>
            <a:r>
              <a:rPr lang="es-MX" sz="1200" b="0" dirty="0" smtClean="0">
                <a:latin typeface="Arial" pitchFamily="34" charset="0"/>
                <a:cs typeface="Arial" pitchFamily="34" charset="0"/>
              </a:rPr>
              <a:t>La</a:t>
            </a:r>
            <a:r>
              <a:rPr lang="es-MX" sz="1200" b="0" baseline="0" dirty="0" smtClean="0">
                <a:latin typeface="Arial" pitchFamily="34" charset="0"/>
                <a:cs typeface="Arial" pitchFamily="34" charset="0"/>
              </a:rPr>
              <a:t> de</a:t>
            </a:r>
            <a:r>
              <a:rPr lang="es-MX" sz="1200" dirty="0" smtClean="0">
                <a:latin typeface="Arial" pitchFamily="34" charset="0"/>
                <a:cs typeface="Arial" pitchFamily="34" charset="0"/>
              </a:rPr>
              <a:t>finición de un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tiene tres partes:</a:t>
            </a:r>
          </a:p>
          <a:p>
            <a:pPr lvl="1">
              <a:lnSpc>
                <a:spcPct val="80000"/>
              </a:lnSpc>
              <a:buFontTx/>
              <a:buChar char="•"/>
            </a:pPr>
            <a:r>
              <a:rPr lang="es-MX" sz="1200" dirty="0" smtClean="0">
                <a:latin typeface="Arial" pitchFamily="34" charset="0"/>
                <a:cs typeface="Arial" pitchFamily="34" charset="0"/>
              </a:rPr>
              <a:t>  </a:t>
            </a:r>
            <a:r>
              <a:rPr lang="es-MX" sz="1200" b="1" dirty="0" smtClean="0">
                <a:latin typeface="Arial" pitchFamily="34" charset="0"/>
                <a:cs typeface="Arial" pitchFamily="34" charset="0"/>
              </a:rPr>
              <a:t>Comando:</a:t>
            </a:r>
          </a:p>
          <a:p>
            <a:pPr lvl="2">
              <a:lnSpc>
                <a:spcPct val="80000"/>
              </a:lnSpc>
              <a:buFontTx/>
              <a:buChar char="•"/>
            </a:pPr>
            <a:r>
              <a:rPr lang="es-MX" sz="1200" b="1" dirty="0" smtClean="0">
                <a:latin typeface="Arial" pitchFamily="34" charset="0"/>
                <a:cs typeface="Arial" pitchFamily="34" charset="0"/>
              </a:rPr>
              <a:t>  </a:t>
            </a:r>
            <a:r>
              <a:rPr lang="es-MX" sz="1200" b="0" dirty="0" smtClean="0">
                <a:latin typeface="Arial" pitchFamily="34" charset="0"/>
                <a:cs typeface="Arial" pitchFamily="34" charset="0"/>
              </a:rPr>
              <a:t>Se</a:t>
            </a:r>
            <a:r>
              <a:rPr lang="es-MX" sz="1200" b="0" baseline="0" dirty="0" smtClean="0">
                <a:latin typeface="Arial" pitchFamily="34" charset="0"/>
                <a:cs typeface="Arial" pitchFamily="34" charset="0"/>
              </a:rPr>
              <a:t> </a:t>
            </a:r>
            <a:r>
              <a:rPr lang="es-MX" sz="1200" dirty="0" smtClean="0">
                <a:latin typeface="Arial" pitchFamily="34" charset="0"/>
                <a:cs typeface="Arial" pitchFamily="34" charset="0"/>
              </a:rPr>
              <a:t>especifica el comando DML de SQL (</a:t>
            </a:r>
            <a:r>
              <a:rPr lang="es-MX" sz="1200" dirty="0" err="1" smtClean="0">
                <a:latin typeface="Arial" pitchFamily="34" charset="0"/>
                <a:cs typeface="Arial" pitchFamily="34" charset="0"/>
              </a:rPr>
              <a:t>Delete</a:t>
            </a:r>
            <a:r>
              <a:rPr lang="es-MX" sz="1200" dirty="0" smtClean="0">
                <a:latin typeface="Arial" pitchFamily="34" charset="0"/>
                <a:cs typeface="Arial" pitchFamily="34" charset="0"/>
              </a:rPr>
              <a:t>, </a:t>
            </a:r>
            <a:r>
              <a:rPr lang="es-MX" sz="1200" dirty="0" err="1" smtClean="0">
                <a:latin typeface="Arial" pitchFamily="34" charset="0"/>
                <a:cs typeface="Arial" pitchFamily="34" charset="0"/>
              </a:rPr>
              <a:t>Insert</a:t>
            </a:r>
            <a:r>
              <a:rPr lang="es-MX" sz="1200" dirty="0" smtClean="0">
                <a:latin typeface="Arial" pitchFamily="34" charset="0"/>
                <a:cs typeface="Arial" pitchFamily="34" charset="0"/>
              </a:rPr>
              <a:t> o </a:t>
            </a:r>
            <a:r>
              <a:rPr lang="es-MX" sz="1200" dirty="0" err="1" smtClean="0">
                <a:latin typeface="Arial" pitchFamily="34" charset="0"/>
                <a:cs typeface="Arial" pitchFamily="34" charset="0"/>
              </a:rPr>
              <a:t>Update</a:t>
            </a:r>
            <a:r>
              <a:rPr lang="es-MX" sz="1200" dirty="0" smtClean="0">
                <a:latin typeface="Arial" pitchFamily="34" charset="0"/>
                <a:cs typeface="Arial" pitchFamily="34" charset="0"/>
              </a:rPr>
              <a:t>) que dispara 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y la tabla asociada.</a:t>
            </a:r>
          </a:p>
          <a:p>
            <a:pPr lvl="2">
              <a:lnSpc>
                <a:spcPct val="80000"/>
              </a:lnSpc>
              <a:buFontTx/>
              <a:buChar char="•"/>
            </a:pPr>
            <a:r>
              <a:rPr lang="es-MX" sz="1200" dirty="0" smtClean="0">
                <a:latin typeface="Arial" pitchFamily="34" charset="0"/>
                <a:cs typeface="Arial" pitchFamily="34" charset="0"/>
              </a:rPr>
              <a:t>  Se puede especificar cuándo se dispara 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BEFORE (antes de ejecutar el comando) o AFTER (después de ejecutar el comando).</a:t>
            </a:r>
            <a:endParaRPr lang="es-MX" sz="1200" b="1" dirty="0" smtClean="0">
              <a:latin typeface="Arial" pitchFamily="34" charset="0"/>
              <a:cs typeface="Arial" pitchFamily="34" charset="0"/>
            </a:endParaRPr>
          </a:p>
          <a:p>
            <a:pPr lvl="1">
              <a:lnSpc>
                <a:spcPct val="80000"/>
              </a:lnSpc>
              <a:buFontTx/>
              <a:buChar char="•"/>
            </a:pPr>
            <a:r>
              <a:rPr lang="es-MX" sz="1200" b="1" dirty="0" smtClean="0">
                <a:latin typeface="Arial" pitchFamily="34" charset="0"/>
                <a:cs typeface="Arial" pitchFamily="34" charset="0"/>
              </a:rPr>
              <a:t>  Restricción:</a:t>
            </a:r>
          </a:p>
          <a:p>
            <a:pPr marL="914400" marR="0" lvl="2" indent="0" algn="l" defTabSz="914400" rtl="0" eaLnBrk="0" fontAlgn="base" latinLnBrk="0" hangingPunct="0">
              <a:lnSpc>
                <a:spcPct val="80000"/>
              </a:lnSpc>
              <a:spcBef>
                <a:spcPct val="30000"/>
              </a:spcBef>
              <a:spcAft>
                <a:spcPct val="0"/>
              </a:spcAft>
              <a:buClrTx/>
              <a:buSzTx/>
              <a:buFontTx/>
              <a:buChar char="•"/>
              <a:tabLst/>
              <a:defRPr/>
            </a:pPr>
            <a:r>
              <a:rPr lang="es-MX" sz="1200" b="0" dirty="0" smtClean="0">
                <a:latin typeface="Arial" pitchFamily="34" charset="0"/>
                <a:cs typeface="Arial" pitchFamily="34" charset="0"/>
              </a:rPr>
              <a:t>  S</a:t>
            </a:r>
            <a:r>
              <a:rPr lang="es-MX" sz="1200" dirty="0" smtClean="0">
                <a:latin typeface="Arial" pitchFamily="34" charset="0"/>
                <a:cs typeface="Arial" pitchFamily="34" charset="0"/>
              </a:rPr>
              <a:t>e define la condición que tiene que verificar cada fila de la tabla para que se ejecute la acción del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a:t>
            </a:r>
            <a:endParaRPr lang="es-MX" sz="1200" b="0" dirty="0" smtClean="0">
              <a:latin typeface="Arial" pitchFamily="34" charset="0"/>
              <a:cs typeface="Arial" pitchFamily="34" charset="0"/>
            </a:endParaRPr>
          </a:p>
          <a:p>
            <a:pPr lvl="1">
              <a:lnSpc>
                <a:spcPct val="80000"/>
              </a:lnSpc>
              <a:buFontTx/>
              <a:buChar char="•"/>
            </a:pPr>
            <a:r>
              <a:rPr lang="es-MX" sz="1200" b="1" dirty="0" smtClean="0">
                <a:latin typeface="Arial" pitchFamily="34" charset="0"/>
                <a:cs typeface="Arial" pitchFamily="34" charset="0"/>
              </a:rPr>
              <a:t>  Acción:</a:t>
            </a:r>
            <a:endParaRPr lang="es-MX" sz="1200" b="0" dirty="0" smtClean="0">
              <a:latin typeface="Arial" pitchFamily="34" charset="0"/>
              <a:cs typeface="Arial" pitchFamily="34" charset="0"/>
            </a:endParaRPr>
          </a:p>
          <a:p>
            <a:pPr lvl="2">
              <a:lnSpc>
                <a:spcPct val="80000"/>
              </a:lnSpc>
              <a:buFontTx/>
              <a:buChar char="•"/>
            </a:pPr>
            <a:r>
              <a:rPr lang="es-MX" sz="1200" b="0" dirty="0" smtClean="0">
                <a:latin typeface="Arial" pitchFamily="34" charset="0"/>
                <a:cs typeface="Arial" pitchFamily="34" charset="0"/>
              </a:rPr>
              <a:t>  Se </a:t>
            </a:r>
            <a:r>
              <a:rPr lang="es-MX" sz="1200" dirty="0" smtClean="0">
                <a:latin typeface="Arial" pitchFamily="34" charset="0"/>
                <a:cs typeface="Arial" pitchFamily="34" charset="0"/>
              </a:rPr>
              <a:t>define la tarea específica que realiza 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a través de comandos y sentencias SQL y PL/SQL</a:t>
            </a:r>
            <a:endParaRPr lang="es-MX" sz="1200" b="1" dirty="0" smtClean="0">
              <a:latin typeface="Arial" pitchFamily="34" charset="0"/>
              <a:cs typeface="Arial" pitchFamily="34" charset="0"/>
            </a:endParaRPr>
          </a:p>
          <a:p>
            <a:pPr>
              <a:lnSpc>
                <a:spcPct val="80000"/>
              </a:lnSpc>
              <a:buFontTx/>
              <a:buChar char="•"/>
            </a:pPr>
            <a:r>
              <a:rPr lang="es-MX" sz="1200" b="0" dirty="0" smtClean="0">
                <a:latin typeface="Arial" pitchFamily="34" charset="0"/>
                <a:cs typeface="Arial" pitchFamily="34" charset="0"/>
              </a:rPr>
              <a:t>  En la sintaxis:</a:t>
            </a:r>
          </a:p>
          <a:p>
            <a:pPr lvl="1">
              <a:lnSpc>
                <a:spcPct val="80000"/>
              </a:lnSpc>
              <a:buFontTx/>
              <a:buChar char="•"/>
            </a:pPr>
            <a:r>
              <a:rPr lang="es-MX" sz="1200" b="0" dirty="0" smtClean="0">
                <a:latin typeface="Arial" pitchFamily="34" charset="0"/>
                <a:cs typeface="Arial" pitchFamily="34" charset="0"/>
              </a:rPr>
              <a:t>  </a:t>
            </a:r>
            <a:r>
              <a:rPr lang="es-MX" sz="1200" b="1" i="1" dirty="0" err="1" smtClean="0">
                <a:latin typeface="Arial" pitchFamily="34" charset="0"/>
                <a:cs typeface="Arial" pitchFamily="34" charset="0"/>
              </a:rPr>
              <a:t>nombre_trigger</a:t>
            </a:r>
            <a:r>
              <a:rPr lang="es-MX" sz="1200" b="1" dirty="0" smtClean="0">
                <a:latin typeface="Arial" pitchFamily="34" charset="0"/>
                <a:cs typeface="Arial" pitchFamily="34" charset="0"/>
              </a:rPr>
              <a:t>:</a:t>
            </a:r>
            <a:r>
              <a:rPr lang="es-MX" sz="1200" dirty="0" smtClean="0">
                <a:latin typeface="Arial" pitchFamily="34" charset="0"/>
                <a:cs typeface="Arial" pitchFamily="34" charset="0"/>
              </a:rPr>
              <a:t> identificador único del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a:t>
            </a:r>
          </a:p>
          <a:p>
            <a:pPr lvl="1">
              <a:lnSpc>
                <a:spcPct val="80000"/>
              </a:lnSpc>
              <a:buFontTx/>
              <a:buChar char="•"/>
            </a:pPr>
            <a:r>
              <a:rPr lang="es-MX" sz="1200" dirty="0" smtClean="0">
                <a:latin typeface="Arial" pitchFamily="34" charset="0"/>
                <a:cs typeface="Arial" pitchFamily="34" charset="0"/>
              </a:rPr>
              <a:t>  </a:t>
            </a:r>
            <a:r>
              <a:rPr lang="es-MX" sz="1200" b="1" i="1" dirty="0" smtClean="0">
                <a:latin typeface="Arial" pitchFamily="34" charset="0"/>
                <a:cs typeface="Arial" pitchFamily="34" charset="0"/>
              </a:rPr>
              <a:t>tiempo</a:t>
            </a:r>
            <a:r>
              <a:rPr lang="es-MX" sz="1200" b="1" dirty="0" smtClean="0">
                <a:latin typeface="Arial" pitchFamily="34" charset="0"/>
                <a:cs typeface="Arial" pitchFamily="34" charset="0"/>
              </a:rPr>
              <a:t>:</a:t>
            </a:r>
            <a:r>
              <a:rPr lang="es-MX" sz="1200" dirty="0" smtClean="0">
                <a:latin typeface="Arial" pitchFamily="34" charset="0"/>
                <a:cs typeface="Arial" pitchFamily="34" charset="0"/>
              </a:rPr>
              <a:t> indica cuando se activará 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en relación al evento que activa al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Los valores son BEFORE, AFTER o INSTEAD OF.</a:t>
            </a:r>
          </a:p>
          <a:p>
            <a:pPr lvl="1">
              <a:lnSpc>
                <a:spcPct val="80000"/>
              </a:lnSpc>
              <a:buFontTx/>
              <a:buChar char="•"/>
            </a:pPr>
            <a:r>
              <a:rPr lang="es-MX" sz="1200" dirty="0" smtClean="0">
                <a:latin typeface="Arial" pitchFamily="34" charset="0"/>
                <a:cs typeface="Arial" pitchFamily="34" charset="0"/>
              </a:rPr>
              <a:t>  </a:t>
            </a:r>
            <a:r>
              <a:rPr lang="es-MX" sz="1200" b="1" i="1" dirty="0" smtClean="0">
                <a:latin typeface="Arial" pitchFamily="34" charset="0"/>
                <a:cs typeface="Arial" pitchFamily="34" charset="0"/>
              </a:rPr>
              <a:t>evento</a:t>
            </a:r>
            <a:r>
              <a:rPr lang="es-MX" sz="1200" b="1" dirty="0" smtClean="0">
                <a:latin typeface="Arial" pitchFamily="34" charset="0"/>
                <a:cs typeface="Arial" pitchFamily="34" charset="0"/>
              </a:rPr>
              <a:t>:</a:t>
            </a:r>
            <a:r>
              <a:rPr lang="es-MX" sz="1200" dirty="0" smtClean="0">
                <a:latin typeface="Arial" pitchFamily="34" charset="0"/>
                <a:cs typeface="Arial" pitchFamily="34" charset="0"/>
              </a:rPr>
              <a:t> identifica la operación DML que causa que 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se active. Los valores son INSERT, UPDATE [OF columna] y DELETE.</a:t>
            </a:r>
          </a:p>
          <a:p>
            <a:pPr lvl="1">
              <a:lnSpc>
                <a:spcPct val="80000"/>
              </a:lnSpc>
              <a:buFontTx/>
              <a:buChar char="•"/>
            </a:pPr>
            <a:r>
              <a:rPr lang="es-MX" sz="1200" dirty="0" smtClean="0">
                <a:latin typeface="Arial" pitchFamily="34" charset="0"/>
                <a:cs typeface="Arial" pitchFamily="34" charset="0"/>
              </a:rPr>
              <a:t>  </a:t>
            </a:r>
            <a:r>
              <a:rPr lang="es-MX" sz="1200" b="1" i="1" dirty="0" err="1" smtClean="0">
                <a:latin typeface="Arial" pitchFamily="34" charset="0"/>
                <a:cs typeface="Arial" pitchFamily="34" charset="0"/>
              </a:rPr>
              <a:t>nombre_objeto</a:t>
            </a:r>
            <a:r>
              <a:rPr lang="es-MX" sz="1200" b="1" dirty="0" smtClean="0">
                <a:latin typeface="Arial" pitchFamily="34" charset="0"/>
                <a:cs typeface="Arial" pitchFamily="34" charset="0"/>
              </a:rPr>
              <a:t>:</a:t>
            </a:r>
            <a:r>
              <a:rPr lang="es-MX" sz="1200" dirty="0" smtClean="0">
                <a:latin typeface="Arial" pitchFamily="34" charset="0"/>
                <a:cs typeface="Arial" pitchFamily="34" charset="0"/>
              </a:rPr>
              <a:t> indica el nombre de tabla o vista asociada con 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a:t>
            </a:r>
          </a:p>
          <a:p>
            <a:pPr lvl="1">
              <a:lnSpc>
                <a:spcPct val="80000"/>
              </a:lnSpc>
              <a:buFontTx/>
              <a:buChar char="•"/>
            </a:pPr>
            <a:r>
              <a:rPr lang="es-MX" sz="1200" dirty="0" smtClean="0">
                <a:latin typeface="Arial" pitchFamily="34" charset="0"/>
                <a:cs typeface="Arial" pitchFamily="34" charset="0"/>
              </a:rPr>
              <a:t>  En</a:t>
            </a:r>
            <a:r>
              <a:rPr lang="es-MX" sz="1200" baseline="0" dirty="0" smtClean="0">
                <a:latin typeface="Arial" pitchFamily="34" charset="0"/>
                <a:cs typeface="Arial" pitchFamily="34" charset="0"/>
              </a:rPr>
              <a:t> un </a:t>
            </a:r>
            <a:r>
              <a:rPr lang="es-MX" sz="1200" dirty="0" err="1" smtClean="0">
                <a:latin typeface="Arial" pitchFamily="34" charset="0"/>
                <a:cs typeface="Arial" pitchFamily="34" charset="0"/>
              </a:rPr>
              <a:t>trigger</a:t>
            </a:r>
            <a:r>
              <a:rPr lang="es-MX" sz="1200" baseline="0" dirty="0" smtClean="0">
                <a:latin typeface="Arial" pitchFamily="34" charset="0"/>
                <a:cs typeface="Arial" pitchFamily="34" charset="0"/>
              </a:rPr>
              <a:t> a nivel de </a:t>
            </a:r>
            <a:r>
              <a:rPr lang="es-MX" sz="1200" dirty="0" smtClean="0">
                <a:latin typeface="Arial" pitchFamily="34" charset="0"/>
                <a:cs typeface="Arial" pitchFamily="34" charset="0"/>
              </a:rPr>
              <a:t>filas se puede especificar:</a:t>
            </a:r>
          </a:p>
          <a:p>
            <a:pPr lvl="2">
              <a:lnSpc>
                <a:spcPct val="80000"/>
              </a:lnSpc>
              <a:buFontTx/>
              <a:buChar char="•"/>
            </a:pPr>
            <a:r>
              <a:rPr lang="es-MX" sz="1200" dirty="0" smtClean="0">
                <a:latin typeface="Arial" pitchFamily="34" charset="0"/>
                <a:cs typeface="Arial" pitchFamily="34" charset="0"/>
              </a:rPr>
              <a:t>  Una cláusula REFERENCING para elegir un nombre para referenciar a los valores de las columnas almacenados en la Base de Datos y a los nuevos valores de la fila actual (los valores por defecto son OLD y NEW).</a:t>
            </a:r>
          </a:p>
          <a:p>
            <a:pPr lvl="2">
              <a:lnSpc>
                <a:spcPct val="80000"/>
              </a:lnSpc>
              <a:buFontTx/>
              <a:buChar char="•"/>
            </a:pPr>
            <a:r>
              <a:rPr lang="es-MX" sz="1200" dirty="0" smtClean="0">
                <a:latin typeface="Arial" pitchFamily="34" charset="0"/>
                <a:cs typeface="Arial" pitchFamily="34" charset="0"/>
              </a:rPr>
              <a:t>  FOR EACH ROW para designar que 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es a nivel de fila.</a:t>
            </a:r>
          </a:p>
          <a:p>
            <a:pPr lvl="2">
              <a:lnSpc>
                <a:spcPct val="80000"/>
              </a:lnSpc>
              <a:buFontTx/>
              <a:buChar char="•"/>
            </a:pPr>
            <a:r>
              <a:rPr lang="es-MX" sz="1200" dirty="0" smtClean="0">
                <a:latin typeface="Arial" pitchFamily="34" charset="0"/>
                <a:cs typeface="Arial" pitchFamily="34" charset="0"/>
              </a:rPr>
              <a:t>  Una cláusula WHEN para aplicar una condición que es evaluada (TRUE o FALSE) para cada fila para determinar si se ejecutará o no el cuerpo del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a:t>
            </a:r>
          </a:p>
          <a:p>
            <a:pPr lvl="2">
              <a:lnSpc>
                <a:spcPct val="80000"/>
              </a:lnSpc>
              <a:buFontTx/>
              <a:buChar char="•"/>
            </a:pPr>
            <a:r>
              <a:rPr lang="es-MX" sz="1200" b="1" i="1" baseline="0" dirty="0" smtClean="0">
                <a:latin typeface="Arial" pitchFamily="34" charset="0"/>
                <a:cs typeface="Arial" pitchFamily="34" charset="0"/>
              </a:rPr>
              <a:t>  </a:t>
            </a:r>
            <a:r>
              <a:rPr lang="es-MX" sz="1200" b="1" i="1" baseline="0" dirty="0" err="1" smtClean="0">
                <a:latin typeface="Arial" pitchFamily="34" charset="0"/>
                <a:cs typeface="Arial" pitchFamily="34" charset="0"/>
              </a:rPr>
              <a:t>cuerpo_trigger</a:t>
            </a:r>
            <a:r>
              <a:rPr lang="es-MX" sz="1200" b="1" i="0" baseline="0" dirty="0" smtClean="0">
                <a:latin typeface="Arial" pitchFamily="34" charset="0"/>
                <a:cs typeface="Arial" pitchFamily="34" charset="0"/>
              </a:rPr>
              <a:t> :</a:t>
            </a:r>
            <a:r>
              <a:rPr lang="es-MX" sz="1200" b="0" i="0" baseline="0" dirty="0" smtClean="0">
                <a:latin typeface="Arial" pitchFamily="34" charset="0"/>
                <a:cs typeface="Arial" pitchFamily="34" charset="0"/>
              </a:rPr>
              <a:t>  </a:t>
            </a:r>
            <a:r>
              <a:rPr lang="es-MX" sz="1200" dirty="0" smtClean="0">
                <a:latin typeface="Arial" pitchFamily="34" charset="0"/>
                <a:cs typeface="Arial" pitchFamily="34" charset="0"/>
              </a:rPr>
              <a:t>es una acción o conjunto de acciones que realizará 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implementada:</a:t>
            </a:r>
          </a:p>
          <a:p>
            <a:pPr lvl="3">
              <a:lnSpc>
                <a:spcPct val="80000"/>
              </a:lnSpc>
              <a:buFontTx/>
              <a:buChar char="•"/>
            </a:pPr>
            <a:r>
              <a:rPr lang="es-MX" sz="1200" dirty="0" smtClean="0">
                <a:latin typeface="Arial" pitchFamily="34" charset="0"/>
                <a:cs typeface="Arial" pitchFamily="34" charset="0"/>
              </a:rPr>
              <a:t>  A través de un bloque anónimo con un DECLARE o BEGIN y un END.</a:t>
            </a:r>
          </a:p>
          <a:p>
            <a:pPr lvl="3">
              <a:lnSpc>
                <a:spcPct val="80000"/>
              </a:lnSpc>
              <a:buFontTx/>
              <a:buChar char="•"/>
            </a:pPr>
            <a:r>
              <a:rPr lang="es-MX" sz="1200" dirty="0" smtClean="0">
                <a:latin typeface="Arial" pitchFamily="34" charset="0"/>
                <a:cs typeface="Arial" pitchFamily="34" charset="0"/>
              </a:rPr>
              <a:t>  Usando la cláusula CALL para invocar un procedimiento</a:t>
            </a:r>
            <a:r>
              <a:rPr lang="es-MX" sz="1200" dirty="0" smtClean="0">
                <a:latin typeface="Arial" pitchFamily="34" charset="0"/>
                <a:cs typeface="Arial" pitchFamily="34" charset="0"/>
              </a:rPr>
              <a:t>.</a:t>
            </a:r>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66EC65DF-F4E4-4E68-BC44-BB918D5A2091}" type="slidenum">
              <a:rPr lang="es-CL" sz="1200">
                <a:latin typeface="+mn-lt"/>
                <a:cs typeface="+mn-cs"/>
              </a:rPr>
              <a:pPr algn="r" fontAlgn="auto">
                <a:spcBef>
                  <a:spcPts val="0"/>
                </a:spcBef>
                <a:spcAft>
                  <a:spcPts val="0"/>
                </a:spcAft>
                <a:defRPr/>
              </a:pPr>
              <a:t>7</a:t>
            </a:fld>
            <a:endParaRPr lang="es-CL" sz="1200">
              <a:latin typeface="+mn-lt"/>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9698" name="2 Marcador de notas"/>
          <p:cNvSpPr>
            <a:spLocks noGrp="1"/>
          </p:cNvSpPr>
          <p:nvPr>
            <p:ph type="body" idx="1"/>
          </p:nvPr>
        </p:nvSpPr>
        <p:spPr bwMode="auto">
          <a:noFill/>
        </p:spPr>
        <p:txBody>
          <a:bodyPr wrap="square" numCol="1" anchor="t" anchorCtr="0" compatLnSpc="1">
            <a:prstTxWarp prst="textNoShape">
              <a:avLst/>
            </a:prstTxWarp>
          </a:bodyPr>
          <a:lstStyle/>
          <a:p>
            <a:pPr>
              <a:lnSpc>
                <a:spcPct val="80000"/>
              </a:lnSpc>
            </a:pPr>
            <a:r>
              <a:rPr lang="es-MX" sz="1200" b="1" dirty="0" smtClean="0">
                <a:latin typeface="Arial" pitchFamily="34" charset="0"/>
                <a:cs typeface="Arial" pitchFamily="34" charset="0"/>
              </a:rPr>
              <a:t>C</a:t>
            </a:r>
            <a:r>
              <a:rPr lang="es-MX" sz="1200" b="1" baseline="0" dirty="0" smtClean="0">
                <a:latin typeface="Arial" pitchFamily="34" charset="0"/>
                <a:cs typeface="Arial" pitchFamily="34" charset="0"/>
              </a:rPr>
              <a:t>uándo </a:t>
            </a:r>
            <a:r>
              <a:rPr lang="es-MX" sz="1200" b="1" baseline="0" dirty="0" smtClean="0">
                <a:latin typeface="Arial" pitchFamily="34" charset="0"/>
                <a:cs typeface="Arial" pitchFamily="34" charset="0"/>
              </a:rPr>
              <a:t>Ejecutar un </a:t>
            </a:r>
            <a:r>
              <a:rPr lang="es-MX" sz="1200" b="1" baseline="0" dirty="0" err="1" smtClean="0">
                <a:latin typeface="Arial" pitchFamily="34" charset="0"/>
                <a:cs typeface="Arial" pitchFamily="34" charset="0"/>
              </a:rPr>
              <a:t>Trigger</a:t>
            </a:r>
            <a:r>
              <a:rPr lang="es-MX" sz="1200" b="1" baseline="0" dirty="0" smtClean="0">
                <a:latin typeface="Arial" pitchFamily="34" charset="0"/>
                <a:cs typeface="Arial" pitchFamily="34" charset="0"/>
              </a:rPr>
              <a:t> DML</a:t>
            </a:r>
            <a:endParaRPr lang="es-MX" sz="1200" dirty="0" smtClean="0">
              <a:latin typeface="Arial" pitchFamily="34" charset="0"/>
              <a:cs typeface="Arial" pitchFamily="34" charset="0"/>
            </a:endParaRPr>
          </a:p>
          <a:p>
            <a:pPr>
              <a:lnSpc>
                <a:spcPct val="80000"/>
              </a:lnSpc>
              <a:buFontTx/>
              <a:buChar char="•"/>
            </a:pPr>
            <a:r>
              <a:rPr lang="es-MX" sz="1200" b="1" dirty="0" smtClean="0">
                <a:latin typeface="Arial" pitchFamily="34" charset="0"/>
                <a:cs typeface="Arial" pitchFamily="34" charset="0"/>
              </a:rPr>
              <a:t>  </a:t>
            </a:r>
            <a:r>
              <a:rPr lang="es-CL" sz="1200" b="0" dirty="0" smtClean="0">
                <a:latin typeface="Arial" pitchFamily="34" charset="0"/>
                <a:cs typeface="Arial" pitchFamily="34" charset="0"/>
              </a:rPr>
              <a:t>Se puede especificar el tiempo de ejecución</a:t>
            </a:r>
            <a:r>
              <a:rPr lang="es-CL" sz="1200" b="0" baseline="0" dirty="0" smtClean="0">
                <a:latin typeface="Arial" pitchFamily="34" charset="0"/>
                <a:cs typeface="Arial" pitchFamily="34" charset="0"/>
              </a:rPr>
              <a:t> de las acciones del </a:t>
            </a:r>
            <a:r>
              <a:rPr lang="es-CL" sz="1200" b="0" baseline="0" dirty="0" err="1" smtClean="0">
                <a:latin typeface="Arial" pitchFamily="34" charset="0"/>
                <a:cs typeface="Arial" pitchFamily="34" charset="0"/>
              </a:rPr>
              <a:t>tigger</a:t>
            </a:r>
            <a:r>
              <a:rPr lang="es-CL" sz="1200" b="0" baseline="0" dirty="0" smtClean="0">
                <a:latin typeface="Arial" pitchFamily="34" charset="0"/>
                <a:cs typeface="Arial" pitchFamily="34" charset="0"/>
              </a:rPr>
              <a:t>:</a:t>
            </a:r>
          </a:p>
          <a:p>
            <a:pPr lvl="1">
              <a:lnSpc>
                <a:spcPct val="80000"/>
              </a:lnSpc>
              <a:buFontTx/>
              <a:buChar char="•"/>
            </a:pPr>
            <a:r>
              <a:rPr lang="es-CL" sz="1200" b="0" baseline="0" dirty="0" smtClean="0">
                <a:latin typeface="Arial" pitchFamily="34" charset="0"/>
                <a:cs typeface="Arial" pitchFamily="34" charset="0"/>
              </a:rPr>
              <a:t> B</a:t>
            </a:r>
            <a:r>
              <a:rPr lang="es-MX" sz="1200" dirty="0" smtClean="0">
                <a:latin typeface="Arial" pitchFamily="34" charset="0"/>
                <a:cs typeface="Arial" pitchFamily="34" charset="0"/>
              </a:rPr>
              <a:t>EFORE: ejecuta el cuerpo del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antes de que el evento DML que lo desencadena se ejecute sobre la </a:t>
            </a:r>
            <a:r>
              <a:rPr lang="es-MX" sz="1200" b="1" dirty="0" smtClean="0">
                <a:latin typeface="Arial" pitchFamily="34" charset="0"/>
                <a:cs typeface="Arial" pitchFamily="34" charset="0"/>
              </a:rPr>
              <a:t>tabla</a:t>
            </a:r>
            <a:r>
              <a:rPr lang="es-MX" sz="1200" dirty="0" smtClean="0">
                <a:latin typeface="Arial" pitchFamily="34" charset="0"/>
                <a:cs typeface="Arial" pitchFamily="34" charset="0"/>
              </a:rPr>
              <a:t>.</a:t>
            </a:r>
          </a:p>
          <a:p>
            <a:pPr lvl="1">
              <a:lnSpc>
                <a:spcPct val="80000"/>
              </a:lnSpc>
              <a:buFontTx/>
              <a:buChar char="•"/>
            </a:pPr>
            <a:r>
              <a:rPr lang="es-MX" sz="1200" dirty="0" smtClean="0">
                <a:latin typeface="Arial" pitchFamily="34" charset="0"/>
                <a:cs typeface="Arial" pitchFamily="34" charset="0"/>
              </a:rPr>
              <a:t>  AFTER: ejecuta el cuerpo del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después de que el evento DML que lo desencadena se ejecute sobre la </a:t>
            </a:r>
            <a:r>
              <a:rPr lang="es-MX" sz="1200" b="1" dirty="0" smtClean="0">
                <a:latin typeface="Arial" pitchFamily="34" charset="0"/>
                <a:cs typeface="Arial" pitchFamily="34" charset="0"/>
              </a:rPr>
              <a:t>tabla</a:t>
            </a:r>
            <a:r>
              <a:rPr lang="es-MX" sz="1200" dirty="0" smtClean="0">
                <a:latin typeface="Arial" pitchFamily="34" charset="0"/>
                <a:cs typeface="Arial" pitchFamily="34" charset="0"/>
              </a:rPr>
              <a:t>.</a:t>
            </a:r>
          </a:p>
          <a:p>
            <a:pPr lvl="1">
              <a:lnSpc>
                <a:spcPct val="80000"/>
              </a:lnSpc>
              <a:buFontTx/>
              <a:buChar char="•"/>
            </a:pPr>
            <a:r>
              <a:rPr lang="es-MX" sz="1200" dirty="0" smtClean="0">
                <a:latin typeface="Arial" pitchFamily="34" charset="0"/>
                <a:cs typeface="Arial" pitchFamily="34" charset="0"/>
              </a:rPr>
              <a:t>  INSTEAD OF: ejecuta el cuerpo del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en lugar del evento DML que se ejecuta sobre una </a:t>
            </a:r>
            <a:r>
              <a:rPr lang="es-MX" sz="1200" b="1" dirty="0" smtClean="0">
                <a:latin typeface="Arial" pitchFamily="34" charset="0"/>
                <a:cs typeface="Arial" pitchFamily="34" charset="0"/>
              </a:rPr>
              <a:t>vista</a:t>
            </a:r>
            <a:r>
              <a:rPr lang="es-MX" sz="1200" dirty="0" smtClean="0">
                <a:latin typeface="Arial" pitchFamily="34" charset="0"/>
                <a:cs typeface="Arial" pitchFamily="34" charset="0"/>
              </a:rPr>
              <a:t> (ni antes ni después, sólo sustituyéndola). </a:t>
            </a:r>
          </a:p>
          <a:p>
            <a:pPr>
              <a:lnSpc>
                <a:spcPct val="80000"/>
              </a:lnSpc>
              <a:buFontTx/>
              <a:buChar char="•"/>
            </a:pPr>
            <a:r>
              <a:rPr lang="es-CL" sz="1200" b="0" baseline="0" dirty="0" smtClean="0">
                <a:latin typeface="Arial" pitchFamily="34" charset="0"/>
                <a:cs typeface="Arial" pitchFamily="34" charset="0"/>
              </a:rPr>
              <a:t>  Una tabla puede t</a:t>
            </a:r>
            <a:r>
              <a:rPr lang="es-CL" sz="1200" dirty="0" smtClean="0">
                <a:latin typeface="Arial" pitchFamily="34" charset="0"/>
                <a:cs typeface="Arial" pitchFamily="34" charset="0"/>
              </a:rPr>
              <a:t>ener asociado varios </a:t>
            </a:r>
            <a:r>
              <a:rPr lang="es-CL" sz="1200" dirty="0" err="1" smtClean="0">
                <a:latin typeface="Arial" pitchFamily="34" charset="0"/>
                <a:cs typeface="Arial" pitchFamily="34" charset="0"/>
              </a:rPr>
              <a:t>triggers</a:t>
            </a:r>
            <a:r>
              <a:rPr lang="es-CL" sz="1200" dirty="0" smtClean="0">
                <a:latin typeface="Arial" pitchFamily="34" charset="0"/>
                <a:cs typeface="Arial" pitchFamily="34" charset="0"/>
              </a:rPr>
              <a:t>. Por lo tanto cuando se ejecuta una sentencia DML sobre ella, el orden en el que se van a ejecutar es:</a:t>
            </a:r>
          </a:p>
          <a:p>
            <a:pPr lvl="1">
              <a:lnSpc>
                <a:spcPct val="80000"/>
              </a:lnSpc>
              <a:buFontTx/>
              <a:buChar char="•"/>
            </a:pPr>
            <a:r>
              <a:rPr lang="es-CL" sz="1200" dirty="0" smtClean="0">
                <a:latin typeface="Arial" pitchFamily="34" charset="0"/>
                <a:cs typeface="Arial" pitchFamily="34" charset="0"/>
              </a:rPr>
              <a:t>1.- Ejecutar, si existe, el </a:t>
            </a:r>
            <a:r>
              <a:rPr lang="es-CL" sz="1200" dirty="0" err="1" smtClean="0">
                <a:latin typeface="Arial" pitchFamily="34" charset="0"/>
                <a:cs typeface="Arial" pitchFamily="34" charset="0"/>
              </a:rPr>
              <a:t>trigger</a:t>
            </a:r>
            <a:r>
              <a:rPr lang="es-CL" sz="1200" dirty="0" smtClean="0">
                <a:latin typeface="Arial" pitchFamily="34" charset="0"/>
                <a:cs typeface="Arial" pitchFamily="34" charset="0"/>
              </a:rPr>
              <a:t> de tipo BEFORE a nivel de sentencia.</a:t>
            </a:r>
          </a:p>
          <a:p>
            <a:pPr lvl="1">
              <a:lnSpc>
                <a:spcPct val="80000"/>
              </a:lnSpc>
              <a:buFontTx/>
              <a:buChar char="•"/>
            </a:pPr>
            <a:r>
              <a:rPr lang="es-CL" sz="1200" dirty="0" smtClean="0">
                <a:latin typeface="Arial" pitchFamily="34" charset="0"/>
                <a:cs typeface="Arial" pitchFamily="34" charset="0"/>
              </a:rPr>
              <a:t>  2.- Para cada fila a la que afecte la sentencia:</a:t>
            </a:r>
          </a:p>
          <a:p>
            <a:pPr lvl="2">
              <a:lnSpc>
                <a:spcPct val="80000"/>
              </a:lnSpc>
              <a:buFontTx/>
              <a:buChar char="•"/>
            </a:pPr>
            <a:r>
              <a:rPr lang="es-CL" sz="1200" dirty="0" smtClean="0">
                <a:latin typeface="Arial" pitchFamily="34" charset="0"/>
                <a:cs typeface="Arial" pitchFamily="34" charset="0"/>
              </a:rPr>
              <a:t> a) Ejecutar, si existe, el </a:t>
            </a:r>
            <a:r>
              <a:rPr lang="es-CL" sz="1200" dirty="0" err="1" smtClean="0">
                <a:latin typeface="Arial" pitchFamily="34" charset="0"/>
                <a:cs typeface="Arial" pitchFamily="34" charset="0"/>
              </a:rPr>
              <a:t>trigger</a:t>
            </a:r>
            <a:r>
              <a:rPr lang="es-CL" sz="1200" dirty="0" smtClean="0">
                <a:latin typeface="Arial" pitchFamily="34" charset="0"/>
                <a:cs typeface="Arial" pitchFamily="34" charset="0"/>
              </a:rPr>
              <a:t> de </a:t>
            </a:r>
            <a:r>
              <a:rPr lang="es-CL" sz="1200" dirty="0" err="1" smtClean="0">
                <a:latin typeface="Arial" pitchFamily="34" charset="0"/>
                <a:cs typeface="Arial" pitchFamily="34" charset="0"/>
              </a:rPr>
              <a:t>tipor</a:t>
            </a:r>
            <a:r>
              <a:rPr lang="es-CL" sz="1200" dirty="0" smtClean="0">
                <a:latin typeface="Arial" pitchFamily="34" charset="0"/>
                <a:cs typeface="Arial" pitchFamily="34" charset="0"/>
              </a:rPr>
              <a:t> BEFORE a nivel de fila.</a:t>
            </a:r>
          </a:p>
          <a:p>
            <a:pPr lvl="2">
              <a:lnSpc>
                <a:spcPct val="80000"/>
              </a:lnSpc>
              <a:buFontTx/>
              <a:buChar char="•"/>
            </a:pPr>
            <a:r>
              <a:rPr lang="es-CL" sz="1200" dirty="0" smtClean="0">
                <a:latin typeface="Arial" pitchFamily="34" charset="0"/>
                <a:cs typeface="Arial" pitchFamily="34" charset="0"/>
              </a:rPr>
              <a:t>  b) Ejecutar la orden DML y realizar el chequeo de integridad de </a:t>
            </a:r>
            <a:r>
              <a:rPr lang="es-CL" sz="1200" dirty="0" err="1" smtClean="0">
                <a:latin typeface="Arial" pitchFamily="34" charset="0"/>
                <a:cs typeface="Arial" pitchFamily="34" charset="0"/>
              </a:rPr>
              <a:t>constraint</a:t>
            </a:r>
            <a:r>
              <a:rPr lang="es-CL" sz="1200" dirty="0" smtClean="0">
                <a:latin typeface="Arial" pitchFamily="34" charset="0"/>
                <a:cs typeface="Arial" pitchFamily="34" charset="0"/>
              </a:rPr>
              <a:t>.</a:t>
            </a:r>
          </a:p>
          <a:p>
            <a:pPr lvl="2">
              <a:lnSpc>
                <a:spcPct val="80000"/>
              </a:lnSpc>
              <a:buFontTx/>
              <a:buChar char="•"/>
            </a:pPr>
            <a:r>
              <a:rPr lang="es-CL" sz="1200" dirty="0" smtClean="0">
                <a:latin typeface="Arial" pitchFamily="34" charset="0"/>
                <a:cs typeface="Arial" pitchFamily="34" charset="0"/>
              </a:rPr>
              <a:t>  c) Ejecutar, si existe, el </a:t>
            </a:r>
            <a:r>
              <a:rPr lang="es-CL" sz="1200" dirty="0" err="1" smtClean="0">
                <a:latin typeface="Arial" pitchFamily="34" charset="0"/>
                <a:cs typeface="Arial" pitchFamily="34" charset="0"/>
              </a:rPr>
              <a:t>trigger</a:t>
            </a:r>
            <a:r>
              <a:rPr lang="es-CL" sz="1200" dirty="0" smtClean="0">
                <a:latin typeface="Arial" pitchFamily="34" charset="0"/>
                <a:cs typeface="Arial" pitchFamily="34" charset="0"/>
              </a:rPr>
              <a:t> de tipo AFTER a nivel de fila. </a:t>
            </a:r>
          </a:p>
          <a:p>
            <a:pPr lvl="1">
              <a:lnSpc>
                <a:spcPct val="80000"/>
              </a:lnSpc>
              <a:buFontTx/>
              <a:buChar char="•"/>
            </a:pPr>
            <a:r>
              <a:rPr lang="es-CL" sz="1200" dirty="0" smtClean="0">
                <a:latin typeface="Arial" pitchFamily="34" charset="0"/>
                <a:cs typeface="Arial" pitchFamily="34" charset="0"/>
              </a:rPr>
              <a:t>  3.- Eje</a:t>
            </a:r>
            <a:r>
              <a:rPr lang="es-ES" sz="1200" dirty="0" err="1" smtClean="0">
                <a:latin typeface="Arial" pitchFamily="34" charset="0"/>
                <a:cs typeface="Arial" pitchFamily="34" charset="0"/>
              </a:rPr>
              <a:t>cutar</a:t>
            </a:r>
            <a:r>
              <a:rPr lang="es-ES" sz="1200" dirty="0" smtClean="0">
                <a:latin typeface="Arial" pitchFamily="34" charset="0"/>
                <a:cs typeface="Arial" pitchFamily="34" charset="0"/>
              </a:rPr>
              <a:t>, si existe, el </a:t>
            </a:r>
            <a:r>
              <a:rPr lang="es-ES" sz="1200" dirty="0" err="1" smtClean="0">
                <a:latin typeface="Arial" pitchFamily="34" charset="0"/>
                <a:cs typeface="Arial" pitchFamily="34" charset="0"/>
              </a:rPr>
              <a:t>tigger</a:t>
            </a:r>
            <a:r>
              <a:rPr lang="es-ES" sz="1200" dirty="0" smtClean="0">
                <a:latin typeface="Arial" pitchFamily="34" charset="0"/>
                <a:cs typeface="Arial" pitchFamily="34" charset="0"/>
              </a:rPr>
              <a:t> de tipo AFTER a nivel de sentencia.</a:t>
            </a:r>
            <a:endParaRPr lang="es-CL" sz="1200" dirty="0" smtClean="0">
              <a:latin typeface="Arial" pitchFamily="34" charset="0"/>
              <a:cs typeface="Arial" pitchFamily="34" charset="0"/>
            </a:endParaRPr>
          </a:p>
          <a:p>
            <a:pPr>
              <a:lnSpc>
                <a:spcPct val="80000"/>
              </a:lnSpc>
              <a:buFontTx/>
              <a:buChar char="•"/>
            </a:pPr>
            <a:r>
              <a:rPr lang="es-CL" sz="1200" dirty="0" smtClean="0">
                <a:latin typeface="Arial" pitchFamily="34" charset="0"/>
                <a:cs typeface="Arial" pitchFamily="34" charset="0"/>
              </a:rPr>
              <a:t>  Un evento que </a:t>
            </a:r>
            <a:r>
              <a:rPr lang="es-MX" sz="1200" dirty="0" smtClean="0">
                <a:latin typeface="Arial" pitchFamily="34" charset="0"/>
                <a:cs typeface="Arial" pitchFamily="34" charset="0"/>
              </a:rPr>
              <a:t>activa al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o una sentencia dentro del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pueden causar que una o más constraints de integridad sean chequeadas.</a:t>
            </a:r>
          </a:p>
          <a:p>
            <a:pPr>
              <a:lnSpc>
                <a:spcPct val="80000"/>
              </a:lnSpc>
              <a:buFontTx/>
              <a:buChar char="•"/>
            </a:pPr>
            <a:r>
              <a:rPr lang="es-MX" sz="1200" baseline="0" dirty="0" smtClean="0">
                <a:latin typeface="Arial" pitchFamily="34" charset="0"/>
                <a:cs typeface="Arial" pitchFamily="34" charset="0"/>
              </a:rPr>
              <a:t>  Un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puede activar otros </a:t>
            </a:r>
            <a:r>
              <a:rPr lang="es-MX" sz="1200" dirty="0" err="1" smtClean="0">
                <a:latin typeface="Arial" pitchFamily="34" charset="0"/>
                <a:cs typeface="Arial" pitchFamily="34" charset="0"/>
              </a:rPr>
              <a:t>triggers</a:t>
            </a:r>
            <a:r>
              <a:rPr lang="es-MX" sz="1200" dirty="0" smtClean="0">
                <a:latin typeface="Arial" pitchFamily="34" charset="0"/>
                <a:cs typeface="Arial" pitchFamily="34" charset="0"/>
              </a:rPr>
              <a:t> lo que se conoce como activación de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en cascada.</a:t>
            </a:r>
          </a:p>
          <a:p>
            <a:pPr>
              <a:lnSpc>
                <a:spcPct val="80000"/>
              </a:lnSpc>
              <a:buFontTx/>
              <a:buChar char="•"/>
            </a:pPr>
            <a:r>
              <a:rPr lang="es-MX" sz="1200" dirty="0" smtClean="0">
                <a:latin typeface="Arial" pitchFamily="34" charset="0"/>
                <a:cs typeface="Arial" pitchFamily="34" charset="0"/>
              </a:rPr>
              <a:t>  Todas las acciones y chequeos realizados como resultado de una sentencia SQL deben ser satisfactorias. Si una excepción se genera dentro de un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y la excepción no es manejada explícitamente, todas las acciones realizadas por la sentencia SQL no se efectúan (</a:t>
            </a:r>
            <a:r>
              <a:rPr lang="es-MX" sz="1200" dirty="0" err="1" smtClean="0">
                <a:latin typeface="Arial" pitchFamily="34" charset="0"/>
                <a:cs typeface="Arial" pitchFamily="34" charset="0"/>
              </a:rPr>
              <a:t>Rollback</a:t>
            </a:r>
            <a:r>
              <a:rPr lang="es-MX" sz="1200" dirty="0" smtClean="0">
                <a:latin typeface="Arial" pitchFamily="34" charset="0"/>
                <a:cs typeface="Arial" pitchFamily="34" charset="0"/>
              </a:rPr>
              <a:t>) incluyendo acciones realizadas por 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activado.</a:t>
            </a:r>
          </a:p>
          <a:p>
            <a:pPr>
              <a:lnSpc>
                <a:spcPct val="80000"/>
              </a:lnSpc>
              <a:buFontTx/>
              <a:buChar char="•"/>
            </a:pPr>
            <a:r>
              <a:rPr lang="es-MX" sz="1200" dirty="0" smtClean="0">
                <a:latin typeface="Arial" pitchFamily="34" charset="0"/>
                <a:cs typeface="Arial" pitchFamily="34" charset="0"/>
              </a:rPr>
              <a:t>  Lo anterior se realiza para garantizar que la integridad de </a:t>
            </a:r>
            <a:r>
              <a:rPr lang="es-MX" sz="1200" dirty="0" err="1" smtClean="0">
                <a:latin typeface="Arial" pitchFamily="34" charset="0"/>
                <a:cs typeface="Arial" pitchFamily="34" charset="0"/>
              </a:rPr>
              <a:t>constraint</a:t>
            </a:r>
            <a:r>
              <a:rPr lang="es-MX" sz="1200" dirty="0" smtClean="0">
                <a:latin typeface="Arial" pitchFamily="34" charset="0"/>
                <a:cs typeface="Arial" pitchFamily="34" charset="0"/>
              </a:rPr>
              <a:t> nunca se vea comprometidas por un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a:t>
            </a:r>
          </a:p>
          <a:p>
            <a:pPr>
              <a:lnSpc>
                <a:spcPct val="80000"/>
              </a:lnSpc>
              <a:buFontTx/>
              <a:buChar char="•"/>
            </a:pPr>
            <a:r>
              <a:rPr lang="es-MX" sz="1200" dirty="0" smtClean="0">
                <a:latin typeface="Arial" pitchFamily="34" charset="0"/>
                <a:cs typeface="Arial" pitchFamily="34" charset="0"/>
              </a:rPr>
              <a:t>  Cuando se ejecuta un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la tablas referenciadas pueden sufrir cambios por las transacciones de otros usuarios. En todos los casos, una imagen de lectura consistente es garantizada para los valores modificados que 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necesita leer o actualizar. </a:t>
            </a: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66EC65DF-F4E4-4E68-BC44-BB918D5A2091}" type="slidenum">
              <a:rPr lang="es-CL" sz="1200">
                <a:latin typeface="+mn-lt"/>
                <a:cs typeface="+mn-cs"/>
              </a:rPr>
              <a:pPr algn="r" fontAlgn="auto">
                <a:spcBef>
                  <a:spcPts val="0"/>
                </a:spcBef>
                <a:spcAft>
                  <a:spcPts val="0"/>
                </a:spcAft>
                <a:defRPr/>
              </a:pPr>
              <a:t>8</a:t>
            </a:fld>
            <a:endParaRPr lang="es-CL" sz="1200">
              <a:latin typeface="+mn-lt"/>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3794" name="2 Marcador de notas"/>
          <p:cNvSpPr>
            <a:spLocks noGrp="1"/>
          </p:cNvSpPr>
          <p:nvPr>
            <p:ph type="body" idx="1"/>
          </p:nvPr>
        </p:nvSpPr>
        <p:spPr bwMode="auto">
          <a:noFill/>
        </p:spPr>
        <p:txBody>
          <a:bodyPr wrap="square" numCol="1" anchor="t" anchorCtr="0" compatLnSpc="1">
            <a:prstTxWarp prst="textNoShape">
              <a:avLst/>
            </a:prstTxWarp>
          </a:bodyPr>
          <a:lstStyle/>
          <a:p>
            <a:r>
              <a:rPr lang="es-MX" sz="1200" b="1" dirty="0" smtClean="0">
                <a:latin typeface="Arial" pitchFamily="34" charset="0"/>
                <a:cs typeface="Arial" pitchFamily="34" charset="0"/>
              </a:rPr>
              <a:t>Tipos de </a:t>
            </a:r>
            <a:r>
              <a:rPr lang="es-MX" sz="1200" b="1" dirty="0" err="1" smtClean="0">
                <a:latin typeface="Arial" pitchFamily="34" charset="0"/>
                <a:cs typeface="Arial" pitchFamily="34" charset="0"/>
              </a:rPr>
              <a:t>Triggers</a:t>
            </a:r>
            <a:r>
              <a:rPr lang="es-MX" sz="1200" b="1" dirty="0" smtClean="0">
                <a:latin typeface="Arial" pitchFamily="34" charset="0"/>
                <a:cs typeface="Arial" pitchFamily="34" charset="0"/>
              </a:rPr>
              <a:t> DML</a:t>
            </a:r>
            <a:endParaRPr lang="es-MX" sz="1200" b="0" dirty="0" smtClean="0">
              <a:latin typeface="Arial" pitchFamily="34" charset="0"/>
              <a:cs typeface="Arial" pitchFamily="34" charset="0"/>
            </a:endParaRPr>
          </a:p>
          <a:p>
            <a:pPr marL="171450" indent="-171450">
              <a:buFont typeface="Arial" panose="020B0604020202020204" pitchFamily="34" charset="0"/>
              <a:buChar char="•"/>
            </a:pPr>
            <a:r>
              <a:rPr lang="es-MX" sz="1200" b="0" dirty="0" smtClean="0">
                <a:latin typeface="Arial" pitchFamily="34" charset="0"/>
                <a:cs typeface="Arial" pitchFamily="34" charset="0"/>
              </a:rPr>
              <a:t>El </a:t>
            </a:r>
            <a:r>
              <a:rPr lang="es-MX" sz="1200" dirty="0" smtClean="0">
                <a:latin typeface="Arial" pitchFamily="34" charset="0"/>
                <a:cs typeface="Arial" pitchFamily="34" charset="0"/>
              </a:rPr>
              <a:t>tipo de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determina si el cuerpo del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se ejecutará para cada fila o sólo una vez ((no importa el número de filas que serán afectadas) cuando se ejecute la sentencia DML en la tabla.</a:t>
            </a:r>
          </a:p>
          <a:p>
            <a:pPr marL="171450" indent="-171450">
              <a:buFont typeface="Arial" panose="020B0604020202020204" pitchFamily="34" charset="0"/>
              <a:buChar char="•"/>
            </a:pPr>
            <a:r>
              <a:rPr lang="es-MX" sz="1200" dirty="0" smtClean="0">
                <a:latin typeface="Arial" pitchFamily="34" charset="0"/>
                <a:cs typeface="Arial" pitchFamily="34" charset="0"/>
              </a:rPr>
              <a:t>Un</a:t>
            </a:r>
            <a:r>
              <a:rPr lang="es-MX" sz="1200" baseline="0" dirty="0" smtClean="0">
                <a:latin typeface="Arial" pitchFamily="34" charset="0"/>
                <a:cs typeface="Arial" pitchFamily="34" charset="0"/>
              </a:rPr>
              <a:t>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a nivel de fila:</a:t>
            </a:r>
          </a:p>
          <a:p>
            <a:pPr marL="628650" lvl="1" indent="-171450">
              <a:buFont typeface="Arial" panose="020B0604020202020204" pitchFamily="34" charset="0"/>
              <a:buChar char="•"/>
            </a:pPr>
            <a:r>
              <a:rPr lang="es-MX" sz="1200" dirty="0" smtClean="0">
                <a:latin typeface="Arial" pitchFamily="34" charset="0"/>
                <a:cs typeface="Arial" pitchFamily="34" charset="0"/>
              </a:rPr>
              <a:t>Se ejecuta una vez por cada fila afectada por la sentencia SQL que activa la ejecución del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a:t>
            </a:r>
          </a:p>
          <a:p>
            <a:pPr marL="628650" lvl="1" indent="-171450">
              <a:buFont typeface="Arial" panose="020B0604020202020204" pitchFamily="34" charset="0"/>
              <a:buChar char="•"/>
            </a:pPr>
            <a:r>
              <a:rPr lang="es-MX" sz="1200" dirty="0" smtClean="0">
                <a:latin typeface="Arial" pitchFamily="34" charset="0"/>
                <a:cs typeface="Arial" pitchFamily="34" charset="0"/>
              </a:rPr>
              <a:t>No</a:t>
            </a:r>
            <a:r>
              <a:rPr lang="es-MX" sz="1200" baseline="0" dirty="0" smtClean="0">
                <a:latin typeface="Arial" pitchFamily="34" charset="0"/>
                <a:cs typeface="Arial" pitchFamily="34" charset="0"/>
              </a:rPr>
              <a:t> </a:t>
            </a:r>
            <a:r>
              <a:rPr lang="es-MX" sz="1200" dirty="0" smtClean="0">
                <a:latin typeface="Arial" pitchFamily="34" charset="0"/>
                <a:cs typeface="Arial" pitchFamily="34" charset="0"/>
              </a:rPr>
              <a:t>se ejecuta si el evento que gatilla al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no afecta ninguna fila.</a:t>
            </a:r>
          </a:p>
          <a:p>
            <a:pPr marL="628650" lvl="1" indent="-171450">
              <a:buFont typeface="Arial" panose="020B0604020202020204" pitchFamily="34" charset="0"/>
              <a:buChar char="•"/>
            </a:pPr>
            <a:r>
              <a:rPr lang="es-MX" sz="1200" dirty="0" smtClean="0">
                <a:latin typeface="Arial" pitchFamily="34" charset="0"/>
                <a:cs typeface="Arial" pitchFamily="34" charset="0"/>
              </a:rPr>
              <a:t>Está indicado por la especificación de la cláusula FOR EACH ROW.</a:t>
            </a:r>
          </a:p>
          <a:p>
            <a:pPr marL="628650" lvl="1" indent="-171450">
              <a:buFont typeface="Arial" panose="020B0604020202020204" pitchFamily="34" charset="0"/>
              <a:buChar char="•"/>
            </a:pPr>
            <a:r>
              <a:rPr lang="es-MX" sz="1200" dirty="0" smtClean="0">
                <a:latin typeface="Arial" pitchFamily="34" charset="0"/>
                <a:cs typeface="Arial" pitchFamily="34" charset="0"/>
              </a:rPr>
              <a:t>Usa un nombre de correlación para </a:t>
            </a:r>
            <a:r>
              <a:rPr lang="es-MX" sz="1200" dirty="0" err="1" smtClean="0">
                <a:latin typeface="Arial" pitchFamily="34" charset="0"/>
                <a:cs typeface="Arial" pitchFamily="34" charset="0"/>
              </a:rPr>
              <a:t>accesar</a:t>
            </a:r>
            <a:r>
              <a:rPr lang="es-MX" sz="1200" dirty="0" smtClean="0">
                <a:latin typeface="Arial" pitchFamily="34" charset="0"/>
                <a:cs typeface="Arial" pitchFamily="34" charset="0"/>
              </a:rPr>
              <a:t> al valor almacenado en la Base de Datos o al nuevo valor de la fila que está siendo procesada por 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a:t>
            </a:r>
          </a:p>
          <a:p>
            <a:pPr marL="628650" lvl="1" indent="-171450">
              <a:buFont typeface="Arial" panose="020B0604020202020204" pitchFamily="34" charset="0"/>
              <a:buChar char="•"/>
            </a:pPr>
            <a:r>
              <a:rPr lang="es-MX" sz="1200" b="1" dirty="0" smtClean="0">
                <a:latin typeface="Arial" pitchFamily="34" charset="0"/>
                <a:cs typeface="Arial" pitchFamily="34" charset="0"/>
              </a:rPr>
              <a:t>Puede</a:t>
            </a:r>
            <a:r>
              <a:rPr lang="es-MX" sz="1200" b="1" baseline="0" dirty="0" smtClean="0">
                <a:latin typeface="Arial" pitchFamily="34" charset="0"/>
                <a:cs typeface="Arial" pitchFamily="34" charset="0"/>
              </a:rPr>
              <a:t> </a:t>
            </a:r>
            <a:r>
              <a:rPr lang="es-MX" sz="1200" b="1" dirty="0" smtClean="0">
                <a:latin typeface="Arial" pitchFamily="34" charset="0"/>
                <a:cs typeface="Arial" pitchFamily="34" charset="0"/>
              </a:rPr>
              <a:t>disminuir la performance (rendimiento) si se efectúan muchas actualizaciones sobre tablas grandes</a:t>
            </a:r>
            <a:r>
              <a:rPr lang="es-MX" sz="1200" dirty="0" smtClean="0">
                <a:latin typeface="Arial" pitchFamily="34" charset="0"/>
                <a:cs typeface="Arial" pitchFamily="34" charset="0"/>
              </a:rPr>
              <a:t>.</a:t>
            </a:r>
          </a:p>
          <a:p>
            <a:pPr marL="171450" indent="-171450">
              <a:buFont typeface="Arial" panose="020B0604020202020204" pitchFamily="34" charset="0"/>
              <a:buChar char="•"/>
            </a:pPr>
            <a:r>
              <a:rPr lang="es-MX" sz="1200" dirty="0" smtClean="0">
                <a:latin typeface="Arial" pitchFamily="34" charset="0"/>
                <a:cs typeface="Arial" pitchFamily="34" charset="0"/>
              </a:rPr>
              <a:t>Un</a:t>
            </a:r>
            <a:r>
              <a:rPr lang="es-MX" sz="1200" baseline="0" dirty="0" smtClean="0">
                <a:latin typeface="Arial" pitchFamily="34" charset="0"/>
                <a:cs typeface="Arial" pitchFamily="34" charset="0"/>
              </a:rPr>
              <a:t> </a:t>
            </a:r>
            <a:r>
              <a:rPr lang="es-MX" sz="1200" baseline="0" dirty="0" err="1" smtClean="0">
                <a:latin typeface="Arial" pitchFamily="34" charset="0"/>
                <a:cs typeface="Arial" pitchFamily="34" charset="0"/>
              </a:rPr>
              <a:t>trigger</a:t>
            </a:r>
            <a:r>
              <a:rPr lang="es-MX" sz="1200" baseline="0" dirty="0" smtClean="0">
                <a:latin typeface="Arial" pitchFamily="34" charset="0"/>
                <a:cs typeface="Arial" pitchFamily="34" charset="0"/>
              </a:rPr>
              <a:t> a nivel de sentencia:</a:t>
            </a:r>
          </a:p>
          <a:p>
            <a:pPr marL="628650" lvl="1" indent="-171450">
              <a:buFont typeface="Arial" panose="020B0604020202020204" pitchFamily="34" charset="0"/>
              <a:buChar char="•"/>
            </a:pPr>
            <a:r>
              <a:rPr lang="es-MX" sz="1200" baseline="0" dirty="0" smtClean="0">
                <a:latin typeface="Arial" pitchFamily="34" charset="0"/>
                <a:cs typeface="Arial" pitchFamily="34" charset="0"/>
              </a:rPr>
              <a:t>Se </a:t>
            </a:r>
            <a:r>
              <a:rPr lang="es-MX" sz="1200" dirty="0" smtClean="0">
                <a:latin typeface="Arial" pitchFamily="34" charset="0"/>
                <a:cs typeface="Arial" pitchFamily="34" charset="0"/>
              </a:rPr>
              <a:t>ejecuta una vez antes o después de la sentencia SQL que gatilla 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a:t>
            </a:r>
          </a:p>
          <a:p>
            <a:pPr marL="628650" lvl="1" indent="-171450">
              <a:buFont typeface="Arial" panose="020B0604020202020204" pitchFamily="34" charset="0"/>
              <a:buChar char="•"/>
            </a:pPr>
            <a:r>
              <a:rPr lang="es-MX" sz="1200" dirty="0" smtClean="0">
                <a:latin typeface="Arial" pitchFamily="34" charset="0"/>
                <a:cs typeface="Arial" pitchFamily="34" charset="0"/>
              </a:rPr>
              <a:t>Es</a:t>
            </a:r>
            <a:r>
              <a:rPr lang="es-MX" sz="1200" baseline="0" dirty="0" smtClean="0">
                <a:latin typeface="Arial" pitchFamily="34" charset="0"/>
                <a:cs typeface="Arial" pitchFamily="34" charset="0"/>
              </a:rPr>
              <a:t> </a:t>
            </a:r>
            <a:r>
              <a:rPr lang="es-MX" sz="1200" dirty="0" smtClean="0">
                <a:latin typeface="Arial" pitchFamily="34" charset="0"/>
                <a:cs typeface="Arial" pitchFamily="34" charset="0"/>
              </a:rPr>
              <a:t>el tipo de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por defecto.</a:t>
            </a:r>
          </a:p>
          <a:p>
            <a:pPr marL="628650" lvl="1" indent="-171450">
              <a:buFont typeface="Arial" panose="020B0604020202020204" pitchFamily="34" charset="0"/>
              <a:buChar char="•"/>
            </a:pPr>
            <a:r>
              <a:rPr lang="es-MX" sz="1200" dirty="0" smtClean="0">
                <a:latin typeface="Arial" pitchFamily="34" charset="0"/>
                <a:cs typeface="Arial" pitchFamily="34" charset="0"/>
              </a:rPr>
              <a:t>Se gatilla una vez incluso si ninguna fila es afectada.</a:t>
            </a: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0AFA2040-EA0F-4837-BC71-5DB0758B2428}" type="slidenum">
              <a:rPr lang="es-CL" sz="1200">
                <a:latin typeface="+mn-lt"/>
                <a:cs typeface="+mn-cs"/>
              </a:rPr>
              <a:pPr algn="r" fontAlgn="auto">
                <a:spcBef>
                  <a:spcPts val="0"/>
                </a:spcBef>
                <a:spcAft>
                  <a:spcPts val="0"/>
                </a:spcAft>
                <a:defRPr/>
              </a:pPr>
              <a:t>9</a:t>
            </a:fld>
            <a:endParaRPr lang="es-CL" sz="1200">
              <a:latin typeface="+mn-lt"/>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31746" name="2 Marcador de notas"/>
          <p:cNvSpPr>
            <a:spLocks noGrp="1"/>
          </p:cNvSpPr>
          <p:nvPr>
            <p:ph type="body" idx="1"/>
          </p:nvPr>
        </p:nvSpPr>
        <p:spPr bwMode="auto">
          <a:noFill/>
        </p:spPr>
        <p:txBody>
          <a:bodyPr wrap="square" numCol="1" anchor="t" anchorCtr="0" compatLnSpc="1">
            <a:prstTxWarp prst="textNoShape">
              <a:avLst/>
            </a:prstTxWarp>
          </a:bodyPr>
          <a:lstStyle/>
          <a:p>
            <a:pPr>
              <a:lnSpc>
                <a:spcPct val="90000"/>
              </a:lnSpc>
            </a:pPr>
            <a:r>
              <a:rPr lang="es-MX" sz="1200" b="1" dirty="0" smtClean="0">
                <a:latin typeface="Arial" pitchFamily="34" charset="0"/>
                <a:cs typeface="Arial" pitchFamily="34" charset="0"/>
              </a:rPr>
              <a:t>Creando </a:t>
            </a:r>
            <a:r>
              <a:rPr lang="es-MX" sz="1200" b="1" dirty="0" err="1" smtClean="0">
                <a:latin typeface="Arial" pitchFamily="34" charset="0"/>
                <a:cs typeface="Arial" pitchFamily="34" charset="0"/>
              </a:rPr>
              <a:t>Trigger</a:t>
            </a:r>
            <a:r>
              <a:rPr lang="es-MX" sz="1200" b="1" dirty="0" smtClean="0">
                <a:latin typeface="Arial" pitchFamily="34" charset="0"/>
                <a:cs typeface="Arial" pitchFamily="34" charset="0"/>
              </a:rPr>
              <a:t> a Nivel de Sentencia</a:t>
            </a:r>
            <a:endParaRPr lang="es-MX" sz="1200" dirty="0" smtClean="0">
              <a:latin typeface="Arial" pitchFamily="34" charset="0"/>
              <a:cs typeface="Arial" pitchFamily="34" charset="0"/>
            </a:endParaRPr>
          </a:p>
          <a:p>
            <a:pPr>
              <a:lnSpc>
                <a:spcPct val="90000"/>
              </a:lnSpc>
              <a:buFontTx/>
              <a:buNone/>
            </a:pPr>
            <a:r>
              <a:rPr lang="es-CL" sz="1200" b="0" baseline="0" dirty="0" smtClean="0">
                <a:latin typeface="Arial" pitchFamily="34" charset="0"/>
                <a:cs typeface="Arial" pitchFamily="34" charset="0"/>
              </a:rPr>
              <a:t> En el ejemplo, </a:t>
            </a:r>
            <a:r>
              <a:rPr lang="es-MX" sz="1200" dirty="0" smtClean="0">
                <a:latin typeface="Arial" pitchFamily="34" charset="0"/>
                <a:cs typeface="Arial" pitchFamily="34" charset="0"/>
              </a:rPr>
              <a:t>se crea un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a nivel de una sentencia INSERT que se realice sobre la </a:t>
            </a:r>
            <a:r>
              <a:rPr lang="es-MX" sz="1200" dirty="0" err="1" smtClean="0">
                <a:latin typeface="Arial" pitchFamily="34" charset="0"/>
                <a:cs typeface="Arial" pitchFamily="34" charset="0"/>
              </a:rPr>
              <a:t>employees</a:t>
            </a:r>
            <a:r>
              <a:rPr lang="es-MX" sz="1200" dirty="0" smtClean="0">
                <a:latin typeface="Arial" pitchFamily="34" charset="0"/>
                <a:cs typeface="Arial" pitchFamily="34" charset="0"/>
              </a:rPr>
              <a:t>. El </a:t>
            </a:r>
            <a:r>
              <a:rPr lang="es-MX" sz="1200" dirty="0" err="1" smtClean="0">
                <a:latin typeface="Arial" pitchFamily="34" charset="0"/>
                <a:cs typeface="Arial" pitchFamily="34" charset="0"/>
              </a:rPr>
              <a:t>trigger</a:t>
            </a:r>
            <a:r>
              <a:rPr lang="es-MX" sz="1200" dirty="0" smtClean="0">
                <a:latin typeface="Arial" pitchFamily="34" charset="0"/>
                <a:cs typeface="Arial" pitchFamily="34" charset="0"/>
              </a:rPr>
              <a:t> </a:t>
            </a:r>
            <a:r>
              <a:rPr lang="es-MX" sz="1200" b="1" dirty="0" smtClean="0">
                <a:latin typeface="Arial" pitchFamily="34" charset="0"/>
                <a:cs typeface="Arial" pitchFamily="34" charset="0"/>
              </a:rPr>
              <a:t>TRG_SEGURIDAD_EMP</a:t>
            </a:r>
            <a:r>
              <a:rPr lang="es-MX" sz="1200" dirty="0" smtClean="0">
                <a:latin typeface="Arial" pitchFamily="34" charset="0"/>
                <a:cs typeface="Arial" pitchFamily="34" charset="0"/>
              </a:rPr>
              <a:t> validará, antes de que se inserte una fila, en que horario se está efectuando la operación. Si la hora en que se está insertado la nueva fila no está entre las 09:00 y 18:00 entonces se mostrará el mensaje definido en la excepción. Por lo tanto, primero</a:t>
            </a:r>
            <a:r>
              <a:rPr lang="es-MX" sz="1200" baseline="0" dirty="0" smtClean="0">
                <a:latin typeface="Arial" pitchFamily="34" charset="0"/>
                <a:cs typeface="Arial" pitchFamily="34" charset="0"/>
              </a:rPr>
              <a:t> se ejecuta la acción del </a:t>
            </a:r>
            <a:r>
              <a:rPr lang="es-MX" sz="1200" baseline="0" dirty="0" err="1" smtClean="0">
                <a:latin typeface="Arial" pitchFamily="34" charset="0"/>
                <a:cs typeface="Arial" pitchFamily="34" charset="0"/>
              </a:rPr>
              <a:t>Trigger</a:t>
            </a:r>
            <a:r>
              <a:rPr lang="es-MX" sz="1200" baseline="0" dirty="0" smtClean="0">
                <a:latin typeface="Arial" pitchFamily="34" charset="0"/>
                <a:cs typeface="Arial" pitchFamily="34" charset="0"/>
              </a:rPr>
              <a:t> </a:t>
            </a:r>
            <a:r>
              <a:rPr lang="es-MX" sz="1200" b="1" dirty="0" smtClean="0">
                <a:latin typeface="Arial" pitchFamily="34" charset="0"/>
                <a:cs typeface="Arial" pitchFamily="34" charset="0"/>
              </a:rPr>
              <a:t>TRG_SEGURIDAD_EMP</a:t>
            </a:r>
            <a:r>
              <a:rPr lang="es-MX" sz="1200" dirty="0" smtClean="0">
                <a:latin typeface="Arial" pitchFamily="34" charset="0"/>
                <a:cs typeface="Arial" pitchFamily="34" charset="0"/>
              </a:rPr>
              <a:t>  y</a:t>
            </a:r>
            <a:r>
              <a:rPr lang="es-MX" sz="1200" baseline="0" dirty="0" smtClean="0">
                <a:latin typeface="Arial" pitchFamily="34" charset="0"/>
                <a:cs typeface="Arial" pitchFamily="34" charset="0"/>
              </a:rPr>
              <a:t> posteriormente, si no hay error, se ejecuta la sentencia </a:t>
            </a:r>
            <a:r>
              <a:rPr lang="es-MX" sz="1200" baseline="0" dirty="0" err="1" smtClean="0">
                <a:latin typeface="Arial" pitchFamily="34" charset="0"/>
                <a:cs typeface="Arial" pitchFamily="34" charset="0"/>
              </a:rPr>
              <a:t>Insert</a:t>
            </a:r>
            <a:r>
              <a:rPr lang="es-MX" sz="1200" baseline="0" dirty="0" smtClean="0">
                <a:latin typeface="Arial" pitchFamily="34" charset="0"/>
                <a:cs typeface="Arial" pitchFamily="34" charset="0"/>
              </a:rPr>
              <a:t> sobre la tabla </a:t>
            </a:r>
            <a:r>
              <a:rPr lang="es-MX" sz="1200" baseline="0" dirty="0" err="1" smtClean="0">
                <a:latin typeface="Arial" pitchFamily="34" charset="0"/>
                <a:cs typeface="Arial" pitchFamily="34" charset="0"/>
              </a:rPr>
              <a:t>employees</a:t>
            </a:r>
            <a:r>
              <a:rPr lang="es-MX" sz="1200" baseline="0" dirty="0" smtClean="0">
                <a:latin typeface="Arial" pitchFamily="34" charset="0"/>
                <a:cs typeface="Arial" pitchFamily="34" charset="0"/>
              </a:rPr>
              <a:t>.</a:t>
            </a:r>
            <a:endParaRPr lang="es-MX" sz="1200" dirty="0" smtClean="0">
              <a:latin typeface="Arial" pitchFamily="34" charset="0"/>
              <a:cs typeface="Arial" pitchFamily="34" charset="0"/>
            </a:endParaRPr>
          </a:p>
        </p:txBody>
      </p:sp>
      <p:sp>
        <p:nvSpPr>
          <p:cNvPr id="4" name="3 Marcador de número de diapositiva"/>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0827078D-E59F-41F3-A944-D69BC083508D}" type="slidenum">
              <a:rPr lang="es-CL" sz="1200">
                <a:latin typeface="+mn-lt"/>
                <a:cs typeface="+mn-cs"/>
              </a:rPr>
              <a:pPr algn="r" fontAlgn="auto">
                <a:spcBef>
                  <a:spcPts val="0"/>
                </a:spcBef>
                <a:spcAft>
                  <a:spcPts val="0"/>
                </a:spcAft>
                <a:defRPr/>
              </a:pPr>
              <a:t>10</a:t>
            </a:fld>
            <a:endParaRPr lang="es-CL" sz="1200">
              <a:latin typeface="+mn-lt"/>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6" descr="fondo-tapa1.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ctrTitle"/>
          </p:nvPr>
        </p:nvSpPr>
        <p:spPr>
          <a:xfrm>
            <a:off x="642910" y="928670"/>
            <a:ext cx="7772400" cy="1470025"/>
          </a:xfrm>
        </p:spPr>
        <p:txBody>
          <a:bodyPr/>
          <a:lstStyle>
            <a:lvl1pPr>
              <a:defRPr>
                <a:solidFill>
                  <a:srgbClr val="FFFFFF"/>
                </a:solidFill>
              </a:defRPr>
            </a:lvl1pPr>
          </a:lstStyle>
          <a:p>
            <a:r>
              <a:rPr lang="es-ES" smtClean="0"/>
              <a:t>Haga clic para modificar el estilo de título del patrón</a:t>
            </a:r>
            <a:endParaRPr lang="es-ES_tradnl"/>
          </a:p>
        </p:txBody>
      </p:sp>
      <p:sp>
        <p:nvSpPr>
          <p:cNvPr id="3" name="Subtítulo 2"/>
          <p:cNvSpPr>
            <a:spLocks noGrp="1"/>
          </p:cNvSpPr>
          <p:nvPr>
            <p:ph type="subTitle" idx="1"/>
          </p:nvPr>
        </p:nvSpPr>
        <p:spPr>
          <a:xfrm>
            <a:off x="1371600" y="4929198"/>
            <a:ext cx="6400800" cy="709602"/>
          </a:xfrm>
        </p:spPr>
        <p:txBody>
          <a:bodyPr>
            <a:normAutofit/>
          </a:bodyPr>
          <a:lstStyle>
            <a:lvl1pPr marL="0" indent="0" algn="ctr">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_tradnl"/>
          </a:p>
        </p:txBody>
      </p:sp>
      <p:sp>
        <p:nvSpPr>
          <p:cNvPr id="5" name="Marcador de fecha 3"/>
          <p:cNvSpPr>
            <a:spLocks noGrp="1"/>
          </p:cNvSpPr>
          <p:nvPr>
            <p:ph type="dt" sz="half" idx="10"/>
          </p:nvPr>
        </p:nvSpPr>
        <p:spPr/>
        <p:txBody>
          <a:bodyPr/>
          <a:lstStyle>
            <a:lvl1pPr>
              <a:defRPr/>
            </a:lvl1pPr>
          </a:lstStyle>
          <a:p>
            <a:pPr>
              <a:defRPr/>
            </a:pPr>
            <a:fld id="{6D80B320-2693-48DF-84F8-4BFBA0F14BD1}" type="datetimeFigureOut">
              <a:rPr lang="es-CL"/>
              <a:pPr>
                <a:defRPr/>
              </a:pPr>
              <a:t>14-06-2014</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0BDA2E1F-1E72-4178-864C-F4BEA9235030}" type="slidenum">
              <a:rPr lang="es-CL"/>
              <a:pPr>
                <a:defRPr/>
              </a:pPr>
              <a:t>‹Nº›</a:t>
            </a:fld>
            <a:endParaRPr lang="es-C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pPr>
              <a:defRPr/>
            </a:pPr>
            <a:fld id="{6A476A7C-4CCB-4F93-832E-368897E5B114}" type="datetimeFigureOut">
              <a:rPr lang="es-CL"/>
              <a:pPr>
                <a:defRPr/>
              </a:pPr>
              <a:t>14-06-2014</a:t>
            </a:fld>
            <a:endParaRPr lang="es-CL"/>
          </a:p>
        </p:txBody>
      </p:sp>
      <p:sp>
        <p:nvSpPr>
          <p:cNvPr id="5" name="Marcador de pie de página 4"/>
          <p:cNvSpPr>
            <a:spLocks noGrp="1"/>
          </p:cNvSpPr>
          <p:nvPr>
            <p:ph type="ftr" sz="quarter" idx="11"/>
          </p:nvPr>
        </p:nvSpPr>
        <p:spPr/>
        <p:txBody>
          <a:bodyPr/>
          <a:lstStyle>
            <a:lvl1pPr>
              <a:defRPr/>
            </a:lvl1pPr>
          </a:lstStyle>
          <a:p>
            <a:pPr>
              <a:defRPr/>
            </a:pPr>
            <a:endParaRPr lang="es-CL"/>
          </a:p>
        </p:txBody>
      </p:sp>
      <p:sp>
        <p:nvSpPr>
          <p:cNvPr id="6" name="Marcador de número de diapositiva 5"/>
          <p:cNvSpPr>
            <a:spLocks noGrp="1"/>
          </p:cNvSpPr>
          <p:nvPr>
            <p:ph type="sldNum" sz="quarter" idx="12"/>
          </p:nvPr>
        </p:nvSpPr>
        <p:spPr/>
        <p:txBody>
          <a:bodyPr/>
          <a:lstStyle>
            <a:lvl1pPr>
              <a:defRPr/>
            </a:lvl1pPr>
          </a:lstStyle>
          <a:p>
            <a:pPr>
              <a:defRPr/>
            </a:pPr>
            <a:fld id="{50C76D78-9D46-43FD-B610-42ADDA3A953A}" type="slidenum">
              <a:rPr lang="es-CL"/>
              <a:pPr>
                <a:defRPr/>
              </a:pPr>
              <a:t>‹Nº›</a:t>
            </a:fld>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_tradnl"/>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fecha 3"/>
          <p:cNvSpPr>
            <a:spLocks noGrp="1"/>
          </p:cNvSpPr>
          <p:nvPr>
            <p:ph type="dt" sz="half" idx="10"/>
          </p:nvPr>
        </p:nvSpPr>
        <p:spPr/>
        <p:txBody>
          <a:bodyPr/>
          <a:lstStyle>
            <a:lvl1pPr>
              <a:defRPr/>
            </a:lvl1pPr>
          </a:lstStyle>
          <a:p>
            <a:pPr>
              <a:defRPr/>
            </a:pPr>
            <a:fld id="{D4D1C9F8-42C9-4D3E-8242-F4C8C7365521}" type="datetimeFigureOut">
              <a:rPr lang="es-CL"/>
              <a:pPr>
                <a:defRPr/>
              </a:pPr>
              <a:t>14-06-2014</a:t>
            </a:fld>
            <a:endParaRPr lang="es-CL"/>
          </a:p>
        </p:txBody>
      </p:sp>
      <p:sp>
        <p:nvSpPr>
          <p:cNvPr id="5" name="Marcador de pie de página 4"/>
          <p:cNvSpPr>
            <a:spLocks noGrp="1"/>
          </p:cNvSpPr>
          <p:nvPr>
            <p:ph type="ftr" sz="quarter" idx="11"/>
          </p:nvPr>
        </p:nvSpPr>
        <p:spPr/>
        <p:txBody>
          <a:bodyPr/>
          <a:lstStyle>
            <a:lvl1pPr>
              <a:defRPr/>
            </a:lvl1pPr>
          </a:lstStyle>
          <a:p>
            <a:pPr>
              <a:defRPr/>
            </a:pPr>
            <a:endParaRPr lang="es-CL"/>
          </a:p>
        </p:txBody>
      </p:sp>
      <p:sp>
        <p:nvSpPr>
          <p:cNvPr id="6" name="Marcador de número de diapositiva 5"/>
          <p:cNvSpPr>
            <a:spLocks noGrp="1"/>
          </p:cNvSpPr>
          <p:nvPr>
            <p:ph type="sldNum" sz="quarter" idx="12"/>
          </p:nvPr>
        </p:nvSpPr>
        <p:spPr/>
        <p:txBody>
          <a:bodyPr/>
          <a:lstStyle>
            <a:lvl1pPr>
              <a:defRPr/>
            </a:lvl1pPr>
          </a:lstStyle>
          <a:p>
            <a:pPr>
              <a:defRPr/>
            </a:pPr>
            <a:fld id="{7158FED5-8607-40BA-BEF1-977E0EEC1C41}" type="slidenum">
              <a:rPr lang="es-CL"/>
              <a:pPr>
                <a:defRPr/>
              </a:pPr>
              <a:t>‹Nº›</a:t>
            </a:fld>
            <a:endParaRPr lang="es-C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ítulo y contenido">
    <p:spTree>
      <p:nvGrpSpPr>
        <p:cNvPr id="1" name=""/>
        <p:cNvGrpSpPr/>
        <p:nvPr/>
      </p:nvGrpSpPr>
      <p:grpSpPr>
        <a:xfrm>
          <a:off x="0" y="0"/>
          <a:ext cx="0" cy="0"/>
          <a:chOff x="0" y="0"/>
          <a:chExt cx="0" cy="0"/>
        </a:xfrm>
      </p:grpSpPr>
      <p:sp>
        <p:nvSpPr>
          <p:cNvPr id="3" name="Shape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6"/>
          <p:cNvSpPr>
            <a:spLocks noGrp="1"/>
          </p:cNvSpPr>
          <p:nvPr>
            <p:ph type="title"/>
          </p:nvPr>
        </p:nvSpPr>
        <p:spPr/>
        <p:txBody>
          <a:bodyPr/>
          <a:lstStyle/>
          <a:p>
            <a:r>
              <a:rPr lang="es-ES" smtClean="0"/>
              <a:t>Haga clic para modificar el estilo de título del patrón</a:t>
            </a:r>
            <a:endParaRPr lang="es-ES"/>
          </a:p>
        </p:txBody>
      </p:sp>
      <p:sp>
        <p:nvSpPr>
          <p:cNvPr id="4" name="Marcador de fecha 3"/>
          <p:cNvSpPr>
            <a:spLocks noGrp="1"/>
          </p:cNvSpPr>
          <p:nvPr>
            <p:ph type="dt" sz="half" idx="10"/>
          </p:nvPr>
        </p:nvSpPr>
        <p:spPr/>
        <p:txBody>
          <a:bodyPr/>
          <a:lstStyle>
            <a:lvl1pPr>
              <a:defRPr/>
            </a:lvl1pPr>
          </a:lstStyle>
          <a:p>
            <a:pPr>
              <a:defRPr/>
            </a:pPr>
            <a:fld id="{A755BBFB-21BD-4C64-94F5-432326B737AB}" type="datetimeFigureOut">
              <a:rPr lang="es-CL"/>
              <a:pPr>
                <a:defRPr/>
              </a:pPr>
              <a:t>14-06-2014</a:t>
            </a:fld>
            <a:endParaRPr lang="es-CL"/>
          </a:p>
        </p:txBody>
      </p:sp>
      <p:sp>
        <p:nvSpPr>
          <p:cNvPr id="5" name="Marcador de pie de página 4"/>
          <p:cNvSpPr>
            <a:spLocks noGrp="1"/>
          </p:cNvSpPr>
          <p:nvPr>
            <p:ph type="ftr" sz="quarter" idx="11"/>
          </p:nvPr>
        </p:nvSpPr>
        <p:spPr/>
        <p:txBody>
          <a:bodyPr/>
          <a:lstStyle>
            <a:lvl1pPr>
              <a:defRPr/>
            </a:lvl1pPr>
          </a:lstStyle>
          <a:p>
            <a:pPr>
              <a:defRPr/>
            </a:pPr>
            <a:endParaRPr lang="es-CL"/>
          </a:p>
        </p:txBody>
      </p:sp>
      <p:sp>
        <p:nvSpPr>
          <p:cNvPr id="6" name="Marcador de número de diapositiva 5"/>
          <p:cNvSpPr>
            <a:spLocks noGrp="1"/>
          </p:cNvSpPr>
          <p:nvPr>
            <p:ph type="sldNum" sz="quarter" idx="12"/>
          </p:nvPr>
        </p:nvSpPr>
        <p:spPr/>
        <p:txBody>
          <a:bodyPr/>
          <a:lstStyle>
            <a:lvl1pPr>
              <a:defRPr/>
            </a:lvl1pPr>
          </a:lstStyle>
          <a:p>
            <a:pPr>
              <a:defRPr/>
            </a:pPr>
            <a:fld id="{6B94A1D5-6D7D-41E2-B2BC-DC3D64C0D30F}" type="slidenum">
              <a:rPr lang="es-CL"/>
              <a:pPr>
                <a:defRPr/>
              </a:pPr>
              <a:t>‹Nº›</a:t>
            </a:fld>
            <a:endParaRPr lang="es-C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pic>
        <p:nvPicPr>
          <p:cNvPr id="4" name="Imagen 6" descr="hoja-interior.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10"/>
          <p:cNvSpPr>
            <a:spLocks noChangeArrowheads="1"/>
          </p:cNvSpPr>
          <p:nvPr/>
        </p:nvSpPr>
        <p:spPr bwMode="auto">
          <a:xfrm>
            <a:off x="8715375" y="428625"/>
            <a:ext cx="142875" cy="714375"/>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pPr fontAlgn="auto">
              <a:spcBef>
                <a:spcPts val="0"/>
              </a:spcBef>
              <a:spcAft>
                <a:spcPts val="0"/>
              </a:spcAft>
              <a:defRPr/>
            </a:pPr>
            <a:endParaRPr lang="es-CL" sz="1800" dirty="0">
              <a:solidFill>
                <a:schemeClr val="accent1">
                  <a:lumMod val="50000"/>
                </a:schemeClr>
              </a:solidFill>
              <a:latin typeface="+mn-lt"/>
              <a:cs typeface="+mn-cs"/>
            </a:endParaRPr>
          </a:p>
        </p:txBody>
      </p:sp>
      <p:sp>
        <p:nvSpPr>
          <p:cNvPr id="6" name="Rectangle 11"/>
          <p:cNvSpPr>
            <a:spLocks noChangeArrowheads="1"/>
          </p:cNvSpPr>
          <p:nvPr/>
        </p:nvSpPr>
        <p:spPr bwMode="auto">
          <a:xfrm>
            <a:off x="3429000" y="142875"/>
            <a:ext cx="5572125" cy="142875"/>
          </a:xfrm>
          <a:prstGeom prst="rect">
            <a:avLst/>
          </a:prstGeom>
          <a:solidFill>
            <a:srgbClr val="FFC000"/>
          </a:solidFill>
          <a:ln w="9525">
            <a:solidFill>
              <a:srgbClr val="FFC000"/>
            </a:solidFill>
            <a:miter lim="800000"/>
            <a:headEnd/>
            <a:tailEnd/>
          </a:ln>
          <a:effectLst/>
        </p:spPr>
        <p:txBody>
          <a:bodyPr wrap="none" anchor="ctr"/>
          <a:lstStyle/>
          <a:p>
            <a:pPr fontAlgn="auto">
              <a:spcBef>
                <a:spcPts val="0"/>
              </a:spcBef>
              <a:spcAft>
                <a:spcPts val="0"/>
              </a:spcAft>
              <a:defRPr/>
            </a:pPr>
            <a:endParaRPr lang="es-CL" sz="1800" dirty="0">
              <a:latin typeface="+mn-lt"/>
              <a:cs typeface="+mn-cs"/>
            </a:endParaRPr>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13" name="12 Título"/>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CL" dirty="0"/>
          </a:p>
        </p:txBody>
      </p:sp>
      <p:sp>
        <p:nvSpPr>
          <p:cNvPr id="7" name="9 Marcador de fecha"/>
          <p:cNvSpPr>
            <a:spLocks noGrp="1"/>
          </p:cNvSpPr>
          <p:nvPr>
            <p:ph type="dt" sz="half" idx="10"/>
          </p:nvPr>
        </p:nvSpPr>
        <p:spPr/>
        <p:txBody>
          <a:bodyPr/>
          <a:lstStyle>
            <a:lvl1pPr>
              <a:defRPr/>
            </a:lvl1pPr>
          </a:lstStyle>
          <a:p>
            <a:pPr>
              <a:defRPr/>
            </a:pPr>
            <a:fld id="{20462467-EC8A-4DE6-91A4-60A6C04A0D86}" type="datetimeFigureOut">
              <a:rPr lang="es-CL"/>
              <a:pPr>
                <a:defRPr/>
              </a:pPr>
              <a:t>14-06-2014</a:t>
            </a:fld>
            <a:endParaRPr lang="es-CL"/>
          </a:p>
        </p:txBody>
      </p:sp>
      <p:sp>
        <p:nvSpPr>
          <p:cNvPr id="8" name="10 Marcador de número de diapositiva"/>
          <p:cNvSpPr>
            <a:spLocks noGrp="1"/>
          </p:cNvSpPr>
          <p:nvPr>
            <p:ph type="sldNum" sz="quarter" idx="11"/>
          </p:nvPr>
        </p:nvSpPr>
        <p:spPr/>
        <p:txBody>
          <a:bodyPr/>
          <a:lstStyle>
            <a:lvl1pPr>
              <a:defRPr/>
            </a:lvl1pPr>
          </a:lstStyle>
          <a:p>
            <a:pPr>
              <a:defRPr/>
            </a:pPr>
            <a:fld id="{AB6D15A9-19E7-443A-9AC0-16B60B078642}" type="slidenum">
              <a:rPr lang="es-CL"/>
              <a:pPr>
                <a:defRPr/>
              </a:pPr>
              <a:t>‹Nº›</a:t>
            </a:fld>
            <a:endParaRPr lang="es-CL"/>
          </a:p>
        </p:txBody>
      </p:sp>
      <p:sp>
        <p:nvSpPr>
          <p:cNvPr id="9" name="11 Marcador de pie de página"/>
          <p:cNvSpPr>
            <a:spLocks noGrp="1"/>
          </p:cNvSpPr>
          <p:nvPr>
            <p:ph type="ftr" sz="quarter" idx="12"/>
          </p:nvPr>
        </p:nvSpPr>
        <p:spPr/>
        <p:txBody>
          <a:bodyPr/>
          <a:lstStyle>
            <a:lvl1pPr>
              <a:defRPr/>
            </a:lvl1pPr>
          </a:lstStyle>
          <a:p>
            <a:pPr>
              <a:defRPr/>
            </a:pPr>
            <a:endParaRPr lang="es-C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4" name="Imagen 6" descr="portadilla.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ítulo 1"/>
          <p:cNvSpPr>
            <a:spLocks noGrp="1"/>
          </p:cNvSpPr>
          <p:nvPr>
            <p:ph type="title"/>
          </p:nvPr>
        </p:nvSpPr>
        <p:spPr>
          <a:xfrm>
            <a:off x="722313" y="4406900"/>
            <a:ext cx="7772400" cy="1362075"/>
          </a:xfrm>
        </p:spPr>
        <p:txBody>
          <a:bodyPr anchor="t"/>
          <a:lstStyle>
            <a:lvl1pPr algn="l">
              <a:defRPr sz="4000" b="1" cap="all">
                <a:solidFill>
                  <a:srgbClr val="FFFFFF"/>
                </a:solidFill>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5" name="Marcador de pie de página 4"/>
          <p:cNvSpPr>
            <a:spLocks noGrp="1"/>
          </p:cNvSpPr>
          <p:nvPr>
            <p:ph type="ftr" sz="quarter" idx="10"/>
          </p:nvPr>
        </p:nvSpPr>
        <p:spPr/>
        <p:txBody>
          <a:bodyPr/>
          <a:lstStyle>
            <a:lvl1pPr>
              <a:defRPr/>
            </a:lvl1pPr>
          </a:lstStyle>
          <a:p>
            <a:pPr>
              <a:defRPr/>
            </a:pPr>
            <a:endParaRPr lang="es-CL"/>
          </a:p>
        </p:txBody>
      </p:sp>
      <p:sp>
        <p:nvSpPr>
          <p:cNvPr id="6" name="Marcador de número de diapositiva 5"/>
          <p:cNvSpPr>
            <a:spLocks noGrp="1"/>
          </p:cNvSpPr>
          <p:nvPr>
            <p:ph type="sldNum" sz="quarter" idx="11"/>
          </p:nvPr>
        </p:nvSpPr>
        <p:spPr/>
        <p:txBody>
          <a:bodyPr/>
          <a:lstStyle>
            <a:lvl1pPr>
              <a:defRPr/>
            </a:lvl1pPr>
          </a:lstStyle>
          <a:p>
            <a:pPr>
              <a:defRPr/>
            </a:pPr>
            <a:fld id="{33503C58-F9C7-4D88-BE00-78FA214CDB5C}" type="slidenum">
              <a:rPr lang="es-CL"/>
              <a:pPr>
                <a:defRPr/>
              </a:pPr>
              <a:t>‹Nº›</a:t>
            </a:fld>
            <a:endParaRPr lang="es-C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_tradnl"/>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fecha 3"/>
          <p:cNvSpPr>
            <a:spLocks noGrp="1"/>
          </p:cNvSpPr>
          <p:nvPr>
            <p:ph type="dt" sz="half" idx="10"/>
          </p:nvPr>
        </p:nvSpPr>
        <p:spPr/>
        <p:txBody>
          <a:bodyPr/>
          <a:lstStyle>
            <a:lvl1pPr>
              <a:defRPr/>
            </a:lvl1pPr>
          </a:lstStyle>
          <a:p>
            <a:pPr>
              <a:defRPr/>
            </a:pPr>
            <a:fld id="{C965507B-9A5E-47B4-8535-C76041586AF9}" type="datetimeFigureOut">
              <a:rPr lang="es-CL"/>
              <a:pPr>
                <a:defRPr/>
              </a:pPr>
              <a:t>14-06-2014</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62997D2C-F4B7-4EA7-9A73-5AD9714AA275}" type="slidenum">
              <a:rPr lang="es-CL"/>
              <a:pPr>
                <a:defRPr/>
              </a:pPr>
              <a:t>‹Nº›</a:t>
            </a:fld>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smtClean="0"/>
              <a:t>Haga clic para modificar el estilo de título del patrón</a:t>
            </a:r>
            <a:endParaRPr lang="es-ES_tradnl"/>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Marcador de fecha 3"/>
          <p:cNvSpPr>
            <a:spLocks noGrp="1"/>
          </p:cNvSpPr>
          <p:nvPr>
            <p:ph type="dt" sz="half" idx="10"/>
          </p:nvPr>
        </p:nvSpPr>
        <p:spPr/>
        <p:txBody>
          <a:bodyPr/>
          <a:lstStyle>
            <a:lvl1pPr>
              <a:defRPr/>
            </a:lvl1pPr>
          </a:lstStyle>
          <a:p>
            <a:pPr>
              <a:defRPr/>
            </a:pPr>
            <a:fld id="{B0511AF4-35E8-46FA-90D0-7C729B527B7A}" type="datetimeFigureOut">
              <a:rPr lang="es-CL"/>
              <a:pPr>
                <a:defRPr/>
              </a:pPr>
              <a:t>14-06-2014</a:t>
            </a:fld>
            <a:endParaRPr lang="es-CL"/>
          </a:p>
        </p:txBody>
      </p:sp>
      <p:sp>
        <p:nvSpPr>
          <p:cNvPr id="8" name="Marcador de pie de página 4"/>
          <p:cNvSpPr>
            <a:spLocks noGrp="1"/>
          </p:cNvSpPr>
          <p:nvPr>
            <p:ph type="ftr" sz="quarter" idx="11"/>
          </p:nvPr>
        </p:nvSpPr>
        <p:spPr/>
        <p:txBody>
          <a:bodyPr/>
          <a:lstStyle>
            <a:lvl1pPr>
              <a:defRPr/>
            </a:lvl1pPr>
          </a:lstStyle>
          <a:p>
            <a:pPr>
              <a:defRPr/>
            </a:pPr>
            <a:endParaRPr lang="es-CL"/>
          </a:p>
        </p:txBody>
      </p:sp>
      <p:sp>
        <p:nvSpPr>
          <p:cNvPr id="9" name="Marcador de número de diapositiva 5"/>
          <p:cNvSpPr>
            <a:spLocks noGrp="1"/>
          </p:cNvSpPr>
          <p:nvPr>
            <p:ph type="sldNum" sz="quarter" idx="12"/>
          </p:nvPr>
        </p:nvSpPr>
        <p:spPr/>
        <p:txBody>
          <a:bodyPr/>
          <a:lstStyle>
            <a:lvl1pPr>
              <a:defRPr/>
            </a:lvl1pPr>
          </a:lstStyle>
          <a:p>
            <a:pPr>
              <a:defRPr/>
            </a:pPr>
            <a:fld id="{EF2E968F-5D04-4E41-932B-3069CCD1E7BB}" type="slidenum">
              <a:rPr lang="es-CL"/>
              <a:pPr>
                <a:defRPr/>
              </a:pPr>
              <a:t>‹Nº›</a:t>
            </a:fld>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pic>
        <p:nvPicPr>
          <p:cNvPr id="3" name="Imagen 6" descr="hoja-interior.jpg"/>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 name="Rectangle 10"/>
          <p:cNvSpPr>
            <a:spLocks noChangeArrowheads="1"/>
          </p:cNvSpPr>
          <p:nvPr/>
        </p:nvSpPr>
        <p:spPr bwMode="auto">
          <a:xfrm>
            <a:off x="8715375" y="428625"/>
            <a:ext cx="142875" cy="714375"/>
          </a:xfrm>
          <a:prstGeom prst="rect">
            <a:avLst/>
          </a:prstGeom>
          <a:solidFill>
            <a:schemeClr val="accent1">
              <a:lumMod val="50000"/>
            </a:schemeClr>
          </a:solidFill>
          <a:ln w="9525">
            <a:solidFill>
              <a:schemeClr val="accent1">
                <a:lumMod val="75000"/>
              </a:schemeClr>
            </a:solidFill>
            <a:miter lim="800000"/>
            <a:headEnd/>
            <a:tailEnd/>
          </a:ln>
          <a:effectLst/>
        </p:spPr>
        <p:txBody>
          <a:bodyPr wrap="none" anchor="ctr"/>
          <a:lstStyle/>
          <a:p>
            <a:pPr fontAlgn="auto">
              <a:spcBef>
                <a:spcPts val="0"/>
              </a:spcBef>
              <a:spcAft>
                <a:spcPts val="0"/>
              </a:spcAft>
              <a:defRPr/>
            </a:pPr>
            <a:endParaRPr lang="es-CL" sz="1800" dirty="0">
              <a:solidFill>
                <a:schemeClr val="accent1">
                  <a:lumMod val="50000"/>
                </a:schemeClr>
              </a:solidFill>
              <a:latin typeface="+mn-lt"/>
              <a:cs typeface="+mn-cs"/>
            </a:endParaRPr>
          </a:p>
        </p:txBody>
      </p:sp>
      <p:sp>
        <p:nvSpPr>
          <p:cNvPr id="5" name="Rectangle 11"/>
          <p:cNvSpPr>
            <a:spLocks noChangeArrowheads="1"/>
          </p:cNvSpPr>
          <p:nvPr/>
        </p:nvSpPr>
        <p:spPr bwMode="auto">
          <a:xfrm>
            <a:off x="3429000" y="142875"/>
            <a:ext cx="5572125" cy="142875"/>
          </a:xfrm>
          <a:prstGeom prst="rect">
            <a:avLst/>
          </a:prstGeom>
          <a:solidFill>
            <a:srgbClr val="FFC000"/>
          </a:solidFill>
          <a:ln w="9525">
            <a:solidFill>
              <a:srgbClr val="FFC000"/>
            </a:solidFill>
            <a:miter lim="800000"/>
            <a:headEnd/>
            <a:tailEnd/>
          </a:ln>
          <a:effectLst/>
        </p:spPr>
        <p:txBody>
          <a:bodyPr wrap="none" anchor="ctr"/>
          <a:lstStyle/>
          <a:p>
            <a:pPr fontAlgn="auto">
              <a:spcBef>
                <a:spcPts val="0"/>
              </a:spcBef>
              <a:spcAft>
                <a:spcPts val="0"/>
              </a:spcAft>
              <a:defRPr/>
            </a:pPr>
            <a:endParaRPr lang="es-CL" sz="1800" dirty="0">
              <a:latin typeface="+mn-lt"/>
              <a:cs typeface="+mn-cs"/>
            </a:endParaRPr>
          </a:p>
        </p:txBody>
      </p:sp>
      <p:sp>
        <p:nvSpPr>
          <p:cNvPr id="2" name="Título 1"/>
          <p:cNvSpPr>
            <a:spLocks noGrp="1"/>
          </p:cNvSpPr>
          <p:nvPr>
            <p:ph type="title"/>
          </p:nvPr>
        </p:nvSpPr>
        <p:spPr/>
        <p:txBody>
          <a:bodyPr/>
          <a:lstStyle>
            <a:lvl1pPr algn="r">
              <a:defRPr sz="3600">
                <a:solidFill>
                  <a:schemeClr val="tx2">
                    <a:lumMod val="50000"/>
                  </a:schemeClr>
                </a:solidFill>
              </a:defRPr>
            </a:lvl1pPr>
          </a:lstStyle>
          <a:p>
            <a:r>
              <a:rPr lang="es-ES" smtClean="0"/>
              <a:t>Haga clic para modificar el estilo de título del patrón</a:t>
            </a:r>
            <a:endParaRPr lang="es-ES_tradnl" dirty="0"/>
          </a:p>
        </p:txBody>
      </p:sp>
      <p:sp>
        <p:nvSpPr>
          <p:cNvPr id="6" name="Marcador de fecha 3"/>
          <p:cNvSpPr>
            <a:spLocks noGrp="1"/>
          </p:cNvSpPr>
          <p:nvPr>
            <p:ph type="dt" sz="half" idx="10"/>
          </p:nvPr>
        </p:nvSpPr>
        <p:spPr/>
        <p:txBody>
          <a:bodyPr/>
          <a:lstStyle>
            <a:lvl1pPr>
              <a:defRPr/>
            </a:lvl1pPr>
          </a:lstStyle>
          <a:p>
            <a:pPr>
              <a:defRPr/>
            </a:pPr>
            <a:fld id="{9F908CE2-5322-42AA-AAAD-CD1220C875A9}" type="datetimeFigureOut">
              <a:rPr lang="es-CL"/>
              <a:pPr>
                <a:defRPr/>
              </a:pPr>
              <a:t>14-06-2014</a:t>
            </a:fld>
            <a:endParaRPr lang="es-CL"/>
          </a:p>
        </p:txBody>
      </p:sp>
      <p:sp>
        <p:nvSpPr>
          <p:cNvPr id="7" name="Marcador de pie de página 4"/>
          <p:cNvSpPr>
            <a:spLocks noGrp="1"/>
          </p:cNvSpPr>
          <p:nvPr>
            <p:ph type="ftr" sz="quarter" idx="11"/>
          </p:nvPr>
        </p:nvSpPr>
        <p:spPr/>
        <p:txBody>
          <a:bodyPr/>
          <a:lstStyle>
            <a:lvl1pPr>
              <a:defRPr/>
            </a:lvl1pPr>
          </a:lstStyle>
          <a:p>
            <a:pPr>
              <a:defRPr/>
            </a:pPr>
            <a:endParaRPr lang="es-CL"/>
          </a:p>
        </p:txBody>
      </p:sp>
      <p:sp>
        <p:nvSpPr>
          <p:cNvPr id="8" name="Marcador de número de diapositiva 5"/>
          <p:cNvSpPr>
            <a:spLocks noGrp="1"/>
          </p:cNvSpPr>
          <p:nvPr>
            <p:ph type="sldNum" sz="quarter" idx="12"/>
          </p:nvPr>
        </p:nvSpPr>
        <p:spPr/>
        <p:txBody>
          <a:bodyPr/>
          <a:lstStyle>
            <a:lvl1pPr>
              <a:defRPr/>
            </a:lvl1pPr>
          </a:lstStyle>
          <a:p>
            <a:pPr>
              <a:defRPr/>
            </a:pPr>
            <a:fld id="{B5A31F25-2AB9-41BE-B294-8F9687397040}" type="slidenum">
              <a:rPr lang="es-CL"/>
              <a:pPr>
                <a:defRPr/>
              </a:pPr>
              <a:t>‹Nº›</a:t>
            </a:fld>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pPr>
              <a:defRPr/>
            </a:pPr>
            <a:fld id="{D36F610C-A017-4693-A24A-C208041F1028}" type="datetimeFigureOut">
              <a:rPr lang="es-CL"/>
              <a:pPr>
                <a:defRPr/>
              </a:pPr>
              <a:t>14-06-2014</a:t>
            </a:fld>
            <a:endParaRPr lang="es-CL"/>
          </a:p>
        </p:txBody>
      </p:sp>
      <p:sp>
        <p:nvSpPr>
          <p:cNvPr id="3" name="Marcador de pie de página 4"/>
          <p:cNvSpPr>
            <a:spLocks noGrp="1"/>
          </p:cNvSpPr>
          <p:nvPr>
            <p:ph type="ftr" sz="quarter" idx="11"/>
          </p:nvPr>
        </p:nvSpPr>
        <p:spPr/>
        <p:txBody>
          <a:bodyPr/>
          <a:lstStyle>
            <a:lvl1pPr>
              <a:defRPr/>
            </a:lvl1pPr>
          </a:lstStyle>
          <a:p>
            <a:pPr>
              <a:defRPr/>
            </a:pPr>
            <a:endParaRPr lang="es-CL"/>
          </a:p>
        </p:txBody>
      </p:sp>
      <p:sp>
        <p:nvSpPr>
          <p:cNvPr id="4" name="Marcador de número de diapositiva 5"/>
          <p:cNvSpPr>
            <a:spLocks noGrp="1"/>
          </p:cNvSpPr>
          <p:nvPr>
            <p:ph type="sldNum" sz="quarter" idx="12"/>
          </p:nvPr>
        </p:nvSpPr>
        <p:spPr/>
        <p:txBody>
          <a:bodyPr/>
          <a:lstStyle>
            <a:lvl1pPr>
              <a:defRPr/>
            </a:lvl1pPr>
          </a:lstStyle>
          <a:p>
            <a:pPr>
              <a:defRPr/>
            </a:pPr>
            <a:fld id="{E961DE0E-54D9-4DF1-8A2C-390B488235F2}" type="slidenum">
              <a:rPr lang="es-CL"/>
              <a:pPr>
                <a:defRPr/>
              </a:pPr>
              <a:t>‹Nº›</a:t>
            </a:fld>
            <a:endParaRPr lang="es-C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_tradnl"/>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5DE7942F-4690-41FA-9FC3-18936A1EDE15}" type="datetimeFigureOut">
              <a:rPr lang="es-CL"/>
              <a:pPr>
                <a:defRPr/>
              </a:pPr>
              <a:t>14-06-2014</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DF5F9FDC-B5E6-4C6D-BA61-12FF6D6C7F44}" type="slidenum">
              <a:rPr lang="es-CL"/>
              <a:pPr>
                <a:defRPr/>
              </a:pPr>
              <a:t>‹Nº›</a:t>
            </a:fld>
            <a:endParaRPr lang="es-C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_tradnl"/>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_tradnl" noProof="0" smtClean="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A5C2963C-7F45-4691-B42A-AECB3118C25C}" type="datetimeFigureOut">
              <a:rPr lang="es-CL"/>
              <a:pPr>
                <a:defRPr/>
              </a:pPr>
              <a:t>14-06-2014</a:t>
            </a:fld>
            <a:endParaRPr lang="es-CL"/>
          </a:p>
        </p:txBody>
      </p:sp>
      <p:sp>
        <p:nvSpPr>
          <p:cNvPr id="6" name="Marcador de pie de página 4"/>
          <p:cNvSpPr>
            <a:spLocks noGrp="1"/>
          </p:cNvSpPr>
          <p:nvPr>
            <p:ph type="ftr" sz="quarter" idx="11"/>
          </p:nvPr>
        </p:nvSpPr>
        <p:spPr/>
        <p:txBody>
          <a:bodyPr/>
          <a:lstStyle>
            <a:lvl1pPr>
              <a:defRPr/>
            </a:lvl1pPr>
          </a:lstStyle>
          <a:p>
            <a:pPr>
              <a:defRPr/>
            </a:pPr>
            <a:endParaRPr lang="es-CL"/>
          </a:p>
        </p:txBody>
      </p:sp>
      <p:sp>
        <p:nvSpPr>
          <p:cNvPr id="7" name="Marcador de número de diapositiva 5"/>
          <p:cNvSpPr>
            <a:spLocks noGrp="1"/>
          </p:cNvSpPr>
          <p:nvPr>
            <p:ph type="sldNum" sz="quarter" idx="12"/>
          </p:nvPr>
        </p:nvSpPr>
        <p:spPr/>
        <p:txBody>
          <a:bodyPr/>
          <a:lstStyle>
            <a:lvl1pPr>
              <a:defRPr/>
            </a:lvl1pPr>
          </a:lstStyle>
          <a:p>
            <a:pPr>
              <a:defRPr/>
            </a:pPr>
            <a:fld id="{F3DEB9BF-DECD-4EC4-AF90-4374C421D146}" type="slidenum">
              <a:rPr lang="es-CL"/>
              <a:pPr>
                <a:defRPr/>
              </a:pPr>
              <a:t>‹Nº›</a:t>
            </a:fld>
            <a:endParaRPr lang="es-C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Clic para editar título</a:t>
            </a:r>
          </a:p>
        </p:txBody>
      </p:sp>
      <p:sp>
        <p:nvSpPr>
          <p:cNvPr id="1027" name="Marcador de texto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4" name="Marcador de fech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fontAlgn="auto">
              <a:spcBef>
                <a:spcPts val="0"/>
              </a:spcBef>
              <a:spcAft>
                <a:spcPts val="0"/>
              </a:spcAft>
              <a:defRPr sz="1200">
                <a:solidFill>
                  <a:srgbClr val="898989"/>
                </a:solidFill>
                <a:latin typeface="Calibri" charset="0"/>
                <a:cs typeface="+mn-cs"/>
              </a:defRPr>
            </a:lvl1pPr>
          </a:lstStyle>
          <a:p>
            <a:pPr>
              <a:defRPr/>
            </a:pPr>
            <a:fld id="{99C577F2-0A80-44C1-905F-94C635742847}" type="datetimeFigureOut">
              <a:rPr lang="es-CL"/>
              <a:pPr>
                <a:defRPr/>
              </a:pPr>
              <a:t>14-06-2014</a:t>
            </a:fld>
            <a:endParaRPr lang="es-CL"/>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s-CL"/>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fontAlgn="auto">
              <a:spcBef>
                <a:spcPts val="0"/>
              </a:spcBef>
              <a:spcAft>
                <a:spcPts val="0"/>
              </a:spcAft>
              <a:defRPr sz="1200">
                <a:solidFill>
                  <a:srgbClr val="898989"/>
                </a:solidFill>
                <a:latin typeface="Calibri" charset="0"/>
                <a:cs typeface="+mn-cs"/>
              </a:defRPr>
            </a:lvl1pPr>
          </a:lstStyle>
          <a:p>
            <a:pPr>
              <a:defRPr/>
            </a:pPr>
            <a:fld id="{69A870F8-0A2B-48F0-A72F-FACAD4286D8D}" type="slidenum">
              <a:rPr lang="es-CL"/>
              <a:pPr>
                <a:defRPr/>
              </a:pPr>
              <a:t>‹Nº›</a:t>
            </a:fld>
            <a:endParaRPr lang="es-CL"/>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3" r:id="rId4"/>
    <p:sldLayoutId id="2147483732" r:id="rId5"/>
    <p:sldLayoutId id="2147483737" r:id="rId6"/>
    <p:sldLayoutId id="2147483731" r:id="rId7"/>
    <p:sldLayoutId id="2147483730" r:id="rId8"/>
    <p:sldLayoutId id="2147483729" r:id="rId9"/>
    <p:sldLayoutId id="2147483728" r:id="rId10"/>
    <p:sldLayoutId id="2147483727" r:id="rId11"/>
    <p:sldLayoutId id="2147483726" r:id="rId12"/>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128"/>
          <a:cs typeface="+mj-cs"/>
        </a:defRPr>
      </a:lvl1pPr>
      <a:lvl2pPr algn="ctr" defTabSz="457200" rtl="0" eaLnBrk="0" fontAlgn="base" hangingPunct="0">
        <a:spcBef>
          <a:spcPct val="0"/>
        </a:spcBef>
        <a:spcAft>
          <a:spcPct val="0"/>
        </a:spcAft>
        <a:defRPr sz="4400">
          <a:solidFill>
            <a:schemeClr val="tx1"/>
          </a:solidFill>
          <a:latin typeface="Calibri" charset="0"/>
          <a:ea typeface="ＭＳ Ｐゴシック" charset="-128"/>
        </a:defRPr>
      </a:lvl2pPr>
      <a:lvl3pPr algn="ctr" defTabSz="457200" rtl="0" eaLnBrk="0" fontAlgn="base" hangingPunct="0">
        <a:spcBef>
          <a:spcPct val="0"/>
        </a:spcBef>
        <a:spcAft>
          <a:spcPct val="0"/>
        </a:spcAft>
        <a:defRPr sz="4400">
          <a:solidFill>
            <a:schemeClr val="tx1"/>
          </a:solidFill>
          <a:latin typeface="Calibri" charset="0"/>
          <a:ea typeface="ＭＳ Ｐゴシック" charset="-128"/>
        </a:defRPr>
      </a:lvl3pPr>
      <a:lvl4pPr algn="ctr" defTabSz="457200" rtl="0" eaLnBrk="0" fontAlgn="base" hangingPunct="0">
        <a:spcBef>
          <a:spcPct val="0"/>
        </a:spcBef>
        <a:spcAft>
          <a:spcPct val="0"/>
        </a:spcAft>
        <a:defRPr sz="4400">
          <a:solidFill>
            <a:schemeClr val="tx1"/>
          </a:solidFill>
          <a:latin typeface="Calibri" charset="0"/>
          <a:ea typeface="ＭＳ Ｐゴシック" charset="-128"/>
        </a:defRPr>
      </a:lvl4pPr>
      <a:lvl5pPr algn="ctr" defTabSz="457200" rtl="0" eaLnBrk="0" fontAlgn="base" hangingPunct="0">
        <a:spcBef>
          <a:spcPct val="0"/>
        </a:spcBef>
        <a:spcAft>
          <a:spcPct val="0"/>
        </a:spcAft>
        <a:defRPr sz="4400">
          <a:solidFill>
            <a:schemeClr val="tx1"/>
          </a:solidFill>
          <a:latin typeface="Calibri" charset="0"/>
          <a:ea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google.cl/url?sa=i&amp;rct=j&amp;q=&amp;esrc=s&amp;frm=1&amp;source=images&amp;cd=&amp;cad=rja&amp;docid=y7hx9d2JDl1omM&amp;tbnid=lHGVJWsthtHtqM:&amp;ved=0CAUQjRw&amp;url=http://www.bodegasexpress.com/dudas.html&amp;ei=-pesUe-AI43W9QSAoYC4CQ&amp;bvm=bv.47244034,d.eWU&amp;psig=AFQjCNFLm-EGV9s1Atpy26mxvK0PkyEDLQ&amp;ust=1370351894537935"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http://www.google.cl/url?sa=i&amp;source=images&amp;cd=&amp;docid=A8BHM-idfwnSZM&amp;tbnid=HAJBKiSFWsIibM:&amp;ved=0CAgQjRwwADjHAQ&amp;url=http://tipsdeaprendizaje.blogspot.com/2009/11/estrategias-de-aprendizaje.html&amp;ei=K76wUcLsE7CO0QGDtYCoCQ&amp;psig=AFQjCNFG0X-D8yVJV96nLgCfkND5EHi3SQ&amp;ust=137062391536641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539552" y="745171"/>
            <a:ext cx="8158387" cy="584775"/>
          </a:xfrm>
          <a:prstGeom prst="rect">
            <a:avLst/>
          </a:prstGeom>
          <a:solidFill>
            <a:schemeClr val="bg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pPr>
              <a:defRPr/>
            </a:pPr>
            <a:r>
              <a:rPr lang="es-CL" sz="3200">
                <a:latin typeface="Calibri" pitchFamily="34" charset="0"/>
              </a:rPr>
              <a:t>PBD3301  PROGRAMACIÓN DE BASE DE DATOS</a:t>
            </a:r>
          </a:p>
        </p:txBody>
      </p:sp>
      <p:sp>
        <p:nvSpPr>
          <p:cNvPr id="15364" name="6 Rectángulo"/>
          <p:cNvSpPr>
            <a:spLocks noChangeArrowheads="1"/>
          </p:cNvSpPr>
          <p:nvPr/>
        </p:nvSpPr>
        <p:spPr bwMode="auto">
          <a:xfrm>
            <a:off x="250825" y="4362450"/>
            <a:ext cx="2984535" cy="584775"/>
          </a:xfrm>
          <a:prstGeom prst="rect">
            <a:avLst/>
          </a:prstGeom>
          <a:noFill/>
          <a:ln w="9525">
            <a:noFill/>
            <a:miter lim="800000"/>
            <a:headEnd/>
            <a:tailEnd/>
          </a:ln>
        </p:spPr>
        <p:txBody>
          <a:bodyPr wrap="none">
            <a:spAutoFit/>
          </a:bodyPr>
          <a:lstStyle/>
          <a:p>
            <a:r>
              <a:rPr lang="es-CL" sz="3200" dirty="0">
                <a:solidFill>
                  <a:schemeClr val="bg1"/>
                </a:solidFill>
                <a:latin typeface="Calibri" pitchFamily="34" charset="0"/>
              </a:rPr>
              <a:t>Creando </a:t>
            </a:r>
            <a:r>
              <a:rPr lang="es-CL" sz="3200" dirty="0" err="1" smtClean="0">
                <a:solidFill>
                  <a:schemeClr val="bg1"/>
                </a:solidFill>
                <a:latin typeface="Calibri" pitchFamily="34" charset="0"/>
              </a:rPr>
              <a:t>Triggers</a:t>
            </a:r>
            <a:endParaRPr lang="es-CL" sz="3200" dirty="0">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idx="4294967295"/>
          </p:nvPr>
        </p:nvSpPr>
        <p:spPr>
          <a:xfrm>
            <a:off x="324296" y="188913"/>
            <a:ext cx="8424168" cy="1462087"/>
          </a:xfrm>
        </p:spPr>
        <p:txBody>
          <a:bodyPr/>
          <a:lstStyle/>
          <a:p>
            <a:pPr algn="r"/>
            <a:r>
              <a:rPr lang="es-CL" sz="3400" dirty="0">
                <a:solidFill>
                  <a:srgbClr val="10253F"/>
                </a:solidFill>
                <a:latin typeface="Arial" charset="0"/>
                <a:ea typeface="ＭＳ Ｐゴシック" pitchFamily="34" charset="-128"/>
                <a:cs typeface="Arial" charset="0"/>
              </a:rPr>
              <a:t>Creando </a:t>
            </a:r>
            <a:r>
              <a:rPr lang="es-CL" sz="3400" dirty="0" err="1">
                <a:solidFill>
                  <a:srgbClr val="10253F"/>
                </a:solidFill>
                <a:latin typeface="Arial" charset="0"/>
                <a:ea typeface="ＭＳ Ｐゴシック" pitchFamily="34" charset="-128"/>
                <a:cs typeface="Arial" charset="0"/>
              </a:rPr>
              <a:t>Trigger</a:t>
            </a:r>
            <a:r>
              <a:rPr lang="es-CL" sz="3400" dirty="0">
                <a:solidFill>
                  <a:srgbClr val="10253F"/>
                </a:solidFill>
                <a:latin typeface="Arial" charset="0"/>
                <a:ea typeface="ＭＳ Ｐゴシック" pitchFamily="34" charset="-128"/>
                <a:cs typeface="Arial" charset="0"/>
              </a:rPr>
              <a:t> </a:t>
            </a:r>
            <a:r>
              <a:rPr lang="es-CL" sz="3400" dirty="0" smtClean="0">
                <a:solidFill>
                  <a:srgbClr val="10253F"/>
                </a:solidFill>
                <a:latin typeface="Arial" charset="0"/>
                <a:ea typeface="ＭＳ Ｐゴシック" pitchFamily="34" charset="-128"/>
                <a:cs typeface="Arial" charset="0"/>
              </a:rPr>
              <a:t>a </a:t>
            </a:r>
            <a:r>
              <a:rPr lang="es-CL" sz="3400" dirty="0" smtClean="0">
                <a:solidFill>
                  <a:srgbClr val="10253F"/>
                </a:solidFill>
                <a:latin typeface="Arial" charset="0"/>
                <a:ea typeface="ＭＳ Ｐゴシック" pitchFamily="34" charset="-128"/>
                <a:cs typeface="Arial" charset="0"/>
              </a:rPr>
              <a:t>Nivel de Sentencia</a:t>
            </a:r>
            <a:endParaRPr lang="es-ES" sz="3400" dirty="0" smtClean="0">
              <a:solidFill>
                <a:srgbClr val="10253F"/>
              </a:solidFill>
              <a:latin typeface="Arial" charset="0"/>
              <a:ea typeface="ＭＳ Ｐゴシック" pitchFamily="34" charset="-128"/>
              <a:cs typeface="Arial" charset="0"/>
            </a:endParaRPr>
          </a:p>
        </p:txBody>
      </p:sp>
      <p:sp>
        <p:nvSpPr>
          <p:cNvPr id="30722"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ea typeface="Arial Unicode MS"/>
                <a:cs typeface="Arial Unicode MS"/>
              </a:rPr>
              <a:t>Ejemplo:</a:t>
            </a: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p:txBody>
      </p:sp>
      <p:sp>
        <p:nvSpPr>
          <p:cNvPr id="20" name="Text Box 5"/>
          <p:cNvSpPr txBox="1">
            <a:spLocks noChangeArrowheads="1"/>
          </p:cNvSpPr>
          <p:nvPr/>
        </p:nvSpPr>
        <p:spPr bwMode="auto">
          <a:xfrm>
            <a:off x="908051" y="4277414"/>
            <a:ext cx="7235900" cy="1815882"/>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pPr>
              <a:defRPr/>
            </a:pPr>
            <a:endParaRPr lang="es-MX" sz="800" dirty="0">
              <a:latin typeface="Arial Black" pitchFamily="34" charset="0"/>
            </a:endParaRPr>
          </a:p>
          <a:p>
            <a:pPr>
              <a:tabLst>
                <a:tab pos="1200150" algn="l"/>
              </a:tabLst>
            </a:pPr>
            <a:r>
              <a:rPr lang="en-US" sz="1200" b="1" dirty="0">
                <a:latin typeface="Arial Black" panose="020B0A04020102020204" pitchFamily="34" charset="0"/>
              </a:rPr>
              <a:t>CREATE OR REPLACE TRIGGER TRG_SEGURIDAD_EMP</a:t>
            </a:r>
          </a:p>
          <a:p>
            <a:pPr>
              <a:tabLst>
                <a:tab pos="1200150" algn="l"/>
              </a:tabLst>
            </a:pPr>
            <a:r>
              <a:rPr lang="en-US" sz="1200" b="1" dirty="0">
                <a:solidFill>
                  <a:srgbClr val="C00000"/>
                </a:solidFill>
                <a:latin typeface="Arial Black" panose="020B0A04020102020204" pitchFamily="34" charset="0"/>
              </a:rPr>
              <a:t>BEFORE INSERT ON employees</a:t>
            </a:r>
            <a:r>
              <a:rPr lang="en-US" sz="1200" b="1" dirty="0">
                <a:solidFill>
                  <a:srgbClr val="920000"/>
                </a:solidFill>
                <a:latin typeface="Arial Black" panose="020B0A04020102020204" pitchFamily="34" charset="0"/>
              </a:rPr>
              <a:t> </a:t>
            </a:r>
            <a:endParaRPr lang="en-US" sz="1200" b="1" dirty="0" smtClean="0">
              <a:solidFill>
                <a:srgbClr val="920000"/>
              </a:solidFill>
              <a:latin typeface="Arial Black" panose="020B0A04020102020204" pitchFamily="34" charset="0"/>
            </a:endParaRPr>
          </a:p>
          <a:p>
            <a:pPr>
              <a:tabLst>
                <a:tab pos="1200150" algn="l"/>
              </a:tabLst>
            </a:pPr>
            <a:r>
              <a:rPr lang="en-US" sz="1200" b="1" dirty="0" smtClean="0">
                <a:latin typeface="Arial Black" panose="020B0A04020102020204" pitchFamily="34" charset="0"/>
              </a:rPr>
              <a:t>BEGIN</a:t>
            </a:r>
            <a:endParaRPr lang="en-US" sz="1200" b="1" dirty="0">
              <a:latin typeface="Arial Black" panose="020B0A04020102020204" pitchFamily="34" charset="0"/>
            </a:endParaRPr>
          </a:p>
          <a:p>
            <a:pPr>
              <a:tabLst>
                <a:tab pos="1200150" algn="l"/>
              </a:tabLst>
            </a:pPr>
            <a:r>
              <a:rPr lang="en-US" sz="1200" b="1" dirty="0">
                <a:solidFill>
                  <a:srgbClr val="0000CC"/>
                </a:solidFill>
                <a:latin typeface="Arial Black" panose="020B0A04020102020204" pitchFamily="34" charset="0"/>
              </a:rPr>
              <a:t>IF (TO_CHAR(SYSDATE,'HH24:MI') NOT BETWEEN '08:00' AND '18:00') THEN</a:t>
            </a:r>
          </a:p>
          <a:p>
            <a:pPr>
              <a:tabLst>
                <a:tab pos="1200150" algn="l"/>
              </a:tabLst>
            </a:pPr>
            <a:r>
              <a:rPr lang="en-US" sz="1200" b="1" dirty="0">
                <a:solidFill>
                  <a:srgbClr val="0000CC"/>
                </a:solidFill>
                <a:latin typeface="Arial Black" panose="020B0A04020102020204" pitchFamily="34" charset="0"/>
              </a:rPr>
              <a:t>RAISE_APPLICATION_ERROR(-20500, </a:t>
            </a:r>
          </a:p>
          <a:p>
            <a:pPr>
              <a:tabLst>
                <a:tab pos="1200150" algn="l"/>
              </a:tabLst>
            </a:pPr>
            <a:r>
              <a:rPr lang="en-US" sz="1200" b="1" dirty="0">
                <a:solidFill>
                  <a:srgbClr val="0000CC"/>
                </a:solidFill>
                <a:latin typeface="Arial Black" panose="020B0A04020102020204" pitchFamily="34" charset="0"/>
              </a:rPr>
              <a:t>'Se </a:t>
            </a:r>
            <a:r>
              <a:rPr lang="en-US" sz="1200" b="1" dirty="0" err="1">
                <a:solidFill>
                  <a:srgbClr val="0000CC"/>
                </a:solidFill>
                <a:latin typeface="Arial Black" panose="020B0A04020102020204" pitchFamily="34" charset="0"/>
              </a:rPr>
              <a:t>debe</a:t>
            </a:r>
            <a:r>
              <a:rPr lang="en-US" sz="1200" b="1" dirty="0">
                <a:solidFill>
                  <a:srgbClr val="0000CC"/>
                </a:solidFill>
                <a:latin typeface="Arial Black" panose="020B0A04020102020204" pitchFamily="34" charset="0"/>
              </a:rPr>
              <a:t> </a:t>
            </a:r>
            <a:r>
              <a:rPr lang="en-US" sz="1200" b="1" dirty="0" err="1">
                <a:solidFill>
                  <a:srgbClr val="0000CC"/>
                </a:solidFill>
                <a:latin typeface="Arial Black" panose="020B0A04020102020204" pitchFamily="34" charset="0"/>
              </a:rPr>
              <a:t>insertar</a:t>
            </a:r>
            <a:r>
              <a:rPr lang="en-US" sz="1200" b="1" dirty="0">
                <a:solidFill>
                  <a:srgbClr val="0000CC"/>
                </a:solidFill>
                <a:latin typeface="Arial Black" panose="020B0A04020102020204" pitchFamily="34" charset="0"/>
              </a:rPr>
              <a:t> en </a:t>
            </a:r>
            <a:r>
              <a:rPr lang="en-US" sz="1200" b="1" dirty="0" err="1">
                <a:solidFill>
                  <a:srgbClr val="0000CC"/>
                </a:solidFill>
                <a:latin typeface="Arial Black" panose="020B0A04020102020204" pitchFamily="34" charset="0"/>
              </a:rPr>
              <a:t>tabla</a:t>
            </a:r>
            <a:r>
              <a:rPr lang="en-US" sz="1200" b="1" dirty="0">
                <a:solidFill>
                  <a:srgbClr val="0000CC"/>
                </a:solidFill>
                <a:latin typeface="Arial Black" panose="020B0A04020102020204" pitchFamily="34" charset="0"/>
              </a:rPr>
              <a:t> EMPLOYEES </a:t>
            </a:r>
            <a:r>
              <a:rPr lang="en-US" sz="1200" b="1" dirty="0" err="1">
                <a:solidFill>
                  <a:srgbClr val="0000CC"/>
                </a:solidFill>
                <a:latin typeface="Arial Black" panose="020B0A04020102020204" pitchFamily="34" charset="0"/>
              </a:rPr>
              <a:t>sólo</a:t>
            </a:r>
            <a:r>
              <a:rPr lang="en-US" sz="1200" b="1" dirty="0">
                <a:solidFill>
                  <a:srgbClr val="0000CC"/>
                </a:solidFill>
                <a:latin typeface="Arial Black" panose="020B0A04020102020204" pitchFamily="34" charset="0"/>
              </a:rPr>
              <a:t> </a:t>
            </a:r>
            <a:r>
              <a:rPr lang="en-US" sz="1200" b="1" dirty="0" err="1">
                <a:solidFill>
                  <a:srgbClr val="0000CC"/>
                </a:solidFill>
                <a:latin typeface="Arial Black" panose="020B0A04020102020204" pitchFamily="34" charset="0"/>
              </a:rPr>
              <a:t>durante</a:t>
            </a:r>
            <a:r>
              <a:rPr lang="en-US" sz="1200" b="1" dirty="0">
                <a:solidFill>
                  <a:srgbClr val="0000CC"/>
                </a:solidFill>
                <a:latin typeface="Arial Black" panose="020B0A04020102020204" pitchFamily="34" charset="0"/>
              </a:rPr>
              <a:t> </a:t>
            </a:r>
            <a:r>
              <a:rPr lang="en-US" sz="1200" b="1" dirty="0" err="1">
                <a:solidFill>
                  <a:srgbClr val="0000CC"/>
                </a:solidFill>
                <a:latin typeface="Arial Black" panose="020B0A04020102020204" pitchFamily="34" charset="0"/>
              </a:rPr>
              <a:t>horas</a:t>
            </a:r>
            <a:r>
              <a:rPr lang="en-US" sz="1200" b="1" dirty="0">
                <a:solidFill>
                  <a:srgbClr val="0000CC"/>
                </a:solidFill>
                <a:latin typeface="Arial Black" panose="020B0A04020102020204" pitchFamily="34" charset="0"/>
              </a:rPr>
              <a:t> de </a:t>
            </a:r>
            <a:r>
              <a:rPr lang="en-US" sz="1200" b="1" dirty="0" err="1">
                <a:solidFill>
                  <a:srgbClr val="0000CC"/>
                </a:solidFill>
                <a:latin typeface="Arial Black" panose="020B0A04020102020204" pitchFamily="34" charset="0"/>
              </a:rPr>
              <a:t>trabajo</a:t>
            </a:r>
            <a:r>
              <a:rPr lang="en-US" sz="1200" b="1" dirty="0">
                <a:solidFill>
                  <a:srgbClr val="0000CC"/>
                </a:solidFill>
                <a:latin typeface="Arial Black" panose="020B0A04020102020204" pitchFamily="34" charset="0"/>
              </a:rPr>
              <a:t>.');</a:t>
            </a:r>
          </a:p>
          <a:p>
            <a:pPr>
              <a:tabLst>
                <a:tab pos="1200150" algn="l"/>
              </a:tabLst>
            </a:pPr>
            <a:r>
              <a:rPr lang="en-US" sz="1200" b="1" dirty="0">
                <a:solidFill>
                  <a:srgbClr val="0000CC"/>
                </a:solidFill>
                <a:latin typeface="Arial Black" panose="020B0A04020102020204" pitchFamily="34" charset="0"/>
              </a:rPr>
              <a:t>   END IF;</a:t>
            </a:r>
          </a:p>
          <a:p>
            <a:pPr>
              <a:tabLst>
                <a:tab pos="1200150" algn="l"/>
              </a:tabLst>
            </a:pPr>
            <a:r>
              <a:rPr lang="en-US" sz="1200" b="1" dirty="0">
                <a:latin typeface="Arial Black" panose="020B0A04020102020204" pitchFamily="34" charset="0"/>
              </a:rPr>
              <a:t>END;</a:t>
            </a:r>
          </a:p>
          <a:p>
            <a:pPr>
              <a:defRPr/>
            </a:pPr>
            <a:endParaRPr lang="en-US" sz="800" b="1" dirty="0"/>
          </a:p>
        </p:txBody>
      </p:sp>
      <p:sp>
        <p:nvSpPr>
          <p:cNvPr id="7" name="AutoShape 4"/>
          <p:cNvSpPr>
            <a:spLocks noChangeArrowheads="1"/>
          </p:cNvSpPr>
          <p:nvPr/>
        </p:nvSpPr>
        <p:spPr bwMode="blackWhite">
          <a:xfrm>
            <a:off x="804863" y="1960761"/>
            <a:ext cx="3860800" cy="979488"/>
          </a:xfrm>
          <a:prstGeom prst="roundRect">
            <a:avLst>
              <a:gd name="adj" fmla="val 12431"/>
            </a:avLst>
          </a:prstGeom>
          <a:solidFill>
            <a:srgbClr val="99CCFF"/>
          </a:solidFill>
          <a:ln w="28575">
            <a:solidFill>
              <a:srgbClr val="000000"/>
            </a:solidFill>
            <a:round/>
            <a:headEnd/>
            <a:tailEnd/>
          </a:ln>
        </p:spPr>
        <p:txBody>
          <a:bodyPr wrap="none" anchorCtr="1"/>
          <a:lstStyle/>
          <a:p>
            <a:pPr algn="ctr" defTabSz="228600" eaLnBrk="0" hangingPunct="0"/>
            <a:r>
              <a:rPr lang="en-US" sz="1200" b="1" dirty="0" err="1">
                <a:latin typeface="Arial Black" panose="020B0A04020102020204" pitchFamily="34" charset="0"/>
              </a:rPr>
              <a:t>Aplicación</a:t>
            </a:r>
            <a:endParaRPr lang="en-US" sz="1200" b="1" dirty="0">
              <a:latin typeface="Arial Black" panose="020B0A04020102020204" pitchFamily="34" charset="0"/>
            </a:endParaRPr>
          </a:p>
        </p:txBody>
      </p:sp>
      <p:sp>
        <p:nvSpPr>
          <p:cNvPr id="8" name="AutoShape 5"/>
          <p:cNvSpPr>
            <a:spLocks noChangeArrowheads="1"/>
          </p:cNvSpPr>
          <p:nvPr/>
        </p:nvSpPr>
        <p:spPr bwMode="blackGray">
          <a:xfrm>
            <a:off x="908050" y="2300486"/>
            <a:ext cx="3587750" cy="457200"/>
          </a:xfrm>
          <a:prstGeom prst="roundRect">
            <a:avLst>
              <a:gd name="adj" fmla="val 8532"/>
            </a:avLst>
          </a:prstGeom>
          <a:solidFill>
            <a:srgbClr val="FFCC00"/>
          </a:solidFill>
          <a:ln w="28575">
            <a:solidFill>
              <a:srgbClr val="000000"/>
            </a:solidFill>
            <a:round/>
            <a:headEnd/>
            <a:tailEnd/>
          </a:ln>
        </p:spPr>
        <p:txBody>
          <a:bodyPr wrap="none" lIns="92075" tIns="92075" rIns="92075" bIns="92075" anchor="ctr"/>
          <a:lstStyle/>
          <a:p>
            <a:pPr eaLnBrk="0" hangingPunct="0">
              <a:tabLst>
                <a:tab pos="1200150" algn="l"/>
              </a:tabLst>
            </a:pPr>
            <a:r>
              <a:rPr lang="en-US" sz="1200" b="1" dirty="0">
                <a:solidFill>
                  <a:srgbClr val="000000"/>
                </a:solidFill>
                <a:latin typeface="Arial Black" panose="020B0A04020102020204" pitchFamily="34" charset="0"/>
              </a:rPr>
              <a:t>INSERT INTO EMPLOYEES...;</a:t>
            </a:r>
          </a:p>
        </p:txBody>
      </p:sp>
      <p:sp>
        <p:nvSpPr>
          <p:cNvPr id="9" name="Rectangle 6"/>
          <p:cNvSpPr>
            <a:spLocks noChangeArrowheads="1"/>
          </p:cNvSpPr>
          <p:nvPr/>
        </p:nvSpPr>
        <p:spPr bwMode="auto">
          <a:xfrm>
            <a:off x="249238" y="3284736"/>
            <a:ext cx="3014662" cy="277641"/>
          </a:xfrm>
          <a:prstGeom prst="rect">
            <a:avLst/>
          </a:prstGeom>
          <a:noFill/>
          <a:ln w="9525">
            <a:noFill/>
            <a:miter lim="800000"/>
            <a:headEnd/>
            <a:tailEnd/>
          </a:ln>
        </p:spPr>
        <p:txBody>
          <a:bodyPr lIns="92075" tIns="46038" rIns="92075" bIns="46038">
            <a:spAutoFit/>
          </a:bodyPr>
          <a:lstStyle/>
          <a:p>
            <a:pPr eaLnBrk="0" hangingPunct="0"/>
            <a:r>
              <a:rPr lang="en-US" sz="1200" b="1" dirty="0">
                <a:latin typeface="Arial Black" panose="020B0A04020102020204" pitchFamily="34" charset="0"/>
              </a:rPr>
              <a:t>Trigger TRG_SEGURIDAD_EMP</a:t>
            </a:r>
          </a:p>
        </p:txBody>
      </p:sp>
      <p:sp>
        <p:nvSpPr>
          <p:cNvPr id="12" name="Freeform 10"/>
          <p:cNvSpPr>
            <a:spLocks/>
          </p:cNvSpPr>
          <p:nvPr/>
        </p:nvSpPr>
        <p:spPr bwMode="auto">
          <a:xfrm>
            <a:off x="4677916" y="2183904"/>
            <a:ext cx="1188000" cy="720000"/>
          </a:xfrm>
          <a:custGeom>
            <a:avLst/>
            <a:gdLst>
              <a:gd name="T0" fmla="*/ 0 w 480"/>
              <a:gd name="T1" fmla="*/ 0 h 144"/>
              <a:gd name="T2" fmla="*/ 2147483647 w 480"/>
              <a:gd name="T3" fmla="*/ 0 h 144"/>
              <a:gd name="T4" fmla="*/ 2147483647 w 480"/>
              <a:gd name="T5" fmla="*/ 2147483647 h 144"/>
              <a:gd name="T6" fmla="*/ 0 60000 65536"/>
              <a:gd name="T7" fmla="*/ 0 60000 65536"/>
              <a:gd name="T8" fmla="*/ 0 60000 65536"/>
              <a:gd name="T9" fmla="*/ 0 w 480"/>
              <a:gd name="T10" fmla="*/ 0 h 144"/>
              <a:gd name="T11" fmla="*/ 480 w 480"/>
              <a:gd name="T12" fmla="*/ 144 h 144"/>
            </a:gdLst>
            <a:ahLst/>
            <a:cxnLst>
              <a:cxn ang="T6">
                <a:pos x="T0" y="T1"/>
              </a:cxn>
              <a:cxn ang="T7">
                <a:pos x="T2" y="T3"/>
              </a:cxn>
              <a:cxn ang="T8">
                <a:pos x="T4" y="T5"/>
              </a:cxn>
            </a:cxnLst>
            <a:rect l="T9" t="T10" r="T11" b="T12"/>
            <a:pathLst>
              <a:path w="480" h="144">
                <a:moveTo>
                  <a:pt x="0" y="0"/>
                </a:moveTo>
                <a:lnTo>
                  <a:pt x="480" y="0"/>
                </a:lnTo>
                <a:lnTo>
                  <a:pt x="480" y="144"/>
                </a:lnTo>
              </a:path>
            </a:pathLst>
          </a:custGeom>
          <a:noFill/>
          <a:ln w="57150" cap="flat" cmpd="sng">
            <a:solidFill>
              <a:schemeClr val="tx1"/>
            </a:solidFill>
            <a:prstDash val="solid"/>
            <a:round/>
            <a:headEnd type="none" w="med" len="med"/>
            <a:tailEnd type="triangle" w="sm" len="sm"/>
          </a:ln>
        </p:spPr>
        <p:txBody>
          <a:bodyPr lIns="92075" tIns="46038" rIns="92075" bIns="46038">
            <a:spAutoFit/>
          </a:bodyPr>
          <a:lstStyle/>
          <a:p>
            <a:endParaRPr lang="es-CL"/>
          </a:p>
        </p:txBody>
      </p:sp>
      <p:sp>
        <p:nvSpPr>
          <p:cNvPr id="13" name="Line 11"/>
          <p:cNvSpPr>
            <a:spLocks noChangeShapeType="1"/>
          </p:cNvSpPr>
          <p:nvPr/>
        </p:nvSpPr>
        <p:spPr bwMode="auto">
          <a:xfrm flipH="1">
            <a:off x="3743325" y="3448050"/>
            <a:ext cx="972000" cy="0"/>
          </a:xfrm>
          <a:prstGeom prst="line">
            <a:avLst/>
          </a:prstGeom>
          <a:noFill/>
          <a:ln w="63500">
            <a:solidFill>
              <a:schemeClr val="tx1"/>
            </a:solidFill>
            <a:round/>
            <a:headEnd/>
            <a:tailEnd type="triangle" w="sm" len="sm"/>
          </a:ln>
        </p:spPr>
        <p:txBody>
          <a:bodyPr lIns="92075" tIns="46038" rIns="92075" bIns="46038">
            <a:spAutoFit/>
          </a:bodyPr>
          <a:lstStyle/>
          <a:p>
            <a:endParaRPr lang="es-CL"/>
          </a:p>
        </p:txBody>
      </p:sp>
      <p:sp>
        <p:nvSpPr>
          <p:cNvPr id="14" name="Freeform 12"/>
          <p:cNvSpPr>
            <a:spLocks/>
          </p:cNvSpPr>
          <p:nvPr/>
        </p:nvSpPr>
        <p:spPr bwMode="auto">
          <a:xfrm>
            <a:off x="860216" y="3900983"/>
            <a:ext cx="7380000" cy="354013"/>
          </a:xfrm>
          <a:custGeom>
            <a:avLst/>
            <a:gdLst>
              <a:gd name="T0" fmla="*/ 2147483647 w 4512"/>
              <a:gd name="T1" fmla="*/ 0 h 171"/>
              <a:gd name="T2" fmla="*/ 0 w 4512"/>
              <a:gd name="T3" fmla="*/ 2147483647 h 171"/>
              <a:gd name="T4" fmla="*/ 2147483647 w 4512"/>
              <a:gd name="T5" fmla="*/ 2147483647 h 171"/>
              <a:gd name="T6" fmla="*/ 2147483647 w 4512"/>
              <a:gd name="T7" fmla="*/ 0 h 171"/>
              <a:gd name="T8" fmla="*/ 0 60000 65536"/>
              <a:gd name="T9" fmla="*/ 0 60000 65536"/>
              <a:gd name="T10" fmla="*/ 0 60000 65536"/>
              <a:gd name="T11" fmla="*/ 0 60000 65536"/>
              <a:gd name="T12" fmla="*/ 0 w 4512"/>
              <a:gd name="T13" fmla="*/ 0 h 171"/>
              <a:gd name="T14" fmla="*/ 4512 w 4512"/>
              <a:gd name="T15" fmla="*/ 171 h 171"/>
            </a:gdLst>
            <a:ahLst/>
            <a:cxnLst>
              <a:cxn ang="T8">
                <a:pos x="T0" y="T1"/>
              </a:cxn>
              <a:cxn ang="T9">
                <a:pos x="T2" y="T3"/>
              </a:cxn>
              <a:cxn ang="T10">
                <a:pos x="T4" y="T5"/>
              </a:cxn>
              <a:cxn ang="T11">
                <a:pos x="T6" y="T7"/>
              </a:cxn>
            </a:cxnLst>
            <a:rect l="T12" t="T13" r="T14" b="T15"/>
            <a:pathLst>
              <a:path w="4512" h="171">
                <a:moveTo>
                  <a:pt x="1627" y="0"/>
                </a:moveTo>
                <a:lnTo>
                  <a:pt x="0" y="171"/>
                </a:lnTo>
                <a:lnTo>
                  <a:pt x="4512" y="171"/>
                </a:lnTo>
                <a:lnTo>
                  <a:pt x="1627" y="0"/>
                </a:lnTo>
                <a:close/>
              </a:path>
            </a:pathLst>
          </a:custGeom>
          <a:solidFill>
            <a:srgbClr val="3366FF">
              <a:alpha val="50195"/>
            </a:srgbClr>
          </a:solidFill>
          <a:ln w="28575" cap="flat" cmpd="sng">
            <a:noFill/>
            <a:prstDash val="solid"/>
            <a:round/>
            <a:headEnd/>
            <a:tailEnd/>
          </a:ln>
        </p:spPr>
        <p:txBody>
          <a:bodyPr lIns="92075" tIns="46038" rIns="92075" bIns="46038">
            <a:spAutoFit/>
          </a:bodyPr>
          <a:lstStyle/>
          <a:p>
            <a:endParaRPr lang="es-CL"/>
          </a:p>
        </p:txBody>
      </p:sp>
      <p:pic>
        <p:nvPicPr>
          <p:cNvPr id="15" name="Picture 14" descr="Screenshot - 23-03-2012 , 10_39_28"/>
          <p:cNvPicPr>
            <a:picLocks noChangeAspect="1" noChangeArrowheads="1"/>
          </p:cNvPicPr>
          <p:nvPr/>
        </p:nvPicPr>
        <p:blipFill>
          <a:blip r:embed="rId3" cstate="print"/>
          <a:srcRect/>
          <a:stretch>
            <a:fillRect/>
          </a:stretch>
        </p:blipFill>
        <p:spPr bwMode="auto">
          <a:xfrm>
            <a:off x="4710113" y="2881148"/>
            <a:ext cx="3894137" cy="835883"/>
          </a:xfrm>
          <a:prstGeom prst="rect">
            <a:avLst/>
          </a:prstGeom>
          <a:noFill/>
          <a:ln w="9525">
            <a:noFill/>
            <a:miter lim="800000"/>
            <a:headEnd/>
            <a:tailEnd/>
          </a:ln>
        </p:spPr>
      </p:pic>
      <p:sp>
        <p:nvSpPr>
          <p:cNvPr id="16" name="Rectangle 6"/>
          <p:cNvSpPr>
            <a:spLocks noChangeArrowheads="1"/>
          </p:cNvSpPr>
          <p:nvPr/>
        </p:nvSpPr>
        <p:spPr bwMode="auto">
          <a:xfrm>
            <a:off x="5988050" y="2603870"/>
            <a:ext cx="1970088" cy="277641"/>
          </a:xfrm>
          <a:prstGeom prst="rect">
            <a:avLst/>
          </a:prstGeom>
          <a:noFill/>
          <a:ln w="9525">
            <a:noFill/>
            <a:miter lim="800000"/>
            <a:headEnd/>
            <a:tailEnd/>
          </a:ln>
        </p:spPr>
        <p:txBody>
          <a:bodyPr lIns="92075" tIns="46038" rIns="92075" bIns="46038">
            <a:spAutoFit/>
          </a:bodyPr>
          <a:lstStyle/>
          <a:p>
            <a:pPr eaLnBrk="0" hangingPunct="0"/>
            <a:r>
              <a:rPr lang="en-US" sz="1200" b="1" dirty="0" err="1">
                <a:latin typeface="Arial Black" panose="020B0A04020102020204" pitchFamily="34" charset="0"/>
              </a:rPr>
              <a:t>Tabla</a:t>
            </a:r>
            <a:r>
              <a:rPr lang="en-US" sz="1200" b="1" dirty="0">
                <a:latin typeface="Arial Black" panose="020B0A04020102020204" pitchFamily="34" charset="0"/>
              </a:rPr>
              <a:t> EMPLOYEES</a:t>
            </a:r>
          </a:p>
        </p:txBody>
      </p:sp>
      <p:grpSp>
        <p:nvGrpSpPr>
          <p:cNvPr id="17" name="Group 4"/>
          <p:cNvGrpSpPr>
            <a:grpSpLocks/>
          </p:cNvGrpSpPr>
          <p:nvPr/>
        </p:nvGrpSpPr>
        <p:grpSpPr bwMode="auto">
          <a:xfrm>
            <a:off x="2911624" y="2972519"/>
            <a:ext cx="784076" cy="994445"/>
            <a:chOff x="2509" y="2983"/>
            <a:chExt cx="684" cy="893"/>
          </a:xfrm>
        </p:grpSpPr>
        <p:pic>
          <p:nvPicPr>
            <p:cNvPr id="18" name="Picture 5" descr="Documents: PL/SQL Program"/>
            <p:cNvPicPr>
              <a:picLocks noChangeAspect="1" noChangeArrowheads="1"/>
            </p:cNvPicPr>
            <p:nvPr/>
          </p:nvPicPr>
          <p:blipFill>
            <a:blip r:embed="rId4" cstate="print"/>
            <a:srcRect/>
            <a:stretch>
              <a:fillRect/>
            </a:stretch>
          </p:blipFill>
          <p:spPr bwMode="gray">
            <a:xfrm>
              <a:off x="2509" y="2983"/>
              <a:ext cx="428" cy="893"/>
            </a:xfrm>
            <a:prstGeom prst="rect">
              <a:avLst/>
            </a:prstGeom>
            <a:noFill/>
          </p:spPr>
        </p:pic>
        <p:pic>
          <p:nvPicPr>
            <p:cNvPr id="19" name="Picture 6" descr="C:\Documents and Settings\lserhal\Desktop\conce062.gif"/>
            <p:cNvPicPr>
              <a:picLocks noChangeAspect="1" noChangeArrowheads="1"/>
            </p:cNvPicPr>
            <p:nvPr/>
          </p:nvPicPr>
          <p:blipFill>
            <a:blip r:embed="rId5" cstate="print"/>
            <a:srcRect/>
            <a:stretch>
              <a:fillRect/>
            </a:stretch>
          </p:blipFill>
          <p:spPr bwMode="gray">
            <a:xfrm>
              <a:off x="2761" y="3245"/>
              <a:ext cx="432" cy="432"/>
            </a:xfrm>
            <a:prstGeom prst="rect">
              <a:avLst/>
            </a:prstGeom>
            <a:noFill/>
            <a:ln w="9525">
              <a:solidFill>
                <a:schemeClr val="tx1"/>
              </a:solidFill>
              <a:miter lim="800000"/>
              <a:headEnd/>
              <a:tailEnd/>
            </a:ln>
          </p:spPr>
        </p:pic>
      </p:grpSp>
      <p:sp>
        <p:nvSpPr>
          <p:cNvPr id="21" name="Rectangle 3"/>
          <p:cNvSpPr txBox="1">
            <a:spLocks noChangeArrowheads="1"/>
          </p:cNvSpPr>
          <p:nvPr/>
        </p:nvSpPr>
        <p:spPr bwMode="auto">
          <a:xfrm>
            <a:off x="3996631" y="3165029"/>
            <a:ext cx="287337"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a:solidFill>
                  <a:srgbClr val="C00021"/>
                </a:solidFill>
                <a:latin typeface="Arial Black" pitchFamily="34" charset="0"/>
                <a:ea typeface="Arial Unicode MS"/>
                <a:cs typeface="Times New Roman" pitchFamily="18" charset="0"/>
              </a:rPr>
              <a:t>1</a:t>
            </a:r>
          </a:p>
        </p:txBody>
      </p:sp>
      <p:sp>
        <p:nvSpPr>
          <p:cNvPr id="22" name="Rectangle 3"/>
          <p:cNvSpPr txBox="1">
            <a:spLocks noChangeArrowheads="1"/>
          </p:cNvSpPr>
          <p:nvPr/>
        </p:nvSpPr>
        <p:spPr bwMode="auto">
          <a:xfrm>
            <a:off x="5076751" y="1916832"/>
            <a:ext cx="287337"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smtClean="0">
                <a:solidFill>
                  <a:srgbClr val="C00021"/>
                </a:solidFill>
                <a:latin typeface="Arial Black" pitchFamily="34" charset="0"/>
                <a:ea typeface="Arial Unicode MS"/>
                <a:cs typeface="Times New Roman" pitchFamily="18" charset="0"/>
              </a:rPr>
              <a:t>2</a:t>
            </a:r>
            <a:endParaRPr lang="es-CL" sz="2000" dirty="0">
              <a:solidFill>
                <a:srgbClr val="C00021"/>
              </a:solidFill>
              <a:latin typeface="Arial Black" pitchFamily="34" charset="0"/>
              <a:ea typeface="Arial Unicode MS"/>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idx="4294967295"/>
          </p:nvPr>
        </p:nvSpPr>
        <p:spPr>
          <a:xfrm>
            <a:off x="252288" y="188913"/>
            <a:ext cx="8496176" cy="1462087"/>
          </a:xfrm>
        </p:spPr>
        <p:txBody>
          <a:bodyPr/>
          <a:lstStyle/>
          <a:p>
            <a:pPr algn="r"/>
            <a:r>
              <a:rPr lang="es-CL" sz="3400" dirty="0">
                <a:solidFill>
                  <a:srgbClr val="10253F"/>
                </a:solidFill>
                <a:latin typeface="Arial" charset="0"/>
                <a:ea typeface="ＭＳ Ｐゴシック" pitchFamily="34" charset="-128"/>
                <a:cs typeface="Arial" charset="0"/>
              </a:rPr>
              <a:t>Creando </a:t>
            </a:r>
            <a:r>
              <a:rPr lang="es-CL" sz="3400" dirty="0" err="1">
                <a:solidFill>
                  <a:srgbClr val="10253F"/>
                </a:solidFill>
                <a:latin typeface="Arial" charset="0"/>
                <a:ea typeface="ＭＳ Ｐゴシック" pitchFamily="34" charset="-128"/>
                <a:cs typeface="Arial" charset="0"/>
              </a:rPr>
              <a:t>Trigger</a:t>
            </a:r>
            <a:r>
              <a:rPr lang="es-CL" sz="3400" dirty="0">
                <a:solidFill>
                  <a:srgbClr val="10253F"/>
                </a:solidFill>
                <a:latin typeface="Arial" charset="0"/>
                <a:ea typeface="ＭＳ Ｐゴシック" pitchFamily="34" charset="-128"/>
                <a:cs typeface="Arial" charset="0"/>
              </a:rPr>
              <a:t> </a:t>
            </a:r>
            <a:r>
              <a:rPr lang="es-CL" sz="3400" dirty="0" smtClean="0">
                <a:solidFill>
                  <a:srgbClr val="10253F"/>
                </a:solidFill>
                <a:latin typeface="Arial" charset="0"/>
                <a:ea typeface="ＭＳ Ｐゴシック" pitchFamily="34" charset="-128"/>
                <a:cs typeface="Arial" charset="0"/>
              </a:rPr>
              <a:t>a </a:t>
            </a:r>
            <a:r>
              <a:rPr lang="es-CL" sz="3400" dirty="0" smtClean="0">
                <a:solidFill>
                  <a:srgbClr val="10253F"/>
                </a:solidFill>
                <a:latin typeface="Arial" charset="0"/>
                <a:ea typeface="ＭＳ Ｐゴシック" pitchFamily="34" charset="-128"/>
                <a:cs typeface="Arial" charset="0"/>
              </a:rPr>
              <a:t>Nivel de Sentencia</a:t>
            </a:r>
            <a:endParaRPr lang="es-ES" sz="3400" dirty="0" smtClean="0">
              <a:solidFill>
                <a:srgbClr val="10253F"/>
              </a:solidFill>
              <a:latin typeface="Arial" charset="0"/>
              <a:ea typeface="ＭＳ Ｐゴシック" pitchFamily="34" charset="-128"/>
              <a:cs typeface="Arial" charset="0"/>
            </a:endParaRPr>
          </a:p>
        </p:txBody>
      </p:sp>
      <p:sp>
        <p:nvSpPr>
          <p:cNvPr id="30722"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ea typeface="Arial Unicode MS"/>
                <a:cs typeface="Arial Unicode MS"/>
              </a:rPr>
              <a:t>Ejemplo:</a:t>
            </a: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p:txBody>
      </p:sp>
      <p:pic>
        <p:nvPicPr>
          <p:cNvPr id="1026" name="Picture 2" descr="C:\Users\cincomardba1\Documents\DonationCoder\ScreenshotCaptor\Screenshots\Screenshot - 09-06-2014 , 11_18_35.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494656" y="4706817"/>
            <a:ext cx="6173688" cy="1026439"/>
          </a:xfrm>
          <a:prstGeom prst="rect">
            <a:avLst/>
          </a:prstGeom>
          <a:noFill/>
          <a:extLst>
            <a:ext uri="{909E8E84-426E-40DD-AFC4-6F175D3DCCD1}">
              <a14:hiddenFill xmlns="" xmlns:a14="http://schemas.microsoft.com/office/drawing/2010/main">
                <a:solidFill>
                  <a:srgbClr val="FFFFFF"/>
                </a:solidFill>
              </a14:hiddenFill>
            </a:ext>
          </a:extLst>
        </p:spPr>
      </p:pic>
      <p:sp>
        <p:nvSpPr>
          <p:cNvPr id="7" name="AutoShape 4"/>
          <p:cNvSpPr>
            <a:spLocks noChangeArrowheads="1"/>
          </p:cNvSpPr>
          <p:nvPr/>
        </p:nvSpPr>
        <p:spPr bwMode="blackWhite">
          <a:xfrm>
            <a:off x="804862" y="1960760"/>
            <a:ext cx="7655569" cy="1468239"/>
          </a:xfrm>
          <a:prstGeom prst="roundRect">
            <a:avLst>
              <a:gd name="adj" fmla="val 12431"/>
            </a:avLst>
          </a:prstGeom>
          <a:solidFill>
            <a:srgbClr val="99CCFF"/>
          </a:solidFill>
          <a:ln w="28575">
            <a:solidFill>
              <a:srgbClr val="000000"/>
            </a:solidFill>
            <a:round/>
            <a:headEnd/>
            <a:tailEnd/>
          </a:ln>
        </p:spPr>
        <p:txBody>
          <a:bodyPr wrap="none" anchorCtr="1"/>
          <a:lstStyle/>
          <a:p>
            <a:pPr algn="ctr" defTabSz="228600" eaLnBrk="0" hangingPunct="0"/>
            <a:r>
              <a:rPr lang="en-US" sz="1200" b="1" dirty="0" err="1">
                <a:latin typeface="Arial Black" panose="020B0A04020102020204" pitchFamily="34" charset="0"/>
              </a:rPr>
              <a:t>Aplicación</a:t>
            </a:r>
            <a:endParaRPr lang="en-US" sz="1200" b="1" dirty="0">
              <a:latin typeface="Arial Black" panose="020B0A04020102020204" pitchFamily="34" charset="0"/>
            </a:endParaRPr>
          </a:p>
        </p:txBody>
      </p:sp>
      <p:sp>
        <p:nvSpPr>
          <p:cNvPr id="5" name="Text Box 5"/>
          <p:cNvSpPr txBox="1">
            <a:spLocks noChangeArrowheads="1"/>
          </p:cNvSpPr>
          <p:nvPr/>
        </p:nvSpPr>
        <p:spPr bwMode="auto">
          <a:xfrm>
            <a:off x="1115616" y="2295922"/>
            <a:ext cx="7077527" cy="892552"/>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dirty="0">
              <a:latin typeface="Arial Black" pitchFamily="34" charset="0"/>
            </a:endParaRPr>
          </a:p>
          <a:p>
            <a:pPr defTabSz="400050">
              <a:tabLst>
                <a:tab pos="571500" algn="l"/>
                <a:tab pos="1828800" algn="l"/>
              </a:tabLst>
            </a:pPr>
            <a:r>
              <a:rPr lang="en-US" sz="1200" b="1" dirty="0">
                <a:latin typeface="Arial Black" panose="020B0A04020102020204" pitchFamily="34" charset="0"/>
              </a:rPr>
              <a:t>INSERT INTO employees (</a:t>
            </a:r>
            <a:r>
              <a:rPr lang="en-US" sz="1200" b="1" dirty="0" err="1">
                <a:latin typeface="Arial Black" panose="020B0A04020102020204" pitchFamily="34" charset="0"/>
              </a:rPr>
              <a:t>employee_id</a:t>
            </a:r>
            <a:r>
              <a:rPr lang="en-US" sz="1200" b="1" dirty="0">
                <a:latin typeface="Arial Black" panose="020B0A04020102020204" pitchFamily="34" charset="0"/>
              </a:rPr>
              <a:t>, </a:t>
            </a:r>
            <a:r>
              <a:rPr lang="en-US" sz="1200" b="1" dirty="0" err="1">
                <a:latin typeface="Arial Black" panose="020B0A04020102020204" pitchFamily="34" charset="0"/>
              </a:rPr>
              <a:t>last_name</a:t>
            </a:r>
            <a:r>
              <a:rPr lang="en-US" sz="1200" b="1" dirty="0">
                <a:latin typeface="Arial Black" panose="020B0A04020102020204" pitchFamily="34" charset="0"/>
              </a:rPr>
              <a:t>, </a:t>
            </a:r>
            <a:r>
              <a:rPr lang="en-US" sz="1200" b="1" dirty="0" err="1">
                <a:latin typeface="Arial Black" panose="020B0A04020102020204" pitchFamily="34" charset="0"/>
              </a:rPr>
              <a:t>first_name</a:t>
            </a:r>
            <a:r>
              <a:rPr lang="en-US" sz="1200" b="1" dirty="0">
                <a:latin typeface="Arial Black" panose="020B0A04020102020204" pitchFamily="34" charset="0"/>
              </a:rPr>
              <a:t>, email, </a:t>
            </a:r>
            <a:r>
              <a:rPr lang="en-US" sz="1200" b="1" dirty="0" err="1">
                <a:latin typeface="Arial Black" panose="020B0A04020102020204" pitchFamily="34" charset="0"/>
              </a:rPr>
              <a:t>hire_date</a:t>
            </a:r>
            <a:r>
              <a:rPr lang="en-US" sz="1200" b="1" dirty="0">
                <a:latin typeface="Arial Black" panose="020B0A04020102020204" pitchFamily="34" charset="0"/>
              </a:rPr>
              <a:t>, </a:t>
            </a:r>
            <a:r>
              <a:rPr lang="en-US" sz="1200" b="1" dirty="0" err="1">
                <a:latin typeface="Arial Black" panose="020B0A04020102020204" pitchFamily="34" charset="0"/>
              </a:rPr>
              <a:t>job_id</a:t>
            </a:r>
            <a:r>
              <a:rPr lang="en-US" sz="1200" b="1" dirty="0">
                <a:latin typeface="Arial Black" panose="020B0A04020102020204" pitchFamily="34" charset="0"/>
              </a:rPr>
              <a:t>, salary, </a:t>
            </a:r>
            <a:r>
              <a:rPr lang="en-US" sz="1200" b="1" dirty="0" err="1">
                <a:latin typeface="Arial Black" panose="020B0A04020102020204" pitchFamily="34" charset="0"/>
              </a:rPr>
              <a:t>department_id</a:t>
            </a:r>
            <a:r>
              <a:rPr lang="en-US" sz="1200" b="1" dirty="0">
                <a:latin typeface="Arial Black" panose="020B0A04020102020204" pitchFamily="34" charset="0"/>
              </a:rPr>
              <a:t>)</a:t>
            </a:r>
          </a:p>
          <a:p>
            <a:pPr defTabSz="400050">
              <a:tabLst>
                <a:tab pos="571500" algn="l"/>
                <a:tab pos="1828800" algn="l"/>
              </a:tabLst>
            </a:pPr>
            <a:r>
              <a:rPr lang="en-US" sz="1200" b="1" dirty="0">
                <a:latin typeface="Arial Black" panose="020B0A04020102020204" pitchFamily="34" charset="0"/>
              </a:rPr>
              <a:t>VALUES (300, 'Smith', 'Rob', 'RSMITH', SYSDATE, 'IT_PROG', 4500, 60);</a:t>
            </a:r>
          </a:p>
          <a:p>
            <a:pPr>
              <a:defRPr/>
            </a:pPr>
            <a:endParaRPr lang="en-US" sz="800" b="1" dirty="0"/>
          </a:p>
        </p:txBody>
      </p:sp>
      <p:grpSp>
        <p:nvGrpSpPr>
          <p:cNvPr id="9" name="Group 4"/>
          <p:cNvGrpSpPr>
            <a:grpSpLocks/>
          </p:cNvGrpSpPr>
          <p:nvPr/>
        </p:nvGrpSpPr>
        <p:grpSpPr bwMode="auto">
          <a:xfrm>
            <a:off x="3931940" y="3573016"/>
            <a:ext cx="784076" cy="994445"/>
            <a:chOff x="2509" y="2983"/>
            <a:chExt cx="684" cy="893"/>
          </a:xfrm>
        </p:grpSpPr>
        <p:pic>
          <p:nvPicPr>
            <p:cNvPr id="10" name="Picture 5" descr="Documents: PL/SQL Program"/>
            <p:cNvPicPr>
              <a:picLocks noChangeAspect="1" noChangeArrowheads="1"/>
            </p:cNvPicPr>
            <p:nvPr/>
          </p:nvPicPr>
          <p:blipFill>
            <a:blip r:embed="rId4" cstate="print"/>
            <a:srcRect/>
            <a:stretch>
              <a:fillRect/>
            </a:stretch>
          </p:blipFill>
          <p:spPr bwMode="gray">
            <a:xfrm>
              <a:off x="2509" y="2983"/>
              <a:ext cx="428" cy="893"/>
            </a:xfrm>
            <a:prstGeom prst="rect">
              <a:avLst/>
            </a:prstGeom>
            <a:noFill/>
          </p:spPr>
        </p:pic>
        <p:pic>
          <p:nvPicPr>
            <p:cNvPr id="11" name="Picture 6" descr="C:\Documents and Settings\lserhal\Desktop\conce062.gif"/>
            <p:cNvPicPr>
              <a:picLocks noChangeAspect="1" noChangeArrowheads="1"/>
            </p:cNvPicPr>
            <p:nvPr/>
          </p:nvPicPr>
          <p:blipFill>
            <a:blip r:embed="rId5" cstate="print"/>
            <a:srcRect/>
            <a:stretch>
              <a:fillRect/>
            </a:stretch>
          </p:blipFill>
          <p:spPr bwMode="gray">
            <a:xfrm>
              <a:off x="2761" y="3245"/>
              <a:ext cx="432" cy="432"/>
            </a:xfrm>
            <a:prstGeom prst="rect">
              <a:avLst/>
            </a:prstGeom>
            <a:noFill/>
            <a:ln w="9525">
              <a:solidFill>
                <a:schemeClr val="tx1"/>
              </a:solidFill>
              <a:miter lim="800000"/>
              <a:headEnd/>
              <a:tailEnd/>
            </a:ln>
          </p:spPr>
        </p:pic>
      </p:grpSp>
    </p:spTree>
    <p:extLst>
      <p:ext uri="{BB962C8B-B14F-4D97-AF65-F5344CB8AC3E}">
        <p14:creationId xmlns="" xmlns:p14="http://schemas.microsoft.com/office/powerpoint/2010/main" val="34672612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idx="4294967295"/>
          </p:nvPr>
        </p:nvSpPr>
        <p:spPr>
          <a:xfrm>
            <a:off x="882650" y="188913"/>
            <a:ext cx="7793038" cy="1462087"/>
          </a:xfrm>
        </p:spPr>
        <p:txBody>
          <a:bodyPr/>
          <a:lstStyle/>
          <a:p>
            <a:pPr algn="r"/>
            <a:r>
              <a:rPr lang="es-CL" sz="3400" dirty="0" smtClean="0">
                <a:solidFill>
                  <a:srgbClr val="10253F"/>
                </a:solidFill>
                <a:latin typeface="Arial" charset="0"/>
                <a:ea typeface="ＭＳ Ｐゴシック" pitchFamily="34" charset="-128"/>
                <a:cs typeface="Arial" charset="0"/>
              </a:rPr>
              <a:t>Uso de Predicados Condicionales</a:t>
            </a:r>
            <a:endParaRPr lang="es-ES" sz="3400" dirty="0" smtClean="0">
              <a:solidFill>
                <a:srgbClr val="10253F"/>
              </a:solidFill>
              <a:latin typeface="Arial" charset="0"/>
              <a:ea typeface="ＭＳ Ｐゴシック" pitchFamily="34" charset="-128"/>
              <a:cs typeface="Arial" charset="0"/>
            </a:endParaRPr>
          </a:p>
        </p:txBody>
      </p:sp>
      <p:sp>
        <p:nvSpPr>
          <p:cNvPr id="34818" name="Rectangle 3"/>
          <p:cNvSpPr txBox="1">
            <a:spLocks noChangeArrowheads="1"/>
          </p:cNvSpPr>
          <p:nvPr/>
        </p:nvSpPr>
        <p:spPr bwMode="auto">
          <a:xfrm>
            <a:off x="611188" y="278092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a:ea typeface="Arial Unicode MS"/>
                <a:cs typeface="Arial Unicode MS"/>
              </a:rPr>
              <a:t>Ejemplo:</a:t>
            </a:r>
          </a:p>
        </p:txBody>
      </p:sp>
      <p:sp>
        <p:nvSpPr>
          <p:cNvPr id="20" name="Text Box 5"/>
          <p:cNvSpPr txBox="1">
            <a:spLocks noChangeArrowheads="1"/>
          </p:cNvSpPr>
          <p:nvPr/>
        </p:nvSpPr>
        <p:spPr bwMode="auto">
          <a:xfrm>
            <a:off x="683568" y="3068960"/>
            <a:ext cx="7920880" cy="2985433"/>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pPr>
              <a:defRPr/>
            </a:pPr>
            <a:endParaRPr lang="es-MX" sz="800" dirty="0">
              <a:latin typeface="Arial Black" pitchFamily="34" charset="0"/>
            </a:endParaRPr>
          </a:p>
          <a:p>
            <a:pPr defTabSz="400050">
              <a:tabLst>
                <a:tab pos="571500" algn="l"/>
                <a:tab pos="1828800" algn="l"/>
              </a:tabLst>
            </a:pPr>
            <a:r>
              <a:rPr lang="en-US" sz="1200" b="1" dirty="0">
                <a:latin typeface="Arial Black" panose="020B0A04020102020204" pitchFamily="34" charset="0"/>
              </a:rPr>
              <a:t>CREATE OR REPLACE TRIGGER TRG_VALIDA_DML_EMP </a:t>
            </a:r>
          </a:p>
          <a:p>
            <a:pPr defTabSz="400050">
              <a:tabLst>
                <a:tab pos="571500" algn="l"/>
                <a:tab pos="1828800" algn="l"/>
              </a:tabLst>
            </a:pPr>
            <a:r>
              <a:rPr lang="en-US" sz="1200" b="1" dirty="0">
                <a:latin typeface="Arial Black" panose="020B0A04020102020204" pitchFamily="34" charset="0"/>
              </a:rPr>
              <a:t>BEFORE INSERT OR UPDATE OR DELETE ON employees BEGIN</a:t>
            </a:r>
          </a:p>
          <a:p>
            <a:pPr defTabSz="400050">
              <a:tabLst>
                <a:tab pos="571500" algn="l"/>
                <a:tab pos="1828800" algn="l"/>
              </a:tabLst>
            </a:pPr>
            <a:r>
              <a:rPr lang="en-US" sz="1200" b="1" dirty="0">
                <a:latin typeface="Arial Black" panose="020B0A04020102020204" pitchFamily="34" charset="0"/>
              </a:rPr>
              <a:t> IF TO_CHAR(SYSDATE,'HH24')  NOT BETWEEN '08' AND '18' THEN</a:t>
            </a:r>
          </a:p>
          <a:p>
            <a:pPr defTabSz="400050">
              <a:tabLst>
                <a:tab pos="571500" algn="l"/>
                <a:tab pos="1828800" algn="l"/>
              </a:tabLst>
            </a:pPr>
            <a:r>
              <a:rPr lang="en-US" sz="1200" b="1" dirty="0">
                <a:latin typeface="Arial Black" panose="020B0A04020102020204" pitchFamily="34" charset="0"/>
              </a:rPr>
              <a:t>       </a:t>
            </a:r>
            <a:r>
              <a:rPr lang="en-US" sz="1200" b="1" dirty="0">
                <a:solidFill>
                  <a:srgbClr val="920000"/>
                </a:solidFill>
                <a:latin typeface="Arial Black" panose="020B0A04020102020204" pitchFamily="34" charset="0"/>
              </a:rPr>
              <a:t>IF DELETING</a:t>
            </a:r>
            <a:r>
              <a:rPr lang="en-US" sz="1200" b="1" dirty="0">
                <a:latin typeface="Arial Black" panose="020B0A04020102020204" pitchFamily="34" charset="0"/>
              </a:rPr>
              <a:t> THEN </a:t>
            </a:r>
          </a:p>
          <a:p>
            <a:pPr defTabSz="400050">
              <a:tabLst>
                <a:tab pos="571500" algn="l"/>
                <a:tab pos="1828800" algn="l"/>
              </a:tabLst>
            </a:pPr>
            <a:r>
              <a:rPr lang="en-US" sz="1200" b="1" dirty="0">
                <a:latin typeface="Arial Black" panose="020B0A04020102020204" pitchFamily="34" charset="0"/>
              </a:rPr>
              <a:t>           RAISE_APPLICATION_ERROR(-20502, 'Se </a:t>
            </a:r>
            <a:r>
              <a:rPr lang="en-US" sz="1200" b="1" dirty="0" err="1">
                <a:latin typeface="Arial Black" panose="020B0A04020102020204" pitchFamily="34" charset="0"/>
              </a:rPr>
              <a:t>debe</a:t>
            </a:r>
            <a:r>
              <a:rPr lang="en-US" sz="1200" b="1" dirty="0">
                <a:latin typeface="Arial Black" panose="020B0A04020102020204" pitchFamily="34" charset="0"/>
              </a:rPr>
              <a:t> </a:t>
            </a:r>
            <a:r>
              <a:rPr lang="en-US" sz="1200" b="1" dirty="0" err="1">
                <a:latin typeface="Arial Black" panose="020B0A04020102020204" pitchFamily="34" charset="0"/>
              </a:rPr>
              <a:t>eliminar</a:t>
            </a:r>
            <a:r>
              <a:rPr lang="en-US" sz="1200" b="1" dirty="0">
                <a:latin typeface="Arial Black" panose="020B0A04020102020204" pitchFamily="34" charset="0"/>
              </a:rPr>
              <a:t> </a:t>
            </a:r>
            <a:r>
              <a:rPr lang="en-US" sz="1200" b="1" dirty="0" err="1">
                <a:latin typeface="Arial Black" panose="020B0A04020102020204" pitchFamily="34" charset="0"/>
              </a:rPr>
              <a:t>desde</a:t>
            </a:r>
            <a:r>
              <a:rPr lang="en-US" sz="1200" b="1" dirty="0">
                <a:latin typeface="Arial Black" panose="020B0A04020102020204" pitchFamily="34" charset="0"/>
              </a:rPr>
              <a:t> </a:t>
            </a:r>
            <a:r>
              <a:rPr lang="en-US" sz="1200" b="1" dirty="0" err="1">
                <a:latin typeface="Arial Black" panose="020B0A04020102020204" pitchFamily="34" charset="0"/>
              </a:rPr>
              <a:t>tabla</a:t>
            </a:r>
            <a:r>
              <a:rPr lang="en-US" sz="1200" b="1" dirty="0">
                <a:latin typeface="Arial Black" panose="020B0A04020102020204" pitchFamily="34" charset="0"/>
              </a:rPr>
              <a:t> EMPLOYEES </a:t>
            </a:r>
            <a:r>
              <a:rPr lang="en-US" sz="1200" b="1" dirty="0" err="1" smtClean="0">
                <a:latin typeface="Arial Black" panose="020B0A04020102020204" pitchFamily="34" charset="0"/>
              </a:rPr>
              <a:t>sólo</a:t>
            </a:r>
            <a:r>
              <a:rPr lang="en-US" sz="1200" b="1" dirty="0" smtClean="0">
                <a:latin typeface="Arial Black" panose="020B0A04020102020204" pitchFamily="34" charset="0"/>
              </a:rPr>
              <a:t>     </a:t>
            </a:r>
            <a:r>
              <a:rPr lang="en-US" sz="1200" b="1" dirty="0">
                <a:latin typeface="Arial Black" panose="020B0A04020102020204" pitchFamily="34" charset="0"/>
              </a:rPr>
              <a:t>	                                                </a:t>
            </a:r>
            <a:r>
              <a:rPr lang="en-US" sz="1200" b="1" dirty="0" err="1">
                <a:latin typeface="Arial Black" panose="020B0A04020102020204" pitchFamily="34" charset="0"/>
              </a:rPr>
              <a:t>durante</a:t>
            </a:r>
            <a:r>
              <a:rPr lang="en-US" sz="1200" b="1" dirty="0">
                <a:latin typeface="Arial Black" panose="020B0A04020102020204" pitchFamily="34" charset="0"/>
              </a:rPr>
              <a:t> </a:t>
            </a:r>
            <a:r>
              <a:rPr lang="en-US" sz="1200" b="1" dirty="0" err="1">
                <a:latin typeface="Arial Black" panose="020B0A04020102020204" pitchFamily="34" charset="0"/>
              </a:rPr>
              <a:t>horas</a:t>
            </a:r>
            <a:r>
              <a:rPr lang="en-US" sz="1200" b="1" dirty="0">
                <a:latin typeface="Arial Black" panose="020B0A04020102020204" pitchFamily="34" charset="0"/>
              </a:rPr>
              <a:t> de </a:t>
            </a:r>
            <a:r>
              <a:rPr lang="en-US" sz="1200" b="1" dirty="0" err="1">
                <a:latin typeface="Arial Black" panose="020B0A04020102020204" pitchFamily="34" charset="0"/>
              </a:rPr>
              <a:t>trabajo</a:t>
            </a:r>
            <a:r>
              <a:rPr lang="en-US" sz="1200" b="1" dirty="0">
                <a:latin typeface="Arial Black" panose="020B0A04020102020204" pitchFamily="34" charset="0"/>
              </a:rPr>
              <a:t>.');</a:t>
            </a:r>
          </a:p>
          <a:p>
            <a:pPr defTabSz="400050">
              <a:tabLst>
                <a:tab pos="571500" algn="l"/>
                <a:tab pos="1828800" algn="l"/>
              </a:tabLst>
            </a:pPr>
            <a:r>
              <a:rPr lang="en-US" sz="1200" b="1" dirty="0">
                <a:latin typeface="Arial Black" panose="020B0A04020102020204" pitchFamily="34" charset="0"/>
              </a:rPr>
              <a:t>       </a:t>
            </a:r>
            <a:r>
              <a:rPr lang="en-US" sz="1200" b="1" dirty="0">
                <a:solidFill>
                  <a:srgbClr val="0000CC"/>
                </a:solidFill>
                <a:latin typeface="Arial Black" panose="020B0A04020102020204" pitchFamily="34" charset="0"/>
              </a:rPr>
              <a:t>ELSIF INSERTING</a:t>
            </a:r>
            <a:r>
              <a:rPr lang="en-US" sz="1200" b="1" dirty="0">
                <a:latin typeface="Arial Black" panose="020B0A04020102020204" pitchFamily="34" charset="0"/>
              </a:rPr>
              <a:t> THEN </a:t>
            </a:r>
          </a:p>
          <a:p>
            <a:pPr defTabSz="400050">
              <a:tabLst>
                <a:tab pos="571500" algn="l"/>
                <a:tab pos="1828800" algn="l"/>
              </a:tabLst>
            </a:pPr>
            <a:r>
              <a:rPr lang="en-US" sz="1200" b="1" dirty="0">
                <a:latin typeface="Arial Black" panose="020B0A04020102020204" pitchFamily="34" charset="0"/>
              </a:rPr>
              <a:t>            RAISE_APPLICATION_ERROR(-20500, 'Se </a:t>
            </a:r>
            <a:r>
              <a:rPr lang="en-US" sz="1200" b="1" dirty="0" err="1">
                <a:latin typeface="Arial Black" panose="020B0A04020102020204" pitchFamily="34" charset="0"/>
              </a:rPr>
              <a:t>debe</a:t>
            </a:r>
            <a:r>
              <a:rPr lang="en-US" sz="1200" b="1" dirty="0">
                <a:latin typeface="Arial Black" panose="020B0A04020102020204" pitchFamily="34" charset="0"/>
              </a:rPr>
              <a:t> </a:t>
            </a:r>
            <a:r>
              <a:rPr lang="en-US" sz="1200" b="1" dirty="0" err="1">
                <a:latin typeface="Arial Black" panose="020B0A04020102020204" pitchFamily="34" charset="0"/>
              </a:rPr>
              <a:t>insertar</a:t>
            </a:r>
            <a:r>
              <a:rPr lang="en-US" sz="1200" b="1" dirty="0">
                <a:latin typeface="Arial Black" panose="020B0A04020102020204" pitchFamily="34" charset="0"/>
              </a:rPr>
              <a:t> en </a:t>
            </a:r>
            <a:r>
              <a:rPr lang="en-US" sz="1200" b="1" dirty="0" err="1">
                <a:latin typeface="Arial Black" panose="020B0A04020102020204" pitchFamily="34" charset="0"/>
              </a:rPr>
              <a:t>tabla</a:t>
            </a:r>
            <a:r>
              <a:rPr lang="en-US" sz="1200" b="1" dirty="0">
                <a:latin typeface="Arial Black" panose="020B0A04020102020204" pitchFamily="34" charset="0"/>
              </a:rPr>
              <a:t> EMPLOYEES </a:t>
            </a:r>
            <a:r>
              <a:rPr lang="en-US" sz="1200" b="1" dirty="0" err="1" smtClean="0">
                <a:latin typeface="Arial Black" panose="020B0A04020102020204" pitchFamily="34" charset="0"/>
              </a:rPr>
              <a:t>sólo</a:t>
            </a:r>
            <a:r>
              <a:rPr lang="en-US" sz="1200" b="1" dirty="0" smtClean="0">
                <a:latin typeface="Arial Black" panose="020B0A04020102020204" pitchFamily="34" charset="0"/>
              </a:rPr>
              <a:t> </a:t>
            </a:r>
            <a:r>
              <a:rPr lang="en-US" sz="1200" b="1" dirty="0">
                <a:latin typeface="Arial Black" panose="020B0A04020102020204" pitchFamily="34" charset="0"/>
              </a:rPr>
              <a:t>			                       </a:t>
            </a:r>
            <a:r>
              <a:rPr lang="en-US" sz="1200" b="1" dirty="0" smtClean="0">
                <a:latin typeface="Arial Black" panose="020B0A04020102020204" pitchFamily="34" charset="0"/>
              </a:rPr>
              <a:t> </a:t>
            </a:r>
            <a:r>
              <a:rPr lang="en-US" sz="1200" b="1" dirty="0" err="1">
                <a:latin typeface="Arial Black" panose="020B0A04020102020204" pitchFamily="34" charset="0"/>
              </a:rPr>
              <a:t>durante</a:t>
            </a:r>
            <a:r>
              <a:rPr lang="en-US" sz="1200" b="1" dirty="0">
                <a:latin typeface="Arial Black" panose="020B0A04020102020204" pitchFamily="34" charset="0"/>
              </a:rPr>
              <a:t> </a:t>
            </a:r>
            <a:r>
              <a:rPr lang="en-US" sz="1200" b="1" dirty="0" err="1">
                <a:latin typeface="Arial Black" panose="020B0A04020102020204" pitchFamily="34" charset="0"/>
              </a:rPr>
              <a:t>horas</a:t>
            </a:r>
            <a:r>
              <a:rPr lang="en-US" sz="1200" b="1" dirty="0">
                <a:latin typeface="Arial Black" panose="020B0A04020102020204" pitchFamily="34" charset="0"/>
              </a:rPr>
              <a:t> de </a:t>
            </a:r>
            <a:r>
              <a:rPr lang="en-US" sz="1200" b="1" dirty="0" err="1">
                <a:latin typeface="Arial Black" panose="020B0A04020102020204" pitchFamily="34" charset="0"/>
              </a:rPr>
              <a:t>trabajo</a:t>
            </a:r>
            <a:r>
              <a:rPr lang="en-US" sz="1200" b="1" dirty="0">
                <a:latin typeface="Arial Black" panose="020B0A04020102020204" pitchFamily="34" charset="0"/>
              </a:rPr>
              <a:t>.');</a:t>
            </a:r>
          </a:p>
          <a:p>
            <a:pPr defTabSz="400050">
              <a:tabLst>
                <a:tab pos="571500" algn="l"/>
                <a:tab pos="1828800" algn="l"/>
              </a:tabLst>
            </a:pPr>
            <a:r>
              <a:rPr lang="en-US" sz="1200" b="1" dirty="0">
                <a:latin typeface="Arial Black" panose="020B0A04020102020204" pitchFamily="34" charset="0"/>
              </a:rPr>
              <a:t>       </a:t>
            </a:r>
            <a:r>
              <a:rPr lang="en-US" sz="1200" b="1" dirty="0">
                <a:solidFill>
                  <a:srgbClr val="006600"/>
                </a:solidFill>
                <a:latin typeface="Arial Black" panose="020B0A04020102020204" pitchFamily="34" charset="0"/>
              </a:rPr>
              <a:t>ELSIF UPDATING('SALARY')</a:t>
            </a:r>
            <a:r>
              <a:rPr lang="en-US" sz="1200" b="1" dirty="0">
                <a:latin typeface="Arial Black" panose="020B0A04020102020204" pitchFamily="34" charset="0"/>
              </a:rPr>
              <a:t> THEN</a:t>
            </a:r>
          </a:p>
          <a:p>
            <a:pPr defTabSz="400050">
              <a:tabLst>
                <a:tab pos="571500" algn="l"/>
                <a:tab pos="1828800" algn="l"/>
              </a:tabLst>
            </a:pPr>
            <a:r>
              <a:rPr lang="en-US" sz="1200" b="1" dirty="0">
                <a:latin typeface="Arial Black" panose="020B0A04020102020204" pitchFamily="34" charset="0"/>
              </a:rPr>
              <a:t>           RAISE_APPLICATION_ERROR(-20503, 'Se </a:t>
            </a:r>
            <a:r>
              <a:rPr lang="en-US" sz="1200" b="1" dirty="0" err="1">
                <a:latin typeface="Arial Black" panose="020B0A04020102020204" pitchFamily="34" charset="0"/>
              </a:rPr>
              <a:t>debe</a:t>
            </a:r>
            <a:r>
              <a:rPr lang="en-US" sz="1200" b="1" dirty="0">
                <a:latin typeface="Arial Black" panose="020B0A04020102020204" pitchFamily="34" charset="0"/>
              </a:rPr>
              <a:t> </a:t>
            </a:r>
            <a:r>
              <a:rPr lang="en-US" sz="1200" b="1" dirty="0" err="1">
                <a:latin typeface="Arial Black" panose="020B0A04020102020204" pitchFamily="34" charset="0"/>
              </a:rPr>
              <a:t>actualizar</a:t>
            </a:r>
            <a:r>
              <a:rPr lang="en-US" sz="1200" b="1" dirty="0">
                <a:latin typeface="Arial Black" panose="020B0A04020102020204" pitchFamily="34" charset="0"/>
              </a:rPr>
              <a:t> </a:t>
            </a:r>
            <a:r>
              <a:rPr lang="en-US" sz="1200" b="1" dirty="0" err="1">
                <a:latin typeface="Arial Black" panose="020B0A04020102020204" pitchFamily="34" charset="0"/>
              </a:rPr>
              <a:t>salario</a:t>
            </a:r>
            <a:r>
              <a:rPr lang="en-US" sz="1200" b="1" dirty="0">
                <a:latin typeface="Arial Black" panose="020B0A04020102020204" pitchFamily="34" charset="0"/>
              </a:rPr>
              <a:t> </a:t>
            </a:r>
            <a:r>
              <a:rPr lang="en-US" sz="1200" b="1" dirty="0" err="1" smtClean="0">
                <a:latin typeface="Arial Black" panose="020B0A04020102020204" pitchFamily="34" charset="0"/>
              </a:rPr>
              <a:t>sólo</a:t>
            </a:r>
            <a:r>
              <a:rPr lang="en-US" sz="1200" b="1" dirty="0" smtClean="0">
                <a:latin typeface="Arial Black" panose="020B0A04020102020204" pitchFamily="34" charset="0"/>
              </a:rPr>
              <a:t> </a:t>
            </a:r>
            <a:r>
              <a:rPr lang="en-US" sz="1200" b="1" dirty="0" err="1">
                <a:latin typeface="Arial Black" panose="020B0A04020102020204" pitchFamily="34" charset="0"/>
              </a:rPr>
              <a:t>durante</a:t>
            </a:r>
            <a:r>
              <a:rPr lang="en-US" sz="1200" b="1" dirty="0">
                <a:latin typeface="Arial Black" panose="020B0A04020102020204" pitchFamily="34" charset="0"/>
              </a:rPr>
              <a:t> </a:t>
            </a:r>
            <a:r>
              <a:rPr lang="en-US" sz="1200" b="1" dirty="0" err="1">
                <a:latin typeface="Arial Black" panose="020B0A04020102020204" pitchFamily="34" charset="0"/>
              </a:rPr>
              <a:t>horas</a:t>
            </a:r>
            <a:r>
              <a:rPr lang="en-US" sz="1200" b="1" dirty="0">
                <a:latin typeface="Arial Black" panose="020B0A04020102020204" pitchFamily="34" charset="0"/>
              </a:rPr>
              <a:t> </a:t>
            </a:r>
            <a:r>
              <a:rPr lang="en-US" sz="1200" b="1" dirty="0" smtClean="0">
                <a:latin typeface="Arial Black" panose="020B0A04020102020204" pitchFamily="34" charset="0"/>
              </a:rPr>
              <a:t>     					    de </a:t>
            </a:r>
            <a:r>
              <a:rPr lang="en-US" sz="1200" b="1" dirty="0" err="1" smtClean="0">
                <a:latin typeface="Arial Black" panose="020B0A04020102020204" pitchFamily="34" charset="0"/>
              </a:rPr>
              <a:t>trabajo</a:t>
            </a:r>
            <a:r>
              <a:rPr lang="en-US" sz="1200" b="1" dirty="0">
                <a:latin typeface="Arial Black" panose="020B0A04020102020204" pitchFamily="34" charset="0"/>
              </a:rPr>
              <a:t>.');</a:t>
            </a:r>
          </a:p>
          <a:p>
            <a:pPr defTabSz="400050">
              <a:tabLst>
                <a:tab pos="571500" algn="l"/>
                <a:tab pos="1828800" algn="l"/>
              </a:tabLst>
            </a:pPr>
            <a:r>
              <a:rPr lang="en-US" sz="1200" b="1" dirty="0">
                <a:latin typeface="Arial Black" panose="020B0A04020102020204" pitchFamily="34" charset="0"/>
              </a:rPr>
              <a:t>       END IF;</a:t>
            </a:r>
          </a:p>
          <a:p>
            <a:pPr defTabSz="400050">
              <a:tabLst>
                <a:tab pos="571500" algn="l"/>
                <a:tab pos="1828800" algn="l"/>
              </a:tabLst>
            </a:pPr>
            <a:r>
              <a:rPr lang="en-US" sz="1200" b="1" dirty="0">
                <a:latin typeface="Arial Black" panose="020B0A04020102020204" pitchFamily="34" charset="0"/>
              </a:rPr>
              <a:t> END IF;</a:t>
            </a:r>
          </a:p>
          <a:p>
            <a:pPr defTabSz="400050">
              <a:tabLst>
                <a:tab pos="571500" algn="l"/>
                <a:tab pos="1828800" algn="l"/>
              </a:tabLst>
            </a:pPr>
            <a:r>
              <a:rPr lang="en-US" sz="1200" b="1" dirty="0">
                <a:latin typeface="Arial Black" panose="020B0A04020102020204" pitchFamily="34" charset="0"/>
              </a:rPr>
              <a:t>END;</a:t>
            </a:r>
          </a:p>
        </p:txBody>
      </p:sp>
      <p:grpSp>
        <p:nvGrpSpPr>
          <p:cNvPr id="5" name="Group 4"/>
          <p:cNvGrpSpPr>
            <a:grpSpLocks/>
          </p:cNvGrpSpPr>
          <p:nvPr/>
        </p:nvGrpSpPr>
        <p:grpSpPr bwMode="auto">
          <a:xfrm>
            <a:off x="2987824" y="1484784"/>
            <a:ext cx="1000100" cy="1224136"/>
            <a:chOff x="2509" y="2983"/>
            <a:chExt cx="684" cy="893"/>
          </a:xfrm>
        </p:grpSpPr>
        <p:pic>
          <p:nvPicPr>
            <p:cNvPr id="6" name="Picture 5" descr="Documents: PL/SQL Program"/>
            <p:cNvPicPr>
              <a:picLocks noChangeAspect="1" noChangeArrowheads="1"/>
            </p:cNvPicPr>
            <p:nvPr/>
          </p:nvPicPr>
          <p:blipFill>
            <a:blip r:embed="rId3" cstate="print"/>
            <a:srcRect/>
            <a:stretch>
              <a:fillRect/>
            </a:stretch>
          </p:blipFill>
          <p:spPr bwMode="gray">
            <a:xfrm>
              <a:off x="2509" y="2983"/>
              <a:ext cx="428" cy="893"/>
            </a:xfrm>
            <a:prstGeom prst="rect">
              <a:avLst/>
            </a:prstGeom>
            <a:noFill/>
          </p:spPr>
        </p:pic>
        <p:pic>
          <p:nvPicPr>
            <p:cNvPr id="7" name="Picture 6" descr="C:\Documents and Settings\lserhal\Desktop\conce062.gif"/>
            <p:cNvPicPr>
              <a:picLocks noChangeAspect="1" noChangeArrowheads="1"/>
            </p:cNvPicPr>
            <p:nvPr/>
          </p:nvPicPr>
          <p:blipFill>
            <a:blip r:embed="rId4" cstate="print"/>
            <a:srcRect/>
            <a:stretch>
              <a:fillRect/>
            </a:stretch>
          </p:blipFill>
          <p:spPr bwMode="gray">
            <a:xfrm>
              <a:off x="2761" y="3245"/>
              <a:ext cx="432" cy="432"/>
            </a:xfrm>
            <a:prstGeom prst="rect">
              <a:avLst/>
            </a:prstGeom>
            <a:noFill/>
            <a:ln w="9525">
              <a:solidFill>
                <a:schemeClr val="tx1"/>
              </a:solidFill>
              <a:miter lim="800000"/>
              <a:headEnd/>
              <a:tailEnd/>
            </a:ln>
          </p:spPr>
        </p:pic>
      </p:grpSp>
      <p:sp>
        <p:nvSpPr>
          <p:cNvPr id="2" name="1 CuadroTexto"/>
          <p:cNvSpPr txBox="1"/>
          <p:nvPr/>
        </p:nvSpPr>
        <p:spPr>
          <a:xfrm>
            <a:off x="5364088" y="1628800"/>
            <a:ext cx="1418978" cy="738664"/>
          </a:xfrm>
          <a:prstGeom prst="rect">
            <a:avLst/>
          </a:prstGeom>
          <a:noFill/>
        </p:spPr>
        <p:txBody>
          <a:bodyPr wrap="none" rtlCol="0">
            <a:spAutoFit/>
          </a:bodyPr>
          <a:lstStyle/>
          <a:p>
            <a:r>
              <a:rPr lang="es-CL" sz="1400" dirty="0" smtClean="0">
                <a:solidFill>
                  <a:srgbClr val="C00000"/>
                </a:solidFill>
                <a:latin typeface="Arial Black" panose="020B0A04020102020204" pitchFamily="34" charset="0"/>
              </a:rPr>
              <a:t>- INSERTING</a:t>
            </a:r>
          </a:p>
          <a:p>
            <a:r>
              <a:rPr lang="es-CL" sz="1400" dirty="0" smtClean="0">
                <a:solidFill>
                  <a:srgbClr val="C00000"/>
                </a:solidFill>
                <a:latin typeface="Arial Black" panose="020B0A04020102020204" pitchFamily="34" charset="0"/>
              </a:rPr>
              <a:t>- DELETING</a:t>
            </a:r>
          </a:p>
          <a:p>
            <a:r>
              <a:rPr lang="es-CL" sz="1400" dirty="0" smtClean="0">
                <a:solidFill>
                  <a:srgbClr val="C00000"/>
                </a:solidFill>
                <a:latin typeface="Arial Black" panose="020B0A04020102020204" pitchFamily="34" charset="0"/>
              </a:rPr>
              <a:t>- UPDATING</a:t>
            </a:r>
            <a:endParaRPr lang="es-CL" sz="1400" dirty="0">
              <a:solidFill>
                <a:srgbClr val="C00000"/>
              </a:solidFill>
              <a:latin typeface="Arial Black" panose="020B0A04020102020204" pitchFamily="34" charset="0"/>
            </a:endParaRPr>
          </a:p>
        </p:txBody>
      </p:sp>
      <p:sp>
        <p:nvSpPr>
          <p:cNvPr id="3" name="2 Flecha izquierda"/>
          <p:cNvSpPr/>
          <p:nvPr/>
        </p:nvSpPr>
        <p:spPr>
          <a:xfrm>
            <a:off x="4024511" y="1758332"/>
            <a:ext cx="1332000" cy="484632"/>
          </a:xfrm>
          <a:prstGeom prst="leftArrow">
            <a:avLst/>
          </a:prstGeom>
          <a:solidFill>
            <a:srgbClr val="FFC000"/>
          </a:solidFill>
          <a:ln w="222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Uso de OLD y NEW en un </a:t>
            </a:r>
            <a:r>
              <a:rPr lang="es-CL" sz="3000" dirty="0" err="1" smtClean="0">
                <a:solidFill>
                  <a:srgbClr val="10253F"/>
                </a:solidFill>
                <a:latin typeface="Arial" charset="0"/>
                <a:ea typeface="ＭＳ Ｐゴシック" pitchFamily="34" charset="-128"/>
                <a:cs typeface="Arial" charset="0"/>
              </a:rPr>
              <a:t>Trigger</a:t>
            </a:r>
            <a:endParaRPr lang="es-ES" sz="3000" dirty="0" smtClean="0">
              <a:solidFill>
                <a:srgbClr val="10253F"/>
              </a:solidFill>
              <a:latin typeface="Arial" charset="0"/>
              <a:ea typeface="ＭＳ Ｐゴシック" pitchFamily="34" charset="-128"/>
              <a:cs typeface="Arial" charset="0"/>
            </a:endParaRPr>
          </a:p>
        </p:txBody>
      </p:sp>
      <p:sp>
        <p:nvSpPr>
          <p:cNvPr id="10" name="12 Bisel"/>
          <p:cNvSpPr>
            <a:spLocks noChangeArrowheads="1"/>
          </p:cNvSpPr>
          <p:nvPr/>
        </p:nvSpPr>
        <p:spPr bwMode="auto">
          <a:xfrm>
            <a:off x="684213" y="2528992"/>
            <a:ext cx="7737475" cy="828000"/>
          </a:xfrm>
          <a:prstGeom prst="bevel">
            <a:avLst>
              <a:gd name="adj" fmla="val 12500"/>
            </a:avLst>
          </a:prstGeom>
          <a:solidFill>
            <a:srgbClr val="600000"/>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smtClean="0">
                <a:solidFill>
                  <a:srgbClr val="FFFFFF"/>
                </a:solidFill>
                <a:latin typeface="Arial Black" pitchFamily="34" charset="0"/>
              </a:rPr>
              <a:t>Se </a:t>
            </a:r>
            <a:r>
              <a:rPr lang="es-CL" b="1" dirty="0">
                <a:solidFill>
                  <a:srgbClr val="FFFFFF"/>
                </a:solidFill>
                <a:latin typeface="Arial Black" pitchFamily="34" charset="0"/>
              </a:rPr>
              <a:t>utilizan para referenciar el valor de una columna antes y después del cambio de </a:t>
            </a:r>
            <a:r>
              <a:rPr lang="es-CL" b="1" dirty="0" smtClean="0">
                <a:solidFill>
                  <a:srgbClr val="FFFFFF"/>
                </a:solidFill>
                <a:latin typeface="Arial Black" pitchFamily="34" charset="0"/>
              </a:rPr>
              <a:t>dato</a:t>
            </a:r>
            <a:endParaRPr lang="es-CL" b="1" dirty="0">
              <a:solidFill>
                <a:srgbClr val="FFFFFF"/>
              </a:solidFill>
              <a:latin typeface="Arial Black" pitchFamily="34" charset="0"/>
            </a:endParaRPr>
          </a:p>
        </p:txBody>
      </p:sp>
      <p:sp>
        <p:nvSpPr>
          <p:cNvPr id="12" name="12 Bisel"/>
          <p:cNvSpPr>
            <a:spLocks noChangeArrowheads="1"/>
          </p:cNvSpPr>
          <p:nvPr/>
        </p:nvSpPr>
        <p:spPr bwMode="auto">
          <a:xfrm>
            <a:off x="693738" y="3429000"/>
            <a:ext cx="7737475" cy="828000"/>
          </a:xfrm>
          <a:prstGeom prst="bevel">
            <a:avLst>
              <a:gd name="adj" fmla="val 12500"/>
            </a:avLst>
          </a:prstGeom>
          <a:solidFill>
            <a:srgbClr val="7D3B05"/>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a:solidFill>
                  <a:srgbClr val="FFFFFF"/>
                </a:solidFill>
                <a:latin typeface="Arial Black" pitchFamily="34" charset="0"/>
              </a:rPr>
              <a:t>Deben ir precedidos por : (dos puntos)</a:t>
            </a:r>
          </a:p>
        </p:txBody>
      </p:sp>
      <p:sp>
        <p:nvSpPr>
          <p:cNvPr id="9" name="8 Bisel"/>
          <p:cNvSpPr>
            <a:spLocks noChangeArrowheads="1"/>
          </p:cNvSpPr>
          <p:nvPr/>
        </p:nvSpPr>
        <p:spPr bwMode="auto">
          <a:xfrm>
            <a:off x="684213" y="1628800"/>
            <a:ext cx="7737475" cy="828000"/>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smtClean="0">
                <a:solidFill>
                  <a:schemeClr val="bg1"/>
                </a:solidFill>
                <a:latin typeface="Arial Black" pitchFamily="34" charset="0"/>
              </a:rPr>
              <a:t>Se </a:t>
            </a:r>
            <a:r>
              <a:rPr lang="es-CL" b="1" dirty="0">
                <a:solidFill>
                  <a:schemeClr val="bg1"/>
                </a:solidFill>
                <a:latin typeface="Arial Black" pitchFamily="34" charset="0"/>
              </a:rPr>
              <a:t>pueden utilizar sólo en </a:t>
            </a:r>
            <a:r>
              <a:rPr lang="es-CL" b="1" dirty="0" err="1">
                <a:solidFill>
                  <a:schemeClr val="bg1"/>
                </a:solidFill>
                <a:latin typeface="Arial Black" pitchFamily="34" charset="0"/>
              </a:rPr>
              <a:t>trigger</a:t>
            </a:r>
            <a:r>
              <a:rPr lang="es-CL" b="1" dirty="0">
                <a:solidFill>
                  <a:schemeClr val="bg1"/>
                </a:solidFill>
                <a:latin typeface="Arial Black" pitchFamily="34" charset="0"/>
              </a:rPr>
              <a:t> a nivel de filas</a:t>
            </a:r>
            <a:endParaRPr lang="es-ES" b="1" dirty="0">
              <a:solidFill>
                <a:schemeClr val="bg1"/>
              </a:solidFill>
              <a:latin typeface="Arial Black" pitchFamily="34" charset="0"/>
            </a:endParaRPr>
          </a:p>
        </p:txBody>
      </p:sp>
      <p:sp>
        <p:nvSpPr>
          <p:cNvPr id="6" name="5 Bisel"/>
          <p:cNvSpPr>
            <a:spLocks noChangeArrowheads="1"/>
          </p:cNvSpPr>
          <p:nvPr/>
        </p:nvSpPr>
        <p:spPr bwMode="auto">
          <a:xfrm>
            <a:off x="683568" y="4329192"/>
            <a:ext cx="7737475" cy="828000"/>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smtClean="0">
                <a:solidFill>
                  <a:schemeClr val="bg1"/>
                </a:solidFill>
                <a:latin typeface="Arial Black" pitchFamily="34" charset="0"/>
              </a:rPr>
              <a:t>Si </a:t>
            </a:r>
            <a:r>
              <a:rPr lang="es-CL" b="1" dirty="0">
                <a:solidFill>
                  <a:schemeClr val="bg1"/>
                </a:solidFill>
                <a:latin typeface="Arial Black" pitchFamily="34" charset="0"/>
              </a:rPr>
              <a:t>son referenciados en la condición de restricción </a:t>
            </a:r>
            <a:r>
              <a:rPr lang="es-CL" b="1" dirty="0" smtClean="0">
                <a:solidFill>
                  <a:schemeClr val="bg1"/>
                </a:solidFill>
                <a:latin typeface="Arial Black" pitchFamily="34" charset="0"/>
              </a:rPr>
              <a:t>WHEN no deben ir precedidos por :</a:t>
            </a:r>
            <a:endParaRPr lang="es-ES" b="1" dirty="0">
              <a:solidFill>
                <a:schemeClr val="bg1"/>
              </a:solidFill>
              <a:latin typeface="Arial Black" pitchFamily="34" charset="0"/>
            </a:endParaRPr>
          </a:p>
        </p:txBody>
      </p:sp>
      <p:sp>
        <p:nvSpPr>
          <p:cNvPr id="11" name="12 Bisel"/>
          <p:cNvSpPr>
            <a:spLocks noChangeArrowheads="1"/>
          </p:cNvSpPr>
          <p:nvPr/>
        </p:nvSpPr>
        <p:spPr bwMode="auto">
          <a:xfrm>
            <a:off x="683568" y="5229200"/>
            <a:ext cx="7737475" cy="828000"/>
          </a:xfrm>
          <a:prstGeom prst="bevel">
            <a:avLst>
              <a:gd name="adj" fmla="val 12500"/>
            </a:avLst>
          </a:prstGeom>
          <a:solidFill>
            <a:srgbClr val="600000"/>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a:solidFill>
                  <a:srgbClr val="FFFFFF"/>
                </a:solidFill>
                <a:latin typeface="Arial Black" pitchFamily="34" charset="0"/>
              </a:rPr>
              <a:t>:NEW no se puede modificar en un </a:t>
            </a:r>
            <a:r>
              <a:rPr lang="es-CL" b="1" dirty="0" err="1">
                <a:solidFill>
                  <a:srgbClr val="FFFFFF"/>
                </a:solidFill>
                <a:latin typeface="Arial Black" pitchFamily="34" charset="0"/>
              </a:rPr>
              <a:t>Trigger</a:t>
            </a:r>
            <a:r>
              <a:rPr lang="es-CL" b="1" dirty="0">
                <a:solidFill>
                  <a:srgbClr val="FFFFFF"/>
                </a:solidFill>
                <a:latin typeface="Arial Black" pitchFamily="34" charset="0"/>
              </a:rPr>
              <a:t> AFTER</a:t>
            </a:r>
          </a:p>
          <a:p>
            <a:pPr algn="ctr"/>
            <a:r>
              <a:rPr lang="es-CL" b="1" dirty="0">
                <a:solidFill>
                  <a:srgbClr val="FFFFFF"/>
                </a:solidFill>
                <a:latin typeface="Arial Black" pitchFamily="34" charset="0"/>
              </a:rPr>
              <a:t>:OLD sólo se puede leer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900113" y="188913"/>
            <a:ext cx="7793037" cy="1462087"/>
          </a:xfrm>
        </p:spPr>
        <p:txBody>
          <a:bodyPr/>
          <a:lstStyle/>
          <a:p>
            <a:pPr algn="r"/>
            <a:r>
              <a:rPr lang="es-CL" sz="3000" dirty="0">
                <a:solidFill>
                  <a:srgbClr val="10253F"/>
                </a:solidFill>
                <a:latin typeface="Arial" charset="0"/>
                <a:ea typeface="ＭＳ Ｐゴシック" pitchFamily="34" charset="-128"/>
                <a:cs typeface="Arial" charset="0"/>
              </a:rPr>
              <a:t>Uso de OLD y NEW en un </a:t>
            </a:r>
            <a:r>
              <a:rPr lang="es-CL" sz="3000" dirty="0" err="1">
                <a:solidFill>
                  <a:srgbClr val="10253F"/>
                </a:solidFill>
                <a:latin typeface="Arial" charset="0"/>
                <a:ea typeface="ＭＳ Ｐゴシック" pitchFamily="34" charset="-128"/>
                <a:cs typeface="Arial" charset="0"/>
              </a:rPr>
              <a:t>Trigger</a:t>
            </a:r>
            <a:endParaRPr lang="es-ES" sz="3000" dirty="0" smtClean="0">
              <a:solidFill>
                <a:srgbClr val="10253F"/>
              </a:solidFill>
              <a:latin typeface="Arial" charset="0"/>
              <a:ea typeface="ＭＳ Ｐゴシック" pitchFamily="34" charset="-128"/>
              <a:cs typeface="Arial" charset="0"/>
            </a:endParaRPr>
          </a:p>
        </p:txBody>
      </p:sp>
      <p:sp>
        <p:nvSpPr>
          <p:cNvPr id="62467"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MX" sz="1800" dirty="0"/>
              <a:t>Valores de OLD y NEW en cada operación DML que gatilla el </a:t>
            </a:r>
            <a:r>
              <a:rPr lang="es-MX" sz="1800" dirty="0" err="1" smtClean="0"/>
              <a:t>trigger</a:t>
            </a:r>
            <a:r>
              <a:rPr lang="es-MX" sz="1800" dirty="0" smtClean="0"/>
              <a:t>:</a:t>
            </a:r>
            <a:r>
              <a:rPr lang="es-CL" sz="1800" dirty="0" smtClean="0">
                <a:ea typeface="Arial Unicode MS"/>
                <a:cs typeface="Arial Unicode MS"/>
              </a:rPr>
              <a:t> </a:t>
            </a:r>
            <a:endParaRPr lang="es-CL" sz="1800" dirty="0">
              <a:ea typeface="Arial Unicode MS"/>
              <a:cs typeface="Arial Unicode MS"/>
            </a:endParaRPr>
          </a:p>
        </p:txBody>
      </p:sp>
      <p:sp>
        <p:nvSpPr>
          <p:cNvPr id="6" name="5 Bisel"/>
          <p:cNvSpPr/>
          <p:nvPr/>
        </p:nvSpPr>
        <p:spPr bwMode="auto">
          <a:xfrm>
            <a:off x="251520" y="1988840"/>
            <a:ext cx="8712968" cy="3024336"/>
          </a:xfrm>
          <a:prstGeom prst="bevel">
            <a:avLst/>
          </a:prstGeom>
          <a:solidFill>
            <a:srgbClr val="82A5D0"/>
          </a:solidFill>
          <a:ln w="28575">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tlCol="0" anchor="ctr"/>
          <a:lstStyle/>
          <a:p>
            <a:pPr algn="ctr"/>
            <a:endParaRPr lang="es-CL"/>
          </a:p>
        </p:txBody>
      </p:sp>
      <p:graphicFrame>
        <p:nvGraphicFramePr>
          <p:cNvPr id="7" name="Group 78"/>
          <p:cNvGraphicFramePr>
            <a:graphicFrameLocks noGrp="1"/>
          </p:cNvGraphicFramePr>
          <p:nvPr>
            <p:extLst>
              <p:ext uri="{D42A27DB-BD31-4B8C-83A1-F6EECF244321}">
                <p14:modId xmlns="" xmlns:p14="http://schemas.microsoft.com/office/powerpoint/2010/main" val="378968931"/>
              </p:ext>
            </p:extLst>
          </p:nvPr>
        </p:nvGraphicFramePr>
        <p:xfrm>
          <a:off x="611559" y="2355262"/>
          <a:ext cx="8007749" cy="2303338"/>
        </p:xfrm>
        <a:graphic>
          <a:graphicData uri="http://schemas.openxmlformats.org/drawingml/2006/table">
            <a:tbl>
              <a:tblPr>
                <a:effectLst/>
              </a:tblPr>
              <a:tblGrid>
                <a:gridCol w="1737530"/>
                <a:gridCol w="2719613"/>
                <a:gridCol w="3550606"/>
              </a:tblGrid>
              <a:tr h="5270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Black" panose="020B0A04020102020204" pitchFamily="34" charset="0"/>
                        </a:rPr>
                        <a:t>OPERACIÓN</a:t>
                      </a:r>
                      <a:r>
                        <a:rPr kumimoji="0" lang="es-ES" sz="1400" b="0" i="0" u="none" strike="noStrike" cap="none" normalizeH="0" baseline="0" dirty="0" smtClean="0">
                          <a:ln>
                            <a:noFill/>
                          </a:ln>
                          <a:solidFill>
                            <a:schemeClr val="tx1"/>
                          </a:solidFill>
                          <a:effectLst/>
                          <a:latin typeface="Arial Black" panose="020B0A04020102020204" pitchFamily="34" charset="0"/>
                        </a:rPr>
                        <a:t> </a:t>
                      </a:r>
                    </a:p>
                  </a:txBody>
                  <a:tcPr marL="90000" marR="90000" marT="46800" marB="4680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638FC5"/>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Black" panose="020B0A04020102020204" pitchFamily="34" charset="0"/>
                        </a:rPr>
                        <a:t>VALOR OLD</a:t>
                      </a:r>
                      <a:r>
                        <a:rPr kumimoji="0" lang="es-ES" sz="1400" b="0" i="0" u="none" strike="noStrike" cap="none" normalizeH="0" baseline="0" dirty="0" smtClean="0">
                          <a:ln>
                            <a:noFill/>
                          </a:ln>
                          <a:solidFill>
                            <a:schemeClr val="tx1"/>
                          </a:solidFill>
                          <a:effectLst/>
                          <a:latin typeface="Arial Black" panose="020B0A04020102020204" pitchFamily="34" charset="0"/>
                        </a:rPr>
                        <a:t> </a:t>
                      </a:r>
                    </a:p>
                  </a:txBody>
                  <a:tcPr marL="90000" marR="90000" marT="46800" marB="4680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638FC5"/>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Black" panose="020B0A04020102020204" pitchFamily="34" charset="0"/>
                        </a:rPr>
                        <a:t>VALOR NEW</a:t>
                      </a:r>
                      <a:r>
                        <a:rPr kumimoji="0" lang="es-ES" sz="1400" b="0" i="0" u="none" strike="noStrike" cap="none" normalizeH="0" baseline="0" dirty="0" smtClean="0">
                          <a:ln>
                            <a:noFill/>
                          </a:ln>
                          <a:solidFill>
                            <a:schemeClr val="tx1"/>
                          </a:solidFill>
                          <a:effectLst/>
                          <a:latin typeface="Arial Black" panose="020B0A04020102020204" pitchFamily="34" charset="0"/>
                        </a:rPr>
                        <a:t> </a:t>
                      </a:r>
                    </a:p>
                  </a:txBody>
                  <a:tcPr marL="90000" marR="90000" marT="46800" marB="4680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638FC5"/>
                    </a:solidFill>
                  </a:tcPr>
                </a:tc>
              </a:tr>
              <a:tr h="5222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INSERT</a:t>
                      </a:r>
                      <a:r>
                        <a:rPr kumimoji="0" lang="es-ES" sz="1400" b="1" i="0" u="none" strike="noStrike" cap="none" normalizeH="0" baseline="0" dirty="0" smtClean="0">
                          <a:ln>
                            <a:noFill/>
                          </a:ln>
                          <a:solidFill>
                            <a:schemeClr val="tx1"/>
                          </a:solidFill>
                          <a:effectLst/>
                          <a:latin typeface="Arial" charset="0"/>
                        </a:rPr>
                        <a:t> </a:t>
                      </a:r>
                    </a:p>
                  </a:txBody>
                  <a:tcPr marL="90000" marR="90000" marT="46800" marB="4680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638FC5"/>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NULL</a:t>
                      </a:r>
                      <a:r>
                        <a:rPr kumimoji="0" lang="es-ES" sz="1400" b="1" i="0" u="none" strike="noStrike" cap="none" normalizeH="0" baseline="0" dirty="0" smtClean="0">
                          <a:ln>
                            <a:noFill/>
                          </a:ln>
                          <a:solidFill>
                            <a:schemeClr val="tx1"/>
                          </a:solidFill>
                          <a:effectLst/>
                          <a:latin typeface="Arial" charset="0"/>
                        </a:rPr>
                        <a:t> </a:t>
                      </a:r>
                    </a:p>
                  </a:txBody>
                  <a:tcPr marL="90000" marR="90000" marT="46800" marB="4680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638FC5"/>
                    </a:solid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Valor </a:t>
                      </a:r>
                      <a:r>
                        <a:rPr kumimoji="0" lang="en-US" sz="1400" b="1" i="0" u="none" strike="noStrike" cap="none" normalizeH="0" baseline="0" dirty="0" err="1" smtClean="0">
                          <a:ln>
                            <a:noFill/>
                          </a:ln>
                          <a:solidFill>
                            <a:schemeClr val="tx1"/>
                          </a:solidFill>
                          <a:effectLst/>
                          <a:latin typeface="Arial" charset="0"/>
                        </a:rPr>
                        <a:t>Insertado</a:t>
                      </a:r>
                      <a:r>
                        <a:rPr kumimoji="0" lang="es-ES" sz="1400" b="1" i="0" u="none" strike="noStrike" cap="none" normalizeH="0" baseline="0" dirty="0" smtClean="0">
                          <a:ln>
                            <a:noFill/>
                          </a:ln>
                          <a:solidFill>
                            <a:schemeClr val="tx1"/>
                          </a:solidFill>
                          <a:effectLst/>
                          <a:latin typeface="Arial" charset="0"/>
                        </a:rPr>
                        <a:t> o que se va a insertar</a:t>
                      </a:r>
                    </a:p>
                  </a:txBody>
                  <a:tcPr marL="90000" marR="90000" marT="46800" marB="4680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638FC5"/>
                    </a:solidFill>
                  </a:tcPr>
                </a:tc>
              </a:tr>
              <a:tr h="5461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UPDATE</a:t>
                      </a:r>
                      <a:r>
                        <a:rPr kumimoji="0" lang="es-ES" sz="1400" b="1" i="0" u="none" strike="noStrike" cap="none" normalizeH="0" baseline="0" dirty="0" smtClean="0">
                          <a:ln>
                            <a:noFill/>
                          </a:ln>
                          <a:solidFill>
                            <a:schemeClr val="tx1"/>
                          </a:solidFill>
                          <a:effectLst/>
                          <a:latin typeface="Arial" charset="0"/>
                        </a:rPr>
                        <a:t> </a:t>
                      </a:r>
                    </a:p>
                  </a:txBody>
                  <a:tcPr marL="90000" marR="90000" marT="46800" marB="4680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638FC5"/>
                    </a:solid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Valor antes de UPDATE</a:t>
                      </a:r>
                      <a:r>
                        <a:rPr kumimoji="0" lang="es-ES" sz="1400" b="1" i="0" u="none" strike="noStrike" cap="none" normalizeH="0" baseline="0" dirty="0" smtClean="0">
                          <a:ln>
                            <a:noFill/>
                          </a:ln>
                          <a:solidFill>
                            <a:schemeClr val="tx1"/>
                          </a:solidFill>
                          <a:effectLst/>
                          <a:latin typeface="Arial" charset="0"/>
                        </a:rPr>
                        <a:t> (valor que existe en la tabla)</a:t>
                      </a:r>
                    </a:p>
                  </a:txBody>
                  <a:tcPr marL="90000" marR="90000" marT="46800" marB="4680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638FC5"/>
                    </a:solid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Valor </a:t>
                      </a:r>
                      <a:r>
                        <a:rPr kumimoji="0" lang="en-US" sz="1400" b="1" i="0" u="none" strike="noStrike" cap="none" normalizeH="0" baseline="0" dirty="0" err="1" smtClean="0">
                          <a:ln>
                            <a:noFill/>
                          </a:ln>
                          <a:solidFill>
                            <a:schemeClr val="tx1"/>
                          </a:solidFill>
                          <a:effectLst/>
                          <a:latin typeface="Arial" charset="0"/>
                        </a:rPr>
                        <a:t>después</a:t>
                      </a:r>
                      <a:r>
                        <a:rPr kumimoji="0" lang="en-US" sz="1400" b="1" i="0" u="none" strike="noStrike" cap="none" normalizeH="0" baseline="0" dirty="0" smtClean="0">
                          <a:ln>
                            <a:noFill/>
                          </a:ln>
                          <a:solidFill>
                            <a:schemeClr val="tx1"/>
                          </a:solidFill>
                          <a:effectLst/>
                          <a:latin typeface="Arial" charset="0"/>
                        </a:rPr>
                        <a:t> del UPDATE</a:t>
                      </a:r>
                      <a:r>
                        <a:rPr kumimoji="0" lang="es-ES" sz="1400" b="1" i="0" u="none" strike="noStrike" cap="none" normalizeH="0" baseline="0" dirty="0" smtClean="0">
                          <a:ln>
                            <a:noFill/>
                          </a:ln>
                          <a:solidFill>
                            <a:schemeClr val="tx1"/>
                          </a:solidFill>
                          <a:effectLst/>
                          <a:latin typeface="Arial" charset="0"/>
                        </a:rPr>
                        <a:t> (nuevo valor con el cual se va a actualizar la tabla)</a:t>
                      </a:r>
                    </a:p>
                  </a:txBody>
                  <a:tcPr marL="90000" marR="90000" marT="46800" marB="4680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638FC5"/>
                    </a:solidFill>
                  </a:tcPr>
                </a:tc>
              </a:tr>
              <a:tr h="4635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DELETE</a:t>
                      </a:r>
                      <a:r>
                        <a:rPr kumimoji="0" lang="es-ES" sz="1400" b="1" i="0" u="none" strike="noStrike" cap="none" normalizeH="0" baseline="0" dirty="0" smtClean="0">
                          <a:ln>
                            <a:noFill/>
                          </a:ln>
                          <a:solidFill>
                            <a:schemeClr val="tx1"/>
                          </a:solidFill>
                          <a:effectLst/>
                          <a:latin typeface="Arial" charset="0"/>
                        </a:rPr>
                        <a:t> </a:t>
                      </a:r>
                    </a:p>
                  </a:txBody>
                  <a:tcPr marL="90000" marR="90000" marT="46800" marB="4680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638FC5"/>
                    </a:solid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Value antes de DELETE (valor </a:t>
                      </a:r>
                      <a:r>
                        <a:rPr kumimoji="0" lang="en-US" sz="1400" b="1" i="0" u="none" strike="noStrike" cap="none" normalizeH="0" baseline="0" dirty="0" err="1" smtClean="0">
                          <a:ln>
                            <a:noFill/>
                          </a:ln>
                          <a:solidFill>
                            <a:schemeClr val="tx1"/>
                          </a:solidFill>
                          <a:effectLst/>
                          <a:latin typeface="Arial" charset="0"/>
                        </a:rPr>
                        <a:t>que</a:t>
                      </a:r>
                      <a:r>
                        <a:rPr kumimoji="0" lang="en-US" sz="1400" b="1" i="0" u="none" strike="noStrike" cap="none" normalizeH="0" baseline="0" dirty="0" smtClean="0">
                          <a:ln>
                            <a:noFill/>
                          </a:ln>
                          <a:solidFill>
                            <a:schemeClr val="tx1"/>
                          </a:solidFill>
                          <a:effectLst/>
                          <a:latin typeface="Arial" charset="0"/>
                        </a:rPr>
                        <a:t> </a:t>
                      </a:r>
                      <a:r>
                        <a:rPr kumimoji="0" lang="en-US" sz="1400" b="1" i="0" u="none" strike="noStrike" cap="none" normalizeH="0" baseline="0" dirty="0" err="1" smtClean="0">
                          <a:ln>
                            <a:noFill/>
                          </a:ln>
                          <a:solidFill>
                            <a:schemeClr val="tx1"/>
                          </a:solidFill>
                          <a:effectLst/>
                          <a:latin typeface="Arial" charset="0"/>
                        </a:rPr>
                        <a:t>existe</a:t>
                      </a:r>
                      <a:r>
                        <a:rPr kumimoji="0" lang="en-US" sz="1400" b="1" i="0" u="none" strike="noStrike" cap="none" normalizeH="0" baseline="0" dirty="0" smtClean="0">
                          <a:ln>
                            <a:noFill/>
                          </a:ln>
                          <a:solidFill>
                            <a:schemeClr val="tx1"/>
                          </a:solidFill>
                          <a:effectLst/>
                          <a:latin typeface="Arial" charset="0"/>
                        </a:rPr>
                        <a:t> en la </a:t>
                      </a:r>
                      <a:r>
                        <a:rPr kumimoji="0" lang="en-US" sz="1400" b="1" i="0" u="none" strike="noStrike" cap="none" normalizeH="0" baseline="0" dirty="0" err="1" smtClean="0">
                          <a:ln>
                            <a:noFill/>
                          </a:ln>
                          <a:solidFill>
                            <a:schemeClr val="tx1"/>
                          </a:solidFill>
                          <a:effectLst/>
                          <a:latin typeface="Arial" charset="0"/>
                        </a:rPr>
                        <a:t>tabla</a:t>
                      </a:r>
                      <a:r>
                        <a:rPr kumimoji="0" lang="en-US" sz="1400" b="1" i="0" u="none" strike="noStrike" cap="none" normalizeH="0" baseline="0" dirty="0" smtClean="0">
                          <a:ln>
                            <a:noFill/>
                          </a:ln>
                          <a:solidFill>
                            <a:schemeClr val="tx1"/>
                          </a:solidFill>
                          <a:effectLst/>
                          <a:latin typeface="Arial" charset="0"/>
                        </a:rPr>
                        <a:t>)</a:t>
                      </a:r>
                      <a:r>
                        <a:rPr kumimoji="0" lang="es-ES" sz="1400" b="1" i="0" u="none" strike="noStrike" cap="none" normalizeH="0" baseline="0" dirty="0" smtClean="0">
                          <a:ln>
                            <a:noFill/>
                          </a:ln>
                          <a:solidFill>
                            <a:schemeClr val="tx1"/>
                          </a:solidFill>
                          <a:effectLst/>
                          <a:latin typeface="Arial" charset="0"/>
                        </a:rPr>
                        <a:t> </a:t>
                      </a:r>
                    </a:p>
                  </a:txBody>
                  <a:tcPr marL="90000" marR="90000" marT="46800" marB="4680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638FC5"/>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NULL</a:t>
                      </a:r>
                      <a:r>
                        <a:rPr kumimoji="0" lang="es-ES" sz="1400" b="1" i="0" u="none" strike="noStrike" cap="none" normalizeH="0" baseline="0" dirty="0" smtClean="0">
                          <a:ln>
                            <a:noFill/>
                          </a:ln>
                          <a:solidFill>
                            <a:schemeClr val="tx1"/>
                          </a:solidFill>
                          <a:effectLst/>
                          <a:latin typeface="Arial" charset="0"/>
                        </a:rPr>
                        <a:t> </a:t>
                      </a:r>
                    </a:p>
                  </a:txBody>
                  <a:tcPr marL="90000" marR="90000" marT="46800" marB="4680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638FC5"/>
                    </a:solid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900113" y="188913"/>
            <a:ext cx="7793037" cy="1462087"/>
          </a:xfrm>
        </p:spPr>
        <p:txBody>
          <a:bodyPr/>
          <a:lstStyle/>
          <a:p>
            <a:pPr algn="r"/>
            <a:r>
              <a:rPr lang="es-CL" sz="3000" dirty="0" smtClean="0">
                <a:solidFill>
                  <a:srgbClr val="10253F"/>
                </a:solidFill>
                <a:latin typeface="Arial" charset="0"/>
                <a:ea typeface="ＭＳ Ｐゴシック" pitchFamily="34" charset="-128"/>
                <a:cs typeface="Arial" charset="0"/>
              </a:rPr>
              <a:t>Creando </a:t>
            </a:r>
            <a:r>
              <a:rPr lang="es-CL" sz="3000" dirty="0" err="1" smtClean="0">
                <a:solidFill>
                  <a:srgbClr val="10253F"/>
                </a:solidFill>
                <a:latin typeface="Arial" charset="0"/>
                <a:ea typeface="ＭＳ Ｐゴシック" pitchFamily="34" charset="-128"/>
                <a:cs typeface="Arial" charset="0"/>
              </a:rPr>
              <a:t>Trigger</a:t>
            </a:r>
            <a:r>
              <a:rPr lang="es-CL" sz="3000" dirty="0" smtClean="0">
                <a:solidFill>
                  <a:srgbClr val="10253F"/>
                </a:solidFill>
                <a:latin typeface="Arial" charset="0"/>
                <a:ea typeface="ＭＳ Ｐゴシック" pitchFamily="34" charset="-128"/>
                <a:cs typeface="Arial" charset="0"/>
              </a:rPr>
              <a:t> a Nivel de Fila</a:t>
            </a:r>
            <a:endParaRPr lang="es-ES" sz="3000" dirty="0" smtClean="0">
              <a:solidFill>
                <a:srgbClr val="10253F"/>
              </a:solidFill>
              <a:latin typeface="Arial" charset="0"/>
              <a:ea typeface="ＭＳ Ｐゴシック" pitchFamily="34" charset="-128"/>
              <a:cs typeface="Arial" charset="0"/>
            </a:endParaRPr>
          </a:p>
        </p:txBody>
      </p:sp>
      <p:sp>
        <p:nvSpPr>
          <p:cNvPr id="62467"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ea typeface="Arial Unicode MS"/>
                <a:cs typeface="Arial Unicode MS"/>
              </a:rPr>
              <a:t>Ejemplo:</a:t>
            </a:r>
            <a:endParaRPr lang="es-CL" sz="1800" dirty="0">
              <a:ea typeface="Arial Unicode MS"/>
              <a:cs typeface="Arial Unicode MS"/>
            </a:endParaRPr>
          </a:p>
        </p:txBody>
      </p:sp>
      <p:sp>
        <p:nvSpPr>
          <p:cNvPr id="3" name="Text Box 5"/>
          <p:cNvSpPr txBox="1">
            <a:spLocks noChangeArrowheads="1"/>
          </p:cNvSpPr>
          <p:nvPr/>
        </p:nvSpPr>
        <p:spPr bwMode="auto">
          <a:xfrm>
            <a:off x="1071538" y="3620641"/>
            <a:ext cx="7428318" cy="2369880"/>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endParaRPr lang="es-MX" sz="800" dirty="0">
              <a:latin typeface="Arial Black" pitchFamily="34" charset="0"/>
            </a:endParaRPr>
          </a:p>
          <a:p>
            <a:pPr defTabSz="400050">
              <a:tabLst>
                <a:tab pos="571500" algn="l"/>
                <a:tab pos="1828800" algn="l"/>
              </a:tabLst>
            </a:pPr>
            <a:r>
              <a:rPr lang="en-US" sz="1200" b="1" dirty="0">
                <a:latin typeface="Arial Black" panose="020B0A04020102020204" pitchFamily="34" charset="0"/>
              </a:rPr>
              <a:t>CREATE OR REPLACE TRIGGER TRG_RESTRINGIR_SALARIO</a:t>
            </a:r>
          </a:p>
          <a:p>
            <a:pPr defTabSz="400050">
              <a:tabLst>
                <a:tab pos="571500" algn="l"/>
                <a:tab pos="1828800" algn="l"/>
              </a:tabLst>
            </a:pPr>
            <a:r>
              <a:rPr lang="en-US" sz="1200" b="1" dirty="0">
                <a:latin typeface="Arial Black" panose="020B0A04020102020204" pitchFamily="34" charset="0"/>
              </a:rPr>
              <a:t>BEFORE INSERT OR UPDATE OF salary ON employees</a:t>
            </a:r>
          </a:p>
          <a:p>
            <a:pPr defTabSz="400050">
              <a:tabLst>
                <a:tab pos="571500" algn="l"/>
                <a:tab pos="1828800" algn="l"/>
              </a:tabLst>
            </a:pPr>
            <a:r>
              <a:rPr lang="en-US" sz="1200" b="1" dirty="0">
                <a:latin typeface="Arial Black" panose="020B0A04020102020204" pitchFamily="34" charset="0"/>
              </a:rPr>
              <a:t>FOR EACH ROW</a:t>
            </a:r>
          </a:p>
          <a:p>
            <a:pPr defTabSz="400050">
              <a:tabLst>
                <a:tab pos="571500" algn="l"/>
                <a:tab pos="1828800" algn="l"/>
              </a:tabLst>
            </a:pPr>
            <a:r>
              <a:rPr lang="en-US" sz="1200" b="1" dirty="0">
                <a:latin typeface="Arial Black" panose="020B0A04020102020204" pitchFamily="34" charset="0"/>
              </a:rPr>
              <a:t>BEGIN</a:t>
            </a:r>
          </a:p>
          <a:p>
            <a:pPr defTabSz="400050">
              <a:tabLst>
                <a:tab pos="571500" algn="l"/>
                <a:tab pos="1828800" algn="l"/>
              </a:tabLst>
            </a:pPr>
            <a:r>
              <a:rPr lang="en-US" sz="1200" b="1" dirty="0">
                <a:latin typeface="Arial Black" panose="020B0A04020102020204" pitchFamily="34" charset="0"/>
              </a:rPr>
              <a:t>    IF </a:t>
            </a:r>
            <a:r>
              <a:rPr lang="en-US" sz="1200" b="1" dirty="0">
                <a:solidFill>
                  <a:srgbClr val="920000"/>
                </a:solidFill>
                <a:latin typeface="Arial Black" panose="020B0A04020102020204" pitchFamily="34" charset="0"/>
              </a:rPr>
              <a:t>:</a:t>
            </a:r>
            <a:r>
              <a:rPr lang="en-US" sz="1200" b="1" dirty="0" err="1">
                <a:solidFill>
                  <a:srgbClr val="920000"/>
                </a:solidFill>
                <a:latin typeface="Arial Black" panose="020B0A04020102020204" pitchFamily="34" charset="0"/>
              </a:rPr>
              <a:t>NEW.job_id</a:t>
            </a:r>
            <a:r>
              <a:rPr lang="en-US" sz="1200" b="1" dirty="0">
                <a:latin typeface="Arial Black" panose="020B0A04020102020204" pitchFamily="34" charset="0"/>
              </a:rPr>
              <a:t> NOT IN ('AD_PRES', 'AD_VP')</a:t>
            </a:r>
          </a:p>
          <a:p>
            <a:pPr defTabSz="400050">
              <a:tabLst>
                <a:tab pos="571500" algn="l"/>
                <a:tab pos="1828800" algn="l"/>
              </a:tabLst>
            </a:pPr>
            <a:r>
              <a:rPr lang="en-US" sz="1200" b="1" dirty="0">
                <a:latin typeface="Arial Black" panose="020B0A04020102020204" pitchFamily="34" charset="0"/>
              </a:rPr>
              <a:t>       AND </a:t>
            </a:r>
            <a:r>
              <a:rPr lang="en-US" sz="1200" b="1" dirty="0">
                <a:solidFill>
                  <a:srgbClr val="920000"/>
                </a:solidFill>
                <a:latin typeface="Arial Black" panose="020B0A04020102020204" pitchFamily="34" charset="0"/>
              </a:rPr>
              <a:t>:</a:t>
            </a:r>
            <a:r>
              <a:rPr lang="en-US" sz="1200" b="1" dirty="0" err="1">
                <a:solidFill>
                  <a:srgbClr val="920000"/>
                </a:solidFill>
                <a:latin typeface="Arial Black" panose="020B0A04020102020204" pitchFamily="34" charset="0"/>
              </a:rPr>
              <a:t>NEW.salary</a:t>
            </a:r>
            <a:r>
              <a:rPr lang="en-US" sz="1200" b="1" dirty="0">
                <a:latin typeface="Arial Black" panose="020B0A04020102020204" pitchFamily="34" charset="0"/>
              </a:rPr>
              <a:t> &gt; 15000 THEN</a:t>
            </a:r>
          </a:p>
          <a:p>
            <a:pPr defTabSz="400050">
              <a:tabLst>
                <a:tab pos="571500" algn="l"/>
                <a:tab pos="1828800" algn="l"/>
              </a:tabLst>
            </a:pPr>
            <a:r>
              <a:rPr lang="en-US" sz="1200" b="1" dirty="0">
                <a:latin typeface="Arial Black" panose="020B0A04020102020204" pitchFamily="34" charset="0"/>
              </a:rPr>
              <a:t>    </a:t>
            </a:r>
            <a:r>
              <a:rPr lang="en-US" sz="1200" b="1" dirty="0" smtClean="0">
                <a:latin typeface="Arial Black" panose="020B0A04020102020204" pitchFamily="34" charset="0"/>
              </a:rPr>
              <a:t>INSERT INTO </a:t>
            </a:r>
            <a:r>
              <a:rPr lang="en-US" sz="1200" b="1" dirty="0" err="1" smtClean="0">
                <a:latin typeface="Arial Black" panose="020B0A04020102020204" pitchFamily="34" charset="0"/>
              </a:rPr>
              <a:t>valida_salarios</a:t>
            </a:r>
            <a:endParaRPr lang="en-US" sz="1200" b="1" dirty="0" smtClean="0">
              <a:latin typeface="Arial Black" panose="020B0A04020102020204" pitchFamily="34" charset="0"/>
            </a:endParaRPr>
          </a:p>
          <a:p>
            <a:pPr defTabSz="400050">
              <a:tabLst>
                <a:tab pos="571500" algn="l"/>
                <a:tab pos="1828800" algn="l"/>
              </a:tabLst>
            </a:pPr>
            <a:r>
              <a:rPr lang="en-US" sz="1200" b="1" dirty="0">
                <a:latin typeface="Arial Black" panose="020B0A04020102020204" pitchFamily="34" charset="0"/>
              </a:rPr>
              <a:t> </a:t>
            </a:r>
            <a:r>
              <a:rPr lang="en-US" sz="1200" b="1" dirty="0" smtClean="0">
                <a:latin typeface="Arial Black" panose="020B0A04020102020204" pitchFamily="34" charset="0"/>
              </a:rPr>
              <a:t>   VALUES(</a:t>
            </a:r>
            <a:r>
              <a:rPr lang="en-US" sz="1200" b="1" dirty="0" err="1" smtClean="0">
                <a:latin typeface="Arial Black" panose="020B0A04020102020204" pitchFamily="34" charset="0"/>
              </a:rPr>
              <a:t>seq_restringe_sal.NEXTVAL</a:t>
            </a:r>
            <a:r>
              <a:rPr lang="en-US" sz="1200" b="1" dirty="0" smtClean="0">
                <a:latin typeface="Arial Black" panose="020B0A04020102020204" pitchFamily="34" charset="0"/>
              </a:rPr>
              <a:t>, :</a:t>
            </a:r>
            <a:r>
              <a:rPr lang="en-US" sz="1200" b="1" dirty="0" err="1" smtClean="0">
                <a:latin typeface="Arial Black" panose="020B0A04020102020204" pitchFamily="34" charset="0"/>
              </a:rPr>
              <a:t>NEW.employee_id</a:t>
            </a:r>
            <a:r>
              <a:rPr lang="en-US" sz="1200" b="1" dirty="0" smtClean="0">
                <a:latin typeface="Arial Black" panose="020B0A04020102020204" pitchFamily="34" charset="0"/>
              </a:rPr>
              <a:t>, '</a:t>
            </a:r>
            <a:r>
              <a:rPr lang="en-US" sz="1200" b="1" dirty="0" err="1" smtClean="0">
                <a:latin typeface="Arial Black" panose="020B0A04020102020204" pitchFamily="34" charset="0"/>
              </a:rPr>
              <a:t>Empleado</a:t>
            </a:r>
            <a:r>
              <a:rPr lang="en-US" sz="1200" b="1" dirty="0" smtClean="0">
                <a:latin typeface="Arial Black" panose="020B0A04020102020204" pitchFamily="34" charset="0"/>
              </a:rPr>
              <a:t> </a:t>
            </a:r>
            <a:r>
              <a:rPr lang="en-US" sz="1200" b="1" dirty="0">
                <a:latin typeface="Arial Black" panose="020B0A04020102020204" pitchFamily="34" charset="0"/>
              </a:rPr>
              <a:t>no </a:t>
            </a:r>
            <a:r>
              <a:rPr lang="en-US" sz="1200" b="1" dirty="0" err="1">
                <a:latin typeface="Arial Black" panose="020B0A04020102020204" pitchFamily="34" charset="0"/>
              </a:rPr>
              <a:t>puede</a:t>
            </a:r>
            <a:r>
              <a:rPr lang="en-US" sz="1200" b="1" dirty="0">
                <a:latin typeface="Arial Black" panose="020B0A04020102020204" pitchFamily="34" charset="0"/>
              </a:rPr>
              <a:t> </a:t>
            </a:r>
            <a:r>
              <a:rPr lang="en-US" sz="1200" b="1" dirty="0" err="1">
                <a:latin typeface="Arial Black" panose="020B0A04020102020204" pitchFamily="34" charset="0"/>
              </a:rPr>
              <a:t>ganar</a:t>
            </a:r>
            <a:r>
              <a:rPr lang="en-US" sz="1200" b="1" dirty="0">
                <a:latin typeface="Arial Black" panose="020B0A04020102020204" pitchFamily="34" charset="0"/>
              </a:rPr>
              <a:t> </a:t>
            </a:r>
            <a:r>
              <a:rPr lang="en-US" sz="1200" b="1" dirty="0" err="1">
                <a:latin typeface="Arial Black" panose="020B0A04020102020204" pitchFamily="34" charset="0"/>
              </a:rPr>
              <a:t>más</a:t>
            </a:r>
            <a:r>
              <a:rPr lang="en-US" sz="1200" b="1" dirty="0">
                <a:latin typeface="Arial Black" panose="020B0A04020102020204" pitchFamily="34" charset="0"/>
              </a:rPr>
              <a:t> de $15,000.');</a:t>
            </a:r>
          </a:p>
          <a:p>
            <a:pPr defTabSz="400050">
              <a:tabLst>
                <a:tab pos="571500" algn="l"/>
                <a:tab pos="1828800" algn="l"/>
              </a:tabLst>
            </a:pPr>
            <a:r>
              <a:rPr lang="en-US" sz="1200" b="1" dirty="0">
                <a:latin typeface="Arial Black" panose="020B0A04020102020204" pitchFamily="34" charset="0"/>
              </a:rPr>
              <a:t>  END IF;</a:t>
            </a:r>
          </a:p>
          <a:p>
            <a:pPr defTabSz="400050">
              <a:tabLst>
                <a:tab pos="571500" algn="l"/>
                <a:tab pos="1828800" algn="l"/>
              </a:tabLst>
            </a:pPr>
            <a:r>
              <a:rPr lang="en-US" sz="1200" b="1" dirty="0">
                <a:latin typeface="Arial Black" panose="020B0A04020102020204" pitchFamily="34" charset="0"/>
              </a:rPr>
              <a:t>END;</a:t>
            </a:r>
          </a:p>
          <a:p>
            <a:endParaRPr lang="en-US" sz="800" b="1" dirty="0" smtClean="0">
              <a:latin typeface="Arial Black" pitchFamily="34" charset="0"/>
            </a:endParaRPr>
          </a:p>
        </p:txBody>
      </p:sp>
      <p:sp>
        <p:nvSpPr>
          <p:cNvPr id="6" name="Text Box 5"/>
          <p:cNvSpPr txBox="1">
            <a:spLocks noChangeArrowheads="1"/>
          </p:cNvSpPr>
          <p:nvPr/>
        </p:nvSpPr>
        <p:spPr bwMode="auto">
          <a:xfrm>
            <a:off x="1071538" y="2445271"/>
            <a:ext cx="7426800" cy="1077218"/>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endParaRPr lang="es-MX" sz="800" dirty="0">
              <a:latin typeface="Arial Black" pitchFamily="34" charset="0"/>
            </a:endParaRPr>
          </a:p>
          <a:p>
            <a:r>
              <a:rPr lang="en-US" sz="1200" b="1" dirty="0" smtClean="0">
                <a:latin typeface="Arial Black" pitchFamily="34" charset="0"/>
              </a:rPr>
              <a:t>CREATE TABLE VALIDA_SALARIOS</a:t>
            </a:r>
          </a:p>
          <a:p>
            <a:r>
              <a:rPr lang="en-US" sz="1200" b="1" dirty="0" smtClean="0">
                <a:latin typeface="Arial Black" pitchFamily="34" charset="0"/>
              </a:rPr>
              <a:t>(</a:t>
            </a:r>
            <a:r>
              <a:rPr lang="en-US" sz="1200" b="1" dirty="0" err="1" smtClean="0">
                <a:latin typeface="Arial Black" pitchFamily="34" charset="0"/>
              </a:rPr>
              <a:t>sec_error</a:t>
            </a:r>
            <a:r>
              <a:rPr lang="en-US" sz="1200" b="1" dirty="0" smtClean="0">
                <a:latin typeface="Arial Black" pitchFamily="34" charset="0"/>
              </a:rPr>
              <a:t>    NUMBER(5) CONSTRAINT PK_VALIDA_SALARIOS PRIMARY KEY,</a:t>
            </a:r>
          </a:p>
          <a:p>
            <a:r>
              <a:rPr lang="en-US" sz="1200" b="1" dirty="0">
                <a:latin typeface="Arial Black" pitchFamily="34" charset="0"/>
              </a:rPr>
              <a:t> </a:t>
            </a:r>
            <a:r>
              <a:rPr lang="en-US" sz="1200" b="1" dirty="0" err="1" smtClean="0">
                <a:latin typeface="Arial Black" pitchFamily="34" charset="0"/>
              </a:rPr>
              <a:t>id_empleado</a:t>
            </a:r>
            <a:r>
              <a:rPr lang="en-US" sz="1200" b="1" dirty="0" smtClean="0">
                <a:latin typeface="Arial Black" pitchFamily="34" charset="0"/>
              </a:rPr>
              <a:t> NUMBER(5) NOT NULL,</a:t>
            </a:r>
          </a:p>
          <a:p>
            <a:r>
              <a:rPr lang="en-US" sz="1200" b="1" dirty="0">
                <a:latin typeface="Arial Black" pitchFamily="34" charset="0"/>
              </a:rPr>
              <a:t> </a:t>
            </a:r>
            <a:r>
              <a:rPr lang="en-US" sz="1200" b="1" dirty="0" err="1" smtClean="0">
                <a:latin typeface="Arial Black" pitchFamily="34" charset="0"/>
              </a:rPr>
              <a:t>desc_error</a:t>
            </a:r>
            <a:r>
              <a:rPr lang="en-US" sz="1200" b="1" dirty="0" smtClean="0">
                <a:latin typeface="Arial Black" pitchFamily="34" charset="0"/>
              </a:rPr>
              <a:t>    VARCHAR2(50) NOT NULL);</a:t>
            </a:r>
          </a:p>
          <a:p>
            <a:endParaRPr lang="en-US" sz="800" b="1" dirty="0" smtClean="0">
              <a:latin typeface="Arial Black" pitchFamily="34" charset="0"/>
            </a:endParaRPr>
          </a:p>
        </p:txBody>
      </p:sp>
      <p:sp>
        <p:nvSpPr>
          <p:cNvPr id="8" name="Text Box 5"/>
          <p:cNvSpPr txBox="1">
            <a:spLocks noChangeArrowheads="1"/>
          </p:cNvSpPr>
          <p:nvPr/>
        </p:nvSpPr>
        <p:spPr bwMode="auto">
          <a:xfrm>
            <a:off x="1060689" y="1844824"/>
            <a:ext cx="7428318" cy="523220"/>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endParaRPr lang="es-MX" sz="800" dirty="0">
              <a:latin typeface="Arial Black" pitchFamily="34" charset="0"/>
            </a:endParaRPr>
          </a:p>
          <a:p>
            <a:pPr defTabSz="400050">
              <a:tabLst>
                <a:tab pos="571500" algn="l"/>
                <a:tab pos="1828800" algn="l"/>
              </a:tabLst>
            </a:pPr>
            <a:r>
              <a:rPr lang="en-US" sz="1200" b="1" dirty="0" smtClean="0">
                <a:latin typeface="Arial Black" panose="020B0A04020102020204" pitchFamily="34" charset="0"/>
              </a:rPr>
              <a:t>CREATE SEQUENCE SEQ_RESTRINGE_SAL;</a:t>
            </a:r>
            <a:endParaRPr lang="en-US" sz="1200" b="1" dirty="0">
              <a:latin typeface="Arial Black" panose="020B0A04020102020204" pitchFamily="34" charset="0"/>
            </a:endParaRPr>
          </a:p>
          <a:p>
            <a:endParaRPr lang="en-US" sz="800" b="1" dirty="0" smtClean="0">
              <a:latin typeface="Arial Black"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900113" y="188913"/>
            <a:ext cx="7793037" cy="1462087"/>
          </a:xfrm>
        </p:spPr>
        <p:txBody>
          <a:bodyPr/>
          <a:lstStyle/>
          <a:p>
            <a:pPr algn="r"/>
            <a:r>
              <a:rPr lang="es-CL" sz="3000" dirty="0">
                <a:solidFill>
                  <a:srgbClr val="10253F"/>
                </a:solidFill>
                <a:latin typeface="Arial" charset="0"/>
                <a:ea typeface="ＭＳ Ｐゴシック" pitchFamily="34" charset="-128"/>
                <a:cs typeface="Arial" charset="0"/>
              </a:rPr>
              <a:t>Creando </a:t>
            </a:r>
            <a:r>
              <a:rPr lang="es-CL" sz="3000" dirty="0" err="1">
                <a:solidFill>
                  <a:srgbClr val="10253F"/>
                </a:solidFill>
                <a:latin typeface="Arial" charset="0"/>
                <a:ea typeface="ＭＳ Ｐゴシック" pitchFamily="34" charset="-128"/>
                <a:cs typeface="Arial" charset="0"/>
              </a:rPr>
              <a:t>Trigger</a:t>
            </a:r>
            <a:r>
              <a:rPr lang="es-CL" sz="3000" dirty="0">
                <a:solidFill>
                  <a:srgbClr val="10253F"/>
                </a:solidFill>
                <a:latin typeface="Arial" charset="0"/>
                <a:ea typeface="ＭＳ Ｐゴシック" pitchFamily="34" charset="-128"/>
                <a:cs typeface="Arial" charset="0"/>
              </a:rPr>
              <a:t> a Nivel de Fila</a:t>
            </a:r>
            <a:endParaRPr lang="es-ES" sz="3000" dirty="0" smtClean="0">
              <a:solidFill>
                <a:srgbClr val="10253F"/>
              </a:solidFill>
              <a:latin typeface="Arial" charset="0"/>
              <a:ea typeface="ＭＳ Ｐゴシック" pitchFamily="34" charset="-128"/>
              <a:cs typeface="Arial" charset="0"/>
            </a:endParaRPr>
          </a:p>
        </p:txBody>
      </p:sp>
      <p:sp>
        <p:nvSpPr>
          <p:cNvPr id="62467"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ea typeface="Arial Unicode MS"/>
                <a:cs typeface="Arial Unicode MS"/>
              </a:rPr>
              <a:t>Ejemplo</a:t>
            </a:r>
            <a:endParaRPr lang="es-CL" sz="1800" dirty="0">
              <a:ea typeface="Arial Unicode MS"/>
              <a:cs typeface="Arial Unicode MS"/>
            </a:endParaRPr>
          </a:p>
        </p:txBody>
      </p:sp>
      <p:sp>
        <p:nvSpPr>
          <p:cNvPr id="6" name="Text Box 5"/>
          <p:cNvSpPr txBox="1">
            <a:spLocks noChangeArrowheads="1"/>
          </p:cNvSpPr>
          <p:nvPr/>
        </p:nvSpPr>
        <p:spPr bwMode="auto">
          <a:xfrm>
            <a:off x="899592" y="4149080"/>
            <a:ext cx="7776864" cy="2000548"/>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endParaRPr lang="es-MX" sz="800" dirty="0">
              <a:latin typeface="Arial Black" pitchFamily="34" charset="0"/>
            </a:endParaRPr>
          </a:p>
          <a:p>
            <a:pPr defTabSz="400050">
              <a:tabLst>
                <a:tab pos="571500" algn="l"/>
                <a:tab pos="1828800" algn="l"/>
              </a:tabLst>
            </a:pPr>
            <a:r>
              <a:rPr lang="en-US" sz="1200" b="1" dirty="0">
                <a:latin typeface="Arial Black" panose="020B0A04020102020204" pitchFamily="34" charset="0"/>
              </a:rPr>
              <a:t>CREATE OR REPLACE TRIGGER TRG_AUDIT_EMP</a:t>
            </a:r>
          </a:p>
          <a:p>
            <a:pPr defTabSz="400050">
              <a:tabLst>
                <a:tab pos="571500" algn="l"/>
                <a:tab pos="1828800" algn="l"/>
              </a:tabLst>
            </a:pPr>
            <a:r>
              <a:rPr lang="en-US" sz="1200" b="1" dirty="0">
                <a:latin typeface="Arial Black" panose="020B0A04020102020204" pitchFamily="34" charset="0"/>
              </a:rPr>
              <a:t>AFTER DELETE OR INSERT OR UPDATE ON employees</a:t>
            </a:r>
          </a:p>
          <a:p>
            <a:pPr defTabSz="400050">
              <a:tabLst>
                <a:tab pos="571500" algn="l"/>
                <a:tab pos="1828800" algn="l"/>
              </a:tabLst>
            </a:pPr>
            <a:r>
              <a:rPr lang="en-US" sz="1200" b="1" dirty="0">
                <a:latin typeface="Arial Black" panose="020B0A04020102020204" pitchFamily="34" charset="0"/>
              </a:rPr>
              <a:t>FOR EACH ROW</a:t>
            </a:r>
          </a:p>
          <a:p>
            <a:pPr defTabSz="400050">
              <a:tabLst>
                <a:tab pos="571500" algn="l"/>
                <a:tab pos="1828800" algn="l"/>
              </a:tabLst>
            </a:pPr>
            <a:r>
              <a:rPr lang="en-US" sz="1200" b="1" dirty="0">
                <a:latin typeface="Arial Black" panose="020B0A04020102020204" pitchFamily="34" charset="0"/>
              </a:rPr>
              <a:t>BEGIN</a:t>
            </a:r>
          </a:p>
          <a:p>
            <a:pPr defTabSz="400050">
              <a:tabLst>
                <a:tab pos="571500" algn="l"/>
                <a:tab pos="1828800" algn="l"/>
              </a:tabLst>
            </a:pPr>
            <a:r>
              <a:rPr lang="en-US" sz="1200" b="1" dirty="0">
                <a:latin typeface="Arial Black" panose="020B0A04020102020204" pitchFamily="34" charset="0"/>
              </a:rPr>
              <a:t>    INSERT INTO </a:t>
            </a:r>
            <a:r>
              <a:rPr lang="en-US" sz="1200" b="1" dirty="0" err="1">
                <a:latin typeface="Arial Black" panose="020B0A04020102020204" pitchFamily="34" charset="0"/>
              </a:rPr>
              <a:t>audit_emp</a:t>
            </a:r>
            <a:r>
              <a:rPr lang="en-US" sz="1200" b="1" dirty="0">
                <a:latin typeface="Arial Black" panose="020B0A04020102020204" pitchFamily="34" charset="0"/>
              </a:rPr>
              <a:t>(</a:t>
            </a:r>
            <a:r>
              <a:rPr lang="en-US" sz="1200" b="1" dirty="0" err="1">
                <a:latin typeface="Arial Black" panose="020B0A04020102020204" pitchFamily="34" charset="0"/>
              </a:rPr>
              <a:t>user_name</a:t>
            </a:r>
            <a:r>
              <a:rPr lang="en-US" sz="1200" b="1" dirty="0">
                <a:latin typeface="Arial Black" panose="020B0A04020102020204" pitchFamily="34" charset="0"/>
              </a:rPr>
              <a:t>, </a:t>
            </a:r>
            <a:r>
              <a:rPr lang="en-US" sz="1200" b="1" dirty="0" err="1">
                <a:latin typeface="Arial Black" panose="020B0A04020102020204" pitchFamily="34" charset="0"/>
              </a:rPr>
              <a:t>old_employee_id</a:t>
            </a:r>
            <a:r>
              <a:rPr lang="en-US" sz="1200" b="1" dirty="0" smtClean="0">
                <a:latin typeface="Arial Black" panose="020B0A04020102020204" pitchFamily="34" charset="0"/>
              </a:rPr>
              <a:t>, </a:t>
            </a:r>
            <a:r>
              <a:rPr lang="en-US" sz="1200" b="1" dirty="0" err="1" smtClean="0">
                <a:latin typeface="Arial Black" panose="020B0A04020102020204" pitchFamily="34" charset="0"/>
              </a:rPr>
              <a:t>new_employee_id</a:t>
            </a:r>
            <a:r>
              <a:rPr lang="en-US" sz="1200" b="1" dirty="0">
                <a:latin typeface="Arial Black" panose="020B0A04020102020204" pitchFamily="34" charset="0"/>
              </a:rPr>
              <a:t>, </a:t>
            </a:r>
            <a:r>
              <a:rPr lang="en-US" sz="1200" b="1" dirty="0" smtClean="0">
                <a:latin typeface="Arial Black" panose="020B0A04020102020204" pitchFamily="34" charset="0"/>
              </a:rPr>
              <a:t> 	  			              </a:t>
            </a:r>
            <a:r>
              <a:rPr lang="en-US" sz="1200" b="1" dirty="0" err="1" smtClean="0">
                <a:latin typeface="Arial Black" panose="020B0A04020102020204" pitchFamily="34" charset="0"/>
              </a:rPr>
              <a:t>old_last_name</a:t>
            </a:r>
            <a:r>
              <a:rPr lang="en-US" sz="1200" b="1" dirty="0">
                <a:latin typeface="Arial Black" panose="020B0A04020102020204" pitchFamily="34" charset="0"/>
              </a:rPr>
              <a:t>, </a:t>
            </a:r>
            <a:r>
              <a:rPr lang="en-US" sz="1200" b="1" dirty="0" err="1">
                <a:latin typeface="Arial Black" panose="020B0A04020102020204" pitchFamily="34" charset="0"/>
              </a:rPr>
              <a:t>new_last_name</a:t>
            </a:r>
            <a:r>
              <a:rPr lang="en-US" sz="1200" b="1" dirty="0">
                <a:latin typeface="Arial Black" panose="020B0A04020102020204" pitchFamily="34" charset="0"/>
              </a:rPr>
              <a:t>, </a:t>
            </a:r>
            <a:r>
              <a:rPr lang="en-US" sz="1200" b="1" dirty="0" err="1">
                <a:latin typeface="Arial Black" panose="020B0A04020102020204" pitchFamily="34" charset="0"/>
              </a:rPr>
              <a:t>old_title</a:t>
            </a:r>
            <a:r>
              <a:rPr lang="en-US" sz="1200" b="1" dirty="0">
                <a:latin typeface="Arial Black" panose="020B0A04020102020204" pitchFamily="34" charset="0"/>
              </a:rPr>
              <a:t>, </a:t>
            </a:r>
            <a:r>
              <a:rPr lang="en-US" sz="1200" b="1" dirty="0" err="1">
                <a:latin typeface="Arial Black" panose="020B0A04020102020204" pitchFamily="34" charset="0"/>
              </a:rPr>
              <a:t>new_title</a:t>
            </a:r>
            <a:r>
              <a:rPr lang="en-US" sz="1200" b="1" dirty="0">
                <a:latin typeface="Arial Black" panose="020B0A04020102020204" pitchFamily="34" charset="0"/>
              </a:rPr>
              <a:t>, </a:t>
            </a:r>
            <a:r>
              <a:rPr lang="en-US" sz="1200" b="1" dirty="0" err="1">
                <a:latin typeface="Arial Black" panose="020B0A04020102020204" pitchFamily="34" charset="0"/>
              </a:rPr>
              <a:t>old_salary</a:t>
            </a:r>
            <a:r>
              <a:rPr lang="en-US" sz="1200" b="1" dirty="0">
                <a:latin typeface="Arial Black" panose="020B0A04020102020204" pitchFamily="34" charset="0"/>
              </a:rPr>
              <a:t>, </a:t>
            </a:r>
            <a:r>
              <a:rPr lang="en-US" sz="1200" b="1" dirty="0" err="1">
                <a:latin typeface="Arial Black" panose="020B0A04020102020204" pitchFamily="34" charset="0"/>
              </a:rPr>
              <a:t>new_salary</a:t>
            </a:r>
            <a:r>
              <a:rPr lang="en-US" sz="1200" b="1" dirty="0">
                <a:latin typeface="Arial Black" panose="020B0A04020102020204" pitchFamily="34" charset="0"/>
              </a:rPr>
              <a:t>)</a:t>
            </a:r>
          </a:p>
          <a:p>
            <a:pPr defTabSz="400050">
              <a:tabLst>
                <a:tab pos="571500" algn="l"/>
                <a:tab pos="1828800" algn="l"/>
              </a:tabLst>
            </a:pPr>
            <a:r>
              <a:rPr lang="en-US" sz="1200" b="1" dirty="0">
                <a:latin typeface="Arial Black" panose="020B0A04020102020204" pitchFamily="34" charset="0"/>
              </a:rPr>
              <a:t>    VALUES (USER, </a:t>
            </a:r>
            <a:r>
              <a:rPr lang="en-US" sz="1200" b="1" dirty="0">
                <a:solidFill>
                  <a:srgbClr val="920000"/>
                </a:solidFill>
                <a:latin typeface="Arial Black" panose="020B0A04020102020204" pitchFamily="34" charset="0"/>
              </a:rPr>
              <a:t>:</a:t>
            </a:r>
            <a:r>
              <a:rPr lang="en-US" sz="1200" b="1" dirty="0" err="1">
                <a:solidFill>
                  <a:srgbClr val="920000"/>
                </a:solidFill>
                <a:latin typeface="Arial Black" panose="020B0A04020102020204" pitchFamily="34" charset="0"/>
              </a:rPr>
              <a:t>OLD.employee_id</a:t>
            </a:r>
            <a:r>
              <a:rPr lang="en-US" sz="1200" b="1" dirty="0">
                <a:latin typeface="Arial Black" panose="020B0A04020102020204" pitchFamily="34" charset="0"/>
              </a:rPr>
              <a:t>,</a:t>
            </a:r>
            <a:r>
              <a:rPr lang="en-US" sz="1200" b="1" dirty="0">
                <a:solidFill>
                  <a:srgbClr val="FF0000"/>
                </a:solidFill>
                <a:latin typeface="Arial Black" panose="020B0A04020102020204" pitchFamily="34" charset="0"/>
              </a:rPr>
              <a:t> </a:t>
            </a:r>
            <a:r>
              <a:rPr lang="en-US" sz="1200" b="1" dirty="0">
                <a:solidFill>
                  <a:srgbClr val="0000CC"/>
                </a:solidFill>
                <a:latin typeface="Arial Black" panose="020B0A04020102020204" pitchFamily="34" charset="0"/>
              </a:rPr>
              <a:t>:</a:t>
            </a:r>
            <a:r>
              <a:rPr lang="en-US" sz="1200" b="1" dirty="0" err="1">
                <a:solidFill>
                  <a:srgbClr val="0000CC"/>
                </a:solidFill>
                <a:latin typeface="Arial Black" panose="020B0A04020102020204" pitchFamily="34" charset="0"/>
              </a:rPr>
              <a:t>NEW.employee_id</a:t>
            </a:r>
            <a:r>
              <a:rPr lang="en-US" sz="1200" b="1" dirty="0">
                <a:latin typeface="Arial Black" panose="020B0A04020102020204" pitchFamily="34" charset="0"/>
              </a:rPr>
              <a:t>, </a:t>
            </a:r>
            <a:r>
              <a:rPr lang="en-US" sz="1200" b="1" dirty="0" smtClean="0">
                <a:solidFill>
                  <a:srgbClr val="920000"/>
                </a:solidFill>
                <a:latin typeface="Arial Black" panose="020B0A04020102020204" pitchFamily="34" charset="0"/>
              </a:rPr>
              <a:t>:</a:t>
            </a:r>
            <a:r>
              <a:rPr lang="en-US" sz="1200" b="1" dirty="0" err="1">
                <a:solidFill>
                  <a:srgbClr val="920000"/>
                </a:solidFill>
                <a:latin typeface="Arial Black" panose="020B0A04020102020204" pitchFamily="34" charset="0"/>
              </a:rPr>
              <a:t>OLD.last_name</a:t>
            </a:r>
            <a:r>
              <a:rPr lang="en-US" sz="1200" b="1" dirty="0" smtClean="0">
                <a:latin typeface="Arial Black" panose="020B0A04020102020204" pitchFamily="34" charset="0"/>
              </a:rPr>
              <a:t>,</a:t>
            </a:r>
            <a:r>
              <a:rPr lang="en-US" sz="1200" b="1" dirty="0" smtClean="0">
                <a:solidFill>
                  <a:srgbClr val="FF0000"/>
                </a:solidFill>
                <a:latin typeface="Arial Black" panose="020B0A04020102020204" pitchFamily="34" charset="0"/>
              </a:rPr>
              <a:t> </a:t>
            </a:r>
            <a:r>
              <a:rPr lang="en-US" sz="1200" b="1" dirty="0" smtClean="0">
                <a:solidFill>
                  <a:srgbClr val="0000CC"/>
                </a:solidFill>
                <a:latin typeface="Arial Black" panose="020B0A04020102020204" pitchFamily="34" charset="0"/>
              </a:rPr>
              <a:t>:</a:t>
            </a:r>
            <a:r>
              <a:rPr lang="en-US" sz="1200" b="1" dirty="0" err="1">
                <a:solidFill>
                  <a:srgbClr val="0000CC"/>
                </a:solidFill>
                <a:latin typeface="Arial Black" panose="020B0A04020102020204" pitchFamily="34" charset="0"/>
              </a:rPr>
              <a:t>NEW.last_name</a:t>
            </a:r>
            <a:r>
              <a:rPr lang="en-US" sz="1200" b="1" dirty="0">
                <a:latin typeface="Arial Black" panose="020B0A04020102020204" pitchFamily="34" charset="0"/>
              </a:rPr>
              <a:t>,</a:t>
            </a:r>
            <a:r>
              <a:rPr lang="en-US" sz="1200" b="1" dirty="0">
                <a:solidFill>
                  <a:srgbClr val="FF0000"/>
                </a:solidFill>
                <a:latin typeface="Arial Black" panose="020B0A04020102020204" pitchFamily="34" charset="0"/>
              </a:rPr>
              <a:t> </a:t>
            </a:r>
            <a:r>
              <a:rPr lang="en-US" sz="1200" b="1" dirty="0" smtClean="0">
                <a:solidFill>
                  <a:srgbClr val="FF0000"/>
                </a:solidFill>
                <a:latin typeface="Arial Black" panose="020B0A04020102020204" pitchFamily="34" charset="0"/>
              </a:rPr>
              <a:t> 	        </a:t>
            </a:r>
            <a:r>
              <a:rPr lang="en-US" sz="1200" b="1" dirty="0" smtClean="0">
                <a:solidFill>
                  <a:srgbClr val="B80000"/>
                </a:solidFill>
                <a:latin typeface="Arial Black" panose="020B0A04020102020204" pitchFamily="34" charset="0"/>
              </a:rPr>
              <a:t>:</a:t>
            </a:r>
            <a:r>
              <a:rPr lang="en-US" sz="1200" b="1" dirty="0" err="1">
                <a:solidFill>
                  <a:srgbClr val="B80000"/>
                </a:solidFill>
                <a:latin typeface="Arial Black" panose="020B0A04020102020204" pitchFamily="34" charset="0"/>
              </a:rPr>
              <a:t>OLD.job_id</a:t>
            </a:r>
            <a:r>
              <a:rPr lang="en-US" sz="1200" b="1" dirty="0">
                <a:latin typeface="Arial Black" panose="020B0A04020102020204" pitchFamily="34" charset="0"/>
              </a:rPr>
              <a:t>,</a:t>
            </a:r>
            <a:r>
              <a:rPr lang="en-US" sz="1200" b="1" dirty="0">
                <a:solidFill>
                  <a:srgbClr val="FF0000"/>
                </a:solidFill>
                <a:latin typeface="Arial Black" panose="020B0A04020102020204" pitchFamily="34" charset="0"/>
              </a:rPr>
              <a:t> </a:t>
            </a:r>
            <a:r>
              <a:rPr lang="en-US" sz="1200" b="1" dirty="0" smtClean="0">
                <a:solidFill>
                  <a:srgbClr val="0000CC"/>
                </a:solidFill>
                <a:latin typeface="Arial Black" panose="020B0A04020102020204" pitchFamily="34" charset="0"/>
              </a:rPr>
              <a:t>:</a:t>
            </a:r>
            <a:r>
              <a:rPr lang="en-US" sz="1200" b="1" dirty="0" err="1">
                <a:solidFill>
                  <a:srgbClr val="0000CC"/>
                </a:solidFill>
                <a:latin typeface="Arial Black" panose="020B0A04020102020204" pitchFamily="34" charset="0"/>
              </a:rPr>
              <a:t>NEW.job_id</a:t>
            </a:r>
            <a:r>
              <a:rPr lang="en-US" sz="1200" b="1" dirty="0">
                <a:latin typeface="Arial Black" panose="020B0A04020102020204" pitchFamily="34" charset="0"/>
              </a:rPr>
              <a:t>,</a:t>
            </a:r>
            <a:r>
              <a:rPr lang="en-US" sz="1200" b="1" dirty="0">
                <a:solidFill>
                  <a:srgbClr val="FF0000"/>
                </a:solidFill>
                <a:latin typeface="Arial Black" panose="020B0A04020102020204" pitchFamily="34" charset="0"/>
              </a:rPr>
              <a:t> </a:t>
            </a:r>
            <a:r>
              <a:rPr lang="en-US" sz="1200" b="1" dirty="0">
                <a:solidFill>
                  <a:srgbClr val="920000"/>
                </a:solidFill>
                <a:latin typeface="Arial Black" panose="020B0A04020102020204" pitchFamily="34" charset="0"/>
              </a:rPr>
              <a:t>:</a:t>
            </a:r>
            <a:r>
              <a:rPr lang="en-US" sz="1200" b="1" dirty="0" err="1">
                <a:solidFill>
                  <a:srgbClr val="920000"/>
                </a:solidFill>
                <a:latin typeface="Arial Black" panose="020B0A04020102020204" pitchFamily="34" charset="0"/>
              </a:rPr>
              <a:t>OLD.salary</a:t>
            </a:r>
            <a:r>
              <a:rPr lang="en-US" sz="1200" b="1" dirty="0">
                <a:latin typeface="Arial Black" panose="020B0A04020102020204" pitchFamily="34" charset="0"/>
              </a:rPr>
              <a:t>,</a:t>
            </a:r>
            <a:r>
              <a:rPr lang="en-US" sz="1200" b="1" dirty="0">
                <a:solidFill>
                  <a:srgbClr val="FF0000"/>
                </a:solidFill>
                <a:latin typeface="Arial Black" panose="020B0A04020102020204" pitchFamily="34" charset="0"/>
              </a:rPr>
              <a:t> </a:t>
            </a:r>
            <a:r>
              <a:rPr lang="en-US" sz="1200" b="1" dirty="0">
                <a:solidFill>
                  <a:srgbClr val="920000"/>
                </a:solidFill>
                <a:latin typeface="Arial Black" panose="020B0A04020102020204" pitchFamily="34" charset="0"/>
              </a:rPr>
              <a:t>:</a:t>
            </a:r>
            <a:r>
              <a:rPr lang="en-US" sz="1200" b="1" dirty="0" err="1">
                <a:solidFill>
                  <a:srgbClr val="920000"/>
                </a:solidFill>
                <a:latin typeface="Arial Black" panose="020B0A04020102020204" pitchFamily="34" charset="0"/>
              </a:rPr>
              <a:t>NEW.salary</a:t>
            </a:r>
            <a:r>
              <a:rPr lang="en-US" sz="1200" b="1" dirty="0">
                <a:latin typeface="Arial Black" panose="020B0A04020102020204" pitchFamily="34" charset="0"/>
              </a:rPr>
              <a:t>);</a:t>
            </a:r>
          </a:p>
          <a:p>
            <a:pPr defTabSz="400050">
              <a:tabLst>
                <a:tab pos="571500" algn="l"/>
                <a:tab pos="1828800" algn="l"/>
              </a:tabLst>
            </a:pPr>
            <a:r>
              <a:rPr lang="en-US" sz="1200" b="1" dirty="0">
                <a:latin typeface="Arial Black" panose="020B0A04020102020204" pitchFamily="34" charset="0"/>
              </a:rPr>
              <a:t>END;</a:t>
            </a:r>
          </a:p>
          <a:p>
            <a:endParaRPr lang="en-US" sz="800" b="1" dirty="0" smtClean="0">
              <a:latin typeface="Arial Black" pitchFamily="34" charset="0"/>
            </a:endParaRPr>
          </a:p>
        </p:txBody>
      </p:sp>
      <p:sp>
        <p:nvSpPr>
          <p:cNvPr id="5" name="Text Box 5"/>
          <p:cNvSpPr txBox="1">
            <a:spLocks noChangeArrowheads="1"/>
          </p:cNvSpPr>
          <p:nvPr/>
        </p:nvSpPr>
        <p:spPr bwMode="auto">
          <a:xfrm>
            <a:off x="899592" y="1844824"/>
            <a:ext cx="7776864" cy="2185214"/>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endParaRPr lang="es-MX" sz="800" dirty="0">
              <a:latin typeface="Arial Black" pitchFamily="34" charset="0"/>
            </a:endParaRPr>
          </a:p>
          <a:p>
            <a:pPr defTabSz="400050">
              <a:tabLst>
                <a:tab pos="571500" algn="l"/>
                <a:tab pos="1828800" algn="l"/>
              </a:tabLst>
            </a:pPr>
            <a:r>
              <a:rPr lang="en-US" sz="1200" b="1" dirty="0">
                <a:latin typeface="Arial Black" panose="020B0A04020102020204" pitchFamily="34" charset="0"/>
              </a:rPr>
              <a:t>CREATE TABLE </a:t>
            </a:r>
            <a:r>
              <a:rPr lang="en-US" sz="1200" b="1" dirty="0" err="1">
                <a:latin typeface="Arial Black" panose="020B0A04020102020204" pitchFamily="34" charset="0"/>
              </a:rPr>
              <a:t>audit_emp</a:t>
            </a:r>
            <a:endParaRPr lang="en-US" sz="1200" b="1" dirty="0">
              <a:latin typeface="Arial Black" panose="020B0A04020102020204" pitchFamily="34" charset="0"/>
            </a:endParaRPr>
          </a:p>
          <a:p>
            <a:pPr defTabSz="400050">
              <a:tabLst>
                <a:tab pos="571500" algn="l"/>
                <a:tab pos="1828800" algn="l"/>
              </a:tabLst>
            </a:pPr>
            <a:r>
              <a:rPr lang="en-US" sz="1200" b="1" dirty="0">
                <a:latin typeface="Arial Black" panose="020B0A04020102020204" pitchFamily="34" charset="0"/>
              </a:rPr>
              <a:t>(</a:t>
            </a:r>
            <a:r>
              <a:rPr lang="en-US" sz="1200" b="1" dirty="0" err="1">
                <a:latin typeface="Arial Black" panose="020B0A04020102020204" pitchFamily="34" charset="0"/>
              </a:rPr>
              <a:t>user_name</a:t>
            </a:r>
            <a:r>
              <a:rPr lang="en-US" sz="1200" b="1" dirty="0">
                <a:latin typeface="Arial Black" panose="020B0A04020102020204" pitchFamily="34" charset="0"/>
              </a:rPr>
              <a:t>          </a:t>
            </a:r>
            <a:r>
              <a:rPr lang="en-US" sz="1200" b="1" dirty="0" smtClean="0">
                <a:latin typeface="Arial Black" panose="020B0A04020102020204" pitchFamily="34" charset="0"/>
              </a:rPr>
              <a:t>    varchar2(30</a:t>
            </a:r>
            <a:r>
              <a:rPr lang="en-US" sz="1200" b="1" dirty="0">
                <a:latin typeface="Arial Black" panose="020B0A04020102020204" pitchFamily="34" charset="0"/>
              </a:rPr>
              <a:t>), </a:t>
            </a:r>
          </a:p>
          <a:p>
            <a:pPr defTabSz="400050">
              <a:tabLst>
                <a:tab pos="571500" algn="l"/>
                <a:tab pos="1828800" algn="l"/>
              </a:tabLst>
            </a:pPr>
            <a:r>
              <a:rPr lang="en-US" sz="1200" b="1" dirty="0">
                <a:latin typeface="Arial Black" panose="020B0A04020102020204" pitchFamily="34" charset="0"/>
              </a:rPr>
              <a:t> </a:t>
            </a:r>
            <a:r>
              <a:rPr lang="en-US" sz="1200" b="1" dirty="0" err="1">
                <a:latin typeface="Arial Black" panose="020B0A04020102020204" pitchFamily="34" charset="0"/>
              </a:rPr>
              <a:t>old_employee_id</a:t>
            </a:r>
            <a:r>
              <a:rPr lang="en-US" sz="1200" b="1" dirty="0">
                <a:latin typeface="Arial Black" panose="020B0A04020102020204" pitchFamily="34" charset="0"/>
              </a:rPr>
              <a:t>  </a:t>
            </a:r>
            <a:r>
              <a:rPr lang="en-US" sz="1200" b="1" dirty="0" smtClean="0">
                <a:latin typeface="Arial Black" panose="020B0A04020102020204" pitchFamily="34" charset="0"/>
              </a:rPr>
              <a:t>   number(5</a:t>
            </a:r>
            <a:r>
              <a:rPr lang="en-US" sz="1200" b="1" dirty="0">
                <a:latin typeface="Arial Black" panose="020B0A04020102020204" pitchFamily="34" charset="0"/>
              </a:rPr>
              <a:t>),</a:t>
            </a:r>
          </a:p>
          <a:p>
            <a:pPr defTabSz="400050">
              <a:tabLst>
                <a:tab pos="571500" algn="l"/>
                <a:tab pos="1828800" algn="l"/>
              </a:tabLst>
            </a:pPr>
            <a:r>
              <a:rPr lang="en-US" sz="1200" b="1" dirty="0">
                <a:latin typeface="Arial Black" panose="020B0A04020102020204" pitchFamily="34" charset="0"/>
              </a:rPr>
              <a:t> </a:t>
            </a:r>
            <a:r>
              <a:rPr lang="en-US" sz="1200" b="1" dirty="0" err="1">
                <a:latin typeface="Arial Black" panose="020B0A04020102020204" pitchFamily="34" charset="0"/>
              </a:rPr>
              <a:t>new_employee_id</a:t>
            </a:r>
            <a:r>
              <a:rPr lang="en-US" sz="1200" b="1" dirty="0">
                <a:latin typeface="Arial Black" panose="020B0A04020102020204" pitchFamily="34" charset="0"/>
              </a:rPr>
              <a:t> </a:t>
            </a:r>
            <a:r>
              <a:rPr lang="en-US" sz="1200" b="1" dirty="0" smtClean="0">
                <a:latin typeface="Arial Black" panose="020B0A04020102020204" pitchFamily="34" charset="0"/>
              </a:rPr>
              <a:t>  number(5</a:t>
            </a:r>
            <a:r>
              <a:rPr lang="en-US" sz="1200" b="1" dirty="0">
                <a:latin typeface="Arial Black" panose="020B0A04020102020204" pitchFamily="34" charset="0"/>
              </a:rPr>
              <a:t>),</a:t>
            </a:r>
          </a:p>
          <a:p>
            <a:pPr defTabSz="400050">
              <a:tabLst>
                <a:tab pos="571500" algn="l"/>
                <a:tab pos="1828800" algn="l"/>
              </a:tabLst>
            </a:pPr>
            <a:r>
              <a:rPr lang="en-US" sz="1200" b="1" dirty="0">
                <a:latin typeface="Arial Black" panose="020B0A04020102020204" pitchFamily="34" charset="0"/>
              </a:rPr>
              <a:t> </a:t>
            </a:r>
            <a:r>
              <a:rPr lang="en-US" sz="1200" b="1" dirty="0" err="1">
                <a:latin typeface="Arial Black" panose="020B0A04020102020204" pitchFamily="34" charset="0"/>
              </a:rPr>
              <a:t>old_last_name</a:t>
            </a:r>
            <a:r>
              <a:rPr lang="en-US" sz="1200" b="1" dirty="0">
                <a:latin typeface="Arial Black" panose="020B0A04020102020204" pitchFamily="34" charset="0"/>
              </a:rPr>
              <a:t>    </a:t>
            </a:r>
            <a:r>
              <a:rPr lang="en-US" sz="1200" b="1" dirty="0" smtClean="0">
                <a:latin typeface="Arial Black" panose="020B0A04020102020204" pitchFamily="34" charset="0"/>
              </a:rPr>
              <a:t>     varchar2(30</a:t>
            </a:r>
            <a:r>
              <a:rPr lang="en-US" sz="1200" b="1" dirty="0">
                <a:latin typeface="Arial Black" panose="020B0A04020102020204" pitchFamily="34" charset="0"/>
              </a:rPr>
              <a:t>), </a:t>
            </a:r>
          </a:p>
          <a:p>
            <a:pPr defTabSz="400050">
              <a:tabLst>
                <a:tab pos="571500" algn="l"/>
                <a:tab pos="1828800" algn="l"/>
              </a:tabLst>
            </a:pPr>
            <a:r>
              <a:rPr lang="en-US" sz="1200" b="1" dirty="0">
                <a:latin typeface="Arial Black" panose="020B0A04020102020204" pitchFamily="34" charset="0"/>
              </a:rPr>
              <a:t> </a:t>
            </a:r>
            <a:r>
              <a:rPr lang="en-US" sz="1200" b="1" dirty="0" err="1">
                <a:latin typeface="Arial Black" panose="020B0A04020102020204" pitchFamily="34" charset="0"/>
              </a:rPr>
              <a:t>new_last_name</a:t>
            </a:r>
            <a:r>
              <a:rPr lang="en-US" sz="1200" b="1" dirty="0">
                <a:latin typeface="Arial Black" panose="020B0A04020102020204" pitchFamily="34" charset="0"/>
              </a:rPr>
              <a:t>  </a:t>
            </a:r>
            <a:r>
              <a:rPr lang="en-US" sz="1200" b="1" dirty="0" smtClean="0">
                <a:latin typeface="Arial Black" panose="020B0A04020102020204" pitchFamily="34" charset="0"/>
              </a:rPr>
              <a:t>     varchar2(30</a:t>
            </a:r>
            <a:r>
              <a:rPr lang="en-US" sz="1200" b="1" dirty="0">
                <a:latin typeface="Arial Black" panose="020B0A04020102020204" pitchFamily="34" charset="0"/>
              </a:rPr>
              <a:t>), </a:t>
            </a:r>
          </a:p>
          <a:p>
            <a:pPr defTabSz="400050">
              <a:tabLst>
                <a:tab pos="571500" algn="l"/>
                <a:tab pos="1828800" algn="l"/>
              </a:tabLst>
            </a:pPr>
            <a:r>
              <a:rPr lang="en-US" sz="1200" b="1" dirty="0">
                <a:latin typeface="Arial Black" panose="020B0A04020102020204" pitchFamily="34" charset="0"/>
              </a:rPr>
              <a:t> </a:t>
            </a:r>
            <a:r>
              <a:rPr lang="en-US" sz="1200" b="1" dirty="0" err="1">
                <a:latin typeface="Arial Black" panose="020B0A04020102020204" pitchFamily="34" charset="0"/>
              </a:rPr>
              <a:t>old_title</a:t>
            </a:r>
            <a:r>
              <a:rPr lang="en-US" sz="1200" b="1" dirty="0">
                <a:latin typeface="Arial Black" panose="020B0A04020102020204" pitchFamily="34" charset="0"/>
              </a:rPr>
              <a:t>              </a:t>
            </a:r>
            <a:r>
              <a:rPr lang="en-US" sz="1200" b="1" dirty="0" smtClean="0">
                <a:latin typeface="Arial Black" panose="020B0A04020102020204" pitchFamily="34" charset="0"/>
              </a:rPr>
              <a:t>     </a:t>
            </a:r>
            <a:r>
              <a:rPr lang="en-US" sz="1200" b="1" dirty="0">
                <a:latin typeface="Arial Black" panose="020B0A04020102020204" pitchFamily="34" charset="0"/>
              </a:rPr>
              <a:t>varchar2(10), </a:t>
            </a:r>
          </a:p>
          <a:p>
            <a:pPr defTabSz="400050">
              <a:tabLst>
                <a:tab pos="571500" algn="l"/>
                <a:tab pos="1828800" algn="l"/>
              </a:tabLst>
            </a:pPr>
            <a:r>
              <a:rPr lang="en-US" sz="1200" b="1" dirty="0">
                <a:latin typeface="Arial Black" panose="020B0A04020102020204" pitchFamily="34" charset="0"/>
              </a:rPr>
              <a:t> </a:t>
            </a:r>
            <a:r>
              <a:rPr lang="en-US" sz="1200" b="1" dirty="0" err="1">
                <a:latin typeface="Arial Black" panose="020B0A04020102020204" pitchFamily="34" charset="0"/>
              </a:rPr>
              <a:t>new_title</a:t>
            </a:r>
            <a:r>
              <a:rPr lang="en-US" sz="1200" b="1" dirty="0">
                <a:latin typeface="Arial Black" panose="020B0A04020102020204" pitchFamily="34" charset="0"/>
              </a:rPr>
              <a:t>            </a:t>
            </a:r>
            <a:r>
              <a:rPr lang="en-US" sz="1200" b="1" dirty="0" smtClean="0">
                <a:latin typeface="Arial Black" panose="020B0A04020102020204" pitchFamily="34" charset="0"/>
              </a:rPr>
              <a:t>     </a:t>
            </a:r>
            <a:r>
              <a:rPr lang="en-US" sz="1200" b="1" dirty="0">
                <a:latin typeface="Arial Black" panose="020B0A04020102020204" pitchFamily="34" charset="0"/>
              </a:rPr>
              <a:t>varchar2(10), </a:t>
            </a:r>
          </a:p>
          <a:p>
            <a:pPr defTabSz="400050">
              <a:tabLst>
                <a:tab pos="571500" algn="l"/>
                <a:tab pos="1828800" algn="l"/>
              </a:tabLst>
            </a:pPr>
            <a:r>
              <a:rPr lang="en-US" sz="1200" b="1" dirty="0">
                <a:latin typeface="Arial Black" panose="020B0A04020102020204" pitchFamily="34" charset="0"/>
              </a:rPr>
              <a:t> </a:t>
            </a:r>
            <a:r>
              <a:rPr lang="en-US" sz="1200" b="1" dirty="0" err="1">
                <a:latin typeface="Arial Black" panose="020B0A04020102020204" pitchFamily="34" charset="0"/>
              </a:rPr>
              <a:t>old_salary</a:t>
            </a:r>
            <a:r>
              <a:rPr lang="en-US" sz="1200" b="1" dirty="0">
                <a:latin typeface="Arial Black" panose="020B0A04020102020204" pitchFamily="34" charset="0"/>
              </a:rPr>
              <a:t>           </a:t>
            </a:r>
            <a:r>
              <a:rPr lang="en-US" sz="1200" b="1" dirty="0" smtClean="0">
                <a:latin typeface="Arial Black" panose="020B0A04020102020204" pitchFamily="34" charset="0"/>
              </a:rPr>
              <a:t>     number(8,2</a:t>
            </a:r>
            <a:r>
              <a:rPr lang="en-US" sz="1200" b="1" dirty="0">
                <a:latin typeface="Arial Black" panose="020B0A04020102020204" pitchFamily="34" charset="0"/>
              </a:rPr>
              <a:t>), </a:t>
            </a:r>
          </a:p>
          <a:p>
            <a:pPr defTabSz="400050">
              <a:tabLst>
                <a:tab pos="571500" algn="l"/>
                <a:tab pos="1828800" algn="l"/>
              </a:tabLst>
            </a:pPr>
            <a:r>
              <a:rPr lang="en-US" sz="1200" b="1" dirty="0">
                <a:latin typeface="Arial Black" panose="020B0A04020102020204" pitchFamily="34" charset="0"/>
              </a:rPr>
              <a:t> </a:t>
            </a:r>
            <a:r>
              <a:rPr lang="en-US" sz="1200" b="1" dirty="0" err="1">
                <a:latin typeface="Arial Black" panose="020B0A04020102020204" pitchFamily="34" charset="0"/>
              </a:rPr>
              <a:t>new_salary</a:t>
            </a:r>
            <a:r>
              <a:rPr lang="en-US" sz="1200" b="1" dirty="0">
                <a:latin typeface="Arial Black" panose="020B0A04020102020204" pitchFamily="34" charset="0"/>
              </a:rPr>
              <a:t>          </a:t>
            </a:r>
            <a:r>
              <a:rPr lang="en-US" sz="1200" b="1" dirty="0" smtClean="0">
                <a:latin typeface="Arial Black" panose="020B0A04020102020204" pitchFamily="34" charset="0"/>
              </a:rPr>
              <a:t>    number(8,2</a:t>
            </a:r>
            <a:r>
              <a:rPr lang="en-US" sz="1200" b="1" dirty="0">
                <a:latin typeface="Arial Black" panose="020B0A04020102020204" pitchFamily="34" charset="0"/>
              </a:rPr>
              <a:t>));</a:t>
            </a:r>
          </a:p>
          <a:p>
            <a:endParaRPr lang="en-US" sz="800" b="1" dirty="0" smtClean="0">
              <a:latin typeface="Arial Black" pitchFamily="34" charset="0"/>
            </a:endParaRPr>
          </a:p>
        </p:txBody>
      </p:sp>
      <p:sp>
        <p:nvSpPr>
          <p:cNvPr id="7" name="Rectangle 3"/>
          <p:cNvSpPr txBox="1">
            <a:spLocks noChangeArrowheads="1"/>
          </p:cNvSpPr>
          <p:nvPr/>
        </p:nvSpPr>
        <p:spPr bwMode="auto">
          <a:xfrm>
            <a:off x="396231" y="2852936"/>
            <a:ext cx="287337"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a:solidFill>
                  <a:srgbClr val="C00021"/>
                </a:solidFill>
                <a:latin typeface="Arial Black" pitchFamily="34" charset="0"/>
                <a:ea typeface="Arial Unicode MS"/>
                <a:cs typeface="Times New Roman" pitchFamily="18" charset="0"/>
              </a:rPr>
              <a:t>1</a:t>
            </a:r>
          </a:p>
        </p:txBody>
      </p:sp>
      <p:sp>
        <p:nvSpPr>
          <p:cNvPr id="8" name="Rectangle 3"/>
          <p:cNvSpPr txBox="1">
            <a:spLocks noChangeArrowheads="1"/>
          </p:cNvSpPr>
          <p:nvPr/>
        </p:nvSpPr>
        <p:spPr bwMode="auto">
          <a:xfrm>
            <a:off x="395536" y="4869160"/>
            <a:ext cx="287337"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smtClean="0">
                <a:solidFill>
                  <a:srgbClr val="C00021"/>
                </a:solidFill>
                <a:latin typeface="Arial Black" pitchFamily="34" charset="0"/>
                <a:ea typeface="Arial Unicode MS"/>
                <a:cs typeface="Times New Roman" pitchFamily="18" charset="0"/>
              </a:rPr>
              <a:t>2</a:t>
            </a:r>
            <a:endParaRPr lang="es-CL" sz="2000" dirty="0">
              <a:solidFill>
                <a:srgbClr val="C00021"/>
              </a:solidFill>
              <a:latin typeface="Arial Black" pitchFamily="34" charset="0"/>
              <a:ea typeface="Arial Unicode MS"/>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900113" y="188913"/>
            <a:ext cx="7793037" cy="1462087"/>
          </a:xfrm>
        </p:spPr>
        <p:txBody>
          <a:bodyPr/>
          <a:lstStyle/>
          <a:p>
            <a:pPr algn="r"/>
            <a:r>
              <a:rPr lang="es-CL" sz="3000" dirty="0">
                <a:solidFill>
                  <a:srgbClr val="10253F"/>
                </a:solidFill>
                <a:latin typeface="Arial" charset="0"/>
                <a:ea typeface="ＭＳ Ｐゴシック" pitchFamily="34" charset="-128"/>
                <a:cs typeface="Arial" charset="0"/>
              </a:rPr>
              <a:t>Creando </a:t>
            </a:r>
            <a:r>
              <a:rPr lang="es-CL" sz="3000" dirty="0" err="1">
                <a:solidFill>
                  <a:srgbClr val="10253F"/>
                </a:solidFill>
                <a:latin typeface="Arial" charset="0"/>
                <a:ea typeface="ＭＳ Ｐゴシック" pitchFamily="34" charset="-128"/>
                <a:cs typeface="Arial" charset="0"/>
              </a:rPr>
              <a:t>Trigger</a:t>
            </a:r>
            <a:r>
              <a:rPr lang="es-CL" sz="3000" dirty="0">
                <a:solidFill>
                  <a:srgbClr val="10253F"/>
                </a:solidFill>
                <a:latin typeface="Arial" charset="0"/>
                <a:ea typeface="ＭＳ Ｐゴシック" pitchFamily="34" charset="-128"/>
                <a:cs typeface="Arial" charset="0"/>
              </a:rPr>
              <a:t> a Nivel de Fila</a:t>
            </a:r>
            <a:endParaRPr lang="es-ES" sz="3000" dirty="0" smtClean="0">
              <a:solidFill>
                <a:srgbClr val="10253F"/>
              </a:solidFill>
              <a:latin typeface="Arial" charset="0"/>
              <a:ea typeface="ＭＳ Ｐゴシック" pitchFamily="34" charset="-128"/>
              <a:cs typeface="Arial" charset="0"/>
            </a:endParaRPr>
          </a:p>
        </p:txBody>
      </p:sp>
      <p:sp>
        <p:nvSpPr>
          <p:cNvPr id="5" name="Text Box 5"/>
          <p:cNvSpPr txBox="1">
            <a:spLocks noChangeArrowheads="1"/>
          </p:cNvSpPr>
          <p:nvPr/>
        </p:nvSpPr>
        <p:spPr bwMode="auto">
          <a:xfrm>
            <a:off x="755576" y="1700808"/>
            <a:ext cx="8064896" cy="707886"/>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endParaRPr lang="es-MX" sz="800" dirty="0">
              <a:latin typeface="Arial Black" pitchFamily="34" charset="0"/>
            </a:endParaRPr>
          </a:p>
          <a:p>
            <a:pPr defTabSz="400050">
              <a:tabLst>
                <a:tab pos="571500" algn="l"/>
                <a:tab pos="1828800" algn="l"/>
              </a:tabLst>
            </a:pPr>
            <a:r>
              <a:rPr lang="en-US" sz="1200" b="1" dirty="0">
                <a:solidFill>
                  <a:srgbClr val="920000"/>
                </a:solidFill>
                <a:latin typeface="Arial Black" panose="020B0A04020102020204" pitchFamily="34" charset="0"/>
              </a:rPr>
              <a:t>INSERT INTO employees (</a:t>
            </a:r>
            <a:r>
              <a:rPr lang="en-US" sz="1200" b="1" dirty="0" err="1">
                <a:solidFill>
                  <a:srgbClr val="920000"/>
                </a:solidFill>
                <a:latin typeface="Arial Black" panose="020B0A04020102020204" pitchFamily="34" charset="0"/>
              </a:rPr>
              <a:t>employee_id</a:t>
            </a:r>
            <a:r>
              <a:rPr lang="en-US" sz="1200" b="1" dirty="0">
                <a:solidFill>
                  <a:srgbClr val="920000"/>
                </a:solidFill>
                <a:latin typeface="Arial Black" panose="020B0A04020102020204" pitchFamily="34" charset="0"/>
              </a:rPr>
              <a:t>, </a:t>
            </a:r>
            <a:r>
              <a:rPr lang="en-US" sz="1200" b="1" dirty="0" err="1">
                <a:solidFill>
                  <a:srgbClr val="920000"/>
                </a:solidFill>
                <a:latin typeface="Arial Black" panose="020B0A04020102020204" pitchFamily="34" charset="0"/>
              </a:rPr>
              <a:t>first_name</a:t>
            </a:r>
            <a:r>
              <a:rPr lang="en-US" sz="1200" b="1" dirty="0">
                <a:solidFill>
                  <a:srgbClr val="920000"/>
                </a:solidFill>
                <a:latin typeface="Arial Black" panose="020B0A04020102020204" pitchFamily="34" charset="0"/>
              </a:rPr>
              <a:t>, </a:t>
            </a:r>
            <a:r>
              <a:rPr lang="en-US" sz="1200" b="1" dirty="0" err="1">
                <a:solidFill>
                  <a:srgbClr val="920000"/>
                </a:solidFill>
                <a:latin typeface="Arial Black" panose="020B0A04020102020204" pitchFamily="34" charset="0"/>
              </a:rPr>
              <a:t>last_name</a:t>
            </a:r>
            <a:r>
              <a:rPr lang="en-US" sz="1200" b="1" dirty="0">
                <a:solidFill>
                  <a:srgbClr val="920000"/>
                </a:solidFill>
                <a:latin typeface="Arial Black" panose="020B0A04020102020204" pitchFamily="34" charset="0"/>
              </a:rPr>
              <a:t>, email,  </a:t>
            </a:r>
            <a:r>
              <a:rPr lang="en-US" sz="1200" b="1" dirty="0" err="1">
                <a:solidFill>
                  <a:srgbClr val="920000"/>
                </a:solidFill>
                <a:latin typeface="Arial Black" panose="020B0A04020102020204" pitchFamily="34" charset="0"/>
              </a:rPr>
              <a:t>hire_date</a:t>
            </a:r>
            <a:r>
              <a:rPr lang="en-US" sz="1200" b="1" dirty="0">
                <a:solidFill>
                  <a:srgbClr val="920000"/>
                </a:solidFill>
                <a:latin typeface="Arial Black" panose="020B0A04020102020204" pitchFamily="34" charset="0"/>
              </a:rPr>
              <a:t>, </a:t>
            </a:r>
            <a:r>
              <a:rPr lang="en-US" sz="1200" b="1" dirty="0" err="1">
                <a:solidFill>
                  <a:srgbClr val="920000"/>
                </a:solidFill>
                <a:latin typeface="Arial Black" panose="020B0A04020102020204" pitchFamily="34" charset="0"/>
              </a:rPr>
              <a:t>job_id</a:t>
            </a:r>
            <a:r>
              <a:rPr lang="en-US" sz="1200" b="1" dirty="0">
                <a:solidFill>
                  <a:srgbClr val="920000"/>
                </a:solidFill>
                <a:latin typeface="Arial Black" panose="020B0A04020102020204" pitchFamily="34" charset="0"/>
              </a:rPr>
              <a:t>, salary)</a:t>
            </a:r>
          </a:p>
          <a:p>
            <a:pPr defTabSz="400050">
              <a:tabLst>
                <a:tab pos="571500" algn="l"/>
                <a:tab pos="1828800" algn="l"/>
              </a:tabLst>
            </a:pPr>
            <a:r>
              <a:rPr lang="en-US" sz="1200" b="1" dirty="0">
                <a:solidFill>
                  <a:srgbClr val="920000"/>
                </a:solidFill>
                <a:latin typeface="Arial Black" panose="020B0A04020102020204" pitchFamily="34" charset="0"/>
              </a:rPr>
              <a:t>VALUES(999, 'Ruth', '</a:t>
            </a:r>
            <a:r>
              <a:rPr lang="en-US" sz="1200" b="1" dirty="0" err="1">
                <a:solidFill>
                  <a:srgbClr val="920000"/>
                </a:solidFill>
                <a:latin typeface="Arial Black" panose="020B0A04020102020204" pitchFamily="34" charset="0"/>
              </a:rPr>
              <a:t>Soto','RSOTO</a:t>
            </a:r>
            <a:r>
              <a:rPr lang="en-US" sz="1200" b="1" dirty="0">
                <a:solidFill>
                  <a:srgbClr val="920000"/>
                </a:solidFill>
                <a:latin typeface="Arial Black" panose="020B0A04020102020204" pitchFamily="34" charset="0"/>
              </a:rPr>
              <a:t>', </a:t>
            </a:r>
            <a:r>
              <a:rPr lang="en-US" sz="1200" b="1" dirty="0" err="1">
                <a:solidFill>
                  <a:srgbClr val="920000"/>
                </a:solidFill>
                <a:latin typeface="Arial Black" panose="020B0A04020102020204" pitchFamily="34" charset="0"/>
              </a:rPr>
              <a:t>sysdate</a:t>
            </a:r>
            <a:r>
              <a:rPr lang="en-US" sz="1200" b="1" dirty="0">
                <a:solidFill>
                  <a:srgbClr val="920000"/>
                </a:solidFill>
                <a:latin typeface="Arial Black" panose="020B0A04020102020204" pitchFamily="34" charset="0"/>
              </a:rPr>
              <a:t>, 'AD_ASST', 4000);</a:t>
            </a:r>
          </a:p>
          <a:p>
            <a:endParaRPr lang="en-US" sz="800" b="1" dirty="0" smtClean="0">
              <a:latin typeface="Arial Black" pitchFamily="34" charset="0"/>
            </a:endParaRPr>
          </a:p>
        </p:txBody>
      </p:sp>
      <p:sp>
        <p:nvSpPr>
          <p:cNvPr id="7" name="Rectangle 3"/>
          <p:cNvSpPr txBox="1">
            <a:spLocks noChangeArrowheads="1"/>
          </p:cNvSpPr>
          <p:nvPr/>
        </p:nvSpPr>
        <p:spPr bwMode="auto">
          <a:xfrm>
            <a:off x="396231" y="1844824"/>
            <a:ext cx="287337"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smtClean="0">
                <a:solidFill>
                  <a:srgbClr val="C00021"/>
                </a:solidFill>
                <a:latin typeface="Arial Black" pitchFamily="34" charset="0"/>
                <a:ea typeface="Arial Unicode MS"/>
                <a:cs typeface="Times New Roman" pitchFamily="18" charset="0"/>
              </a:rPr>
              <a:t>3</a:t>
            </a:r>
            <a:endParaRPr lang="es-CL" sz="2000" dirty="0">
              <a:solidFill>
                <a:srgbClr val="C00021"/>
              </a:solidFill>
              <a:latin typeface="Arial Black" pitchFamily="34" charset="0"/>
              <a:ea typeface="Arial Unicode MS"/>
              <a:cs typeface="Times New Roman" pitchFamily="18" charset="0"/>
            </a:endParaRPr>
          </a:p>
        </p:txBody>
      </p:sp>
      <p:sp>
        <p:nvSpPr>
          <p:cNvPr id="8" name="Rectangle 3"/>
          <p:cNvSpPr txBox="1">
            <a:spLocks noChangeArrowheads="1"/>
          </p:cNvSpPr>
          <p:nvPr/>
        </p:nvSpPr>
        <p:spPr bwMode="auto">
          <a:xfrm>
            <a:off x="395536" y="3356992"/>
            <a:ext cx="287337"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smtClean="0">
                <a:solidFill>
                  <a:srgbClr val="C00021"/>
                </a:solidFill>
                <a:latin typeface="Arial Black" pitchFamily="34" charset="0"/>
                <a:ea typeface="Arial Unicode MS"/>
                <a:cs typeface="Times New Roman" pitchFamily="18" charset="0"/>
              </a:rPr>
              <a:t>4</a:t>
            </a:r>
            <a:endParaRPr lang="es-CL" sz="2000" dirty="0">
              <a:solidFill>
                <a:srgbClr val="C00021"/>
              </a:solidFill>
              <a:latin typeface="Arial Black" pitchFamily="34" charset="0"/>
              <a:ea typeface="Arial Unicode MS"/>
              <a:cs typeface="Times New Roman" pitchFamily="18" charset="0"/>
            </a:endParaRPr>
          </a:p>
        </p:txBody>
      </p:sp>
      <p:pic>
        <p:nvPicPr>
          <p:cNvPr id="9" name="Picture 21" descr="Screenshot - 14-06-2012 , 13_07_47"/>
          <p:cNvPicPr>
            <a:picLocks noChangeAspect="1" noChangeArrowheads="1"/>
          </p:cNvPicPr>
          <p:nvPr/>
        </p:nvPicPr>
        <p:blipFill>
          <a:blip r:embed="rId3" cstate="print"/>
          <a:srcRect/>
          <a:stretch>
            <a:fillRect/>
          </a:stretch>
        </p:blipFill>
        <p:spPr bwMode="auto">
          <a:xfrm>
            <a:off x="570735" y="2473846"/>
            <a:ext cx="8355210" cy="395749"/>
          </a:xfrm>
          <a:prstGeom prst="rect">
            <a:avLst/>
          </a:prstGeom>
          <a:noFill/>
        </p:spPr>
      </p:pic>
      <p:sp>
        <p:nvSpPr>
          <p:cNvPr id="10" name="Rectangle 24"/>
          <p:cNvSpPr>
            <a:spLocks noChangeArrowheads="1"/>
          </p:cNvSpPr>
          <p:nvPr/>
        </p:nvSpPr>
        <p:spPr bwMode="auto">
          <a:xfrm>
            <a:off x="550098" y="2686923"/>
            <a:ext cx="8388000" cy="182672"/>
          </a:xfrm>
          <a:prstGeom prst="rect">
            <a:avLst/>
          </a:prstGeom>
          <a:noFill/>
          <a:ln w="38100">
            <a:solidFill>
              <a:srgbClr val="920000"/>
            </a:solidFill>
            <a:miter lim="800000"/>
            <a:headEnd/>
            <a:tailEnd/>
          </a:ln>
          <a:effectLst/>
        </p:spPr>
        <p:txBody>
          <a:bodyPr wrap="none" anchor="ctr"/>
          <a:lstStyle/>
          <a:p>
            <a:endParaRPr lang="es-CL"/>
          </a:p>
        </p:txBody>
      </p:sp>
      <p:sp>
        <p:nvSpPr>
          <p:cNvPr id="11" name="Text Box 5"/>
          <p:cNvSpPr txBox="1">
            <a:spLocks noChangeArrowheads="1"/>
          </p:cNvSpPr>
          <p:nvPr/>
        </p:nvSpPr>
        <p:spPr bwMode="auto">
          <a:xfrm>
            <a:off x="755576" y="3068960"/>
            <a:ext cx="8064896" cy="892552"/>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endParaRPr lang="es-MX" sz="800" dirty="0">
              <a:latin typeface="Arial Black" pitchFamily="34" charset="0"/>
            </a:endParaRPr>
          </a:p>
          <a:p>
            <a:pPr defTabSz="400050">
              <a:tabLst>
                <a:tab pos="571500" algn="l"/>
                <a:tab pos="1828800" algn="l"/>
              </a:tabLst>
            </a:pPr>
            <a:r>
              <a:rPr lang="en-US" sz="1200" b="1" dirty="0">
                <a:solidFill>
                  <a:srgbClr val="0000CC"/>
                </a:solidFill>
                <a:latin typeface="Arial Black" panose="020B0A04020102020204" pitchFamily="34" charset="0"/>
              </a:rPr>
              <a:t>UPDATE employees</a:t>
            </a:r>
          </a:p>
          <a:p>
            <a:pPr defTabSz="400050">
              <a:tabLst>
                <a:tab pos="571500" algn="l"/>
                <a:tab pos="1828800" algn="l"/>
              </a:tabLst>
            </a:pPr>
            <a:r>
              <a:rPr lang="en-US" sz="1200" b="1" dirty="0">
                <a:solidFill>
                  <a:srgbClr val="0000CC"/>
                </a:solidFill>
                <a:latin typeface="Arial Black" panose="020B0A04020102020204" pitchFamily="34" charset="0"/>
              </a:rPr>
              <a:t> SET salary = 7000, </a:t>
            </a:r>
            <a:r>
              <a:rPr lang="en-US" sz="1200" b="1" dirty="0" err="1">
                <a:solidFill>
                  <a:srgbClr val="0000CC"/>
                </a:solidFill>
                <a:latin typeface="Arial Black" panose="020B0A04020102020204" pitchFamily="34" charset="0"/>
              </a:rPr>
              <a:t>last_name</a:t>
            </a:r>
            <a:r>
              <a:rPr lang="en-US" sz="1200" b="1" dirty="0">
                <a:solidFill>
                  <a:srgbClr val="0000CC"/>
                </a:solidFill>
                <a:latin typeface="Arial Black" panose="020B0A04020102020204" pitchFamily="34" charset="0"/>
              </a:rPr>
              <a:t> = 'Smith'</a:t>
            </a:r>
          </a:p>
          <a:p>
            <a:pPr defTabSz="400050">
              <a:tabLst>
                <a:tab pos="571500" algn="l"/>
                <a:tab pos="1828800" algn="l"/>
              </a:tabLst>
            </a:pPr>
            <a:r>
              <a:rPr lang="en-US" sz="1200" b="1" dirty="0">
                <a:solidFill>
                  <a:srgbClr val="0000CC"/>
                </a:solidFill>
                <a:latin typeface="Arial Black" panose="020B0A04020102020204" pitchFamily="34" charset="0"/>
              </a:rPr>
              <a:t> WHERE </a:t>
            </a:r>
            <a:r>
              <a:rPr lang="en-US" sz="1200" b="1" dirty="0" err="1">
                <a:solidFill>
                  <a:srgbClr val="0000CC"/>
                </a:solidFill>
                <a:latin typeface="Arial Black" panose="020B0A04020102020204" pitchFamily="34" charset="0"/>
              </a:rPr>
              <a:t>employee_id</a:t>
            </a:r>
            <a:r>
              <a:rPr lang="en-US" sz="1200" b="1" dirty="0">
                <a:solidFill>
                  <a:srgbClr val="0000CC"/>
                </a:solidFill>
                <a:latin typeface="Arial Black" panose="020B0A04020102020204" pitchFamily="34" charset="0"/>
              </a:rPr>
              <a:t> = 999;</a:t>
            </a:r>
            <a:endParaRPr lang="en-US" sz="1200" b="1" dirty="0">
              <a:solidFill>
                <a:srgbClr val="920000"/>
              </a:solidFill>
              <a:latin typeface="Arial Black" panose="020B0A04020102020204" pitchFamily="34" charset="0"/>
            </a:endParaRPr>
          </a:p>
          <a:p>
            <a:endParaRPr lang="en-US" sz="800" b="1" dirty="0" smtClean="0">
              <a:latin typeface="Arial Black" pitchFamily="34" charset="0"/>
            </a:endParaRPr>
          </a:p>
        </p:txBody>
      </p:sp>
      <p:pic>
        <p:nvPicPr>
          <p:cNvPr id="12" name="Picture 22" descr="Screenshot - 14-06-2012 , 13_08_53"/>
          <p:cNvPicPr>
            <a:picLocks noChangeAspect="1" noChangeArrowheads="1"/>
          </p:cNvPicPr>
          <p:nvPr/>
        </p:nvPicPr>
        <p:blipFill>
          <a:blip r:embed="rId4" cstate="print"/>
          <a:srcRect/>
          <a:stretch>
            <a:fillRect/>
          </a:stretch>
        </p:blipFill>
        <p:spPr bwMode="auto">
          <a:xfrm>
            <a:off x="611560" y="4036419"/>
            <a:ext cx="8324219" cy="586191"/>
          </a:xfrm>
          <a:prstGeom prst="rect">
            <a:avLst/>
          </a:prstGeom>
          <a:noFill/>
        </p:spPr>
      </p:pic>
      <p:sp>
        <p:nvSpPr>
          <p:cNvPr id="13" name="Rectangle 23"/>
          <p:cNvSpPr>
            <a:spLocks noChangeArrowheads="1"/>
          </p:cNvSpPr>
          <p:nvPr/>
        </p:nvSpPr>
        <p:spPr bwMode="auto">
          <a:xfrm>
            <a:off x="589078" y="4411792"/>
            <a:ext cx="8388000" cy="191767"/>
          </a:xfrm>
          <a:prstGeom prst="rect">
            <a:avLst/>
          </a:prstGeom>
          <a:noFill/>
          <a:ln w="38100">
            <a:solidFill>
              <a:srgbClr val="0000CC"/>
            </a:solidFill>
            <a:miter lim="800000"/>
            <a:headEnd/>
            <a:tailEnd/>
          </a:ln>
          <a:effectLst/>
        </p:spPr>
        <p:txBody>
          <a:bodyPr wrap="none" anchor="ctr"/>
          <a:lstStyle/>
          <a:p>
            <a:endParaRPr lang="es-CL"/>
          </a:p>
        </p:txBody>
      </p:sp>
      <p:sp>
        <p:nvSpPr>
          <p:cNvPr id="14" name="Text Box 5"/>
          <p:cNvSpPr txBox="1">
            <a:spLocks noChangeArrowheads="1"/>
          </p:cNvSpPr>
          <p:nvPr/>
        </p:nvSpPr>
        <p:spPr bwMode="auto">
          <a:xfrm>
            <a:off x="755576" y="4816202"/>
            <a:ext cx="8064896" cy="707886"/>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endParaRPr lang="es-MX" sz="800" dirty="0">
              <a:latin typeface="Arial Black" pitchFamily="34" charset="0"/>
            </a:endParaRPr>
          </a:p>
          <a:p>
            <a:pPr defTabSz="400050">
              <a:tabLst>
                <a:tab pos="571500" algn="l"/>
                <a:tab pos="1828800" algn="l"/>
              </a:tabLst>
            </a:pPr>
            <a:r>
              <a:rPr lang="en-US" sz="1200" b="1" dirty="0">
                <a:solidFill>
                  <a:srgbClr val="006600"/>
                </a:solidFill>
                <a:latin typeface="Arial Black" panose="020B0A04020102020204" pitchFamily="34" charset="0"/>
              </a:rPr>
              <a:t>DELETE FROM employees</a:t>
            </a:r>
          </a:p>
          <a:p>
            <a:pPr defTabSz="400050">
              <a:tabLst>
                <a:tab pos="571500" algn="l"/>
                <a:tab pos="1828800" algn="l"/>
              </a:tabLst>
            </a:pPr>
            <a:r>
              <a:rPr lang="en-US" sz="1200" b="1" dirty="0">
                <a:solidFill>
                  <a:srgbClr val="006600"/>
                </a:solidFill>
                <a:latin typeface="Arial Black" panose="020B0A04020102020204" pitchFamily="34" charset="0"/>
              </a:rPr>
              <a:t>WHERE </a:t>
            </a:r>
            <a:r>
              <a:rPr lang="en-US" sz="1200" b="1" dirty="0" err="1">
                <a:solidFill>
                  <a:srgbClr val="006600"/>
                </a:solidFill>
                <a:latin typeface="Arial Black" panose="020B0A04020102020204" pitchFamily="34" charset="0"/>
              </a:rPr>
              <a:t>employee_id</a:t>
            </a:r>
            <a:r>
              <a:rPr lang="en-US" sz="1200" b="1" dirty="0">
                <a:solidFill>
                  <a:srgbClr val="006600"/>
                </a:solidFill>
                <a:latin typeface="Arial Black" panose="020B0A04020102020204" pitchFamily="34" charset="0"/>
              </a:rPr>
              <a:t> = 999;</a:t>
            </a:r>
          </a:p>
          <a:p>
            <a:endParaRPr lang="en-US" sz="800" b="1" dirty="0" smtClean="0">
              <a:solidFill>
                <a:srgbClr val="006600"/>
              </a:solidFill>
              <a:latin typeface="Arial Black" pitchFamily="34" charset="0"/>
            </a:endParaRPr>
          </a:p>
        </p:txBody>
      </p:sp>
      <p:pic>
        <p:nvPicPr>
          <p:cNvPr id="15" name="Picture 26" descr="Screenshot - 14-06-2012 , 13_15_53"/>
          <p:cNvPicPr>
            <a:picLocks noChangeAspect="1" noChangeArrowheads="1"/>
          </p:cNvPicPr>
          <p:nvPr/>
        </p:nvPicPr>
        <p:blipFill>
          <a:blip r:embed="rId5" cstate="print"/>
          <a:srcRect/>
          <a:stretch>
            <a:fillRect/>
          </a:stretch>
        </p:blipFill>
        <p:spPr bwMode="auto">
          <a:xfrm>
            <a:off x="611560" y="5582577"/>
            <a:ext cx="8318827" cy="769725"/>
          </a:xfrm>
          <a:prstGeom prst="rect">
            <a:avLst/>
          </a:prstGeom>
          <a:noFill/>
        </p:spPr>
      </p:pic>
      <p:sp>
        <p:nvSpPr>
          <p:cNvPr id="17" name="Rectangle 23"/>
          <p:cNvSpPr>
            <a:spLocks noChangeArrowheads="1"/>
          </p:cNvSpPr>
          <p:nvPr/>
        </p:nvSpPr>
        <p:spPr bwMode="auto">
          <a:xfrm>
            <a:off x="582985" y="6168673"/>
            <a:ext cx="8388000" cy="191767"/>
          </a:xfrm>
          <a:prstGeom prst="rect">
            <a:avLst/>
          </a:prstGeom>
          <a:noFill/>
          <a:ln w="38100">
            <a:solidFill>
              <a:srgbClr val="006600"/>
            </a:solidFill>
            <a:miter lim="800000"/>
            <a:headEnd/>
            <a:tailEnd/>
          </a:ln>
          <a:effectLst/>
        </p:spPr>
        <p:txBody>
          <a:bodyPr wrap="none" anchor="ctr"/>
          <a:lstStyle/>
          <a:p>
            <a:endParaRPr lang="es-CL"/>
          </a:p>
        </p:txBody>
      </p:sp>
      <p:sp>
        <p:nvSpPr>
          <p:cNvPr id="18" name="Rectangle 3"/>
          <p:cNvSpPr txBox="1">
            <a:spLocks noChangeArrowheads="1"/>
          </p:cNvSpPr>
          <p:nvPr/>
        </p:nvSpPr>
        <p:spPr bwMode="auto">
          <a:xfrm>
            <a:off x="395536" y="5013176"/>
            <a:ext cx="287337"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smtClean="0">
                <a:solidFill>
                  <a:srgbClr val="C00021"/>
                </a:solidFill>
                <a:latin typeface="Arial Black" pitchFamily="34" charset="0"/>
                <a:ea typeface="Arial Unicode MS"/>
                <a:cs typeface="Times New Roman" pitchFamily="18" charset="0"/>
              </a:rPr>
              <a:t>5</a:t>
            </a:r>
            <a:endParaRPr lang="es-CL" sz="2000" dirty="0">
              <a:solidFill>
                <a:srgbClr val="C00021"/>
              </a:solidFill>
              <a:latin typeface="Arial Black" pitchFamily="34" charset="0"/>
              <a:ea typeface="Arial Unicode MS"/>
              <a:cs typeface="Times New Roman" pitchFamily="18" charset="0"/>
            </a:endParaRPr>
          </a:p>
        </p:txBody>
      </p:sp>
    </p:spTree>
    <p:extLst>
      <p:ext uri="{BB962C8B-B14F-4D97-AF65-F5344CB8AC3E}">
        <p14:creationId xmlns="" xmlns:p14="http://schemas.microsoft.com/office/powerpoint/2010/main" val="21467271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900113" y="188913"/>
            <a:ext cx="7793037" cy="1462087"/>
          </a:xfrm>
        </p:spPr>
        <p:txBody>
          <a:bodyPr/>
          <a:lstStyle/>
          <a:p>
            <a:pPr algn="r"/>
            <a:r>
              <a:rPr lang="es-CL" sz="3000" dirty="0">
                <a:solidFill>
                  <a:srgbClr val="10253F"/>
                </a:solidFill>
                <a:latin typeface="Arial" charset="0"/>
                <a:ea typeface="ＭＳ Ｐゴシック" pitchFamily="34" charset="-128"/>
                <a:cs typeface="Arial" charset="0"/>
              </a:rPr>
              <a:t>Creando </a:t>
            </a:r>
            <a:r>
              <a:rPr lang="es-CL" sz="3000" dirty="0" err="1">
                <a:solidFill>
                  <a:srgbClr val="10253F"/>
                </a:solidFill>
                <a:latin typeface="Arial" charset="0"/>
                <a:ea typeface="ＭＳ Ｐゴシック" pitchFamily="34" charset="-128"/>
                <a:cs typeface="Arial" charset="0"/>
              </a:rPr>
              <a:t>Trigger</a:t>
            </a:r>
            <a:r>
              <a:rPr lang="es-CL" sz="3000" dirty="0">
                <a:solidFill>
                  <a:srgbClr val="10253F"/>
                </a:solidFill>
                <a:latin typeface="Arial" charset="0"/>
                <a:ea typeface="ＭＳ Ｐゴシック" pitchFamily="34" charset="-128"/>
                <a:cs typeface="Arial" charset="0"/>
              </a:rPr>
              <a:t> a Nivel de Fila</a:t>
            </a:r>
            <a:endParaRPr lang="es-ES" sz="3000" dirty="0" smtClean="0">
              <a:solidFill>
                <a:srgbClr val="10253F"/>
              </a:solidFill>
              <a:latin typeface="Arial" charset="0"/>
              <a:ea typeface="ＭＳ Ｐゴシック" pitchFamily="34" charset="-128"/>
              <a:cs typeface="Arial" charset="0"/>
            </a:endParaRPr>
          </a:p>
        </p:txBody>
      </p:sp>
      <p:sp>
        <p:nvSpPr>
          <p:cNvPr id="62467"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ea typeface="Arial Unicode MS"/>
                <a:cs typeface="Arial Unicode MS"/>
              </a:rPr>
              <a:t>Ejemplo</a:t>
            </a:r>
            <a:endParaRPr lang="es-CL" sz="1800" dirty="0">
              <a:ea typeface="Arial Unicode MS"/>
              <a:cs typeface="Arial Unicode MS"/>
            </a:endParaRPr>
          </a:p>
        </p:txBody>
      </p:sp>
      <p:sp>
        <p:nvSpPr>
          <p:cNvPr id="6" name="Text Box 5"/>
          <p:cNvSpPr txBox="1">
            <a:spLocks noChangeArrowheads="1"/>
          </p:cNvSpPr>
          <p:nvPr/>
        </p:nvSpPr>
        <p:spPr bwMode="auto">
          <a:xfrm>
            <a:off x="899592" y="2872095"/>
            <a:ext cx="7776864" cy="3293209"/>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endParaRPr lang="es-MX" sz="800" dirty="0">
              <a:latin typeface="Arial Black" pitchFamily="34" charset="0"/>
            </a:endParaRPr>
          </a:p>
          <a:p>
            <a:pPr defTabSz="400050">
              <a:tabLst>
                <a:tab pos="571500" algn="l"/>
                <a:tab pos="1828800" algn="l"/>
              </a:tabLst>
            </a:pPr>
            <a:r>
              <a:rPr lang="en-US" sz="1200" b="1" dirty="0">
                <a:latin typeface="Arial Black" panose="020B0A04020102020204" pitchFamily="34" charset="0"/>
              </a:rPr>
              <a:t>CREATE OR REPLACE TRIGGER  TRG_COMISION</a:t>
            </a:r>
          </a:p>
          <a:p>
            <a:pPr defTabSz="400050">
              <a:tabLst>
                <a:tab pos="571500" algn="l"/>
                <a:tab pos="1828800" algn="l"/>
              </a:tabLst>
            </a:pPr>
            <a:r>
              <a:rPr lang="en-US" sz="1200" b="1" dirty="0">
                <a:latin typeface="Arial Black" panose="020B0A04020102020204" pitchFamily="34" charset="0"/>
              </a:rPr>
              <a:t>BEFORE INSERT OR UPDATE OF SALARY OR DELETE ON employees</a:t>
            </a:r>
          </a:p>
          <a:p>
            <a:pPr defTabSz="400050">
              <a:tabLst>
                <a:tab pos="571500" algn="l"/>
                <a:tab pos="1828800" algn="l"/>
              </a:tabLst>
            </a:pPr>
            <a:r>
              <a:rPr lang="en-US" sz="1200" b="1" dirty="0">
                <a:latin typeface="Arial Black" panose="020B0A04020102020204" pitchFamily="34" charset="0"/>
              </a:rPr>
              <a:t>FOR EACH ROW</a:t>
            </a:r>
          </a:p>
          <a:p>
            <a:pPr defTabSz="400050">
              <a:tabLst>
                <a:tab pos="571500" algn="l"/>
                <a:tab pos="1828800" algn="l"/>
              </a:tabLst>
            </a:pPr>
            <a:r>
              <a:rPr lang="en-US" sz="1200" b="1" dirty="0">
                <a:latin typeface="Arial Black" panose="020B0A04020102020204" pitchFamily="34" charset="0"/>
              </a:rPr>
              <a:t>BEGIN</a:t>
            </a:r>
          </a:p>
          <a:p>
            <a:pPr defTabSz="400050">
              <a:tabLst>
                <a:tab pos="571500" algn="l"/>
                <a:tab pos="1828800" algn="l"/>
              </a:tabLst>
            </a:pPr>
            <a:r>
              <a:rPr lang="en-US" sz="1200" b="1" dirty="0">
                <a:latin typeface="Arial Black" panose="020B0A04020102020204" pitchFamily="34" charset="0"/>
              </a:rPr>
              <a:t>   IF INSERTING THEN</a:t>
            </a:r>
          </a:p>
          <a:p>
            <a:pPr defTabSz="400050">
              <a:tabLst>
                <a:tab pos="571500" algn="l"/>
                <a:tab pos="1828800" algn="l"/>
              </a:tabLst>
            </a:pPr>
            <a:r>
              <a:rPr lang="en-US" sz="1200" b="1" dirty="0">
                <a:latin typeface="Arial Black" panose="020B0A04020102020204" pitchFamily="34" charset="0"/>
              </a:rPr>
              <a:t>      INSERT INTO </a:t>
            </a:r>
            <a:r>
              <a:rPr lang="en-US" sz="1200" b="1" dirty="0" err="1">
                <a:latin typeface="Arial Black" panose="020B0A04020102020204" pitchFamily="34" charset="0"/>
              </a:rPr>
              <a:t>comisiones</a:t>
            </a:r>
            <a:r>
              <a:rPr lang="en-US" sz="1200" b="1" dirty="0">
                <a:latin typeface="Arial Black" panose="020B0A04020102020204" pitchFamily="34" charset="0"/>
              </a:rPr>
              <a:t> </a:t>
            </a:r>
          </a:p>
          <a:p>
            <a:pPr defTabSz="400050">
              <a:tabLst>
                <a:tab pos="571500" algn="l"/>
                <a:tab pos="1828800" algn="l"/>
              </a:tabLst>
            </a:pPr>
            <a:r>
              <a:rPr lang="en-US" sz="1200" b="1" dirty="0">
                <a:latin typeface="Arial Black" panose="020B0A04020102020204" pitchFamily="34" charset="0"/>
              </a:rPr>
              <a:t>      VALUES(:</a:t>
            </a:r>
            <a:r>
              <a:rPr lang="en-US" sz="1200" b="1" dirty="0" err="1">
                <a:latin typeface="Arial Black" panose="020B0A04020102020204" pitchFamily="34" charset="0"/>
              </a:rPr>
              <a:t>NEW.employee_id</a:t>
            </a:r>
            <a:r>
              <a:rPr lang="en-US" sz="1200" b="1" dirty="0">
                <a:latin typeface="Arial Black" panose="020B0A04020102020204" pitchFamily="34" charset="0"/>
              </a:rPr>
              <a:t>, :</a:t>
            </a:r>
            <a:r>
              <a:rPr lang="en-US" sz="1200" b="1" dirty="0" err="1">
                <a:latin typeface="Arial Black" panose="020B0A04020102020204" pitchFamily="34" charset="0"/>
              </a:rPr>
              <a:t>NEW.salary</a:t>
            </a:r>
            <a:r>
              <a:rPr lang="en-US" sz="1200" b="1" dirty="0">
                <a:latin typeface="Arial Black" panose="020B0A04020102020204" pitchFamily="34" charset="0"/>
              </a:rPr>
              <a:t> * .25);</a:t>
            </a:r>
          </a:p>
          <a:p>
            <a:pPr defTabSz="400050">
              <a:tabLst>
                <a:tab pos="571500" algn="l"/>
                <a:tab pos="1828800" algn="l"/>
              </a:tabLst>
            </a:pPr>
            <a:r>
              <a:rPr lang="en-US" sz="1200" b="1" dirty="0">
                <a:latin typeface="Arial Black" panose="020B0A04020102020204" pitchFamily="34" charset="0"/>
              </a:rPr>
              <a:t>   ELSIF UPDATING THEN</a:t>
            </a:r>
          </a:p>
          <a:p>
            <a:pPr defTabSz="400050">
              <a:tabLst>
                <a:tab pos="571500" algn="l"/>
                <a:tab pos="1828800" algn="l"/>
              </a:tabLst>
            </a:pPr>
            <a:r>
              <a:rPr lang="en-US" sz="1200" b="1" dirty="0">
                <a:latin typeface="Arial Black" panose="020B0A04020102020204" pitchFamily="34" charset="0"/>
              </a:rPr>
              <a:t>        UPDATE </a:t>
            </a:r>
            <a:r>
              <a:rPr lang="en-US" sz="1200" b="1" dirty="0" err="1">
                <a:latin typeface="Arial Black" panose="020B0A04020102020204" pitchFamily="34" charset="0"/>
              </a:rPr>
              <a:t>comisiones</a:t>
            </a:r>
            <a:endParaRPr lang="en-US" sz="1200" b="1" dirty="0">
              <a:latin typeface="Arial Black" panose="020B0A04020102020204" pitchFamily="34" charset="0"/>
            </a:endParaRPr>
          </a:p>
          <a:p>
            <a:pPr defTabSz="400050">
              <a:tabLst>
                <a:tab pos="571500" algn="l"/>
                <a:tab pos="1828800" algn="l"/>
              </a:tabLst>
            </a:pPr>
            <a:r>
              <a:rPr lang="en-US" sz="1200" b="1" dirty="0">
                <a:latin typeface="Arial Black" panose="020B0A04020102020204" pitchFamily="34" charset="0"/>
              </a:rPr>
              <a:t>           SET </a:t>
            </a:r>
            <a:r>
              <a:rPr lang="en-US" sz="1200" b="1" dirty="0" err="1">
                <a:latin typeface="Arial Black" panose="020B0A04020102020204" pitchFamily="34" charset="0"/>
              </a:rPr>
              <a:t>comision</a:t>
            </a:r>
            <a:r>
              <a:rPr lang="en-US" sz="1200" b="1" dirty="0">
                <a:latin typeface="Arial Black" panose="020B0A04020102020204" pitchFamily="34" charset="0"/>
              </a:rPr>
              <a:t> = :</a:t>
            </a:r>
            <a:r>
              <a:rPr lang="en-US" sz="1200" b="1" dirty="0" err="1">
                <a:latin typeface="Arial Black" panose="020B0A04020102020204" pitchFamily="34" charset="0"/>
              </a:rPr>
              <a:t>NEW.salary</a:t>
            </a:r>
            <a:r>
              <a:rPr lang="en-US" sz="1200" b="1" dirty="0">
                <a:latin typeface="Arial Black" panose="020B0A04020102020204" pitchFamily="34" charset="0"/>
              </a:rPr>
              <a:t> *.25</a:t>
            </a:r>
          </a:p>
          <a:p>
            <a:pPr defTabSz="400050">
              <a:tabLst>
                <a:tab pos="571500" algn="l"/>
                <a:tab pos="1828800" algn="l"/>
              </a:tabLst>
            </a:pPr>
            <a:r>
              <a:rPr lang="en-US" sz="1200" b="1" dirty="0">
                <a:latin typeface="Arial Black" panose="020B0A04020102020204" pitchFamily="34" charset="0"/>
              </a:rPr>
              <a:t>         WHERE </a:t>
            </a:r>
            <a:r>
              <a:rPr lang="en-US" sz="1200" b="1" dirty="0" err="1">
                <a:latin typeface="Arial Black" panose="020B0A04020102020204" pitchFamily="34" charset="0"/>
              </a:rPr>
              <a:t>id_empleado</a:t>
            </a:r>
            <a:r>
              <a:rPr lang="en-US" sz="1200" b="1" dirty="0">
                <a:latin typeface="Arial Black" panose="020B0A04020102020204" pitchFamily="34" charset="0"/>
              </a:rPr>
              <a:t> = :</a:t>
            </a:r>
            <a:r>
              <a:rPr lang="en-US" sz="1200" b="1" dirty="0" err="1">
                <a:latin typeface="Arial Black" panose="020B0A04020102020204" pitchFamily="34" charset="0"/>
              </a:rPr>
              <a:t>NEW.employee_id</a:t>
            </a:r>
            <a:r>
              <a:rPr lang="en-US" sz="1200" b="1" dirty="0">
                <a:latin typeface="Arial Black" panose="020B0A04020102020204" pitchFamily="34" charset="0"/>
              </a:rPr>
              <a:t>;</a:t>
            </a:r>
          </a:p>
          <a:p>
            <a:pPr defTabSz="400050">
              <a:tabLst>
                <a:tab pos="571500" algn="l"/>
                <a:tab pos="1828800" algn="l"/>
              </a:tabLst>
            </a:pPr>
            <a:r>
              <a:rPr lang="en-US" sz="1200" b="1" dirty="0">
                <a:latin typeface="Arial Black" panose="020B0A04020102020204" pitchFamily="34" charset="0"/>
              </a:rPr>
              <a:t>   ELSE </a:t>
            </a:r>
          </a:p>
          <a:p>
            <a:pPr defTabSz="400050">
              <a:tabLst>
                <a:tab pos="571500" algn="l"/>
                <a:tab pos="1828800" algn="l"/>
              </a:tabLst>
            </a:pPr>
            <a:r>
              <a:rPr lang="en-US" sz="1200" b="1" dirty="0">
                <a:latin typeface="Arial Black" panose="020B0A04020102020204" pitchFamily="34" charset="0"/>
              </a:rPr>
              <a:t>        DELETE FROM </a:t>
            </a:r>
            <a:r>
              <a:rPr lang="en-US" sz="1200" b="1" dirty="0" err="1">
                <a:latin typeface="Arial Black" panose="020B0A04020102020204" pitchFamily="34" charset="0"/>
              </a:rPr>
              <a:t>comisiones</a:t>
            </a:r>
            <a:endParaRPr lang="en-US" sz="1200" b="1" dirty="0">
              <a:latin typeface="Arial Black" panose="020B0A04020102020204" pitchFamily="34" charset="0"/>
            </a:endParaRPr>
          </a:p>
          <a:p>
            <a:pPr defTabSz="400050">
              <a:tabLst>
                <a:tab pos="571500" algn="l"/>
                <a:tab pos="1828800" algn="l"/>
              </a:tabLst>
            </a:pPr>
            <a:r>
              <a:rPr lang="en-US" sz="1200" b="1" dirty="0">
                <a:latin typeface="Arial Black" panose="020B0A04020102020204" pitchFamily="34" charset="0"/>
              </a:rPr>
              <a:t>         WHERE </a:t>
            </a:r>
            <a:r>
              <a:rPr lang="en-US" sz="1200" b="1" dirty="0" err="1">
                <a:latin typeface="Arial Black" panose="020B0A04020102020204" pitchFamily="34" charset="0"/>
              </a:rPr>
              <a:t>id_empleado</a:t>
            </a:r>
            <a:r>
              <a:rPr lang="en-US" sz="1200" b="1" dirty="0">
                <a:latin typeface="Arial Black" panose="020B0A04020102020204" pitchFamily="34" charset="0"/>
              </a:rPr>
              <a:t> = :</a:t>
            </a:r>
            <a:r>
              <a:rPr lang="en-US" sz="1200" b="1" dirty="0" err="1">
                <a:latin typeface="Arial Black" panose="020B0A04020102020204" pitchFamily="34" charset="0"/>
              </a:rPr>
              <a:t>OLD.employee_id</a:t>
            </a:r>
            <a:r>
              <a:rPr lang="en-US" sz="1200" b="1" dirty="0">
                <a:latin typeface="Arial Black" panose="020B0A04020102020204" pitchFamily="34" charset="0"/>
              </a:rPr>
              <a:t>;</a:t>
            </a:r>
          </a:p>
          <a:p>
            <a:pPr defTabSz="400050">
              <a:tabLst>
                <a:tab pos="571500" algn="l"/>
                <a:tab pos="1828800" algn="l"/>
              </a:tabLst>
            </a:pPr>
            <a:r>
              <a:rPr lang="en-US" sz="1200" b="1" dirty="0">
                <a:latin typeface="Arial Black" panose="020B0A04020102020204" pitchFamily="34" charset="0"/>
              </a:rPr>
              <a:t>   END IF;</a:t>
            </a:r>
          </a:p>
          <a:p>
            <a:pPr defTabSz="400050">
              <a:tabLst>
                <a:tab pos="571500" algn="l"/>
                <a:tab pos="1828800" algn="l"/>
              </a:tabLst>
            </a:pPr>
            <a:r>
              <a:rPr lang="en-US" sz="1200" b="1" dirty="0">
                <a:latin typeface="Arial Black" panose="020B0A04020102020204" pitchFamily="34" charset="0"/>
              </a:rPr>
              <a:t>END;</a:t>
            </a:r>
          </a:p>
          <a:p>
            <a:endParaRPr lang="en-US" sz="800" b="1" dirty="0" smtClean="0">
              <a:latin typeface="Arial Black" pitchFamily="34" charset="0"/>
            </a:endParaRPr>
          </a:p>
        </p:txBody>
      </p:sp>
      <p:sp>
        <p:nvSpPr>
          <p:cNvPr id="5" name="Text Box 5"/>
          <p:cNvSpPr txBox="1">
            <a:spLocks noChangeArrowheads="1"/>
          </p:cNvSpPr>
          <p:nvPr/>
        </p:nvSpPr>
        <p:spPr bwMode="auto">
          <a:xfrm>
            <a:off x="899592" y="1844824"/>
            <a:ext cx="7776864" cy="892552"/>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endParaRPr lang="es-MX" sz="800" dirty="0">
              <a:latin typeface="Arial Black" pitchFamily="34" charset="0"/>
            </a:endParaRPr>
          </a:p>
          <a:p>
            <a:pPr defTabSz="400050">
              <a:tabLst>
                <a:tab pos="571500" algn="l"/>
                <a:tab pos="1828800" algn="l"/>
              </a:tabLst>
            </a:pPr>
            <a:r>
              <a:rPr lang="en-US" sz="1200" b="1" dirty="0">
                <a:latin typeface="Arial Black" panose="020B0A04020102020204" pitchFamily="34" charset="0"/>
              </a:rPr>
              <a:t>CREATE TABLE </a:t>
            </a:r>
            <a:r>
              <a:rPr lang="en-US" sz="1200" b="1" dirty="0" err="1">
                <a:latin typeface="Arial Black" panose="020B0A04020102020204" pitchFamily="34" charset="0"/>
              </a:rPr>
              <a:t>comisiones</a:t>
            </a:r>
            <a:endParaRPr lang="en-US" sz="1200" b="1" dirty="0">
              <a:latin typeface="Arial Black" panose="020B0A04020102020204" pitchFamily="34" charset="0"/>
            </a:endParaRPr>
          </a:p>
          <a:p>
            <a:pPr defTabSz="400050">
              <a:tabLst>
                <a:tab pos="571500" algn="l"/>
                <a:tab pos="1828800" algn="l"/>
              </a:tabLst>
            </a:pPr>
            <a:r>
              <a:rPr lang="en-US" sz="1200" b="1" dirty="0">
                <a:latin typeface="Arial Black" panose="020B0A04020102020204" pitchFamily="34" charset="0"/>
              </a:rPr>
              <a:t>(</a:t>
            </a:r>
            <a:r>
              <a:rPr lang="en-US" sz="1200" b="1" dirty="0" err="1">
                <a:latin typeface="Arial Black" panose="020B0A04020102020204" pitchFamily="34" charset="0"/>
              </a:rPr>
              <a:t>id_empleado</a:t>
            </a:r>
            <a:r>
              <a:rPr lang="en-US" sz="1200" b="1" dirty="0">
                <a:latin typeface="Arial Black" panose="020B0A04020102020204" pitchFamily="34" charset="0"/>
              </a:rPr>
              <a:t> number(5),</a:t>
            </a:r>
          </a:p>
          <a:p>
            <a:pPr defTabSz="400050">
              <a:tabLst>
                <a:tab pos="571500" algn="l"/>
                <a:tab pos="1828800" algn="l"/>
              </a:tabLst>
            </a:pPr>
            <a:r>
              <a:rPr lang="en-US" sz="1200" b="1" dirty="0">
                <a:latin typeface="Arial Black" panose="020B0A04020102020204" pitchFamily="34" charset="0"/>
              </a:rPr>
              <a:t>  </a:t>
            </a:r>
            <a:r>
              <a:rPr lang="en-US" sz="1200" b="1" dirty="0" err="1">
                <a:latin typeface="Arial Black" panose="020B0A04020102020204" pitchFamily="34" charset="0"/>
              </a:rPr>
              <a:t>comision</a:t>
            </a:r>
            <a:r>
              <a:rPr lang="en-US" sz="1200" b="1" dirty="0">
                <a:latin typeface="Arial Black" panose="020B0A04020102020204" pitchFamily="34" charset="0"/>
              </a:rPr>
              <a:t>    number(5));</a:t>
            </a:r>
          </a:p>
          <a:p>
            <a:endParaRPr lang="en-US" sz="800" b="1" dirty="0" smtClean="0">
              <a:latin typeface="Arial Black" pitchFamily="34" charset="0"/>
            </a:endParaRPr>
          </a:p>
        </p:txBody>
      </p:sp>
      <p:sp>
        <p:nvSpPr>
          <p:cNvPr id="7" name="Rectangle 3"/>
          <p:cNvSpPr txBox="1">
            <a:spLocks noChangeArrowheads="1"/>
          </p:cNvSpPr>
          <p:nvPr/>
        </p:nvSpPr>
        <p:spPr bwMode="auto">
          <a:xfrm>
            <a:off x="396231" y="2084909"/>
            <a:ext cx="287337"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a:solidFill>
                  <a:srgbClr val="C00021"/>
                </a:solidFill>
                <a:latin typeface="Arial Black" pitchFamily="34" charset="0"/>
                <a:ea typeface="Arial Unicode MS"/>
                <a:cs typeface="Times New Roman" pitchFamily="18" charset="0"/>
              </a:rPr>
              <a:t>1</a:t>
            </a:r>
          </a:p>
        </p:txBody>
      </p:sp>
      <p:sp>
        <p:nvSpPr>
          <p:cNvPr id="8" name="Rectangle 3"/>
          <p:cNvSpPr txBox="1">
            <a:spLocks noChangeArrowheads="1"/>
          </p:cNvSpPr>
          <p:nvPr/>
        </p:nvSpPr>
        <p:spPr bwMode="auto">
          <a:xfrm>
            <a:off x="395536" y="4077072"/>
            <a:ext cx="287337"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smtClean="0">
                <a:solidFill>
                  <a:srgbClr val="C00021"/>
                </a:solidFill>
                <a:latin typeface="Arial Black" pitchFamily="34" charset="0"/>
                <a:ea typeface="Arial Unicode MS"/>
                <a:cs typeface="Times New Roman" pitchFamily="18" charset="0"/>
              </a:rPr>
              <a:t>2</a:t>
            </a:r>
            <a:endParaRPr lang="es-CL" sz="2000" dirty="0">
              <a:solidFill>
                <a:srgbClr val="C00021"/>
              </a:solidFill>
              <a:latin typeface="Arial Black" pitchFamily="34" charset="0"/>
              <a:ea typeface="Arial Unicode MS"/>
              <a:cs typeface="Times New Roman" pitchFamily="18" charset="0"/>
            </a:endParaRPr>
          </a:p>
        </p:txBody>
      </p:sp>
    </p:spTree>
    <p:extLst>
      <p:ext uri="{BB962C8B-B14F-4D97-AF65-F5344CB8AC3E}">
        <p14:creationId xmlns="" xmlns:p14="http://schemas.microsoft.com/office/powerpoint/2010/main" val="31197408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900113" y="188913"/>
            <a:ext cx="7793037" cy="1462087"/>
          </a:xfrm>
        </p:spPr>
        <p:txBody>
          <a:bodyPr/>
          <a:lstStyle/>
          <a:p>
            <a:pPr algn="r"/>
            <a:r>
              <a:rPr lang="es-CL" sz="3000" dirty="0">
                <a:solidFill>
                  <a:srgbClr val="10253F"/>
                </a:solidFill>
                <a:latin typeface="Arial" charset="0"/>
                <a:ea typeface="ＭＳ Ｐゴシック" pitchFamily="34" charset="-128"/>
                <a:cs typeface="Arial" charset="0"/>
              </a:rPr>
              <a:t>Creando </a:t>
            </a:r>
            <a:r>
              <a:rPr lang="es-CL" sz="3000" dirty="0" err="1">
                <a:solidFill>
                  <a:srgbClr val="10253F"/>
                </a:solidFill>
                <a:latin typeface="Arial" charset="0"/>
                <a:ea typeface="ＭＳ Ｐゴシック" pitchFamily="34" charset="-128"/>
                <a:cs typeface="Arial" charset="0"/>
              </a:rPr>
              <a:t>Trigger</a:t>
            </a:r>
            <a:r>
              <a:rPr lang="es-CL" sz="3000" dirty="0">
                <a:solidFill>
                  <a:srgbClr val="10253F"/>
                </a:solidFill>
                <a:latin typeface="Arial" charset="0"/>
                <a:ea typeface="ＭＳ Ｐゴシック" pitchFamily="34" charset="-128"/>
                <a:cs typeface="Arial" charset="0"/>
              </a:rPr>
              <a:t> a Nivel de Fila</a:t>
            </a:r>
            <a:endParaRPr lang="es-ES" sz="3000" dirty="0" smtClean="0">
              <a:solidFill>
                <a:srgbClr val="10253F"/>
              </a:solidFill>
              <a:latin typeface="Arial" charset="0"/>
              <a:ea typeface="ＭＳ Ｐゴシック" pitchFamily="34" charset="-128"/>
              <a:cs typeface="Arial" charset="0"/>
            </a:endParaRPr>
          </a:p>
        </p:txBody>
      </p:sp>
      <p:sp>
        <p:nvSpPr>
          <p:cNvPr id="5" name="Text Box 5"/>
          <p:cNvSpPr txBox="1">
            <a:spLocks noChangeArrowheads="1"/>
          </p:cNvSpPr>
          <p:nvPr/>
        </p:nvSpPr>
        <p:spPr bwMode="auto">
          <a:xfrm>
            <a:off x="755576" y="1700808"/>
            <a:ext cx="8136904" cy="707886"/>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endParaRPr lang="es-MX" sz="800" dirty="0">
              <a:latin typeface="Arial Black" pitchFamily="34" charset="0"/>
            </a:endParaRPr>
          </a:p>
          <a:p>
            <a:pPr defTabSz="400050">
              <a:tabLst>
                <a:tab pos="571500" algn="l"/>
                <a:tab pos="1828800" algn="l"/>
              </a:tabLst>
            </a:pPr>
            <a:r>
              <a:rPr lang="en-US" sz="1200" b="1" dirty="0">
                <a:latin typeface="Arial Black" panose="020B0A04020102020204" pitchFamily="34" charset="0"/>
              </a:rPr>
              <a:t>INSERT INTO employees (</a:t>
            </a:r>
            <a:r>
              <a:rPr lang="en-US" sz="1200" b="1" dirty="0" err="1">
                <a:latin typeface="Arial Black" panose="020B0A04020102020204" pitchFamily="34" charset="0"/>
              </a:rPr>
              <a:t>employee_id</a:t>
            </a:r>
            <a:r>
              <a:rPr lang="en-US" sz="1200" b="1" dirty="0">
                <a:latin typeface="Arial Black" panose="020B0A04020102020204" pitchFamily="34" charset="0"/>
              </a:rPr>
              <a:t>, </a:t>
            </a:r>
            <a:r>
              <a:rPr lang="en-US" sz="1200" b="1" dirty="0" err="1">
                <a:latin typeface="Arial Black" panose="020B0A04020102020204" pitchFamily="34" charset="0"/>
              </a:rPr>
              <a:t>first_name</a:t>
            </a:r>
            <a:r>
              <a:rPr lang="en-US" sz="1200" b="1" dirty="0">
                <a:latin typeface="Arial Black" panose="020B0A04020102020204" pitchFamily="34" charset="0"/>
              </a:rPr>
              <a:t>, </a:t>
            </a:r>
            <a:r>
              <a:rPr lang="en-US" sz="1200" b="1" dirty="0" err="1">
                <a:latin typeface="Arial Black" panose="020B0A04020102020204" pitchFamily="34" charset="0"/>
              </a:rPr>
              <a:t>last_name</a:t>
            </a:r>
            <a:r>
              <a:rPr lang="en-US" sz="1200" b="1" dirty="0">
                <a:latin typeface="Arial Black" panose="020B0A04020102020204" pitchFamily="34" charset="0"/>
              </a:rPr>
              <a:t>, email,  </a:t>
            </a:r>
            <a:r>
              <a:rPr lang="en-US" sz="1200" b="1" dirty="0" err="1">
                <a:latin typeface="Arial Black" panose="020B0A04020102020204" pitchFamily="34" charset="0"/>
              </a:rPr>
              <a:t>hire_date</a:t>
            </a:r>
            <a:r>
              <a:rPr lang="en-US" sz="1200" b="1" dirty="0">
                <a:latin typeface="Arial Black" panose="020B0A04020102020204" pitchFamily="34" charset="0"/>
              </a:rPr>
              <a:t>, </a:t>
            </a:r>
            <a:r>
              <a:rPr lang="en-US" sz="1200" b="1" dirty="0" err="1">
                <a:latin typeface="Arial Black" panose="020B0A04020102020204" pitchFamily="34" charset="0"/>
              </a:rPr>
              <a:t>job_id</a:t>
            </a:r>
            <a:r>
              <a:rPr lang="en-US" sz="1200" b="1" dirty="0">
                <a:latin typeface="Arial Black" panose="020B0A04020102020204" pitchFamily="34" charset="0"/>
              </a:rPr>
              <a:t>, salary)</a:t>
            </a:r>
          </a:p>
          <a:p>
            <a:pPr defTabSz="400050">
              <a:tabLst>
                <a:tab pos="571500" algn="l"/>
                <a:tab pos="1828800" algn="l"/>
              </a:tabLst>
            </a:pPr>
            <a:r>
              <a:rPr lang="en-US" sz="1200" b="1" dirty="0">
                <a:latin typeface="Arial Black" panose="020B0A04020102020204" pitchFamily="34" charset="0"/>
              </a:rPr>
              <a:t>VALUES(7777, 'Ruth', '</a:t>
            </a:r>
            <a:r>
              <a:rPr lang="en-US" sz="1200" b="1" dirty="0" err="1">
                <a:latin typeface="Arial Black" panose="020B0A04020102020204" pitchFamily="34" charset="0"/>
              </a:rPr>
              <a:t>Soto','RSOTO</a:t>
            </a:r>
            <a:r>
              <a:rPr lang="en-US" sz="1200" b="1" dirty="0">
                <a:latin typeface="Arial Black" panose="020B0A04020102020204" pitchFamily="34" charset="0"/>
              </a:rPr>
              <a:t>', </a:t>
            </a:r>
            <a:r>
              <a:rPr lang="en-US" sz="1200" b="1" dirty="0" err="1">
                <a:latin typeface="Arial Black" panose="020B0A04020102020204" pitchFamily="34" charset="0"/>
              </a:rPr>
              <a:t>sysdate</a:t>
            </a:r>
            <a:r>
              <a:rPr lang="en-US" sz="1200" b="1" dirty="0">
                <a:latin typeface="Arial Black" panose="020B0A04020102020204" pitchFamily="34" charset="0"/>
              </a:rPr>
              <a:t>, 'AD_ASST', 4000);</a:t>
            </a:r>
          </a:p>
          <a:p>
            <a:endParaRPr lang="en-US" sz="800" b="1" dirty="0" smtClean="0">
              <a:latin typeface="Arial Black" pitchFamily="34" charset="0"/>
            </a:endParaRPr>
          </a:p>
        </p:txBody>
      </p:sp>
      <p:sp>
        <p:nvSpPr>
          <p:cNvPr id="7" name="Rectangle 3"/>
          <p:cNvSpPr txBox="1">
            <a:spLocks noChangeArrowheads="1"/>
          </p:cNvSpPr>
          <p:nvPr/>
        </p:nvSpPr>
        <p:spPr bwMode="auto">
          <a:xfrm>
            <a:off x="396231" y="1844824"/>
            <a:ext cx="287337"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smtClean="0">
                <a:solidFill>
                  <a:srgbClr val="C00021"/>
                </a:solidFill>
                <a:latin typeface="Arial Black" pitchFamily="34" charset="0"/>
                <a:ea typeface="Arial Unicode MS"/>
                <a:cs typeface="Times New Roman" pitchFamily="18" charset="0"/>
              </a:rPr>
              <a:t>3</a:t>
            </a:r>
            <a:endParaRPr lang="es-CL" sz="2000" dirty="0">
              <a:solidFill>
                <a:srgbClr val="C00021"/>
              </a:solidFill>
              <a:latin typeface="Arial Black" pitchFamily="34" charset="0"/>
              <a:ea typeface="Arial Unicode MS"/>
              <a:cs typeface="Times New Roman" pitchFamily="18" charset="0"/>
            </a:endParaRPr>
          </a:p>
        </p:txBody>
      </p:sp>
      <p:sp>
        <p:nvSpPr>
          <p:cNvPr id="8" name="Rectangle 3"/>
          <p:cNvSpPr txBox="1">
            <a:spLocks noChangeArrowheads="1"/>
          </p:cNvSpPr>
          <p:nvPr/>
        </p:nvSpPr>
        <p:spPr bwMode="auto">
          <a:xfrm>
            <a:off x="395536" y="3356992"/>
            <a:ext cx="287337"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smtClean="0">
                <a:solidFill>
                  <a:srgbClr val="C00021"/>
                </a:solidFill>
                <a:latin typeface="Arial Black" pitchFamily="34" charset="0"/>
                <a:ea typeface="Arial Unicode MS"/>
                <a:cs typeface="Times New Roman" pitchFamily="18" charset="0"/>
              </a:rPr>
              <a:t>4</a:t>
            </a:r>
            <a:endParaRPr lang="es-CL" sz="2000" dirty="0">
              <a:solidFill>
                <a:srgbClr val="C00021"/>
              </a:solidFill>
              <a:latin typeface="Arial Black" pitchFamily="34" charset="0"/>
              <a:ea typeface="Arial Unicode MS"/>
              <a:cs typeface="Times New Roman" pitchFamily="18" charset="0"/>
            </a:endParaRPr>
          </a:p>
        </p:txBody>
      </p:sp>
      <p:sp>
        <p:nvSpPr>
          <p:cNvPr id="18" name="Rectangle 3"/>
          <p:cNvSpPr txBox="1">
            <a:spLocks noChangeArrowheads="1"/>
          </p:cNvSpPr>
          <p:nvPr/>
        </p:nvSpPr>
        <p:spPr bwMode="auto">
          <a:xfrm>
            <a:off x="395536" y="5013176"/>
            <a:ext cx="287337"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smtClean="0">
                <a:solidFill>
                  <a:srgbClr val="C00021"/>
                </a:solidFill>
                <a:latin typeface="Arial Black" pitchFamily="34" charset="0"/>
                <a:ea typeface="Arial Unicode MS"/>
                <a:cs typeface="Times New Roman" pitchFamily="18" charset="0"/>
              </a:rPr>
              <a:t>5</a:t>
            </a:r>
            <a:endParaRPr lang="es-CL" sz="2000" dirty="0">
              <a:solidFill>
                <a:srgbClr val="C00021"/>
              </a:solidFill>
              <a:latin typeface="Arial Black" pitchFamily="34" charset="0"/>
              <a:ea typeface="Arial Unicode MS"/>
              <a:cs typeface="Times New Roman" pitchFamily="18" charset="0"/>
            </a:endParaRPr>
          </a:p>
        </p:txBody>
      </p:sp>
      <p:pic>
        <p:nvPicPr>
          <p:cNvPr id="16" name="Picture 17" descr="Screenshot - 14-06-2012 , 14_07_00"/>
          <p:cNvPicPr>
            <a:picLocks noChangeAspect="1" noChangeArrowheads="1"/>
          </p:cNvPicPr>
          <p:nvPr/>
        </p:nvPicPr>
        <p:blipFill>
          <a:blip r:embed="rId3" cstate="print"/>
          <a:srcRect/>
          <a:stretch>
            <a:fillRect/>
          </a:stretch>
        </p:blipFill>
        <p:spPr bwMode="auto">
          <a:xfrm>
            <a:off x="1808163" y="2492896"/>
            <a:ext cx="1611709" cy="396174"/>
          </a:xfrm>
          <a:prstGeom prst="rect">
            <a:avLst/>
          </a:prstGeom>
          <a:noFill/>
        </p:spPr>
      </p:pic>
      <p:sp>
        <p:nvSpPr>
          <p:cNvPr id="20" name="Text Box 5"/>
          <p:cNvSpPr txBox="1">
            <a:spLocks noChangeArrowheads="1"/>
          </p:cNvSpPr>
          <p:nvPr/>
        </p:nvSpPr>
        <p:spPr bwMode="auto">
          <a:xfrm>
            <a:off x="765101" y="3153162"/>
            <a:ext cx="8136904" cy="892552"/>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endParaRPr lang="es-MX" sz="800" dirty="0">
              <a:latin typeface="Arial Black" pitchFamily="34" charset="0"/>
            </a:endParaRPr>
          </a:p>
          <a:p>
            <a:pPr defTabSz="400050">
              <a:tabLst>
                <a:tab pos="571500" algn="l"/>
                <a:tab pos="1828800" algn="l"/>
              </a:tabLst>
            </a:pPr>
            <a:r>
              <a:rPr lang="en-US" sz="1200" b="1" dirty="0">
                <a:latin typeface="Arial Black" panose="020B0A04020102020204" pitchFamily="34" charset="0"/>
              </a:rPr>
              <a:t>UPDATE employees</a:t>
            </a:r>
          </a:p>
          <a:p>
            <a:pPr defTabSz="400050">
              <a:tabLst>
                <a:tab pos="571500" algn="l"/>
                <a:tab pos="1828800" algn="l"/>
              </a:tabLst>
            </a:pPr>
            <a:r>
              <a:rPr lang="en-US" sz="1200" b="1" dirty="0">
                <a:latin typeface="Arial Black" panose="020B0A04020102020204" pitchFamily="34" charset="0"/>
              </a:rPr>
              <a:t> SET salary = 15000</a:t>
            </a:r>
          </a:p>
          <a:p>
            <a:pPr defTabSz="400050">
              <a:tabLst>
                <a:tab pos="571500" algn="l"/>
                <a:tab pos="1828800" algn="l"/>
              </a:tabLst>
            </a:pPr>
            <a:r>
              <a:rPr lang="en-US" sz="1200" b="1" dirty="0">
                <a:latin typeface="Arial Black" panose="020B0A04020102020204" pitchFamily="34" charset="0"/>
              </a:rPr>
              <a:t> WHERE </a:t>
            </a:r>
            <a:r>
              <a:rPr lang="en-US" sz="1200" b="1" dirty="0" err="1">
                <a:latin typeface="Arial Black" panose="020B0A04020102020204" pitchFamily="34" charset="0"/>
              </a:rPr>
              <a:t>employee_id</a:t>
            </a:r>
            <a:r>
              <a:rPr lang="en-US" sz="1200" b="1" dirty="0">
                <a:latin typeface="Arial Black" panose="020B0A04020102020204" pitchFamily="34" charset="0"/>
              </a:rPr>
              <a:t> = 7777;</a:t>
            </a:r>
          </a:p>
          <a:p>
            <a:endParaRPr lang="en-US" sz="800" b="1" dirty="0" smtClean="0">
              <a:latin typeface="Arial Black" pitchFamily="34" charset="0"/>
            </a:endParaRPr>
          </a:p>
        </p:txBody>
      </p:sp>
      <p:pic>
        <p:nvPicPr>
          <p:cNvPr id="21" name="Picture 18" descr="Screenshot - 14-06-2012 , 14_07_52"/>
          <p:cNvPicPr>
            <a:picLocks noChangeAspect="1" noChangeArrowheads="1"/>
          </p:cNvPicPr>
          <p:nvPr/>
        </p:nvPicPr>
        <p:blipFill>
          <a:blip r:embed="rId4" cstate="print"/>
          <a:srcRect/>
          <a:stretch>
            <a:fillRect/>
          </a:stretch>
        </p:blipFill>
        <p:spPr bwMode="auto">
          <a:xfrm>
            <a:off x="1835696" y="4149080"/>
            <a:ext cx="1604789" cy="383366"/>
          </a:xfrm>
          <a:prstGeom prst="rect">
            <a:avLst/>
          </a:prstGeom>
          <a:noFill/>
        </p:spPr>
      </p:pic>
      <p:sp>
        <p:nvSpPr>
          <p:cNvPr id="22" name="Text Box 5"/>
          <p:cNvSpPr txBox="1">
            <a:spLocks noChangeArrowheads="1"/>
          </p:cNvSpPr>
          <p:nvPr/>
        </p:nvSpPr>
        <p:spPr bwMode="auto">
          <a:xfrm>
            <a:off x="755576" y="4696688"/>
            <a:ext cx="8136904" cy="707886"/>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endParaRPr lang="es-MX" sz="800" dirty="0">
              <a:latin typeface="Arial Black" pitchFamily="34" charset="0"/>
            </a:endParaRPr>
          </a:p>
          <a:p>
            <a:pPr defTabSz="400050">
              <a:tabLst>
                <a:tab pos="571500" algn="l"/>
                <a:tab pos="1828800" algn="l"/>
              </a:tabLst>
            </a:pPr>
            <a:r>
              <a:rPr lang="en-US" sz="1200" b="1" dirty="0">
                <a:latin typeface="Arial Black" panose="020B0A04020102020204" pitchFamily="34" charset="0"/>
              </a:rPr>
              <a:t>DELETE FROM employees</a:t>
            </a:r>
          </a:p>
          <a:p>
            <a:pPr defTabSz="400050">
              <a:tabLst>
                <a:tab pos="571500" algn="l"/>
                <a:tab pos="1828800" algn="l"/>
              </a:tabLst>
            </a:pPr>
            <a:r>
              <a:rPr lang="en-US" sz="1200" b="1" dirty="0">
                <a:latin typeface="Arial Black" panose="020B0A04020102020204" pitchFamily="34" charset="0"/>
              </a:rPr>
              <a:t>WHERE </a:t>
            </a:r>
            <a:r>
              <a:rPr lang="en-US" sz="1200" b="1" dirty="0" err="1">
                <a:latin typeface="Arial Black" panose="020B0A04020102020204" pitchFamily="34" charset="0"/>
              </a:rPr>
              <a:t>employee_id</a:t>
            </a:r>
            <a:r>
              <a:rPr lang="en-US" sz="1200" b="1" dirty="0">
                <a:latin typeface="Arial Black" panose="020B0A04020102020204" pitchFamily="34" charset="0"/>
              </a:rPr>
              <a:t> = 7777;</a:t>
            </a:r>
          </a:p>
          <a:p>
            <a:endParaRPr lang="en-US" sz="800" b="1" dirty="0" smtClean="0">
              <a:latin typeface="Arial Black" pitchFamily="34" charset="0"/>
            </a:endParaRPr>
          </a:p>
        </p:txBody>
      </p:sp>
      <p:pic>
        <p:nvPicPr>
          <p:cNvPr id="23" name="Picture 19" descr="Screenshot - 14-06-2012 , 14_08_44"/>
          <p:cNvPicPr>
            <a:picLocks noChangeAspect="1" noChangeArrowheads="1"/>
          </p:cNvPicPr>
          <p:nvPr/>
        </p:nvPicPr>
        <p:blipFill>
          <a:blip r:embed="rId5" cstate="print"/>
          <a:srcRect/>
          <a:stretch>
            <a:fillRect/>
          </a:stretch>
        </p:blipFill>
        <p:spPr bwMode="auto">
          <a:xfrm>
            <a:off x="1979713" y="5481228"/>
            <a:ext cx="1584175" cy="396044"/>
          </a:xfrm>
          <a:prstGeom prst="rect">
            <a:avLst/>
          </a:prstGeom>
          <a:noFill/>
        </p:spPr>
      </p:pic>
    </p:spTree>
    <p:extLst>
      <p:ext uri="{BB962C8B-B14F-4D97-AF65-F5344CB8AC3E}">
        <p14:creationId xmlns="" xmlns:p14="http://schemas.microsoft.com/office/powerpoint/2010/main" val="1586399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5 Marcador de texto"/>
          <p:cNvSpPr>
            <a:spLocks noGrp="1"/>
          </p:cNvSpPr>
          <p:nvPr>
            <p:ph type="body" idx="1"/>
          </p:nvPr>
        </p:nvSpPr>
        <p:spPr>
          <a:xfrm>
            <a:off x="168275" y="-179388"/>
            <a:ext cx="8745538" cy="3944938"/>
          </a:xfrm>
        </p:spPr>
        <p:txBody>
          <a:bodyPr>
            <a:spAutoFit/>
          </a:bodyPr>
          <a:lstStyle/>
          <a:p>
            <a:pPr algn="ctr" eaLnBrk="1" hangingPunct="1"/>
            <a:endParaRPr lang="es-CL" sz="2800" b="1" dirty="0" smtClean="0">
              <a:ea typeface="ＭＳ Ｐゴシック" pitchFamily="34" charset="-128"/>
            </a:endParaRPr>
          </a:p>
          <a:p>
            <a:pPr algn="ctr" eaLnBrk="1" hangingPunct="1"/>
            <a:r>
              <a:rPr lang="es-CL" sz="2800" b="1" dirty="0" smtClean="0">
                <a:ea typeface="ＭＳ Ｐゴシック" pitchFamily="34" charset="-128"/>
              </a:rPr>
              <a:t>Unidad de </a:t>
            </a:r>
            <a:r>
              <a:rPr lang="es-CL" sz="2800" b="1" smtClean="0">
                <a:ea typeface="ＭＳ Ｐゴシック" pitchFamily="34" charset="-128"/>
              </a:rPr>
              <a:t>Aprendizaje N°2</a:t>
            </a:r>
            <a:endParaRPr lang="es-CL" sz="2800" b="1" dirty="0" smtClean="0">
              <a:ea typeface="ＭＳ Ｐゴシック" pitchFamily="34" charset="-128"/>
            </a:endParaRPr>
          </a:p>
          <a:p>
            <a:pPr algn="ctr" eaLnBrk="1" hangingPunct="1"/>
            <a:r>
              <a:rPr lang="es-CL" sz="2800" dirty="0" smtClean="0">
                <a:ea typeface="ＭＳ Ｐゴシック" pitchFamily="34" charset="-128"/>
              </a:rPr>
              <a:t>Construyendo Bloques PL/SQL</a:t>
            </a:r>
          </a:p>
          <a:p>
            <a:pPr algn="ctr" eaLnBrk="1" hangingPunct="1"/>
            <a:endParaRPr lang="es-CL" sz="2800" dirty="0" smtClean="0">
              <a:ea typeface="ＭＳ Ｐゴシック" pitchFamily="34" charset="-128"/>
            </a:endParaRPr>
          </a:p>
          <a:p>
            <a:pPr algn="ctr" eaLnBrk="1" hangingPunct="1"/>
            <a:r>
              <a:rPr lang="es-CL" sz="2800" b="1" dirty="0" smtClean="0">
                <a:ea typeface="ＭＳ Ｐゴシック" pitchFamily="34" charset="-128"/>
              </a:rPr>
              <a:t>Aprendizaje Esperado :</a:t>
            </a:r>
          </a:p>
          <a:p>
            <a:pPr algn="ctr" eaLnBrk="1" hangingPunct="1"/>
            <a:r>
              <a:rPr lang="es-CL" b="1" dirty="0" smtClean="0">
                <a:solidFill>
                  <a:schemeClr val="bg1"/>
                </a:solidFill>
                <a:ea typeface="ＭＳ Ｐゴシック" pitchFamily="34" charset="-128"/>
              </a:rPr>
              <a:t>Construye unidades de programación, según sintaxis, restricciones del lenguaje, requisitos de la lógica de negocios y de información.</a:t>
            </a:r>
          </a:p>
          <a:p>
            <a:pPr algn="ctr" eaLnBrk="1" hangingPunct="1"/>
            <a:r>
              <a:rPr lang="es-CL" b="1" dirty="0" smtClean="0">
                <a:solidFill>
                  <a:schemeClr val="bg1"/>
                </a:solidFill>
                <a:ea typeface="ＭＳ Ｐゴシック" pitchFamily="34" charset="-128"/>
              </a:rPr>
              <a:t>Utiliza recursos del lenguaje según su sintaxis, restricciones, requisitos de la lógica de negocios y de información.</a:t>
            </a:r>
          </a:p>
        </p:txBody>
      </p:sp>
      <p:pic>
        <p:nvPicPr>
          <p:cNvPr id="17410" name="Picture 5" descr="Personajes humanos en 3D poco X3 mirando una pantalla de ordenador portÃ¡til. Gente de negocios serie. Foto de archivo - 11527355"/>
          <p:cNvPicPr>
            <a:picLocks noChangeAspect="1" noChangeArrowheads="1"/>
          </p:cNvPicPr>
          <p:nvPr/>
        </p:nvPicPr>
        <p:blipFill>
          <a:blip r:embed="rId3" cstate="print"/>
          <a:srcRect/>
          <a:stretch>
            <a:fillRect/>
          </a:stretch>
        </p:blipFill>
        <p:spPr bwMode="auto">
          <a:xfrm>
            <a:off x="7058025" y="4987925"/>
            <a:ext cx="1906588" cy="1773238"/>
          </a:xfrm>
          <a:prstGeom prst="rect">
            <a:avLst/>
          </a:prstGeom>
          <a:noFill/>
          <a:ln w="9525">
            <a:noFill/>
            <a:miter lim="800000"/>
            <a:headEnd/>
            <a:tailEnd/>
          </a:ln>
        </p:spPr>
      </p:pic>
      <p:sp>
        <p:nvSpPr>
          <p:cNvPr id="17411" name="AutoShape 8"/>
          <p:cNvSpPr>
            <a:spLocks noChangeArrowheads="1"/>
          </p:cNvSpPr>
          <p:nvPr/>
        </p:nvSpPr>
        <p:spPr bwMode="auto">
          <a:xfrm flipH="1">
            <a:off x="1042988" y="3860800"/>
            <a:ext cx="5903912" cy="1439863"/>
          </a:xfrm>
          <a:prstGeom prst="wedgeRectCallout">
            <a:avLst>
              <a:gd name="adj1" fmla="val -58662"/>
              <a:gd name="adj2" fmla="val 81750"/>
            </a:avLst>
          </a:prstGeom>
          <a:solidFill>
            <a:srgbClr val="FFCC00"/>
          </a:solidFill>
          <a:ln w="31750">
            <a:solidFill>
              <a:schemeClr val="tx1"/>
            </a:solidFill>
            <a:miter lim="800000"/>
            <a:headEnd/>
            <a:tailEnd/>
          </a:ln>
        </p:spPr>
        <p:txBody>
          <a:bodyPr/>
          <a:lstStyle/>
          <a:p>
            <a:endParaRPr lang="en-US" sz="400" b="1"/>
          </a:p>
          <a:p>
            <a:r>
              <a:rPr lang="es-CL" sz="1000">
                <a:solidFill>
                  <a:srgbClr val="C0003D"/>
                </a:solidFill>
                <a:latin typeface="Arial Black" pitchFamily="34" charset="0"/>
              </a:rPr>
              <a:t>CREATE OR REPLACE PACKAGE PKG_REMUN </a:t>
            </a:r>
            <a:r>
              <a:rPr lang="es-CL" sz="1000">
                <a:latin typeface="Arial Black" pitchFamily="34" charset="0"/>
              </a:rPr>
              <a:t>IS</a:t>
            </a:r>
          </a:p>
          <a:p>
            <a:r>
              <a:rPr lang="es-CL" sz="1000">
                <a:latin typeface="Arial Black" pitchFamily="34" charset="0"/>
              </a:rPr>
              <a:t>    …………………………………………………………</a:t>
            </a:r>
          </a:p>
          <a:p>
            <a:r>
              <a:rPr lang="es-CL" sz="1000">
                <a:latin typeface="Arial Black" pitchFamily="34" charset="0"/>
              </a:rPr>
              <a:t>END PKG_REMUN;</a:t>
            </a:r>
          </a:p>
          <a:p>
            <a:endParaRPr lang="es-CL" sz="1000">
              <a:latin typeface="Arial Black" pitchFamily="34" charset="0"/>
            </a:endParaRPr>
          </a:p>
          <a:p>
            <a:endParaRPr lang="es-CL" sz="1000">
              <a:latin typeface="Arial Black" pitchFamily="34" charset="0"/>
            </a:endParaRPr>
          </a:p>
          <a:p>
            <a:r>
              <a:rPr lang="es-CL" sz="1000">
                <a:solidFill>
                  <a:srgbClr val="C0003D"/>
                </a:solidFill>
                <a:latin typeface="Arial Black" pitchFamily="34" charset="0"/>
              </a:rPr>
              <a:t>CREATE OR REPLACE PACKAGE BODY PKG_REMUN</a:t>
            </a:r>
            <a:r>
              <a:rPr lang="es-CL" sz="1000">
                <a:latin typeface="Arial Black" pitchFamily="34" charset="0"/>
              </a:rPr>
              <a:t> IS</a:t>
            </a:r>
          </a:p>
          <a:p>
            <a:r>
              <a:rPr lang="es-CL" sz="1000">
                <a:latin typeface="Arial Black" pitchFamily="34" charset="0"/>
              </a:rPr>
              <a:t>    …………………………………………………………</a:t>
            </a:r>
          </a:p>
          <a:p>
            <a:r>
              <a:rPr lang="es-CL" sz="1000">
                <a:latin typeface="Arial Black" pitchFamily="34" charset="0"/>
              </a:rPr>
              <a:t>END PKG_REMUN;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900113" y="188913"/>
            <a:ext cx="7793037" cy="1462087"/>
          </a:xfrm>
        </p:spPr>
        <p:txBody>
          <a:bodyPr/>
          <a:lstStyle/>
          <a:p>
            <a:pPr algn="r"/>
            <a:r>
              <a:rPr lang="es-CL" sz="3000" dirty="0" smtClean="0">
                <a:solidFill>
                  <a:srgbClr val="10253F"/>
                </a:solidFill>
                <a:latin typeface="Arial" charset="0"/>
                <a:ea typeface="ＭＳ Ｐゴシック" pitchFamily="34" charset="-128"/>
                <a:cs typeface="Arial" charset="0"/>
              </a:rPr>
              <a:t>Restringiendo un </a:t>
            </a:r>
            <a:r>
              <a:rPr lang="es-CL" sz="3000" dirty="0" err="1" smtClean="0">
                <a:solidFill>
                  <a:srgbClr val="10253F"/>
                </a:solidFill>
                <a:latin typeface="Arial" charset="0"/>
                <a:ea typeface="ＭＳ Ｐゴシック" pitchFamily="34" charset="-128"/>
                <a:cs typeface="Arial" charset="0"/>
              </a:rPr>
              <a:t>Trigger</a:t>
            </a:r>
            <a:r>
              <a:rPr lang="es-CL" sz="3000" dirty="0" smtClean="0">
                <a:solidFill>
                  <a:srgbClr val="10253F"/>
                </a:solidFill>
                <a:latin typeface="Arial" charset="0"/>
                <a:ea typeface="ＭＳ Ｐゴシック" pitchFamily="34" charset="-128"/>
                <a:cs typeface="Arial" charset="0"/>
              </a:rPr>
              <a:t> a Nivel de Fila</a:t>
            </a:r>
            <a:endParaRPr lang="es-ES" sz="3000" dirty="0" smtClean="0">
              <a:solidFill>
                <a:srgbClr val="10253F"/>
              </a:solidFill>
              <a:latin typeface="Arial" charset="0"/>
              <a:ea typeface="ＭＳ Ｐゴシック" pitchFamily="34" charset="-128"/>
              <a:cs typeface="Arial" charset="0"/>
            </a:endParaRPr>
          </a:p>
        </p:txBody>
      </p:sp>
      <p:sp>
        <p:nvSpPr>
          <p:cNvPr id="62467"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a:ea typeface="Arial Unicode MS"/>
                <a:cs typeface="Arial Unicode MS"/>
              </a:rPr>
              <a:t>Para restringir un </a:t>
            </a:r>
            <a:r>
              <a:rPr lang="es-CL" sz="1800" dirty="0" err="1">
                <a:ea typeface="Arial Unicode MS"/>
                <a:cs typeface="Arial Unicode MS"/>
              </a:rPr>
              <a:t>trigger</a:t>
            </a:r>
            <a:r>
              <a:rPr lang="es-CL" sz="1800" dirty="0">
                <a:ea typeface="Arial Unicode MS"/>
                <a:cs typeface="Arial Unicode MS"/>
              </a:rPr>
              <a:t> a aquellas filas que satisfacen una cierta condición se debe utilizar la cláusula WHEN</a:t>
            </a:r>
            <a:r>
              <a:rPr lang="es-CL" sz="1800" dirty="0" smtClean="0">
                <a:ea typeface="Arial Unicode MS"/>
                <a:cs typeface="Arial Unicode MS"/>
              </a:rPr>
              <a:t>.</a:t>
            </a: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r>
              <a:rPr lang="es-CL" sz="1800" dirty="0" smtClean="0">
                <a:ea typeface="Arial Unicode MS"/>
                <a:cs typeface="Arial Unicode MS"/>
              </a:rPr>
              <a:t>Ejemplo:</a:t>
            </a:r>
            <a:endParaRPr lang="es-CL" sz="1800" dirty="0">
              <a:ea typeface="Arial Unicode MS"/>
              <a:cs typeface="Arial Unicode MS"/>
            </a:endParaRPr>
          </a:p>
        </p:txBody>
      </p:sp>
      <p:sp>
        <p:nvSpPr>
          <p:cNvPr id="6" name="Text Box 5"/>
          <p:cNvSpPr txBox="1">
            <a:spLocks noChangeArrowheads="1"/>
          </p:cNvSpPr>
          <p:nvPr/>
        </p:nvSpPr>
        <p:spPr bwMode="auto">
          <a:xfrm>
            <a:off x="1259632" y="2636912"/>
            <a:ext cx="7344618" cy="2369880"/>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endParaRPr lang="es-MX" sz="800" dirty="0">
              <a:latin typeface="Arial Black" pitchFamily="34" charset="0"/>
            </a:endParaRPr>
          </a:p>
          <a:p>
            <a:pPr eaLnBrk="0" hangingPunct="0"/>
            <a:r>
              <a:rPr lang="en-US" sz="1200" b="1" dirty="0">
                <a:latin typeface="Arial Black" panose="020B0A04020102020204" pitchFamily="34" charset="0"/>
              </a:rPr>
              <a:t>CREATE OR REPLACE TRIGGER  </a:t>
            </a:r>
            <a:r>
              <a:rPr lang="en-US" sz="1200" b="1" dirty="0" err="1">
                <a:latin typeface="Arial Black" panose="020B0A04020102020204" pitchFamily="34" charset="0"/>
              </a:rPr>
              <a:t>TRG_derive_commission_pct</a:t>
            </a:r>
            <a:endParaRPr lang="en-US" sz="1200" b="1" dirty="0">
              <a:latin typeface="Arial Black" panose="020B0A04020102020204" pitchFamily="34" charset="0"/>
            </a:endParaRPr>
          </a:p>
          <a:p>
            <a:pPr eaLnBrk="0" hangingPunct="0"/>
            <a:r>
              <a:rPr lang="en-US" sz="1200" b="1" dirty="0">
                <a:latin typeface="Arial Black" panose="020B0A04020102020204" pitchFamily="34" charset="0"/>
              </a:rPr>
              <a:t>BEFORE INSERT OR UPDATE OF salary ON employees</a:t>
            </a:r>
          </a:p>
          <a:p>
            <a:pPr eaLnBrk="0" hangingPunct="0"/>
            <a:r>
              <a:rPr lang="en-US" sz="1200" b="1" dirty="0">
                <a:latin typeface="Arial Black" panose="020B0A04020102020204" pitchFamily="34" charset="0"/>
              </a:rPr>
              <a:t>FOR EACH ROW</a:t>
            </a:r>
          </a:p>
          <a:p>
            <a:pPr eaLnBrk="0" hangingPunct="0"/>
            <a:r>
              <a:rPr lang="en-US" sz="1200" b="1" dirty="0">
                <a:latin typeface="Arial Black" panose="020B0A04020102020204" pitchFamily="34" charset="0"/>
              </a:rPr>
              <a:t>WHEN (</a:t>
            </a:r>
            <a:r>
              <a:rPr lang="en-US" sz="1200" b="1" dirty="0" err="1">
                <a:latin typeface="Arial Black" panose="020B0A04020102020204" pitchFamily="34" charset="0"/>
              </a:rPr>
              <a:t>NEW.job_id</a:t>
            </a:r>
            <a:r>
              <a:rPr lang="en-US" sz="1200" b="1" dirty="0">
                <a:latin typeface="Arial Black" panose="020B0A04020102020204" pitchFamily="34" charset="0"/>
              </a:rPr>
              <a:t> = 'SA_REP')</a:t>
            </a:r>
          </a:p>
          <a:p>
            <a:pPr eaLnBrk="0" hangingPunct="0"/>
            <a:r>
              <a:rPr lang="en-US" sz="1200" b="1" dirty="0">
                <a:latin typeface="Arial Black" panose="020B0A04020102020204" pitchFamily="34" charset="0"/>
              </a:rPr>
              <a:t>BEGIN</a:t>
            </a:r>
          </a:p>
          <a:p>
            <a:pPr eaLnBrk="0" hangingPunct="0"/>
            <a:r>
              <a:rPr lang="en-US" sz="1200" b="1" dirty="0">
                <a:latin typeface="Arial Black" panose="020B0A04020102020204" pitchFamily="34" charset="0"/>
              </a:rPr>
              <a:t>   IF INSERTING THEN</a:t>
            </a:r>
          </a:p>
          <a:p>
            <a:pPr eaLnBrk="0" hangingPunct="0"/>
            <a:r>
              <a:rPr lang="en-US" sz="1200" b="1" dirty="0">
                <a:latin typeface="Arial Black" panose="020B0A04020102020204" pitchFamily="34" charset="0"/>
              </a:rPr>
              <a:t>        :</a:t>
            </a:r>
            <a:r>
              <a:rPr lang="en-US" sz="1200" b="1" dirty="0" err="1">
                <a:latin typeface="Arial Black" panose="020B0A04020102020204" pitchFamily="34" charset="0"/>
              </a:rPr>
              <a:t>NEW.commission_pct</a:t>
            </a:r>
            <a:r>
              <a:rPr lang="en-US" sz="1200" b="1" dirty="0">
                <a:latin typeface="Arial Black" panose="020B0A04020102020204" pitchFamily="34" charset="0"/>
              </a:rPr>
              <a:t> := 0;</a:t>
            </a:r>
          </a:p>
          <a:p>
            <a:pPr eaLnBrk="0" hangingPunct="0"/>
            <a:r>
              <a:rPr lang="en-US" sz="1200" b="1" dirty="0">
                <a:latin typeface="Arial Black" panose="020B0A04020102020204" pitchFamily="34" charset="0"/>
              </a:rPr>
              <a:t>   ELSE </a:t>
            </a:r>
          </a:p>
          <a:p>
            <a:pPr eaLnBrk="0" hangingPunct="0"/>
            <a:r>
              <a:rPr lang="en-US" sz="1200" b="1" dirty="0">
                <a:latin typeface="Arial Black" panose="020B0A04020102020204" pitchFamily="34" charset="0"/>
              </a:rPr>
              <a:t>        :</a:t>
            </a:r>
            <a:r>
              <a:rPr lang="en-US" sz="1200" b="1" dirty="0" err="1">
                <a:latin typeface="Arial Black" panose="020B0A04020102020204" pitchFamily="34" charset="0"/>
              </a:rPr>
              <a:t>NEW.commission_pct</a:t>
            </a:r>
            <a:r>
              <a:rPr lang="en-US" sz="1200" b="1" dirty="0">
                <a:latin typeface="Arial Black" panose="020B0A04020102020204" pitchFamily="34" charset="0"/>
              </a:rPr>
              <a:t> := :OLD.commission_pct+0.05;</a:t>
            </a:r>
          </a:p>
          <a:p>
            <a:pPr eaLnBrk="0" hangingPunct="0"/>
            <a:r>
              <a:rPr lang="en-US" sz="1200" b="1" dirty="0">
                <a:latin typeface="Arial Black" panose="020B0A04020102020204" pitchFamily="34" charset="0"/>
              </a:rPr>
              <a:t>   END IF;</a:t>
            </a:r>
          </a:p>
          <a:p>
            <a:pPr eaLnBrk="0" hangingPunct="0"/>
            <a:r>
              <a:rPr lang="en-US" sz="1200" b="1" dirty="0">
                <a:latin typeface="Arial Black" panose="020B0A04020102020204" pitchFamily="34" charset="0"/>
              </a:rPr>
              <a:t>END;</a:t>
            </a:r>
          </a:p>
          <a:p>
            <a:pPr defTabSz="400050">
              <a:tabLst>
                <a:tab pos="571500" algn="l"/>
                <a:tab pos="1828800" algn="l"/>
              </a:tabLst>
            </a:pPr>
            <a:endParaRPr lang="en-US" sz="800" b="1" dirty="0" smtClean="0">
              <a:latin typeface="Arial Black"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900113" y="188913"/>
            <a:ext cx="7793037" cy="1462087"/>
          </a:xfrm>
        </p:spPr>
        <p:txBody>
          <a:bodyPr/>
          <a:lstStyle/>
          <a:p>
            <a:pPr algn="r"/>
            <a:r>
              <a:rPr lang="es-CL" sz="3000" dirty="0" smtClean="0">
                <a:solidFill>
                  <a:srgbClr val="10253F"/>
                </a:solidFill>
                <a:latin typeface="Arial" charset="0"/>
                <a:ea typeface="ＭＳ Ｐゴシック" pitchFamily="34" charset="-128"/>
                <a:cs typeface="Arial" charset="0"/>
              </a:rPr>
              <a:t>Tablas Mutantes</a:t>
            </a:r>
            <a:endParaRPr lang="es-ES" sz="3000" dirty="0" smtClean="0">
              <a:solidFill>
                <a:srgbClr val="10253F"/>
              </a:solidFill>
              <a:latin typeface="Arial" charset="0"/>
              <a:ea typeface="ＭＳ Ｐゴシック" pitchFamily="34" charset="-128"/>
              <a:cs typeface="Arial" charset="0"/>
            </a:endParaRPr>
          </a:p>
        </p:txBody>
      </p:sp>
      <p:sp>
        <p:nvSpPr>
          <p:cNvPr id="6" name="Text Box 5"/>
          <p:cNvSpPr txBox="1">
            <a:spLocks noChangeArrowheads="1"/>
          </p:cNvSpPr>
          <p:nvPr/>
        </p:nvSpPr>
        <p:spPr bwMode="auto">
          <a:xfrm>
            <a:off x="611560" y="1196752"/>
            <a:ext cx="7200800" cy="3662541"/>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endParaRPr lang="es-MX" sz="800" dirty="0">
              <a:latin typeface="Arial Black" pitchFamily="34" charset="0"/>
            </a:endParaRPr>
          </a:p>
          <a:p>
            <a:pPr eaLnBrk="0" hangingPunct="0"/>
            <a:r>
              <a:rPr lang="en-US" sz="1200" b="1" dirty="0">
                <a:latin typeface="Arial Black" panose="020B0A04020102020204" pitchFamily="34" charset="0"/>
              </a:rPr>
              <a:t>CREATE OR REPLACE TRIGGER </a:t>
            </a:r>
            <a:r>
              <a:rPr lang="en-US" sz="1200" b="1" dirty="0" err="1" smtClean="0">
                <a:latin typeface="Arial Black" panose="020B0A04020102020204" pitchFamily="34" charset="0"/>
              </a:rPr>
              <a:t>trg_check_salary</a:t>
            </a:r>
            <a:endParaRPr lang="en-US" sz="1200" b="1" dirty="0">
              <a:latin typeface="Arial Black" panose="020B0A04020102020204" pitchFamily="34" charset="0"/>
            </a:endParaRPr>
          </a:p>
          <a:p>
            <a:pPr eaLnBrk="0" hangingPunct="0"/>
            <a:r>
              <a:rPr lang="en-US" sz="1200" b="1" dirty="0">
                <a:latin typeface="Arial Black" panose="020B0A04020102020204" pitchFamily="34" charset="0"/>
              </a:rPr>
              <a:t>  BEFORE INSERT OR UPDATE OF salary, </a:t>
            </a:r>
            <a:r>
              <a:rPr lang="en-US" sz="1200" b="1" dirty="0" err="1">
                <a:latin typeface="Arial Black" panose="020B0A04020102020204" pitchFamily="34" charset="0"/>
              </a:rPr>
              <a:t>job_id</a:t>
            </a:r>
            <a:r>
              <a:rPr lang="en-US" sz="1200" b="1" dirty="0">
                <a:latin typeface="Arial Black" panose="020B0A04020102020204" pitchFamily="34" charset="0"/>
              </a:rPr>
              <a:t> </a:t>
            </a:r>
          </a:p>
          <a:p>
            <a:pPr eaLnBrk="0" hangingPunct="0"/>
            <a:r>
              <a:rPr lang="en-US" sz="1200" b="1" dirty="0">
                <a:latin typeface="Arial Black" panose="020B0A04020102020204" pitchFamily="34" charset="0"/>
              </a:rPr>
              <a:t>  </a:t>
            </a:r>
            <a:r>
              <a:rPr lang="en-US" sz="1200" b="1" dirty="0">
                <a:solidFill>
                  <a:srgbClr val="920000"/>
                </a:solidFill>
                <a:latin typeface="Arial Black" panose="020B0A04020102020204" pitchFamily="34" charset="0"/>
              </a:rPr>
              <a:t>ON employees</a:t>
            </a:r>
          </a:p>
          <a:p>
            <a:pPr eaLnBrk="0" hangingPunct="0"/>
            <a:r>
              <a:rPr lang="en-US" sz="1200" b="1" dirty="0">
                <a:latin typeface="Arial Black" panose="020B0A04020102020204" pitchFamily="34" charset="0"/>
              </a:rPr>
              <a:t>  FOR EACH ROW</a:t>
            </a:r>
          </a:p>
          <a:p>
            <a:pPr eaLnBrk="0" hangingPunct="0"/>
            <a:r>
              <a:rPr lang="en-US" sz="1200" b="1" dirty="0">
                <a:latin typeface="Arial Black" panose="020B0A04020102020204" pitchFamily="34" charset="0"/>
              </a:rPr>
              <a:t>  WHEN (</a:t>
            </a:r>
            <a:r>
              <a:rPr lang="en-US" sz="1200" b="1" dirty="0" err="1">
                <a:latin typeface="Arial Black" panose="020B0A04020102020204" pitchFamily="34" charset="0"/>
              </a:rPr>
              <a:t>NEW.job_id</a:t>
            </a:r>
            <a:r>
              <a:rPr lang="en-US" sz="1200" b="1" dirty="0">
                <a:latin typeface="Arial Black" panose="020B0A04020102020204" pitchFamily="34" charset="0"/>
              </a:rPr>
              <a:t> &lt;&gt; 'AD_PRES')</a:t>
            </a:r>
          </a:p>
          <a:p>
            <a:pPr eaLnBrk="0" hangingPunct="0"/>
            <a:r>
              <a:rPr lang="en-US" sz="1200" b="1" dirty="0">
                <a:latin typeface="Arial Black" panose="020B0A04020102020204" pitchFamily="34" charset="0"/>
              </a:rPr>
              <a:t>DECLARE</a:t>
            </a:r>
          </a:p>
          <a:p>
            <a:pPr eaLnBrk="0" hangingPunct="0"/>
            <a:r>
              <a:rPr lang="en-US" sz="1200" b="1" dirty="0">
                <a:latin typeface="Arial Black" panose="020B0A04020102020204" pitchFamily="34" charset="0"/>
              </a:rPr>
              <a:t>  </a:t>
            </a:r>
            <a:r>
              <a:rPr lang="en-US" sz="1200" b="1" dirty="0" err="1">
                <a:latin typeface="Arial Black" panose="020B0A04020102020204" pitchFamily="34" charset="0"/>
              </a:rPr>
              <a:t>minsalary</a:t>
            </a:r>
            <a:r>
              <a:rPr lang="en-US" sz="1200" b="1" dirty="0">
                <a:latin typeface="Arial Black" panose="020B0A04020102020204" pitchFamily="34" charset="0"/>
              </a:rPr>
              <a:t> </a:t>
            </a:r>
            <a:r>
              <a:rPr lang="en-US" sz="1200" b="1" dirty="0" err="1">
                <a:latin typeface="Arial Black" panose="020B0A04020102020204" pitchFamily="34" charset="0"/>
              </a:rPr>
              <a:t>employees.salary%TYPE</a:t>
            </a:r>
            <a:r>
              <a:rPr lang="en-US" sz="1200" b="1" dirty="0">
                <a:latin typeface="Arial Black" panose="020B0A04020102020204" pitchFamily="34" charset="0"/>
              </a:rPr>
              <a:t>;</a:t>
            </a:r>
          </a:p>
          <a:p>
            <a:pPr eaLnBrk="0" hangingPunct="0"/>
            <a:r>
              <a:rPr lang="en-US" sz="1200" b="1" dirty="0">
                <a:latin typeface="Arial Black" panose="020B0A04020102020204" pitchFamily="34" charset="0"/>
              </a:rPr>
              <a:t>  </a:t>
            </a:r>
            <a:r>
              <a:rPr lang="en-US" sz="1200" b="1" dirty="0" err="1">
                <a:latin typeface="Arial Black" panose="020B0A04020102020204" pitchFamily="34" charset="0"/>
              </a:rPr>
              <a:t>maxsalary</a:t>
            </a:r>
            <a:r>
              <a:rPr lang="en-US" sz="1200" b="1" dirty="0">
                <a:latin typeface="Arial Black" panose="020B0A04020102020204" pitchFamily="34" charset="0"/>
              </a:rPr>
              <a:t> </a:t>
            </a:r>
            <a:r>
              <a:rPr lang="en-US" sz="1200" b="1" dirty="0" err="1">
                <a:latin typeface="Arial Black" panose="020B0A04020102020204" pitchFamily="34" charset="0"/>
              </a:rPr>
              <a:t>employees.salary%TYPE</a:t>
            </a:r>
            <a:r>
              <a:rPr lang="en-US" sz="1200" b="1" dirty="0">
                <a:latin typeface="Arial Black" panose="020B0A04020102020204" pitchFamily="34" charset="0"/>
              </a:rPr>
              <a:t>;</a:t>
            </a:r>
          </a:p>
          <a:p>
            <a:pPr eaLnBrk="0" hangingPunct="0"/>
            <a:r>
              <a:rPr lang="en-US" sz="1200" b="1" dirty="0">
                <a:latin typeface="Arial Black" panose="020B0A04020102020204" pitchFamily="34" charset="0"/>
              </a:rPr>
              <a:t>BEGIN</a:t>
            </a:r>
          </a:p>
          <a:p>
            <a:pPr eaLnBrk="0" hangingPunct="0"/>
            <a:r>
              <a:rPr lang="en-US" sz="1200" b="1" dirty="0">
                <a:latin typeface="Arial Black" panose="020B0A04020102020204" pitchFamily="34" charset="0"/>
              </a:rPr>
              <a:t>  SELECT MIN(salary), MAX(salary)</a:t>
            </a:r>
          </a:p>
          <a:p>
            <a:pPr eaLnBrk="0" hangingPunct="0"/>
            <a:r>
              <a:rPr lang="en-US" sz="1200" b="1" dirty="0">
                <a:latin typeface="Arial Black" panose="020B0A04020102020204" pitchFamily="34" charset="0"/>
              </a:rPr>
              <a:t>   INTO	</a:t>
            </a:r>
            <a:r>
              <a:rPr lang="en-US" sz="1200" b="1" dirty="0" err="1">
                <a:latin typeface="Arial Black" panose="020B0A04020102020204" pitchFamily="34" charset="0"/>
              </a:rPr>
              <a:t>minsalary</a:t>
            </a:r>
            <a:r>
              <a:rPr lang="en-US" sz="1200" b="1" dirty="0">
                <a:latin typeface="Arial Black" panose="020B0A04020102020204" pitchFamily="34" charset="0"/>
              </a:rPr>
              <a:t>, </a:t>
            </a:r>
            <a:r>
              <a:rPr lang="en-US" sz="1200" b="1" dirty="0" err="1">
                <a:latin typeface="Arial Black" panose="020B0A04020102020204" pitchFamily="34" charset="0"/>
              </a:rPr>
              <a:t>maxsalary</a:t>
            </a:r>
            <a:endParaRPr lang="en-US" sz="1200" b="1" dirty="0">
              <a:latin typeface="Arial Black" panose="020B0A04020102020204" pitchFamily="34" charset="0"/>
            </a:endParaRPr>
          </a:p>
          <a:p>
            <a:pPr eaLnBrk="0" hangingPunct="0"/>
            <a:r>
              <a:rPr lang="en-US" sz="1200" b="1" dirty="0">
                <a:latin typeface="Arial Black" panose="020B0A04020102020204" pitchFamily="34" charset="0"/>
              </a:rPr>
              <a:t>   FROM	</a:t>
            </a:r>
            <a:r>
              <a:rPr lang="en-US" sz="1200" b="1" dirty="0">
                <a:solidFill>
                  <a:srgbClr val="920000"/>
                </a:solidFill>
                <a:latin typeface="Arial Black" panose="020B0A04020102020204" pitchFamily="34" charset="0"/>
              </a:rPr>
              <a:t>employees</a:t>
            </a:r>
          </a:p>
          <a:p>
            <a:pPr eaLnBrk="0" hangingPunct="0"/>
            <a:r>
              <a:rPr lang="en-US" sz="1200" b="1" dirty="0">
                <a:latin typeface="Arial Black" panose="020B0A04020102020204" pitchFamily="34" charset="0"/>
              </a:rPr>
              <a:t>   WHERE </a:t>
            </a:r>
            <a:r>
              <a:rPr lang="en-US" sz="1200" b="1" dirty="0" err="1">
                <a:latin typeface="Arial Black" panose="020B0A04020102020204" pitchFamily="34" charset="0"/>
              </a:rPr>
              <a:t>job_id</a:t>
            </a:r>
            <a:r>
              <a:rPr lang="en-US" sz="1200" b="1" dirty="0">
                <a:latin typeface="Arial Black" panose="020B0A04020102020204" pitchFamily="34" charset="0"/>
              </a:rPr>
              <a:t> = :</a:t>
            </a:r>
            <a:r>
              <a:rPr lang="en-US" sz="1200" b="1" dirty="0" err="1">
                <a:latin typeface="Arial Black" panose="020B0A04020102020204" pitchFamily="34" charset="0"/>
              </a:rPr>
              <a:t>NEW.job_id</a:t>
            </a:r>
            <a:r>
              <a:rPr lang="en-US" sz="1200" b="1" dirty="0">
                <a:latin typeface="Arial Black" panose="020B0A04020102020204" pitchFamily="34" charset="0"/>
              </a:rPr>
              <a:t>;</a:t>
            </a:r>
          </a:p>
          <a:p>
            <a:pPr eaLnBrk="0" hangingPunct="0"/>
            <a:r>
              <a:rPr lang="en-US" sz="1200" b="1" dirty="0">
                <a:latin typeface="Arial Black" panose="020B0A04020102020204" pitchFamily="34" charset="0"/>
              </a:rPr>
              <a:t>  IF :</a:t>
            </a:r>
            <a:r>
              <a:rPr lang="en-US" sz="1200" b="1" dirty="0" err="1">
                <a:latin typeface="Arial Black" panose="020B0A04020102020204" pitchFamily="34" charset="0"/>
              </a:rPr>
              <a:t>NEW.salary</a:t>
            </a:r>
            <a:r>
              <a:rPr lang="en-US" sz="1200" b="1" dirty="0">
                <a:latin typeface="Arial Black" panose="020B0A04020102020204" pitchFamily="34" charset="0"/>
              </a:rPr>
              <a:t> &lt; </a:t>
            </a:r>
            <a:r>
              <a:rPr lang="en-US" sz="1200" b="1" dirty="0" err="1">
                <a:latin typeface="Arial Black" panose="020B0A04020102020204" pitchFamily="34" charset="0"/>
              </a:rPr>
              <a:t>minsalary</a:t>
            </a:r>
            <a:r>
              <a:rPr lang="en-US" sz="1200" b="1" dirty="0">
                <a:latin typeface="Arial Black" panose="020B0A04020102020204" pitchFamily="34" charset="0"/>
              </a:rPr>
              <a:t> OR</a:t>
            </a:r>
          </a:p>
          <a:p>
            <a:pPr eaLnBrk="0" hangingPunct="0"/>
            <a:r>
              <a:rPr lang="en-US" sz="1200" b="1" dirty="0">
                <a:latin typeface="Arial Black" panose="020B0A04020102020204" pitchFamily="34" charset="0"/>
              </a:rPr>
              <a:t>     :</a:t>
            </a:r>
            <a:r>
              <a:rPr lang="en-US" sz="1200" b="1" dirty="0" err="1">
                <a:latin typeface="Arial Black" panose="020B0A04020102020204" pitchFamily="34" charset="0"/>
              </a:rPr>
              <a:t>NEW.salary</a:t>
            </a:r>
            <a:r>
              <a:rPr lang="en-US" sz="1200" b="1" dirty="0">
                <a:latin typeface="Arial Black" panose="020B0A04020102020204" pitchFamily="34" charset="0"/>
              </a:rPr>
              <a:t> &gt; </a:t>
            </a:r>
            <a:r>
              <a:rPr lang="en-US" sz="1200" b="1" dirty="0" err="1">
                <a:latin typeface="Arial Black" panose="020B0A04020102020204" pitchFamily="34" charset="0"/>
              </a:rPr>
              <a:t>maxsalary</a:t>
            </a:r>
            <a:r>
              <a:rPr lang="en-US" sz="1200" b="1" dirty="0">
                <a:latin typeface="Arial Black" panose="020B0A04020102020204" pitchFamily="34" charset="0"/>
              </a:rPr>
              <a:t> THEN</a:t>
            </a:r>
          </a:p>
          <a:p>
            <a:pPr eaLnBrk="0" hangingPunct="0"/>
            <a:r>
              <a:rPr lang="en-US" sz="1200" b="1" dirty="0">
                <a:latin typeface="Arial Black" panose="020B0A04020102020204" pitchFamily="34" charset="0"/>
              </a:rPr>
              <a:t>     RAISE_APPLICATION_ERROR(-20505, '</a:t>
            </a:r>
            <a:r>
              <a:rPr lang="en-US" sz="1200" b="1" dirty="0" err="1">
                <a:latin typeface="Arial Black" panose="020B0A04020102020204" pitchFamily="34" charset="0"/>
              </a:rPr>
              <a:t>Salario</a:t>
            </a:r>
            <a:r>
              <a:rPr lang="en-US" sz="1200" b="1" dirty="0">
                <a:latin typeface="Arial Black" panose="020B0A04020102020204" pitchFamily="34" charset="0"/>
              </a:rPr>
              <a:t> </a:t>
            </a:r>
            <a:r>
              <a:rPr lang="en-US" sz="1200" b="1" dirty="0" err="1">
                <a:latin typeface="Arial Black" panose="020B0A04020102020204" pitchFamily="34" charset="0"/>
              </a:rPr>
              <a:t>fuera</a:t>
            </a:r>
            <a:r>
              <a:rPr lang="en-US" sz="1200" b="1" dirty="0">
                <a:latin typeface="Arial Black" panose="020B0A04020102020204" pitchFamily="34" charset="0"/>
              </a:rPr>
              <a:t> de </a:t>
            </a:r>
            <a:r>
              <a:rPr lang="en-US" sz="1200" b="1" dirty="0" err="1">
                <a:latin typeface="Arial Black" panose="020B0A04020102020204" pitchFamily="34" charset="0"/>
              </a:rPr>
              <a:t>rango</a:t>
            </a:r>
            <a:r>
              <a:rPr lang="en-US" sz="1200" b="1" dirty="0">
                <a:latin typeface="Arial Black" panose="020B0A04020102020204" pitchFamily="34" charset="0"/>
              </a:rPr>
              <a:t> para el </a:t>
            </a:r>
            <a:r>
              <a:rPr lang="en-US" sz="1200" b="1" dirty="0" err="1">
                <a:latin typeface="Arial Black" panose="020B0A04020102020204" pitchFamily="34" charset="0"/>
              </a:rPr>
              <a:t>trabajo</a:t>
            </a:r>
            <a:r>
              <a:rPr lang="en-US" sz="1200" b="1" dirty="0">
                <a:latin typeface="Arial Black" panose="020B0A04020102020204" pitchFamily="34" charset="0"/>
              </a:rPr>
              <a:t>');</a:t>
            </a:r>
          </a:p>
          <a:p>
            <a:pPr eaLnBrk="0" hangingPunct="0"/>
            <a:r>
              <a:rPr lang="en-US" sz="1200" b="1" dirty="0">
                <a:latin typeface="Arial Black" panose="020B0A04020102020204" pitchFamily="34" charset="0"/>
              </a:rPr>
              <a:t>  END IF; 			</a:t>
            </a:r>
          </a:p>
          <a:p>
            <a:pPr eaLnBrk="0" hangingPunct="0"/>
            <a:r>
              <a:rPr lang="en-US" sz="1200" b="1" dirty="0">
                <a:latin typeface="Arial Black" panose="020B0A04020102020204" pitchFamily="34" charset="0"/>
              </a:rPr>
              <a:t>END;</a:t>
            </a:r>
          </a:p>
          <a:p>
            <a:pPr defTabSz="400050">
              <a:tabLst>
                <a:tab pos="571500" algn="l"/>
                <a:tab pos="1828800" algn="l"/>
              </a:tabLst>
            </a:pPr>
            <a:endParaRPr lang="en-US" sz="800" b="1" dirty="0" smtClean="0">
              <a:latin typeface="Arial Black" pitchFamily="34" charset="0"/>
            </a:endParaRPr>
          </a:p>
        </p:txBody>
      </p:sp>
      <p:sp>
        <p:nvSpPr>
          <p:cNvPr id="5" name="Text Box 5"/>
          <p:cNvSpPr txBox="1">
            <a:spLocks noChangeArrowheads="1"/>
          </p:cNvSpPr>
          <p:nvPr/>
        </p:nvSpPr>
        <p:spPr bwMode="auto">
          <a:xfrm>
            <a:off x="467544" y="5013176"/>
            <a:ext cx="3600400" cy="892552"/>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endParaRPr lang="es-MX" sz="800" dirty="0">
              <a:latin typeface="Arial Black" pitchFamily="34" charset="0"/>
            </a:endParaRPr>
          </a:p>
          <a:p>
            <a:pPr eaLnBrk="0" hangingPunct="0"/>
            <a:r>
              <a:rPr lang="en-US" sz="1200" b="1" dirty="0">
                <a:latin typeface="Arial Black" panose="020B0A04020102020204" pitchFamily="34" charset="0"/>
              </a:rPr>
              <a:t>UPDATE </a:t>
            </a:r>
            <a:r>
              <a:rPr lang="en-US" sz="1200" b="1" dirty="0">
                <a:solidFill>
                  <a:srgbClr val="920000"/>
                </a:solidFill>
                <a:latin typeface="Arial Black" panose="020B0A04020102020204" pitchFamily="34" charset="0"/>
              </a:rPr>
              <a:t>employees</a:t>
            </a:r>
          </a:p>
          <a:p>
            <a:pPr eaLnBrk="0" hangingPunct="0"/>
            <a:r>
              <a:rPr lang="en-US" sz="1200" b="1" dirty="0">
                <a:latin typeface="Arial Black" panose="020B0A04020102020204" pitchFamily="34" charset="0"/>
              </a:rPr>
              <a:t> SET salary = 3400</a:t>
            </a:r>
          </a:p>
          <a:p>
            <a:pPr eaLnBrk="0" hangingPunct="0"/>
            <a:r>
              <a:rPr lang="en-US" sz="1200" b="1" dirty="0">
                <a:latin typeface="Arial Black" panose="020B0A04020102020204" pitchFamily="34" charset="0"/>
              </a:rPr>
              <a:t> WHERE </a:t>
            </a:r>
            <a:r>
              <a:rPr lang="en-US" sz="1200" b="1" dirty="0" err="1">
                <a:latin typeface="Arial Black" panose="020B0A04020102020204" pitchFamily="34" charset="0"/>
              </a:rPr>
              <a:t>last_name</a:t>
            </a:r>
            <a:r>
              <a:rPr lang="en-US" sz="1200" b="1" dirty="0">
                <a:latin typeface="Arial Black" panose="020B0A04020102020204" pitchFamily="34" charset="0"/>
              </a:rPr>
              <a:t> = 'Stiles';</a:t>
            </a:r>
          </a:p>
          <a:p>
            <a:pPr defTabSz="400050">
              <a:tabLst>
                <a:tab pos="571500" algn="l"/>
                <a:tab pos="1828800" algn="l"/>
              </a:tabLst>
            </a:pPr>
            <a:endParaRPr lang="en-US" sz="800" b="1" dirty="0" smtClean="0">
              <a:latin typeface="Arial Black" pitchFamily="34" charset="0"/>
            </a:endParaRPr>
          </a:p>
        </p:txBody>
      </p:sp>
      <p:pic>
        <p:nvPicPr>
          <p:cNvPr id="7" name="Picture 8" descr="Screenshot - 04-04-2012 , 09_57_12"/>
          <p:cNvPicPr>
            <a:picLocks noChangeAspect="1" noChangeArrowheads="1"/>
          </p:cNvPicPr>
          <p:nvPr/>
        </p:nvPicPr>
        <p:blipFill>
          <a:blip r:embed="rId3" cstate="print"/>
          <a:srcRect/>
          <a:stretch>
            <a:fillRect/>
          </a:stretch>
        </p:blipFill>
        <p:spPr bwMode="auto">
          <a:xfrm>
            <a:off x="4175448" y="5157192"/>
            <a:ext cx="4968552" cy="918081"/>
          </a:xfrm>
          <a:prstGeom prst="rect">
            <a:avLst/>
          </a:prstGeom>
          <a:noFill/>
          <a:ln w="9525">
            <a:noFill/>
            <a:miter lim="800000"/>
            <a:headEnd/>
            <a:tailEnd/>
          </a:ln>
        </p:spPr>
      </p:pic>
      <p:sp>
        <p:nvSpPr>
          <p:cNvPr id="8" name="Rectangle 3"/>
          <p:cNvSpPr txBox="1">
            <a:spLocks noChangeArrowheads="1"/>
          </p:cNvSpPr>
          <p:nvPr/>
        </p:nvSpPr>
        <p:spPr bwMode="auto">
          <a:xfrm>
            <a:off x="107504" y="2516957"/>
            <a:ext cx="287337"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a:solidFill>
                  <a:srgbClr val="C00021"/>
                </a:solidFill>
                <a:latin typeface="Arial Black" pitchFamily="34" charset="0"/>
                <a:ea typeface="Arial Unicode MS"/>
                <a:cs typeface="Times New Roman" pitchFamily="18" charset="0"/>
              </a:rPr>
              <a:t>1</a:t>
            </a:r>
          </a:p>
        </p:txBody>
      </p:sp>
      <p:sp>
        <p:nvSpPr>
          <p:cNvPr id="9" name="Rectangle 3"/>
          <p:cNvSpPr txBox="1">
            <a:spLocks noChangeArrowheads="1"/>
          </p:cNvSpPr>
          <p:nvPr/>
        </p:nvSpPr>
        <p:spPr bwMode="auto">
          <a:xfrm>
            <a:off x="108199" y="5325269"/>
            <a:ext cx="287337"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smtClean="0">
                <a:solidFill>
                  <a:srgbClr val="C00021"/>
                </a:solidFill>
                <a:latin typeface="Arial Black" pitchFamily="34" charset="0"/>
                <a:ea typeface="Arial Unicode MS"/>
                <a:cs typeface="Times New Roman" pitchFamily="18" charset="0"/>
              </a:rPr>
              <a:t>2</a:t>
            </a:r>
            <a:endParaRPr lang="es-CL" sz="2000" dirty="0">
              <a:solidFill>
                <a:srgbClr val="C00021"/>
              </a:solidFill>
              <a:latin typeface="Arial Black" pitchFamily="34" charset="0"/>
              <a:ea typeface="Arial Unicode MS"/>
              <a:cs typeface="Times New Roman" pitchFamily="18" charset="0"/>
            </a:endParaRPr>
          </a:p>
        </p:txBody>
      </p:sp>
      <p:sp>
        <p:nvSpPr>
          <p:cNvPr id="10" name="Rectangle 3"/>
          <p:cNvSpPr txBox="1">
            <a:spLocks noChangeArrowheads="1"/>
          </p:cNvSpPr>
          <p:nvPr/>
        </p:nvSpPr>
        <p:spPr bwMode="auto">
          <a:xfrm>
            <a:off x="5796831" y="6165304"/>
            <a:ext cx="287337"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smtClean="0">
                <a:solidFill>
                  <a:srgbClr val="C00021"/>
                </a:solidFill>
                <a:latin typeface="Arial Black" pitchFamily="34" charset="0"/>
                <a:ea typeface="Arial Unicode MS"/>
                <a:cs typeface="Times New Roman" pitchFamily="18" charset="0"/>
              </a:rPr>
              <a:t>3</a:t>
            </a:r>
            <a:endParaRPr lang="es-CL" sz="2000" dirty="0">
              <a:solidFill>
                <a:srgbClr val="C00021"/>
              </a:solidFill>
              <a:latin typeface="Arial Black" pitchFamily="34" charset="0"/>
              <a:ea typeface="Arial Unicode MS"/>
              <a:cs typeface="Times New Roman" pitchFamily="18" charset="0"/>
            </a:endParaRPr>
          </a:p>
        </p:txBody>
      </p:sp>
    </p:spTree>
    <p:extLst>
      <p:ext uri="{BB962C8B-B14F-4D97-AF65-F5344CB8AC3E}">
        <p14:creationId xmlns="" xmlns:p14="http://schemas.microsoft.com/office/powerpoint/2010/main" val="4117058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900113" y="188913"/>
            <a:ext cx="7793037" cy="1462087"/>
          </a:xfrm>
        </p:spPr>
        <p:txBody>
          <a:bodyPr/>
          <a:lstStyle/>
          <a:p>
            <a:pPr algn="r"/>
            <a:r>
              <a:rPr lang="es-CL" sz="3000" dirty="0" err="1" smtClean="0">
                <a:solidFill>
                  <a:srgbClr val="10253F"/>
                </a:solidFill>
                <a:latin typeface="Arial" charset="0"/>
                <a:ea typeface="ＭＳ Ｐゴシック" pitchFamily="34" charset="-128"/>
                <a:cs typeface="Arial" charset="0"/>
              </a:rPr>
              <a:t>Trigger</a:t>
            </a:r>
            <a:r>
              <a:rPr lang="es-CL" sz="3000" dirty="0" smtClean="0">
                <a:solidFill>
                  <a:srgbClr val="10253F"/>
                </a:solidFill>
                <a:latin typeface="Arial" charset="0"/>
                <a:ea typeface="ＭＳ Ｐゴシック" pitchFamily="34" charset="-128"/>
                <a:cs typeface="Arial" charset="0"/>
              </a:rPr>
              <a:t> INSTEAD OF</a:t>
            </a:r>
            <a:endParaRPr lang="es-ES" sz="3000" dirty="0" smtClean="0">
              <a:solidFill>
                <a:srgbClr val="10253F"/>
              </a:solidFill>
              <a:latin typeface="Arial" charset="0"/>
              <a:ea typeface="ＭＳ Ｐゴシック" pitchFamily="34" charset="-128"/>
              <a:cs typeface="Arial" charset="0"/>
            </a:endParaRPr>
          </a:p>
        </p:txBody>
      </p:sp>
      <p:sp>
        <p:nvSpPr>
          <p:cNvPr id="6" name="Text Box 5"/>
          <p:cNvSpPr txBox="1">
            <a:spLocks noChangeArrowheads="1"/>
          </p:cNvSpPr>
          <p:nvPr/>
        </p:nvSpPr>
        <p:spPr bwMode="auto">
          <a:xfrm>
            <a:off x="1547664" y="1340768"/>
            <a:ext cx="4824536" cy="689420"/>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endParaRPr lang="es-MX" sz="800" dirty="0">
              <a:latin typeface="Arial Black" pitchFamily="34" charset="0"/>
            </a:endParaRPr>
          </a:p>
          <a:p>
            <a:pPr defTabSz="400050" eaLnBrk="0" hangingPunct="0">
              <a:lnSpc>
                <a:spcPct val="95000"/>
              </a:lnSpc>
              <a:tabLst>
                <a:tab pos="400050" algn="r"/>
                <a:tab pos="519113" algn="l"/>
              </a:tabLst>
            </a:pPr>
            <a:r>
              <a:rPr lang="en-US" sz="1200" dirty="0" smtClean="0">
                <a:latin typeface="Arial Black" pitchFamily="34" charset="0"/>
              </a:rPr>
              <a:t>INSERT INTO </a:t>
            </a:r>
            <a:r>
              <a:rPr lang="en-US" sz="1200" dirty="0" err="1" smtClean="0">
                <a:latin typeface="Arial Black" pitchFamily="34" charset="0"/>
              </a:rPr>
              <a:t>emp_details</a:t>
            </a:r>
            <a:endParaRPr lang="en-US" sz="1200" dirty="0" smtClean="0">
              <a:latin typeface="Arial Black" pitchFamily="34" charset="0"/>
            </a:endParaRPr>
          </a:p>
          <a:p>
            <a:pPr defTabSz="400050" eaLnBrk="0" hangingPunct="0">
              <a:lnSpc>
                <a:spcPct val="95000"/>
              </a:lnSpc>
              <a:tabLst>
                <a:tab pos="400050" algn="r"/>
                <a:tab pos="519113" algn="l"/>
              </a:tabLst>
            </a:pPr>
            <a:r>
              <a:rPr lang="en-US" sz="1200" dirty="0" smtClean="0">
                <a:latin typeface="Arial Black" pitchFamily="34" charset="0"/>
              </a:rPr>
              <a:t>VALUES (9001,'ABBOTT',3000, 10, 'Administration');</a:t>
            </a:r>
          </a:p>
          <a:p>
            <a:pPr defTabSz="400050">
              <a:tabLst>
                <a:tab pos="571500" algn="l"/>
                <a:tab pos="1828800" algn="l"/>
              </a:tabLst>
            </a:pPr>
            <a:endParaRPr lang="en-US" sz="800" b="1" dirty="0" smtClean="0">
              <a:latin typeface="Arial Black" pitchFamily="34" charset="0"/>
            </a:endParaRPr>
          </a:p>
        </p:txBody>
      </p:sp>
      <p:sp>
        <p:nvSpPr>
          <p:cNvPr id="5" name="Rectangle 3"/>
          <p:cNvSpPr>
            <a:spLocks noChangeArrowheads="1"/>
          </p:cNvSpPr>
          <p:nvPr/>
        </p:nvSpPr>
        <p:spPr bwMode="auto">
          <a:xfrm>
            <a:off x="1369120" y="3627438"/>
            <a:ext cx="2452687" cy="408190"/>
          </a:xfrm>
          <a:prstGeom prst="rect">
            <a:avLst/>
          </a:prstGeom>
          <a:noFill/>
          <a:ln w="9525">
            <a:noFill/>
            <a:miter lim="800000"/>
            <a:headEnd/>
            <a:tailEnd/>
          </a:ln>
          <a:effectLst/>
        </p:spPr>
        <p:txBody>
          <a:bodyPr lIns="92075" tIns="46038" rIns="92075" bIns="46038">
            <a:spAutoFit/>
          </a:bodyPr>
          <a:lstStyle/>
          <a:p>
            <a:pPr eaLnBrk="0" hangingPunct="0">
              <a:lnSpc>
                <a:spcPct val="85000"/>
              </a:lnSpc>
              <a:spcBef>
                <a:spcPct val="0"/>
              </a:spcBef>
              <a:buClrTx/>
              <a:buFontTx/>
              <a:buNone/>
            </a:pPr>
            <a:r>
              <a:rPr lang="en-US" sz="1200" dirty="0" smtClean="0">
                <a:latin typeface="Arial Black" pitchFamily="34" charset="0"/>
              </a:rPr>
              <a:t>En </a:t>
            </a:r>
            <a:r>
              <a:rPr lang="en-US" sz="1200" dirty="0" err="1" smtClean="0">
                <a:latin typeface="Arial Black" pitchFamily="34" charset="0"/>
              </a:rPr>
              <a:t>lugar</a:t>
            </a:r>
            <a:r>
              <a:rPr lang="en-US" sz="1200" dirty="0" smtClean="0">
                <a:latin typeface="Arial Black" pitchFamily="34" charset="0"/>
              </a:rPr>
              <a:t> de </a:t>
            </a:r>
            <a:r>
              <a:rPr lang="en-US" sz="1200" dirty="0" err="1" smtClean="0">
                <a:latin typeface="Arial Black" pitchFamily="34" charset="0"/>
              </a:rPr>
              <a:t>insertar</a:t>
            </a:r>
            <a:r>
              <a:rPr lang="en-US" sz="1200" dirty="0" smtClean="0">
                <a:latin typeface="Arial Black" pitchFamily="34" charset="0"/>
              </a:rPr>
              <a:t> en Vista EMP_DETAILS</a:t>
            </a:r>
            <a:endParaRPr lang="en-US" sz="1200" dirty="0">
              <a:latin typeface="Arial Black" pitchFamily="34" charset="0"/>
            </a:endParaRPr>
          </a:p>
        </p:txBody>
      </p:sp>
      <p:sp>
        <p:nvSpPr>
          <p:cNvPr id="7" name="Rectangle 4"/>
          <p:cNvSpPr>
            <a:spLocks noChangeArrowheads="1"/>
          </p:cNvSpPr>
          <p:nvPr/>
        </p:nvSpPr>
        <p:spPr bwMode="auto">
          <a:xfrm>
            <a:off x="5907360" y="3327673"/>
            <a:ext cx="1905000" cy="406907"/>
          </a:xfrm>
          <a:prstGeom prst="rect">
            <a:avLst/>
          </a:prstGeom>
          <a:noFill/>
          <a:ln w="9525">
            <a:noFill/>
            <a:miter lim="800000"/>
            <a:headEnd/>
            <a:tailEnd/>
          </a:ln>
          <a:effectLst/>
        </p:spPr>
        <p:txBody>
          <a:bodyPr lIns="92075" tIns="46038" rIns="92075" bIns="46038">
            <a:spAutoFit/>
          </a:bodyPr>
          <a:lstStyle/>
          <a:p>
            <a:pPr eaLnBrk="0" hangingPunct="0">
              <a:lnSpc>
                <a:spcPct val="85000"/>
              </a:lnSpc>
              <a:spcBef>
                <a:spcPct val="0"/>
              </a:spcBef>
              <a:buClrTx/>
              <a:buFontTx/>
              <a:buNone/>
            </a:pPr>
            <a:r>
              <a:rPr lang="en-US" sz="1200" dirty="0">
                <a:latin typeface="Arial Black" pitchFamily="34" charset="0"/>
              </a:rPr>
              <a:t>INSERT </a:t>
            </a:r>
            <a:r>
              <a:rPr lang="en-US" sz="1200" dirty="0" err="1" smtClean="0">
                <a:latin typeface="Arial Black" pitchFamily="34" charset="0"/>
              </a:rPr>
              <a:t>tabla</a:t>
            </a:r>
            <a:r>
              <a:rPr lang="en-US" sz="1200" dirty="0" smtClean="0">
                <a:latin typeface="Arial Black" pitchFamily="34" charset="0"/>
              </a:rPr>
              <a:t> </a:t>
            </a:r>
            <a:r>
              <a:rPr lang="en-US" sz="1200" dirty="0">
                <a:latin typeface="Arial Black" pitchFamily="34" charset="0"/>
              </a:rPr>
              <a:t/>
            </a:r>
            <a:br>
              <a:rPr lang="en-US" sz="1200" dirty="0">
                <a:latin typeface="Arial Black" pitchFamily="34" charset="0"/>
              </a:rPr>
            </a:br>
            <a:r>
              <a:rPr lang="en-US" sz="1200" dirty="0">
                <a:latin typeface="Arial Black" pitchFamily="34" charset="0"/>
              </a:rPr>
              <a:t>NEW_EMPS </a:t>
            </a:r>
          </a:p>
        </p:txBody>
      </p:sp>
      <p:sp>
        <p:nvSpPr>
          <p:cNvPr id="8" name="Rectangle 5"/>
          <p:cNvSpPr>
            <a:spLocks noChangeArrowheads="1"/>
          </p:cNvSpPr>
          <p:nvPr/>
        </p:nvSpPr>
        <p:spPr bwMode="auto">
          <a:xfrm>
            <a:off x="5931991" y="5439048"/>
            <a:ext cx="2384425" cy="406907"/>
          </a:xfrm>
          <a:prstGeom prst="rect">
            <a:avLst/>
          </a:prstGeom>
          <a:noFill/>
          <a:ln w="9525">
            <a:noFill/>
            <a:miter lim="800000"/>
            <a:headEnd/>
            <a:tailEnd/>
          </a:ln>
          <a:effectLst/>
        </p:spPr>
        <p:txBody>
          <a:bodyPr lIns="92075" tIns="46038" rIns="92075" bIns="46038">
            <a:spAutoFit/>
          </a:bodyPr>
          <a:lstStyle/>
          <a:p>
            <a:pPr eaLnBrk="0" hangingPunct="0">
              <a:lnSpc>
                <a:spcPct val="85000"/>
              </a:lnSpc>
              <a:spcBef>
                <a:spcPct val="0"/>
              </a:spcBef>
              <a:buClrTx/>
              <a:buFontTx/>
              <a:buNone/>
            </a:pPr>
            <a:r>
              <a:rPr lang="en-US" sz="1200" dirty="0">
                <a:latin typeface="Arial Black" pitchFamily="34" charset="0"/>
              </a:rPr>
              <a:t>UPDATE </a:t>
            </a:r>
            <a:r>
              <a:rPr lang="en-US" sz="1200" dirty="0" smtClean="0">
                <a:latin typeface="Arial Black" pitchFamily="34" charset="0"/>
              </a:rPr>
              <a:t> </a:t>
            </a:r>
            <a:r>
              <a:rPr lang="en-US" sz="1200" dirty="0" err="1" smtClean="0">
                <a:latin typeface="Arial Black" pitchFamily="34" charset="0"/>
              </a:rPr>
              <a:t>tabla</a:t>
            </a:r>
            <a:r>
              <a:rPr lang="en-US" sz="1200" dirty="0">
                <a:latin typeface="Arial Black" pitchFamily="34" charset="0"/>
              </a:rPr>
              <a:t/>
            </a:r>
            <a:br>
              <a:rPr lang="en-US" sz="1200" dirty="0">
                <a:latin typeface="Arial Black" pitchFamily="34" charset="0"/>
              </a:rPr>
            </a:br>
            <a:r>
              <a:rPr lang="en-US" sz="1200" dirty="0" smtClean="0">
                <a:latin typeface="Arial Black" pitchFamily="34" charset="0"/>
              </a:rPr>
              <a:t>NEW_DEPTS</a:t>
            </a:r>
            <a:endParaRPr lang="en-US" sz="1200" dirty="0">
              <a:latin typeface="Arial Black" pitchFamily="34" charset="0"/>
            </a:endParaRPr>
          </a:p>
        </p:txBody>
      </p:sp>
      <p:grpSp>
        <p:nvGrpSpPr>
          <p:cNvPr id="10" name="Group 7"/>
          <p:cNvGrpSpPr>
            <a:grpSpLocks/>
          </p:cNvGrpSpPr>
          <p:nvPr/>
        </p:nvGrpSpPr>
        <p:grpSpPr bwMode="auto">
          <a:xfrm>
            <a:off x="1735832" y="2427288"/>
            <a:ext cx="1019175" cy="1189037"/>
            <a:chOff x="432" y="1555"/>
            <a:chExt cx="642" cy="749"/>
          </a:xfrm>
        </p:grpSpPr>
        <p:pic>
          <p:nvPicPr>
            <p:cNvPr id="11" name="Picture 8" descr="Documents: PL/SQL Program"/>
            <p:cNvPicPr>
              <a:picLocks noChangeAspect="1" noChangeArrowheads="1"/>
            </p:cNvPicPr>
            <p:nvPr/>
          </p:nvPicPr>
          <p:blipFill>
            <a:blip r:embed="rId3" cstate="print"/>
            <a:srcRect/>
            <a:stretch>
              <a:fillRect/>
            </a:stretch>
          </p:blipFill>
          <p:spPr bwMode="gray">
            <a:xfrm>
              <a:off x="432" y="1555"/>
              <a:ext cx="359" cy="749"/>
            </a:xfrm>
            <a:prstGeom prst="rect">
              <a:avLst/>
            </a:prstGeom>
            <a:noFill/>
          </p:spPr>
        </p:pic>
        <p:pic>
          <p:nvPicPr>
            <p:cNvPr id="12" name="Picture 9" descr="C:\Documents and Settings\lserhal\Desktop\conce062.gif"/>
            <p:cNvPicPr>
              <a:picLocks noChangeAspect="1" noChangeArrowheads="1"/>
            </p:cNvPicPr>
            <p:nvPr/>
          </p:nvPicPr>
          <p:blipFill>
            <a:blip r:embed="rId4" cstate="print"/>
            <a:srcRect/>
            <a:stretch>
              <a:fillRect/>
            </a:stretch>
          </p:blipFill>
          <p:spPr bwMode="gray">
            <a:xfrm>
              <a:off x="672" y="1854"/>
              <a:ext cx="402" cy="402"/>
            </a:xfrm>
            <a:prstGeom prst="rect">
              <a:avLst/>
            </a:prstGeom>
            <a:noFill/>
            <a:ln w="9525">
              <a:solidFill>
                <a:schemeClr val="tx1"/>
              </a:solidFill>
              <a:miter lim="800000"/>
              <a:headEnd/>
              <a:tailEnd/>
            </a:ln>
          </p:spPr>
        </p:pic>
      </p:grpSp>
      <p:pic>
        <p:nvPicPr>
          <p:cNvPr id="13" name="Picture 10" descr="C:\Documents and Settings\lserhal\My Documents\My Pictures\Graphics Library\table001.gif"/>
          <p:cNvPicPr>
            <a:picLocks noChangeAspect="1" noChangeArrowheads="1"/>
          </p:cNvPicPr>
          <p:nvPr/>
        </p:nvPicPr>
        <p:blipFill>
          <a:blip r:embed="rId5" cstate="print"/>
          <a:srcRect/>
          <a:stretch>
            <a:fillRect/>
          </a:stretch>
        </p:blipFill>
        <p:spPr bwMode="gray">
          <a:xfrm>
            <a:off x="5904607" y="1956073"/>
            <a:ext cx="1019175" cy="1371600"/>
          </a:xfrm>
          <a:prstGeom prst="rect">
            <a:avLst/>
          </a:prstGeom>
          <a:noFill/>
        </p:spPr>
      </p:pic>
      <p:grpSp>
        <p:nvGrpSpPr>
          <p:cNvPr id="14" name="Group 11"/>
          <p:cNvGrpSpPr>
            <a:grpSpLocks/>
          </p:cNvGrpSpPr>
          <p:nvPr/>
        </p:nvGrpSpPr>
        <p:grpSpPr bwMode="auto">
          <a:xfrm>
            <a:off x="1442145" y="4583113"/>
            <a:ext cx="1524000" cy="1371600"/>
            <a:chOff x="536" y="2938"/>
            <a:chExt cx="960" cy="864"/>
          </a:xfrm>
        </p:grpSpPr>
        <p:pic>
          <p:nvPicPr>
            <p:cNvPr id="15" name="Picture 12" descr="C:\Documents and Settings\lserhal\My Documents\My Pictures\Graphics Library\table001.gif"/>
            <p:cNvPicPr>
              <a:picLocks noChangeAspect="1" noChangeArrowheads="1"/>
            </p:cNvPicPr>
            <p:nvPr/>
          </p:nvPicPr>
          <p:blipFill>
            <a:blip r:embed="rId5" cstate="print"/>
            <a:srcRect/>
            <a:stretch>
              <a:fillRect/>
            </a:stretch>
          </p:blipFill>
          <p:spPr bwMode="gray">
            <a:xfrm>
              <a:off x="854" y="2938"/>
              <a:ext cx="642" cy="864"/>
            </a:xfrm>
            <a:prstGeom prst="rect">
              <a:avLst/>
            </a:prstGeom>
            <a:noFill/>
          </p:spPr>
        </p:pic>
        <p:pic>
          <p:nvPicPr>
            <p:cNvPr id="16" name="Picture 13" descr="C:\Documents and Settings\lserhal\My Documents\My Pictures\Graphics Library\binocular.gif"/>
            <p:cNvPicPr>
              <a:picLocks noChangeAspect="1" noChangeArrowheads="1"/>
            </p:cNvPicPr>
            <p:nvPr/>
          </p:nvPicPr>
          <p:blipFill>
            <a:blip r:embed="rId6" cstate="print"/>
            <a:srcRect/>
            <a:stretch>
              <a:fillRect/>
            </a:stretch>
          </p:blipFill>
          <p:spPr bwMode="gray">
            <a:xfrm>
              <a:off x="536" y="3204"/>
              <a:ext cx="606" cy="396"/>
            </a:xfrm>
            <a:prstGeom prst="rect">
              <a:avLst/>
            </a:prstGeom>
            <a:noFill/>
          </p:spPr>
        </p:pic>
      </p:grpSp>
      <p:pic>
        <p:nvPicPr>
          <p:cNvPr id="17" name="Picture 15" descr="C:\Documents and Settings\lserhal\My Documents\My Pictures\Graphics Library\table001.gif"/>
          <p:cNvPicPr>
            <a:picLocks noChangeAspect="1" noChangeArrowheads="1"/>
          </p:cNvPicPr>
          <p:nvPr/>
        </p:nvPicPr>
        <p:blipFill>
          <a:blip r:embed="rId5" cstate="print"/>
          <a:srcRect/>
          <a:stretch>
            <a:fillRect/>
          </a:stretch>
        </p:blipFill>
        <p:spPr bwMode="gray">
          <a:xfrm>
            <a:off x="5980807" y="4089673"/>
            <a:ext cx="1019175" cy="1371600"/>
          </a:xfrm>
          <a:prstGeom prst="rect">
            <a:avLst/>
          </a:prstGeom>
          <a:noFill/>
        </p:spPr>
      </p:pic>
      <p:pic>
        <p:nvPicPr>
          <p:cNvPr id="18" name="Picture 16" descr="C:\Documents and Settings\lserhal\Desktop\symbo008.gif"/>
          <p:cNvPicPr>
            <a:picLocks noChangeAspect="1" noChangeArrowheads="1"/>
          </p:cNvPicPr>
          <p:nvPr/>
        </p:nvPicPr>
        <p:blipFill>
          <a:blip r:embed="rId7" cstate="print"/>
          <a:srcRect/>
          <a:stretch>
            <a:fillRect/>
          </a:stretch>
        </p:blipFill>
        <p:spPr bwMode="gray">
          <a:xfrm>
            <a:off x="2008882" y="4191000"/>
            <a:ext cx="590550" cy="590550"/>
          </a:xfrm>
          <a:prstGeom prst="rect">
            <a:avLst/>
          </a:prstGeom>
          <a:noFill/>
        </p:spPr>
      </p:pic>
      <p:sp>
        <p:nvSpPr>
          <p:cNvPr id="19" name="Line 17"/>
          <p:cNvSpPr>
            <a:spLocks noChangeShapeType="1"/>
          </p:cNvSpPr>
          <p:nvPr/>
        </p:nvSpPr>
        <p:spPr bwMode="auto">
          <a:xfrm>
            <a:off x="2345432" y="1905000"/>
            <a:ext cx="0" cy="648000"/>
          </a:xfrm>
          <a:prstGeom prst="line">
            <a:avLst/>
          </a:prstGeom>
          <a:noFill/>
          <a:ln w="50800">
            <a:solidFill>
              <a:schemeClr val="tx1"/>
            </a:solidFill>
            <a:round/>
            <a:headEnd type="none" w="sm" len="sm"/>
            <a:tailEnd type="triangle" w="sm" len="sm"/>
          </a:ln>
          <a:effectLst/>
        </p:spPr>
        <p:txBody>
          <a:bodyPr/>
          <a:lstStyle/>
          <a:p>
            <a:endParaRPr lang="es-CL" sz="1200">
              <a:latin typeface="Arial Black" pitchFamily="34" charset="0"/>
            </a:endParaRPr>
          </a:p>
        </p:txBody>
      </p:sp>
      <p:sp>
        <p:nvSpPr>
          <p:cNvPr id="20" name="Line 18"/>
          <p:cNvSpPr>
            <a:spLocks noChangeShapeType="1"/>
          </p:cNvSpPr>
          <p:nvPr/>
        </p:nvSpPr>
        <p:spPr bwMode="auto">
          <a:xfrm>
            <a:off x="2294632" y="3974493"/>
            <a:ext cx="0" cy="900000"/>
          </a:xfrm>
          <a:prstGeom prst="line">
            <a:avLst/>
          </a:prstGeom>
          <a:noFill/>
          <a:ln w="50800">
            <a:solidFill>
              <a:schemeClr val="tx1"/>
            </a:solidFill>
            <a:round/>
            <a:headEnd type="none" w="sm" len="sm"/>
            <a:tailEnd type="triangle" w="sm" len="sm"/>
          </a:ln>
          <a:effectLst/>
        </p:spPr>
        <p:txBody>
          <a:bodyPr/>
          <a:lstStyle/>
          <a:p>
            <a:endParaRPr lang="es-CL" sz="1200">
              <a:latin typeface="Arial Black" pitchFamily="34" charset="0"/>
            </a:endParaRPr>
          </a:p>
        </p:txBody>
      </p:sp>
      <p:sp>
        <p:nvSpPr>
          <p:cNvPr id="21" name="Freeform 19"/>
          <p:cNvSpPr>
            <a:spLocks/>
          </p:cNvSpPr>
          <p:nvPr/>
        </p:nvSpPr>
        <p:spPr bwMode="auto">
          <a:xfrm>
            <a:off x="5142607" y="2870473"/>
            <a:ext cx="838200" cy="2133600"/>
          </a:xfrm>
          <a:custGeom>
            <a:avLst/>
            <a:gdLst/>
            <a:ahLst/>
            <a:cxnLst>
              <a:cxn ang="0">
                <a:pos x="480" y="0"/>
              </a:cxn>
              <a:cxn ang="0">
                <a:pos x="0" y="0"/>
              </a:cxn>
              <a:cxn ang="0">
                <a:pos x="0" y="1488"/>
              </a:cxn>
              <a:cxn ang="0">
                <a:pos x="528" y="1488"/>
              </a:cxn>
            </a:cxnLst>
            <a:rect l="0" t="0" r="r" b="b"/>
            <a:pathLst>
              <a:path w="528" h="1488">
                <a:moveTo>
                  <a:pt x="480" y="0"/>
                </a:moveTo>
                <a:lnTo>
                  <a:pt x="0" y="0"/>
                </a:lnTo>
                <a:lnTo>
                  <a:pt x="0" y="1488"/>
                </a:lnTo>
                <a:lnTo>
                  <a:pt x="528" y="1488"/>
                </a:lnTo>
              </a:path>
            </a:pathLst>
          </a:custGeom>
          <a:noFill/>
          <a:ln w="50800" cap="flat" cmpd="sng">
            <a:solidFill>
              <a:schemeClr val="tx1"/>
            </a:solidFill>
            <a:prstDash val="solid"/>
            <a:round/>
            <a:headEnd type="triangle" w="sm" len="sm"/>
            <a:tailEnd type="triangle" w="sm" len="sm"/>
          </a:ln>
          <a:effectLst/>
        </p:spPr>
        <p:txBody>
          <a:bodyPr/>
          <a:lstStyle/>
          <a:p>
            <a:endParaRPr lang="es-CL" sz="1200">
              <a:latin typeface="Arial Black" pitchFamily="34" charset="0"/>
            </a:endParaRPr>
          </a:p>
        </p:txBody>
      </p:sp>
      <p:sp>
        <p:nvSpPr>
          <p:cNvPr id="22" name="Line 20"/>
          <p:cNvSpPr>
            <a:spLocks noChangeShapeType="1"/>
          </p:cNvSpPr>
          <p:nvPr/>
        </p:nvSpPr>
        <p:spPr bwMode="auto">
          <a:xfrm>
            <a:off x="3347864" y="3861048"/>
            <a:ext cx="1800000" cy="0"/>
          </a:xfrm>
          <a:prstGeom prst="line">
            <a:avLst/>
          </a:prstGeom>
          <a:noFill/>
          <a:ln w="50800">
            <a:solidFill>
              <a:schemeClr val="tx1"/>
            </a:solidFill>
            <a:round/>
            <a:headEnd type="none" w="sm" len="sm"/>
            <a:tailEnd type="none" w="sm" len="sm"/>
          </a:ln>
          <a:effectLst/>
        </p:spPr>
        <p:txBody>
          <a:bodyPr/>
          <a:lstStyle/>
          <a:p>
            <a:endParaRPr lang="es-CL" sz="1200">
              <a:latin typeface="Arial Black" pitchFamily="34" charset="0"/>
            </a:endParaRPr>
          </a:p>
        </p:txBody>
      </p:sp>
      <p:sp>
        <p:nvSpPr>
          <p:cNvPr id="23" name="Oval 21"/>
          <p:cNvSpPr>
            <a:spLocks noChangeArrowheads="1"/>
          </p:cNvSpPr>
          <p:nvPr/>
        </p:nvSpPr>
        <p:spPr bwMode="blackWhite">
          <a:xfrm>
            <a:off x="1397695" y="4310063"/>
            <a:ext cx="414337" cy="414337"/>
          </a:xfrm>
          <a:prstGeom prst="ellipse">
            <a:avLst/>
          </a:prstGeom>
          <a:solidFill>
            <a:srgbClr val="99CC00"/>
          </a:solidFill>
          <a:ln w="28575">
            <a:solidFill>
              <a:srgbClr val="000000"/>
            </a:solidFill>
            <a:round/>
            <a:headEnd/>
            <a:tailEnd/>
          </a:ln>
          <a:effectLst/>
        </p:spPr>
        <p:txBody>
          <a:bodyPr wrap="none" lIns="46038" tIns="46038" rIns="46038" bIns="46038" anchor="ctr"/>
          <a:lstStyle/>
          <a:p>
            <a:pPr algn="ctr" defTabSz="822325" eaLnBrk="0" hangingPunct="0">
              <a:lnSpc>
                <a:spcPct val="95000"/>
              </a:lnSpc>
              <a:spcBef>
                <a:spcPct val="0"/>
              </a:spcBef>
              <a:buClrTx/>
              <a:buFontTx/>
              <a:buNone/>
            </a:pPr>
            <a:r>
              <a:rPr lang="en-US" sz="1600" dirty="0">
                <a:latin typeface="Arial Black" pitchFamily="34" charset="0"/>
              </a:rPr>
              <a:t>1</a:t>
            </a:r>
          </a:p>
        </p:txBody>
      </p:sp>
      <p:sp>
        <p:nvSpPr>
          <p:cNvPr id="24" name="Oval 22"/>
          <p:cNvSpPr>
            <a:spLocks noChangeArrowheads="1"/>
          </p:cNvSpPr>
          <p:nvPr/>
        </p:nvSpPr>
        <p:spPr bwMode="blackWhite">
          <a:xfrm>
            <a:off x="5287070" y="2348186"/>
            <a:ext cx="411162" cy="414337"/>
          </a:xfrm>
          <a:prstGeom prst="ellipse">
            <a:avLst/>
          </a:prstGeom>
          <a:solidFill>
            <a:srgbClr val="99CC00"/>
          </a:solidFill>
          <a:ln w="28575">
            <a:solidFill>
              <a:srgbClr val="000000"/>
            </a:solidFill>
            <a:round/>
            <a:headEnd/>
            <a:tailEnd/>
          </a:ln>
          <a:effectLst/>
        </p:spPr>
        <p:txBody>
          <a:bodyPr wrap="none" lIns="46038" tIns="46038" rIns="46038" bIns="46038" anchor="ctr"/>
          <a:lstStyle/>
          <a:p>
            <a:pPr algn="ctr" defTabSz="822325" eaLnBrk="0" hangingPunct="0">
              <a:lnSpc>
                <a:spcPct val="95000"/>
              </a:lnSpc>
              <a:spcBef>
                <a:spcPct val="0"/>
              </a:spcBef>
              <a:buClrTx/>
              <a:buFontTx/>
              <a:buNone/>
            </a:pPr>
            <a:r>
              <a:rPr lang="en-US" sz="1600" dirty="0">
                <a:latin typeface="Arial Black" pitchFamily="34" charset="0"/>
              </a:rPr>
              <a:t>2</a:t>
            </a:r>
          </a:p>
        </p:txBody>
      </p:sp>
      <p:sp>
        <p:nvSpPr>
          <p:cNvPr id="25" name="Oval 23"/>
          <p:cNvSpPr>
            <a:spLocks noChangeArrowheads="1"/>
          </p:cNvSpPr>
          <p:nvPr/>
        </p:nvSpPr>
        <p:spPr bwMode="blackWhite">
          <a:xfrm>
            <a:off x="5295007" y="5123136"/>
            <a:ext cx="414338" cy="414337"/>
          </a:xfrm>
          <a:prstGeom prst="ellipse">
            <a:avLst/>
          </a:prstGeom>
          <a:solidFill>
            <a:srgbClr val="99CC00"/>
          </a:solidFill>
          <a:ln w="28575">
            <a:solidFill>
              <a:srgbClr val="000000"/>
            </a:solidFill>
            <a:round/>
            <a:headEnd/>
            <a:tailEnd/>
          </a:ln>
          <a:effectLst/>
        </p:spPr>
        <p:txBody>
          <a:bodyPr wrap="none" lIns="46038" tIns="46038" rIns="46038" bIns="46038" anchor="ctr"/>
          <a:lstStyle/>
          <a:p>
            <a:pPr algn="ctr" defTabSz="822325" eaLnBrk="0" hangingPunct="0">
              <a:lnSpc>
                <a:spcPct val="95000"/>
              </a:lnSpc>
              <a:spcBef>
                <a:spcPct val="0"/>
              </a:spcBef>
              <a:buClrTx/>
              <a:buFontTx/>
              <a:buNone/>
            </a:pPr>
            <a:r>
              <a:rPr lang="en-US" sz="1600" dirty="0">
                <a:latin typeface="Arial Black" pitchFamily="34" charset="0"/>
              </a:rPr>
              <a:t>3</a:t>
            </a:r>
          </a:p>
        </p:txBody>
      </p:sp>
      <p:sp>
        <p:nvSpPr>
          <p:cNvPr id="26" name="Rectangle 14"/>
          <p:cNvSpPr>
            <a:spLocks noChangeArrowheads="1"/>
          </p:cNvSpPr>
          <p:nvPr/>
        </p:nvSpPr>
        <p:spPr bwMode="auto">
          <a:xfrm>
            <a:off x="2119312" y="5805264"/>
            <a:ext cx="1876624" cy="249941"/>
          </a:xfrm>
          <a:prstGeom prst="rect">
            <a:avLst/>
          </a:prstGeom>
          <a:noFill/>
          <a:ln w="9525">
            <a:noFill/>
            <a:miter lim="800000"/>
            <a:headEnd/>
            <a:tailEnd/>
          </a:ln>
          <a:effectLst/>
        </p:spPr>
        <p:txBody>
          <a:bodyPr wrap="square" lIns="92075" tIns="46038" rIns="92075" bIns="46038">
            <a:spAutoFit/>
          </a:bodyPr>
          <a:lstStyle/>
          <a:p>
            <a:pPr algn="l" eaLnBrk="0" hangingPunct="0">
              <a:lnSpc>
                <a:spcPct val="85000"/>
              </a:lnSpc>
              <a:spcBef>
                <a:spcPct val="0"/>
              </a:spcBef>
              <a:buClrTx/>
              <a:buFontTx/>
              <a:buNone/>
            </a:pPr>
            <a:r>
              <a:rPr lang="en-US" sz="1200" dirty="0" smtClean="0">
                <a:latin typeface="Arial Black" pitchFamily="34" charset="0"/>
              </a:rPr>
              <a:t>Vista EMP_DETAILS</a:t>
            </a:r>
            <a:endParaRPr lang="en-US" sz="1200" dirty="0">
              <a:latin typeface="Arial Black"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900113" y="188913"/>
            <a:ext cx="7793037" cy="1462087"/>
          </a:xfrm>
        </p:spPr>
        <p:txBody>
          <a:bodyPr/>
          <a:lstStyle/>
          <a:p>
            <a:pPr algn="r"/>
            <a:r>
              <a:rPr lang="es-CL" sz="3000" dirty="0" err="1" smtClean="0">
                <a:solidFill>
                  <a:srgbClr val="10253F"/>
                </a:solidFill>
                <a:latin typeface="Arial" charset="0"/>
                <a:ea typeface="ＭＳ Ｐゴシック" pitchFamily="34" charset="-128"/>
                <a:cs typeface="Arial" charset="0"/>
              </a:rPr>
              <a:t>Trigger</a:t>
            </a:r>
            <a:r>
              <a:rPr lang="es-CL" sz="3000" dirty="0" smtClean="0">
                <a:solidFill>
                  <a:srgbClr val="10253F"/>
                </a:solidFill>
                <a:latin typeface="Arial" charset="0"/>
                <a:ea typeface="ＭＳ Ｐゴシック" pitchFamily="34" charset="-128"/>
                <a:cs typeface="Arial" charset="0"/>
              </a:rPr>
              <a:t> INSTEAD OF</a:t>
            </a:r>
            <a:endParaRPr lang="es-ES" sz="3000" dirty="0" smtClean="0">
              <a:solidFill>
                <a:srgbClr val="10253F"/>
              </a:solidFill>
              <a:latin typeface="Arial" charset="0"/>
              <a:ea typeface="ＭＳ Ｐゴシック" pitchFamily="34" charset="-128"/>
              <a:cs typeface="Arial" charset="0"/>
            </a:endParaRPr>
          </a:p>
        </p:txBody>
      </p:sp>
      <p:sp>
        <p:nvSpPr>
          <p:cNvPr id="62467"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t>Ejemplo:</a:t>
            </a: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smtClean="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smtClean="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smtClean="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p:txBody>
      </p:sp>
      <p:sp>
        <p:nvSpPr>
          <p:cNvPr id="6" name="Text Box 5"/>
          <p:cNvSpPr txBox="1">
            <a:spLocks noChangeArrowheads="1"/>
          </p:cNvSpPr>
          <p:nvPr/>
        </p:nvSpPr>
        <p:spPr bwMode="auto">
          <a:xfrm>
            <a:off x="1050504" y="1844824"/>
            <a:ext cx="7481936" cy="4447371"/>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endParaRPr lang="es-MX" sz="800" dirty="0">
              <a:latin typeface="Arial Black" pitchFamily="34" charset="0"/>
            </a:endParaRPr>
          </a:p>
          <a:p>
            <a:pPr>
              <a:tabLst>
                <a:tab pos="1200150" algn="l"/>
              </a:tabLst>
            </a:pPr>
            <a:r>
              <a:rPr lang="en-US" sz="1100" b="1" dirty="0" smtClean="0">
                <a:latin typeface="Arial Black" pitchFamily="34" charset="0"/>
              </a:rPr>
              <a:t>CREATE OR REPLACE TRIGGER TRG_V_DETALLE_EMPS </a:t>
            </a:r>
          </a:p>
          <a:p>
            <a:pPr>
              <a:tabLst>
                <a:tab pos="1200150" algn="l"/>
              </a:tabLst>
            </a:pPr>
            <a:r>
              <a:rPr lang="en-US" sz="1100" b="1" dirty="0" smtClean="0">
                <a:solidFill>
                  <a:srgbClr val="920000"/>
                </a:solidFill>
                <a:latin typeface="Arial Black" pitchFamily="34" charset="0"/>
              </a:rPr>
              <a:t>INSTEAD OF INSERT OR UPDATE OR DELETE ON </a:t>
            </a:r>
            <a:r>
              <a:rPr lang="en-US" sz="1100" b="1" dirty="0" err="1" smtClean="0">
                <a:solidFill>
                  <a:srgbClr val="920000"/>
                </a:solidFill>
                <a:latin typeface="Arial Black" pitchFamily="34" charset="0"/>
              </a:rPr>
              <a:t>v_detalle_emps</a:t>
            </a:r>
            <a:r>
              <a:rPr lang="en-US" sz="1100" b="1" dirty="0" smtClean="0">
                <a:latin typeface="Arial Black" pitchFamily="34" charset="0"/>
              </a:rPr>
              <a:t>  </a:t>
            </a:r>
          </a:p>
          <a:p>
            <a:pPr>
              <a:tabLst>
                <a:tab pos="1200150" algn="l"/>
              </a:tabLst>
            </a:pPr>
            <a:r>
              <a:rPr lang="en-US" sz="1100" b="1" dirty="0" smtClean="0">
                <a:latin typeface="Arial Black" pitchFamily="34" charset="0"/>
              </a:rPr>
              <a:t>FOR EACH ROW</a:t>
            </a:r>
          </a:p>
          <a:p>
            <a:pPr>
              <a:tabLst>
                <a:tab pos="1200150" algn="l"/>
              </a:tabLst>
            </a:pPr>
            <a:r>
              <a:rPr lang="en-US" sz="1100" b="1" dirty="0" smtClean="0">
                <a:latin typeface="Arial Black" pitchFamily="34" charset="0"/>
              </a:rPr>
              <a:t>BEGIN</a:t>
            </a:r>
          </a:p>
          <a:p>
            <a:pPr>
              <a:tabLst>
                <a:tab pos="1200150" algn="l"/>
              </a:tabLst>
            </a:pPr>
            <a:r>
              <a:rPr lang="en-US" sz="1100" b="1" dirty="0" smtClean="0">
                <a:latin typeface="Arial Black" pitchFamily="34" charset="0"/>
              </a:rPr>
              <a:t>   IF INSERTING THEN</a:t>
            </a:r>
          </a:p>
          <a:p>
            <a:pPr>
              <a:tabLst>
                <a:tab pos="1200150" algn="l"/>
              </a:tabLst>
            </a:pPr>
            <a:r>
              <a:rPr lang="en-US" sz="1100" b="1" dirty="0" smtClean="0">
                <a:latin typeface="Arial Black" pitchFamily="34" charset="0"/>
              </a:rPr>
              <a:t>        INSERT INTO </a:t>
            </a:r>
            <a:r>
              <a:rPr lang="en-US" sz="1100" b="1" dirty="0" err="1" smtClean="0">
                <a:latin typeface="Arial Black" pitchFamily="34" charset="0"/>
              </a:rPr>
              <a:t>datos_emps</a:t>
            </a:r>
            <a:r>
              <a:rPr lang="en-US" sz="1100" b="1" dirty="0" smtClean="0">
                <a:latin typeface="Arial Black" pitchFamily="34" charset="0"/>
              </a:rPr>
              <a:t>  </a:t>
            </a:r>
          </a:p>
          <a:p>
            <a:pPr>
              <a:tabLst>
                <a:tab pos="1200150" algn="l"/>
              </a:tabLst>
            </a:pPr>
            <a:r>
              <a:rPr lang="en-US" sz="1100" b="1" dirty="0" smtClean="0">
                <a:latin typeface="Arial Black" pitchFamily="34" charset="0"/>
              </a:rPr>
              <a:t>        VALUES (:</a:t>
            </a:r>
            <a:r>
              <a:rPr lang="en-US" sz="1100" b="1" dirty="0" err="1" smtClean="0">
                <a:latin typeface="Arial Black" pitchFamily="34" charset="0"/>
              </a:rPr>
              <a:t>NEW.employee_id</a:t>
            </a:r>
            <a:r>
              <a:rPr lang="en-US" sz="1100" b="1" dirty="0" smtClean="0">
                <a:latin typeface="Arial Black" pitchFamily="34" charset="0"/>
              </a:rPr>
              <a:t>,  :</a:t>
            </a:r>
            <a:r>
              <a:rPr lang="en-US" sz="1100" b="1" dirty="0" err="1" smtClean="0">
                <a:latin typeface="Arial Black" pitchFamily="34" charset="0"/>
              </a:rPr>
              <a:t>NEW.last_name,:NEW.salary,:NEW.department_id</a:t>
            </a:r>
            <a:r>
              <a:rPr lang="en-US" sz="1100" b="1" dirty="0" smtClean="0">
                <a:latin typeface="Arial Black" pitchFamily="34" charset="0"/>
              </a:rPr>
              <a:t>); </a:t>
            </a:r>
          </a:p>
          <a:p>
            <a:pPr>
              <a:tabLst>
                <a:tab pos="1200150" algn="l"/>
              </a:tabLst>
            </a:pPr>
            <a:r>
              <a:rPr lang="en-US" sz="1100" b="1" dirty="0" smtClean="0">
                <a:latin typeface="Arial Black" pitchFamily="34" charset="0"/>
              </a:rPr>
              <a:t>       UPDATE </a:t>
            </a:r>
            <a:r>
              <a:rPr lang="en-US" sz="1100" b="1" dirty="0" err="1" smtClean="0">
                <a:latin typeface="Arial Black" pitchFamily="34" charset="0"/>
              </a:rPr>
              <a:t>salarios_por_depto</a:t>
            </a:r>
            <a:r>
              <a:rPr lang="en-US" sz="1100" b="1" dirty="0" smtClean="0">
                <a:latin typeface="Arial Black" pitchFamily="34" charset="0"/>
              </a:rPr>
              <a:t> </a:t>
            </a:r>
          </a:p>
          <a:p>
            <a:pPr>
              <a:tabLst>
                <a:tab pos="1200150" algn="l"/>
              </a:tabLst>
            </a:pPr>
            <a:r>
              <a:rPr lang="en-US" sz="1100" b="1" dirty="0" smtClean="0">
                <a:latin typeface="Arial Black" pitchFamily="34" charset="0"/>
              </a:rPr>
              <a:t>              SET </a:t>
            </a:r>
            <a:r>
              <a:rPr lang="en-US" sz="1100" b="1" dirty="0" err="1" smtClean="0">
                <a:latin typeface="Arial Black" pitchFamily="34" charset="0"/>
              </a:rPr>
              <a:t>dept_sal</a:t>
            </a:r>
            <a:r>
              <a:rPr lang="en-US" sz="1100" b="1" dirty="0" smtClean="0">
                <a:latin typeface="Arial Black" pitchFamily="34" charset="0"/>
              </a:rPr>
              <a:t> = </a:t>
            </a:r>
            <a:r>
              <a:rPr lang="en-US" sz="1100" b="1" dirty="0" err="1" smtClean="0">
                <a:latin typeface="Arial Black" pitchFamily="34" charset="0"/>
              </a:rPr>
              <a:t>dept_sal</a:t>
            </a:r>
            <a:r>
              <a:rPr lang="en-US" sz="1100" b="1" dirty="0" smtClean="0">
                <a:latin typeface="Arial Black" pitchFamily="34" charset="0"/>
              </a:rPr>
              <a:t> + :</a:t>
            </a:r>
            <a:r>
              <a:rPr lang="en-US" sz="1100" b="1" dirty="0" err="1" smtClean="0">
                <a:latin typeface="Arial Black" pitchFamily="34" charset="0"/>
              </a:rPr>
              <a:t>NEW.salary</a:t>
            </a:r>
            <a:endParaRPr lang="en-US" sz="1100" b="1" dirty="0" smtClean="0">
              <a:latin typeface="Arial Black" pitchFamily="34" charset="0"/>
            </a:endParaRPr>
          </a:p>
          <a:p>
            <a:pPr>
              <a:tabLst>
                <a:tab pos="1200150" algn="l"/>
              </a:tabLst>
            </a:pPr>
            <a:r>
              <a:rPr lang="en-US" sz="1100" b="1" dirty="0" smtClean="0">
                <a:latin typeface="Arial Black" pitchFamily="34" charset="0"/>
              </a:rPr>
              <a:t>        WHERE department_id = :</a:t>
            </a:r>
            <a:r>
              <a:rPr lang="en-US" sz="1100" b="1" dirty="0" err="1" smtClean="0">
                <a:latin typeface="Arial Black" pitchFamily="34" charset="0"/>
              </a:rPr>
              <a:t>NEW.department_id</a:t>
            </a:r>
            <a:r>
              <a:rPr lang="en-US" sz="1100" b="1" dirty="0" smtClean="0">
                <a:latin typeface="Arial Black" pitchFamily="34" charset="0"/>
              </a:rPr>
              <a:t>;</a:t>
            </a:r>
          </a:p>
          <a:p>
            <a:pPr>
              <a:tabLst>
                <a:tab pos="1200150" algn="l"/>
              </a:tabLst>
            </a:pPr>
            <a:r>
              <a:rPr lang="en-US" sz="1100" b="1" dirty="0" smtClean="0">
                <a:latin typeface="Arial Black" pitchFamily="34" charset="0"/>
              </a:rPr>
              <a:t>   ELSIF DELETING THEN</a:t>
            </a:r>
          </a:p>
          <a:p>
            <a:pPr>
              <a:tabLst>
                <a:tab pos="1200150" algn="l"/>
              </a:tabLst>
            </a:pPr>
            <a:r>
              <a:rPr lang="en-US" sz="1100" b="1" dirty="0" smtClean="0">
                <a:latin typeface="Arial Black" pitchFamily="34" charset="0"/>
              </a:rPr>
              <a:t>        DELETE FROM </a:t>
            </a:r>
            <a:r>
              <a:rPr lang="en-US" sz="1100" b="1" dirty="0" err="1" smtClean="0">
                <a:latin typeface="Arial Black" pitchFamily="34" charset="0"/>
              </a:rPr>
              <a:t>datos_emps</a:t>
            </a:r>
            <a:r>
              <a:rPr lang="en-US" sz="1100" b="1" dirty="0" smtClean="0">
                <a:latin typeface="Arial Black" pitchFamily="34" charset="0"/>
              </a:rPr>
              <a:t> </a:t>
            </a:r>
          </a:p>
          <a:p>
            <a:pPr>
              <a:tabLst>
                <a:tab pos="1200150" algn="l"/>
              </a:tabLst>
            </a:pPr>
            <a:r>
              <a:rPr lang="en-US" sz="1100" b="1" dirty="0" smtClean="0">
                <a:latin typeface="Arial Black" pitchFamily="34" charset="0"/>
              </a:rPr>
              <a:t>         WHERE employee_id = :</a:t>
            </a:r>
            <a:r>
              <a:rPr lang="en-US" sz="1100" b="1" dirty="0" err="1" smtClean="0">
                <a:latin typeface="Arial Black" pitchFamily="34" charset="0"/>
              </a:rPr>
              <a:t>OLD.employee_id</a:t>
            </a:r>
            <a:r>
              <a:rPr lang="en-US" sz="1100" b="1" dirty="0" smtClean="0">
                <a:latin typeface="Arial Black" pitchFamily="34" charset="0"/>
              </a:rPr>
              <a:t>;</a:t>
            </a:r>
          </a:p>
          <a:p>
            <a:pPr>
              <a:tabLst>
                <a:tab pos="1200150" algn="l"/>
              </a:tabLst>
            </a:pPr>
            <a:r>
              <a:rPr lang="en-US" sz="1100" b="1" dirty="0" smtClean="0">
                <a:latin typeface="Arial Black" pitchFamily="34" charset="0"/>
              </a:rPr>
              <a:t>        UPDATE </a:t>
            </a:r>
            <a:r>
              <a:rPr lang="en-US" sz="1100" b="1" dirty="0" err="1" smtClean="0">
                <a:latin typeface="Arial Black" pitchFamily="34" charset="0"/>
              </a:rPr>
              <a:t>salarios_por_depto</a:t>
            </a:r>
            <a:r>
              <a:rPr lang="en-US" sz="1100" b="1" dirty="0" smtClean="0">
                <a:latin typeface="Arial Black" pitchFamily="34" charset="0"/>
              </a:rPr>
              <a:t> </a:t>
            </a:r>
          </a:p>
          <a:p>
            <a:pPr>
              <a:tabLst>
                <a:tab pos="1200150" algn="l"/>
              </a:tabLst>
            </a:pPr>
            <a:r>
              <a:rPr lang="en-US" sz="1100" b="1" dirty="0" smtClean="0">
                <a:latin typeface="Arial Black" pitchFamily="34" charset="0"/>
              </a:rPr>
              <a:t>               SET </a:t>
            </a:r>
            <a:r>
              <a:rPr lang="en-US" sz="1100" b="1" dirty="0" err="1" smtClean="0">
                <a:latin typeface="Arial Black" pitchFamily="34" charset="0"/>
              </a:rPr>
              <a:t>dept_sal</a:t>
            </a:r>
            <a:r>
              <a:rPr lang="en-US" sz="1100" b="1" dirty="0" smtClean="0">
                <a:latin typeface="Arial Black" pitchFamily="34" charset="0"/>
              </a:rPr>
              <a:t> = </a:t>
            </a:r>
            <a:r>
              <a:rPr lang="en-US" sz="1100" b="1" dirty="0" err="1" smtClean="0">
                <a:latin typeface="Arial Black" pitchFamily="34" charset="0"/>
              </a:rPr>
              <a:t>dept_sal</a:t>
            </a:r>
            <a:r>
              <a:rPr lang="en-US" sz="1100" b="1" dirty="0" smtClean="0">
                <a:latin typeface="Arial Black" pitchFamily="34" charset="0"/>
              </a:rPr>
              <a:t> - :</a:t>
            </a:r>
            <a:r>
              <a:rPr lang="en-US" sz="1100" b="1" dirty="0" err="1" smtClean="0">
                <a:latin typeface="Arial Black" pitchFamily="34" charset="0"/>
              </a:rPr>
              <a:t>OLD.salary</a:t>
            </a:r>
            <a:endParaRPr lang="en-US" sz="1100" b="1" dirty="0" smtClean="0">
              <a:latin typeface="Arial Black" pitchFamily="34" charset="0"/>
            </a:endParaRPr>
          </a:p>
          <a:p>
            <a:pPr>
              <a:tabLst>
                <a:tab pos="1200150" algn="l"/>
              </a:tabLst>
            </a:pPr>
            <a:r>
              <a:rPr lang="en-US" sz="1100" b="1" dirty="0" smtClean="0">
                <a:latin typeface="Arial Black" pitchFamily="34" charset="0"/>
              </a:rPr>
              <a:t>          WHERE department_id = :</a:t>
            </a:r>
            <a:r>
              <a:rPr lang="en-US" sz="1100" b="1" dirty="0" err="1" smtClean="0">
                <a:latin typeface="Arial Black" pitchFamily="34" charset="0"/>
              </a:rPr>
              <a:t>OLD.department_id</a:t>
            </a:r>
            <a:r>
              <a:rPr lang="en-US" sz="1100" b="1" dirty="0" smtClean="0">
                <a:latin typeface="Arial Black" pitchFamily="34" charset="0"/>
              </a:rPr>
              <a:t>; </a:t>
            </a:r>
          </a:p>
          <a:p>
            <a:pPr>
              <a:tabLst>
                <a:tab pos="1200150" algn="l"/>
              </a:tabLst>
            </a:pPr>
            <a:r>
              <a:rPr lang="en-US" sz="1100" b="1" dirty="0" smtClean="0">
                <a:latin typeface="Arial Black" pitchFamily="34" charset="0"/>
              </a:rPr>
              <a:t>   ELSIF UPDATING ('salary') THEN</a:t>
            </a:r>
          </a:p>
          <a:p>
            <a:pPr>
              <a:tabLst>
                <a:tab pos="1200150" algn="l"/>
              </a:tabLst>
            </a:pPr>
            <a:r>
              <a:rPr lang="en-US" sz="1100" b="1" dirty="0" smtClean="0">
                <a:latin typeface="Arial Black" pitchFamily="34" charset="0"/>
              </a:rPr>
              <a:t>         UPDATE </a:t>
            </a:r>
            <a:r>
              <a:rPr lang="en-US" sz="1100" b="1" dirty="0" err="1" smtClean="0">
                <a:latin typeface="Arial Black" pitchFamily="34" charset="0"/>
              </a:rPr>
              <a:t>datos_emps</a:t>
            </a:r>
            <a:r>
              <a:rPr lang="en-US" sz="1100" b="1" dirty="0" smtClean="0">
                <a:latin typeface="Arial Black" pitchFamily="34" charset="0"/>
              </a:rPr>
              <a:t> </a:t>
            </a:r>
          </a:p>
          <a:p>
            <a:pPr>
              <a:tabLst>
                <a:tab pos="1200150" algn="l"/>
              </a:tabLst>
            </a:pPr>
            <a:r>
              <a:rPr lang="en-US" sz="1100" b="1" dirty="0" smtClean="0">
                <a:latin typeface="Arial Black" pitchFamily="34" charset="0"/>
              </a:rPr>
              <a:t>                 SET salary = :</a:t>
            </a:r>
            <a:r>
              <a:rPr lang="en-US" sz="1100" b="1" dirty="0" err="1" smtClean="0">
                <a:latin typeface="Arial Black" pitchFamily="34" charset="0"/>
              </a:rPr>
              <a:t>NEW.salary</a:t>
            </a:r>
            <a:endParaRPr lang="en-US" sz="1100" b="1" dirty="0" smtClean="0">
              <a:latin typeface="Arial Black" pitchFamily="34" charset="0"/>
            </a:endParaRPr>
          </a:p>
          <a:p>
            <a:pPr>
              <a:tabLst>
                <a:tab pos="1200150" algn="l"/>
              </a:tabLst>
            </a:pPr>
            <a:r>
              <a:rPr lang="en-US" sz="1100" b="1" dirty="0" smtClean="0">
                <a:latin typeface="Arial Black" pitchFamily="34" charset="0"/>
              </a:rPr>
              <a:t>            WHERE employee_id = :</a:t>
            </a:r>
            <a:r>
              <a:rPr lang="en-US" sz="1100" b="1" dirty="0" err="1" smtClean="0">
                <a:latin typeface="Arial Black" pitchFamily="34" charset="0"/>
              </a:rPr>
              <a:t>OLD.employee_id</a:t>
            </a:r>
            <a:r>
              <a:rPr lang="en-US" sz="1100" b="1" dirty="0" smtClean="0">
                <a:latin typeface="Arial Black" pitchFamily="34" charset="0"/>
              </a:rPr>
              <a:t>;</a:t>
            </a:r>
          </a:p>
          <a:p>
            <a:pPr>
              <a:tabLst>
                <a:tab pos="1200150" algn="l"/>
              </a:tabLst>
            </a:pPr>
            <a:r>
              <a:rPr lang="en-US" sz="1100" b="1" dirty="0" smtClean="0">
                <a:latin typeface="Arial Black" pitchFamily="34" charset="0"/>
              </a:rPr>
              <a:t>         UPDATE </a:t>
            </a:r>
            <a:r>
              <a:rPr lang="en-US" sz="1100" b="1" dirty="0" err="1" smtClean="0">
                <a:latin typeface="Arial Black" pitchFamily="34" charset="0"/>
              </a:rPr>
              <a:t>salarios_por_depto</a:t>
            </a:r>
            <a:r>
              <a:rPr lang="en-US" sz="1100" b="1" dirty="0" smtClean="0">
                <a:latin typeface="Arial Black" pitchFamily="34" charset="0"/>
              </a:rPr>
              <a:t> </a:t>
            </a:r>
          </a:p>
          <a:p>
            <a:pPr>
              <a:tabLst>
                <a:tab pos="1200150" algn="l"/>
              </a:tabLst>
            </a:pPr>
            <a:r>
              <a:rPr lang="en-US" sz="1100" b="1" dirty="0" smtClean="0">
                <a:latin typeface="Arial Black" pitchFamily="34" charset="0"/>
              </a:rPr>
              <a:t>                SET </a:t>
            </a:r>
            <a:r>
              <a:rPr lang="en-US" sz="1100" b="1" dirty="0" err="1" smtClean="0">
                <a:latin typeface="Arial Black" pitchFamily="34" charset="0"/>
              </a:rPr>
              <a:t>dept_sal</a:t>
            </a:r>
            <a:r>
              <a:rPr lang="en-US" sz="1100" b="1" dirty="0" smtClean="0">
                <a:latin typeface="Arial Black" pitchFamily="34" charset="0"/>
              </a:rPr>
              <a:t> = </a:t>
            </a:r>
            <a:r>
              <a:rPr lang="en-US" sz="1100" b="1" dirty="0" err="1" smtClean="0">
                <a:latin typeface="Arial Black" pitchFamily="34" charset="0"/>
              </a:rPr>
              <a:t>dept_sal</a:t>
            </a:r>
            <a:r>
              <a:rPr lang="en-US" sz="1100" b="1" dirty="0" smtClean="0">
                <a:latin typeface="Arial Black" pitchFamily="34" charset="0"/>
              </a:rPr>
              <a:t> + (:</a:t>
            </a:r>
            <a:r>
              <a:rPr lang="en-US" sz="1100" b="1" dirty="0" err="1" smtClean="0">
                <a:latin typeface="Arial Black" pitchFamily="34" charset="0"/>
              </a:rPr>
              <a:t>NEW.salary</a:t>
            </a:r>
            <a:r>
              <a:rPr lang="en-US" sz="1100" b="1" dirty="0" smtClean="0">
                <a:latin typeface="Arial Black" pitchFamily="34" charset="0"/>
              </a:rPr>
              <a:t> - :</a:t>
            </a:r>
            <a:r>
              <a:rPr lang="en-US" sz="1100" b="1" dirty="0" err="1" smtClean="0">
                <a:latin typeface="Arial Black" pitchFamily="34" charset="0"/>
              </a:rPr>
              <a:t>OLD.salary</a:t>
            </a:r>
            <a:r>
              <a:rPr lang="en-US" sz="1100" b="1" dirty="0" smtClean="0">
                <a:latin typeface="Arial Black" pitchFamily="34" charset="0"/>
              </a:rPr>
              <a:t>)</a:t>
            </a:r>
          </a:p>
          <a:p>
            <a:pPr>
              <a:tabLst>
                <a:tab pos="1200150" algn="l"/>
              </a:tabLst>
            </a:pPr>
            <a:r>
              <a:rPr lang="en-US" sz="1100" b="1" dirty="0" smtClean="0">
                <a:latin typeface="Arial Black" pitchFamily="34" charset="0"/>
              </a:rPr>
              <a:t>          WHERE department_id = :</a:t>
            </a:r>
            <a:r>
              <a:rPr lang="en-US" sz="1100" b="1" dirty="0" err="1" smtClean="0">
                <a:latin typeface="Arial Black" pitchFamily="34" charset="0"/>
              </a:rPr>
              <a:t>OLD.department_id</a:t>
            </a:r>
            <a:r>
              <a:rPr lang="en-US" sz="1100" b="1" dirty="0" smtClean="0">
                <a:latin typeface="Arial Black" pitchFamily="34" charset="0"/>
              </a:rPr>
              <a:t>;</a:t>
            </a:r>
          </a:p>
          <a:p>
            <a:pPr>
              <a:tabLst>
                <a:tab pos="1200150" algn="l"/>
              </a:tabLst>
            </a:pPr>
            <a:r>
              <a:rPr lang="en-US" sz="1100" b="1" dirty="0" smtClean="0">
                <a:latin typeface="Arial Black" pitchFamily="34" charset="0"/>
              </a:rPr>
              <a:t>   END IF;</a:t>
            </a:r>
          </a:p>
          <a:p>
            <a:pPr>
              <a:tabLst>
                <a:tab pos="1200150" algn="l"/>
              </a:tabLst>
            </a:pPr>
            <a:r>
              <a:rPr lang="en-US" sz="1100" b="1" dirty="0" smtClean="0">
                <a:latin typeface="Arial Black" pitchFamily="34" charset="0"/>
              </a:rPr>
              <a:t>END;</a:t>
            </a:r>
          </a:p>
        </p:txBody>
      </p:sp>
    </p:spTree>
    <p:extLst>
      <p:ext uri="{BB962C8B-B14F-4D97-AF65-F5344CB8AC3E}">
        <p14:creationId xmlns="" xmlns:p14="http://schemas.microsoft.com/office/powerpoint/2010/main" val="24228825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900113" y="188913"/>
            <a:ext cx="7793037" cy="1462087"/>
          </a:xfrm>
        </p:spPr>
        <p:txBody>
          <a:bodyPr/>
          <a:lstStyle/>
          <a:p>
            <a:pPr algn="r"/>
            <a:r>
              <a:rPr lang="es-CL" sz="3000" dirty="0" smtClean="0">
                <a:solidFill>
                  <a:srgbClr val="10253F"/>
                </a:solidFill>
                <a:latin typeface="Arial" charset="0"/>
                <a:ea typeface="ＭＳ Ｐゴシック" pitchFamily="34" charset="-128"/>
                <a:cs typeface="Arial" charset="0"/>
              </a:rPr>
              <a:t>Estado de un </a:t>
            </a:r>
            <a:r>
              <a:rPr lang="es-CL" sz="3000" dirty="0" err="1" smtClean="0">
                <a:solidFill>
                  <a:srgbClr val="10253F"/>
                </a:solidFill>
                <a:latin typeface="Arial" charset="0"/>
                <a:ea typeface="ＭＳ Ｐゴシック" pitchFamily="34" charset="-128"/>
                <a:cs typeface="Arial" charset="0"/>
              </a:rPr>
              <a:t>Trigger</a:t>
            </a:r>
            <a:endParaRPr lang="es-ES" sz="3000" dirty="0" smtClean="0">
              <a:solidFill>
                <a:srgbClr val="10253F"/>
              </a:solidFill>
              <a:latin typeface="Arial" charset="0"/>
              <a:ea typeface="ＭＳ Ｐゴシック" pitchFamily="34" charset="-128"/>
              <a:cs typeface="Arial" charset="0"/>
            </a:endParaRPr>
          </a:p>
        </p:txBody>
      </p:sp>
      <p:sp>
        <p:nvSpPr>
          <p:cNvPr id="62467"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endParaRPr lang="es-CL" sz="1800" dirty="0" smtClean="0"/>
          </a:p>
          <a:p>
            <a:pPr marL="609600" indent="-609600" algn="just" defTabSz="457200">
              <a:lnSpc>
                <a:spcPct val="80000"/>
              </a:lnSpc>
              <a:spcBef>
                <a:spcPct val="20000"/>
              </a:spcBef>
              <a:buFont typeface="Arial" charset="0"/>
              <a:buChar char="•"/>
            </a:pPr>
            <a:endParaRPr lang="es-CL" sz="1800" dirty="0"/>
          </a:p>
          <a:p>
            <a:pPr marL="609600" indent="-609600" algn="just" defTabSz="457200">
              <a:lnSpc>
                <a:spcPct val="80000"/>
              </a:lnSpc>
              <a:spcBef>
                <a:spcPct val="20000"/>
              </a:spcBef>
              <a:buFont typeface="Arial" charset="0"/>
              <a:buChar char="•"/>
            </a:pPr>
            <a:endParaRPr lang="es-CL" sz="1800" dirty="0" smtClean="0"/>
          </a:p>
          <a:p>
            <a:pPr marL="609600" indent="-609600" algn="just" defTabSz="457200">
              <a:lnSpc>
                <a:spcPct val="80000"/>
              </a:lnSpc>
              <a:spcBef>
                <a:spcPct val="20000"/>
              </a:spcBef>
              <a:buFont typeface="Arial" charset="0"/>
              <a:buChar char="•"/>
            </a:pPr>
            <a:endParaRPr lang="es-CL" sz="1800" dirty="0"/>
          </a:p>
          <a:p>
            <a:pPr marL="609600" indent="-609600" algn="just" defTabSz="457200">
              <a:lnSpc>
                <a:spcPct val="80000"/>
              </a:lnSpc>
              <a:spcBef>
                <a:spcPct val="20000"/>
              </a:spcBef>
              <a:buFont typeface="Arial" charset="0"/>
              <a:buChar char="•"/>
            </a:pPr>
            <a:endParaRPr lang="es-CL" sz="1800" dirty="0" smtClean="0"/>
          </a:p>
          <a:p>
            <a:pPr algn="just" defTabSz="457200">
              <a:lnSpc>
                <a:spcPct val="80000"/>
              </a:lnSpc>
              <a:spcBef>
                <a:spcPct val="20000"/>
              </a:spcBef>
            </a:pPr>
            <a:r>
              <a:rPr lang="es-CL" sz="1800" dirty="0"/>
              <a:t>	</a:t>
            </a:r>
            <a:r>
              <a:rPr lang="es-CL" sz="1800" dirty="0" smtClean="0"/>
              <a:t>	             </a:t>
            </a:r>
            <a:r>
              <a:rPr lang="es-CL" sz="1200" dirty="0" smtClean="0">
                <a:latin typeface="Arial Black" panose="020B0A04020102020204" pitchFamily="34" charset="0"/>
              </a:rPr>
              <a:t>ACTIVADO                                       DESACTIVADO</a:t>
            </a:r>
          </a:p>
          <a:p>
            <a:pPr marL="609600" indent="-609600" algn="just" defTabSz="457200">
              <a:lnSpc>
                <a:spcPct val="80000"/>
              </a:lnSpc>
              <a:spcBef>
                <a:spcPct val="20000"/>
              </a:spcBef>
              <a:buFont typeface="Arial" charset="0"/>
              <a:buChar char="•"/>
            </a:pPr>
            <a:endParaRPr lang="es-CL" sz="1800" dirty="0" smtClean="0"/>
          </a:p>
          <a:p>
            <a:pPr marL="609600" indent="-609600" algn="just" defTabSz="457200">
              <a:lnSpc>
                <a:spcPct val="80000"/>
              </a:lnSpc>
              <a:spcBef>
                <a:spcPct val="20000"/>
              </a:spcBef>
              <a:buFont typeface="Arial" charset="0"/>
              <a:buChar char="•"/>
            </a:pPr>
            <a:r>
              <a:rPr lang="es-CL" sz="1800" dirty="0" smtClean="0"/>
              <a:t>En </a:t>
            </a:r>
            <a:r>
              <a:rPr lang="es-CL" sz="1800" dirty="0"/>
              <a:t>Oracle </a:t>
            </a:r>
            <a:r>
              <a:rPr lang="es-CL" sz="1800" dirty="0" err="1"/>
              <a:t>Database</a:t>
            </a:r>
            <a:r>
              <a:rPr lang="es-CL" sz="1800" dirty="0"/>
              <a:t> 11g, se puede crear un </a:t>
            </a:r>
            <a:r>
              <a:rPr lang="es-CL" sz="1800" dirty="0" err="1"/>
              <a:t>trigger</a:t>
            </a:r>
            <a:r>
              <a:rPr lang="es-CL" sz="1800" dirty="0"/>
              <a:t> deshabilitado y luego activarlo cuando se sabe que va a ser compilado con </a:t>
            </a:r>
            <a:r>
              <a:rPr lang="es-CL" sz="1800" dirty="0" smtClean="0"/>
              <a:t>éxito.</a:t>
            </a:r>
            <a:endParaRPr lang="es-CL" sz="1800" dirty="0">
              <a:ea typeface="Arial Unicode MS"/>
              <a:cs typeface="Arial Unicode MS"/>
            </a:endParaRPr>
          </a:p>
        </p:txBody>
      </p:sp>
      <p:sp>
        <p:nvSpPr>
          <p:cNvPr id="6" name="Text Box 5"/>
          <p:cNvSpPr txBox="1">
            <a:spLocks noChangeArrowheads="1"/>
          </p:cNvSpPr>
          <p:nvPr/>
        </p:nvSpPr>
        <p:spPr bwMode="auto">
          <a:xfrm>
            <a:off x="906488" y="4005064"/>
            <a:ext cx="7776864" cy="1631216"/>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endParaRPr lang="es-MX" sz="800" dirty="0">
              <a:latin typeface="Arial Black" pitchFamily="34" charset="0"/>
            </a:endParaRPr>
          </a:p>
          <a:p>
            <a:pPr defTabSz="400050">
              <a:tabLst>
                <a:tab pos="571500" algn="l"/>
                <a:tab pos="1828800" algn="l"/>
              </a:tabLst>
            </a:pPr>
            <a:r>
              <a:rPr lang="en-US" sz="1200" b="1" dirty="0">
                <a:latin typeface="Arial Black" panose="020B0A04020102020204" pitchFamily="34" charset="0"/>
              </a:rPr>
              <a:t>CREATE OR REPLACE TRIGGER </a:t>
            </a:r>
            <a:r>
              <a:rPr lang="en-US" sz="1200" b="1" dirty="0" err="1" smtClean="0">
                <a:latin typeface="Arial Black" panose="020B0A04020102020204" pitchFamily="34" charset="0"/>
              </a:rPr>
              <a:t>trg_disable</a:t>
            </a:r>
            <a:endParaRPr lang="en-US" sz="1200" b="1" dirty="0">
              <a:latin typeface="Arial Black" panose="020B0A04020102020204" pitchFamily="34" charset="0"/>
            </a:endParaRPr>
          </a:p>
          <a:p>
            <a:pPr defTabSz="400050">
              <a:tabLst>
                <a:tab pos="571500" algn="l"/>
                <a:tab pos="1828800" algn="l"/>
              </a:tabLst>
            </a:pPr>
            <a:r>
              <a:rPr lang="en-US" sz="1200" b="1" dirty="0">
                <a:latin typeface="Arial Black" panose="020B0A04020102020204" pitchFamily="34" charset="0"/>
              </a:rPr>
              <a:t>  BEFORE INSERT ON </a:t>
            </a:r>
            <a:r>
              <a:rPr lang="en-US" sz="1200" b="1" dirty="0" smtClean="0">
                <a:latin typeface="Arial Black" panose="020B0A04020102020204" pitchFamily="34" charset="0"/>
              </a:rPr>
              <a:t>employees </a:t>
            </a:r>
            <a:r>
              <a:rPr lang="en-US" sz="1200" b="1" dirty="0">
                <a:latin typeface="Arial Black" panose="020B0A04020102020204" pitchFamily="34" charset="0"/>
              </a:rPr>
              <a:t>FOR EACH ROW</a:t>
            </a:r>
          </a:p>
          <a:p>
            <a:pPr defTabSz="400050">
              <a:tabLst>
                <a:tab pos="571500" algn="l"/>
                <a:tab pos="1828800" algn="l"/>
              </a:tabLst>
            </a:pPr>
            <a:r>
              <a:rPr lang="en-US" sz="1200" b="1" dirty="0">
                <a:latin typeface="Arial Black" panose="020B0A04020102020204" pitchFamily="34" charset="0"/>
              </a:rPr>
              <a:t>  </a:t>
            </a:r>
            <a:r>
              <a:rPr lang="en-US" sz="1200" b="1" dirty="0">
                <a:solidFill>
                  <a:srgbClr val="920000"/>
                </a:solidFill>
                <a:latin typeface="Arial Black" panose="020B0A04020102020204" pitchFamily="34" charset="0"/>
              </a:rPr>
              <a:t>DISABLE</a:t>
            </a:r>
          </a:p>
          <a:p>
            <a:pPr defTabSz="400050">
              <a:tabLst>
                <a:tab pos="571500" algn="l"/>
                <a:tab pos="1828800" algn="l"/>
              </a:tabLst>
            </a:pPr>
            <a:r>
              <a:rPr lang="en-US" sz="1200" b="1" dirty="0">
                <a:latin typeface="Arial Black" panose="020B0A04020102020204" pitchFamily="34" charset="0"/>
              </a:rPr>
              <a:t>BEGIN</a:t>
            </a:r>
          </a:p>
          <a:p>
            <a:pPr defTabSz="400050">
              <a:tabLst>
                <a:tab pos="571500" algn="l"/>
                <a:tab pos="1828800" algn="l"/>
              </a:tabLst>
            </a:pPr>
            <a:r>
              <a:rPr lang="en-US" sz="1200" b="1" dirty="0">
                <a:latin typeface="Arial Black" panose="020B0A04020102020204" pitchFamily="34" charset="0"/>
              </a:rPr>
              <a:t>  :</a:t>
            </a:r>
            <a:r>
              <a:rPr lang="en-US" sz="1200" b="1" dirty="0" smtClean="0">
                <a:latin typeface="Arial Black" panose="020B0A04020102020204" pitchFamily="34" charset="0"/>
              </a:rPr>
              <a:t>NEW.id </a:t>
            </a:r>
            <a:r>
              <a:rPr lang="en-US" sz="1200" b="1" dirty="0">
                <a:latin typeface="Arial Black" panose="020B0A04020102020204" pitchFamily="34" charset="0"/>
              </a:rPr>
              <a:t>:= </a:t>
            </a:r>
            <a:r>
              <a:rPr lang="en-US" sz="1200" b="1" dirty="0" err="1" smtClean="0">
                <a:latin typeface="Arial Black" panose="020B0A04020102020204" pitchFamily="34" charset="0"/>
              </a:rPr>
              <a:t>seq_empleados.NEXTVAL</a:t>
            </a:r>
            <a:r>
              <a:rPr lang="en-US" sz="1200" b="1" dirty="0" smtClean="0">
                <a:latin typeface="Arial Black" panose="020B0A04020102020204" pitchFamily="34" charset="0"/>
              </a:rPr>
              <a:t>;</a:t>
            </a:r>
            <a:endParaRPr lang="en-US" sz="1200" b="1" dirty="0">
              <a:latin typeface="Arial Black" panose="020B0A04020102020204" pitchFamily="34" charset="0"/>
            </a:endParaRPr>
          </a:p>
          <a:p>
            <a:pPr defTabSz="400050">
              <a:tabLst>
                <a:tab pos="571500" algn="l"/>
                <a:tab pos="1828800" algn="l"/>
              </a:tabLst>
            </a:pPr>
            <a:r>
              <a:rPr lang="en-US" sz="1200" b="1" dirty="0">
                <a:latin typeface="Arial Black" panose="020B0A04020102020204" pitchFamily="34" charset="0"/>
              </a:rPr>
              <a:t>. . .</a:t>
            </a:r>
          </a:p>
          <a:p>
            <a:pPr defTabSz="400050">
              <a:tabLst>
                <a:tab pos="571500" algn="l"/>
                <a:tab pos="1828800" algn="l"/>
              </a:tabLst>
            </a:pPr>
            <a:r>
              <a:rPr lang="en-US" sz="1200" b="1" dirty="0">
                <a:latin typeface="Arial Black" panose="020B0A04020102020204" pitchFamily="34" charset="0"/>
              </a:rPr>
              <a:t>END</a:t>
            </a:r>
            <a:r>
              <a:rPr lang="en-US" sz="1200" b="1" dirty="0" smtClean="0">
                <a:latin typeface="Arial Black" panose="020B0A04020102020204" pitchFamily="34" charset="0"/>
              </a:rPr>
              <a:t>;</a:t>
            </a:r>
          </a:p>
          <a:p>
            <a:pPr defTabSz="400050">
              <a:tabLst>
                <a:tab pos="571500" algn="l"/>
                <a:tab pos="1828800" algn="l"/>
              </a:tabLst>
            </a:pPr>
            <a:endParaRPr lang="en-US" sz="800" b="1" dirty="0" smtClean="0">
              <a:latin typeface="Arial Black" pitchFamily="34" charset="0"/>
            </a:endParaRPr>
          </a:p>
        </p:txBody>
      </p:sp>
      <p:grpSp>
        <p:nvGrpSpPr>
          <p:cNvPr id="9" name="Group 14"/>
          <p:cNvGrpSpPr>
            <a:grpSpLocks/>
          </p:cNvGrpSpPr>
          <p:nvPr/>
        </p:nvGrpSpPr>
        <p:grpSpPr bwMode="auto">
          <a:xfrm>
            <a:off x="2339752" y="1669480"/>
            <a:ext cx="4299371" cy="1255464"/>
            <a:chOff x="1124" y="2729"/>
            <a:chExt cx="3328" cy="1063"/>
          </a:xfrm>
        </p:grpSpPr>
        <p:grpSp>
          <p:nvGrpSpPr>
            <p:cNvPr id="10" name="Group 4"/>
            <p:cNvGrpSpPr>
              <a:grpSpLocks/>
            </p:cNvGrpSpPr>
            <p:nvPr/>
          </p:nvGrpSpPr>
          <p:grpSpPr bwMode="auto">
            <a:xfrm>
              <a:off x="1124" y="2736"/>
              <a:ext cx="892" cy="1056"/>
              <a:chOff x="2448" y="2496"/>
              <a:chExt cx="892" cy="1056"/>
            </a:xfrm>
          </p:grpSpPr>
          <p:pic>
            <p:nvPicPr>
              <p:cNvPr id="17" name="Picture 5" descr="C:\Documents and Settings\lserhal\Desktop\datab018.gif"/>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gray">
              <a:xfrm>
                <a:off x="2448" y="2496"/>
                <a:ext cx="892" cy="1056"/>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6" descr="Documents: PL/SQL Program"/>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gray">
              <a:xfrm>
                <a:off x="2617" y="2692"/>
                <a:ext cx="359" cy="749"/>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7" descr="C:\Documents and Settings\lserhal\Desktop\conce062.gif"/>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gray">
              <a:xfrm>
                <a:off x="2910" y="2933"/>
                <a:ext cx="402" cy="40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grpSp>
        <p:grpSp>
          <p:nvGrpSpPr>
            <p:cNvPr id="11" name="Group 8"/>
            <p:cNvGrpSpPr>
              <a:grpSpLocks/>
            </p:cNvGrpSpPr>
            <p:nvPr/>
          </p:nvGrpSpPr>
          <p:grpSpPr bwMode="auto">
            <a:xfrm>
              <a:off x="3360" y="2729"/>
              <a:ext cx="892" cy="1056"/>
              <a:chOff x="2448" y="2496"/>
              <a:chExt cx="892" cy="1056"/>
            </a:xfrm>
          </p:grpSpPr>
          <p:pic>
            <p:nvPicPr>
              <p:cNvPr id="14" name="Picture 9" descr="C:\Documents and Settings\lserhal\Desktop\datab018.gif"/>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gray">
              <a:xfrm>
                <a:off x="2448" y="2496"/>
                <a:ext cx="892" cy="1056"/>
              </a:xfrm>
              <a:prstGeom prst="rect">
                <a:avLst/>
              </a:prstGeom>
              <a:noFill/>
              <a:extLst>
                <a:ext uri="{909E8E84-426E-40DD-AFC4-6F175D3DCCD1}">
                  <a14:hiddenFill xmlns="" xmlns:a14="http://schemas.microsoft.com/office/drawing/2010/main">
                    <a:solidFill>
                      <a:srgbClr val="FFFFFF"/>
                    </a:solidFill>
                  </a14:hiddenFill>
                </a:ext>
              </a:extLst>
            </p:spPr>
          </p:pic>
          <p:pic>
            <p:nvPicPr>
              <p:cNvPr id="15" name="Picture 10" descr="Documents: PL/SQL Program"/>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gray">
              <a:xfrm>
                <a:off x="2617" y="2692"/>
                <a:ext cx="359" cy="749"/>
              </a:xfrm>
              <a:prstGeom prst="rect">
                <a:avLst/>
              </a:prstGeom>
              <a:noFill/>
              <a:extLst>
                <a:ext uri="{909E8E84-426E-40DD-AFC4-6F175D3DCCD1}">
                  <a14:hiddenFill xmlns="" xmlns:a14="http://schemas.microsoft.com/office/drawing/2010/main">
                    <a:solidFill>
                      <a:srgbClr val="FFFFFF"/>
                    </a:solidFill>
                  </a14:hiddenFill>
                </a:ext>
              </a:extLst>
            </p:spPr>
          </p:pic>
          <p:pic>
            <p:nvPicPr>
              <p:cNvPr id="16" name="Picture 11" descr="C:\Documents and Settings\lserhal\Desktop\conce062.gif"/>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gray">
              <a:xfrm>
                <a:off x="2910" y="2933"/>
                <a:ext cx="402" cy="40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grpSp>
        <p:pic>
          <p:nvPicPr>
            <p:cNvPr id="12" name="Picture 12" descr="C:\Documents and Settings\lserhal\My Documents\My Pictures\Graphics Library\checkmark green.gif"/>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gray">
            <a:xfrm>
              <a:off x="1776" y="3067"/>
              <a:ext cx="684" cy="677"/>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13" descr="C:\Documents and Settings\lserhal\Desktop\symbo008.gif"/>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gray">
            <a:xfrm>
              <a:off x="4080" y="3408"/>
              <a:ext cx="372" cy="372"/>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 xmlns:p14="http://schemas.microsoft.com/office/powerpoint/2010/main" val="10284961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900113" y="188913"/>
            <a:ext cx="7793037" cy="1462087"/>
          </a:xfrm>
        </p:spPr>
        <p:txBody>
          <a:bodyPr/>
          <a:lstStyle/>
          <a:p>
            <a:pPr algn="r"/>
            <a:r>
              <a:rPr lang="es-CL" sz="3000" dirty="0" smtClean="0">
                <a:solidFill>
                  <a:srgbClr val="10253F"/>
                </a:solidFill>
                <a:latin typeface="Arial" charset="0"/>
                <a:ea typeface="ＭＳ Ｐゴシック" pitchFamily="34" charset="-128"/>
                <a:cs typeface="Arial" charset="0"/>
              </a:rPr>
              <a:t>Uso de Sentencia CALL en </a:t>
            </a:r>
            <a:r>
              <a:rPr lang="es-CL" sz="3000" dirty="0" err="1" smtClean="0">
                <a:solidFill>
                  <a:srgbClr val="10253F"/>
                </a:solidFill>
                <a:latin typeface="Arial" charset="0"/>
                <a:ea typeface="ＭＳ Ｐゴシック" pitchFamily="34" charset="-128"/>
                <a:cs typeface="Arial" charset="0"/>
              </a:rPr>
              <a:t>Triggers</a:t>
            </a:r>
            <a:endParaRPr lang="es-ES" sz="3000" dirty="0" smtClean="0">
              <a:solidFill>
                <a:srgbClr val="10253F"/>
              </a:solidFill>
              <a:latin typeface="Arial" charset="0"/>
              <a:ea typeface="ＭＳ Ｐゴシック" pitchFamily="34" charset="-128"/>
              <a:cs typeface="Arial" charset="0"/>
            </a:endParaRPr>
          </a:p>
        </p:txBody>
      </p:sp>
      <p:sp>
        <p:nvSpPr>
          <p:cNvPr id="62467"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t>Sintaxis:</a:t>
            </a: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smtClean="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smtClean="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smtClean="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r>
              <a:rPr lang="es-CL" sz="1800" dirty="0" smtClean="0">
                <a:ea typeface="Arial Unicode MS"/>
                <a:cs typeface="Arial Unicode MS"/>
              </a:rPr>
              <a:t>Ejemplo:</a:t>
            </a:r>
            <a:endParaRPr lang="es-CL" sz="1800" dirty="0">
              <a:ea typeface="Arial Unicode MS"/>
              <a:cs typeface="Arial Unicode MS"/>
            </a:endParaRPr>
          </a:p>
        </p:txBody>
      </p:sp>
      <p:sp>
        <p:nvSpPr>
          <p:cNvPr id="6" name="Text Box 5"/>
          <p:cNvSpPr txBox="1">
            <a:spLocks noChangeArrowheads="1"/>
          </p:cNvSpPr>
          <p:nvPr/>
        </p:nvSpPr>
        <p:spPr bwMode="auto">
          <a:xfrm>
            <a:off x="906488" y="1844824"/>
            <a:ext cx="7776864" cy="1815882"/>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endParaRPr lang="es-MX" sz="800" dirty="0">
              <a:latin typeface="Arial Black" pitchFamily="34" charset="0"/>
            </a:endParaRPr>
          </a:p>
          <a:p>
            <a:pPr defTabSz="400050">
              <a:tabLst>
                <a:tab pos="571500" algn="l"/>
                <a:tab pos="1828800" algn="l"/>
              </a:tabLst>
            </a:pPr>
            <a:r>
              <a:rPr lang="en-US" sz="1200" b="1" dirty="0">
                <a:latin typeface="Arial Black" panose="020B0A04020102020204" pitchFamily="34" charset="0"/>
              </a:rPr>
              <a:t>CREATE [OR REPLACE] TRIGGER </a:t>
            </a:r>
            <a:r>
              <a:rPr lang="en-US" sz="1200" b="1" i="1" dirty="0" err="1" smtClean="0">
                <a:latin typeface="Arial Black" panose="020B0A04020102020204" pitchFamily="34" charset="0"/>
              </a:rPr>
              <a:t>nombre_trigger</a:t>
            </a:r>
            <a:endParaRPr lang="en-US" sz="1200" b="1" i="1" dirty="0">
              <a:latin typeface="Arial Black" panose="020B0A04020102020204" pitchFamily="34" charset="0"/>
            </a:endParaRPr>
          </a:p>
          <a:p>
            <a:pPr defTabSz="400050">
              <a:tabLst>
                <a:tab pos="571500" algn="l"/>
                <a:tab pos="1828800" algn="l"/>
              </a:tabLst>
            </a:pPr>
            <a:r>
              <a:rPr lang="en-US" sz="1200" b="1" i="1" dirty="0" err="1" smtClean="0">
                <a:latin typeface="Arial Black" panose="020B0A04020102020204" pitchFamily="34" charset="0"/>
              </a:rPr>
              <a:t>tiempo</a:t>
            </a:r>
            <a:r>
              <a:rPr lang="en-US" sz="1200" b="1" dirty="0" smtClean="0">
                <a:latin typeface="Arial Black" panose="020B0A04020102020204" pitchFamily="34" charset="0"/>
              </a:rPr>
              <a:t> </a:t>
            </a:r>
            <a:endParaRPr lang="en-US" sz="1200" b="1" dirty="0">
              <a:latin typeface="Arial Black" panose="020B0A04020102020204" pitchFamily="34" charset="0"/>
            </a:endParaRPr>
          </a:p>
          <a:p>
            <a:pPr defTabSz="400050">
              <a:tabLst>
                <a:tab pos="571500" algn="l"/>
                <a:tab pos="1828800" algn="l"/>
              </a:tabLst>
            </a:pPr>
            <a:r>
              <a:rPr lang="en-US" sz="1200" b="1" i="1" dirty="0" smtClean="0">
                <a:latin typeface="Arial Black" panose="020B0A04020102020204" pitchFamily="34" charset="0"/>
              </a:rPr>
              <a:t>evento1</a:t>
            </a:r>
            <a:r>
              <a:rPr lang="en-US" sz="1200" b="1" dirty="0" smtClean="0">
                <a:latin typeface="Arial Black" panose="020B0A04020102020204" pitchFamily="34" charset="0"/>
              </a:rPr>
              <a:t> </a:t>
            </a:r>
            <a:r>
              <a:rPr lang="en-US" sz="1200" b="1" dirty="0">
                <a:latin typeface="Arial Black" panose="020B0A04020102020204" pitchFamily="34" charset="0"/>
              </a:rPr>
              <a:t>[OR </a:t>
            </a:r>
            <a:r>
              <a:rPr lang="en-US" sz="1200" b="1" i="1" dirty="0" smtClean="0">
                <a:latin typeface="Arial Black" panose="020B0A04020102020204" pitchFamily="34" charset="0"/>
              </a:rPr>
              <a:t>evento2</a:t>
            </a:r>
            <a:r>
              <a:rPr lang="en-US" sz="1200" b="1" dirty="0" smtClean="0">
                <a:latin typeface="Arial Black" panose="020B0A04020102020204" pitchFamily="34" charset="0"/>
              </a:rPr>
              <a:t> </a:t>
            </a:r>
            <a:r>
              <a:rPr lang="en-US" sz="1200" b="1" dirty="0">
                <a:latin typeface="Arial Black" panose="020B0A04020102020204" pitchFamily="34" charset="0"/>
              </a:rPr>
              <a:t>OR </a:t>
            </a:r>
            <a:r>
              <a:rPr lang="en-US" sz="1200" b="1" i="1" dirty="0" smtClean="0">
                <a:latin typeface="Arial Black" panose="020B0A04020102020204" pitchFamily="34" charset="0"/>
              </a:rPr>
              <a:t>evento3 </a:t>
            </a:r>
            <a:r>
              <a:rPr lang="en-US" sz="1200" b="1" dirty="0" smtClean="0">
                <a:latin typeface="Arial Black" panose="020B0A04020102020204" pitchFamily="34" charset="0"/>
              </a:rPr>
              <a:t>]</a:t>
            </a:r>
            <a:endParaRPr lang="en-US" sz="1200" b="1" dirty="0">
              <a:latin typeface="Arial Black" panose="020B0A04020102020204" pitchFamily="34" charset="0"/>
            </a:endParaRPr>
          </a:p>
          <a:p>
            <a:pPr defTabSz="400050">
              <a:tabLst>
                <a:tab pos="571500" algn="l"/>
                <a:tab pos="1828800" algn="l"/>
              </a:tabLst>
            </a:pPr>
            <a:r>
              <a:rPr lang="en-US" sz="1200" b="1" dirty="0">
                <a:latin typeface="Arial Black" panose="020B0A04020102020204" pitchFamily="34" charset="0"/>
              </a:rPr>
              <a:t>ON </a:t>
            </a:r>
            <a:r>
              <a:rPr lang="en-US" sz="1200" b="1" i="1" dirty="0" err="1" smtClean="0">
                <a:latin typeface="Arial Black" panose="020B0A04020102020204" pitchFamily="34" charset="0"/>
              </a:rPr>
              <a:t>nombre_tabla</a:t>
            </a:r>
            <a:r>
              <a:rPr lang="en-US" sz="1200" b="1" dirty="0" smtClean="0">
                <a:latin typeface="Arial Black" panose="020B0A04020102020204" pitchFamily="34" charset="0"/>
              </a:rPr>
              <a:t> </a:t>
            </a:r>
            <a:endParaRPr lang="en-US" sz="1200" b="1" dirty="0">
              <a:latin typeface="Arial Black" panose="020B0A04020102020204" pitchFamily="34" charset="0"/>
            </a:endParaRPr>
          </a:p>
          <a:p>
            <a:pPr defTabSz="400050">
              <a:tabLst>
                <a:tab pos="571500" algn="l"/>
                <a:tab pos="1828800" algn="l"/>
              </a:tabLst>
            </a:pPr>
            <a:r>
              <a:rPr lang="en-US" sz="1200" b="1" dirty="0">
                <a:latin typeface="Arial Black" panose="020B0A04020102020204" pitchFamily="34" charset="0"/>
              </a:rPr>
              <a:t>[REFERENCING OLD AS old | NEW AS new]</a:t>
            </a:r>
          </a:p>
          <a:p>
            <a:pPr defTabSz="400050">
              <a:tabLst>
                <a:tab pos="571500" algn="l"/>
                <a:tab pos="1828800" algn="l"/>
              </a:tabLst>
            </a:pPr>
            <a:r>
              <a:rPr lang="en-US" sz="1200" b="1" dirty="0">
                <a:latin typeface="Arial Black" panose="020B0A04020102020204" pitchFamily="34" charset="0"/>
              </a:rPr>
              <a:t>[FOR EACH ROW]</a:t>
            </a:r>
          </a:p>
          <a:p>
            <a:pPr defTabSz="400050">
              <a:tabLst>
                <a:tab pos="571500" algn="l"/>
                <a:tab pos="1828800" algn="l"/>
              </a:tabLst>
            </a:pPr>
            <a:r>
              <a:rPr lang="en-US" sz="1200" b="1" dirty="0">
                <a:latin typeface="Arial Black" panose="020B0A04020102020204" pitchFamily="34" charset="0"/>
              </a:rPr>
              <a:t>[WHEN </a:t>
            </a:r>
            <a:r>
              <a:rPr lang="en-US" sz="1200" b="1" i="1" dirty="0" err="1" smtClean="0">
                <a:latin typeface="Arial Black" panose="020B0A04020102020204" pitchFamily="34" charset="0"/>
              </a:rPr>
              <a:t>condición</a:t>
            </a:r>
            <a:r>
              <a:rPr lang="en-US" sz="1200" b="1" i="1" dirty="0" smtClean="0">
                <a:latin typeface="Arial Black" panose="020B0A04020102020204" pitchFamily="34" charset="0"/>
              </a:rPr>
              <a:t> </a:t>
            </a:r>
            <a:r>
              <a:rPr lang="en-US" sz="1200" b="1" dirty="0" smtClean="0">
                <a:latin typeface="Arial Black" panose="020B0A04020102020204" pitchFamily="34" charset="0"/>
              </a:rPr>
              <a:t>]</a:t>
            </a:r>
            <a:endParaRPr lang="en-US" sz="1200" b="1" dirty="0">
              <a:latin typeface="Arial Black" panose="020B0A04020102020204" pitchFamily="34" charset="0"/>
            </a:endParaRPr>
          </a:p>
          <a:p>
            <a:pPr defTabSz="400050">
              <a:tabLst>
                <a:tab pos="571500" algn="l"/>
                <a:tab pos="1828800" algn="l"/>
              </a:tabLst>
            </a:pPr>
            <a:r>
              <a:rPr lang="en-US" sz="1200" b="1" dirty="0">
                <a:solidFill>
                  <a:srgbClr val="920000"/>
                </a:solidFill>
                <a:latin typeface="Arial Black" panose="020B0A04020102020204" pitchFamily="34" charset="0"/>
              </a:rPr>
              <a:t>CALL </a:t>
            </a:r>
            <a:r>
              <a:rPr lang="en-US" sz="1200" b="1" i="1" dirty="0" err="1" smtClean="0">
                <a:solidFill>
                  <a:srgbClr val="920000"/>
                </a:solidFill>
                <a:latin typeface="Arial Black" panose="020B0A04020102020204" pitchFamily="34" charset="0"/>
              </a:rPr>
              <a:t>nombre_procedimiento</a:t>
            </a:r>
            <a:endParaRPr lang="en-US" sz="1200" b="1" i="1" dirty="0" smtClean="0">
              <a:solidFill>
                <a:srgbClr val="920000"/>
              </a:solidFill>
              <a:latin typeface="Arial Black" panose="020B0A04020102020204" pitchFamily="34" charset="0"/>
            </a:endParaRPr>
          </a:p>
          <a:p>
            <a:pPr defTabSz="400050">
              <a:tabLst>
                <a:tab pos="571500" algn="l"/>
                <a:tab pos="1828800" algn="l"/>
              </a:tabLst>
            </a:pPr>
            <a:endParaRPr lang="en-US" sz="800" b="1" dirty="0" smtClean="0">
              <a:latin typeface="Arial Black" pitchFamily="34" charset="0"/>
            </a:endParaRPr>
          </a:p>
        </p:txBody>
      </p:sp>
      <p:sp>
        <p:nvSpPr>
          <p:cNvPr id="20" name="Text Box 5"/>
          <p:cNvSpPr txBox="1">
            <a:spLocks noChangeArrowheads="1"/>
          </p:cNvSpPr>
          <p:nvPr/>
        </p:nvSpPr>
        <p:spPr bwMode="auto">
          <a:xfrm>
            <a:off x="395536" y="4077072"/>
            <a:ext cx="5256584" cy="2000548"/>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endParaRPr lang="es-MX" sz="800" dirty="0">
              <a:latin typeface="Arial Black" pitchFamily="34" charset="0"/>
            </a:endParaRPr>
          </a:p>
          <a:p>
            <a:pPr defTabSz="400050">
              <a:tabLst>
                <a:tab pos="571500" algn="l"/>
                <a:tab pos="1828800" algn="l"/>
              </a:tabLst>
            </a:pPr>
            <a:r>
              <a:rPr lang="en-US" sz="1200" b="1" dirty="0">
                <a:latin typeface="Arial Black" panose="020B0A04020102020204" pitchFamily="34" charset="0"/>
              </a:rPr>
              <a:t>CREATE OR REPLACE PROCEDURE </a:t>
            </a:r>
            <a:r>
              <a:rPr lang="en-US" sz="1200" b="1" dirty="0" err="1">
                <a:solidFill>
                  <a:srgbClr val="920000"/>
                </a:solidFill>
                <a:latin typeface="Arial Black" panose="020B0A04020102020204" pitchFamily="34" charset="0"/>
              </a:rPr>
              <a:t>sp_check_salario</a:t>
            </a:r>
            <a:endParaRPr lang="en-US" sz="1200" b="1" dirty="0">
              <a:solidFill>
                <a:srgbClr val="920000"/>
              </a:solidFill>
              <a:latin typeface="Arial Black" panose="020B0A04020102020204" pitchFamily="34" charset="0"/>
            </a:endParaRPr>
          </a:p>
          <a:p>
            <a:pPr defTabSz="400050">
              <a:tabLst>
                <a:tab pos="571500" algn="l"/>
                <a:tab pos="1828800" algn="l"/>
              </a:tabLst>
            </a:pPr>
            <a:r>
              <a:rPr lang="en-US" sz="1200" b="1" dirty="0">
                <a:latin typeface="Arial Black" panose="020B0A04020102020204" pitchFamily="34" charset="0"/>
              </a:rPr>
              <a:t> (</a:t>
            </a:r>
            <a:r>
              <a:rPr lang="en-US" sz="1200" b="1" dirty="0" err="1">
                <a:latin typeface="Arial Black" panose="020B0A04020102020204" pitchFamily="34" charset="0"/>
              </a:rPr>
              <a:t>v_salario</a:t>
            </a:r>
            <a:r>
              <a:rPr lang="en-US" sz="1200" b="1" dirty="0">
                <a:latin typeface="Arial Black" panose="020B0A04020102020204" pitchFamily="34" charset="0"/>
              </a:rPr>
              <a:t> IN </a:t>
            </a:r>
            <a:r>
              <a:rPr lang="en-US" sz="1200" b="1" dirty="0" err="1">
                <a:latin typeface="Arial Black" panose="020B0A04020102020204" pitchFamily="34" charset="0"/>
              </a:rPr>
              <a:t>employees.salary%TYPE</a:t>
            </a:r>
            <a:r>
              <a:rPr lang="en-US" sz="1200" b="1" dirty="0">
                <a:latin typeface="Arial Black" panose="020B0A04020102020204" pitchFamily="34" charset="0"/>
              </a:rPr>
              <a:t>)</a:t>
            </a:r>
          </a:p>
          <a:p>
            <a:pPr defTabSz="400050">
              <a:tabLst>
                <a:tab pos="571500" algn="l"/>
                <a:tab pos="1828800" algn="l"/>
              </a:tabLst>
            </a:pPr>
            <a:r>
              <a:rPr lang="en-US" sz="1200" b="1" dirty="0">
                <a:latin typeface="Arial Black" panose="020B0A04020102020204" pitchFamily="34" charset="0"/>
              </a:rPr>
              <a:t>IS</a:t>
            </a:r>
          </a:p>
          <a:p>
            <a:pPr defTabSz="400050">
              <a:tabLst>
                <a:tab pos="571500" algn="l"/>
                <a:tab pos="1828800" algn="l"/>
              </a:tabLst>
            </a:pPr>
            <a:r>
              <a:rPr lang="en-US" sz="1200" b="1" dirty="0">
                <a:latin typeface="Arial Black" panose="020B0A04020102020204" pitchFamily="34" charset="0"/>
              </a:rPr>
              <a:t>BEGIN</a:t>
            </a:r>
          </a:p>
          <a:p>
            <a:pPr defTabSz="400050">
              <a:tabLst>
                <a:tab pos="571500" algn="l"/>
                <a:tab pos="1828800" algn="l"/>
              </a:tabLst>
            </a:pPr>
            <a:r>
              <a:rPr lang="en-US" sz="1200" b="1" dirty="0">
                <a:latin typeface="Arial Black" panose="020B0A04020102020204" pitchFamily="34" charset="0"/>
              </a:rPr>
              <a:t>  IF </a:t>
            </a:r>
            <a:r>
              <a:rPr lang="en-US" sz="1200" b="1" dirty="0" err="1">
                <a:latin typeface="Arial Black" panose="020B0A04020102020204" pitchFamily="34" charset="0"/>
              </a:rPr>
              <a:t>v_salario</a:t>
            </a:r>
            <a:r>
              <a:rPr lang="en-US" sz="1200" b="1" dirty="0">
                <a:latin typeface="Arial Black" panose="020B0A04020102020204" pitchFamily="34" charset="0"/>
              </a:rPr>
              <a:t> &gt; 20000 THEN</a:t>
            </a:r>
          </a:p>
          <a:p>
            <a:pPr defTabSz="400050">
              <a:tabLst>
                <a:tab pos="571500" algn="l"/>
                <a:tab pos="1828800" algn="l"/>
              </a:tabLst>
            </a:pPr>
            <a:r>
              <a:rPr lang="en-US" sz="1200" b="1" dirty="0">
                <a:latin typeface="Arial Black" panose="020B0A04020102020204" pitchFamily="34" charset="0"/>
              </a:rPr>
              <a:t>     DBMS_OUTPUT.PUT_LINE('No </a:t>
            </a:r>
            <a:r>
              <a:rPr lang="en-US" sz="1200" b="1" dirty="0" err="1">
                <a:latin typeface="Arial Black" panose="020B0A04020102020204" pitchFamily="34" charset="0"/>
              </a:rPr>
              <a:t>corresponde</a:t>
            </a:r>
            <a:r>
              <a:rPr lang="en-US" sz="1200" b="1" dirty="0">
                <a:latin typeface="Arial Black" panose="020B0A04020102020204" pitchFamily="34" charset="0"/>
              </a:rPr>
              <a:t> </a:t>
            </a:r>
            <a:r>
              <a:rPr lang="en-US" sz="1200" b="1" dirty="0" err="1">
                <a:latin typeface="Arial Black" panose="020B0A04020102020204" pitchFamily="34" charset="0"/>
              </a:rPr>
              <a:t>ese</a:t>
            </a:r>
            <a:r>
              <a:rPr lang="en-US" sz="1200" b="1" dirty="0">
                <a:latin typeface="Arial Black" panose="020B0A04020102020204" pitchFamily="34" charset="0"/>
              </a:rPr>
              <a:t> </a:t>
            </a:r>
            <a:r>
              <a:rPr lang="en-US" sz="1200" b="1" dirty="0" err="1">
                <a:latin typeface="Arial Black" panose="020B0A04020102020204" pitchFamily="34" charset="0"/>
              </a:rPr>
              <a:t>salario</a:t>
            </a:r>
            <a:r>
              <a:rPr lang="en-US" sz="1200" b="1" dirty="0">
                <a:latin typeface="Arial Black" panose="020B0A04020102020204" pitchFamily="34" charset="0"/>
              </a:rPr>
              <a:t> </a:t>
            </a:r>
            <a:r>
              <a:rPr lang="en-US" sz="1200" b="1" dirty="0" smtClean="0">
                <a:latin typeface="Arial Black" panose="020B0A04020102020204" pitchFamily="34" charset="0"/>
              </a:rPr>
              <a:t>        	                                      para </a:t>
            </a:r>
            <a:r>
              <a:rPr lang="en-US" sz="1200" b="1" dirty="0">
                <a:latin typeface="Arial Black" panose="020B0A04020102020204" pitchFamily="34" charset="0"/>
              </a:rPr>
              <a:t>el </a:t>
            </a:r>
            <a:r>
              <a:rPr lang="en-US" sz="1200" b="1" dirty="0" err="1">
                <a:latin typeface="Arial Black" panose="020B0A04020102020204" pitchFamily="34" charset="0"/>
              </a:rPr>
              <a:t>empleado</a:t>
            </a:r>
            <a:r>
              <a:rPr lang="en-US" sz="1200" b="1" dirty="0">
                <a:latin typeface="Arial Black" panose="020B0A04020102020204" pitchFamily="34" charset="0"/>
              </a:rPr>
              <a:t>');</a:t>
            </a:r>
          </a:p>
          <a:p>
            <a:pPr defTabSz="400050">
              <a:tabLst>
                <a:tab pos="571500" algn="l"/>
                <a:tab pos="1828800" algn="l"/>
              </a:tabLst>
            </a:pPr>
            <a:r>
              <a:rPr lang="en-US" sz="1200" b="1" dirty="0">
                <a:latin typeface="Arial Black" panose="020B0A04020102020204" pitchFamily="34" charset="0"/>
              </a:rPr>
              <a:t>  END IF;</a:t>
            </a:r>
          </a:p>
          <a:p>
            <a:pPr defTabSz="400050">
              <a:tabLst>
                <a:tab pos="571500" algn="l"/>
                <a:tab pos="1828800" algn="l"/>
              </a:tabLst>
            </a:pPr>
            <a:r>
              <a:rPr lang="en-US" sz="1200" b="1" dirty="0">
                <a:latin typeface="Arial Black" panose="020B0A04020102020204" pitchFamily="34" charset="0"/>
              </a:rPr>
              <a:t>END </a:t>
            </a:r>
            <a:r>
              <a:rPr lang="en-US" sz="1200" b="1" dirty="0" err="1">
                <a:latin typeface="Arial Black" panose="020B0A04020102020204" pitchFamily="34" charset="0"/>
              </a:rPr>
              <a:t>sp_check_salario</a:t>
            </a:r>
            <a:r>
              <a:rPr lang="en-US" sz="1200" b="1" dirty="0" smtClean="0">
                <a:latin typeface="Arial Black" panose="020B0A04020102020204" pitchFamily="34" charset="0"/>
              </a:rPr>
              <a:t>;</a:t>
            </a:r>
            <a:endParaRPr lang="en-US" sz="1200" b="1" i="1" dirty="0" smtClean="0">
              <a:solidFill>
                <a:srgbClr val="920000"/>
              </a:solidFill>
              <a:latin typeface="Arial Black" panose="020B0A04020102020204" pitchFamily="34" charset="0"/>
            </a:endParaRPr>
          </a:p>
          <a:p>
            <a:pPr defTabSz="400050">
              <a:tabLst>
                <a:tab pos="571500" algn="l"/>
                <a:tab pos="1828800" algn="l"/>
              </a:tabLst>
            </a:pPr>
            <a:endParaRPr lang="en-US" sz="800" b="1" dirty="0" smtClean="0">
              <a:latin typeface="Arial Black" pitchFamily="34" charset="0"/>
            </a:endParaRPr>
          </a:p>
        </p:txBody>
      </p:sp>
      <p:sp>
        <p:nvSpPr>
          <p:cNvPr id="21" name="Text Box 5"/>
          <p:cNvSpPr txBox="1">
            <a:spLocks noChangeArrowheads="1"/>
          </p:cNvSpPr>
          <p:nvPr/>
        </p:nvSpPr>
        <p:spPr bwMode="auto">
          <a:xfrm>
            <a:off x="4716016" y="5445224"/>
            <a:ext cx="4320480" cy="1261884"/>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wrap="square">
            <a:spAutoFit/>
          </a:bodyPr>
          <a:lstStyle/>
          <a:p>
            <a:endParaRPr lang="es-MX" sz="800" dirty="0">
              <a:latin typeface="Arial Black" pitchFamily="34" charset="0"/>
            </a:endParaRPr>
          </a:p>
          <a:p>
            <a:pPr defTabSz="400050">
              <a:tabLst>
                <a:tab pos="571500" algn="l"/>
                <a:tab pos="1828800" algn="l"/>
              </a:tabLst>
            </a:pPr>
            <a:r>
              <a:rPr lang="en-US" sz="1200" b="1" dirty="0">
                <a:latin typeface="Arial Black" panose="020B0A04020102020204" pitchFamily="34" charset="0"/>
              </a:rPr>
              <a:t>CREATE OR REPLACE TRIGGER </a:t>
            </a:r>
            <a:r>
              <a:rPr lang="en-US" sz="1200" b="1" dirty="0" err="1">
                <a:latin typeface="Arial Black" panose="020B0A04020102020204" pitchFamily="34" charset="0"/>
              </a:rPr>
              <a:t>trg_check_salary</a:t>
            </a:r>
            <a:endParaRPr lang="en-US" sz="1200" b="1" dirty="0">
              <a:latin typeface="Arial Black" panose="020B0A04020102020204" pitchFamily="34" charset="0"/>
            </a:endParaRPr>
          </a:p>
          <a:p>
            <a:pPr defTabSz="400050">
              <a:tabLst>
                <a:tab pos="571500" algn="l"/>
                <a:tab pos="1828800" algn="l"/>
              </a:tabLst>
            </a:pPr>
            <a:r>
              <a:rPr lang="en-US" sz="1200" b="1" dirty="0">
                <a:latin typeface="Arial Black" panose="020B0A04020102020204" pitchFamily="34" charset="0"/>
              </a:rPr>
              <a:t>BEFORE UPDATE OF salary ON employees</a:t>
            </a:r>
          </a:p>
          <a:p>
            <a:pPr defTabSz="400050">
              <a:tabLst>
                <a:tab pos="571500" algn="l"/>
                <a:tab pos="1828800" algn="l"/>
              </a:tabLst>
            </a:pPr>
            <a:r>
              <a:rPr lang="en-US" sz="1200" b="1" dirty="0">
                <a:latin typeface="Arial Black" panose="020B0A04020102020204" pitchFamily="34" charset="0"/>
              </a:rPr>
              <a:t>FOR EACH ROW</a:t>
            </a:r>
          </a:p>
          <a:p>
            <a:pPr defTabSz="400050">
              <a:tabLst>
                <a:tab pos="571500" algn="l"/>
                <a:tab pos="1828800" algn="l"/>
              </a:tabLst>
            </a:pPr>
            <a:r>
              <a:rPr lang="en-US" sz="1200" b="1" dirty="0">
                <a:latin typeface="Arial Black" panose="020B0A04020102020204" pitchFamily="34" charset="0"/>
              </a:rPr>
              <a:t>WHEN (</a:t>
            </a:r>
            <a:r>
              <a:rPr lang="en-US" sz="1200" b="1" dirty="0" err="1">
                <a:latin typeface="Arial Black" panose="020B0A04020102020204" pitchFamily="34" charset="0"/>
              </a:rPr>
              <a:t>NEW.job_id</a:t>
            </a:r>
            <a:r>
              <a:rPr lang="en-US" sz="1200" b="1" dirty="0">
                <a:latin typeface="Arial Black" panose="020B0A04020102020204" pitchFamily="34" charset="0"/>
              </a:rPr>
              <a:t> &lt;&gt; 'AD_PRES')</a:t>
            </a:r>
          </a:p>
          <a:p>
            <a:pPr defTabSz="400050">
              <a:tabLst>
                <a:tab pos="571500" algn="l"/>
                <a:tab pos="1828800" algn="l"/>
              </a:tabLst>
            </a:pPr>
            <a:r>
              <a:rPr lang="en-US" sz="1200" b="1" dirty="0">
                <a:solidFill>
                  <a:srgbClr val="920000"/>
                </a:solidFill>
                <a:latin typeface="Arial Black" panose="020B0A04020102020204" pitchFamily="34" charset="0"/>
              </a:rPr>
              <a:t>CALL </a:t>
            </a:r>
            <a:r>
              <a:rPr lang="en-US" sz="1200" b="1" dirty="0" err="1">
                <a:solidFill>
                  <a:srgbClr val="920000"/>
                </a:solidFill>
                <a:latin typeface="Arial Black" panose="020B0A04020102020204" pitchFamily="34" charset="0"/>
              </a:rPr>
              <a:t>sp_check_salario</a:t>
            </a:r>
            <a:r>
              <a:rPr lang="en-US" sz="1200" b="1" dirty="0">
                <a:solidFill>
                  <a:srgbClr val="920000"/>
                </a:solidFill>
                <a:latin typeface="Arial Black" panose="020B0A04020102020204" pitchFamily="34" charset="0"/>
              </a:rPr>
              <a:t>(:</a:t>
            </a:r>
            <a:r>
              <a:rPr lang="en-US" sz="1200" b="1" dirty="0" err="1">
                <a:solidFill>
                  <a:srgbClr val="920000"/>
                </a:solidFill>
                <a:latin typeface="Arial Black" panose="020B0A04020102020204" pitchFamily="34" charset="0"/>
              </a:rPr>
              <a:t>NEW.salary</a:t>
            </a:r>
            <a:r>
              <a:rPr lang="en-US" sz="1200" b="1" dirty="0">
                <a:solidFill>
                  <a:srgbClr val="920000"/>
                </a:solidFill>
                <a:latin typeface="Arial Black" panose="020B0A04020102020204" pitchFamily="34" charset="0"/>
              </a:rPr>
              <a:t>)</a:t>
            </a:r>
          </a:p>
          <a:p>
            <a:pPr defTabSz="400050">
              <a:tabLst>
                <a:tab pos="571500" algn="l"/>
                <a:tab pos="1828800" algn="l"/>
              </a:tabLst>
            </a:pPr>
            <a:endParaRPr lang="en-US" sz="800" b="1" dirty="0" smtClean="0">
              <a:latin typeface="Arial Black" pitchFamily="34" charset="0"/>
            </a:endParaRPr>
          </a:p>
        </p:txBody>
      </p:sp>
      <p:sp>
        <p:nvSpPr>
          <p:cNvPr id="22" name="Rectangle 3"/>
          <p:cNvSpPr txBox="1">
            <a:spLocks noChangeArrowheads="1"/>
          </p:cNvSpPr>
          <p:nvPr/>
        </p:nvSpPr>
        <p:spPr bwMode="auto">
          <a:xfrm>
            <a:off x="108199" y="4821213"/>
            <a:ext cx="287337"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a:solidFill>
                  <a:srgbClr val="C00021"/>
                </a:solidFill>
                <a:latin typeface="Arial Black" pitchFamily="34" charset="0"/>
                <a:ea typeface="Arial Unicode MS"/>
                <a:cs typeface="Times New Roman" pitchFamily="18" charset="0"/>
              </a:rPr>
              <a:t>1</a:t>
            </a:r>
          </a:p>
        </p:txBody>
      </p:sp>
      <p:sp>
        <p:nvSpPr>
          <p:cNvPr id="23" name="Rectangle 3"/>
          <p:cNvSpPr txBox="1">
            <a:spLocks noChangeArrowheads="1"/>
          </p:cNvSpPr>
          <p:nvPr/>
        </p:nvSpPr>
        <p:spPr bwMode="auto">
          <a:xfrm>
            <a:off x="6516911" y="5157192"/>
            <a:ext cx="287337"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None/>
            </a:pPr>
            <a:r>
              <a:rPr lang="es-CL" sz="2000" dirty="0" smtClean="0">
                <a:solidFill>
                  <a:srgbClr val="C00021"/>
                </a:solidFill>
                <a:latin typeface="Arial Black" pitchFamily="34" charset="0"/>
                <a:ea typeface="Arial Unicode MS"/>
                <a:cs typeface="Times New Roman" pitchFamily="18" charset="0"/>
              </a:rPr>
              <a:t>2</a:t>
            </a:r>
            <a:endParaRPr lang="es-CL" sz="2000" dirty="0">
              <a:solidFill>
                <a:srgbClr val="C00021"/>
              </a:solidFill>
              <a:latin typeface="Arial Black" pitchFamily="34" charset="0"/>
              <a:ea typeface="Arial Unicode MS"/>
              <a:cs typeface="Times New Roman" pitchFamily="18" charset="0"/>
            </a:endParaRPr>
          </a:p>
        </p:txBody>
      </p:sp>
    </p:spTree>
    <p:extLst>
      <p:ext uri="{BB962C8B-B14F-4D97-AF65-F5344CB8AC3E}">
        <p14:creationId xmlns="" xmlns:p14="http://schemas.microsoft.com/office/powerpoint/2010/main" val="24228825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idx="4294967295"/>
          </p:nvPr>
        </p:nvSpPr>
        <p:spPr>
          <a:xfrm>
            <a:off x="1000100" y="188913"/>
            <a:ext cx="7675588" cy="1462087"/>
          </a:xfrm>
        </p:spPr>
        <p:txBody>
          <a:bodyPr/>
          <a:lstStyle/>
          <a:p>
            <a:pPr algn="r"/>
            <a:r>
              <a:rPr lang="es-CL" sz="3000" dirty="0" smtClean="0">
                <a:solidFill>
                  <a:srgbClr val="10253F"/>
                </a:solidFill>
                <a:latin typeface="Arial" charset="0"/>
                <a:ea typeface="ＭＳ Ｐゴシック" pitchFamily="34" charset="-128"/>
                <a:cs typeface="Arial" charset="0"/>
              </a:rPr>
              <a:t>Manejando </a:t>
            </a:r>
            <a:r>
              <a:rPr lang="es-CL" sz="3000" dirty="0" err="1" smtClean="0">
                <a:solidFill>
                  <a:srgbClr val="10253F"/>
                </a:solidFill>
                <a:latin typeface="Arial" charset="0"/>
                <a:ea typeface="ＭＳ Ｐゴシック" pitchFamily="34" charset="-128"/>
                <a:cs typeface="Arial" charset="0"/>
              </a:rPr>
              <a:t>Trigger</a:t>
            </a:r>
            <a:r>
              <a:rPr lang="es-CL" sz="3000" dirty="0" smtClean="0">
                <a:solidFill>
                  <a:srgbClr val="10253F"/>
                </a:solidFill>
                <a:latin typeface="Arial" charset="0"/>
                <a:ea typeface="ＭＳ Ｐゴシック" pitchFamily="34" charset="-128"/>
                <a:cs typeface="Arial" charset="0"/>
              </a:rPr>
              <a:t> con Sentencias ALTER y DROP</a:t>
            </a:r>
            <a:endParaRPr lang="es-ES" sz="3000" dirty="0" smtClean="0">
              <a:solidFill>
                <a:srgbClr val="10253F"/>
              </a:solidFill>
              <a:latin typeface="Arial" charset="0"/>
              <a:ea typeface="ＭＳ Ｐゴシック" pitchFamily="34" charset="-128"/>
              <a:cs typeface="Arial" charset="0"/>
            </a:endParaRPr>
          </a:p>
        </p:txBody>
      </p:sp>
      <p:sp>
        <p:nvSpPr>
          <p:cNvPr id="43010"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ES" sz="1800" dirty="0"/>
              <a:t>Desactivar o volver a activar un </a:t>
            </a:r>
            <a:r>
              <a:rPr lang="es-ES" sz="1800" dirty="0" err="1" smtClean="0"/>
              <a:t>trigger</a:t>
            </a:r>
            <a:r>
              <a:rPr lang="es-ES" sz="1800" dirty="0" smtClean="0"/>
              <a:t> </a:t>
            </a:r>
            <a:r>
              <a:rPr lang="es-ES" sz="1800" dirty="0"/>
              <a:t>de base de datos</a:t>
            </a:r>
            <a:r>
              <a:rPr lang="es-ES" sz="1800" dirty="0" smtClean="0"/>
              <a:t>:</a:t>
            </a:r>
          </a:p>
          <a:p>
            <a:pPr marL="609600" indent="-609600" algn="just" defTabSz="457200">
              <a:lnSpc>
                <a:spcPct val="80000"/>
              </a:lnSpc>
              <a:spcBef>
                <a:spcPct val="20000"/>
              </a:spcBef>
              <a:buFont typeface="Arial" charset="0"/>
              <a:buChar char="•"/>
            </a:pPr>
            <a:endParaRPr lang="es-ES" sz="1800" dirty="0">
              <a:ea typeface="Arial Unicode MS"/>
              <a:cs typeface="Arial Unicode MS"/>
            </a:endParaRPr>
          </a:p>
          <a:p>
            <a:pPr marL="609600" indent="-609600" algn="just" defTabSz="457200">
              <a:lnSpc>
                <a:spcPct val="80000"/>
              </a:lnSpc>
              <a:spcBef>
                <a:spcPct val="20000"/>
              </a:spcBef>
              <a:buFont typeface="Arial" charset="0"/>
              <a:buChar char="•"/>
            </a:pPr>
            <a:endParaRPr lang="es-ES" sz="1800" dirty="0" smtClean="0">
              <a:ea typeface="Arial Unicode MS"/>
              <a:cs typeface="Arial Unicode MS"/>
            </a:endParaRPr>
          </a:p>
          <a:p>
            <a:pPr marL="609600" indent="-609600" algn="just" defTabSz="457200">
              <a:lnSpc>
                <a:spcPct val="80000"/>
              </a:lnSpc>
              <a:spcBef>
                <a:spcPct val="20000"/>
              </a:spcBef>
              <a:buFont typeface="Arial" charset="0"/>
              <a:buChar char="•"/>
            </a:pPr>
            <a:endParaRPr lang="es-ES" sz="1800" dirty="0">
              <a:ea typeface="Arial Unicode MS"/>
              <a:cs typeface="Arial Unicode MS"/>
            </a:endParaRPr>
          </a:p>
          <a:p>
            <a:pPr marL="609600" indent="-609600" algn="just" defTabSz="457200">
              <a:lnSpc>
                <a:spcPct val="80000"/>
              </a:lnSpc>
              <a:spcBef>
                <a:spcPct val="20000"/>
              </a:spcBef>
              <a:buFont typeface="Arial" charset="0"/>
              <a:buChar char="•"/>
            </a:pPr>
            <a:r>
              <a:rPr lang="es-CL" sz="1800" dirty="0">
                <a:ea typeface="Arial Unicode MS"/>
                <a:cs typeface="Arial Unicode MS"/>
              </a:rPr>
              <a:t>Deshabilitar o volver a activar todos los </a:t>
            </a:r>
            <a:r>
              <a:rPr lang="es-CL" sz="1800" dirty="0" err="1" smtClean="0">
                <a:ea typeface="Arial Unicode MS"/>
                <a:cs typeface="Arial Unicode MS"/>
              </a:rPr>
              <a:t>triggers</a:t>
            </a:r>
            <a:r>
              <a:rPr lang="es-CL" sz="1800" dirty="0" smtClean="0">
                <a:ea typeface="Arial Unicode MS"/>
                <a:cs typeface="Arial Unicode MS"/>
              </a:rPr>
              <a:t> </a:t>
            </a:r>
            <a:r>
              <a:rPr lang="es-CL" sz="1800" dirty="0">
                <a:ea typeface="Arial Unicode MS"/>
                <a:cs typeface="Arial Unicode MS"/>
              </a:rPr>
              <a:t>para una tabla</a:t>
            </a:r>
            <a:r>
              <a:rPr lang="es-CL" sz="1800" dirty="0" smtClean="0">
                <a:ea typeface="Arial Unicode MS"/>
                <a:cs typeface="Arial Unicode MS"/>
              </a:rPr>
              <a:t>:</a:t>
            </a: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smtClean="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r>
              <a:rPr lang="es-CL" sz="1800" dirty="0" smtClean="0">
                <a:ea typeface="Arial Unicode MS"/>
                <a:cs typeface="Arial Unicode MS"/>
              </a:rPr>
              <a:t>Volver a compilar un </a:t>
            </a:r>
            <a:r>
              <a:rPr lang="es-CL" sz="1800" dirty="0" err="1" smtClean="0">
                <a:ea typeface="Arial Unicode MS"/>
                <a:cs typeface="Arial Unicode MS"/>
              </a:rPr>
              <a:t>trigger</a:t>
            </a:r>
            <a:r>
              <a:rPr lang="es-CL" sz="1800" dirty="0" smtClean="0">
                <a:ea typeface="Arial Unicode MS"/>
                <a:cs typeface="Arial Unicode MS"/>
              </a:rPr>
              <a:t>:</a:t>
            </a: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smtClean="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r>
              <a:rPr lang="es-CL" sz="1800" dirty="0" smtClean="0">
                <a:ea typeface="Arial Unicode MS"/>
                <a:cs typeface="Arial Unicode MS"/>
              </a:rPr>
              <a:t>Elimina un </a:t>
            </a:r>
            <a:r>
              <a:rPr lang="es-CL" sz="1800" dirty="0" err="1" smtClean="0">
                <a:ea typeface="Arial Unicode MS"/>
                <a:cs typeface="Arial Unicode MS"/>
              </a:rPr>
              <a:t>trigger</a:t>
            </a:r>
            <a:r>
              <a:rPr lang="es-CL" sz="1800" dirty="0" smtClean="0">
                <a:ea typeface="Arial Unicode MS"/>
                <a:cs typeface="Arial Unicode MS"/>
              </a:rPr>
              <a:t> desde la base de datos:</a:t>
            </a: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000" dirty="0">
              <a:ea typeface="Arial Unicode MS"/>
              <a:cs typeface="Arial Unicode MS"/>
            </a:endParaRPr>
          </a:p>
          <a:p>
            <a:pPr marL="609600" indent="-609600" algn="just" defTabSz="457200">
              <a:lnSpc>
                <a:spcPct val="80000"/>
              </a:lnSpc>
              <a:spcBef>
                <a:spcPct val="20000"/>
              </a:spcBef>
            </a:pPr>
            <a:endParaRPr lang="es-CL" sz="1800" dirty="0">
              <a:ea typeface="Arial Unicode MS"/>
              <a:cs typeface="Arial Unicode MS"/>
            </a:endParaRPr>
          </a:p>
        </p:txBody>
      </p:sp>
      <p:sp>
        <p:nvSpPr>
          <p:cNvPr id="2" name="Text Box 5"/>
          <p:cNvSpPr txBox="1">
            <a:spLocks noChangeArrowheads="1"/>
          </p:cNvSpPr>
          <p:nvPr/>
        </p:nvSpPr>
        <p:spPr bwMode="auto">
          <a:xfrm>
            <a:off x="1161673" y="1897667"/>
            <a:ext cx="7077527" cy="523221"/>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dirty="0">
              <a:latin typeface="Arial Black" pitchFamily="34" charset="0"/>
            </a:endParaRPr>
          </a:p>
          <a:p>
            <a:pPr>
              <a:defRPr/>
            </a:pPr>
            <a:r>
              <a:rPr lang="en-US" sz="1200" dirty="0">
                <a:solidFill>
                  <a:srgbClr val="000000"/>
                </a:solidFill>
                <a:latin typeface="Arial Black" pitchFamily="34" charset="0"/>
              </a:rPr>
              <a:t>ALTER TRIGGER </a:t>
            </a:r>
            <a:r>
              <a:rPr lang="en-US" sz="1200" i="1" dirty="0" err="1" smtClean="0">
                <a:solidFill>
                  <a:srgbClr val="000000"/>
                </a:solidFill>
                <a:latin typeface="Arial Black" pitchFamily="34" charset="0"/>
              </a:rPr>
              <a:t>nombre_trigger</a:t>
            </a:r>
            <a:r>
              <a:rPr lang="en-US" sz="1200" dirty="0" smtClean="0">
                <a:solidFill>
                  <a:srgbClr val="000000"/>
                </a:solidFill>
                <a:latin typeface="Arial Black" pitchFamily="34" charset="0"/>
              </a:rPr>
              <a:t>  DISABLE </a:t>
            </a:r>
            <a:r>
              <a:rPr lang="en-US" sz="1200" dirty="0">
                <a:solidFill>
                  <a:srgbClr val="000000"/>
                </a:solidFill>
                <a:latin typeface="Arial Black" pitchFamily="34" charset="0"/>
              </a:rPr>
              <a:t>| ENABLE</a:t>
            </a:r>
            <a:r>
              <a:rPr lang="en-US" sz="1200" dirty="0" smtClean="0">
                <a:solidFill>
                  <a:srgbClr val="000000"/>
                </a:solidFill>
                <a:latin typeface="Arial Black" pitchFamily="34" charset="0"/>
              </a:rPr>
              <a:t>;</a:t>
            </a:r>
          </a:p>
          <a:p>
            <a:pPr>
              <a:defRPr/>
            </a:pPr>
            <a:endParaRPr lang="en-US" sz="800" dirty="0">
              <a:solidFill>
                <a:srgbClr val="000000"/>
              </a:solidFill>
              <a:latin typeface="Arial Black" pitchFamily="34" charset="0"/>
            </a:endParaRPr>
          </a:p>
        </p:txBody>
      </p:sp>
      <p:sp>
        <p:nvSpPr>
          <p:cNvPr id="6" name="Text Box 5"/>
          <p:cNvSpPr txBox="1">
            <a:spLocks noChangeArrowheads="1"/>
          </p:cNvSpPr>
          <p:nvPr/>
        </p:nvSpPr>
        <p:spPr bwMode="auto">
          <a:xfrm>
            <a:off x="1163241" y="2953345"/>
            <a:ext cx="7077527" cy="523220"/>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dirty="0">
              <a:latin typeface="Arial Black" pitchFamily="34" charset="0"/>
            </a:endParaRPr>
          </a:p>
          <a:p>
            <a:pPr>
              <a:defRPr/>
            </a:pPr>
            <a:r>
              <a:rPr lang="en-US" sz="1200" dirty="0">
                <a:solidFill>
                  <a:srgbClr val="000000"/>
                </a:solidFill>
                <a:latin typeface="Arial Black" pitchFamily="34" charset="0"/>
              </a:rPr>
              <a:t>ALTER TABLE </a:t>
            </a:r>
            <a:r>
              <a:rPr lang="en-US" sz="1200" i="1" dirty="0" err="1" smtClean="0">
                <a:solidFill>
                  <a:srgbClr val="000000"/>
                </a:solidFill>
                <a:latin typeface="Arial Black" pitchFamily="34" charset="0"/>
              </a:rPr>
              <a:t>nombre_tabla</a:t>
            </a:r>
            <a:r>
              <a:rPr lang="en-US" sz="1200" dirty="0" smtClean="0">
                <a:solidFill>
                  <a:srgbClr val="000000"/>
                </a:solidFill>
                <a:latin typeface="Arial Black" pitchFamily="34" charset="0"/>
              </a:rPr>
              <a:t> </a:t>
            </a:r>
            <a:r>
              <a:rPr lang="en-US" sz="1200" dirty="0">
                <a:solidFill>
                  <a:srgbClr val="000000"/>
                </a:solidFill>
                <a:latin typeface="Arial Black" pitchFamily="34" charset="0"/>
              </a:rPr>
              <a:t>DISABLE | ENABLE ALL TRIGGERS;</a:t>
            </a:r>
          </a:p>
          <a:p>
            <a:pPr>
              <a:defRPr/>
            </a:pPr>
            <a:endParaRPr lang="en-US" sz="800" dirty="0">
              <a:solidFill>
                <a:srgbClr val="000000"/>
              </a:solidFill>
              <a:latin typeface="Arial Black" pitchFamily="34" charset="0"/>
            </a:endParaRPr>
          </a:p>
        </p:txBody>
      </p:sp>
      <p:sp>
        <p:nvSpPr>
          <p:cNvPr id="8" name="Text Box 5"/>
          <p:cNvSpPr txBox="1">
            <a:spLocks noChangeArrowheads="1"/>
          </p:cNvSpPr>
          <p:nvPr/>
        </p:nvSpPr>
        <p:spPr bwMode="auto">
          <a:xfrm>
            <a:off x="1163241" y="4057908"/>
            <a:ext cx="7077527" cy="523220"/>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dirty="0">
              <a:latin typeface="Arial Black" pitchFamily="34" charset="0"/>
            </a:endParaRPr>
          </a:p>
          <a:p>
            <a:pPr>
              <a:defRPr/>
            </a:pPr>
            <a:r>
              <a:rPr lang="en-US" sz="1200" dirty="0">
                <a:solidFill>
                  <a:srgbClr val="000000"/>
                </a:solidFill>
                <a:latin typeface="Arial Black" pitchFamily="34" charset="0"/>
              </a:rPr>
              <a:t>ALTER TRIGGER </a:t>
            </a:r>
            <a:r>
              <a:rPr lang="en-US" sz="1200" i="1" dirty="0" err="1" smtClean="0">
                <a:solidFill>
                  <a:srgbClr val="000000"/>
                </a:solidFill>
                <a:latin typeface="Arial Black" pitchFamily="34" charset="0"/>
              </a:rPr>
              <a:t>nombre_trigger</a:t>
            </a:r>
            <a:r>
              <a:rPr lang="en-US" sz="1200" i="1" dirty="0" smtClean="0">
                <a:solidFill>
                  <a:srgbClr val="000000"/>
                </a:solidFill>
                <a:latin typeface="Arial Black" pitchFamily="34" charset="0"/>
              </a:rPr>
              <a:t> </a:t>
            </a:r>
            <a:r>
              <a:rPr lang="en-US" sz="1200" dirty="0" smtClean="0">
                <a:solidFill>
                  <a:srgbClr val="000000"/>
                </a:solidFill>
                <a:latin typeface="Arial Black" pitchFamily="34" charset="0"/>
              </a:rPr>
              <a:t> </a:t>
            </a:r>
            <a:r>
              <a:rPr lang="en-US" sz="1200" dirty="0">
                <a:solidFill>
                  <a:srgbClr val="000000"/>
                </a:solidFill>
                <a:latin typeface="Arial Black" pitchFamily="34" charset="0"/>
              </a:rPr>
              <a:t>COMPILE</a:t>
            </a:r>
            <a:r>
              <a:rPr lang="en-US" sz="1200" dirty="0" smtClean="0">
                <a:solidFill>
                  <a:srgbClr val="000000"/>
                </a:solidFill>
                <a:latin typeface="Arial Black" pitchFamily="34" charset="0"/>
              </a:rPr>
              <a:t>;</a:t>
            </a:r>
          </a:p>
          <a:p>
            <a:pPr>
              <a:defRPr/>
            </a:pPr>
            <a:endParaRPr lang="en-US" sz="800" dirty="0">
              <a:solidFill>
                <a:srgbClr val="000000"/>
              </a:solidFill>
              <a:latin typeface="Arial Black" pitchFamily="34" charset="0"/>
            </a:endParaRPr>
          </a:p>
        </p:txBody>
      </p:sp>
      <p:sp>
        <p:nvSpPr>
          <p:cNvPr id="9" name="Text Box 5"/>
          <p:cNvSpPr txBox="1">
            <a:spLocks noChangeArrowheads="1"/>
          </p:cNvSpPr>
          <p:nvPr/>
        </p:nvSpPr>
        <p:spPr bwMode="auto">
          <a:xfrm>
            <a:off x="1178099" y="5138028"/>
            <a:ext cx="7077527" cy="523220"/>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dirty="0">
              <a:latin typeface="Arial Black" pitchFamily="34" charset="0"/>
            </a:endParaRPr>
          </a:p>
          <a:p>
            <a:pPr>
              <a:defRPr/>
            </a:pPr>
            <a:r>
              <a:rPr lang="en-US" sz="1200" dirty="0">
                <a:solidFill>
                  <a:srgbClr val="000000"/>
                </a:solidFill>
                <a:latin typeface="Arial Black" pitchFamily="34" charset="0"/>
              </a:rPr>
              <a:t>DROP TRIGGER </a:t>
            </a:r>
            <a:r>
              <a:rPr lang="en-US" sz="1200" i="1" dirty="0" err="1">
                <a:solidFill>
                  <a:srgbClr val="000000"/>
                </a:solidFill>
                <a:latin typeface="Arial Black" pitchFamily="34" charset="0"/>
              </a:rPr>
              <a:t>nombre_trigger</a:t>
            </a:r>
            <a:r>
              <a:rPr lang="en-US" sz="1200" dirty="0" smtClean="0">
                <a:solidFill>
                  <a:srgbClr val="000000"/>
                </a:solidFill>
                <a:latin typeface="Arial Black" pitchFamily="34" charset="0"/>
              </a:rPr>
              <a:t>;</a:t>
            </a:r>
          </a:p>
          <a:p>
            <a:pPr>
              <a:defRPr/>
            </a:pPr>
            <a:endParaRPr lang="en-US" sz="800" dirty="0">
              <a:solidFill>
                <a:srgbClr val="000000"/>
              </a:solidFill>
              <a:latin typeface="Arial Black"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idx="4294967295"/>
          </p:nvPr>
        </p:nvSpPr>
        <p:spPr>
          <a:xfrm>
            <a:off x="882650" y="188913"/>
            <a:ext cx="7793038" cy="1462087"/>
          </a:xfrm>
        </p:spPr>
        <p:txBody>
          <a:bodyPr/>
          <a:lstStyle/>
          <a:p>
            <a:pPr algn="r"/>
            <a:r>
              <a:rPr lang="es-CL" sz="3400" dirty="0">
                <a:solidFill>
                  <a:srgbClr val="10253F"/>
                </a:solidFill>
                <a:latin typeface="Arial" charset="0"/>
                <a:ea typeface="ＭＳ Ｐゴシック" pitchFamily="34" charset="-128"/>
                <a:cs typeface="Arial" charset="0"/>
              </a:rPr>
              <a:t>Creando </a:t>
            </a:r>
            <a:r>
              <a:rPr lang="es-CL" sz="3400" dirty="0" err="1">
                <a:solidFill>
                  <a:srgbClr val="10253F"/>
                </a:solidFill>
                <a:latin typeface="Arial" charset="0"/>
                <a:ea typeface="ＭＳ Ｐゴシック" pitchFamily="34" charset="-128"/>
                <a:cs typeface="Arial" charset="0"/>
              </a:rPr>
              <a:t>Trigger</a:t>
            </a:r>
            <a:r>
              <a:rPr lang="es-CL" sz="3400" dirty="0">
                <a:solidFill>
                  <a:srgbClr val="10253F"/>
                </a:solidFill>
                <a:latin typeface="Arial" charset="0"/>
                <a:ea typeface="ＭＳ Ｐゴシック" pitchFamily="34" charset="-128"/>
                <a:cs typeface="Arial" charset="0"/>
              </a:rPr>
              <a:t> </a:t>
            </a:r>
            <a:r>
              <a:rPr lang="es-CL" sz="3400" dirty="0" smtClean="0">
                <a:solidFill>
                  <a:srgbClr val="10253F"/>
                </a:solidFill>
                <a:latin typeface="Arial" charset="0"/>
                <a:ea typeface="ＭＳ Ｐゴシック" pitchFamily="34" charset="-128"/>
                <a:cs typeface="Arial" charset="0"/>
              </a:rPr>
              <a:t>asociado a Sentencias DDL</a:t>
            </a:r>
            <a:endParaRPr lang="es-ES" sz="3400" dirty="0" smtClean="0">
              <a:solidFill>
                <a:srgbClr val="10253F"/>
              </a:solidFill>
              <a:latin typeface="Arial" charset="0"/>
              <a:ea typeface="ＭＳ Ｐゴシック" pitchFamily="34" charset="-128"/>
              <a:cs typeface="Arial" charset="0"/>
            </a:endParaRPr>
          </a:p>
        </p:txBody>
      </p:sp>
      <p:sp>
        <p:nvSpPr>
          <p:cNvPr id="30722"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ea typeface="Arial Unicode MS"/>
                <a:cs typeface="Arial Unicode MS"/>
              </a:rPr>
              <a:t>Sintaxis:</a:t>
            </a: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smtClean="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smtClean="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smtClean="0">
              <a:ea typeface="Arial Unicode MS"/>
              <a:cs typeface="Arial Unicode MS"/>
            </a:endParaRPr>
          </a:p>
          <a:p>
            <a:pPr marL="609600" indent="-609600" algn="just" defTabSz="457200">
              <a:lnSpc>
                <a:spcPct val="80000"/>
              </a:lnSpc>
              <a:spcBef>
                <a:spcPct val="20000"/>
              </a:spcBef>
              <a:buFont typeface="Arial" charset="0"/>
              <a:buChar char="•"/>
            </a:pPr>
            <a:r>
              <a:rPr lang="es-CL" sz="1800" dirty="0" smtClean="0">
                <a:ea typeface="Arial Unicode MS"/>
                <a:cs typeface="Arial Unicode MS"/>
              </a:rPr>
              <a:t>Ejemplo:</a:t>
            </a: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p:txBody>
      </p:sp>
      <p:sp>
        <p:nvSpPr>
          <p:cNvPr id="5" name="Text Box 5"/>
          <p:cNvSpPr txBox="1">
            <a:spLocks noChangeArrowheads="1"/>
          </p:cNvSpPr>
          <p:nvPr/>
        </p:nvSpPr>
        <p:spPr bwMode="auto">
          <a:xfrm>
            <a:off x="1115616" y="1879084"/>
            <a:ext cx="7077527" cy="1261884"/>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dirty="0">
              <a:latin typeface="Arial Black" pitchFamily="34" charset="0"/>
            </a:endParaRPr>
          </a:p>
          <a:p>
            <a:pPr defTabSz="400050">
              <a:tabLst>
                <a:tab pos="571500" algn="l"/>
                <a:tab pos="1828800" algn="l"/>
              </a:tabLst>
            </a:pPr>
            <a:r>
              <a:rPr lang="en-US" sz="1200" b="1" dirty="0">
                <a:latin typeface="Arial Black" panose="020B0A04020102020204" pitchFamily="34" charset="0"/>
              </a:rPr>
              <a:t>CREATE [OR REPLACE] TRIGGER </a:t>
            </a:r>
            <a:r>
              <a:rPr lang="en-US" sz="1200" b="1" i="1" dirty="0" err="1">
                <a:latin typeface="Arial Black" panose="020B0A04020102020204" pitchFamily="34" charset="0"/>
              </a:rPr>
              <a:t>nombre_trigger</a:t>
            </a:r>
            <a:endParaRPr lang="en-US" sz="1200" b="1" i="1" dirty="0">
              <a:latin typeface="Arial Black" panose="020B0A04020102020204" pitchFamily="34" charset="0"/>
            </a:endParaRPr>
          </a:p>
          <a:p>
            <a:pPr defTabSz="400050">
              <a:tabLst>
                <a:tab pos="571500" algn="l"/>
                <a:tab pos="1828800" algn="l"/>
              </a:tabLst>
            </a:pPr>
            <a:r>
              <a:rPr lang="en-US" sz="1200" b="1" i="1" dirty="0" err="1" smtClean="0">
                <a:latin typeface="Arial Black" panose="020B0A04020102020204" pitchFamily="34" charset="0"/>
              </a:rPr>
              <a:t>tiempo</a:t>
            </a:r>
            <a:endParaRPr lang="en-US" sz="1200" b="1" i="1" dirty="0">
              <a:latin typeface="Arial Black" panose="020B0A04020102020204" pitchFamily="34" charset="0"/>
            </a:endParaRPr>
          </a:p>
          <a:p>
            <a:pPr defTabSz="400050">
              <a:tabLst>
                <a:tab pos="571500" algn="l"/>
                <a:tab pos="1828800" algn="l"/>
              </a:tabLst>
            </a:pPr>
            <a:r>
              <a:rPr lang="en-US" sz="1200" b="1" dirty="0">
                <a:latin typeface="Arial Black" panose="020B0A04020102020204" pitchFamily="34" charset="0"/>
              </a:rPr>
              <a:t>[</a:t>
            </a:r>
            <a:r>
              <a:rPr lang="en-US" sz="1200" b="1" i="1" dirty="0">
                <a:latin typeface="Arial Black" panose="020B0A04020102020204" pitchFamily="34" charset="0"/>
              </a:rPr>
              <a:t>evento_ddl1</a:t>
            </a:r>
            <a:r>
              <a:rPr lang="en-US" sz="1200" b="1" dirty="0">
                <a:latin typeface="Arial Black" panose="020B0A04020102020204" pitchFamily="34" charset="0"/>
              </a:rPr>
              <a:t> [OR </a:t>
            </a:r>
            <a:r>
              <a:rPr lang="en-US" sz="1200" b="1" i="1" dirty="0">
                <a:latin typeface="Arial Black" panose="020B0A04020102020204" pitchFamily="34" charset="0"/>
              </a:rPr>
              <a:t>evento_ddl2</a:t>
            </a:r>
            <a:r>
              <a:rPr lang="en-US" sz="1200" b="1" dirty="0">
                <a:latin typeface="Arial Black" panose="020B0A04020102020204" pitchFamily="34" charset="0"/>
              </a:rPr>
              <a:t> OR ...]]</a:t>
            </a:r>
          </a:p>
          <a:p>
            <a:pPr defTabSz="400050">
              <a:tabLst>
                <a:tab pos="571500" algn="l"/>
                <a:tab pos="1828800" algn="l"/>
              </a:tabLst>
            </a:pPr>
            <a:r>
              <a:rPr lang="en-US" sz="1200" b="1" dirty="0">
                <a:latin typeface="Arial Black" panose="020B0A04020102020204" pitchFamily="34" charset="0"/>
              </a:rPr>
              <a:t>ON {DATABASE|SCHEMA} </a:t>
            </a:r>
          </a:p>
          <a:p>
            <a:pPr defTabSz="400050">
              <a:tabLst>
                <a:tab pos="571500" algn="l"/>
                <a:tab pos="1828800" algn="l"/>
              </a:tabLst>
            </a:pPr>
            <a:r>
              <a:rPr lang="en-US" sz="1200" b="1" i="1" dirty="0" err="1">
                <a:latin typeface="Arial Black" panose="020B0A04020102020204" pitchFamily="34" charset="0"/>
              </a:rPr>
              <a:t>cuerpo_trigger</a:t>
            </a:r>
            <a:endParaRPr lang="en-US" sz="1200" b="1" i="1" dirty="0">
              <a:latin typeface="Arial Black" panose="020B0A04020102020204" pitchFamily="34" charset="0"/>
            </a:endParaRPr>
          </a:p>
          <a:p>
            <a:pPr>
              <a:defRPr/>
            </a:pPr>
            <a:endParaRPr lang="en-US" sz="800" b="1" dirty="0"/>
          </a:p>
        </p:txBody>
      </p:sp>
      <p:sp>
        <p:nvSpPr>
          <p:cNvPr id="6" name="Text Box 5"/>
          <p:cNvSpPr txBox="1">
            <a:spLocks noChangeArrowheads="1"/>
          </p:cNvSpPr>
          <p:nvPr/>
        </p:nvSpPr>
        <p:spPr bwMode="auto">
          <a:xfrm>
            <a:off x="1115616" y="3823300"/>
            <a:ext cx="7077527" cy="1815882"/>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dirty="0">
              <a:latin typeface="Arial Black" pitchFamily="34" charset="0"/>
            </a:endParaRPr>
          </a:p>
          <a:p>
            <a:pPr defTabSz="400050">
              <a:tabLst>
                <a:tab pos="571500" algn="l"/>
                <a:tab pos="1828800" algn="l"/>
              </a:tabLst>
            </a:pPr>
            <a:r>
              <a:rPr lang="en-US" sz="1200" b="1" dirty="0" smtClean="0">
                <a:latin typeface="Arial Black" panose="020B0A04020102020204" pitchFamily="34" charset="0"/>
              </a:rPr>
              <a:t>CREATE OR REPLACE TRIGGER </a:t>
            </a:r>
            <a:r>
              <a:rPr lang="en-US" sz="1200" b="1" dirty="0" err="1" smtClean="0">
                <a:latin typeface="Arial Black" panose="020B0A04020102020204" pitchFamily="34" charset="0"/>
              </a:rPr>
              <a:t>trg_drop_bd</a:t>
            </a:r>
            <a:endParaRPr lang="en-US" sz="1200" b="1" dirty="0" smtClean="0">
              <a:latin typeface="Arial Black" panose="020B0A04020102020204" pitchFamily="34" charset="0"/>
            </a:endParaRPr>
          </a:p>
          <a:p>
            <a:pPr defTabSz="400050">
              <a:tabLst>
                <a:tab pos="571500" algn="l"/>
                <a:tab pos="1828800" algn="l"/>
              </a:tabLst>
            </a:pPr>
            <a:r>
              <a:rPr lang="en-US" sz="1200" b="1" dirty="0" smtClean="0">
                <a:solidFill>
                  <a:srgbClr val="C00000"/>
                </a:solidFill>
                <a:latin typeface="Arial Black" panose="020B0A04020102020204" pitchFamily="34" charset="0"/>
              </a:rPr>
              <a:t>BEFORE </a:t>
            </a:r>
            <a:r>
              <a:rPr lang="en-US" sz="1200" b="1" dirty="0" smtClean="0">
                <a:solidFill>
                  <a:srgbClr val="C00000"/>
                </a:solidFill>
                <a:latin typeface="Arial Black" panose="020B0A04020102020204" pitchFamily="34" charset="0"/>
              </a:rPr>
              <a:t>DROP ON DATABASE</a:t>
            </a:r>
            <a:r>
              <a:rPr lang="en-US" sz="1200" b="1" dirty="0" smtClean="0">
                <a:latin typeface="Arial Black" panose="020B0A04020102020204" pitchFamily="34" charset="0"/>
              </a:rPr>
              <a:t> </a:t>
            </a:r>
            <a:endParaRPr lang="en-US" sz="1200" b="1" dirty="0" smtClean="0">
              <a:latin typeface="Arial Black" panose="020B0A04020102020204" pitchFamily="34" charset="0"/>
            </a:endParaRPr>
          </a:p>
          <a:p>
            <a:pPr defTabSz="400050">
              <a:tabLst>
                <a:tab pos="571500" algn="l"/>
                <a:tab pos="1828800" algn="l"/>
              </a:tabLst>
            </a:pPr>
            <a:r>
              <a:rPr lang="en-US" sz="1200" b="1" dirty="0" smtClean="0">
                <a:latin typeface="Arial Black" panose="020B0A04020102020204" pitchFamily="34" charset="0"/>
              </a:rPr>
              <a:t>DECLARE </a:t>
            </a:r>
            <a:r>
              <a:rPr lang="en-US" sz="1200" b="1" dirty="0" err="1" smtClean="0">
                <a:latin typeface="Arial Black" panose="020B0A04020102020204" pitchFamily="34" charset="0"/>
              </a:rPr>
              <a:t>oper</a:t>
            </a:r>
            <a:r>
              <a:rPr lang="en-US" sz="1200" b="1" dirty="0" smtClean="0">
                <a:latin typeface="Arial Black" panose="020B0A04020102020204" pitchFamily="34" charset="0"/>
              </a:rPr>
              <a:t> </a:t>
            </a:r>
            <a:r>
              <a:rPr lang="en-US" sz="1200" b="1" dirty="0" err="1" smtClean="0">
                <a:latin typeface="Arial Black" panose="020B0A04020102020204" pitchFamily="34" charset="0"/>
              </a:rPr>
              <a:t>system.ddl_log.operation%TYPE</a:t>
            </a:r>
            <a:r>
              <a:rPr lang="en-US" sz="1200" b="1" dirty="0" smtClean="0">
                <a:latin typeface="Arial Black" panose="020B0A04020102020204" pitchFamily="34" charset="0"/>
              </a:rPr>
              <a:t>; </a:t>
            </a:r>
            <a:endParaRPr lang="en-US" sz="1200" b="1" dirty="0" smtClean="0">
              <a:latin typeface="Arial Black" panose="020B0A04020102020204" pitchFamily="34" charset="0"/>
            </a:endParaRPr>
          </a:p>
          <a:p>
            <a:pPr defTabSz="400050">
              <a:tabLst>
                <a:tab pos="571500" algn="l"/>
                <a:tab pos="1828800" algn="l"/>
              </a:tabLst>
            </a:pPr>
            <a:r>
              <a:rPr lang="en-US" sz="1200" b="1" dirty="0" smtClean="0">
                <a:latin typeface="Arial Black" panose="020B0A04020102020204" pitchFamily="34" charset="0"/>
              </a:rPr>
              <a:t>BEGIN</a:t>
            </a:r>
          </a:p>
          <a:p>
            <a:pPr defTabSz="400050">
              <a:tabLst>
                <a:tab pos="571500" algn="l"/>
                <a:tab pos="1828800" algn="l"/>
              </a:tabLst>
            </a:pPr>
            <a:r>
              <a:rPr lang="en-US" sz="1200" b="1" dirty="0" smtClean="0">
                <a:latin typeface="Arial Black" panose="020B0A04020102020204" pitchFamily="34" charset="0"/>
              </a:rPr>
              <a:t> </a:t>
            </a:r>
            <a:r>
              <a:rPr lang="en-US" sz="1200" b="1" dirty="0" smtClean="0">
                <a:latin typeface="Arial Black" panose="020B0A04020102020204" pitchFamily="34" charset="0"/>
              </a:rPr>
              <a:t>  </a:t>
            </a:r>
            <a:r>
              <a:rPr lang="en-US" sz="1200" b="1" dirty="0" smtClean="0">
                <a:latin typeface="Arial Black" panose="020B0A04020102020204" pitchFamily="34" charset="0"/>
              </a:rPr>
              <a:t>INSERT INTO </a:t>
            </a:r>
            <a:r>
              <a:rPr lang="en-US" sz="1200" b="1" dirty="0" err="1" smtClean="0">
                <a:latin typeface="Arial Black" panose="020B0A04020102020204" pitchFamily="34" charset="0"/>
              </a:rPr>
              <a:t>system.ddl_log</a:t>
            </a:r>
            <a:r>
              <a:rPr lang="en-US" sz="1200" b="1" dirty="0" smtClean="0">
                <a:latin typeface="Arial Black" panose="020B0A04020102020204" pitchFamily="34" charset="0"/>
              </a:rPr>
              <a:t> </a:t>
            </a:r>
            <a:endParaRPr lang="en-US" sz="1200" b="1" dirty="0" smtClean="0">
              <a:latin typeface="Arial Black" panose="020B0A04020102020204" pitchFamily="34" charset="0"/>
            </a:endParaRPr>
          </a:p>
          <a:p>
            <a:pPr defTabSz="400050">
              <a:tabLst>
                <a:tab pos="571500" algn="l"/>
                <a:tab pos="1828800" algn="l"/>
              </a:tabLst>
            </a:pPr>
            <a:r>
              <a:rPr lang="en-US" sz="1200" b="1" dirty="0" smtClean="0">
                <a:latin typeface="Arial Black" panose="020B0A04020102020204" pitchFamily="34" charset="0"/>
              </a:rPr>
              <a:t> </a:t>
            </a:r>
            <a:r>
              <a:rPr lang="en-US" sz="1200" b="1" dirty="0" smtClean="0">
                <a:latin typeface="Arial Black" panose="020B0A04020102020204" pitchFamily="34" charset="0"/>
              </a:rPr>
              <a:t>     SELECT </a:t>
            </a:r>
            <a:r>
              <a:rPr lang="en-US" sz="1200" b="1" dirty="0" err="1" smtClean="0">
                <a:latin typeface="Arial Black" panose="020B0A04020102020204" pitchFamily="34" charset="0"/>
              </a:rPr>
              <a:t>ora_sysevent</a:t>
            </a:r>
            <a:r>
              <a:rPr lang="en-US" sz="1200" b="1" dirty="0" smtClean="0">
                <a:latin typeface="Arial Black" panose="020B0A04020102020204" pitchFamily="34" charset="0"/>
              </a:rPr>
              <a:t>, </a:t>
            </a:r>
            <a:r>
              <a:rPr lang="en-US" sz="1200" b="1" dirty="0" err="1" smtClean="0">
                <a:latin typeface="Arial Black" panose="020B0A04020102020204" pitchFamily="34" charset="0"/>
              </a:rPr>
              <a:t>ora_dict_obj_owner</a:t>
            </a:r>
            <a:r>
              <a:rPr lang="en-US" sz="1200" b="1" dirty="0" smtClean="0">
                <a:latin typeface="Arial Black" panose="020B0A04020102020204" pitchFamily="34" charset="0"/>
              </a:rPr>
              <a:t>, </a:t>
            </a:r>
            <a:r>
              <a:rPr lang="en-US" sz="1200" b="1" dirty="0" err="1" smtClean="0">
                <a:latin typeface="Arial Black" panose="020B0A04020102020204" pitchFamily="34" charset="0"/>
              </a:rPr>
              <a:t>ora_dict_obj_name</a:t>
            </a:r>
            <a:r>
              <a:rPr lang="en-US" sz="1200" b="1" dirty="0" smtClean="0">
                <a:latin typeface="Arial Black" panose="020B0A04020102020204" pitchFamily="34" charset="0"/>
              </a:rPr>
              <a:t>, NULL, </a:t>
            </a:r>
            <a:endParaRPr lang="en-US" sz="1200" b="1" dirty="0" smtClean="0">
              <a:latin typeface="Arial Black" panose="020B0A04020102020204" pitchFamily="34" charset="0"/>
            </a:endParaRPr>
          </a:p>
          <a:p>
            <a:pPr defTabSz="400050">
              <a:tabLst>
                <a:tab pos="571500" algn="l"/>
                <a:tab pos="1828800" algn="l"/>
              </a:tabLst>
            </a:pPr>
            <a:r>
              <a:rPr lang="en-US" sz="1200" b="1" dirty="0" smtClean="0">
                <a:latin typeface="Arial Black" panose="020B0A04020102020204" pitchFamily="34" charset="0"/>
              </a:rPr>
              <a:t> </a:t>
            </a:r>
            <a:r>
              <a:rPr lang="en-US" sz="1200" b="1" dirty="0" smtClean="0">
                <a:latin typeface="Arial Black" panose="020B0A04020102020204" pitchFamily="34" charset="0"/>
              </a:rPr>
              <a:t>                   USER</a:t>
            </a:r>
            <a:r>
              <a:rPr lang="en-US" sz="1200" b="1" dirty="0" smtClean="0">
                <a:latin typeface="Arial Black" panose="020B0A04020102020204" pitchFamily="34" charset="0"/>
              </a:rPr>
              <a:t>, SYSDATE FROM dual; </a:t>
            </a:r>
            <a:endParaRPr lang="en-US" sz="1200" b="1" dirty="0" smtClean="0">
              <a:latin typeface="Arial Black" panose="020B0A04020102020204" pitchFamily="34" charset="0"/>
            </a:endParaRPr>
          </a:p>
          <a:p>
            <a:pPr defTabSz="400050">
              <a:tabLst>
                <a:tab pos="571500" algn="l"/>
                <a:tab pos="1828800" algn="l"/>
              </a:tabLst>
            </a:pPr>
            <a:r>
              <a:rPr lang="en-US" sz="1200" b="1" dirty="0" smtClean="0">
                <a:latin typeface="Arial Black" panose="020B0A04020102020204" pitchFamily="34" charset="0"/>
              </a:rPr>
              <a:t>END </a:t>
            </a:r>
            <a:r>
              <a:rPr lang="en-US" sz="1200" b="1" dirty="0" err="1" smtClean="0">
                <a:latin typeface="Arial Black" panose="020B0A04020102020204" pitchFamily="34" charset="0"/>
              </a:rPr>
              <a:t>bds_trigger</a:t>
            </a:r>
            <a:r>
              <a:rPr lang="en-US" sz="1200" b="1" dirty="0" smtClean="0">
                <a:latin typeface="Arial Black" panose="020B0A04020102020204" pitchFamily="34" charset="0"/>
              </a:rPr>
              <a:t>;</a:t>
            </a:r>
          </a:p>
          <a:p>
            <a:pPr defTabSz="400050">
              <a:tabLst>
                <a:tab pos="571500" algn="l"/>
                <a:tab pos="1828800" algn="l"/>
              </a:tabLst>
            </a:pPr>
            <a:endParaRPr lang="en-US" sz="800" b="1" dirty="0"/>
          </a:p>
        </p:txBody>
      </p:sp>
    </p:spTree>
    <p:extLst>
      <p:ext uri="{BB962C8B-B14F-4D97-AF65-F5344CB8AC3E}">
        <p14:creationId xmlns="" xmlns:p14="http://schemas.microsoft.com/office/powerpoint/2010/main" val="29344965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idx="4294967295"/>
          </p:nvPr>
        </p:nvSpPr>
        <p:spPr>
          <a:xfrm>
            <a:off x="882650" y="188913"/>
            <a:ext cx="7793038" cy="1462087"/>
          </a:xfrm>
        </p:spPr>
        <p:txBody>
          <a:bodyPr/>
          <a:lstStyle/>
          <a:p>
            <a:pPr algn="r"/>
            <a:r>
              <a:rPr lang="es-CL" sz="3400" dirty="0">
                <a:solidFill>
                  <a:srgbClr val="10253F"/>
                </a:solidFill>
                <a:latin typeface="Arial" charset="0"/>
                <a:ea typeface="ＭＳ Ｐゴシック" pitchFamily="34" charset="-128"/>
                <a:cs typeface="Arial" charset="0"/>
              </a:rPr>
              <a:t>Creando </a:t>
            </a:r>
            <a:r>
              <a:rPr lang="es-CL" sz="3400" dirty="0" err="1">
                <a:solidFill>
                  <a:srgbClr val="10253F"/>
                </a:solidFill>
                <a:latin typeface="Arial" charset="0"/>
                <a:ea typeface="ＭＳ Ｐゴシック" pitchFamily="34" charset="-128"/>
                <a:cs typeface="Arial" charset="0"/>
              </a:rPr>
              <a:t>Trigger</a:t>
            </a:r>
            <a:r>
              <a:rPr lang="es-CL" sz="3400" dirty="0">
                <a:solidFill>
                  <a:srgbClr val="10253F"/>
                </a:solidFill>
                <a:latin typeface="Arial" charset="0"/>
                <a:ea typeface="ＭＳ Ｐゴシック" pitchFamily="34" charset="-128"/>
                <a:cs typeface="Arial" charset="0"/>
              </a:rPr>
              <a:t> </a:t>
            </a:r>
            <a:r>
              <a:rPr lang="es-CL" sz="3400" dirty="0" smtClean="0">
                <a:solidFill>
                  <a:srgbClr val="10253F"/>
                </a:solidFill>
                <a:latin typeface="Arial" charset="0"/>
                <a:ea typeface="ＭＳ Ｐゴシック" pitchFamily="34" charset="-128"/>
                <a:cs typeface="Arial" charset="0"/>
              </a:rPr>
              <a:t>asociado a </a:t>
            </a:r>
            <a:r>
              <a:rPr lang="es-CL" sz="3400" dirty="0" smtClean="0">
                <a:solidFill>
                  <a:srgbClr val="10253F"/>
                </a:solidFill>
                <a:latin typeface="Arial" charset="0"/>
                <a:ea typeface="ＭＳ Ｐゴシック" pitchFamily="34" charset="-128"/>
                <a:cs typeface="Arial" charset="0"/>
              </a:rPr>
              <a:t>Eventos</a:t>
            </a:r>
            <a:endParaRPr lang="es-ES" sz="3400" dirty="0" smtClean="0">
              <a:solidFill>
                <a:srgbClr val="10253F"/>
              </a:solidFill>
              <a:latin typeface="Arial" charset="0"/>
              <a:ea typeface="ＭＳ Ｐゴシック" pitchFamily="34" charset="-128"/>
              <a:cs typeface="Arial" charset="0"/>
            </a:endParaRPr>
          </a:p>
        </p:txBody>
      </p:sp>
      <p:sp>
        <p:nvSpPr>
          <p:cNvPr id="30722"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ea typeface="Arial Unicode MS"/>
                <a:cs typeface="Arial Unicode MS"/>
              </a:rPr>
              <a:t>Sintaxis:</a:t>
            </a: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smtClean="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smtClean="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smtClean="0">
              <a:ea typeface="Arial Unicode MS"/>
              <a:cs typeface="Arial Unicode MS"/>
            </a:endParaRPr>
          </a:p>
          <a:p>
            <a:pPr marL="609600" indent="-609600" algn="just" defTabSz="457200">
              <a:lnSpc>
                <a:spcPct val="80000"/>
              </a:lnSpc>
              <a:spcBef>
                <a:spcPct val="20000"/>
              </a:spcBef>
              <a:buFont typeface="Arial" charset="0"/>
              <a:buChar char="•"/>
            </a:pPr>
            <a:r>
              <a:rPr lang="es-CL" sz="1800" dirty="0" smtClean="0">
                <a:ea typeface="Arial Unicode MS"/>
                <a:cs typeface="Arial Unicode MS"/>
              </a:rPr>
              <a:t>Ejemplo:</a:t>
            </a: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p:txBody>
      </p:sp>
      <p:sp>
        <p:nvSpPr>
          <p:cNvPr id="5" name="Text Box 5"/>
          <p:cNvSpPr txBox="1">
            <a:spLocks noChangeArrowheads="1"/>
          </p:cNvSpPr>
          <p:nvPr/>
        </p:nvSpPr>
        <p:spPr bwMode="auto">
          <a:xfrm>
            <a:off x="1115616" y="1879084"/>
            <a:ext cx="7077527" cy="1308050"/>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dirty="0">
              <a:latin typeface="Arial Black" pitchFamily="34" charset="0"/>
            </a:endParaRPr>
          </a:p>
          <a:p>
            <a:pPr defTabSz="400050">
              <a:tabLst>
                <a:tab pos="571500" algn="l"/>
                <a:tab pos="1828800" algn="l"/>
              </a:tabLst>
            </a:pPr>
            <a:r>
              <a:rPr lang="en-US" sz="1200" b="1" dirty="0" smtClean="0">
                <a:latin typeface="Arial Black" panose="020B0A04020102020204" pitchFamily="34" charset="0"/>
              </a:rPr>
              <a:t>CREATE [OR REPLACE] TRIGGER </a:t>
            </a:r>
            <a:r>
              <a:rPr lang="en-US" sz="1200" b="1" i="1" dirty="0" err="1" smtClean="0">
                <a:latin typeface="Arial Black" panose="020B0A04020102020204" pitchFamily="34" charset="0"/>
              </a:rPr>
              <a:t>nombre_trigger</a:t>
            </a:r>
            <a:endParaRPr lang="en-US" sz="1200" b="1" i="1" dirty="0" smtClean="0">
              <a:latin typeface="Arial Black" panose="020B0A04020102020204" pitchFamily="34" charset="0"/>
            </a:endParaRPr>
          </a:p>
          <a:p>
            <a:pPr defTabSz="400050">
              <a:tabLst>
                <a:tab pos="571500" algn="l"/>
                <a:tab pos="1828800" algn="l"/>
              </a:tabLst>
            </a:pPr>
            <a:r>
              <a:rPr lang="en-US" sz="1200" b="1" dirty="0" smtClean="0">
                <a:latin typeface="Arial Black" panose="020B0A04020102020204" pitchFamily="34" charset="0"/>
              </a:rPr>
              <a:t>BEFORE | AFTER </a:t>
            </a:r>
          </a:p>
          <a:p>
            <a:pPr defTabSz="400050">
              <a:tabLst>
                <a:tab pos="571500" algn="l"/>
                <a:tab pos="1828800" algn="l"/>
              </a:tabLst>
            </a:pPr>
            <a:r>
              <a:rPr lang="en-US" sz="1200" b="1" dirty="0" smtClean="0">
                <a:latin typeface="Arial Black" panose="020B0A04020102020204" pitchFamily="34" charset="0"/>
              </a:rPr>
              <a:t>[</a:t>
            </a:r>
            <a:r>
              <a:rPr lang="en-US" sz="1200" b="1" i="1" dirty="0" smtClean="0">
                <a:latin typeface="Arial Black" panose="020B0A04020102020204" pitchFamily="34" charset="0"/>
              </a:rPr>
              <a:t>evento1_basededatos1</a:t>
            </a:r>
            <a:r>
              <a:rPr lang="en-US" sz="1200" b="1" dirty="0" smtClean="0">
                <a:latin typeface="Arial Black" panose="020B0A04020102020204" pitchFamily="34" charset="0"/>
              </a:rPr>
              <a:t> </a:t>
            </a:r>
            <a:r>
              <a:rPr lang="en-US" sz="1200" b="1" dirty="0" smtClean="0">
                <a:latin typeface="Arial Black" panose="020B0A04020102020204" pitchFamily="34" charset="0"/>
              </a:rPr>
              <a:t>[OR </a:t>
            </a:r>
            <a:r>
              <a:rPr lang="en-US" sz="1200" b="1" i="1" dirty="0" smtClean="0">
                <a:latin typeface="Arial Black" panose="020B0A04020102020204" pitchFamily="34" charset="0"/>
              </a:rPr>
              <a:t>evento1_basededatos1</a:t>
            </a:r>
            <a:r>
              <a:rPr lang="en-US" sz="1200" b="1" dirty="0" smtClean="0">
                <a:latin typeface="Arial Black" panose="020B0A04020102020204" pitchFamily="34" charset="0"/>
              </a:rPr>
              <a:t> </a:t>
            </a:r>
            <a:r>
              <a:rPr lang="en-US" sz="1200" b="1" dirty="0" smtClean="0">
                <a:latin typeface="Arial Black" panose="020B0A04020102020204" pitchFamily="34" charset="0"/>
              </a:rPr>
              <a:t>OR ...]]</a:t>
            </a:r>
          </a:p>
          <a:p>
            <a:pPr defTabSz="400050">
              <a:tabLst>
                <a:tab pos="571500" algn="l"/>
                <a:tab pos="1828800" algn="l"/>
              </a:tabLst>
            </a:pPr>
            <a:r>
              <a:rPr lang="en-US" sz="1200" b="1" dirty="0" smtClean="0">
                <a:latin typeface="Arial Black" panose="020B0A04020102020204" pitchFamily="34" charset="0"/>
              </a:rPr>
              <a:t>ON {DATABASE | SCHEMA} </a:t>
            </a:r>
          </a:p>
          <a:p>
            <a:pPr defTabSz="400050">
              <a:tabLst>
                <a:tab pos="571500" algn="l"/>
                <a:tab pos="1828800" algn="l"/>
              </a:tabLst>
            </a:pPr>
            <a:r>
              <a:rPr lang="en-US" sz="1200" b="1" i="1" dirty="0" err="1" smtClean="0">
                <a:latin typeface="Arial Black" panose="020B0A04020102020204" pitchFamily="34" charset="0"/>
              </a:rPr>
              <a:t>cuerpo_tigger</a:t>
            </a:r>
            <a:endParaRPr lang="en-US" sz="1200" b="1" i="1" dirty="0" smtClean="0">
              <a:latin typeface="Arial Black" panose="020B0A04020102020204" pitchFamily="34" charset="0"/>
            </a:endParaRPr>
          </a:p>
          <a:p>
            <a:pPr>
              <a:defRPr/>
            </a:pPr>
            <a:endParaRPr lang="en-US" sz="800" b="1" dirty="0"/>
          </a:p>
        </p:txBody>
      </p:sp>
      <p:sp>
        <p:nvSpPr>
          <p:cNvPr id="6" name="Text Box 5"/>
          <p:cNvSpPr txBox="1">
            <a:spLocks noChangeArrowheads="1"/>
          </p:cNvSpPr>
          <p:nvPr/>
        </p:nvSpPr>
        <p:spPr bwMode="auto">
          <a:xfrm>
            <a:off x="1094873" y="3789040"/>
            <a:ext cx="7077527" cy="1446550"/>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dirty="0">
              <a:latin typeface="Arial Black" pitchFamily="34" charset="0"/>
            </a:endParaRPr>
          </a:p>
          <a:p>
            <a:pPr defTabSz="400050">
              <a:tabLst>
                <a:tab pos="571500" algn="l"/>
                <a:tab pos="1828800" algn="l"/>
              </a:tabLst>
            </a:pPr>
            <a:r>
              <a:rPr lang="en-US" sz="1200" b="1" dirty="0" smtClean="0">
                <a:latin typeface="Arial Black" panose="020B0A04020102020204" pitchFamily="34" charset="0"/>
              </a:rPr>
              <a:t>CREATE OR REPLACE TRIGGER </a:t>
            </a:r>
            <a:r>
              <a:rPr lang="en-US" sz="1200" b="1" dirty="0" err="1" smtClean="0">
                <a:latin typeface="Arial Black" panose="020B0A04020102020204" pitchFamily="34" charset="0"/>
              </a:rPr>
              <a:t>trg_logon</a:t>
            </a:r>
            <a:endParaRPr lang="en-US" sz="1200" b="1" dirty="0" smtClean="0">
              <a:latin typeface="Arial Black" panose="020B0A04020102020204" pitchFamily="34" charset="0"/>
            </a:endParaRPr>
          </a:p>
          <a:p>
            <a:pPr defTabSz="400050">
              <a:tabLst>
                <a:tab pos="571500" algn="l"/>
                <a:tab pos="1828800" algn="l"/>
              </a:tabLst>
            </a:pPr>
            <a:r>
              <a:rPr lang="en-US" sz="1200" b="1" dirty="0" smtClean="0">
                <a:solidFill>
                  <a:srgbClr val="C00000"/>
                </a:solidFill>
                <a:latin typeface="Arial Black" panose="020B0A04020102020204" pitchFamily="34" charset="0"/>
              </a:rPr>
              <a:t>AFTER LOGON</a:t>
            </a:r>
            <a:r>
              <a:rPr lang="en-US" sz="1200" b="1" dirty="0" smtClean="0">
                <a:latin typeface="Arial Black" panose="020B0A04020102020204" pitchFamily="34" charset="0"/>
              </a:rPr>
              <a:t>  ON  SCHEMA</a:t>
            </a:r>
          </a:p>
          <a:p>
            <a:pPr defTabSz="400050">
              <a:tabLst>
                <a:tab pos="571500" algn="l"/>
                <a:tab pos="1828800" algn="l"/>
              </a:tabLst>
            </a:pPr>
            <a:r>
              <a:rPr lang="en-US" sz="1200" b="1" dirty="0" smtClean="0">
                <a:latin typeface="Arial Black" panose="020B0A04020102020204" pitchFamily="34" charset="0"/>
              </a:rPr>
              <a:t>BEGIN</a:t>
            </a:r>
          </a:p>
          <a:p>
            <a:pPr defTabSz="400050">
              <a:tabLst>
                <a:tab pos="571500" algn="l"/>
                <a:tab pos="1828800" algn="l"/>
              </a:tabLst>
            </a:pPr>
            <a:r>
              <a:rPr lang="en-US" sz="1200" b="1" dirty="0" smtClean="0">
                <a:latin typeface="Arial Black" panose="020B0A04020102020204" pitchFamily="34" charset="0"/>
              </a:rPr>
              <a:t> INSERT INTO </a:t>
            </a:r>
            <a:r>
              <a:rPr lang="en-US" sz="1200" b="1" dirty="0" err="1" smtClean="0">
                <a:latin typeface="Arial Black" panose="020B0A04020102020204" pitchFamily="34" charset="0"/>
              </a:rPr>
              <a:t>log_trig_tabla</a:t>
            </a:r>
            <a:r>
              <a:rPr lang="en-US" sz="1200" b="1" dirty="0" smtClean="0">
                <a:latin typeface="Arial Black" panose="020B0A04020102020204" pitchFamily="34" charset="0"/>
              </a:rPr>
              <a:t>(</a:t>
            </a:r>
            <a:r>
              <a:rPr lang="en-US" sz="1200" b="1" dirty="0" err="1" smtClean="0">
                <a:latin typeface="Arial Black" panose="020B0A04020102020204" pitchFamily="34" charset="0"/>
              </a:rPr>
              <a:t>user_id,log_date,action</a:t>
            </a:r>
            <a:r>
              <a:rPr lang="en-US" sz="1200" b="1" dirty="0" smtClean="0">
                <a:latin typeface="Arial Black" panose="020B0A04020102020204" pitchFamily="34" charset="0"/>
              </a:rPr>
              <a:t>)</a:t>
            </a:r>
          </a:p>
          <a:p>
            <a:pPr defTabSz="400050">
              <a:tabLst>
                <a:tab pos="571500" algn="l"/>
                <a:tab pos="1828800" algn="l"/>
              </a:tabLst>
            </a:pPr>
            <a:r>
              <a:rPr lang="en-US" sz="1200" b="1" dirty="0" smtClean="0">
                <a:latin typeface="Arial Black" panose="020B0A04020102020204" pitchFamily="34" charset="0"/>
              </a:rPr>
              <a:t> VALUES (USER, SYSDATE, 'Logging on');</a:t>
            </a:r>
          </a:p>
          <a:p>
            <a:pPr defTabSz="400050">
              <a:tabLst>
                <a:tab pos="571500" algn="l"/>
                <a:tab pos="1828800" algn="l"/>
              </a:tabLst>
            </a:pPr>
            <a:r>
              <a:rPr lang="en-US" sz="1200" b="1" dirty="0" smtClean="0">
                <a:latin typeface="Arial Black" panose="020B0A04020102020204" pitchFamily="34" charset="0"/>
              </a:rPr>
              <a:t>END;</a:t>
            </a:r>
          </a:p>
          <a:p>
            <a:pPr>
              <a:defRPr/>
            </a:pPr>
            <a:endParaRPr lang="en-US" sz="800" b="1" dirty="0"/>
          </a:p>
        </p:txBody>
      </p:sp>
    </p:spTree>
    <p:extLst>
      <p:ext uri="{BB962C8B-B14F-4D97-AF65-F5344CB8AC3E}">
        <p14:creationId xmlns="" xmlns:p14="http://schemas.microsoft.com/office/powerpoint/2010/main" val="29344965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idx="4294967295"/>
          </p:nvPr>
        </p:nvSpPr>
        <p:spPr>
          <a:xfrm>
            <a:off x="1000100" y="188913"/>
            <a:ext cx="7675588" cy="1462087"/>
          </a:xfrm>
        </p:spPr>
        <p:txBody>
          <a:bodyPr/>
          <a:lstStyle/>
          <a:p>
            <a:pPr algn="r"/>
            <a:r>
              <a:rPr lang="es-CL" sz="3000" dirty="0" smtClean="0">
                <a:solidFill>
                  <a:srgbClr val="10253F"/>
                </a:solidFill>
                <a:latin typeface="Arial" charset="0"/>
                <a:ea typeface="ＭＳ Ｐゴシック" pitchFamily="34" charset="-128"/>
                <a:cs typeface="Arial" charset="0"/>
              </a:rPr>
              <a:t>Obteniendo Información de </a:t>
            </a:r>
            <a:r>
              <a:rPr lang="es-CL" sz="3000" dirty="0" err="1" smtClean="0">
                <a:solidFill>
                  <a:srgbClr val="10253F"/>
                </a:solidFill>
                <a:latin typeface="Arial" charset="0"/>
                <a:ea typeface="ＭＳ Ｐゴシック" pitchFamily="34" charset="-128"/>
                <a:cs typeface="Arial" charset="0"/>
              </a:rPr>
              <a:t>Triggers</a:t>
            </a:r>
            <a:r>
              <a:rPr lang="es-CL" sz="3000" dirty="0" smtClean="0">
                <a:solidFill>
                  <a:srgbClr val="10253F"/>
                </a:solidFill>
                <a:latin typeface="Arial" charset="0"/>
                <a:ea typeface="ＭＳ Ｐゴシック" pitchFamily="34" charset="-128"/>
                <a:cs typeface="Arial" charset="0"/>
              </a:rPr>
              <a:t> desde </a:t>
            </a:r>
            <a:r>
              <a:rPr lang="es-CL" sz="3000" dirty="0" smtClean="0">
                <a:solidFill>
                  <a:srgbClr val="10253F"/>
                </a:solidFill>
                <a:latin typeface="Arial" charset="0"/>
                <a:ea typeface="ＭＳ Ｐゴシック" pitchFamily="34" charset="-128"/>
                <a:cs typeface="Arial" charset="0"/>
              </a:rPr>
              <a:t>el Diccionario de Datos </a:t>
            </a:r>
            <a:endParaRPr lang="es-ES" sz="3000" dirty="0" smtClean="0">
              <a:solidFill>
                <a:srgbClr val="10253F"/>
              </a:solidFill>
              <a:latin typeface="Arial" charset="0"/>
              <a:ea typeface="ＭＳ Ｐゴシック" pitchFamily="34" charset="-128"/>
              <a:cs typeface="Arial" charset="0"/>
            </a:endParaRPr>
          </a:p>
        </p:txBody>
      </p:sp>
      <p:sp>
        <p:nvSpPr>
          <p:cNvPr id="5" name="4 Bisel"/>
          <p:cNvSpPr>
            <a:spLocks noChangeArrowheads="1"/>
          </p:cNvSpPr>
          <p:nvPr/>
        </p:nvSpPr>
        <p:spPr bwMode="auto">
          <a:xfrm>
            <a:off x="246063" y="1844675"/>
            <a:ext cx="4214812" cy="1655763"/>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just">
              <a:defRPr/>
            </a:pPr>
            <a:r>
              <a:rPr lang="es-CL" sz="1600" b="1" dirty="0" smtClean="0">
                <a:solidFill>
                  <a:srgbClr val="FFFFFF"/>
                </a:solidFill>
              </a:rPr>
              <a:t>USER_TRIGGERS: información detallada de los </a:t>
            </a:r>
            <a:r>
              <a:rPr lang="es-CL" sz="1600" b="1" dirty="0" err="1" smtClean="0">
                <a:solidFill>
                  <a:srgbClr val="FFFFFF"/>
                </a:solidFill>
              </a:rPr>
              <a:t>triggers</a:t>
            </a:r>
            <a:r>
              <a:rPr lang="es-CL" sz="1600" b="1" dirty="0" smtClean="0">
                <a:solidFill>
                  <a:srgbClr val="FFFFFF"/>
                </a:solidFill>
              </a:rPr>
              <a:t> creados por el usuario.</a:t>
            </a:r>
            <a:endParaRPr lang="es-CL" sz="1600" b="1" dirty="0">
              <a:solidFill>
                <a:srgbClr val="FFFFFF"/>
              </a:solidFill>
            </a:endParaRPr>
          </a:p>
        </p:txBody>
      </p:sp>
      <p:sp>
        <p:nvSpPr>
          <p:cNvPr id="6" name="12 Bisel"/>
          <p:cNvSpPr>
            <a:spLocks noChangeArrowheads="1"/>
          </p:cNvSpPr>
          <p:nvPr/>
        </p:nvSpPr>
        <p:spPr bwMode="auto">
          <a:xfrm>
            <a:off x="4697413" y="1854200"/>
            <a:ext cx="4214812" cy="1655763"/>
          </a:xfrm>
          <a:prstGeom prst="bevel">
            <a:avLst>
              <a:gd name="adj" fmla="val 12500"/>
            </a:avLst>
          </a:prstGeom>
          <a:solidFill>
            <a:srgbClr val="7D3B05"/>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marL="0" lvl="1" algn="just">
              <a:defRPr/>
            </a:pPr>
            <a:r>
              <a:rPr lang="es-CL" sz="1600" b="1" dirty="0" smtClean="0">
                <a:solidFill>
                  <a:srgbClr val="FFFFFF"/>
                </a:solidFill>
              </a:rPr>
              <a:t>USER_OBJECTS: información de todos los objetos que pertenecen al usuario.</a:t>
            </a:r>
            <a:endParaRPr lang="es-CL" sz="1600" b="1" dirty="0">
              <a:solidFill>
                <a:srgbClr val="FFFFFF"/>
              </a:solidFill>
            </a:endParaRPr>
          </a:p>
        </p:txBody>
      </p:sp>
      <p:sp>
        <p:nvSpPr>
          <p:cNvPr id="7" name="12 Bisel"/>
          <p:cNvSpPr>
            <a:spLocks noChangeArrowheads="1"/>
          </p:cNvSpPr>
          <p:nvPr/>
        </p:nvSpPr>
        <p:spPr bwMode="auto">
          <a:xfrm>
            <a:off x="2268538" y="3789363"/>
            <a:ext cx="4678362" cy="1655762"/>
          </a:xfrm>
          <a:prstGeom prst="bevel">
            <a:avLst>
              <a:gd name="adj" fmla="val 12500"/>
            </a:avLst>
          </a:prstGeom>
          <a:solidFill>
            <a:srgbClr val="600000"/>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marL="0" lvl="1" algn="just">
              <a:defRPr/>
            </a:pPr>
            <a:r>
              <a:rPr lang="es-CL" sz="1600" b="1" dirty="0" smtClean="0">
                <a:solidFill>
                  <a:srgbClr val="FFFFFF"/>
                </a:solidFill>
              </a:rPr>
              <a:t>USER_ERRORS: información sobre errores de compilación de los </a:t>
            </a:r>
            <a:r>
              <a:rPr lang="es-CL" sz="1600" b="1" dirty="0" err="1" smtClean="0">
                <a:solidFill>
                  <a:srgbClr val="FFFFFF"/>
                </a:solidFill>
              </a:rPr>
              <a:t>triggers</a:t>
            </a:r>
            <a:r>
              <a:rPr lang="es-CL" sz="1600" b="1" dirty="0" smtClean="0">
                <a:solidFill>
                  <a:srgbClr val="FFFFFF"/>
                </a:solidFill>
              </a:rPr>
              <a:t> </a:t>
            </a:r>
            <a:r>
              <a:rPr lang="es-CL" sz="1600" b="1" dirty="0" smtClean="0">
                <a:solidFill>
                  <a:srgbClr val="FFFFFF"/>
                </a:solidFill>
              </a:rPr>
              <a:t>creados por el usuario.</a:t>
            </a:r>
            <a:endParaRPr lang="es-CL" sz="1600" b="1" dirty="0">
              <a:solidFill>
                <a:srgbClr val="FFFFFF"/>
              </a:solidFill>
            </a:endParaRPr>
          </a:p>
        </p:txBody>
      </p:sp>
    </p:spTree>
    <p:extLst>
      <p:ext uri="{BB962C8B-B14F-4D97-AF65-F5344CB8AC3E}">
        <p14:creationId xmlns="" xmlns:p14="http://schemas.microsoft.com/office/powerpoint/2010/main" val="20654158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900113" y="188913"/>
            <a:ext cx="7793037" cy="1462087"/>
          </a:xfrm>
        </p:spPr>
        <p:txBody>
          <a:bodyPr/>
          <a:lstStyle/>
          <a:p>
            <a:pPr eaLnBrk="1" hangingPunct="1">
              <a:defRPr/>
            </a:pPr>
            <a:r>
              <a:rPr lang="es-MX" sz="3000" dirty="0" smtClean="0">
                <a:latin typeface="Arial" pitchFamily="34" charset="0"/>
                <a:cs typeface="Arial" pitchFamily="34" charset="0"/>
              </a:rPr>
              <a:t>Objetivos de la Clase</a:t>
            </a:r>
            <a:endParaRPr lang="es-ES" sz="3000" dirty="0" smtClean="0">
              <a:latin typeface="Arial" pitchFamily="34" charset="0"/>
              <a:cs typeface="Arial" pitchFamily="34" charset="0"/>
            </a:endParaRPr>
          </a:p>
        </p:txBody>
      </p:sp>
      <p:sp>
        <p:nvSpPr>
          <p:cNvPr id="19458" name="Rectangle 3"/>
          <p:cNvSpPr txBox="1">
            <a:spLocks noChangeArrowheads="1"/>
          </p:cNvSpPr>
          <p:nvPr/>
        </p:nvSpPr>
        <p:spPr bwMode="auto">
          <a:xfrm>
            <a:off x="395288" y="1700213"/>
            <a:ext cx="8459787" cy="1584325"/>
          </a:xfrm>
          <a:prstGeom prst="rect">
            <a:avLst/>
          </a:prstGeom>
          <a:noFill/>
          <a:ln w="9525">
            <a:noFill/>
            <a:miter lim="800000"/>
            <a:headEnd/>
            <a:tailEnd/>
          </a:ln>
        </p:spPr>
        <p:txBody>
          <a:bodyPr/>
          <a:lstStyle/>
          <a:p>
            <a:pPr marL="609600" indent="-609600" algn="just" defTabSz="457200">
              <a:spcBef>
                <a:spcPct val="20000"/>
              </a:spcBef>
              <a:buFont typeface="Arial" charset="0"/>
              <a:buChar char="•"/>
            </a:pPr>
            <a:r>
              <a:rPr lang="es-CL" sz="1800" dirty="0" smtClean="0">
                <a:ea typeface="ＭＳ Ｐゴシック" pitchFamily="34" charset="-128"/>
              </a:rPr>
              <a:t>Describir los diferentes tipos de </a:t>
            </a:r>
            <a:r>
              <a:rPr lang="es-CL" sz="1800" dirty="0" err="1" smtClean="0">
                <a:ea typeface="ＭＳ Ｐゴシック" pitchFamily="34" charset="-128"/>
              </a:rPr>
              <a:t>triggers</a:t>
            </a:r>
            <a:r>
              <a:rPr lang="es-CL" sz="1800" dirty="0" smtClean="0">
                <a:ea typeface="ＭＳ Ｐゴシック" pitchFamily="34" charset="-128"/>
              </a:rPr>
              <a:t> </a:t>
            </a:r>
            <a:endParaRPr lang="es-CL" sz="1800" dirty="0" smtClean="0">
              <a:ea typeface="ＭＳ Ｐゴシック" pitchFamily="34" charset="-128"/>
            </a:endParaRPr>
          </a:p>
          <a:p>
            <a:pPr marL="609600" indent="-609600" algn="just" defTabSz="457200">
              <a:spcBef>
                <a:spcPct val="20000"/>
              </a:spcBef>
              <a:buFont typeface="Arial" charset="0"/>
              <a:buChar char="•"/>
            </a:pPr>
            <a:r>
              <a:rPr lang="es-CL" sz="1800" dirty="0" smtClean="0">
                <a:ea typeface="ＭＳ Ｐゴシック" pitchFamily="34" charset="-128"/>
              </a:rPr>
              <a:t>Describir los </a:t>
            </a:r>
            <a:r>
              <a:rPr lang="es-CL" sz="1800" dirty="0" err="1" smtClean="0">
                <a:ea typeface="ＭＳ Ｐゴシック" pitchFamily="34" charset="-128"/>
              </a:rPr>
              <a:t>triggers</a:t>
            </a:r>
            <a:r>
              <a:rPr lang="es-CL" sz="1800" dirty="0" smtClean="0">
                <a:ea typeface="ＭＳ Ｐゴシック" pitchFamily="34" charset="-128"/>
              </a:rPr>
              <a:t> </a:t>
            </a:r>
            <a:r>
              <a:rPr lang="es-CL" sz="1800" dirty="0" smtClean="0">
                <a:ea typeface="ＭＳ Ｐゴシック" pitchFamily="34" charset="-128"/>
              </a:rPr>
              <a:t>de Base de Datos y su </a:t>
            </a:r>
            <a:r>
              <a:rPr lang="es-CL" sz="1800" dirty="0" smtClean="0">
                <a:ea typeface="ＭＳ Ｐゴシック" pitchFamily="34" charset="-128"/>
              </a:rPr>
              <a:t>uso</a:t>
            </a:r>
          </a:p>
          <a:p>
            <a:pPr marL="609600" indent="-609600" algn="just" defTabSz="457200">
              <a:spcBef>
                <a:spcPct val="20000"/>
              </a:spcBef>
              <a:buFont typeface="Arial" charset="0"/>
              <a:buChar char="•"/>
            </a:pPr>
            <a:r>
              <a:rPr lang="es-CL" sz="1800" dirty="0" smtClean="0">
                <a:ea typeface="ＭＳ Ｐゴシック" pitchFamily="34" charset="-128"/>
              </a:rPr>
              <a:t>Tipos de </a:t>
            </a:r>
            <a:r>
              <a:rPr lang="es-CL" sz="1800" dirty="0" err="1" smtClean="0">
                <a:ea typeface="ＭＳ Ｐゴシック" pitchFamily="34" charset="-128"/>
              </a:rPr>
              <a:t>triggers</a:t>
            </a:r>
            <a:r>
              <a:rPr lang="es-CL" sz="1800" dirty="0" smtClean="0">
                <a:ea typeface="ＭＳ Ｐゴシック" pitchFamily="34" charset="-128"/>
              </a:rPr>
              <a:t> asociados a sentencias DML</a:t>
            </a:r>
          </a:p>
          <a:p>
            <a:pPr marL="609600" indent="-609600" algn="just" defTabSz="457200">
              <a:spcBef>
                <a:spcPct val="20000"/>
              </a:spcBef>
              <a:buFont typeface="Arial" charset="0"/>
              <a:buChar char="•"/>
            </a:pPr>
            <a:r>
              <a:rPr lang="es-CL" sz="1800" dirty="0" smtClean="0">
                <a:ea typeface="ＭＳ Ｐゴシック" pitchFamily="34" charset="-128"/>
              </a:rPr>
              <a:t>Crear </a:t>
            </a:r>
            <a:r>
              <a:rPr lang="es-CL" sz="1800" dirty="0" err="1" smtClean="0">
                <a:ea typeface="ＭＳ Ｐゴシック" pitchFamily="34" charset="-128"/>
              </a:rPr>
              <a:t>trigger</a:t>
            </a:r>
            <a:r>
              <a:rPr lang="es-CL" sz="1800" dirty="0" smtClean="0">
                <a:ea typeface="ＭＳ Ｐゴシック" pitchFamily="34" charset="-128"/>
              </a:rPr>
              <a:t> a </a:t>
            </a:r>
            <a:r>
              <a:rPr lang="es-CL" sz="1800" dirty="0" smtClean="0">
                <a:ea typeface="ＭＳ Ｐゴシック" pitchFamily="34" charset="-128"/>
              </a:rPr>
              <a:t>nivel de </a:t>
            </a:r>
            <a:r>
              <a:rPr lang="es-CL" sz="1800" dirty="0" smtClean="0">
                <a:ea typeface="ＭＳ Ｐゴシック" pitchFamily="34" charset="-128"/>
              </a:rPr>
              <a:t>sentencia</a:t>
            </a:r>
            <a:endParaRPr lang="es-CL" sz="1800" dirty="0" smtClean="0">
              <a:ea typeface="ＭＳ Ｐゴシック" pitchFamily="34" charset="-128"/>
            </a:endParaRPr>
          </a:p>
          <a:p>
            <a:pPr marL="609600" indent="-609600" algn="just" defTabSz="457200">
              <a:spcBef>
                <a:spcPct val="20000"/>
              </a:spcBef>
              <a:buFont typeface="Arial" charset="0"/>
              <a:buChar char="•"/>
            </a:pPr>
            <a:r>
              <a:rPr lang="es-CL" sz="1800" dirty="0" smtClean="0">
                <a:ea typeface="ＭＳ Ｐゴシック" pitchFamily="34" charset="-128"/>
              </a:rPr>
              <a:t>Uso de </a:t>
            </a:r>
            <a:r>
              <a:rPr lang="es-CL" sz="1800" dirty="0" smtClean="0">
                <a:ea typeface="ＭＳ Ｐゴシック" pitchFamily="34" charset="-128"/>
              </a:rPr>
              <a:t>predicadores condicionales </a:t>
            </a:r>
            <a:r>
              <a:rPr lang="es-CL" sz="1800" dirty="0" smtClean="0">
                <a:ea typeface="ＭＳ Ｐゴシック" pitchFamily="34" charset="-128"/>
              </a:rPr>
              <a:t>en un </a:t>
            </a:r>
            <a:r>
              <a:rPr lang="es-CL" sz="1800" dirty="0" err="1" smtClean="0">
                <a:ea typeface="ＭＳ Ｐゴシック" pitchFamily="34" charset="-128"/>
              </a:rPr>
              <a:t>trigger</a:t>
            </a:r>
            <a:endParaRPr lang="es-CL" sz="1800" dirty="0" smtClean="0">
              <a:ea typeface="ＭＳ Ｐゴシック" pitchFamily="34" charset="-128"/>
            </a:endParaRPr>
          </a:p>
          <a:p>
            <a:pPr marL="609600" indent="-609600" algn="just" defTabSz="457200">
              <a:spcBef>
                <a:spcPct val="20000"/>
              </a:spcBef>
              <a:buFont typeface="Arial" charset="0"/>
              <a:buChar char="•"/>
            </a:pPr>
            <a:r>
              <a:rPr lang="es-CL" sz="1800" dirty="0" smtClean="0">
                <a:ea typeface="ＭＳ Ｐゴシック" pitchFamily="34" charset="-128"/>
              </a:rPr>
              <a:t>Uso de las </a:t>
            </a:r>
            <a:r>
              <a:rPr lang="es-CL" sz="1800" dirty="0" err="1" smtClean="0">
                <a:ea typeface="ＭＳ Ｐゴシック" pitchFamily="34" charset="-128"/>
              </a:rPr>
              <a:t>pseducomumnas</a:t>
            </a:r>
            <a:r>
              <a:rPr lang="es-CL" sz="1800" dirty="0" smtClean="0">
                <a:ea typeface="ＭＳ Ｐゴシック" pitchFamily="34" charset="-128"/>
              </a:rPr>
              <a:t> OLD y NEW</a:t>
            </a:r>
          </a:p>
          <a:p>
            <a:pPr marL="609600" indent="-609600" algn="just" defTabSz="457200">
              <a:spcBef>
                <a:spcPct val="20000"/>
              </a:spcBef>
              <a:buFont typeface="Arial" charset="0"/>
              <a:buChar char="•"/>
            </a:pPr>
            <a:r>
              <a:rPr lang="es-CL" sz="1800" dirty="0" smtClean="0">
                <a:ea typeface="ＭＳ Ｐゴシック" pitchFamily="34" charset="-128"/>
              </a:rPr>
              <a:t>Crear </a:t>
            </a:r>
            <a:r>
              <a:rPr lang="es-CL" sz="1800" dirty="0" err="1" smtClean="0">
                <a:ea typeface="ＭＳ Ｐゴシック" pitchFamily="34" charset="-128"/>
              </a:rPr>
              <a:t>trigger</a:t>
            </a:r>
            <a:r>
              <a:rPr lang="es-CL" sz="1800" dirty="0" smtClean="0">
                <a:ea typeface="ＭＳ Ｐゴシック" pitchFamily="34" charset="-128"/>
              </a:rPr>
              <a:t> </a:t>
            </a:r>
            <a:r>
              <a:rPr lang="es-CL" sz="1800" dirty="0" smtClean="0">
                <a:ea typeface="ＭＳ Ｐゴシック" pitchFamily="34" charset="-128"/>
              </a:rPr>
              <a:t>a nivel de </a:t>
            </a:r>
            <a:r>
              <a:rPr lang="es-CL" sz="1800" dirty="0" smtClean="0">
                <a:ea typeface="ＭＳ Ｐゴシック" pitchFamily="34" charset="-128"/>
              </a:rPr>
              <a:t>fila.</a:t>
            </a:r>
          </a:p>
          <a:p>
            <a:pPr marL="609600" indent="-609600" algn="just" defTabSz="457200">
              <a:spcBef>
                <a:spcPct val="20000"/>
              </a:spcBef>
              <a:buFont typeface="Arial" charset="0"/>
              <a:buChar char="•"/>
            </a:pPr>
            <a:r>
              <a:rPr lang="es-CL" sz="1800" dirty="0" smtClean="0">
                <a:ea typeface="ＭＳ Ｐゴシック" pitchFamily="34" charset="-128"/>
              </a:rPr>
              <a:t>Crear </a:t>
            </a:r>
            <a:r>
              <a:rPr lang="es-CL" sz="1800" dirty="0" err="1" smtClean="0">
                <a:ea typeface="ＭＳ Ｐゴシック" pitchFamily="34" charset="-128"/>
              </a:rPr>
              <a:t>trigger</a:t>
            </a:r>
            <a:r>
              <a:rPr lang="es-CL" sz="1800" dirty="0" smtClean="0">
                <a:ea typeface="ＭＳ Ｐゴシック" pitchFamily="34" charset="-128"/>
              </a:rPr>
              <a:t> </a:t>
            </a:r>
            <a:r>
              <a:rPr lang="es-CL" sz="1800" dirty="0" smtClean="0">
                <a:ea typeface="ＭＳ Ｐゴシック" pitchFamily="34" charset="-128"/>
              </a:rPr>
              <a:t>INSTEAD </a:t>
            </a:r>
            <a:r>
              <a:rPr lang="es-CL" sz="1800" dirty="0" smtClean="0">
                <a:ea typeface="ＭＳ Ｐゴシック" pitchFamily="34" charset="-128"/>
              </a:rPr>
              <a:t>OF</a:t>
            </a:r>
            <a:endParaRPr lang="es-CL" sz="1800" dirty="0" smtClean="0">
              <a:ea typeface="ＭＳ Ｐゴシック" pitchFamily="34" charset="-128"/>
            </a:endParaRPr>
          </a:p>
          <a:p>
            <a:pPr marL="609600" indent="-609600" algn="just" defTabSz="457200">
              <a:spcBef>
                <a:spcPct val="20000"/>
              </a:spcBef>
              <a:buFont typeface="Arial" charset="0"/>
              <a:buChar char="•"/>
            </a:pPr>
            <a:r>
              <a:rPr lang="es-CL" sz="1800" dirty="0" smtClean="0">
                <a:ea typeface="ＭＳ Ｐゴシック" pitchFamily="34" charset="-128"/>
              </a:rPr>
              <a:t>Crear </a:t>
            </a:r>
            <a:r>
              <a:rPr lang="es-CL" sz="1800" dirty="0" err="1" smtClean="0">
                <a:ea typeface="ＭＳ Ｐゴシック" pitchFamily="34" charset="-128"/>
              </a:rPr>
              <a:t>trigger</a:t>
            </a:r>
            <a:r>
              <a:rPr lang="es-CL" sz="1800" dirty="0" smtClean="0">
                <a:ea typeface="ＭＳ Ｐゴシック" pitchFamily="34" charset="-128"/>
              </a:rPr>
              <a:t> asociado </a:t>
            </a:r>
            <a:r>
              <a:rPr lang="es-CL" sz="1800" dirty="0" smtClean="0">
                <a:ea typeface="ＭＳ Ｐゴシック" pitchFamily="34" charset="-128"/>
              </a:rPr>
              <a:t>a </a:t>
            </a:r>
            <a:r>
              <a:rPr lang="es-CL" sz="1800" dirty="0" smtClean="0">
                <a:ea typeface="ＭＳ Ｐゴシック" pitchFamily="34" charset="-128"/>
              </a:rPr>
              <a:t>sentencias DDL </a:t>
            </a:r>
            <a:r>
              <a:rPr lang="es-CL" sz="1800" dirty="0" smtClean="0">
                <a:ea typeface="ＭＳ Ｐゴシック" pitchFamily="34" charset="-128"/>
              </a:rPr>
              <a:t>y </a:t>
            </a:r>
            <a:r>
              <a:rPr lang="es-CL" sz="1800" dirty="0" smtClean="0">
                <a:ea typeface="ＭＳ Ｐゴシック" pitchFamily="34" charset="-128"/>
              </a:rPr>
              <a:t>a eventos</a:t>
            </a:r>
            <a:endParaRPr lang="es-CL" sz="1800" dirty="0" smtClean="0">
              <a:ea typeface="ＭＳ Ｐゴシック" pitchFamily="34" charset="-128"/>
            </a:endParaRPr>
          </a:p>
          <a:p>
            <a:pPr marL="609600" indent="-609600" algn="just" defTabSz="457200">
              <a:spcBef>
                <a:spcPct val="20000"/>
              </a:spcBef>
              <a:buFont typeface="Arial" charset="0"/>
              <a:buChar char="•"/>
            </a:pPr>
            <a:r>
              <a:rPr lang="es-CL" sz="1800" dirty="0" smtClean="0">
                <a:ea typeface="ＭＳ Ｐゴシック" pitchFamily="34" charset="-128"/>
              </a:rPr>
              <a:t>Manejar </a:t>
            </a:r>
            <a:r>
              <a:rPr lang="es-CL" sz="1800" dirty="0" err="1" smtClean="0">
                <a:ea typeface="ＭＳ Ｐゴシック" pitchFamily="34" charset="-128"/>
              </a:rPr>
              <a:t>Triggers</a:t>
            </a:r>
            <a:r>
              <a:rPr lang="es-CL" sz="1800" dirty="0" smtClean="0">
                <a:ea typeface="ＭＳ Ｐゴシック" pitchFamily="34" charset="-128"/>
              </a:rPr>
              <a:t> </a:t>
            </a:r>
            <a:r>
              <a:rPr lang="es-CL" sz="1800" dirty="0" smtClean="0">
                <a:ea typeface="ＭＳ Ｐゴシック" pitchFamily="34" charset="-128"/>
              </a:rPr>
              <a:t>de Base de Datos</a:t>
            </a:r>
          </a:p>
          <a:p>
            <a:pPr marL="609600" indent="-609600" algn="just" defTabSz="457200">
              <a:spcBef>
                <a:spcPct val="20000"/>
              </a:spcBef>
              <a:buFont typeface="Arial" charset="0"/>
              <a:buChar char="•"/>
            </a:pPr>
            <a:r>
              <a:rPr lang="es-CL" sz="1800" dirty="0" smtClean="0">
                <a:ea typeface="ＭＳ Ｐゴシック" pitchFamily="34" charset="-128"/>
              </a:rPr>
              <a:t>Obtener información desde el Diccionario de Datos</a:t>
            </a:r>
          </a:p>
        </p:txBody>
      </p:sp>
      <p:pic>
        <p:nvPicPr>
          <p:cNvPr id="19459" name="Picture 7" descr="http://www.bodegasexpress.com/images/dudas.jpg">
            <a:hlinkClick r:id="rId2"/>
          </p:cNvPr>
          <p:cNvPicPr>
            <a:picLocks noChangeAspect="1" noChangeArrowheads="1"/>
          </p:cNvPicPr>
          <p:nvPr/>
        </p:nvPicPr>
        <p:blipFill>
          <a:blip r:embed="rId3" cstate="print"/>
          <a:srcRect/>
          <a:stretch>
            <a:fillRect/>
          </a:stretch>
        </p:blipFill>
        <p:spPr bwMode="auto">
          <a:xfrm>
            <a:off x="7380288" y="4868863"/>
            <a:ext cx="1439862" cy="1800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900113" y="188913"/>
            <a:ext cx="7793037" cy="1462087"/>
          </a:xfrm>
        </p:spPr>
        <p:txBody>
          <a:bodyPr/>
          <a:lstStyle/>
          <a:p>
            <a:pPr eaLnBrk="1" hangingPunct="1">
              <a:defRPr/>
            </a:pPr>
            <a:r>
              <a:rPr lang="es-MX" sz="3000" dirty="0" smtClean="0">
                <a:latin typeface="Arial" pitchFamily="34" charset="0"/>
                <a:cs typeface="Arial" pitchFamily="34" charset="0"/>
              </a:rPr>
              <a:t>Resumen de la Clase</a:t>
            </a:r>
            <a:endParaRPr lang="es-ES" sz="3000" dirty="0" smtClean="0">
              <a:latin typeface="Arial" pitchFamily="34" charset="0"/>
              <a:cs typeface="Arial" pitchFamily="34" charset="0"/>
            </a:endParaRPr>
          </a:p>
        </p:txBody>
      </p:sp>
      <p:sp>
        <p:nvSpPr>
          <p:cNvPr id="57346" name="Rectangle 3"/>
          <p:cNvSpPr txBox="1">
            <a:spLocks noChangeArrowheads="1"/>
          </p:cNvSpPr>
          <p:nvPr/>
        </p:nvSpPr>
        <p:spPr bwMode="auto">
          <a:xfrm>
            <a:off x="395288" y="1423988"/>
            <a:ext cx="8459787" cy="1584325"/>
          </a:xfrm>
          <a:prstGeom prst="rect">
            <a:avLst/>
          </a:prstGeom>
          <a:noFill/>
          <a:ln w="9525">
            <a:noFill/>
            <a:miter lim="800000"/>
            <a:headEnd/>
            <a:tailEnd/>
          </a:ln>
        </p:spPr>
        <p:txBody>
          <a:bodyPr/>
          <a:lstStyle/>
          <a:p>
            <a:pPr marL="609600" indent="-609600" algn="just" defTabSz="457200">
              <a:spcBef>
                <a:spcPct val="20000"/>
              </a:spcBef>
              <a:buFont typeface="Arial" charset="0"/>
              <a:buChar char="•"/>
            </a:pPr>
            <a:r>
              <a:rPr lang="es-CL" sz="1800" dirty="0" smtClean="0">
                <a:ea typeface="ＭＳ Ｐゴシック" pitchFamily="34" charset="-128"/>
              </a:rPr>
              <a:t>Se describieron </a:t>
            </a:r>
            <a:r>
              <a:rPr lang="es-CL" sz="1800" dirty="0" smtClean="0">
                <a:ea typeface="ＭＳ Ｐゴシック" pitchFamily="34" charset="-128"/>
              </a:rPr>
              <a:t>los diferentes tipos de </a:t>
            </a:r>
            <a:r>
              <a:rPr lang="es-CL" sz="1800" dirty="0" err="1" smtClean="0">
                <a:ea typeface="ＭＳ Ｐゴシック" pitchFamily="34" charset="-128"/>
              </a:rPr>
              <a:t>triggers</a:t>
            </a:r>
            <a:r>
              <a:rPr lang="es-CL" sz="1800" dirty="0" smtClean="0">
                <a:ea typeface="ＭＳ Ｐゴシック" pitchFamily="34" charset="-128"/>
              </a:rPr>
              <a:t> </a:t>
            </a:r>
            <a:endParaRPr lang="es-CL" sz="1800" dirty="0" smtClean="0">
              <a:ea typeface="ＭＳ Ｐゴシック" pitchFamily="34" charset="-128"/>
            </a:endParaRPr>
          </a:p>
          <a:p>
            <a:pPr marL="609600" indent="-609600" algn="just" defTabSz="457200">
              <a:spcBef>
                <a:spcPct val="20000"/>
              </a:spcBef>
              <a:buFont typeface="Arial" charset="0"/>
              <a:buChar char="•"/>
            </a:pPr>
            <a:r>
              <a:rPr lang="es-CL" sz="1800" dirty="0" smtClean="0">
                <a:ea typeface="ＭＳ Ｐゴシック" pitchFamily="34" charset="-128"/>
              </a:rPr>
              <a:t>Se describieron las características de </a:t>
            </a:r>
            <a:r>
              <a:rPr lang="es-CL" sz="1800" dirty="0" smtClean="0">
                <a:ea typeface="ＭＳ Ｐゴシック" pitchFamily="34" charset="-128"/>
              </a:rPr>
              <a:t>los </a:t>
            </a:r>
            <a:r>
              <a:rPr lang="es-CL" sz="1800" dirty="0" err="1" smtClean="0">
                <a:ea typeface="ＭＳ Ｐゴシック" pitchFamily="34" charset="-128"/>
              </a:rPr>
              <a:t>triggers</a:t>
            </a:r>
            <a:r>
              <a:rPr lang="es-CL" sz="1800" dirty="0" smtClean="0">
                <a:ea typeface="ＭＳ Ｐゴシック" pitchFamily="34" charset="-128"/>
              </a:rPr>
              <a:t> </a:t>
            </a:r>
            <a:r>
              <a:rPr lang="es-CL" sz="1800" dirty="0" smtClean="0">
                <a:ea typeface="ＭＳ Ｐゴシック" pitchFamily="34" charset="-128"/>
              </a:rPr>
              <a:t>de Base de Datos y su uso</a:t>
            </a:r>
          </a:p>
          <a:p>
            <a:pPr marL="609600" indent="-609600" algn="just" defTabSz="457200">
              <a:spcBef>
                <a:spcPct val="20000"/>
              </a:spcBef>
              <a:buFont typeface="Arial" charset="0"/>
              <a:buChar char="•"/>
            </a:pPr>
            <a:r>
              <a:rPr lang="es-CL" sz="1800" dirty="0" smtClean="0">
                <a:ea typeface="ＭＳ Ｐゴシック" pitchFamily="34" charset="-128"/>
              </a:rPr>
              <a:t>De describieron los tipos </a:t>
            </a:r>
            <a:r>
              <a:rPr lang="es-CL" sz="1800" dirty="0" smtClean="0">
                <a:ea typeface="ＭＳ Ｐゴシック" pitchFamily="34" charset="-128"/>
              </a:rPr>
              <a:t>de </a:t>
            </a:r>
            <a:r>
              <a:rPr lang="es-CL" sz="1800" dirty="0" err="1" smtClean="0">
                <a:ea typeface="ＭＳ Ｐゴシック" pitchFamily="34" charset="-128"/>
              </a:rPr>
              <a:t>triggers</a:t>
            </a:r>
            <a:r>
              <a:rPr lang="es-CL" sz="1800" dirty="0" smtClean="0">
                <a:ea typeface="ＭＳ Ｐゴシック" pitchFamily="34" charset="-128"/>
              </a:rPr>
              <a:t> </a:t>
            </a:r>
            <a:r>
              <a:rPr lang="es-CL" sz="1800" dirty="0" smtClean="0">
                <a:ea typeface="ＭＳ Ｐゴシック" pitchFamily="34" charset="-128"/>
              </a:rPr>
              <a:t>asociados a sentencias DML</a:t>
            </a:r>
          </a:p>
          <a:p>
            <a:pPr marL="609600" indent="-609600" algn="just" defTabSz="457200">
              <a:spcBef>
                <a:spcPct val="20000"/>
              </a:spcBef>
              <a:buFont typeface="Arial" charset="0"/>
              <a:buChar char="•"/>
            </a:pPr>
            <a:r>
              <a:rPr lang="es-CL" sz="1800" dirty="0" smtClean="0">
                <a:ea typeface="ＭＳ Ｐゴシック" pitchFamily="34" charset="-128"/>
              </a:rPr>
              <a:t>Se explicó cómo crear un </a:t>
            </a:r>
            <a:r>
              <a:rPr lang="es-CL" sz="1800" dirty="0" err="1" smtClean="0">
                <a:ea typeface="ＭＳ Ｐゴシック" pitchFamily="34" charset="-128"/>
              </a:rPr>
              <a:t>trigger</a:t>
            </a:r>
            <a:r>
              <a:rPr lang="es-CL" sz="1800" dirty="0" smtClean="0">
                <a:ea typeface="ＭＳ Ｐゴシック" pitchFamily="34" charset="-128"/>
              </a:rPr>
              <a:t> a </a:t>
            </a:r>
            <a:r>
              <a:rPr lang="es-CL" sz="1800" dirty="0" smtClean="0">
                <a:ea typeface="ＭＳ Ｐゴシック" pitchFamily="34" charset="-128"/>
              </a:rPr>
              <a:t>nivel de Sentencia</a:t>
            </a:r>
          </a:p>
          <a:p>
            <a:pPr marL="609600" indent="-609600" algn="just" defTabSz="457200">
              <a:spcBef>
                <a:spcPct val="20000"/>
              </a:spcBef>
              <a:buFont typeface="Arial" charset="0"/>
              <a:buChar char="•"/>
            </a:pPr>
            <a:r>
              <a:rPr lang="es-CL" sz="1800" dirty="0" smtClean="0">
                <a:ea typeface="ＭＳ Ｐゴシック" pitchFamily="34" charset="-128"/>
              </a:rPr>
              <a:t>Se explicó el uso </a:t>
            </a:r>
            <a:r>
              <a:rPr lang="es-CL" sz="1800" dirty="0" smtClean="0">
                <a:ea typeface="ＭＳ Ｐゴシック" pitchFamily="34" charset="-128"/>
              </a:rPr>
              <a:t>de </a:t>
            </a:r>
            <a:r>
              <a:rPr lang="es-CL" sz="1800" dirty="0" smtClean="0">
                <a:ea typeface="ＭＳ Ｐゴシック" pitchFamily="34" charset="-128"/>
              </a:rPr>
              <a:t>predicadores condicionales </a:t>
            </a:r>
            <a:r>
              <a:rPr lang="es-CL" sz="1800" dirty="0" smtClean="0">
                <a:ea typeface="ＭＳ Ｐゴシック" pitchFamily="34" charset="-128"/>
              </a:rPr>
              <a:t>en un </a:t>
            </a:r>
            <a:r>
              <a:rPr lang="es-CL" sz="1800" dirty="0" err="1" smtClean="0">
                <a:ea typeface="ＭＳ Ｐゴシック" pitchFamily="34" charset="-128"/>
              </a:rPr>
              <a:t>trigger</a:t>
            </a:r>
            <a:endParaRPr lang="es-CL" sz="1800" dirty="0" smtClean="0">
              <a:ea typeface="ＭＳ Ｐゴシック" pitchFamily="34" charset="-128"/>
            </a:endParaRPr>
          </a:p>
          <a:p>
            <a:pPr marL="609600" indent="-609600" algn="just" defTabSz="457200">
              <a:spcBef>
                <a:spcPct val="20000"/>
              </a:spcBef>
              <a:buFont typeface="Arial" charset="0"/>
              <a:buChar char="•"/>
            </a:pPr>
            <a:r>
              <a:rPr lang="es-CL" sz="1800" dirty="0" smtClean="0">
                <a:ea typeface="ＭＳ Ｐゴシック" pitchFamily="34" charset="-128"/>
              </a:rPr>
              <a:t>Se explicó el uso </a:t>
            </a:r>
            <a:r>
              <a:rPr lang="es-CL" sz="1800" dirty="0" smtClean="0">
                <a:ea typeface="ＭＳ Ｐゴシック" pitchFamily="34" charset="-128"/>
              </a:rPr>
              <a:t>de las </a:t>
            </a:r>
            <a:r>
              <a:rPr lang="es-CL" sz="1800" dirty="0" err="1" smtClean="0">
                <a:ea typeface="ＭＳ Ｐゴシック" pitchFamily="34" charset="-128"/>
              </a:rPr>
              <a:t>pseducomumnas</a:t>
            </a:r>
            <a:r>
              <a:rPr lang="es-CL" sz="1800" dirty="0" smtClean="0">
                <a:ea typeface="ＭＳ Ｐゴシック" pitchFamily="34" charset="-128"/>
              </a:rPr>
              <a:t> OLD y NEW</a:t>
            </a:r>
          </a:p>
          <a:p>
            <a:pPr marL="609600" indent="-609600" algn="just" defTabSz="457200">
              <a:spcBef>
                <a:spcPct val="20000"/>
              </a:spcBef>
              <a:buFont typeface="Arial" charset="0"/>
              <a:buChar char="•"/>
            </a:pPr>
            <a:r>
              <a:rPr lang="es-CL" sz="1800" dirty="0" smtClean="0">
                <a:ea typeface="ＭＳ Ｐゴシック" pitchFamily="34" charset="-128"/>
              </a:rPr>
              <a:t>Se explicó cómo crear un </a:t>
            </a:r>
            <a:r>
              <a:rPr lang="es-CL" sz="1800" dirty="0" err="1" smtClean="0">
                <a:ea typeface="ＭＳ Ｐゴシック" pitchFamily="34" charset="-128"/>
              </a:rPr>
              <a:t>trigger</a:t>
            </a:r>
            <a:r>
              <a:rPr lang="es-CL" sz="1800" dirty="0" smtClean="0">
                <a:ea typeface="ＭＳ Ｐゴシック" pitchFamily="34" charset="-128"/>
              </a:rPr>
              <a:t> </a:t>
            </a:r>
            <a:r>
              <a:rPr lang="es-CL" sz="1800" dirty="0" smtClean="0">
                <a:ea typeface="ＭＳ Ｐゴシック" pitchFamily="34" charset="-128"/>
              </a:rPr>
              <a:t>a nivel de Fila.</a:t>
            </a:r>
          </a:p>
          <a:p>
            <a:pPr marL="609600" indent="-609600" algn="just" defTabSz="457200">
              <a:spcBef>
                <a:spcPct val="20000"/>
              </a:spcBef>
              <a:buFont typeface="Arial" charset="0"/>
              <a:buChar char="•"/>
            </a:pPr>
            <a:r>
              <a:rPr lang="es-CL" sz="1800" dirty="0" smtClean="0">
                <a:ea typeface="ＭＳ Ｐゴシック" pitchFamily="34" charset="-128"/>
              </a:rPr>
              <a:t>Se explicó cómo crear un </a:t>
            </a:r>
            <a:r>
              <a:rPr lang="es-CL" sz="1800" dirty="0" err="1" smtClean="0">
                <a:ea typeface="ＭＳ Ｐゴシック" pitchFamily="34" charset="-128"/>
              </a:rPr>
              <a:t>trigger</a:t>
            </a:r>
            <a:r>
              <a:rPr lang="es-CL" sz="1800" dirty="0" smtClean="0">
                <a:ea typeface="ＭＳ Ｐゴシック" pitchFamily="34" charset="-128"/>
              </a:rPr>
              <a:t> </a:t>
            </a:r>
            <a:r>
              <a:rPr lang="es-CL" sz="1800" dirty="0" smtClean="0">
                <a:ea typeface="ＭＳ Ｐゴシック" pitchFamily="34" charset="-128"/>
              </a:rPr>
              <a:t>INSTEAD OF</a:t>
            </a:r>
          </a:p>
          <a:p>
            <a:pPr marL="609600" indent="-609600" algn="just" defTabSz="457200">
              <a:spcBef>
                <a:spcPct val="20000"/>
              </a:spcBef>
              <a:buFont typeface="Arial" charset="0"/>
              <a:buChar char="•"/>
            </a:pPr>
            <a:r>
              <a:rPr lang="es-CL" sz="1800" dirty="0" smtClean="0">
                <a:ea typeface="ＭＳ Ｐゴシック" pitchFamily="34" charset="-128"/>
              </a:rPr>
              <a:t>Se explicó cómo crear </a:t>
            </a:r>
            <a:r>
              <a:rPr lang="es-CL" sz="1800" dirty="0" err="1" smtClean="0">
                <a:ea typeface="ＭＳ Ｐゴシック" pitchFamily="34" charset="-128"/>
              </a:rPr>
              <a:t>trigger</a:t>
            </a:r>
            <a:r>
              <a:rPr lang="es-CL" sz="1800" dirty="0" smtClean="0">
                <a:ea typeface="ＭＳ Ｐゴシック" pitchFamily="34" charset="-128"/>
              </a:rPr>
              <a:t> </a:t>
            </a:r>
            <a:r>
              <a:rPr lang="es-CL" sz="1800" dirty="0" smtClean="0">
                <a:ea typeface="ＭＳ Ｐゴシック" pitchFamily="34" charset="-128"/>
              </a:rPr>
              <a:t>asociado a Sentencias DDL y a Eventos</a:t>
            </a:r>
          </a:p>
          <a:p>
            <a:pPr marL="609600" indent="-609600" algn="just" defTabSz="457200">
              <a:spcBef>
                <a:spcPct val="20000"/>
              </a:spcBef>
              <a:buFont typeface="Arial" charset="0"/>
              <a:buChar char="•"/>
            </a:pPr>
            <a:r>
              <a:rPr lang="es-CL" sz="1800" dirty="0" smtClean="0">
                <a:ea typeface="ＭＳ Ｐゴシック" pitchFamily="34" charset="-128"/>
              </a:rPr>
              <a:t>Se explicó cómo manejar </a:t>
            </a:r>
            <a:r>
              <a:rPr lang="es-CL" sz="1800" dirty="0" err="1" smtClean="0">
                <a:ea typeface="ＭＳ Ｐゴシック" pitchFamily="34" charset="-128"/>
              </a:rPr>
              <a:t>triggers</a:t>
            </a:r>
            <a:r>
              <a:rPr lang="es-CL" sz="1800" dirty="0" smtClean="0">
                <a:ea typeface="ＭＳ Ｐゴシック" pitchFamily="34" charset="-128"/>
              </a:rPr>
              <a:t> </a:t>
            </a:r>
            <a:r>
              <a:rPr lang="es-CL" sz="1800" dirty="0" smtClean="0">
                <a:ea typeface="ＭＳ Ｐゴシック" pitchFamily="34" charset="-128"/>
              </a:rPr>
              <a:t>de Base de Datos</a:t>
            </a:r>
          </a:p>
          <a:p>
            <a:pPr marL="609600" indent="-609600" algn="just" defTabSz="457200">
              <a:spcBef>
                <a:spcPct val="20000"/>
              </a:spcBef>
              <a:buFont typeface="Arial" charset="0"/>
              <a:buChar char="•"/>
            </a:pPr>
            <a:r>
              <a:rPr lang="es-CL" sz="1800" dirty="0" smtClean="0">
                <a:ea typeface="ＭＳ Ｐゴシック" pitchFamily="34" charset="-128"/>
              </a:rPr>
              <a:t>Se explicó que vistas del diccionario de datos consultar para obtener información de </a:t>
            </a:r>
            <a:r>
              <a:rPr lang="es-CL" sz="1800" dirty="0" smtClean="0">
                <a:ea typeface="ＭＳ Ｐゴシック" pitchFamily="34" charset="-128"/>
              </a:rPr>
              <a:t>los </a:t>
            </a:r>
            <a:r>
              <a:rPr lang="es-CL" sz="1800" dirty="0" err="1" smtClean="0">
                <a:ea typeface="ＭＳ Ｐゴシック" pitchFamily="34" charset="-128"/>
              </a:rPr>
              <a:t>triggers</a:t>
            </a:r>
            <a:r>
              <a:rPr lang="es-CL" sz="1800" dirty="0" smtClean="0">
                <a:ea typeface="ＭＳ Ｐゴシック" pitchFamily="34" charset="-128"/>
              </a:rPr>
              <a:t>.</a:t>
            </a:r>
            <a:endParaRPr lang="es-CL" sz="1800" dirty="0" smtClean="0">
              <a:ea typeface="ＭＳ Ｐゴシック" pitchFamily="34" charset="-128"/>
            </a:endParaRPr>
          </a:p>
          <a:p>
            <a:pPr marL="609600" indent="-609600" algn="just" defTabSz="457200">
              <a:spcBef>
                <a:spcPct val="20000"/>
              </a:spcBef>
              <a:buFont typeface="Arial" charset="0"/>
              <a:buChar char="•"/>
            </a:pPr>
            <a:endParaRPr lang="es-CL" sz="1800" dirty="0">
              <a:ea typeface="ＭＳ Ｐゴシック" pitchFamily="34" charset="-128"/>
            </a:endParaRPr>
          </a:p>
        </p:txBody>
      </p:sp>
      <p:pic>
        <p:nvPicPr>
          <p:cNvPr id="57347" name="Picture 2" descr="http://1.bp.blogspot.com/_RqJDNYG54ms/Sw8Xel4RxEI/AAAAAAAAAAM/YsM0M1Y291A/s320/20080616-20080614-Trab%2520cooperativo.jpg">
            <a:hlinkClick r:id="rId2"/>
          </p:cNvPr>
          <p:cNvPicPr>
            <a:picLocks noChangeAspect="1" noChangeArrowheads="1"/>
          </p:cNvPicPr>
          <p:nvPr/>
        </p:nvPicPr>
        <p:blipFill>
          <a:blip r:embed="rId3" cstate="print"/>
          <a:srcRect/>
          <a:stretch>
            <a:fillRect/>
          </a:stretch>
        </p:blipFill>
        <p:spPr bwMode="auto">
          <a:xfrm>
            <a:off x="7667625" y="5373688"/>
            <a:ext cx="1395413" cy="13922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idx="4294967295"/>
          </p:nvPr>
        </p:nvSpPr>
        <p:spPr>
          <a:xfrm>
            <a:off x="882650" y="188913"/>
            <a:ext cx="7793038" cy="1462087"/>
          </a:xfrm>
        </p:spPr>
        <p:txBody>
          <a:bodyPr/>
          <a:lstStyle/>
          <a:p>
            <a:pPr algn="r"/>
            <a:r>
              <a:rPr lang="es-CL" sz="3000" dirty="0" smtClean="0">
                <a:solidFill>
                  <a:srgbClr val="10253F"/>
                </a:solidFill>
                <a:latin typeface="Arial" charset="0"/>
                <a:ea typeface="ＭＳ Ｐゴシック" pitchFamily="34" charset="-128"/>
                <a:cs typeface="Arial" charset="0"/>
              </a:rPr>
              <a:t>¿Qué son </a:t>
            </a:r>
            <a:r>
              <a:rPr lang="es-CL" sz="3000" dirty="0" err="1" smtClean="0">
                <a:solidFill>
                  <a:srgbClr val="10253F"/>
                </a:solidFill>
                <a:latin typeface="Arial" charset="0"/>
                <a:ea typeface="ＭＳ Ｐゴシック" pitchFamily="34" charset="-128"/>
                <a:cs typeface="Arial" charset="0"/>
              </a:rPr>
              <a:t>losTriggers</a:t>
            </a:r>
            <a:r>
              <a:rPr lang="es-CL" sz="3000" dirty="0" smtClean="0">
                <a:solidFill>
                  <a:srgbClr val="10253F"/>
                </a:solidFill>
                <a:latin typeface="Arial" charset="0"/>
                <a:ea typeface="ＭＳ Ｐゴシック" pitchFamily="34" charset="-128"/>
                <a:cs typeface="Arial" charset="0"/>
              </a:rPr>
              <a:t>?</a:t>
            </a:r>
            <a:endParaRPr lang="es-ES" sz="3000" dirty="0" smtClean="0">
              <a:solidFill>
                <a:srgbClr val="10253F"/>
              </a:solidFill>
              <a:latin typeface="Arial" charset="0"/>
              <a:ea typeface="ＭＳ Ｐゴシック" pitchFamily="34" charset="-128"/>
              <a:cs typeface="Arial" charset="0"/>
            </a:endParaRPr>
          </a:p>
        </p:txBody>
      </p:sp>
      <p:pic>
        <p:nvPicPr>
          <p:cNvPr id="7" name="Picture 4098" descr="C:\Documents and Settings\lserhal\My Documents\My Pictures\Graphics Library\table001.gif"/>
          <p:cNvPicPr>
            <a:picLocks noChangeAspect="1" noChangeArrowheads="1"/>
          </p:cNvPicPr>
          <p:nvPr/>
        </p:nvPicPr>
        <p:blipFill>
          <a:blip r:embed="rId3" cstate="print"/>
          <a:srcRect/>
          <a:stretch>
            <a:fillRect/>
          </a:stretch>
        </p:blipFill>
        <p:spPr bwMode="gray">
          <a:xfrm>
            <a:off x="1355725" y="4027190"/>
            <a:ext cx="1019175" cy="1371600"/>
          </a:xfrm>
          <a:prstGeom prst="rect">
            <a:avLst/>
          </a:prstGeom>
          <a:noFill/>
        </p:spPr>
      </p:pic>
      <p:pic>
        <p:nvPicPr>
          <p:cNvPr id="8" name="Picture 4101" descr="C:\Documents and Settings\lserhal\My Documents\My Pictures\Graphics Library\table001.gif"/>
          <p:cNvPicPr>
            <a:picLocks noChangeAspect="1" noChangeArrowheads="1"/>
          </p:cNvPicPr>
          <p:nvPr/>
        </p:nvPicPr>
        <p:blipFill>
          <a:blip r:embed="rId3" cstate="print"/>
          <a:srcRect/>
          <a:stretch>
            <a:fillRect/>
          </a:stretch>
        </p:blipFill>
        <p:spPr bwMode="gray">
          <a:xfrm>
            <a:off x="1304925" y="2182515"/>
            <a:ext cx="1019175" cy="1371600"/>
          </a:xfrm>
          <a:prstGeom prst="rect">
            <a:avLst/>
          </a:prstGeom>
          <a:noFill/>
        </p:spPr>
      </p:pic>
      <p:sp>
        <p:nvSpPr>
          <p:cNvPr id="11" name="Text Box 4102"/>
          <p:cNvSpPr txBox="1">
            <a:spLocks noChangeArrowheads="1"/>
          </p:cNvSpPr>
          <p:nvPr/>
        </p:nvSpPr>
        <p:spPr bwMode="auto">
          <a:xfrm>
            <a:off x="1508125" y="3416003"/>
            <a:ext cx="647998" cy="276999"/>
          </a:xfrm>
          <a:prstGeom prst="rect">
            <a:avLst/>
          </a:prstGeom>
          <a:noFill/>
          <a:ln w="28575">
            <a:noFill/>
            <a:miter lim="800000"/>
            <a:headEnd type="none" w="sm" len="sm"/>
            <a:tailEnd type="none" w="sm" len="sm"/>
          </a:ln>
          <a:effectLst/>
        </p:spPr>
        <p:txBody>
          <a:bodyPr wrap="none">
            <a:spAutoFit/>
          </a:bodyPr>
          <a:lstStyle/>
          <a:p>
            <a:pPr defTabSz="228600"/>
            <a:r>
              <a:rPr lang="en-US" sz="1200" dirty="0" err="1" smtClean="0">
                <a:latin typeface="Arial Black" pitchFamily="34" charset="0"/>
              </a:rPr>
              <a:t>Tabla</a:t>
            </a:r>
            <a:endParaRPr lang="en-US" sz="1200" dirty="0">
              <a:latin typeface="Arial Black" pitchFamily="34" charset="0"/>
            </a:endParaRPr>
          </a:p>
        </p:txBody>
      </p:sp>
      <p:sp>
        <p:nvSpPr>
          <p:cNvPr id="13" name="Text Box 4103"/>
          <p:cNvSpPr txBox="1">
            <a:spLocks noChangeArrowheads="1"/>
          </p:cNvSpPr>
          <p:nvPr/>
        </p:nvSpPr>
        <p:spPr bwMode="auto">
          <a:xfrm>
            <a:off x="1641475" y="5260678"/>
            <a:ext cx="624786" cy="276999"/>
          </a:xfrm>
          <a:prstGeom prst="rect">
            <a:avLst/>
          </a:prstGeom>
          <a:noFill/>
          <a:ln w="28575">
            <a:noFill/>
            <a:miter lim="800000"/>
            <a:headEnd type="none" w="sm" len="sm"/>
            <a:tailEnd type="none" w="sm" len="sm"/>
          </a:ln>
          <a:effectLst/>
        </p:spPr>
        <p:txBody>
          <a:bodyPr wrap="none">
            <a:spAutoFit/>
          </a:bodyPr>
          <a:lstStyle/>
          <a:p>
            <a:pPr defTabSz="228600"/>
            <a:r>
              <a:rPr lang="en-US" sz="1200" dirty="0" smtClean="0">
                <a:latin typeface="Arial Black" pitchFamily="34" charset="0"/>
              </a:rPr>
              <a:t>Vista</a:t>
            </a:r>
            <a:endParaRPr lang="en-US" sz="1200" dirty="0">
              <a:latin typeface="Arial Black" pitchFamily="34" charset="0"/>
            </a:endParaRPr>
          </a:p>
        </p:txBody>
      </p:sp>
      <p:pic>
        <p:nvPicPr>
          <p:cNvPr id="14" name="Picture 4104" descr="C:\Documents and Settings\lserhal\Desktop\bolt.gif"/>
          <p:cNvPicPr>
            <a:picLocks noChangeAspect="1" noChangeArrowheads="1"/>
          </p:cNvPicPr>
          <p:nvPr/>
        </p:nvPicPr>
        <p:blipFill>
          <a:blip r:embed="rId4" cstate="print"/>
          <a:srcRect/>
          <a:stretch>
            <a:fillRect/>
          </a:stretch>
        </p:blipFill>
        <p:spPr bwMode="gray">
          <a:xfrm>
            <a:off x="1387475" y="4312940"/>
            <a:ext cx="1295400" cy="917575"/>
          </a:xfrm>
          <a:prstGeom prst="rect">
            <a:avLst/>
          </a:prstGeom>
          <a:noFill/>
        </p:spPr>
      </p:pic>
      <p:pic>
        <p:nvPicPr>
          <p:cNvPr id="15" name="Picture 4105" descr="C:\Documents and Settings\lserhal\My Documents\My Pictures\Graphics Library\binocular.gif"/>
          <p:cNvPicPr>
            <a:picLocks noChangeAspect="1" noChangeArrowheads="1"/>
          </p:cNvPicPr>
          <p:nvPr/>
        </p:nvPicPr>
        <p:blipFill>
          <a:blip r:embed="rId5" cstate="print"/>
          <a:srcRect/>
          <a:stretch>
            <a:fillRect/>
          </a:stretch>
        </p:blipFill>
        <p:spPr bwMode="gray">
          <a:xfrm>
            <a:off x="850900" y="4449465"/>
            <a:ext cx="962025" cy="628650"/>
          </a:xfrm>
          <a:prstGeom prst="rect">
            <a:avLst/>
          </a:prstGeom>
          <a:noFill/>
        </p:spPr>
      </p:pic>
      <p:sp>
        <p:nvSpPr>
          <p:cNvPr id="16" name="Text Box 4106"/>
          <p:cNvSpPr txBox="1">
            <a:spLocks noChangeArrowheads="1"/>
          </p:cNvSpPr>
          <p:nvPr/>
        </p:nvSpPr>
        <p:spPr bwMode="auto">
          <a:xfrm>
            <a:off x="6660232" y="3568403"/>
            <a:ext cx="1160363" cy="276999"/>
          </a:xfrm>
          <a:prstGeom prst="rect">
            <a:avLst/>
          </a:prstGeom>
          <a:noFill/>
          <a:ln w="28575">
            <a:noFill/>
            <a:miter lim="800000"/>
            <a:headEnd type="none" w="sm" len="sm"/>
            <a:tailEnd type="none" w="sm" len="sm"/>
          </a:ln>
          <a:effectLst/>
        </p:spPr>
        <p:txBody>
          <a:bodyPr wrap="square">
            <a:spAutoFit/>
          </a:bodyPr>
          <a:lstStyle/>
          <a:p>
            <a:pPr defTabSz="228600"/>
            <a:r>
              <a:rPr lang="en-US" sz="1200" dirty="0" err="1" smtClean="0">
                <a:latin typeface="Arial Black" pitchFamily="34" charset="0"/>
              </a:rPr>
              <a:t>Esquema</a:t>
            </a:r>
            <a:endParaRPr lang="en-US" sz="1200" dirty="0">
              <a:latin typeface="Arial Black" pitchFamily="34" charset="0"/>
            </a:endParaRPr>
          </a:p>
        </p:txBody>
      </p:sp>
      <p:pic>
        <p:nvPicPr>
          <p:cNvPr id="17" name="Picture 4107" descr="C:\Documents and Settings\lserhal\Desktop\datab018.gif"/>
          <p:cNvPicPr>
            <a:picLocks noChangeAspect="1" noChangeArrowheads="1"/>
          </p:cNvPicPr>
          <p:nvPr/>
        </p:nvPicPr>
        <p:blipFill>
          <a:blip r:embed="rId6" cstate="print"/>
          <a:srcRect/>
          <a:stretch>
            <a:fillRect/>
          </a:stretch>
        </p:blipFill>
        <p:spPr bwMode="gray">
          <a:xfrm>
            <a:off x="6657975" y="4039890"/>
            <a:ext cx="965200" cy="1143000"/>
          </a:xfrm>
          <a:prstGeom prst="rect">
            <a:avLst/>
          </a:prstGeom>
          <a:noFill/>
        </p:spPr>
      </p:pic>
      <p:pic>
        <p:nvPicPr>
          <p:cNvPr id="18" name="Picture 4108" descr="C:\Documents and Settings\lserhal\Desktop\bolt.gif"/>
          <p:cNvPicPr>
            <a:picLocks noChangeAspect="1" noChangeArrowheads="1"/>
          </p:cNvPicPr>
          <p:nvPr/>
        </p:nvPicPr>
        <p:blipFill>
          <a:blip r:embed="rId4" cstate="print"/>
          <a:srcRect/>
          <a:stretch>
            <a:fillRect/>
          </a:stretch>
        </p:blipFill>
        <p:spPr bwMode="gray">
          <a:xfrm>
            <a:off x="6413500" y="4341515"/>
            <a:ext cx="1295400" cy="917575"/>
          </a:xfrm>
          <a:prstGeom prst="rect">
            <a:avLst/>
          </a:prstGeom>
          <a:noFill/>
        </p:spPr>
      </p:pic>
      <p:sp>
        <p:nvSpPr>
          <p:cNvPr id="19" name="Text Box 4109"/>
          <p:cNvSpPr txBox="1">
            <a:spLocks noChangeArrowheads="1"/>
          </p:cNvSpPr>
          <p:nvPr/>
        </p:nvSpPr>
        <p:spPr bwMode="auto">
          <a:xfrm>
            <a:off x="6485652" y="5244803"/>
            <a:ext cx="1398716" cy="276999"/>
          </a:xfrm>
          <a:prstGeom prst="rect">
            <a:avLst/>
          </a:prstGeom>
          <a:noFill/>
          <a:ln w="28575">
            <a:noFill/>
            <a:miter lim="800000"/>
            <a:headEnd type="none" w="sm" len="sm"/>
            <a:tailEnd type="none" w="sm" len="sm"/>
          </a:ln>
          <a:effectLst/>
        </p:spPr>
        <p:txBody>
          <a:bodyPr wrap="none">
            <a:spAutoFit/>
          </a:bodyPr>
          <a:lstStyle/>
          <a:p>
            <a:pPr defTabSz="228600"/>
            <a:r>
              <a:rPr lang="en-US" sz="1200" dirty="0" smtClean="0">
                <a:latin typeface="Arial Black" pitchFamily="34" charset="0"/>
              </a:rPr>
              <a:t>Base de </a:t>
            </a:r>
            <a:r>
              <a:rPr lang="en-US" sz="1200" dirty="0" err="1" smtClean="0">
                <a:latin typeface="Arial Black" pitchFamily="34" charset="0"/>
              </a:rPr>
              <a:t>Datos</a:t>
            </a:r>
            <a:endParaRPr lang="en-US" sz="1200" dirty="0">
              <a:latin typeface="Arial Black" pitchFamily="34" charset="0"/>
            </a:endParaRPr>
          </a:p>
        </p:txBody>
      </p:sp>
      <p:pic>
        <p:nvPicPr>
          <p:cNvPr id="20" name="Picture 4110" descr="C:\Documents and Settings\lserhal\Desktop\schema.gif"/>
          <p:cNvPicPr>
            <a:picLocks noChangeAspect="1" noChangeArrowheads="1"/>
          </p:cNvPicPr>
          <p:nvPr/>
        </p:nvPicPr>
        <p:blipFill>
          <a:blip r:embed="rId7" cstate="print"/>
          <a:srcRect/>
          <a:stretch>
            <a:fillRect/>
          </a:stretch>
        </p:blipFill>
        <p:spPr bwMode="gray">
          <a:xfrm>
            <a:off x="6545263" y="1988840"/>
            <a:ext cx="1127125" cy="1581150"/>
          </a:xfrm>
          <a:prstGeom prst="rect">
            <a:avLst/>
          </a:prstGeom>
          <a:noFill/>
        </p:spPr>
      </p:pic>
      <p:pic>
        <p:nvPicPr>
          <p:cNvPr id="21" name="Picture 4111" descr="C:\Documents and Settings\lserhal\Desktop\bolt.gif"/>
          <p:cNvPicPr>
            <a:picLocks noChangeAspect="1" noChangeArrowheads="1"/>
          </p:cNvPicPr>
          <p:nvPr/>
        </p:nvPicPr>
        <p:blipFill>
          <a:blip r:embed="rId4" cstate="print"/>
          <a:srcRect/>
          <a:stretch>
            <a:fillRect/>
          </a:stretch>
        </p:blipFill>
        <p:spPr bwMode="gray">
          <a:xfrm>
            <a:off x="6353175" y="2239665"/>
            <a:ext cx="1295400" cy="917575"/>
          </a:xfrm>
          <a:prstGeom prst="rect">
            <a:avLst/>
          </a:prstGeom>
          <a:noFill/>
        </p:spPr>
      </p:pic>
      <p:pic>
        <p:nvPicPr>
          <p:cNvPr id="22" name="Picture 4112" descr="C:\Documents and Settings\lserhal\Desktop\bolt.gif"/>
          <p:cNvPicPr>
            <a:picLocks noChangeAspect="1" noChangeArrowheads="1"/>
          </p:cNvPicPr>
          <p:nvPr/>
        </p:nvPicPr>
        <p:blipFill>
          <a:blip r:embed="rId4" cstate="print"/>
          <a:srcRect/>
          <a:stretch>
            <a:fillRect/>
          </a:stretch>
        </p:blipFill>
        <p:spPr bwMode="gray">
          <a:xfrm>
            <a:off x="1403350" y="2182515"/>
            <a:ext cx="1295400" cy="917575"/>
          </a:xfrm>
          <a:prstGeom prst="rect">
            <a:avLst/>
          </a:prstGeom>
          <a:noFill/>
        </p:spPr>
      </p:pic>
      <p:pic>
        <p:nvPicPr>
          <p:cNvPr id="23" name="Picture 4113" descr="C:\Documents and Settings\lserhal\Desktop\datab018.gif"/>
          <p:cNvPicPr>
            <a:picLocks noChangeAspect="1" noChangeArrowheads="1"/>
          </p:cNvPicPr>
          <p:nvPr/>
        </p:nvPicPr>
        <p:blipFill>
          <a:blip r:embed="rId6" cstate="print"/>
          <a:srcRect/>
          <a:stretch>
            <a:fillRect/>
          </a:stretch>
        </p:blipFill>
        <p:spPr bwMode="gray">
          <a:xfrm>
            <a:off x="3886200" y="2784178"/>
            <a:ext cx="1416050" cy="1676400"/>
          </a:xfrm>
          <a:prstGeom prst="rect">
            <a:avLst/>
          </a:prstGeom>
          <a:noFill/>
        </p:spPr>
      </p:pic>
      <p:pic>
        <p:nvPicPr>
          <p:cNvPr id="24" name="Picture 4114" descr="Documents: PL/SQL Program"/>
          <p:cNvPicPr>
            <a:picLocks noChangeAspect="1" noChangeArrowheads="1"/>
          </p:cNvPicPr>
          <p:nvPr/>
        </p:nvPicPr>
        <p:blipFill>
          <a:blip r:embed="rId8" cstate="print"/>
          <a:srcRect/>
          <a:stretch>
            <a:fillRect/>
          </a:stretch>
        </p:blipFill>
        <p:spPr bwMode="gray">
          <a:xfrm>
            <a:off x="4154488" y="3095328"/>
            <a:ext cx="569912" cy="1189037"/>
          </a:xfrm>
          <a:prstGeom prst="rect">
            <a:avLst/>
          </a:prstGeom>
          <a:noFill/>
        </p:spPr>
      </p:pic>
      <p:pic>
        <p:nvPicPr>
          <p:cNvPr id="25" name="Picture 4115" descr="C:\Documents and Settings\lserhal\Desktop\conce062.gif"/>
          <p:cNvPicPr>
            <a:picLocks noChangeAspect="1" noChangeArrowheads="1"/>
          </p:cNvPicPr>
          <p:nvPr/>
        </p:nvPicPr>
        <p:blipFill>
          <a:blip r:embed="rId9" cstate="print"/>
          <a:srcRect/>
          <a:stretch>
            <a:fillRect/>
          </a:stretch>
        </p:blipFill>
        <p:spPr bwMode="gray">
          <a:xfrm>
            <a:off x="4619625" y="3477915"/>
            <a:ext cx="638175" cy="638175"/>
          </a:xfrm>
          <a:prstGeom prst="rect">
            <a:avLst/>
          </a:prstGeom>
          <a:noFill/>
          <a:ln w="9525">
            <a:solidFill>
              <a:schemeClr val="tx1"/>
            </a:solidFill>
            <a:miter lim="800000"/>
            <a:headEnd/>
            <a:tailEnd/>
          </a:ln>
        </p:spPr>
      </p:pic>
      <p:sp>
        <p:nvSpPr>
          <p:cNvPr id="26" name="Freeform 4116"/>
          <p:cNvSpPr>
            <a:spLocks/>
          </p:cNvSpPr>
          <p:nvPr/>
        </p:nvSpPr>
        <p:spPr bwMode="auto">
          <a:xfrm>
            <a:off x="2286000" y="2639715"/>
            <a:ext cx="1981200" cy="609600"/>
          </a:xfrm>
          <a:custGeom>
            <a:avLst/>
            <a:gdLst/>
            <a:ahLst/>
            <a:cxnLst>
              <a:cxn ang="0">
                <a:pos x="0" y="0"/>
              </a:cxn>
              <a:cxn ang="0">
                <a:pos x="1248" y="0"/>
              </a:cxn>
              <a:cxn ang="0">
                <a:pos x="1248" y="384"/>
              </a:cxn>
            </a:cxnLst>
            <a:rect l="0" t="0" r="r" b="b"/>
            <a:pathLst>
              <a:path w="1248" h="384">
                <a:moveTo>
                  <a:pt x="0" y="0"/>
                </a:moveTo>
                <a:lnTo>
                  <a:pt x="1248" y="0"/>
                </a:lnTo>
                <a:lnTo>
                  <a:pt x="1248" y="384"/>
                </a:lnTo>
              </a:path>
            </a:pathLst>
          </a:custGeom>
          <a:noFill/>
          <a:ln w="28575" cap="flat" cmpd="sng">
            <a:solidFill>
              <a:schemeClr val="tx1"/>
            </a:solidFill>
            <a:prstDash val="solid"/>
            <a:round/>
            <a:headEnd type="none" w="sm" len="sm"/>
            <a:tailEnd type="triangle" w="sm" len="sm"/>
          </a:ln>
          <a:effectLst/>
        </p:spPr>
        <p:txBody>
          <a:bodyPr/>
          <a:lstStyle/>
          <a:p>
            <a:endParaRPr lang="es-CL"/>
          </a:p>
        </p:txBody>
      </p:sp>
      <p:sp>
        <p:nvSpPr>
          <p:cNvPr id="27" name="Freeform 4117"/>
          <p:cNvSpPr>
            <a:spLocks/>
          </p:cNvSpPr>
          <p:nvPr/>
        </p:nvSpPr>
        <p:spPr bwMode="auto">
          <a:xfrm flipV="1">
            <a:off x="2293938" y="4247853"/>
            <a:ext cx="1981200" cy="609600"/>
          </a:xfrm>
          <a:custGeom>
            <a:avLst/>
            <a:gdLst/>
            <a:ahLst/>
            <a:cxnLst>
              <a:cxn ang="0">
                <a:pos x="0" y="0"/>
              </a:cxn>
              <a:cxn ang="0">
                <a:pos x="1248" y="0"/>
              </a:cxn>
              <a:cxn ang="0">
                <a:pos x="1248" y="384"/>
              </a:cxn>
            </a:cxnLst>
            <a:rect l="0" t="0" r="r" b="b"/>
            <a:pathLst>
              <a:path w="1248" h="384">
                <a:moveTo>
                  <a:pt x="0" y="0"/>
                </a:moveTo>
                <a:lnTo>
                  <a:pt x="1248" y="0"/>
                </a:lnTo>
                <a:lnTo>
                  <a:pt x="1248" y="384"/>
                </a:lnTo>
              </a:path>
            </a:pathLst>
          </a:custGeom>
          <a:noFill/>
          <a:ln w="28575" cap="flat" cmpd="sng">
            <a:solidFill>
              <a:schemeClr val="tx1"/>
            </a:solidFill>
            <a:prstDash val="solid"/>
            <a:round/>
            <a:headEnd type="none" w="sm" len="sm"/>
            <a:tailEnd type="triangle" w="sm" len="sm"/>
          </a:ln>
          <a:effectLst/>
        </p:spPr>
        <p:txBody>
          <a:bodyPr/>
          <a:lstStyle/>
          <a:p>
            <a:endParaRPr lang="es-CL"/>
          </a:p>
        </p:txBody>
      </p:sp>
      <p:sp>
        <p:nvSpPr>
          <p:cNvPr id="28" name="Freeform 4118"/>
          <p:cNvSpPr>
            <a:spLocks/>
          </p:cNvSpPr>
          <p:nvPr/>
        </p:nvSpPr>
        <p:spPr bwMode="auto">
          <a:xfrm flipH="1">
            <a:off x="5029200" y="2639715"/>
            <a:ext cx="1981200" cy="609600"/>
          </a:xfrm>
          <a:custGeom>
            <a:avLst/>
            <a:gdLst/>
            <a:ahLst/>
            <a:cxnLst>
              <a:cxn ang="0">
                <a:pos x="0" y="0"/>
              </a:cxn>
              <a:cxn ang="0">
                <a:pos x="1248" y="0"/>
              </a:cxn>
              <a:cxn ang="0">
                <a:pos x="1248" y="384"/>
              </a:cxn>
            </a:cxnLst>
            <a:rect l="0" t="0" r="r" b="b"/>
            <a:pathLst>
              <a:path w="1248" h="384">
                <a:moveTo>
                  <a:pt x="0" y="0"/>
                </a:moveTo>
                <a:lnTo>
                  <a:pt x="1248" y="0"/>
                </a:lnTo>
                <a:lnTo>
                  <a:pt x="1248" y="384"/>
                </a:lnTo>
              </a:path>
            </a:pathLst>
          </a:custGeom>
          <a:noFill/>
          <a:ln w="28575" cap="flat" cmpd="sng">
            <a:solidFill>
              <a:schemeClr val="tx1"/>
            </a:solidFill>
            <a:prstDash val="solid"/>
            <a:round/>
            <a:headEnd type="none" w="sm" len="sm"/>
            <a:tailEnd type="triangle" w="sm" len="sm"/>
          </a:ln>
          <a:effectLst/>
        </p:spPr>
        <p:txBody>
          <a:bodyPr/>
          <a:lstStyle/>
          <a:p>
            <a:endParaRPr lang="es-CL"/>
          </a:p>
        </p:txBody>
      </p:sp>
      <p:sp>
        <p:nvSpPr>
          <p:cNvPr id="29" name="Freeform 4119"/>
          <p:cNvSpPr>
            <a:spLocks/>
          </p:cNvSpPr>
          <p:nvPr/>
        </p:nvSpPr>
        <p:spPr bwMode="auto">
          <a:xfrm flipH="1" flipV="1">
            <a:off x="5029200" y="4247853"/>
            <a:ext cx="1981200" cy="609600"/>
          </a:xfrm>
          <a:custGeom>
            <a:avLst/>
            <a:gdLst/>
            <a:ahLst/>
            <a:cxnLst>
              <a:cxn ang="0">
                <a:pos x="0" y="0"/>
              </a:cxn>
              <a:cxn ang="0">
                <a:pos x="1248" y="0"/>
              </a:cxn>
              <a:cxn ang="0">
                <a:pos x="1248" y="384"/>
              </a:cxn>
            </a:cxnLst>
            <a:rect l="0" t="0" r="r" b="b"/>
            <a:pathLst>
              <a:path w="1248" h="384">
                <a:moveTo>
                  <a:pt x="0" y="0"/>
                </a:moveTo>
                <a:lnTo>
                  <a:pt x="1248" y="0"/>
                </a:lnTo>
                <a:lnTo>
                  <a:pt x="1248" y="384"/>
                </a:lnTo>
              </a:path>
            </a:pathLst>
          </a:custGeom>
          <a:noFill/>
          <a:ln w="28575" cap="flat" cmpd="sng">
            <a:solidFill>
              <a:schemeClr val="tx1"/>
            </a:solidFill>
            <a:prstDash val="solid"/>
            <a:round/>
            <a:headEnd type="none" w="sm" len="sm"/>
            <a:tailEnd type="triangle" w="sm" len="sm"/>
          </a:ln>
          <a:effectLst/>
        </p:spPr>
        <p:txBody>
          <a:bodyPr/>
          <a:lstStyle/>
          <a:p>
            <a:endParaRPr lang="es-CL"/>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idx="4294967295"/>
          </p:nvPr>
        </p:nvSpPr>
        <p:spPr>
          <a:xfrm>
            <a:off x="882650" y="188913"/>
            <a:ext cx="7793038" cy="1462087"/>
          </a:xfrm>
        </p:spPr>
        <p:txBody>
          <a:bodyPr/>
          <a:lstStyle/>
          <a:p>
            <a:pPr algn="r"/>
            <a:r>
              <a:rPr lang="es-CL" sz="3600" dirty="0" err="1" smtClean="0">
                <a:solidFill>
                  <a:srgbClr val="10253F"/>
                </a:solidFill>
                <a:latin typeface="Arial" charset="0"/>
                <a:ea typeface="ＭＳ Ｐゴシック" pitchFamily="34" charset="-128"/>
                <a:cs typeface="Arial" charset="0"/>
              </a:rPr>
              <a:t>Triggers</a:t>
            </a:r>
            <a:r>
              <a:rPr lang="es-CL" sz="3600" dirty="0" smtClean="0">
                <a:solidFill>
                  <a:srgbClr val="10253F"/>
                </a:solidFill>
                <a:latin typeface="Arial" charset="0"/>
                <a:ea typeface="ＭＳ Ｐゴシック" pitchFamily="34" charset="-128"/>
                <a:cs typeface="Arial" charset="0"/>
              </a:rPr>
              <a:t> de Base de Datos</a:t>
            </a:r>
            <a:endParaRPr lang="es-ES" sz="3400" dirty="0" smtClean="0">
              <a:solidFill>
                <a:srgbClr val="10253F"/>
              </a:solidFill>
              <a:latin typeface="Arial" charset="0"/>
              <a:ea typeface="ＭＳ Ｐゴシック" pitchFamily="34" charset="-128"/>
              <a:cs typeface="Arial" charset="0"/>
            </a:endParaRPr>
          </a:p>
        </p:txBody>
      </p:sp>
      <p:sp>
        <p:nvSpPr>
          <p:cNvPr id="20" name="12 Bisel"/>
          <p:cNvSpPr>
            <a:spLocks noChangeArrowheads="1"/>
          </p:cNvSpPr>
          <p:nvPr/>
        </p:nvSpPr>
        <p:spPr bwMode="auto">
          <a:xfrm>
            <a:off x="4644488" y="1916832"/>
            <a:ext cx="4320000" cy="900000"/>
          </a:xfrm>
          <a:prstGeom prst="bevel">
            <a:avLst>
              <a:gd name="adj" fmla="val 12500"/>
            </a:avLst>
          </a:prstGeom>
          <a:solidFill>
            <a:srgbClr val="600000"/>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smtClean="0">
                <a:solidFill>
                  <a:srgbClr val="FFFFFF"/>
                </a:solidFill>
                <a:latin typeface="Arial Black" pitchFamily="34" charset="0"/>
              </a:rPr>
              <a:t>Pueden afectar N filas</a:t>
            </a:r>
            <a:endParaRPr lang="es-CL" b="1" dirty="0">
              <a:solidFill>
                <a:srgbClr val="FFFFFF"/>
              </a:solidFill>
              <a:latin typeface="Arial Black" pitchFamily="34" charset="0"/>
            </a:endParaRPr>
          </a:p>
        </p:txBody>
      </p:sp>
      <p:sp>
        <p:nvSpPr>
          <p:cNvPr id="21" name="12 Bisel"/>
          <p:cNvSpPr>
            <a:spLocks noChangeArrowheads="1"/>
          </p:cNvSpPr>
          <p:nvPr/>
        </p:nvSpPr>
        <p:spPr bwMode="auto">
          <a:xfrm>
            <a:off x="199042" y="2977902"/>
            <a:ext cx="4320000" cy="900000"/>
          </a:xfrm>
          <a:prstGeom prst="bevel">
            <a:avLst>
              <a:gd name="adj" fmla="val 12500"/>
            </a:avLst>
          </a:prstGeom>
          <a:solidFill>
            <a:srgbClr val="7D3B05"/>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smtClean="0">
                <a:solidFill>
                  <a:srgbClr val="FFFFFF"/>
                </a:solidFill>
                <a:latin typeface="Arial Black" pitchFamily="34" charset="0"/>
              </a:rPr>
              <a:t>No admite parámetros</a:t>
            </a:r>
            <a:endParaRPr lang="es-CL" b="1" dirty="0">
              <a:solidFill>
                <a:srgbClr val="FFFFFF"/>
              </a:solidFill>
              <a:latin typeface="Arial Black" pitchFamily="34" charset="0"/>
            </a:endParaRPr>
          </a:p>
        </p:txBody>
      </p:sp>
      <p:sp>
        <p:nvSpPr>
          <p:cNvPr id="22" name="21 Bisel"/>
          <p:cNvSpPr>
            <a:spLocks noChangeArrowheads="1"/>
          </p:cNvSpPr>
          <p:nvPr/>
        </p:nvSpPr>
        <p:spPr bwMode="auto">
          <a:xfrm>
            <a:off x="199042" y="1911350"/>
            <a:ext cx="4320000" cy="900000"/>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smtClean="0">
                <a:solidFill>
                  <a:schemeClr val="bg1"/>
                </a:solidFill>
                <a:latin typeface="Arial Black" pitchFamily="34" charset="0"/>
              </a:rPr>
              <a:t>Sólo se almacena el código fuente</a:t>
            </a:r>
            <a:endParaRPr lang="es-ES" b="1" dirty="0">
              <a:solidFill>
                <a:schemeClr val="bg1"/>
              </a:solidFill>
              <a:latin typeface="Arial Black" pitchFamily="34" charset="0"/>
            </a:endParaRPr>
          </a:p>
        </p:txBody>
      </p:sp>
      <p:sp>
        <p:nvSpPr>
          <p:cNvPr id="23" name="22 Bisel"/>
          <p:cNvSpPr>
            <a:spLocks noChangeArrowheads="1"/>
          </p:cNvSpPr>
          <p:nvPr/>
        </p:nvSpPr>
        <p:spPr bwMode="auto">
          <a:xfrm>
            <a:off x="4663538" y="2961048"/>
            <a:ext cx="4320000" cy="900000"/>
          </a:xfrm>
          <a:prstGeom prst="bevel">
            <a:avLst>
              <a:gd name="adj" fmla="val 12500"/>
            </a:avLst>
          </a:prstGeom>
          <a:solidFill>
            <a:srgbClr val="06405A"/>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smtClean="0">
                <a:solidFill>
                  <a:schemeClr val="bg1"/>
                </a:solidFill>
                <a:latin typeface="Arial Black" pitchFamily="34" charset="0"/>
              </a:rPr>
              <a:t>Se deben especificar las condiciones y las acciones que realizará</a:t>
            </a:r>
            <a:endParaRPr lang="es-ES" b="1" dirty="0">
              <a:solidFill>
                <a:schemeClr val="bg1"/>
              </a:solidFill>
              <a:latin typeface="Arial Black" pitchFamily="34" charset="0"/>
            </a:endParaRPr>
          </a:p>
        </p:txBody>
      </p:sp>
      <p:sp>
        <p:nvSpPr>
          <p:cNvPr id="24" name="12 Bisel"/>
          <p:cNvSpPr>
            <a:spLocks noChangeArrowheads="1"/>
          </p:cNvSpPr>
          <p:nvPr/>
        </p:nvSpPr>
        <p:spPr bwMode="auto">
          <a:xfrm>
            <a:off x="179512" y="4016785"/>
            <a:ext cx="4320000" cy="900000"/>
          </a:xfrm>
          <a:prstGeom prst="bevel">
            <a:avLst>
              <a:gd name="adj" fmla="val 12500"/>
            </a:avLst>
          </a:prstGeom>
          <a:solidFill>
            <a:srgbClr val="600000"/>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smtClean="0">
                <a:solidFill>
                  <a:srgbClr val="FFFFFF"/>
                </a:solidFill>
                <a:latin typeface="Arial Black" pitchFamily="34" charset="0"/>
              </a:rPr>
              <a:t>Su nombre debe ser único en el mismo esquema</a:t>
            </a:r>
            <a:endParaRPr lang="es-CL" b="1" dirty="0">
              <a:solidFill>
                <a:srgbClr val="FFFFFF"/>
              </a:solidFill>
              <a:latin typeface="Arial Black" pitchFamily="34" charset="0"/>
            </a:endParaRPr>
          </a:p>
        </p:txBody>
      </p:sp>
      <p:sp>
        <p:nvSpPr>
          <p:cNvPr id="25" name="12 Bisel"/>
          <p:cNvSpPr>
            <a:spLocks noChangeArrowheads="1"/>
          </p:cNvSpPr>
          <p:nvPr/>
        </p:nvSpPr>
        <p:spPr bwMode="auto">
          <a:xfrm>
            <a:off x="4663058" y="4022118"/>
            <a:ext cx="4320000" cy="900000"/>
          </a:xfrm>
          <a:prstGeom prst="bevel">
            <a:avLst>
              <a:gd name="adj" fmla="val 12500"/>
            </a:avLst>
          </a:prstGeom>
          <a:solidFill>
            <a:srgbClr val="7D3B05"/>
          </a:solidFill>
          <a:ln w="9525" algn="ctr">
            <a:solidFill>
              <a:schemeClr val="tx1"/>
            </a:solidFill>
            <a:miter lim="800000"/>
            <a:headEnd/>
            <a:tailEnd/>
          </a:ln>
          <a:effectLst>
            <a:outerShdw dist="23000" dir="5400000" rotWithShape="0">
              <a:srgbClr val="000000">
                <a:alpha val="34998"/>
              </a:srgbClr>
            </a:outerShdw>
          </a:effectLst>
        </p:spPr>
        <p:txBody>
          <a:bodyPr anchor="ctr"/>
          <a:lstStyle/>
          <a:p>
            <a:pPr algn="ctr"/>
            <a:r>
              <a:rPr lang="es-CL" b="1" dirty="0" smtClean="0">
                <a:solidFill>
                  <a:srgbClr val="FFFFFF"/>
                </a:solidFill>
                <a:latin typeface="Arial Black" pitchFamily="34" charset="0"/>
              </a:rPr>
              <a:t>Cuando falla, se realiza </a:t>
            </a:r>
            <a:r>
              <a:rPr lang="es-CL" b="1" dirty="0" err="1" smtClean="0">
                <a:solidFill>
                  <a:srgbClr val="FFFFFF"/>
                </a:solidFill>
                <a:latin typeface="Arial Black" pitchFamily="34" charset="0"/>
              </a:rPr>
              <a:t>rollback</a:t>
            </a:r>
            <a:r>
              <a:rPr lang="es-CL" b="1" dirty="0" smtClean="0">
                <a:solidFill>
                  <a:srgbClr val="FFFFFF"/>
                </a:solidFill>
                <a:latin typeface="Arial Black" pitchFamily="34" charset="0"/>
              </a:rPr>
              <a:t> de sus sentencias</a:t>
            </a:r>
            <a:endParaRPr lang="es-CL" b="1" dirty="0">
              <a:solidFill>
                <a:srgbClr val="FFFFFF"/>
              </a:solidFill>
              <a:latin typeface="Arial Black"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idx="4294967295"/>
          </p:nvPr>
        </p:nvSpPr>
        <p:spPr>
          <a:xfrm>
            <a:off x="882650" y="188913"/>
            <a:ext cx="7793038" cy="1462087"/>
          </a:xfrm>
        </p:spPr>
        <p:txBody>
          <a:bodyPr/>
          <a:lstStyle/>
          <a:p>
            <a:pPr algn="r"/>
            <a:r>
              <a:rPr lang="es-CL" sz="3600" dirty="0" err="1" smtClean="0">
                <a:solidFill>
                  <a:srgbClr val="10253F"/>
                </a:solidFill>
                <a:latin typeface="Arial" charset="0"/>
                <a:ea typeface="ＭＳ Ｐゴシック" pitchFamily="34" charset="-128"/>
                <a:cs typeface="Arial" charset="0"/>
              </a:rPr>
              <a:t>Triggers</a:t>
            </a:r>
            <a:r>
              <a:rPr lang="es-CL" sz="3600" dirty="0" smtClean="0">
                <a:solidFill>
                  <a:srgbClr val="10253F"/>
                </a:solidFill>
                <a:latin typeface="Arial" charset="0"/>
                <a:ea typeface="ＭＳ Ｐゴシック" pitchFamily="34" charset="-128"/>
                <a:cs typeface="Arial" charset="0"/>
              </a:rPr>
              <a:t> de Base de Datos</a:t>
            </a:r>
            <a:endParaRPr lang="es-ES" sz="3400" dirty="0" smtClean="0">
              <a:solidFill>
                <a:srgbClr val="10253F"/>
              </a:solidFill>
              <a:latin typeface="Arial" charset="0"/>
              <a:ea typeface="ＭＳ Ｐゴシック" pitchFamily="34" charset="-128"/>
              <a:cs typeface="Arial" charset="0"/>
            </a:endParaRPr>
          </a:p>
        </p:txBody>
      </p:sp>
      <p:sp>
        <p:nvSpPr>
          <p:cNvPr id="28674"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ea typeface="Arial Unicode MS"/>
                <a:cs typeface="Arial Unicode MS"/>
              </a:rPr>
              <a:t>Se pueden escribir </a:t>
            </a:r>
            <a:r>
              <a:rPr lang="es-CL" sz="1800" dirty="0" err="1" smtClean="0">
                <a:ea typeface="Arial Unicode MS"/>
                <a:cs typeface="Arial Unicode MS"/>
              </a:rPr>
              <a:t>triggers</a:t>
            </a:r>
            <a:r>
              <a:rPr lang="es-CL" sz="1800" dirty="0" smtClean="0">
                <a:ea typeface="Arial Unicode MS"/>
                <a:cs typeface="Arial Unicode MS"/>
              </a:rPr>
              <a:t> que se activen cada vez que una de las siguientes operaciones se produce en la base de datos:</a:t>
            </a: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p:txBody>
      </p:sp>
      <p:grpSp>
        <p:nvGrpSpPr>
          <p:cNvPr id="10" name="Group 4"/>
          <p:cNvGrpSpPr>
            <a:grpSpLocks/>
          </p:cNvGrpSpPr>
          <p:nvPr/>
        </p:nvGrpSpPr>
        <p:grpSpPr bwMode="auto">
          <a:xfrm>
            <a:off x="3508176" y="3068960"/>
            <a:ext cx="1639888" cy="1417638"/>
            <a:chOff x="2160" y="2983"/>
            <a:chExt cx="1033" cy="893"/>
          </a:xfrm>
        </p:grpSpPr>
        <p:pic>
          <p:nvPicPr>
            <p:cNvPr id="11" name="Picture 5" descr="Documents: PL/SQL Program"/>
            <p:cNvPicPr>
              <a:picLocks noChangeAspect="1" noChangeArrowheads="1"/>
            </p:cNvPicPr>
            <p:nvPr/>
          </p:nvPicPr>
          <p:blipFill>
            <a:blip r:embed="rId3" cstate="print"/>
            <a:srcRect/>
            <a:stretch>
              <a:fillRect/>
            </a:stretch>
          </p:blipFill>
          <p:spPr bwMode="gray">
            <a:xfrm>
              <a:off x="2509" y="2983"/>
              <a:ext cx="428" cy="893"/>
            </a:xfrm>
            <a:prstGeom prst="rect">
              <a:avLst/>
            </a:prstGeom>
            <a:noFill/>
          </p:spPr>
        </p:pic>
        <p:pic>
          <p:nvPicPr>
            <p:cNvPr id="12" name="Picture 6" descr="C:\Documents and Settings\lserhal\Desktop\conce062.gif"/>
            <p:cNvPicPr>
              <a:picLocks noChangeAspect="1" noChangeArrowheads="1"/>
            </p:cNvPicPr>
            <p:nvPr/>
          </p:nvPicPr>
          <p:blipFill>
            <a:blip r:embed="rId4" cstate="print"/>
            <a:srcRect/>
            <a:stretch>
              <a:fillRect/>
            </a:stretch>
          </p:blipFill>
          <p:spPr bwMode="gray">
            <a:xfrm>
              <a:off x="2761" y="3245"/>
              <a:ext cx="432" cy="432"/>
            </a:xfrm>
            <a:prstGeom prst="rect">
              <a:avLst/>
            </a:prstGeom>
            <a:noFill/>
            <a:ln w="9525">
              <a:solidFill>
                <a:schemeClr val="tx1"/>
              </a:solidFill>
              <a:miter lim="800000"/>
              <a:headEnd/>
              <a:tailEnd/>
            </a:ln>
          </p:spPr>
        </p:pic>
        <p:pic>
          <p:nvPicPr>
            <p:cNvPr id="13" name="Picture 7" descr="C:\Documents and Settings\lserhal\Desktop\bolt.gif"/>
            <p:cNvPicPr>
              <a:picLocks noChangeAspect="1" noChangeArrowheads="1"/>
            </p:cNvPicPr>
            <p:nvPr/>
          </p:nvPicPr>
          <p:blipFill>
            <a:blip r:embed="rId5" cstate="print"/>
            <a:srcRect/>
            <a:stretch>
              <a:fillRect/>
            </a:stretch>
          </p:blipFill>
          <p:spPr bwMode="gray">
            <a:xfrm>
              <a:off x="2160" y="3293"/>
              <a:ext cx="816" cy="578"/>
            </a:xfrm>
            <a:prstGeom prst="rect">
              <a:avLst/>
            </a:prstGeom>
            <a:noFill/>
          </p:spPr>
        </p:pic>
      </p:grpSp>
      <p:sp>
        <p:nvSpPr>
          <p:cNvPr id="14" name="13 CuadroTexto"/>
          <p:cNvSpPr txBox="1"/>
          <p:nvPr/>
        </p:nvSpPr>
        <p:spPr>
          <a:xfrm>
            <a:off x="1259632" y="2492896"/>
            <a:ext cx="1345240" cy="461665"/>
          </a:xfrm>
          <a:prstGeom prst="rect">
            <a:avLst/>
          </a:prstGeom>
          <a:noFill/>
        </p:spPr>
        <p:txBody>
          <a:bodyPr wrap="none" rtlCol="0">
            <a:spAutoFit/>
          </a:bodyPr>
          <a:lstStyle/>
          <a:p>
            <a:r>
              <a:rPr lang="es-CL" sz="1200" dirty="0" smtClean="0">
                <a:solidFill>
                  <a:srgbClr val="920000"/>
                </a:solidFill>
                <a:latin typeface="Arial Black" pitchFamily="34" charset="0"/>
              </a:rPr>
              <a:t>SENTENCIAS</a:t>
            </a:r>
          </a:p>
          <a:p>
            <a:pPr algn="ctr"/>
            <a:r>
              <a:rPr lang="es-CL" sz="1200" dirty="0" smtClean="0">
                <a:solidFill>
                  <a:srgbClr val="920000"/>
                </a:solidFill>
                <a:latin typeface="Arial Black" pitchFamily="34" charset="0"/>
              </a:rPr>
              <a:t> DML</a:t>
            </a:r>
            <a:endParaRPr lang="es-CL" sz="1200" dirty="0">
              <a:solidFill>
                <a:srgbClr val="920000"/>
              </a:solidFill>
              <a:latin typeface="Arial Black" pitchFamily="34" charset="0"/>
            </a:endParaRPr>
          </a:p>
        </p:txBody>
      </p:sp>
      <p:sp>
        <p:nvSpPr>
          <p:cNvPr id="15" name="14 CuadroTexto"/>
          <p:cNvSpPr txBox="1"/>
          <p:nvPr/>
        </p:nvSpPr>
        <p:spPr>
          <a:xfrm>
            <a:off x="6470707" y="2492896"/>
            <a:ext cx="1293944" cy="461665"/>
          </a:xfrm>
          <a:prstGeom prst="rect">
            <a:avLst/>
          </a:prstGeom>
          <a:noFill/>
        </p:spPr>
        <p:txBody>
          <a:bodyPr wrap="none" rtlCol="0">
            <a:spAutoFit/>
          </a:bodyPr>
          <a:lstStyle/>
          <a:p>
            <a:r>
              <a:rPr lang="es-CL" sz="1200" dirty="0" smtClean="0">
                <a:solidFill>
                  <a:srgbClr val="920000"/>
                </a:solidFill>
                <a:latin typeface="Arial Black" pitchFamily="34" charset="0"/>
              </a:rPr>
              <a:t>SENTENCIAS</a:t>
            </a:r>
          </a:p>
          <a:p>
            <a:pPr algn="ctr"/>
            <a:r>
              <a:rPr lang="es-CL" sz="1200" dirty="0" smtClean="0">
                <a:solidFill>
                  <a:srgbClr val="920000"/>
                </a:solidFill>
                <a:latin typeface="Arial Black" pitchFamily="34" charset="0"/>
              </a:rPr>
              <a:t> DDL</a:t>
            </a:r>
            <a:endParaRPr lang="es-CL" sz="1200" dirty="0">
              <a:solidFill>
                <a:srgbClr val="920000"/>
              </a:solidFill>
              <a:latin typeface="Arial Black" pitchFamily="34" charset="0"/>
            </a:endParaRPr>
          </a:p>
        </p:txBody>
      </p:sp>
      <p:sp>
        <p:nvSpPr>
          <p:cNvPr id="16" name="15 CuadroTexto"/>
          <p:cNvSpPr txBox="1"/>
          <p:nvPr/>
        </p:nvSpPr>
        <p:spPr>
          <a:xfrm>
            <a:off x="3799814" y="5848697"/>
            <a:ext cx="1815369" cy="461665"/>
          </a:xfrm>
          <a:prstGeom prst="rect">
            <a:avLst/>
          </a:prstGeom>
          <a:noFill/>
        </p:spPr>
        <p:txBody>
          <a:bodyPr wrap="none" rtlCol="0">
            <a:spAutoFit/>
          </a:bodyPr>
          <a:lstStyle/>
          <a:p>
            <a:r>
              <a:rPr lang="es-CL" sz="1200" dirty="0" smtClean="0">
                <a:solidFill>
                  <a:srgbClr val="920000"/>
                </a:solidFill>
                <a:latin typeface="Arial Black" pitchFamily="34" charset="0"/>
              </a:rPr>
              <a:t>OPERACIÓN DE LA </a:t>
            </a:r>
          </a:p>
          <a:p>
            <a:pPr algn="ctr"/>
            <a:r>
              <a:rPr lang="es-CL" sz="1200" dirty="0" smtClean="0">
                <a:solidFill>
                  <a:srgbClr val="920000"/>
                </a:solidFill>
                <a:latin typeface="Arial Black" pitchFamily="34" charset="0"/>
              </a:rPr>
              <a:t>BASE DE DATOS</a:t>
            </a:r>
            <a:endParaRPr lang="es-CL" sz="1200" dirty="0">
              <a:solidFill>
                <a:srgbClr val="920000"/>
              </a:solidFill>
              <a:latin typeface="Arial Black" pitchFamily="34" charset="0"/>
            </a:endParaRPr>
          </a:p>
        </p:txBody>
      </p:sp>
      <p:sp>
        <p:nvSpPr>
          <p:cNvPr id="17" name="16 Flecha derecha"/>
          <p:cNvSpPr/>
          <p:nvPr/>
        </p:nvSpPr>
        <p:spPr>
          <a:xfrm rot="1389245">
            <a:off x="2206914" y="2894466"/>
            <a:ext cx="1332000" cy="540000"/>
          </a:xfrm>
          <a:prstGeom prst="rightArrow">
            <a:avLst/>
          </a:prstGeom>
          <a:solidFill>
            <a:srgbClr val="0000CC"/>
          </a:solidFill>
          <a:ln w="222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8" name="17 Flecha derecha"/>
          <p:cNvSpPr/>
          <p:nvPr/>
        </p:nvSpPr>
        <p:spPr>
          <a:xfrm rot="8481226">
            <a:off x="5377835" y="2994800"/>
            <a:ext cx="1380357" cy="540000"/>
          </a:xfrm>
          <a:prstGeom prst="rightArrow">
            <a:avLst/>
          </a:prstGeom>
          <a:solidFill>
            <a:srgbClr val="0000CC"/>
          </a:solidFill>
          <a:ln w="222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19" name="18 Flecha derecha"/>
          <p:cNvSpPr/>
          <p:nvPr/>
        </p:nvSpPr>
        <p:spPr>
          <a:xfrm rot="16200000">
            <a:off x="3899853" y="4857291"/>
            <a:ext cx="1380357" cy="540000"/>
          </a:xfrm>
          <a:prstGeom prst="rightArrow">
            <a:avLst/>
          </a:prstGeom>
          <a:solidFill>
            <a:srgbClr val="0000CC"/>
          </a:solidFill>
          <a:ln w="222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idx="4294967295"/>
          </p:nvPr>
        </p:nvSpPr>
        <p:spPr>
          <a:xfrm>
            <a:off x="827584" y="188913"/>
            <a:ext cx="7848104" cy="1462087"/>
          </a:xfrm>
        </p:spPr>
        <p:txBody>
          <a:bodyPr/>
          <a:lstStyle/>
          <a:p>
            <a:pPr algn="r"/>
            <a:r>
              <a:rPr lang="es-CL" sz="3400" dirty="0" smtClean="0">
                <a:solidFill>
                  <a:srgbClr val="10253F"/>
                </a:solidFill>
                <a:latin typeface="Arial" charset="0"/>
                <a:ea typeface="ＭＳ Ｐゴシック" pitchFamily="34" charset="-128"/>
                <a:cs typeface="Arial" charset="0"/>
              </a:rPr>
              <a:t>Creando </a:t>
            </a:r>
            <a:r>
              <a:rPr lang="es-CL" sz="3400" dirty="0" err="1" smtClean="0">
                <a:solidFill>
                  <a:srgbClr val="10253F"/>
                </a:solidFill>
                <a:latin typeface="Arial" charset="0"/>
                <a:ea typeface="ＭＳ Ｐゴシック" pitchFamily="34" charset="-128"/>
                <a:cs typeface="Arial" charset="0"/>
              </a:rPr>
              <a:t>Trigger</a:t>
            </a:r>
            <a:r>
              <a:rPr lang="es-CL" sz="3400" dirty="0" smtClean="0">
                <a:solidFill>
                  <a:srgbClr val="10253F"/>
                </a:solidFill>
                <a:latin typeface="Arial" charset="0"/>
                <a:ea typeface="ＭＳ Ｐゴシック" pitchFamily="34" charset="-128"/>
                <a:cs typeface="Arial" charset="0"/>
              </a:rPr>
              <a:t> asociado a Sentencias DML</a:t>
            </a:r>
            <a:endParaRPr lang="es-ES" sz="3400" dirty="0" smtClean="0">
              <a:solidFill>
                <a:srgbClr val="10253F"/>
              </a:solidFill>
              <a:latin typeface="Arial" charset="0"/>
              <a:ea typeface="ＭＳ Ｐゴシック" pitchFamily="34" charset="-128"/>
              <a:cs typeface="Arial" charset="0"/>
            </a:endParaRPr>
          </a:p>
        </p:txBody>
      </p:sp>
      <p:sp>
        <p:nvSpPr>
          <p:cNvPr id="28674" name="Rectangle 3"/>
          <p:cNvSpPr txBox="1">
            <a:spLocks noChangeArrowheads="1"/>
          </p:cNvSpPr>
          <p:nvPr/>
        </p:nvSpPr>
        <p:spPr bwMode="auto">
          <a:xfrm>
            <a:off x="611188" y="1557338"/>
            <a:ext cx="7993062" cy="407987"/>
          </a:xfrm>
          <a:prstGeom prst="rect">
            <a:avLst/>
          </a:prstGeom>
          <a:noFill/>
          <a:ln w="9525">
            <a:noFill/>
            <a:miter lim="800000"/>
            <a:headEnd/>
            <a:tailEnd/>
          </a:ln>
        </p:spPr>
        <p:txBody>
          <a:bodyPr/>
          <a:lstStyle/>
          <a:p>
            <a:pPr marL="609600" indent="-609600" algn="just" defTabSz="457200">
              <a:lnSpc>
                <a:spcPct val="80000"/>
              </a:lnSpc>
              <a:spcBef>
                <a:spcPct val="20000"/>
              </a:spcBef>
              <a:buFont typeface="Arial" charset="0"/>
              <a:buChar char="•"/>
            </a:pPr>
            <a:r>
              <a:rPr lang="es-CL" sz="1800" dirty="0" smtClean="0">
                <a:ea typeface="Arial Unicode MS"/>
                <a:cs typeface="Arial Unicode MS"/>
              </a:rPr>
              <a:t>La definición de un </a:t>
            </a:r>
            <a:r>
              <a:rPr lang="es-CL" sz="1800" dirty="0" err="1" smtClean="0">
                <a:ea typeface="Arial Unicode MS"/>
                <a:cs typeface="Arial Unicode MS"/>
              </a:rPr>
              <a:t>trigger</a:t>
            </a:r>
            <a:r>
              <a:rPr lang="es-CL" sz="1800" dirty="0" smtClean="0">
                <a:ea typeface="Arial Unicode MS"/>
                <a:cs typeface="Arial Unicode MS"/>
              </a:rPr>
              <a:t> tiene 3 partes:</a:t>
            </a:r>
          </a:p>
          <a:p>
            <a:pPr marL="1066800" lvl="1" indent="-609600" algn="just" defTabSz="457200">
              <a:lnSpc>
                <a:spcPct val="80000"/>
              </a:lnSpc>
              <a:spcBef>
                <a:spcPct val="20000"/>
              </a:spcBef>
              <a:buFont typeface="Arial" charset="0"/>
              <a:buChar char="•"/>
            </a:pPr>
            <a:r>
              <a:rPr lang="es-CL" sz="1800" dirty="0" smtClean="0">
                <a:ea typeface="Arial Unicode MS"/>
                <a:cs typeface="Arial Unicode MS"/>
              </a:rPr>
              <a:t>Comando</a:t>
            </a:r>
          </a:p>
          <a:p>
            <a:pPr marL="1066800" lvl="1" indent="-609600" algn="just" defTabSz="457200">
              <a:lnSpc>
                <a:spcPct val="80000"/>
              </a:lnSpc>
              <a:spcBef>
                <a:spcPct val="20000"/>
              </a:spcBef>
              <a:buFont typeface="Arial" charset="0"/>
              <a:buChar char="•"/>
            </a:pPr>
            <a:r>
              <a:rPr lang="es-CL" sz="1800" dirty="0" smtClean="0">
                <a:ea typeface="Arial Unicode MS"/>
                <a:cs typeface="Arial Unicode MS"/>
              </a:rPr>
              <a:t>Restricción</a:t>
            </a:r>
          </a:p>
          <a:p>
            <a:pPr marL="1066800" lvl="1" indent="-609600" algn="just" defTabSz="457200">
              <a:lnSpc>
                <a:spcPct val="80000"/>
              </a:lnSpc>
              <a:spcBef>
                <a:spcPct val="20000"/>
              </a:spcBef>
              <a:buFont typeface="Arial" charset="0"/>
              <a:buChar char="•"/>
            </a:pPr>
            <a:r>
              <a:rPr lang="es-CL" sz="1800" dirty="0" smtClean="0">
                <a:ea typeface="Arial Unicode MS"/>
                <a:cs typeface="Arial Unicode MS"/>
              </a:rPr>
              <a:t>Acción</a:t>
            </a: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r>
              <a:rPr lang="es-CL" sz="1800" dirty="0" smtClean="0">
                <a:ea typeface="Arial Unicode MS"/>
                <a:cs typeface="Arial Unicode MS"/>
              </a:rPr>
              <a:t>Sintaxis:</a:t>
            </a: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a:p>
            <a:pPr marL="609600" indent="-609600" algn="just" defTabSz="457200">
              <a:lnSpc>
                <a:spcPct val="80000"/>
              </a:lnSpc>
              <a:spcBef>
                <a:spcPct val="20000"/>
              </a:spcBef>
              <a:buFont typeface="Arial" charset="0"/>
              <a:buChar char="•"/>
            </a:pPr>
            <a:endParaRPr lang="es-CL" sz="1800" dirty="0">
              <a:ea typeface="Arial Unicode MS"/>
              <a:cs typeface="Arial Unicode MS"/>
            </a:endParaRPr>
          </a:p>
        </p:txBody>
      </p:sp>
      <p:sp>
        <p:nvSpPr>
          <p:cNvPr id="3" name="Text Box 5"/>
          <p:cNvSpPr txBox="1">
            <a:spLocks noChangeArrowheads="1"/>
          </p:cNvSpPr>
          <p:nvPr/>
        </p:nvSpPr>
        <p:spPr bwMode="auto">
          <a:xfrm>
            <a:off x="1142623" y="3212976"/>
            <a:ext cx="7077527" cy="2062103"/>
          </a:xfrm>
          <a:prstGeom prst="rect">
            <a:avLst/>
          </a:prstGeom>
          <a:solidFill>
            <a:srgbClr val="FFC000"/>
          </a:solidFill>
          <a:ln w="22225">
            <a:solidFill>
              <a:schemeClr val="tx1"/>
            </a:solidFill>
            <a:miter lim="800000"/>
            <a:headEnd/>
            <a:tailEnd/>
          </a:ln>
          <a:scene3d>
            <a:camera prst="orthographicFront"/>
            <a:lightRig rig="threePt" dir="t"/>
          </a:scene3d>
          <a:sp3d>
            <a:bevelT w="165100" prst="coolSlant"/>
            <a:bevelB/>
          </a:sp3d>
        </p:spPr>
        <p:txBody>
          <a:bodyPr>
            <a:spAutoFit/>
          </a:bodyPr>
          <a:lstStyle/>
          <a:p>
            <a:pPr>
              <a:defRPr/>
            </a:pPr>
            <a:endParaRPr lang="es-MX" sz="800" dirty="0">
              <a:latin typeface="Arial Black" pitchFamily="34" charset="0"/>
            </a:endParaRPr>
          </a:p>
          <a:p>
            <a:pPr>
              <a:tabLst>
                <a:tab pos="1200150" algn="l"/>
              </a:tabLst>
            </a:pPr>
            <a:r>
              <a:rPr lang="en-US" sz="1400" b="1" dirty="0">
                <a:solidFill>
                  <a:srgbClr val="000000"/>
                </a:solidFill>
              </a:rPr>
              <a:t>CREATE [OR REPLACE] TRIGGER </a:t>
            </a:r>
            <a:r>
              <a:rPr lang="en-US" sz="1400" b="1" i="1" dirty="0" err="1">
                <a:solidFill>
                  <a:srgbClr val="000000"/>
                </a:solidFill>
              </a:rPr>
              <a:t>nombre_trigger</a:t>
            </a:r>
            <a:endParaRPr lang="en-US" sz="1400" b="1" dirty="0">
              <a:solidFill>
                <a:srgbClr val="000000"/>
              </a:solidFill>
            </a:endParaRPr>
          </a:p>
          <a:p>
            <a:pPr>
              <a:tabLst>
                <a:tab pos="1200150" algn="l"/>
              </a:tabLst>
            </a:pPr>
            <a:r>
              <a:rPr lang="en-US" sz="1400" b="1" i="1" dirty="0">
                <a:solidFill>
                  <a:srgbClr val="000000"/>
                </a:solidFill>
              </a:rPr>
              <a:t> </a:t>
            </a:r>
            <a:r>
              <a:rPr lang="en-US" sz="1400" b="1" i="1" dirty="0" err="1">
                <a:solidFill>
                  <a:srgbClr val="000000"/>
                </a:solidFill>
              </a:rPr>
              <a:t>tiempo</a:t>
            </a:r>
            <a:r>
              <a:rPr lang="en-US" sz="1400" b="1" i="1" dirty="0">
                <a:solidFill>
                  <a:srgbClr val="000000"/>
                </a:solidFill>
              </a:rPr>
              <a:t> </a:t>
            </a:r>
          </a:p>
          <a:p>
            <a:pPr>
              <a:tabLst>
                <a:tab pos="1200150" algn="l"/>
              </a:tabLst>
            </a:pPr>
            <a:r>
              <a:rPr lang="en-US" sz="1400" b="1" i="1" dirty="0">
                <a:solidFill>
                  <a:srgbClr val="000000"/>
                </a:solidFill>
              </a:rPr>
              <a:t> evento1 </a:t>
            </a:r>
            <a:r>
              <a:rPr lang="en-US" sz="1400" b="1" dirty="0">
                <a:solidFill>
                  <a:srgbClr val="000000"/>
                </a:solidFill>
              </a:rPr>
              <a:t>[OR</a:t>
            </a:r>
            <a:r>
              <a:rPr lang="en-US" sz="1400" b="1" i="1" dirty="0">
                <a:solidFill>
                  <a:srgbClr val="000000"/>
                </a:solidFill>
              </a:rPr>
              <a:t> evento2 </a:t>
            </a:r>
            <a:r>
              <a:rPr lang="en-US" sz="1400" b="1" dirty="0">
                <a:solidFill>
                  <a:srgbClr val="000000"/>
                </a:solidFill>
              </a:rPr>
              <a:t>OR</a:t>
            </a:r>
            <a:r>
              <a:rPr lang="en-US" sz="1400" b="1" i="1" dirty="0">
                <a:solidFill>
                  <a:srgbClr val="000000"/>
                </a:solidFill>
              </a:rPr>
              <a:t> </a:t>
            </a:r>
            <a:r>
              <a:rPr lang="en-US" sz="1400" b="1" i="1" dirty="0" smtClean="0">
                <a:solidFill>
                  <a:srgbClr val="000000"/>
                </a:solidFill>
              </a:rPr>
              <a:t>evento3 </a:t>
            </a:r>
            <a:r>
              <a:rPr lang="en-US" sz="1400" b="1" dirty="0" smtClean="0">
                <a:solidFill>
                  <a:srgbClr val="000000"/>
                </a:solidFill>
              </a:rPr>
              <a:t>]</a:t>
            </a:r>
            <a:endParaRPr lang="en-US" sz="1400" b="1" i="1" dirty="0">
              <a:solidFill>
                <a:srgbClr val="000000"/>
              </a:solidFill>
            </a:endParaRPr>
          </a:p>
          <a:p>
            <a:pPr>
              <a:tabLst>
                <a:tab pos="1200150" algn="l"/>
              </a:tabLst>
            </a:pPr>
            <a:r>
              <a:rPr lang="en-US" sz="1400" b="1" dirty="0">
                <a:solidFill>
                  <a:srgbClr val="000000"/>
                </a:solidFill>
              </a:rPr>
              <a:t>ON</a:t>
            </a:r>
            <a:r>
              <a:rPr lang="en-US" sz="1400" b="1" i="1" dirty="0">
                <a:solidFill>
                  <a:srgbClr val="000000"/>
                </a:solidFill>
              </a:rPr>
              <a:t> </a:t>
            </a:r>
            <a:r>
              <a:rPr lang="en-US" sz="1400" b="1" i="1" dirty="0" err="1">
                <a:solidFill>
                  <a:srgbClr val="000000"/>
                </a:solidFill>
              </a:rPr>
              <a:t>nombre_object</a:t>
            </a:r>
            <a:endParaRPr lang="en-US" sz="1400" b="1" i="1" dirty="0">
              <a:solidFill>
                <a:srgbClr val="000000"/>
              </a:solidFill>
            </a:endParaRPr>
          </a:p>
          <a:p>
            <a:pPr>
              <a:tabLst>
                <a:tab pos="1200150" algn="l"/>
              </a:tabLst>
            </a:pPr>
            <a:r>
              <a:rPr lang="en-US" sz="1400" b="1" dirty="0" smtClean="0">
                <a:solidFill>
                  <a:srgbClr val="000000"/>
                </a:solidFill>
              </a:rPr>
              <a:t>[[REFERENCING </a:t>
            </a:r>
            <a:r>
              <a:rPr lang="en-US" sz="1400" b="1" dirty="0">
                <a:solidFill>
                  <a:srgbClr val="000000"/>
                </a:solidFill>
              </a:rPr>
              <a:t>OLD AS </a:t>
            </a:r>
            <a:r>
              <a:rPr lang="en-US" sz="1400" b="1" i="1" dirty="0">
                <a:solidFill>
                  <a:srgbClr val="000000"/>
                </a:solidFill>
              </a:rPr>
              <a:t>old | </a:t>
            </a:r>
            <a:r>
              <a:rPr lang="en-US" sz="1400" b="1" dirty="0">
                <a:solidFill>
                  <a:srgbClr val="000000"/>
                </a:solidFill>
              </a:rPr>
              <a:t>NEW AS </a:t>
            </a:r>
            <a:r>
              <a:rPr lang="en-US" sz="1400" b="1" i="1" dirty="0" smtClean="0">
                <a:solidFill>
                  <a:srgbClr val="000000"/>
                </a:solidFill>
              </a:rPr>
              <a:t>new </a:t>
            </a:r>
            <a:r>
              <a:rPr lang="en-US" sz="1400" b="1" dirty="0" smtClean="0">
                <a:solidFill>
                  <a:srgbClr val="000000"/>
                </a:solidFill>
              </a:rPr>
              <a:t>]</a:t>
            </a:r>
            <a:endParaRPr lang="en-US" sz="1400" b="1" dirty="0">
              <a:solidFill>
                <a:srgbClr val="000000"/>
              </a:solidFill>
            </a:endParaRPr>
          </a:p>
          <a:p>
            <a:pPr>
              <a:tabLst>
                <a:tab pos="1200150" algn="l"/>
              </a:tabLst>
            </a:pPr>
            <a:r>
              <a:rPr lang="en-US" sz="1400" b="1" dirty="0">
                <a:solidFill>
                  <a:srgbClr val="000000"/>
                </a:solidFill>
              </a:rPr>
              <a:t> FOR EACH ROW </a:t>
            </a:r>
          </a:p>
          <a:p>
            <a:pPr>
              <a:tabLst>
                <a:tab pos="1200150" algn="l"/>
              </a:tabLst>
            </a:pPr>
            <a:r>
              <a:rPr lang="en-US" sz="1400" b="1" dirty="0">
                <a:solidFill>
                  <a:srgbClr val="000000"/>
                </a:solidFill>
              </a:rPr>
              <a:t> [WHEN (</a:t>
            </a:r>
            <a:r>
              <a:rPr lang="en-US" sz="1400" b="1" i="1" dirty="0" err="1">
                <a:solidFill>
                  <a:srgbClr val="000000"/>
                </a:solidFill>
              </a:rPr>
              <a:t>condición</a:t>
            </a:r>
            <a:r>
              <a:rPr lang="en-US" sz="1400" b="1" dirty="0">
                <a:solidFill>
                  <a:srgbClr val="000000"/>
                </a:solidFill>
              </a:rPr>
              <a:t>)]]</a:t>
            </a:r>
            <a:endParaRPr lang="en-US" sz="1400" b="1" i="1" dirty="0">
              <a:solidFill>
                <a:srgbClr val="000000"/>
              </a:solidFill>
            </a:endParaRPr>
          </a:p>
          <a:p>
            <a:pPr>
              <a:tabLst>
                <a:tab pos="1200150" algn="l"/>
              </a:tabLst>
            </a:pPr>
            <a:r>
              <a:rPr lang="en-US" sz="1400" b="1" i="1" dirty="0" err="1" smtClean="0">
                <a:solidFill>
                  <a:srgbClr val="000000"/>
                </a:solidFill>
              </a:rPr>
              <a:t>cuerpo_trigger</a:t>
            </a:r>
            <a:endParaRPr lang="en-US" sz="1400" b="1" i="1" dirty="0" smtClean="0">
              <a:solidFill>
                <a:srgbClr val="000000"/>
              </a:solidFill>
            </a:endParaRPr>
          </a:p>
          <a:p>
            <a:pPr>
              <a:tabLst>
                <a:tab pos="1200150" algn="l"/>
              </a:tabLst>
            </a:pPr>
            <a:endParaRPr lang="en-US" sz="8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idx="4294967295"/>
          </p:nvPr>
        </p:nvSpPr>
        <p:spPr>
          <a:xfrm>
            <a:off x="971600" y="188913"/>
            <a:ext cx="7776864" cy="1462087"/>
          </a:xfrm>
        </p:spPr>
        <p:txBody>
          <a:bodyPr/>
          <a:lstStyle/>
          <a:p>
            <a:pPr algn="r"/>
            <a:r>
              <a:rPr lang="es-CL" sz="3400" dirty="0" smtClean="0">
                <a:solidFill>
                  <a:srgbClr val="10253F"/>
                </a:solidFill>
                <a:latin typeface="Arial" charset="0"/>
                <a:ea typeface="ＭＳ Ｐゴシック" pitchFamily="34" charset="-128"/>
                <a:cs typeface="Arial" charset="0"/>
              </a:rPr>
              <a:t>Cuándo </a:t>
            </a:r>
            <a:r>
              <a:rPr lang="es-CL" sz="3400" dirty="0" smtClean="0">
                <a:solidFill>
                  <a:srgbClr val="10253F"/>
                </a:solidFill>
                <a:latin typeface="Arial" charset="0"/>
                <a:ea typeface="ＭＳ Ｐゴシック" pitchFamily="34" charset="-128"/>
                <a:cs typeface="Arial" charset="0"/>
              </a:rPr>
              <a:t>Ejecutar un </a:t>
            </a:r>
            <a:r>
              <a:rPr lang="es-CL" sz="3400" dirty="0" err="1" smtClean="0">
                <a:solidFill>
                  <a:srgbClr val="10253F"/>
                </a:solidFill>
                <a:latin typeface="Arial" charset="0"/>
                <a:ea typeface="ＭＳ Ｐゴシック" pitchFamily="34" charset="-128"/>
                <a:cs typeface="Arial" charset="0"/>
              </a:rPr>
              <a:t>Trigger</a:t>
            </a:r>
            <a:r>
              <a:rPr lang="es-CL" sz="3400" dirty="0" smtClean="0">
                <a:solidFill>
                  <a:srgbClr val="10253F"/>
                </a:solidFill>
                <a:latin typeface="Arial" charset="0"/>
                <a:ea typeface="ＭＳ Ｐゴシック" pitchFamily="34" charset="-128"/>
                <a:cs typeface="Arial" charset="0"/>
              </a:rPr>
              <a:t> DML</a:t>
            </a:r>
            <a:endParaRPr lang="es-ES" sz="3400" dirty="0" smtClean="0">
              <a:solidFill>
                <a:srgbClr val="10253F"/>
              </a:solidFill>
              <a:latin typeface="Arial" charset="0"/>
              <a:ea typeface="ＭＳ Ｐゴシック" pitchFamily="34" charset="-128"/>
              <a:cs typeface="Arial" charset="0"/>
            </a:endParaRPr>
          </a:p>
        </p:txBody>
      </p:sp>
      <p:grpSp>
        <p:nvGrpSpPr>
          <p:cNvPr id="5" name="Group 4"/>
          <p:cNvGrpSpPr>
            <a:grpSpLocks/>
          </p:cNvGrpSpPr>
          <p:nvPr/>
        </p:nvGrpSpPr>
        <p:grpSpPr bwMode="auto">
          <a:xfrm>
            <a:off x="4024112" y="2492896"/>
            <a:ext cx="1085850" cy="1417638"/>
            <a:chOff x="2509" y="2983"/>
            <a:chExt cx="684" cy="893"/>
          </a:xfrm>
        </p:grpSpPr>
        <p:pic>
          <p:nvPicPr>
            <p:cNvPr id="6" name="Picture 5" descr="Documents: PL/SQL Program"/>
            <p:cNvPicPr>
              <a:picLocks noChangeAspect="1" noChangeArrowheads="1"/>
            </p:cNvPicPr>
            <p:nvPr/>
          </p:nvPicPr>
          <p:blipFill>
            <a:blip r:embed="rId3" cstate="print"/>
            <a:srcRect/>
            <a:stretch>
              <a:fillRect/>
            </a:stretch>
          </p:blipFill>
          <p:spPr bwMode="gray">
            <a:xfrm>
              <a:off x="2509" y="2983"/>
              <a:ext cx="428" cy="893"/>
            </a:xfrm>
            <a:prstGeom prst="rect">
              <a:avLst/>
            </a:prstGeom>
            <a:noFill/>
          </p:spPr>
        </p:pic>
        <p:pic>
          <p:nvPicPr>
            <p:cNvPr id="7" name="Picture 6" descr="C:\Documents and Settings\lserhal\Desktop\conce062.gif"/>
            <p:cNvPicPr>
              <a:picLocks noChangeAspect="1" noChangeArrowheads="1"/>
            </p:cNvPicPr>
            <p:nvPr/>
          </p:nvPicPr>
          <p:blipFill>
            <a:blip r:embed="rId4" cstate="print"/>
            <a:srcRect/>
            <a:stretch>
              <a:fillRect/>
            </a:stretch>
          </p:blipFill>
          <p:spPr bwMode="gray">
            <a:xfrm>
              <a:off x="2761" y="3245"/>
              <a:ext cx="432" cy="432"/>
            </a:xfrm>
            <a:prstGeom prst="rect">
              <a:avLst/>
            </a:prstGeom>
            <a:noFill/>
            <a:ln w="9525">
              <a:solidFill>
                <a:schemeClr val="tx1"/>
              </a:solidFill>
              <a:miter lim="800000"/>
              <a:headEnd/>
              <a:tailEnd/>
            </a:ln>
          </p:spPr>
        </p:pic>
      </p:grpSp>
      <p:sp>
        <p:nvSpPr>
          <p:cNvPr id="9" name="8 CuadroTexto"/>
          <p:cNvSpPr txBox="1"/>
          <p:nvPr/>
        </p:nvSpPr>
        <p:spPr>
          <a:xfrm>
            <a:off x="1259632" y="1987798"/>
            <a:ext cx="1345240" cy="461665"/>
          </a:xfrm>
          <a:prstGeom prst="rect">
            <a:avLst/>
          </a:prstGeom>
          <a:noFill/>
        </p:spPr>
        <p:txBody>
          <a:bodyPr wrap="none" rtlCol="0">
            <a:spAutoFit/>
          </a:bodyPr>
          <a:lstStyle/>
          <a:p>
            <a:r>
              <a:rPr lang="es-CL" sz="1200" dirty="0" smtClean="0">
                <a:solidFill>
                  <a:srgbClr val="920000"/>
                </a:solidFill>
                <a:latin typeface="Arial Black" pitchFamily="34" charset="0"/>
              </a:rPr>
              <a:t>SENTENCIAS</a:t>
            </a:r>
          </a:p>
          <a:p>
            <a:pPr algn="ctr"/>
            <a:r>
              <a:rPr lang="es-CL" sz="1200" dirty="0" smtClean="0">
                <a:solidFill>
                  <a:srgbClr val="920000"/>
                </a:solidFill>
                <a:latin typeface="Arial Black" pitchFamily="34" charset="0"/>
              </a:rPr>
              <a:t> DML</a:t>
            </a:r>
            <a:endParaRPr lang="es-CL" sz="1200" dirty="0">
              <a:solidFill>
                <a:srgbClr val="920000"/>
              </a:solidFill>
              <a:latin typeface="Arial Black" pitchFamily="34" charset="0"/>
            </a:endParaRPr>
          </a:p>
        </p:txBody>
      </p:sp>
      <p:sp>
        <p:nvSpPr>
          <p:cNvPr id="10" name="9 CuadroTexto"/>
          <p:cNvSpPr txBox="1"/>
          <p:nvPr/>
        </p:nvSpPr>
        <p:spPr>
          <a:xfrm>
            <a:off x="6470707" y="1987798"/>
            <a:ext cx="1293944" cy="461665"/>
          </a:xfrm>
          <a:prstGeom prst="rect">
            <a:avLst/>
          </a:prstGeom>
          <a:noFill/>
        </p:spPr>
        <p:txBody>
          <a:bodyPr wrap="none" rtlCol="0">
            <a:spAutoFit/>
          </a:bodyPr>
          <a:lstStyle/>
          <a:p>
            <a:r>
              <a:rPr lang="es-CL" sz="1200" dirty="0" smtClean="0">
                <a:solidFill>
                  <a:srgbClr val="920000"/>
                </a:solidFill>
                <a:latin typeface="Arial Black" pitchFamily="34" charset="0"/>
              </a:rPr>
              <a:t>SENTENCIAS</a:t>
            </a:r>
          </a:p>
          <a:p>
            <a:pPr algn="ctr"/>
            <a:r>
              <a:rPr lang="es-CL" sz="1200" dirty="0" smtClean="0">
                <a:solidFill>
                  <a:srgbClr val="920000"/>
                </a:solidFill>
                <a:latin typeface="Arial Black" pitchFamily="34" charset="0"/>
              </a:rPr>
              <a:t> DML</a:t>
            </a:r>
            <a:endParaRPr lang="es-CL" sz="1200" dirty="0">
              <a:solidFill>
                <a:srgbClr val="920000"/>
              </a:solidFill>
              <a:latin typeface="Arial Black" pitchFamily="34" charset="0"/>
            </a:endParaRPr>
          </a:p>
        </p:txBody>
      </p:sp>
      <p:sp>
        <p:nvSpPr>
          <p:cNvPr id="11" name="10 CuadroTexto"/>
          <p:cNvSpPr txBox="1"/>
          <p:nvPr/>
        </p:nvSpPr>
        <p:spPr>
          <a:xfrm>
            <a:off x="3491880" y="5415607"/>
            <a:ext cx="1293944" cy="461665"/>
          </a:xfrm>
          <a:prstGeom prst="rect">
            <a:avLst/>
          </a:prstGeom>
          <a:noFill/>
        </p:spPr>
        <p:txBody>
          <a:bodyPr wrap="none" rtlCol="0">
            <a:spAutoFit/>
          </a:bodyPr>
          <a:lstStyle/>
          <a:p>
            <a:r>
              <a:rPr lang="es-CL" sz="1200" dirty="0" smtClean="0">
                <a:solidFill>
                  <a:srgbClr val="920000"/>
                </a:solidFill>
                <a:latin typeface="Arial Black" pitchFamily="34" charset="0"/>
              </a:rPr>
              <a:t>SENTENCIAS</a:t>
            </a:r>
          </a:p>
          <a:p>
            <a:pPr algn="ctr"/>
            <a:r>
              <a:rPr lang="es-CL" sz="1200" dirty="0" smtClean="0">
                <a:solidFill>
                  <a:srgbClr val="920000"/>
                </a:solidFill>
                <a:latin typeface="Arial Black" pitchFamily="34" charset="0"/>
              </a:rPr>
              <a:t>DML</a:t>
            </a:r>
            <a:endParaRPr lang="es-CL" sz="1200" dirty="0">
              <a:solidFill>
                <a:srgbClr val="920000"/>
              </a:solidFill>
              <a:latin typeface="Arial Black" pitchFamily="34" charset="0"/>
            </a:endParaRPr>
          </a:p>
        </p:txBody>
      </p:sp>
      <p:sp>
        <p:nvSpPr>
          <p:cNvPr id="12" name="11 Flecha derecha"/>
          <p:cNvSpPr/>
          <p:nvPr/>
        </p:nvSpPr>
        <p:spPr>
          <a:xfrm rot="1354853">
            <a:off x="2152674" y="2474132"/>
            <a:ext cx="1800000" cy="720000"/>
          </a:xfrm>
          <a:prstGeom prst="rightArrow">
            <a:avLst/>
          </a:prstGeom>
          <a:solidFill>
            <a:srgbClr val="FFC000"/>
          </a:solidFill>
          <a:ln w="222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CL" sz="1200" dirty="0" smtClean="0">
                <a:solidFill>
                  <a:schemeClr val="tx1"/>
                </a:solidFill>
                <a:latin typeface="Arial Black" panose="020B0A04020102020204" pitchFamily="34" charset="0"/>
              </a:rPr>
              <a:t>AFTER</a:t>
            </a:r>
            <a:endParaRPr lang="es-CL" sz="1200" dirty="0">
              <a:solidFill>
                <a:schemeClr val="tx1"/>
              </a:solidFill>
              <a:latin typeface="Arial Black" panose="020B0A04020102020204" pitchFamily="34" charset="0"/>
            </a:endParaRPr>
          </a:p>
        </p:txBody>
      </p:sp>
      <p:sp>
        <p:nvSpPr>
          <p:cNvPr id="13" name="12 Flecha derecha"/>
          <p:cNvSpPr/>
          <p:nvPr/>
        </p:nvSpPr>
        <p:spPr>
          <a:xfrm rot="19655100">
            <a:off x="5200810" y="2534617"/>
            <a:ext cx="1800000" cy="720000"/>
          </a:xfrm>
          <a:prstGeom prst="rightArrow">
            <a:avLst/>
          </a:prstGeom>
          <a:solidFill>
            <a:srgbClr val="FFC000"/>
          </a:solidFill>
          <a:ln w="222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CL" sz="1200" dirty="0" smtClean="0">
                <a:solidFill>
                  <a:schemeClr val="tx1"/>
                </a:solidFill>
                <a:latin typeface="Arial Black" panose="020B0A04020102020204" pitchFamily="34" charset="0"/>
              </a:rPr>
              <a:t>BEFORE</a:t>
            </a:r>
            <a:endParaRPr lang="es-CL" sz="1200" dirty="0">
              <a:solidFill>
                <a:schemeClr val="tx1"/>
              </a:solidFill>
              <a:latin typeface="Arial Black" panose="020B0A04020102020204" pitchFamily="34" charset="0"/>
            </a:endParaRPr>
          </a:p>
        </p:txBody>
      </p:sp>
      <p:sp>
        <p:nvSpPr>
          <p:cNvPr id="14" name="13 Flecha derecha"/>
          <p:cNvSpPr/>
          <p:nvPr/>
        </p:nvSpPr>
        <p:spPr>
          <a:xfrm rot="16200000">
            <a:off x="3505905" y="4403512"/>
            <a:ext cx="1380357" cy="540000"/>
          </a:xfrm>
          <a:prstGeom prst="rightArrow">
            <a:avLst/>
          </a:prstGeom>
          <a:solidFill>
            <a:srgbClr val="FFC000"/>
          </a:solidFill>
          <a:ln w="222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dirty="0"/>
          </a:p>
        </p:txBody>
      </p:sp>
      <p:sp>
        <p:nvSpPr>
          <p:cNvPr id="15" name="14 Flecha derecha"/>
          <p:cNvSpPr/>
          <p:nvPr/>
        </p:nvSpPr>
        <p:spPr>
          <a:xfrm>
            <a:off x="4273549" y="3635499"/>
            <a:ext cx="1380357" cy="540000"/>
          </a:xfrm>
          <a:prstGeom prst="rightArrow">
            <a:avLst/>
          </a:prstGeom>
          <a:solidFill>
            <a:srgbClr val="FFC000"/>
          </a:solidFill>
          <a:ln w="222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1200" dirty="0">
                <a:solidFill>
                  <a:schemeClr val="tx1"/>
                </a:solidFill>
                <a:latin typeface="Arial Black" panose="020B0A04020102020204" pitchFamily="34" charset="0"/>
              </a:rPr>
              <a:t>INSTEAD OF</a:t>
            </a:r>
            <a:endParaRPr lang="es-CL" sz="1200" dirty="0">
              <a:solidFill>
                <a:schemeClr val="tx1"/>
              </a:solidFill>
              <a:latin typeface="Arial Black" panose="020B0A04020102020204" pitchFamily="34" charset="0"/>
            </a:endParaRPr>
          </a:p>
        </p:txBody>
      </p:sp>
      <p:sp>
        <p:nvSpPr>
          <p:cNvPr id="2" name="1 CuadroTexto"/>
          <p:cNvSpPr txBox="1"/>
          <p:nvPr/>
        </p:nvSpPr>
        <p:spPr>
          <a:xfrm>
            <a:off x="3876103" y="4359176"/>
            <a:ext cx="623889" cy="769441"/>
          </a:xfrm>
          <a:prstGeom prst="rect">
            <a:avLst/>
          </a:prstGeom>
          <a:noFill/>
        </p:spPr>
        <p:txBody>
          <a:bodyPr wrap="none" rtlCol="0">
            <a:spAutoFit/>
          </a:bodyPr>
          <a:lstStyle/>
          <a:p>
            <a:r>
              <a:rPr lang="es-CL" sz="4400" dirty="0" smtClean="0">
                <a:solidFill>
                  <a:srgbClr val="FF0000"/>
                </a:solidFill>
                <a:latin typeface="Arial Black" panose="020B0A04020102020204" pitchFamily="34" charset="0"/>
              </a:rPr>
              <a:t>X</a:t>
            </a:r>
            <a:endParaRPr lang="es-CL" sz="4400" dirty="0">
              <a:solidFill>
                <a:srgbClr val="FF0000"/>
              </a:solidFill>
              <a:latin typeface="Arial Black" panose="020B0A04020102020204" pitchFamily="34" charset="0"/>
            </a:endParaRPr>
          </a:p>
        </p:txBody>
      </p:sp>
    </p:spTree>
    <p:extLst>
      <p:ext uri="{BB962C8B-B14F-4D97-AF65-F5344CB8AC3E}">
        <p14:creationId xmlns="" xmlns:p14="http://schemas.microsoft.com/office/powerpoint/2010/main" val="1458104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Cubo"/>
          <p:cNvSpPr/>
          <p:nvPr/>
        </p:nvSpPr>
        <p:spPr>
          <a:xfrm>
            <a:off x="4716488" y="3933056"/>
            <a:ext cx="4248000" cy="864096"/>
          </a:xfrm>
          <a:prstGeom prst="cube">
            <a:avLst/>
          </a:prstGeom>
          <a:gradFill>
            <a:gsLst>
              <a:gs pos="34000">
                <a:srgbClr val="0000CC"/>
              </a:gs>
              <a:gs pos="100000">
                <a:schemeClr val="accent1">
                  <a:tint val="50000"/>
                  <a:shade val="100000"/>
                  <a:satMod val="350000"/>
                </a:schemeClr>
              </a:gs>
            </a:gsLst>
          </a:gra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CL" sz="1300" dirty="0">
                <a:latin typeface="Arial Black" panose="020B0A04020102020204" pitchFamily="34" charset="0"/>
              </a:rPr>
              <a:t>No se dispara si el evento desencadenante no afecta a ninguna fila</a:t>
            </a:r>
          </a:p>
        </p:txBody>
      </p:sp>
      <p:sp>
        <p:nvSpPr>
          <p:cNvPr id="9" name="8 Cubo"/>
          <p:cNvSpPr/>
          <p:nvPr/>
        </p:nvSpPr>
        <p:spPr>
          <a:xfrm>
            <a:off x="4716488" y="3135635"/>
            <a:ext cx="4248000" cy="864096"/>
          </a:xfrm>
          <a:prstGeom prst="cube">
            <a:avLst/>
          </a:prstGeom>
          <a:gradFill>
            <a:gsLst>
              <a:gs pos="34000">
                <a:srgbClr val="0000CC"/>
              </a:gs>
              <a:gs pos="100000">
                <a:schemeClr val="accent1">
                  <a:tint val="50000"/>
                  <a:shade val="100000"/>
                  <a:satMod val="350000"/>
                </a:schemeClr>
              </a:gs>
            </a:gsLst>
          </a:gra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CL" sz="1300" dirty="0" smtClean="0">
                <a:latin typeface="Arial Black" panose="020B0A04020102020204" pitchFamily="34" charset="0"/>
              </a:rPr>
              <a:t>Se ejecuta una </a:t>
            </a:r>
            <a:r>
              <a:rPr lang="es-CL" sz="1300" dirty="0">
                <a:latin typeface="Arial Black" panose="020B0A04020102020204" pitchFamily="34" charset="0"/>
              </a:rPr>
              <a:t>vez </a:t>
            </a:r>
            <a:r>
              <a:rPr lang="es-CL" sz="1300" dirty="0" smtClean="0">
                <a:latin typeface="Arial Black" panose="020B0A04020102020204" pitchFamily="34" charset="0"/>
              </a:rPr>
              <a:t>para </a:t>
            </a:r>
            <a:r>
              <a:rPr lang="es-CL" sz="1300" dirty="0">
                <a:latin typeface="Arial Black" panose="020B0A04020102020204" pitchFamily="34" charset="0"/>
              </a:rPr>
              <a:t>cada fila afectada por el </a:t>
            </a:r>
            <a:r>
              <a:rPr lang="es-CL" sz="1300" dirty="0" smtClean="0">
                <a:latin typeface="Arial Black" panose="020B0A04020102020204" pitchFamily="34" charset="0"/>
              </a:rPr>
              <a:t>evento que lo desencadenó</a:t>
            </a:r>
            <a:endParaRPr lang="es-CL" sz="1300" dirty="0">
              <a:latin typeface="Arial Black" panose="020B0A04020102020204" pitchFamily="34" charset="0"/>
            </a:endParaRPr>
          </a:p>
        </p:txBody>
      </p:sp>
      <p:sp>
        <p:nvSpPr>
          <p:cNvPr id="10" name="9 Cubo"/>
          <p:cNvSpPr/>
          <p:nvPr/>
        </p:nvSpPr>
        <p:spPr>
          <a:xfrm>
            <a:off x="251518" y="3918198"/>
            <a:ext cx="4248000" cy="864096"/>
          </a:xfrm>
          <a:prstGeom prst="cube">
            <a:avLst/>
          </a:prstGeom>
          <a:gradFill>
            <a:gsLst>
              <a:gs pos="34000">
                <a:srgbClr val="0000CC"/>
              </a:gs>
              <a:gs pos="100000">
                <a:schemeClr val="accent1">
                  <a:tint val="50000"/>
                  <a:shade val="100000"/>
                  <a:satMod val="350000"/>
                </a:schemeClr>
              </a:gs>
            </a:gsLst>
          </a:gra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CL" sz="1300" dirty="0" smtClean="0">
                <a:latin typeface="Arial Black" panose="020B0A04020102020204" pitchFamily="34" charset="0"/>
              </a:rPr>
              <a:t>Se dispara una vez, </a:t>
            </a:r>
            <a:r>
              <a:rPr lang="es-CL" sz="1300" dirty="0">
                <a:latin typeface="Arial Black" panose="020B0A04020102020204" pitchFamily="34" charset="0"/>
              </a:rPr>
              <a:t>incluso si no hay filas </a:t>
            </a:r>
            <a:r>
              <a:rPr lang="es-CL" sz="1300" dirty="0" smtClean="0">
                <a:latin typeface="Arial Black" panose="020B0A04020102020204" pitchFamily="34" charset="0"/>
              </a:rPr>
              <a:t>afectadas</a:t>
            </a:r>
            <a:endParaRPr lang="es-CL" sz="1300" dirty="0">
              <a:latin typeface="Arial Black" panose="020B0A04020102020204" pitchFamily="34" charset="0"/>
            </a:endParaRPr>
          </a:p>
        </p:txBody>
      </p:sp>
      <p:sp>
        <p:nvSpPr>
          <p:cNvPr id="8" name="7 Cubo"/>
          <p:cNvSpPr/>
          <p:nvPr/>
        </p:nvSpPr>
        <p:spPr>
          <a:xfrm>
            <a:off x="251520" y="3126110"/>
            <a:ext cx="4248000" cy="864096"/>
          </a:xfrm>
          <a:prstGeom prst="cube">
            <a:avLst/>
          </a:prstGeom>
          <a:gradFill>
            <a:gsLst>
              <a:gs pos="34000">
                <a:srgbClr val="0000CC"/>
              </a:gs>
              <a:gs pos="100000">
                <a:schemeClr val="accent1">
                  <a:tint val="50000"/>
                  <a:shade val="100000"/>
                  <a:satMod val="350000"/>
                </a:schemeClr>
              </a:gs>
            </a:gsLst>
          </a:gra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CL" sz="1300" dirty="0" smtClean="0">
                <a:latin typeface="Arial Black" panose="020B0A04020102020204" pitchFamily="34" charset="0"/>
              </a:rPr>
              <a:t>Se ejecuta una vez para el evento que lo desencadenó</a:t>
            </a:r>
            <a:endParaRPr lang="es-CL" sz="1300" dirty="0">
              <a:latin typeface="Arial Black" panose="020B0A04020102020204" pitchFamily="34" charset="0"/>
            </a:endParaRPr>
          </a:p>
        </p:txBody>
      </p:sp>
      <p:sp>
        <p:nvSpPr>
          <p:cNvPr id="32769" name="Rectangle 2"/>
          <p:cNvSpPr>
            <a:spLocks noGrp="1" noChangeArrowheads="1"/>
          </p:cNvSpPr>
          <p:nvPr>
            <p:ph type="title" idx="4294967295"/>
          </p:nvPr>
        </p:nvSpPr>
        <p:spPr>
          <a:xfrm>
            <a:off x="882650" y="188913"/>
            <a:ext cx="7793038" cy="1462087"/>
          </a:xfrm>
        </p:spPr>
        <p:txBody>
          <a:bodyPr/>
          <a:lstStyle/>
          <a:p>
            <a:pPr algn="r"/>
            <a:r>
              <a:rPr lang="es-CL" sz="3400" dirty="0" smtClean="0">
                <a:solidFill>
                  <a:srgbClr val="10253F"/>
                </a:solidFill>
                <a:latin typeface="Arial" charset="0"/>
                <a:ea typeface="ＭＳ Ｐゴシック" pitchFamily="34" charset="-128"/>
                <a:cs typeface="Arial" charset="0"/>
              </a:rPr>
              <a:t>Tipos de </a:t>
            </a:r>
            <a:r>
              <a:rPr lang="es-CL" sz="3400" dirty="0" err="1" smtClean="0">
                <a:solidFill>
                  <a:srgbClr val="10253F"/>
                </a:solidFill>
                <a:latin typeface="Arial" charset="0"/>
                <a:ea typeface="ＭＳ Ｐゴシック" pitchFamily="34" charset="-128"/>
                <a:cs typeface="Arial" charset="0"/>
              </a:rPr>
              <a:t>Triggers</a:t>
            </a:r>
            <a:r>
              <a:rPr lang="es-CL" sz="3400" dirty="0" smtClean="0">
                <a:solidFill>
                  <a:srgbClr val="10253F"/>
                </a:solidFill>
                <a:latin typeface="Arial" charset="0"/>
                <a:ea typeface="ＭＳ Ｐゴシック" pitchFamily="34" charset="-128"/>
                <a:cs typeface="Arial" charset="0"/>
              </a:rPr>
              <a:t> DML</a:t>
            </a:r>
            <a:endParaRPr lang="es-ES" sz="3400" dirty="0" smtClean="0">
              <a:solidFill>
                <a:srgbClr val="10253F"/>
              </a:solidFill>
              <a:latin typeface="Arial" charset="0"/>
              <a:ea typeface="ＭＳ Ｐゴシック" pitchFamily="34" charset="-128"/>
              <a:cs typeface="Arial" charset="0"/>
            </a:endParaRPr>
          </a:p>
        </p:txBody>
      </p:sp>
      <p:sp>
        <p:nvSpPr>
          <p:cNvPr id="32770" name="Rectangle 3"/>
          <p:cNvSpPr txBox="1">
            <a:spLocks noChangeArrowheads="1"/>
          </p:cNvSpPr>
          <p:nvPr/>
        </p:nvSpPr>
        <p:spPr bwMode="auto">
          <a:xfrm>
            <a:off x="611188" y="1974528"/>
            <a:ext cx="7993062" cy="407987"/>
          </a:xfrm>
          <a:prstGeom prst="rect">
            <a:avLst/>
          </a:prstGeom>
          <a:noFill/>
          <a:ln w="9525">
            <a:noFill/>
            <a:miter lim="800000"/>
            <a:headEnd/>
            <a:tailEnd/>
          </a:ln>
        </p:spPr>
        <p:txBody>
          <a:bodyPr/>
          <a:lstStyle/>
          <a:p>
            <a:pPr algn="just" defTabSz="457200">
              <a:lnSpc>
                <a:spcPct val="80000"/>
              </a:lnSpc>
              <a:spcBef>
                <a:spcPct val="20000"/>
              </a:spcBef>
            </a:pPr>
            <a:r>
              <a:rPr lang="es-CL" sz="1600" b="1" dirty="0" smtClean="0">
                <a:ea typeface="Arial Unicode MS"/>
                <a:cs typeface="Arial Unicode MS"/>
              </a:rPr>
              <a:t>	</a:t>
            </a:r>
            <a:r>
              <a:rPr lang="es-CL" sz="1600" b="1" dirty="0" err="1" smtClean="0">
                <a:ea typeface="Arial Unicode MS"/>
                <a:cs typeface="Arial Unicode MS"/>
              </a:rPr>
              <a:t>Trigger</a:t>
            </a:r>
            <a:r>
              <a:rPr lang="es-CL" sz="1600" b="1" dirty="0" smtClean="0">
                <a:ea typeface="Arial Unicode MS"/>
                <a:cs typeface="Arial Unicode MS"/>
              </a:rPr>
              <a:t> a nivel de Sentencia</a:t>
            </a:r>
            <a:r>
              <a:rPr lang="es-CL" sz="1800" dirty="0" smtClean="0">
                <a:ea typeface="Arial Unicode MS"/>
                <a:cs typeface="Arial Unicode MS"/>
              </a:rPr>
              <a:t>	                                 </a:t>
            </a:r>
            <a:r>
              <a:rPr lang="es-CL" sz="1600" b="1" dirty="0" err="1" smtClean="0">
                <a:ea typeface="Arial Unicode MS"/>
                <a:cs typeface="Arial Unicode MS"/>
              </a:rPr>
              <a:t>Trigger</a:t>
            </a:r>
            <a:r>
              <a:rPr lang="es-CL" sz="1600" b="1" dirty="0" smtClean="0">
                <a:ea typeface="Arial Unicode MS"/>
                <a:cs typeface="Arial Unicode MS"/>
              </a:rPr>
              <a:t> a nivel de Fila</a:t>
            </a:r>
            <a:endParaRPr lang="es-CL" sz="1600" b="1" dirty="0">
              <a:ea typeface="Arial Unicode MS"/>
              <a:cs typeface="Arial Unicode MS"/>
            </a:endParaRPr>
          </a:p>
        </p:txBody>
      </p:sp>
      <p:sp>
        <p:nvSpPr>
          <p:cNvPr id="2" name="1 Cubo"/>
          <p:cNvSpPr/>
          <p:nvPr/>
        </p:nvSpPr>
        <p:spPr>
          <a:xfrm>
            <a:off x="251520" y="2334022"/>
            <a:ext cx="4248000" cy="864096"/>
          </a:xfrm>
          <a:prstGeom prst="cube">
            <a:avLst/>
          </a:prstGeom>
          <a:gradFill>
            <a:gsLst>
              <a:gs pos="34000">
                <a:srgbClr val="0000CC"/>
              </a:gs>
              <a:gs pos="100000">
                <a:schemeClr val="accent1">
                  <a:tint val="50000"/>
                  <a:shade val="100000"/>
                  <a:satMod val="350000"/>
                </a:schemeClr>
              </a:gs>
            </a:gsLst>
          </a:gra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CL" sz="1300" dirty="0" smtClean="0">
                <a:latin typeface="Arial Black" panose="020B0A04020102020204" pitchFamily="34" charset="0"/>
              </a:rPr>
              <a:t>Es el valor por defecto cuando se crea</a:t>
            </a:r>
            <a:endParaRPr lang="es-CL" sz="1300" dirty="0">
              <a:latin typeface="Arial Black" panose="020B0A04020102020204" pitchFamily="34" charset="0"/>
            </a:endParaRPr>
          </a:p>
        </p:txBody>
      </p:sp>
      <p:sp>
        <p:nvSpPr>
          <p:cNvPr id="7" name="6 Cubo"/>
          <p:cNvSpPr/>
          <p:nvPr/>
        </p:nvSpPr>
        <p:spPr>
          <a:xfrm>
            <a:off x="4716016" y="2334022"/>
            <a:ext cx="4248000" cy="864096"/>
          </a:xfrm>
          <a:prstGeom prst="cube">
            <a:avLst/>
          </a:prstGeom>
          <a:gradFill>
            <a:gsLst>
              <a:gs pos="34000">
                <a:srgbClr val="0000CC"/>
              </a:gs>
              <a:gs pos="100000">
                <a:schemeClr val="accent1">
                  <a:tint val="50000"/>
                  <a:shade val="100000"/>
                  <a:satMod val="350000"/>
                </a:schemeClr>
              </a:gs>
            </a:gsLst>
          </a:gra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CL" sz="1300" dirty="0">
                <a:latin typeface="Arial Black" panose="020B0A04020102020204" pitchFamily="34" charset="0"/>
              </a:rPr>
              <a:t>Utilice la cláusula FOR EACH ROW al crear un disparador.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uocUC 20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a:lstStyle>
        <a:defPPr>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 DuocUC 2012</Template>
  <TotalTime>10552</TotalTime>
  <Words>5675</Words>
  <Application>Microsoft Office PowerPoint</Application>
  <PresentationFormat>Presentación en pantalla (4:3)</PresentationFormat>
  <Paragraphs>705</Paragraphs>
  <Slides>30</Slides>
  <Notes>28</Notes>
  <HiddenSlides>0</HiddenSlides>
  <MMClips>0</MMClips>
  <ScaleCrop>false</ScaleCrop>
  <HeadingPairs>
    <vt:vector size="4" baseType="variant">
      <vt:variant>
        <vt:lpstr>Tema</vt:lpstr>
      </vt:variant>
      <vt:variant>
        <vt:i4>1</vt:i4>
      </vt:variant>
      <vt:variant>
        <vt:lpstr>Títulos de diapositiva</vt:lpstr>
      </vt:variant>
      <vt:variant>
        <vt:i4>30</vt:i4>
      </vt:variant>
    </vt:vector>
  </HeadingPairs>
  <TitlesOfParts>
    <vt:vector size="31" baseType="lpstr">
      <vt:lpstr>Tema DuocUC 2012</vt:lpstr>
      <vt:lpstr>Diapositiva 1</vt:lpstr>
      <vt:lpstr>Diapositiva 2</vt:lpstr>
      <vt:lpstr>Objetivos de la Clase</vt:lpstr>
      <vt:lpstr>¿Qué son losTriggers?</vt:lpstr>
      <vt:lpstr>Triggers de Base de Datos</vt:lpstr>
      <vt:lpstr>Triggers de Base de Datos</vt:lpstr>
      <vt:lpstr>Creando Trigger asociado a Sentencias DML</vt:lpstr>
      <vt:lpstr>Cuándo Ejecutar un Trigger DML</vt:lpstr>
      <vt:lpstr>Tipos de Triggers DML</vt:lpstr>
      <vt:lpstr>Creando Trigger a Nivel de Sentencia</vt:lpstr>
      <vt:lpstr>Creando Trigger a Nivel de Sentencia</vt:lpstr>
      <vt:lpstr>Uso de Predicados Condicionales</vt:lpstr>
      <vt:lpstr>Uso de OLD y NEW en un Trigger</vt:lpstr>
      <vt:lpstr>Uso de OLD y NEW en un Trigger</vt:lpstr>
      <vt:lpstr>Creando Trigger a Nivel de Fila</vt:lpstr>
      <vt:lpstr>Creando Trigger a Nivel de Fila</vt:lpstr>
      <vt:lpstr>Creando Trigger a Nivel de Fila</vt:lpstr>
      <vt:lpstr>Creando Trigger a Nivel de Fila</vt:lpstr>
      <vt:lpstr>Creando Trigger a Nivel de Fila</vt:lpstr>
      <vt:lpstr>Restringiendo un Trigger a Nivel de Fila</vt:lpstr>
      <vt:lpstr>Tablas Mutantes</vt:lpstr>
      <vt:lpstr>Trigger INSTEAD OF</vt:lpstr>
      <vt:lpstr>Trigger INSTEAD OF</vt:lpstr>
      <vt:lpstr>Estado de un Trigger</vt:lpstr>
      <vt:lpstr>Uso de Sentencia CALL en Triggers</vt:lpstr>
      <vt:lpstr>Manejando Trigger con Sentencias ALTER y DROP</vt:lpstr>
      <vt:lpstr>Creando Trigger asociado a Sentencias DDL</vt:lpstr>
      <vt:lpstr>Creando Trigger asociado a Eventos</vt:lpstr>
      <vt:lpstr>Obteniendo Información de Triggers desde el Diccionario de Datos </vt:lpstr>
      <vt:lpstr>Resumen de la Clase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Andres Alberto U.</dc:creator>
  <cp:lastModifiedBy>Alejandra Gajardo San Martin</cp:lastModifiedBy>
  <cp:revision>1341</cp:revision>
  <dcterms:created xsi:type="dcterms:W3CDTF">2013-06-28T16:52:03Z</dcterms:created>
  <dcterms:modified xsi:type="dcterms:W3CDTF">2014-06-15T02:10:17Z</dcterms:modified>
</cp:coreProperties>
</file>