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41"/>
  </p:notesMasterIdLst>
  <p:sldIdLst>
    <p:sldId id="260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96" r:id="rId21"/>
    <p:sldId id="280" r:id="rId22"/>
    <p:sldId id="295" r:id="rId23"/>
    <p:sldId id="281" r:id="rId24"/>
    <p:sldId id="288" r:id="rId25"/>
    <p:sldId id="297" r:id="rId26"/>
    <p:sldId id="267" r:id="rId27"/>
    <p:sldId id="273" r:id="rId28"/>
    <p:sldId id="274" r:id="rId29"/>
    <p:sldId id="283" r:id="rId30"/>
    <p:sldId id="284" r:id="rId31"/>
    <p:sldId id="285" r:id="rId32"/>
    <p:sldId id="286" r:id="rId33"/>
    <p:sldId id="287" r:id="rId34"/>
    <p:sldId id="292" r:id="rId35"/>
    <p:sldId id="291" r:id="rId36"/>
    <p:sldId id="289" r:id="rId37"/>
    <p:sldId id="290" r:id="rId38"/>
    <p:sldId id="293" r:id="rId39"/>
    <p:sldId id="294" r:id="rId4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1172" autoAdjust="0"/>
  </p:normalViewPr>
  <p:slideViewPr>
    <p:cSldViewPr>
      <p:cViewPr varScale="1">
        <p:scale>
          <a:sx n="59" d="100"/>
          <a:sy n="59" d="100"/>
        </p:scale>
        <p:origin x="-16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38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pPr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xmlns="" val="299540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s-ES_tradnl" noProof="0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01-08-2013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0226" y="745171"/>
            <a:ext cx="9070112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es-CL" sz="2800" b="1" dirty="0" smtClean="0">
                <a:latin typeface="Calibri" pitchFamily="34" charset="0"/>
              </a:rPr>
              <a:t>POO2201  </a:t>
            </a:r>
            <a:r>
              <a:rPr lang="es-CL" sz="2800" b="1" dirty="0"/>
              <a:t>PROGRAMACION ORIENTADA A OBJETOS I (</a:t>
            </a:r>
            <a:r>
              <a:rPr lang="es-CL" sz="2800" b="1" dirty="0" smtClean="0"/>
              <a:t>JAVA)</a:t>
            </a:r>
            <a:endParaRPr lang="es-CL" sz="4000" b="1" dirty="0" smtClean="0">
              <a:latin typeface="Calibri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51520" y="4284385"/>
            <a:ext cx="1666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solidFill>
                  <a:schemeClr val="bg1"/>
                </a:solidFill>
                <a:latin typeface="Calibri" pitchFamily="34" charset="0"/>
              </a:rPr>
              <a:t>Herencia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836712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39552" y="1052736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51521" y="620689"/>
            <a:ext cx="8208912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Es posible encontrar casos donde objetos de clases diferentes comparten aspectos comunes.</a:t>
            </a:r>
          </a:p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  ¿Qué atributos y métodos tienen en común las clases TV y Radio?</a:t>
            </a:r>
          </a:p>
        </p:txBody>
      </p:sp>
      <p:pic>
        <p:nvPicPr>
          <p:cNvPr id="27650" name="Picture 2" descr="http://4.bp.blogspot.com/-KxN2e9vw6_M/T6Gs1CULrxI/AAAAAAAAAC8/rza_TgkG3nY/s320/radiot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035670"/>
            <a:ext cx="3048000" cy="2257426"/>
          </a:xfrm>
          <a:prstGeom prst="rect">
            <a:avLst/>
          </a:prstGeom>
          <a:noFill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348880"/>
            <a:ext cx="3312368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836712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39552" y="1052736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51521" y="620689"/>
            <a:ext cx="820891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Atributos:</a:t>
            </a:r>
          </a:p>
          <a:p>
            <a:pPr marL="800100" lvl="1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color									 común</a:t>
            </a:r>
          </a:p>
          <a:p>
            <a:pPr marL="800100" lvl="1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tamaño								 común</a:t>
            </a:r>
          </a:p>
          <a:p>
            <a:pPr marL="800100" lvl="1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esHD									 TV	</a:t>
            </a:r>
          </a:p>
          <a:p>
            <a:pPr marL="800100" lvl="1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frecuencia </a:t>
            </a:r>
            <a:r>
              <a:rPr lang="es-CL" sz="12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(“AM”, “FM”)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	 	 Radio</a:t>
            </a:r>
          </a:p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  <a:endParaRPr lang="es-CL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marL="342900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Métodos:</a:t>
            </a:r>
          </a:p>
          <a:p>
            <a:pPr marL="800100" lvl="1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encender								 común</a:t>
            </a:r>
          </a:p>
          <a:p>
            <a:pPr marL="800100" lvl="1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apagar								 común</a:t>
            </a:r>
          </a:p>
          <a:p>
            <a:pPr marL="800100" lvl="1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verVideo								 TV</a:t>
            </a:r>
          </a:p>
          <a:p>
            <a:pPr marL="800100" lvl="1" indent="-342900" algn="just"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cambiarDial							 Radio</a:t>
            </a:r>
          </a:p>
        </p:txBody>
      </p:sp>
      <p:sp>
        <p:nvSpPr>
          <p:cNvPr id="10" name="9 Llamada de flecha a la derecha"/>
          <p:cNvSpPr/>
          <p:nvPr/>
        </p:nvSpPr>
        <p:spPr>
          <a:xfrm>
            <a:off x="3419872" y="4293096"/>
            <a:ext cx="1584176" cy="2016224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10 Llamada de flecha a la derecha"/>
          <p:cNvSpPr/>
          <p:nvPr/>
        </p:nvSpPr>
        <p:spPr>
          <a:xfrm>
            <a:off x="3419872" y="1196752"/>
            <a:ext cx="1584176" cy="2016224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836712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39552" y="1052736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620688"/>
            <a:ext cx="4464496" cy="344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395536" y="4365104"/>
            <a:ext cx="83884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 herencia es la solución para reutilizar código perteneciente a otras clases. Ejemplo: El método encender definido en la clase Electrodomestico, se reutiliza en TV y Radio.</a:t>
            </a: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836712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39552" y="1052736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95536" y="1255400"/>
            <a:ext cx="83884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¿Bajo qué superclases se podrían agrupar las siguientes subclases?</a:t>
            </a: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35842" name="Picture 2" descr="https://encrypted-tbn2.gstatic.com/images?q=tbn:ANd9GcTorhXVisS9geZjxIbdpMhVQ6RdN8b3hXwyKS7c_-aP57TkaS4Z1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2563" y="2852936"/>
            <a:ext cx="2085301" cy="1224136"/>
          </a:xfrm>
          <a:prstGeom prst="rect">
            <a:avLst/>
          </a:prstGeom>
          <a:noFill/>
        </p:spPr>
      </p:pic>
      <p:pic>
        <p:nvPicPr>
          <p:cNvPr id="35844" name="Picture 4" descr="https://encrypted-tbn3.gstatic.com/images?q=tbn:ANd9GcQJVRMb9p_fwX4gBm6bva8C4hvx39V_1m2c6v_Ra-TgAhBseeRHR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221088"/>
            <a:ext cx="1713789" cy="1224136"/>
          </a:xfrm>
          <a:prstGeom prst="rect">
            <a:avLst/>
          </a:prstGeom>
          <a:noFill/>
        </p:spPr>
      </p:pic>
      <p:sp>
        <p:nvSpPr>
          <p:cNvPr id="35848" name="AutoShape 8" descr="data:image/jpeg;base64,/9j/4AAQSkZJRgABAQAAAQABAAD/2wCEAAkGBhQSERUUEhIWFRUVFxUVGRUYFBUVFRQWFhQWGBQUGBUXHCYeFxojGRQSHy8gIycpLCwsFiAxNTAqNSYrLCkBCQoKDgwOGg8PGCkkHCAsLCkpKSksKSkpKSksLCwsKSksLCkpKSwsKSksKSwpLCkpLCkpLCwsLCkpKSwsKSksKf/AABEIAOEA4QMBIgACEQEDEQH/xAAcAAEAAQUBAQAAAAAAAAAAAAAABAMFBgcIAgH/xAA8EAACAQICBgkBBgUEAwAAAAAAAQIDEQQhBQYSMUFRBxMiYXGBkaGxMhRCUmLR8HKCksHCI6Ky4RYz8f/EABgBAQADAQAAAAAAAAAAAAAAAAABAgME/8QAHhEBAQACAwEAAwAAAAAAAAAAAAECEQMhMUESEyL/2gAMAwEAAhEDEQA/AN4gAAAAAAAAAAAAAAAAAAAAAAAAAAAAAAAAAAAAAAAAAAAAAAAAAAAAABh2s/SDCinChac921vhHw/E/Yi5Sepkt8ZTjNIU6SvVqRgvzSSv4X3mM4/pNwtN2ht1HzjGy9ZW+DVeP0rUrzc6kpSb4t5+HgRJd5jeS/Gs459bdwfShhpu0o1Id7Skv9rv7GTYHSlKsr0qkZruea8VvRz4muBMwulZUmpRm4tcU2mhOS/U3jnx0CDW2rHSnFtQxEk+U7Wa8Vuf73mf4TSlKr/66kJZXspJu3hvRrjnKyuNiUACyoAAAAAAAAAAAAAAAAAAAAAAAARNK6Up4elKrVlaMfVvgkuLJFWqoxcpNKMU229yS3s0b0g64vGVdmDaowyiufObXN/BTLLUWxx2m6xdKdSupwg+rhnuWbXfJmGR0q5533+JY8dVtTduMreR6wuLsjHW+6386X14qyzKUNIK+8htylHN7Pc95bak2n4FUrtW0pnZMrLEOcXxLBTbbLhhsVTTs5u/sRpKPjYTj2o+xf8AVvWGacakZtTg955cIuLTV0+O9Fi0Q3GpUgtyb9mW10jfbpnVPWaOLpJ3SqJdqP8Aku4vpznobWGph6sKlOVmt/J801xTN76t6fhi6KqRye6Ufwy/TkzbDPfVY5467i6gA0ZgAAAAAAAAAAAAAAAAAAAFq1o0n9nwlWot6i0v4pdmPu0BgPSZrqpXw1GXZT7bX3mn9Pgn6mp6+Jvf0JMptt3IVejmctu726ZNLfi03C35vncTaddQSXkubKGIhaEny2X/ALj3h6cHNbbdt2Xfx718lviPqNpGTundO3BSvs+KPWHe36F80jhoqE9nNSlttdY5dtq14x2Uor39CPgNG2WazZFsTJVsqUnGKdhhdHzq2ezJpOMVsq7bbdt7XH5L/W0btRtbkSdGf6dKdOaWy9/Z2lK+9SWWW/jxKzJNi3aPxEYpw2r9zyaaIOjof6lRr8XyXjSE4VNlUoKEYco2uluVuCV36lt0dFbdW34l8EoS4x+TNdRtYHhq0G32JWjNdz4+K3mIJWJuGqbiNpdHJn0i6LjJUaSl9ShBPx2VclHW5QAAAAAAAAAAAAAAAAAAC0616N+0YOtTW9wbjlduUe1Febil5l2AHMWLw7jJqSaabTTyaa3poi1DfmuOoFLGrbjanW/Ha6klwkv77zTWseqOIwckq0Gk901nCXhLn3HPlhpvMtser0706ngvlEOjwd80kX7Ryj29tZS7Phfj5WLTpKhsSsuJE8SqU67k83dX3czI8BTvHckjHMDG9rWyTefMv+CcpU82k3l4meS+KbOpFLevki5NPO6ft4nunomSi3m/LcWnC4dwrbN2r5OO9NP4KxNeo1M3w9CNoqla/fJP1uecdFxqtLPhlxJ9OauoRyslHxks8/G8vQ0+KPtapaVjJNR9HqpiqTm0oKcXd/eafZivGWyixKjCnK88239P6nzHaSnTxNOcXaC2ZwSySs02rc7r4EK6VBRweKVSnCpHdOMZLwkrr5Kx1uYAAAAAAAAAAAAAAAAAAAAAC2ay06TwtXr4qVPYd13/AHbcndqzLmYF0u6VdPDQpp/XO7/hiv1a9CMrqJndaV0lPYbguDfzl++8jN9ZTUnduLcb81vREx1duTZJ0XUvCUeP1Lw4r0zMNN1TAb0mifHFyoLKDnyzWSvd733kPBOzty5q+XDwZcamG2t+79+hnl60xTP/ACKo1sxhF3aTu1DZVt92eKtK9Tayvsq737iDRVLalG6vdW7Sb3K/iXDDU9nNv4KLV9lBdYnzbfLuvu7y04bKU+V7+jJuJxFry42slvSvu895Awas0n/9LxnUrGT2oqfJ2fyvP9BjFt4eD4wqNPwnFNf8WVsPT2ozp81l4rcRqOdKpF8lLvTjJfqyYVu7oq0m6uj4qW+lJ0/LKUfaVvIzE1z0KRf2as75dYkvKCv8o2MdOPjny9AAWVAAAAAAAAAAAAAAAAAAANO9NWNvWjC/0wWXjd3NxHP3Sjj+sxtZr7r2P6Fb5RTPxfD1r+TueJVHGSadrO+XM9SKUp3WZSNV2p6VTV3BX9vQiY7Sm1lK9uSdl6FGhG6KVejmRMZtOyNeL+57/wDRNo6VmsksuTbZEoYbMqStFpPeVutp0ukcU52cn4JKyXlzJeHhmmWijO7Lxh5ZZFaK9Ko1VTXMr4uhsyq23SSa/maf6ooRjbPvuXPSsl1dN8ZZf05v3ZMS2X0O4ZxwU290qrt5RijPDHej/DqGj6NuKlJ+LkzIjox8c2XoACyoAAAAAAAAAAAAAAAAAAPNSdk2+Cb9Dl7TuL26tST3ylJ+rOk9YcRsYWvLdalU9dl29zlvFVu078zLka4IVZEOoXBL9tEavh+KIxq9jzgMmTowuyHhY5lwi9kZUxfepzIukYXs+JclIgYx3djHfbR5wtZIuOHxWf8AcssIO5c8NVStu8t6FVXmpLJEyUtujB/glbykv1iWqVTK3H98C96qYB4ip1C31LW8mnf0uWiW7tSqTjgKCf4L/wBTbXs0Xs8UKKhGMY7opRXglZHs6Y5aAAlAAAAAAAAAAAAAAAAAAAMH6X9IdXo9xUrOpOMbc0ryfllH1Ofa2bubX6dMe+toUuEYSn5zlb/A1M4XOfO9t8J0o1H3nhYhrgV3RyzzLzoXVbrqcpylsxjKME2r9qSbSb4ZR9xNJY9tpkxT2o96tmV8VoWVKcotPJ5PmiLOk47hdJj7Vx/BbiMsU+SK1LCbWZ6lo9WKXSe0N1rskUsWlzXkmV6eiJbN9i2V9zIn2Vq/cP5RNxfcPWU0tzsXjRelJUKtOpTylBprllwfNbzGNGT2ZWkvNbi9wtu9CJV3SGiNIrEUKdWKspxUrcua8ndEwwzos0n1mD6t/VSk1/LLtR99r0MzOuXcclmroABKAAAAAAAAAAAAAAAAAAAaI6aq18fb8NOC8N7/ALmv4RyMx6W6ylpKtbhsR9KcbmJQicuXrox8eKm83Lqdqwqmg6qkrSrbdSL4/wCmrQfrGXqapwWj5VK0YRV5Sail3t2R0XjdH9Ro6dKnvp4eUF5U2m/PP1NMIplWiqekFWvTlZVFufCVt68SlR0DOpNQUM27Z2Szy37jHsZNxqZb0+ZKwelKm0u3Ky7yn4r7X/SOqFbDu1SlOKva7i9l+DtZ7jzh9CPYlUdOWxD6pWdu5XfFvJLvOiMDU26UJNZyhFu/NxT/ALkfTuAVXDVabS7UJW7pJXi/JpPyLXinqn7K51qaYjdqMbWbT4q6SVlztnfwIGNor64rJ5PkmfcYk6jSyiskuSR7p3acN6d7eKV18e5hWyLQgmk0SqW/92LfgpWbi/2mV51bE6G1OiDGvr5wvlKm/WLTXs5G2jRnRPitnGU/zbUeHGLt7pG8zp4/GHJ6AA0ZgAAAAAAAAAAAAAAAB8Z9KWLf+nP+GXwwOY9ZdIdfi6tR/fqTl5bWS9LENQzR8nG82VZLNHHa6md9Fuhusxym12aUXO/5rJR93fyNwacnbDV3ypVH6QkYz0U4WMcG5q15zd/5Ukl8vzLvrxj1RwGIk+NNwXjPsr/lfyOjHrFhl3k5l0k+2+/Mm6t4XrMRSha+1UhG3NOSX9yBimnJmYdE+FUtI0Lq6TlL+mEmn6pFI0rohI8V32ZX5P4Kh8krm7ByxiIPafK7Jeh8FOrXp04ZTnOMY33XbW896TpbNWpFbozkvJSaLjqXierx2Hk9yqRv4N2fycmu3Sha36uPB46dNZq6cXzjJXXvl5FkrQuzcPTTodONDEJZpulLwzlD/P1NP1pXlkTnNUxu4yrUat1eNwz4OpBNeLtf3OhjmPBYhxcJJ5xkpead950vha23CMvxRUvVX/uacV9Z8iqADZkAAAAAAAAAAAAAAAAGP6+aW+z4CvPi4OEf4p9lfLfkZAae6Y9ZusmsJT3U2pTd8nNrKPkn6vuKZ3UWxm61fTd5XJ9CKvmRrpciVhpJ5nK6G8+i6K+wK3Gc7+y+EjH+mzTqjRp4dPtSfWSXKKuo+rb9C+auY6GA0RTq1cuzt24ylUk9hLxWyaR151i+04mVRt3k/wCVJZKMb52SSN7epGUndrHa1XM2l0D4dSxNWb3wpZeMpJX9E/U1JM2/0B0H11WV8nStbn24ifCt2AA2ZOdNd8F9nxteH5214S7S9pFp0ZjNmaa3pprxvkX7pZr30jW7thelOOZhVDGWkjls7dE8b61+0lGvodVdn63Ta/LK72viS8zR+xmbGwesVKpoevh5SW3FqcF+JbcXK3hn6mv6seKGd2YzT1SlY6U1arqeEoSTunSp+0Un8HMvVt+DN49EOl+swbpP6qMrfyzu177RPFe9I5J0zsAHSwAAAAAAAAAAAAAA81Kiim5NJJXbbsklvbfA9GG9KGEr1cJs0XaF06iV9uUb5RS5cX5EW6iZN1adbulqnSfV0LNvLb32vxirrPvb8jTeldIOTbTvfNvNvzb4lTSmhakq0U9zd7vLvfgfdIaBqRTyeaOW2310SSeLLGUnmXnQldbSU9zlH0vmS9HavS2U3FtNL3WTM11N6MnWXWVbxiruD5y+7l+HmR7dQt1N1mfSjoedfARhRi3s1IS2Y8YxjJWXqjQ+O1WxKqx2qFS3PYlZPvsjqicSDX0fF8F6HTce9sJl1py9PVytdLqp71uhL9DdPQxoKdClVnUi47TjGN1Z8XL/ABMzjoyJPwtDZWQmJckk+XPqPjLqtDdK+gqqxc6s43VR3i1ucUkreKyXpzNd4nAyUou3F5d1t51XpHR0Kv1wjNfmipfJZMRqXhJu88NTb57Nn6ox/C76aTNoLAJw2ZcG1GXLZn2X8+x7xdJq63NNp9zWTyN8Lo6wUt9BNbrbU7b77to0frFliK8FFwUas1spt2Sk1FXe/L4Mssbj60xylWqOMs9+4zro41k+z4mMr9ip2Ki/Lwn4p5+FzXeLwTjm8iToqs4NSv3ld67i/vTrWE00mndPNNZprmfTU/R70lrZ6mq+xHJPjTX+Ufdd+5bXjJNJp3TzT5o6sc5k5ssbi+gAuqAAAAAAAAAAAeWehYCHiNHU5q04RkvzRT+SJPV2g1Z0KbXLYjb0sXawsRo2s8NXKCVlRppcthWLhQoKKtFWS4LJIkWFhofLHlwKlhYkU1TPaR9AAAAfHEpypFUAUerNda/agxqbNTD03t3bmoq7m5ScnKXN3bNlNHh0yuWMymqmXTm3TmqtaMZbVOd3wUJZZ77W5XIeA0BO2ayS37su/kdO9WeZYWL+qKfik/kyvF1qVpORzPojRc4YmeznCVnk001JJu1t/wD2b81BpV4YOEMSneGUJO15U/uXW9NLLPuL5DBQW6EVbd2Vl4ZFdIvjhq7Vyy3NAANF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pic>
        <p:nvPicPr>
          <p:cNvPr id="3585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69757" y="2996952"/>
            <a:ext cx="15906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4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4797152"/>
            <a:ext cx="1700014" cy="136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Nube"/>
          <p:cNvSpPr/>
          <p:nvPr/>
        </p:nvSpPr>
        <p:spPr>
          <a:xfrm>
            <a:off x="467544" y="2204864"/>
            <a:ext cx="4176464" cy="3672408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5" name="14 Nube"/>
          <p:cNvSpPr/>
          <p:nvPr/>
        </p:nvSpPr>
        <p:spPr>
          <a:xfrm>
            <a:off x="4644008" y="2636912"/>
            <a:ext cx="4176464" cy="4392488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5174035"/>
          </a:xfrm>
        </p:spPr>
        <p:txBody>
          <a:bodyPr/>
          <a:lstStyle/>
          <a:p>
            <a:pPr algn="just">
              <a:buNone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Una subclase de declara igual que una clase "normal", agregando la clase que se está extendiendo . Se utiliza la palabra extends:</a:t>
            </a:r>
          </a:p>
          <a:p>
            <a:pPr algn="just">
              <a:buNone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2" algn="just">
              <a:buNone/>
            </a:pPr>
            <a:r>
              <a:rPr lang="es-CL" sz="2800" b="1" dirty="0" smtClean="0">
                <a:solidFill>
                  <a:schemeClr val="accent6">
                    <a:lumMod val="75000"/>
                  </a:schemeClr>
                </a:solidFill>
              </a:rPr>
              <a:t>public class Mamifero extends Animal{</a:t>
            </a:r>
          </a:p>
          <a:p>
            <a:pPr lvl="4" algn="just">
              <a:buNone/>
            </a:pPr>
            <a:r>
              <a:rPr lang="es-ES_tradnl" sz="2800" b="1" dirty="0" smtClean="0">
                <a:solidFill>
                  <a:schemeClr val="accent6">
                    <a:lumMod val="75000"/>
                  </a:schemeClr>
                </a:solidFill>
              </a:rPr>
              <a:t>//cuerpo de la subclase</a:t>
            </a:r>
            <a:endParaRPr lang="es-CL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 algn="just">
              <a:buNone/>
            </a:pPr>
            <a:r>
              <a:rPr lang="es-CL" sz="2800" b="1" dirty="0" smtClean="0">
                <a:solidFill>
                  <a:schemeClr val="accent6">
                    <a:lumMod val="75000"/>
                  </a:schemeClr>
                </a:solidFill>
              </a:rPr>
              <a:t>}	</a:t>
            </a:r>
            <a:endParaRPr lang="es-ES_tradnl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None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     Mamifero </a:t>
            </a:r>
            <a:r>
              <a:rPr lang="es-CL" sz="2800" b="1" dirty="0" smtClean="0">
                <a:solidFill>
                  <a:schemeClr val="tx2">
                    <a:lumMod val="50000"/>
                  </a:schemeClr>
                </a:solidFill>
              </a:rPr>
              <a:t>“es un” </a:t>
            </a: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Animal.</a:t>
            </a:r>
          </a:p>
          <a:p>
            <a:pPr marL="0" algn="just" defTabSz="914400">
              <a:buNone/>
              <a:defRPr/>
            </a:pPr>
            <a:r>
              <a:rPr lang="es-ES_tradnl" sz="1800" dirty="0" smtClean="0">
                <a:solidFill>
                  <a:schemeClr val="tx2">
                    <a:lumMod val="50000"/>
                  </a:schemeClr>
                </a:solidFill>
              </a:rPr>
              <a:t>        La herencia entre dos clases establece una relación entre las mismas </a:t>
            </a:r>
          </a:p>
          <a:p>
            <a:pPr marL="0" algn="just" defTabSz="914400">
              <a:buNone/>
              <a:defRPr/>
            </a:pPr>
            <a:r>
              <a:rPr lang="es-ES_tradnl" sz="1800" dirty="0" smtClean="0">
                <a:solidFill>
                  <a:schemeClr val="tx2">
                    <a:lumMod val="50000"/>
                  </a:schemeClr>
                </a:solidFill>
              </a:rPr>
              <a:t>        de tipo “es un”.</a:t>
            </a:r>
          </a:p>
          <a:p>
            <a:pPr algn="just">
              <a:buNone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s-CL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573016"/>
            <a:ext cx="14001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39552" y="1052736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95536" y="1255400"/>
            <a:ext cx="83884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 subclase puede agregar atributos y métodos propios.</a:t>
            </a: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35848" name="AutoShape 8" descr="data:image/jpeg;base64,/9j/4AAQSkZJRgABAQAAAQABAAD/2wCEAAkGBhQSERUUEhIWFRUVFxUVGRUYFBUVFRQWFhQWGBQUGBUXHCYeFxojGRQSHy8gIycpLCwsFiAxNTAqNSYrLCkBCQoKDgwOGg8PGCkkHCAsLCkpKSksKSkpKSksLCwsKSksLCkpKSwsKSksKSwpLCkpLCkpLCwsLCkpKSwsKSksKf/AABEIAOEA4QMBIgACEQEDEQH/xAAcAAEAAQUBAQAAAAAAAAAAAAAABAMFBgcIAgH/xAA8EAACAQICBgkBBgUEAwAAAAAAAQIDEQQhBQYSMUFRBxMiYXGBkaGxMhRCUmLR8HKCksHCI6Ky4RYz8f/EABgBAQADAQAAAAAAAAAAAAAAAAABAgME/8QAHhEBAQACAwEAAwAAAAAAAAAAAAECEQMhMUESEyL/2gAMAwEAAhEDEQA/AN4gAAAAAAAAAAAAAAAAAAAAAAAAAAAAAAAAAAAAAAAAAAAAAAAAAAAAABh2s/SDCinChac921vhHw/E/Yi5Sepkt8ZTjNIU6SvVqRgvzSSv4X3mM4/pNwtN2ht1HzjGy9ZW+DVeP0rUrzc6kpSb4t5+HgRJd5jeS/Gs459bdwfShhpu0o1Id7Skv9rv7GTYHSlKsr0qkZruea8VvRz4muBMwulZUmpRm4tcU2mhOS/U3jnx0CDW2rHSnFtQxEk+U7Wa8Vuf73mf4TSlKr/66kJZXspJu3hvRrjnKyuNiUACyoAAAAAAAAAAAAAAAAAAAAAAAARNK6Up4elKrVlaMfVvgkuLJFWqoxcpNKMU229yS3s0b0g64vGVdmDaowyiufObXN/BTLLUWxx2m6xdKdSupwg+rhnuWbXfJmGR0q5533+JY8dVtTduMreR6wuLsjHW+6386X14qyzKUNIK+8htylHN7Pc95bak2n4FUrtW0pnZMrLEOcXxLBTbbLhhsVTTs5u/sRpKPjYTj2o+xf8AVvWGacakZtTg955cIuLTV0+O9Fi0Q3GpUgtyb9mW10jfbpnVPWaOLpJ3SqJdqP8Aku4vpznobWGph6sKlOVmt/J801xTN76t6fhi6KqRye6Ufwy/TkzbDPfVY5467i6gA0ZgAAAAAAAAAAAAAAAAAAAFq1o0n9nwlWot6i0v4pdmPu0BgPSZrqpXw1GXZT7bX3mn9Pgn6mp6+Jvf0JMptt3IVejmctu726ZNLfi03C35vncTaddQSXkubKGIhaEny2X/ALj3h6cHNbbdt2Xfx718lviPqNpGTundO3BSvs+KPWHe36F80jhoqE9nNSlttdY5dtq14x2Uor39CPgNG2WazZFsTJVsqUnGKdhhdHzq2ezJpOMVsq7bbdt7XH5L/W0btRtbkSdGf6dKdOaWy9/Z2lK+9SWWW/jxKzJNi3aPxEYpw2r9zyaaIOjof6lRr8XyXjSE4VNlUoKEYco2uluVuCV36lt0dFbdW34l8EoS4x+TNdRtYHhq0G32JWjNdz4+K3mIJWJuGqbiNpdHJn0i6LjJUaSl9ShBPx2VclHW5QAAAAAAAAAAAAAAAAAAC0616N+0YOtTW9wbjlduUe1Febil5l2AHMWLw7jJqSaabTTyaa3poi1DfmuOoFLGrbjanW/Ha6klwkv77zTWseqOIwckq0Gk901nCXhLn3HPlhpvMtser0706ngvlEOjwd80kX7Ryj29tZS7Phfj5WLTpKhsSsuJE8SqU67k83dX3czI8BTvHckjHMDG9rWyTefMv+CcpU82k3l4meS+KbOpFLevki5NPO6ft4nunomSi3m/LcWnC4dwrbN2r5OO9NP4KxNeo1M3w9CNoqla/fJP1uecdFxqtLPhlxJ9OauoRyslHxks8/G8vQ0+KPtapaVjJNR9HqpiqTm0oKcXd/eafZivGWyixKjCnK88239P6nzHaSnTxNOcXaC2ZwSySs02rc7r4EK6VBRweKVSnCpHdOMZLwkrr5Kx1uYAAAAAAAAAAAAAAAAAAAAAC2ay06TwtXr4qVPYd13/AHbcndqzLmYF0u6VdPDQpp/XO7/hiv1a9CMrqJndaV0lPYbguDfzl++8jN9ZTUnduLcb81vREx1duTZJ0XUvCUeP1Lw4r0zMNN1TAb0mifHFyoLKDnyzWSvd733kPBOzty5q+XDwZcamG2t+79+hnl60xTP/ACKo1sxhF3aTu1DZVt92eKtK9Tayvsq737iDRVLalG6vdW7Sb3K/iXDDU9nNv4KLV9lBdYnzbfLuvu7y04bKU+V7+jJuJxFry42slvSvu895Awas0n/9LxnUrGT2oqfJ2fyvP9BjFt4eD4wqNPwnFNf8WVsPT2ozp81l4rcRqOdKpF8lLvTjJfqyYVu7oq0m6uj4qW+lJ0/LKUfaVvIzE1z0KRf2as75dYkvKCv8o2MdOPjny9AAWVAAAAAAAAAAAAAAAAAAANO9NWNvWjC/0wWXjd3NxHP3Sjj+sxtZr7r2P6Fb5RTPxfD1r+TueJVHGSadrO+XM9SKUp3WZSNV2p6VTV3BX9vQiY7Sm1lK9uSdl6FGhG6KVejmRMZtOyNeL+57/wDRNo6VmsksuTbZEoYbMqStFpPeVutp0ukcU52cn4JKyXlzJeHhmmWijO7Lxh5ZZFaK9Ko1VTXMr4uhsyq23SSa/maf6ooRjbPvuXPSsl1dN8ZZf05v3ZMS2X0O4ZxwU290qrt5RijPDHej/DqGj6NuKlJ+LkzIjox8c2XoACyoAAAAAAAAAAAAAAAAAAPNSdk2+Cb9Dl7TuL26tST3ylJ+rOk9YcRsYWvLdalU9dl29zlvFVu078zLka4IVZEOoXBL9tEavh+KIxq9jzgMmTowuyHhY5lwi9kZUxfepzIukYXs+JclIgYx3djHfbR5wtZIuOHxWf8AcssIO5c8NVStu8t6FVXmpLJEyUtujB/glbykv1iWqVTK3H98C96qYB4ip1C31LW8mnf0uWiW7tSqTjgKCf4L/wBTbXs0Xs8UKKhGMY7opRXglZHs6Y5aAAlAAAAAAAAAAAAAAAAAAAMH6X9IdXo9xUrOpOMbc0ryfllH1Ofa2bubX6dMe+toUuEYSn5zlb/A1M4XOfO9t8J0o1H3nhYhrgV3RyzzLzoXVbrqcpylsxjKME2r9qSbSb4ZR9xNJY9tpkxT2o96tmV8VoWVKcotPJ5PmiLOk47hdJj7Vx/BbiMsU+SK1LCbWZ6lo9WKXSe0N1rskUsWlzXkmV6eiJbN9i2V9zIn2Vq/cP5RNxfcPWU0tzsXjRelJUKtOpTylBprllwfNbzGNGT2ZWkvNbi9wtu9CJV3SGiNIrEUKdWKspxUrcua8ndEwwzos0n1mD6t/VSk1/LLtR99r0MzOuXcclmroABKAAAAAAAAAAAAAAAAAAAaI6aq18fb8NOC8N7/ALmv4RyMx6W6ylpKtbhsR9KcbmJQicuXrox8eKm83Lqdqwqmg6qkrSrbdSL4/wCmrQfrGXqapwWj5VK0YRV5Sail3t2R0XjdH9Ro6dKnvp4eUF5U2m/PP1NMIplWiqekFWvTlZVFufCVt68SlR0DOpNQUM27Z2Szy37jHsZNxqZb0+ZKwelKm0u3Ky7yn4r7X/SOqFbDu1SlOKva7i9l+DtZ7jzh9CPYlUdOWxD6pWdu5XfFvJLvOiMDU26UJNZyhFu/NxT/ALkfTuAVXDVabS7UJW7pJXi/JpPyLXinqn7K51qaYjdqMbWbT4q6SVlztnfwIGNor64rJ5PkmfcYk6jSyiskuSR7p3acN6d7eKV18e5hWyLQgmk0SqW/92LfgpWbi/2mV51bE6G1OiDGvr5wvlKm/WLTXs5G2jRnRPitnGU/zbUeHGLt7pG8zp4/GHJ6AA0ZgAAAAAAAAAAAAAAAB8Z9KWLf+nP+GXwwOY9ZdIdfi6tR/fqTl5bWS9LENQzR8nG82VZLNHHa6md9Fuhusxym12aUXO/5rJR93fyNwacnbDV3ypVH6QkYz0U4WMcG5q15zd/5Ukl8vzLvrxj1RwGIk+NNwXjPsr/lfyOjHrFhl3k5l0k+2+/Mm6t4XrMRSha+1UhG3NOSX9yBimnJmYdE+FUtI0Lq6TlL+mEmn6pFI0rohI8V32ZX5P4Kh8krm7ByxiIPafK7Jeh8FOrXp04ZTnOMY33XbW896TpbNWpFbozkvJSaLjqXierx2Hk9yqRv4N2fycmu3Sha36uPB46dNZq6cXzjJXXvl5FkrQuzcPTTodONDEJZpulLwzlD/P1NP1pXlkTnNUxu4yrUat1eNwz4OpBNeLtf3OhjmPBYhxcJJ5xkpead950vha23CMvxRUvVX/uacV9Z8iqADZkAAAAAAAAAAAAAAAAGP6+aW+z4CvPi4OEf4p9lfLfkZAae6Y9ZusmsJT3U2pTd8nNrKPkn6vuKZ3UWxm61fTd5XJ9CKvmRrpciVhpJ5nK6G8+i6K+wK3Gc7+y+EjH+mzTqjRp4dPtSfWSXKKuo+rb9C+auY6GA0RTq1cuzt24ylUk9hLxWyaR151i+04mVRt3k/wCVJZKMb52SSN7epGUndrHa1XM2l0D4dSxNWb3wpZeMpJX9E/U1JM2/0B0H11WV8nStbn24ifCt2AA2ZOdNd8F9nxteH5214S7S9pFp0ZjNmaa3pprxvkX7pZr30jW7thelOOZhVDGWkjls7dE8b61+0lGvodVdn63Ta/LK72viS8zR+xmbGwesVKpoevh5SW3FqcF+JbcXK3hn6mv6seKGd2YzT1SlY6U1arqeEoSTunSp+0Un8HMvVt+DN49EOl+swbpP6qMrfyzu177RPFe9I5J0zsAHSwAAAAAAAAAAAAAA81Kiim5NJJXbbsklvbfA9GG9KGEr1cJs0XaF06iV9uUb5RS5cX5EW6iZN1adbulqnSfV0LNvLb32vxirrPvb8jTeldIOTbTvfNvNvzb4lTSmhakq0U9zd7vLvfgfdIaBqRTyeaOW2310SSeLLGUnmXnQldbSU9zlH0vmS9HavS2U3FtNL3WTM11N6MnWXWVbxiruD5y+7l+HmR7dQt1N1mfSjoedfARhRi3s1IS2Y8YxjJWXqjQ+O1WxKqx2qFS3PYlZPvsjqicSDX0fF8F6HTce9sJl1py9PVytdLqp71uhL9DdPQxoKdClVnUi47TjGN1Z8XL/ABMzjoyJPwtDZWQmJckk+XPqPjLqtDdK+gqqxc6s43VR3i1ucUkreKyXpzNd4nAyUou3F5d1t51XpHR0Kv1wjNfmipfJZMRqXhJu88NTb57Nn6ox/C76aTNoLAJw2ZcG1GXLZn2X8+x7xdJq63NNp9zWTyN8Lo6wUt9BNbrbU7b77to0frFliK8FFwUas1spt2Sk1FXe/L4Mssbj60xylWqOMs9+4zro41k+z4mMr9ip2Ki/Lwn4p5+FzXeLwTjm8iToqs4NSv3ld67i/vTrWE00mndPNNZprmfTU/R70lrZ6mq+xHJPjTX+Ufdd+5bXjJNJp3TzT5o6sc5k5ssbi+gAuqAAAAAAAAAAAeWehYCHiNHU5q04RkvzRT+SJPV2g1Z0KbXLYjb0sXawsRo2s8NXKCVlRppcthWLhQoKKtFWS4LJIkWFhofLHlwKlhYkU1TPaR9AAAAfHEpypFUAUerNda/agxqbNTD03t3bmoq7m5ScnKXN3bNlNHh0yuWMymqmXTm3TmqtaMZbVOd3wUJZZ77W5XIeA0BO2ayS37su/kdO9WeZYWL+qKfik/kyvF1qVpORzPojRc4YmeznCVnk001JJu1t/wD2b81BpV4YOEMSneGUJO15U/uXW9NLLPuL5DBQW6EVbd2Vl4ZFdIvjhq7Vyy3NAANF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466975"/>
            <a:ext cx="7191669" cy="269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132855"/>
            <a:ext cx="1656184" cy="423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39552" y="1052736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95536" y="825674"/>
            <a:ext cx="83884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</a:rPr>
              <a:t>Sobreescribir</a:t>
            </a: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Significa reescribir en la subclase el método heredado de la superclase. </a:t>
            </a: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 subclase puede modificar atributos y métodos de la superclase.</a:t>
            </a: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35848" name="AutoShape 8" descr="data:image/jpeg;base64,/9j/4AAQSkZJRgABAQAAAQABAAD/2wCEAAkGBhQSERUUEhIWFRUVFxUVGRUYFBUVFRQWFhQWGBQUGBUXHCYeFxojGRQSHy8gIycpLCwsFiAxNTAqNSYrLCkBCQoKDgwOGg8PGCkkHCAsLCkpKSksKSkpKSksLCwsKSksLCkpKSwsKSksKSwpLCkpLCkpLCwsLCkpKSwsKSksKf/AABEIAOEA4QMBIgACEQEDEQH/xAAcAAEAAQUBAQAAAAAAAAAAAAAABAMFBgcIAgH/xAA8EAACAQICBgkBBgUEAwAAAAAAAQIDEQQhBQYSMUFRBxMiYXGBkaGxMhRCUmLR8HKCksHCI6Ky4RYz8f/EABgBAQADAQAAAAAAAAAAAAAAAAABAgME/8QAHhEBAQACAwEAAwAAAAAAAAAAAAECEQMhMUESEyL/2gAMAwEAAhEDEQA/AN4gAAAAAAAAAAAAAAAAAAAAAAAAAAAAAAAAAAAAAAAAAAAAAAAAAAAAABh2s/SDCinChac921vhHw/E/Yi5Sepkt8ZTjNIU6SvVqRgvzSSv4X3mM4/pNwtN2ht1HzjGy9ZW+DVeP0rUrzc6kpSb4t5+HgRJd5jeS/Gs459bdwfShhpu0o1Id7Skv9rv7GTYHSlKsr0qkZruea8VvRz4muBMwulZUmpRm4tcU2mhOS/U3jnx0CDW2rHSnFtQxEk+U7Wa8Vuf73mf4TSlKr/66kJZXspJu3hvRrjnKyuNiUACyoAAAAAAAAAAAAAAAAAAAAAAAARNK6Up4elKrVlaMfVvgkuLJFWqoxcpNKMU229yS3s0b0g64vGVdmDaowyiufObXN/BTLLUWxx2m6xdKdSupwg+rhnuWbXfJmGR0q5533+JY8dVtTduMreR6wuLsjHW+6386X14qyzKUNIK+8htylHN7Pc95bak2n4FUrtW0pnZMrLEOcXxLBTbbLhhsVTTs5u/sRpKPjYTj2o+xf8AVvWGacakZtTg955cIuLTV0+O9Fi0Q3GpUgtyb9mW10jfbpnVPWaOLpJ3SqJdqP8Aku4vpznobWGph6sKlOVmt/J801xTN76t6fhi6KqRye6Ufwy/TkzbDPfVY5467i6gA0ZgAAAAAAAAAAAAAAAAAAAFq1o0n9nwlWot6i0v4pdmPu0BgPSZrqpXw1GXZT7bX3mn9Pgn6mp6+Jvf0JMptt3IVejmctu726ZNLfi03C35vncTaddQSXkubKGIhaEny2X/ALj3h6cHNbbdt2Xfx718lviPqNpGTundO3BSvs+KPWHe36F80jhoqE9nNSlttdY5dtq14x2Uor39CPgNG2WazZFsTJVsqUnGKdhhdHzq2ezJpOMVsq7bbdt7XH5L/W0btRtbkSdGf6dKdOaWy9/Z2lK+9SWWW/jxKzJNi3aPxEYpw2r9zyaaIOjof6lRr8XyXjSE4VNlUoKEYco2uluVuCV36lt0dFbdW34l8EoS4x+TNdRtYHhq0G32JWjNdz4+K3mIJWJuGqbiNpdHJn0i6LjJUaSl9ShBPx2VclHW5QAAAAAAAAAAAAAAAAAAC0616N+0YOtTW9wbjlduUe1Febil5l2AHMWLw7jJqSaabTTyaa3poi1DfmuOoFLGrbjanW/Ha6klwkv77zTWseqOIwckq0Gk901nCXhLn3HPlhpvMtser0706ngvlEOjwd80kX7Ryj29tZS7Phfj5WLTpKhsSsuJE8SqU67k83dX3czI8BTvHckjHMDG9rWyTefMv+CcpU82k3l4meS+KbOpFLevki5NPO6ft4nunomSi3m/LcWnC4dwrbN2r5OO9NP4KxNeo1M3w9CNoqla/fJP1uecdFxqtLPhlxJ9OauoRyslHxks8/G8vQ0+KPtapaVjJNR9HqpiqTm0oKcXd/eafZivGWyixKjCnK88239P6nzHaSnTxNOcXaC2ZwSySs02rc7r4EK6VBRweKVSnCpHdOMZLwkrr5Kx1uYAAAAAAAAAAAAAAAAAAAAAC2ay06TwtXr4qVPYd13/AHbcndqzLmYF0u6VdPDQpp/XO7/hiv1a9CMrqJndaV0lPYbguDfzl++8jN9ZTUnduLcb81vREx1duTZJ0XUvCUeP1Lw4r0zMNN1TAb0mifHFyoLKDnyzWSvd733kPBOzty5q+XDwZcamG2t+79+hnl60xTP/ACKo1sxhF3aTu1DZVt92eKtK9Tayvsq737iDRVLalG6vdW7Sb3K/iXDDU9nNv4KLV9lBdYnzbfLuvu7y04bKU+V7+jJuJxFry42slvSvu895Awas0n/9LxnUrGT2oqfJ2fyvP9BjFt4eD4wqNPwnFNf8WVsPT2ozp81l4rcRqOdKpF8lLvTjJfqyYVu7oq0m6uj4qW+lJ0/LKUfaVvIzE1z0KRf2as75dYkvKCv8o2MdOPjny9AAWVAAAAAAAAAAAAAAAAAAANO9NWNvWjC/0wWXjd3NxHP3Sjj+sxtZr7r2P6Fb5RTPxfD1r+TueJVHGSadrO+XM9SKUp3WZSNV2p6VTV3BX9vQiY7Sm1lK9uSdl6FGhG6KVejmRMZtOyNeL+57/wDRNo6VmsksuTbZEoYbMqStFpPeVutp0ukcU52cn4JKyXlzJeHhmmWijO7Lxh5ZZFaK9Ko1VTXMr4uhsyq23SSa/maf6ooRjbPvuXPSsl1dN8ZZf05v3ZMS2X0O4ZxwU290qrt5RijPDHej/DqGj6NuKlJ+LkzIjox8c2XoACyoAAAAAAAAAAAAAAAAAAPNSdk2+Cb9Dl7TuL26tST3ylJ+rOk9YcRsYWvLdalU9dl29zlvFVu078zLka4IVZEOoXBL9tEavh+KIxq9jzgMmTowuyHhY5lwi9kZUxfepzIukYXs+JclIgYx3djHfbR5wtZIuOHxWf8AcssIO5c8NVStu8t6FVXmpLJEyUtujB/glbykv1iWqVTK3H98C96qYB4ip1C31LW8mnf0uWiW7tSqTjgKCf4L/wBTbXs0Xs8UKKhGMY7opRXglZHs6Y5aAAlAAAAAAAAAAAAAAAAAAAMH6X9IdXo9xUrOpOMbc0ryfllH1Ofa2bubX6dMe+toUuEYSn5zlb/A1M4XOfO9t8J0o1H3nhYhrgV3RyzzLzoXVbrqcpylsxjKME2r9qSbSb4ZR9xNJY9tpkxT2o96tmV8VoWVKcotPJ5PmiLOk47hdJj7Vx/BbiMsU+SK1LCbWZ6lo9WKXSe0N1rskUsWlzXkmV6eiJbN9i2V9zIn2Vq/cP5RNxfcPWU0tzsXjRelJUKtOpTylBprllwfNbzGNGT2ZWkvNbi9wtu9CJV3SGiNIrEUKdWKspxUrcua8ndEwwzos0n1mD6t/VSk1/LLtR99r0MzOuXcclmroABKAAAAAAAAAAAAAAAAAAAaI6aq18fb8NOC8N7/ALmv4RyMx6W6ylpKtbhsR9KcbmJQicuXrox8eKm83Lqdqwqmg6qkrSrbdSL4/wCmrQfrGXqapwWj5VK0YRV5Sail3t2R0XjdH9Ro6dKnvp4eUF5U2m/PP1NMIplWiqekFWvTlZVFufCVt68SlR0DOpNQUM27Z2Szy37jHsZNxqZb0+ZKwelKm0u3Ky7yn4r7X/SOqFbDu1SlOKva7i9l+DtZ7jzh9CPYlUdOWxD6pWdu5XfFvJLvOiMDU26UJNZyhFu/NxT/ALkfTuAVXDVabS7UJW7pJXi/JpPyLXinqn7K51qaYjdqMbWbT4q6SVlztnfwIGNor64rJ5PkmfcYk6jSyiskuSR7p3acN6d7eKV18e5hWyLQgmk0SqW/92LfgpWbi/2mV51bE6G1OiDGvr5wvlKm/WLTXs5G2jRnRPitnGU/zbUeHGLt7pG8zp4/GHJ6AA0ZgAAAAAAAAAAAAAAAB8Z9KWLf+nP+GXwwOY9ZdIdfi6tR/fqTl5bWS9LENQzR8nG82VZLNHHa6md9Fuhusxym12aUXO/5rJR93fyNwacnbDV3ypVH6QkYz0U4WMcG5q15zd/5Ukl8vzLvrxj1RwGIk+NNwXjPsr/lfyOjHrFhl3k5l0k+2+/Mm6t4XrMRSha+1UhG3NOSX9yBimnJmYdE+FUtI0Lq6TlL+mEmn6pFI0rohI8V32ZX5P4Kh8krm7ByxiIPafK7Jeh8FOrXp04ZTnOMY33XbW896TpbNWpFbozkvJSaLjqXierx2Hk9yqRv4N2fycmu3Sha36uPB46dNZq6cXzjJXXvl5FkrQuzcPTTodONDEJZpulLwzlD/P1NP1pXlkTnNUxu4yrUat1eNwz4OpBNeLtf3OhjmPBYhxcJJ5xkpead950vha23CMvxRUvVX/uacV9Z8iqADZkAAAAAAAAAAAAAAAAGP6+aW+z4CvPi4OEf4p9lfLfkZAae6Y9ZusmsJT3U2pTd8nNrKPkn6vuKZ3UWxm61fTd5XJ9CKvmRrpciVhpJ5nK6G8+i6K+wK3Gc7+y+EjH+mzTqjRp4dPtSfWSXKKuo+rb9C+auY6GA0RTq1cuzt24ylUk9hLxWyaR151i+04mVRt3k/wCVJZKMb52SSN7epGUndrHa1XM2l0D4dSxNWb3wpZeMpJX9E/U1JM2/0B0H11WV8nStbn24ifCt2AA2ZOdNd8F9nxteH5214S7S9pFp0ZjNmaa3pprxvkX7pZr30jW7thelOOZhVDGWkjls7dE8b61+0lGvodVdn63Ta/LK72viS8zR+xmbGwesVKpoevh5SW3FqcF+JbcXK3hn6mv6seKGd2YzT1SlY6U1arqeEoSTunSp+0Un8HMvVt+DN49EOl+swbpP6qMrfyzu177RPFe9I5J0zsAHSwAAAAAAAAAAAAAA81Kiim5NJJXbbsklvbfA9GG9KGEr1cJs0XaF06iV9uUb5RS5cX5EW6iZN1adbulqnSfV0LNvLb32vxirrPvb8jTeldIOTbTvfNvNvzb4lTSmhakq0U9zd7vLvfgfdIaBqRTyeaOW2310SSeLLGUnmXnQldbSU9zlH0vmS9HavS2U3FtNL3WTM11N6MnWXWVbxiruD5y+7l+HmR7dQt1N1mfSjoedfARhRi3s1IS2Y8YxjJWXqjQ+O1WxKqx2qFS3PYlZPvsjqicSDX0fF8F6HTce9sJl1py9PVytdLqp71uhL9DdPQxoKdClVnUi47TjGN1Z8XL/ABMzjoyJPwtDZWQmJckk+XPqPjLqtDdK+gqqxc6s43VR3i1ucUkreKyXpzNd4nAyUou3F5d1t51XpHR0Kv1wjNfmipfJZMRqXhJu88NTb57Nn6ox/C76aTNoLAJw2ZcG1GXLZn2X8+x7xdJq63NNp9zWTyN8Lo6wUt9BNbrbU7b77to0frFliK8FFwUas1spt2Sk1FXe/L4Mssbj60xylWqOMs9+4zro41k+z4mMr9ip2Ki/Lwn4p5+FzXeLwTjm8iToqs4NSv3ld67i/vTrWE00mndPNNZprmfTU/R70lrZ6mq+xHJPjTX+Ufdd+5bXjJNJp3TzT5o6sc5k5ssbi+gAuqAAAAAAAAAAAeWehYCHiNHU5q04RkvzRT+SJPV2g1Z0KbXLYjb0sXawsRo2s8NXKCVlRppcthWLhQoKKtFWS4LJIkWFhofLHlwKlhYkU1TPaR9AAAAfHEpypFUAUerNda/agxqbNTD03t3bmoq7m5ScnKXN3bNlNHh0yuWMymqmXTm3TmqtaMZbVOd3wUJZZ77W5XIeA0BO2ayS37su/kdO9WeZYWL+qKfik/kyvF1qVpORzPojRc4YmeznCVnk001JJu1t/wD2b81BpV4YOEMSneGUJO15U/uXW9NLLPuL5DBQW6EVbd2Vl4ZFdIvjhq7Vyy3NAANF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206832"/>
            <a:ext cx="3712046" cy="259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AutoShape 8" descr="data:image/jpeg;base64,/9j/4AAQSkZJRgABAQAAAQABAAD/2wCEAAkGBhQSERUUEhIWFRUVFxUVGRUYFBUVFRQWFhQWGBQUGBUXHCYeFxojGRQSHy8gIycpLCwsFiAxNTAqNSYrLCkBCQoKDgwOGg8PGCkkHCAsLCkpKSksKSkpKSksLCwsKSksLCkpKSwsKSksKSwpLCkpLCkpLCwsLCkpKSwsKSksKf/AABEIAOEA4QMBIgACEQEDEQH/xAAcAAEAAQUBAQAAAAAAAAAAAAAABAMFBgcIAgH/xAA8EAACAQICBgkBBgUEAwAAAAAAAQIDEQQhBQYSMUFRBxMiYXGBkaGxMhRCUmLR8HKCksHCI6Ky4RYz8f/EABgBAQADAQAAAAAAAAAAAAAAAAABAgME/8QAHhEBAQACAwEAAwAAAAAAAAAAAAECEQMhMUESEyL/2gAMAwEAAhEDEQA/AN4gAAAAAAAAAAAAAAAAAAAAAAAAAAAAAAAAAAAAAAAAAAAAAAAAAAAAABh2s/SDCinChac921vhHw/E/Yi5Sepkt8ZTjNIU6SvVqRgvzSSv4X3mM4/pNwtN2ht1HzjGy9ZW+DVeP0rUrzc6kpSb4t5+HgRJd5jeS/Gs459bdwfShhpu0o1Id7Skv9rv7GTYHSlKsr0qkZruea8VvRz4muBMwulZUmpRm4tcU2mhOS/U3jnx0CDW2rHSnFtQxEk+U7Wa8Vuf73mf4TSlKr/66kJZXspJu3hvRrjnKyuNiUACyoAAAAAAAAAAAAAAAAAAAAAAAARNK6Up4elKrVlaMfVvgkuLJFWqoxcpNKMU229yS3s0b0g64vGVdmDaowyiufObXN/BTLLUWxx2m6xdKdSupwg+rhnuWbXfJmGR0q5533+JY8dVtTduMreR6wuLsjHW+6386X14qyzKUNIK+8htylHN7Pc95bak2n4FUrtW0pnZMrLEOcXxLBTbbLhhsVTTs5u/sRpKPjYTj2o+xf8AVvWGacakZtTg955cIuLTV0+O9Fi0Q3GpUgtyb9mW10jfbpnVPWaOLpJ3SqJdqP8Aku4vpznobWGph6sKlOVmt/J801xTN76t6fhi6KqRye6Ufwy/TkzbDPfVY5467i6gA0ZgAAAAAAAAAAAAAAAAAAAFq1o0n9nwlWot6i0v4pdmPu0BgPSZrqpXw1GXZT7bX3mn9Pgn6mp6+Jvf0JMptt3IVejmctu726ZNLfi03C35vncTaddQSXkubKGIhaEny2X/ALj3h6cHNbbdt2Xfx718lviPqNpGTundO3BSvs+KPWHe36F80jhoqE9nNSlttdY5dtq14x2Uor39CPgNG2WazZFsTJVsqUnGKdhhdHzq2ezJpOMVsq7bbdt7XH5L/W0btRtbkSdGf6dKdOaWy9/Z2lK+9SWWW/jxKzJNi3aPxEYpw2r9zyaaIOjof6lRr8XyXjSE4VNlUoKEYco2uluVuCV36lt0dFbdW34l8EoS4x+TNdRtYHhq0G32JWjNdz4+K3mIJWJuGqbiNpdHJn0i6LjJUaSl9ShBPx2VclHW5QAAAAAAAAAAAAAAAAAAC0616N+0YOtTW9wbjlduUe1Febil5l2AHMWLw7jJqSaabTTyaa3poi1DfmuOoFLGrbjanW/Ha6klwkv77zTWseqOIwckq0Gk901nCXhLn3HPlhpvMtser0706ngvlEOjwd80kX7Ryj29tZS7Phfj5WLTpKhsSsuJE8SqU67k83dX3czI8BTvHckjHMDG9rWyTefMv+CcpU82k3l4meS+KbOpFLevki5NPO6ft4nunomSi3m/LcWnC4dwrbN2r5OO9NP4KxNeo1M3w9CNoqla/fJP1uecdFxqtLPhlxJ9OauoRyslHxks8/G8vQ0+KPtapaVjJNR9HqpiqTm0oKcXd/eafZivGWyixKjCnK88239P6nzHaSnTxNOcXaC2ZwSySs02rc7r4EK6VBRweKVSnCpHdOMZLwkrr5Kx1uYAAAAAAAAAAAAAAAAAAAAAC2ay06TwtXr4qVPYd13/AHbcndqzLmYF0u6VdPDQpp/XO7/hiv1a9CMrqJndaV0lPYbguDfzl++8jN9ZTUnduLcb81vREx1duTZJ0XUvCUeP1Lw4r0zMNN1TAb0mifHFyoLKDnyzWSvd733kPBOzty5q+XDwZcamG2t+79+hnl60xTP/ACKo1sxhF3aTu1DZVt92eKtK9Tayvsq737iDRVLalG6vdW7Sb3K/iXDDU9nNv4KLV9lBdYnzbfLuvu7y04bKU+V7+jJuJxFry42slvSvu895Awas0n/9LxnUrGT2oqfJ2fyvP9BjFt4eD4wqNPwnFNf8WVsPT2ozp81l4rcRqOdKpF8lLvTjJfqyYVu7oq0m6uj4qW+lJ0/LKUfaVvIzE1z0KRf2as75dYkvKCv8o2MdOPjny9AAWVAAAAAAAAAAAAAAAAAAANO9NWNvWjC/0wWXjd3NxHP3Sjj+sxtZr7r2P6Fb5RTPxfD1r+TueJVHGSadrO+XM9SKUp3WZSNV2p6VTV3BX9vQiY7Sm1lK9uSdl6FGhG6KVejmRMZtOyNeL+57/wDRNo6VmsksuTbZEoYbMqStFpPeVutp0ukcU52cn4JKyXlzJeHhmmWijO7Lxh5ZZFaK9Ko1VTXMr4uhsyq23SSa/maf6ooRjbPvuXPSsl1dN8ZZf05v3ZMS2X0O4ZxwU290qrt5RijPDHej/DqGj6NuKlJ+LkzIjox8c2XoACyoAAAAAAAAAAAAAAAAAAPNSdk2+Cb9Dl7TuL26tST3ylJ+rOk9YcRsYWvLdalU9dl29zlvFVu078zLka4IVZEOoXBL9tEavh+KIxq9jzgMmTowuyHhY5lwi9kZUxfepzIukYXs+JclIgYx3djHfbR5wtZIuOHxWf8AcssIO5c8NVStu8t6FVXmpLJEyUtujB/glbykv1iWqVTK3H98C96qYB4ip1C31LW8mnf0uWiW7tSqTjgKCf4L/wBTbXs0Xs8UKKhGMY7opRXglZHs6Y5aAAlAAAAAAAAAAAAAAAAAAAMH6X9IdXo9xUrOpOMbc0ryfllH1Ofa2bubX6dMe+toUuEYSn5zlb/A1M4XOfO9t8J0o1H3nhYhrgV3RyzzLzoXVbrqcpylsxjKME2r9qSbSb4ZR9xNJY9tpkxT2o96tmV8VoWVKcotPJ5PmiLOk47hdJj7Vx/BbiMsU+SK1LCbWZ6lo9WKXSe0N1rskUsWlzXkmV6eiJbN9i2V9zIn2Vq/cP5RNxfcPWU0tzsXjRelJUKtOpTylBprllwfNbzGNGT2ZWkvNbi9wtu9CJV3SGiNIrEUKdWKspxUrcua8ndEwwzos0n1mD6t/VSk1/LLtR99r0MzOuXcclmroABKAAAAAAAAAAAAAAAAAAAaI6aq18fb8NOC8N7/ALmv4RyMx6W6ylpKtbhsR9KcbmJQicuXrox8eKm83Lqdqwqmg6qkrSrbdSL4/wCmrQfrGXqapwWj5VK0YRV5Sail3t2R0XjdH9Ro6dKnvp4eUF5U2m/PP1NMIplWiqekFWvTlZVFufCVt68SlR0DOpNQUM27Z2Szy37jHsZNxqZb0+ZKwelKm0u3Ky7yn4r7X/SOqFbDu1SlOKva7i9l+DtZ7jzh9CPYlUdOWxD6pWdu5XfFvJLvOiMDU26UJNZyhFu/NxT/ALkfTuAVXDVabS7UJW7pJXi/JpPyLXinqn7K51qaYjdqMbWbT4q6SVlztnfwIGNor64rJ5PkmfcYk6jSyiskuSR7p3acN6d7eKV18e5hWyLQgmk0SqW/92LfgpWbi/2mV51bE6G1OiDGvr5wvlKm/WLTXs5G2jRnRPitnGU/zbUeHGLt7pG8zp4/GHJ6AA0ZgAAAAAAAAAAAAAAAB8Z9KWLf+nP+GXwwOY9ZdIdfi6tR/fqTl5bWS9LENQzR8nG82VZLNHHa6md9Fuhusxym12aUXO/5rJR93fyNwacnbDV3ypVH6QkYz0U4WMcG5q15zd/5Ukl8vzLvrxj1RwGIk+NNwXjPsr/lfyOjHrFhl3k5l0k+2+/Mm6t4XrMRSha+1UhG3NOSX9yBimnJmYdE+FUtI0Lq6TlL+mEmn6pFI0rohI8V32ZX5P4Kh8krm7ByxiIPafK7Jeh8FOrXp04ZTnOMY33XbW896TpbNWpFbozkvJSaLjqXierx2Hk9yqRv4N2fycmu3Sha36uPB46dNZq6cXzjJXXvl5FkrQuzcPTTodONDEJZpulLwzlD/P1NP1pXlkTnNUxu4yrUat1eNwz4OpBNeLtf3OhjmPBYhxcJJ5xkpead950vha23CMvxRUvVX/uacV9Z8iqADZkAAAAAAAAAAAAAAAAGP6+aW+z4CvPi4OEf4p9lfLfkZAae6Y9ZusmsJT3U2pTd8nNrKPkn6vuKZ3UWxm61fTd5XJ9CKvmRrpciVhpJ5nK6G8+i6K+wK3Gc7+y+EjH+mzTqjRp4dPtSfWSXKKuo+rb9C+auY6GA0RTq1cuzt24ylUk9hLxWyaR151i+04mVRt3k/wCVJZKMb52SSN7epGUndrHa1XM2l0D4dSxNWb3wpZeMpJX9E/U1JM2/0B0H11WV8nStbn24ifCt2AA2ZOdNd8F9nxteH5214S7S9pFp0ZjNmaa3pprxvkX7pZr30jW7thelOOZhVDGWkjls7dE8b61+0lGvodVdn63Ta/LK72viS8zR+xmbGwesVKpoevh5SW3FqcF+JbcXK3hn6mv6seKGd2YzT1SlY6U1arqeEoSTunSp+0Un8HMvVt+DN49EOl+swbpP6qMrfyzu177RPFe9I5J0zsAHSwAAAAAAAAAAAAAA81Kiim5NJJXbbsklvbfA9GG9KGEr1cJs0XaF06iV9uUb5RS5cX5EW6iZN1adbulqnSfV0LNvLb32vxirrPvb8jTeldIOTbTvfNvNvzb4lTSmhakq0U9zd7vLvfgfdIaBqRTyeaOW2310SSeLLGUnmXnQldbSU9zlH0vmS9HavS2U3FtNL3WTM11N6MnWXWVbxiruD5y+7l+HmR7dQt1N1mfSjoedfARhRi3s1IS2Y8YxjJWXqjQ+O1WxKqx2qFS3PYlZPvsjqicSDX0fF8F6HTce9sJl1py9PVytdLqp71uhL9DdPQxoKdClVnUi47TjGN1Z8XL/ABMzjoyJPwtDZWQmJckk+XPqPjLqtDdK+gqqxc6s43VR3i1ucUkreKyXpzNd4nAyUou3F5d1t51XpHR0Kv1wjNfmipfJZMRqXhJu88NTb57Nn6ox/C76aTNoLAJw2ZcG1GXLZn2X8+x7xdJq63NNp9zWTyN8Lo6wUt9BNbrbU7b77to0frFliK8FFwUas1spt2Sk1FXe/L4Mssbj60xylWqOMs9+4zro41k+z4mMr9ip2Ki/Lwn4p5+FzXeLwTjm8iToqs4NSv3ld67i/vTrWE00mndPNNZprmfTU/R70lrZ6mq+xHJPjTX+Ufdd+5bXjJNJp3TzT5o6sc5k5ssbi+gAuqAAAAAAAAAAAeWehYCHiNHU5q04RkvzRT+SJPV2g1Z0KbXLYjb0sXawsRo2s8NXKCVlRppcthWLhQoKKtFWS4LJIkWFhofLHlwKlhYkU1TPaR9AAAAfHEpypFUAUerNda/agxqbNTD03t3bmoq7m5ScnKXN3bNlNHh0yuWMymqmXTm3TmqtaMZbVOd3wUJZZ77W5XIeA0BO2ayS37su/kdO9WeZYWL+qKfik/kyvF1qVpORzPojRc4YmeznCVnk001JJu1t/wD2b81BpV4YOEMSneGUJO15U/uXW9NLLPuL5DBQW6EVbd2Vl4ZFdIvjhq7Vyy3NAANF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6" name="5 Rectángulo"/>
          <p:cNvSpPr/>
          <p:nvPr/>
        </p:nvSpPr>
        <p:spPr>
          <a:xfrm>
            <a:off x="467544" y="1052736"/>
            <a:ext cx="8388424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No se recomienda sobrescribir atributos: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El atributo "padre" quedaría oculto.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Si es necesario sobrescribir un atributo, entonces ¡hay un problema de diseño!</a:t>
            </a:r>
          </a:p>
          <a:p>
            <a:pPr algn="just">
              <a:lnSpc>
                <a:spcPct val="90000"/>
              </a:lnSpc>
              <a:buNone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Sobrescribir métodos sí es aceptado: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Esto se realiza declarando nuevamente el método en</a:t>
            </a:r>
          </a:p>
          <a:p>
            <a:pPr lvl="1" algn="just">
              <a:lnSpc>
                <a:spcPct val="90000"/>
              </a:lnSpc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 la subclase:</a:t>
            </a:r>
          </a:p>
          <a:p>
            <a:pPr lvl="3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CL" sz="2800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 Con el mismo    tipo   de    retorno</a:t>
            </a:r>
          </a:p>
          <a:p>
            <a:pPr lvl="3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CL" sz="2800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 Con el mismo nombre </a:t>
            </a:r>
          </a:p>
          <a:p>
            <a:pPr lvl="3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CL" sz="2800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 Con la misma lista de parámetros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Si se declara de diferente manera, será un método distinto (sobrecargado).</a:t>
            </a: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AutoShape 8" descr="data:image/jpeg;base64,/9j/4AAQSkZJRgABAQAAAQABAAD/2wCEAAkGBhQSERUUEhIWFRUVFxUVGRUYFBUVFRQWFhQWGBQUGBUXHCYeFxojGRQSHy8gIycpLCwsFiAxNTAqNSYrLCkBCQoKDgwOGg8PGCkkHCAsLCkpKSksKSkpKSksLCwsKSksLCkpKSwsKSksKSwpLCkpLCkpLCwsLCkpKSwsKSksKf/AABEIAOEA4QMBIgACEQEDEQH/xAAcAAEAAQUBAQAAAAAAAAAAAAAABAMFBgcIAgH/xAA8EAACAQICBgkBBgUEAwAAAAAAAQIDEQQhBQYSMUFRBxMiYXGBkaGxMhRCUmLR8HKCksHCI6Ky4RYz8f/EABgBAQADAQAAAAAAAAAAAAAAAAABAgME/8QAHhEBAQACAwEAAwAAAAAAAAAAAAECEQMhMUESEyL/2gAMAwEAAhEDEQA/AN4gAAAAAAAAAAAAAAAAAAAAAAAAAAAAAAAAAAAAAAAAAAAAAAAAAAAAABh2s/SDCinChac921vhHw/E/Yi5Sepkt8ZTjNIU6SvVqRgvzSSv4X3mM4/pNwtN2ht1HzjGy9ZW+DVeP0rUrzc6kpSb4t5+HgRJd5jeS/Gs459bdwfShhpu0o1Id7Skv9rv7GTYHSlKsr0qkZruea8VvRz4muBMwulZUmpRm4tcU2mhOS/U3jnx0CDW2rHSnFtQxEk+U7Wa8Vuf73mf4TSlKr/66kJZXspJu3hvRrjnKyuNiUACyoAAAAAAAAAAAAAAAAAAAAAAAARNK6Up4elKrVlaMfVvgkuLJFWqoxcpNKMU229yS3s0b0g64vGVdmDaowyiufObXN/BTLLUWxx2m6xdKdSupwg+rhnuWbXfJmGR0q5533+JY8dVtTduMreR6wuLsjHW+6386X14qyzKUNIK+8htylHN7Pc95bak2n4FUrtW0pnZMrLEOcXxLBTbbLhhsVTTs5u/sRpKPjYTj2o+xf8AVvWGacakZtTg955cIuLTV0+O9Fi0Q3GpUgtyb9mW10jfbpnVPWaOLpJ3SqJdqP8Aku4vpznobWGph6sKlOVmt/J801xTN76t6fhi6KqRye6Ufwy/TkzbDPfVY5467i6gA0ZgAAAAAAAAAAAAAAAAAAAFq1o0n9nwlWot6i0v4pdmPu0BgPSZrqpXw1GXZT7bX3mn9Pgn6mp6+Jvf0JMptt3IVejmctu726ZNLfi03C35vncTaddQSXkubKGIhaEny2X/ALj3h6cHNbbdt2Xfx718lviPqNpGTundO3BSvs+KPWHe36F80jhoqE9nNSlttdY5dtq14x2Uor39CPgNG2WazZFsTJVsqUnGKdhhdHzq2ezJpOMVsq7bbdt7XH5L/W0btRtbkSdGf6dKdOaWy9/Z2lK+9SWWW/jxKzJNi3aPxEYpw2r9zyaaIOjof6lRr8XyXjSE4VNlUoKEYco2uluVuCV36lt0dFbdW34l8EoS4x+TNdRtYHhq0G32JWjNdz4+K3mIJWJuGqbiNpdHJn0i6LjJUaSl9ShBPx2VclHW5QAAAAAAAAAAAAAAAAAAC0616N+0YOtTW9wbjlduUe1Febil5l2AHMWLw7jJqSaabTTyaa3poi1DfmuOoFLGrbjanW/Ha6klwkv77zTWseqOIwckq0Gk901nCXhLn3HPlhpvMtser0706ngvlEOjwd80kX7Ryj29tZS7Phfj5WLTpKhsSsuJE8SqU67k83dX3czI8BTvHckjHMDG9rWyTefMv+CcpU82k3l4meS+KbOpFLevki5NPO6ft4nunomSi3m/LcWnC4dwrbN2r5OO9NP4KxNeo1M3w9CNoqla/fJP1uecdFxqtLPhlxJ9OauoRyslHxks8/G8vQ0+KPtapaVjJNR9HqpiqTm0oKcXd/eafZivGWyixKjCnK88239P6nzHaSnTxNOcXaC2ZwSySs02rc7r4EK6VBRweKVSnCpHdOMZLwkrr5Kx1uYAAAAAAAAAAAAAAAAAAAAAC2ay06TwtXr4qVPYd13/AHbcndqzLmYF0u6VdPDQpp/XO7/hiv1a9CMrqJndaV0lPYbguDfzl++8jN9ZTUnduLcb81vREx1duTZJ0XUvCUeP1Lw4r0zMNN1TAb0mifHFyoLKDnyzWSvd733kPBOzty5q+XDwZcamG2t+79+hnl60xTP/ACKo1sxhF3aTu1DZVt92eKtK9Tayvsq737iDRVLalG6vdW7Sb3K/iXDDU9nNv4KLV9lBdYnzbfLuvu7y04bKU+V7+jJuJxFry42slvSvu895Awas0n/9LxnUrGT2oqfJ2fyvP9BjFt4eD4wqNPwnFNf8WVsPT2ozp81l4rcRqOdKpF8lLvTjJfqyYVu7oq0m6uj4qW+lJ0/LKUfaVvIzE1z0KRf2as75dYkvKCv8o2MdOPjny9AAWVAAAAAAAAAAAAAAAAAAANO9NWNvWjC/0wWXjd3NxHP3Sjj+sxtZr7r2P6Fb5RTPxfD1r+TueJVHGSadrO+XM9SKUp3WZSNV2p6VTV3BX9vQiY7Sm1lK9uSdl6FGhG6KVejmRMZtOyNeL+57/wDRNo6VmsksuTbZEoYbMqStFpPeVutp0ukcU52cn4JKyXlzJeHhmmWijO7Lxh5ZZFaK9Ko1VTXMr4uhsyq23SSa/maf6ooRjbPvuXPSsl1dN8ZZf05v3ZMS2X0O4ZxwU290qrt5RijPDHej/DqGj6NuKlJ+LkzIjox8c2XoACyoAAAAAAAAAAAAAAAAAAPNSdk2+Cb9Dl7TuL26tST3ylJ+rOk9YcRsYWvLdalU9dl29zlvFVu078zLka4IVZEOoXBL9tEavh+KIxq9jzgMmTowuyHhY5lwi9kZUxfepzIukYXs+JclIgYx3djHfbR5wtZIuOHxWf8AcssIO5c8NVStu8t6FVXmpLJEyUtujB/glbykv1iWqVTK3H98C96qYB4ip1C31LW8mnf0uWiW7tSqTjgKCf4L/wBTbXs0Xs8UKKhGMY7opRXglZHs6Y5aAAlAAAAAAAAAAAAAAAAAAAMH6X9IdXo9xUrOpOMbc0ryfllH1Ofa2bubX6dMe+toUuEYSn5zlb/A1M4XOfO9t8J0o1H3nhYhrgV3RyzzLzoXVbrqcpylsxjKME2r9qSbSb4ZR9xNJY9tpkxT2o96tmV8VoWVKcotPJ5PmiLOk47hdJj7Vx/BbiMsU+SK1LCbWZ6lo9WKXSe0N1rskUsWlzXkmV6eiJbN9i2V9zIn2Vq/cP5RNxfcPWU0tzsXjRelJUKtOpTylBprllwfNbzGNGT2ZWkvNbi9wtu9CJV3SGiNIrEUKdWKspxUrcua8ndEwwzos0n1mD6t/VSk1/LLtR99r0MzOuXcclmroABKAAAAAAAAAAAAAAAAAAAaI6aq18fb8NOC8N7/ALmv4RyMx6W6ylpKtbhsR9KcbmJQicuXrox8eKm83Lqdqwqmg6qkrSrbdSL4/wCmrQfrGXqapwWj5VK0YRV5Sail3t2R0XjdH9Ro6dKnvp4eUF5U2m/PP1NMIplWiqekFWvTlZVFufCVt68SlR0DOpNQUM27Z2Szy37jHsZNxqZb0+ZKwelKm0u3Ky7yn4r7X/SOqFbDu1SlOKva7i9l+DtZ7jzh9CPYlUdOWxD6pWdu5XfFvJLvOiMDU26UJNZyhFu/NxT/ALkfTuAVXDVabS7UJW7pJXi/JpPyLXinqn7K51qaYjdqMbWbT4q6SVlztnfwIGNor64rJ5PkmfcYk6jSyiskuSR7p3acN6d7eKV18e5hWyLQgmk0SqW/92LfgpWbi/2mV51bE6G1OiDGvr5wvlKm/WLTXs5G2jRnRPitnGU/zbUeHGLt7pG8zp4/GHJ6AA0ZgAAAAAAAAAAAAAAAB8Z9KWLf+nP+GXwwOY9ZdIdfi6tR/fqTl5bWS9LENQzR8nG82VZLNHHa6md9Fuhusxym12aUXO/5rJR93fyNwacnbDV3ypVH6QkYz0U4WMcG5q15zd/5Ukl8vzLvrxj1RwGIk+NNwXjPsr/lfyOjHrFhl3k5l0k+2+/Mm6t4XrMRSha+1UhG3NOSX9yBimnJmYdE+FUtI0Lq6TlL+mEmn6pFI0rohI8V32ZX5P4Kh8krm7ByxiIPafK7Jeh8FOrXp04ZTnOMY33XbW896TpbNWpFbozkvJSaLjqXierx2Hk9yqRv4N2fycmu3Sha36uPB46dNZq6cXzjJXXvl5FkrQuzcPTTodONDEJZpulLwzlD/P1NP1pXlkTnNUxu4yrUat1eNwz4OpBNeLtf3OhjmPBYhxcJJ5xkpead950vha23CMvxRUvVX/uacV9Z8iqADZkAAAAAAAAAAAAAAAAGP6+aW+z4CvPi4OEf4p9lfLfkZAae6Y9ZusmsJT3U2pTd8nNrKPkn6vuKZ3UWxm61fTd5XJ9CKvmRrpciVhpJ5nK6G8+i6K+wK3Gc7+y+EjH+mzTqjRp4dPtSfWSXKKuo+rb9C+auY6GA0RTq1cuzt24ylUk9hLxWyaR151i+04mVRt3k/wCVJZKMb52SSN7epGUndrHa1XM2l0D4dSxNWb3wpZeMpJX9E/U1JM2/0B0H11WV8nStbn24ifCt2AA2ZOdNd8F9nxteH5214S7S9pFp0ZjNmaa3pprxvkX7pZr30jW7thelOOZhVDGWkjls7dE8b61+0lGvodVdn63Ta/LK72viS8zR+xmbGwesVKpoevh5SW3FqcF+JbcXK3hn6mv6seKGd2YzT1SlY6U1arqeEoSTunSp+0Un8HMvVt+DN49EOl+swbpP6qMrfyzu177RPFe9I5J0zsAHSwAAAAAAAAAAAAAA81Kiim5NJJXbbsklvbfA9GG9KGEr1cJs0XaF06iV9uUb5RS5cX5EW6iZN1adbulqnSfV0LNvLb32vxirrPvb8jTeldIOTbTvfNvNvzb4lTSmhakq0U9zd7vLvfgfdIaBqRTyeaOW2310SSeLLGUnmXnQldbSU9zlH0vmS9HavS2U3FtNL3WTM11N6MnWXWVbxiruD5y+7l+HmR7dQt1N1mfSjoedfARhRi3s1IS2Y8YxjJWXqjQ+O1WxKqx2qFS3PYlZPvsjqicSDX0fF8F6HTce9sJl1py9PVytdLqp71uhL9DdPQxoKdClVnUi47TjGN1Z8XL/ABMzjoyJPwtDZWQmJckk+XPqPjLqtDdK+gqqxc6s43VR3i1ucUkreKyXpzNd4nAyUou3F5d1t51XpHR0Kv1wjNfmipfJZMRqXhJu88NTb57Nn6ox/C76aTNoLAJw2ZcG1GXLZn2X8+x7xdJq63NNp9zWTyN8Lo6wUt9BNbrbU7b77to0frFliK8FFwUas1spt2Sk1FXe/L4Mssbj60xylWqOMs9+4zro41k+z4mMr9ip2Ki/Lwn4p5+FzXeLwTjm8iToqs4NSv3ld67i/vTrWE00mndPNNZprmfTU/R70lrZ6mq+xHJPjTX+Ufdd+5bXjJNJp3TzT5o6sc5k5ssbi+gAuqAAAAAAAAAAAeWehYCHiNHU5q04RkvzRT+SJPV2g1Z0KbXLYjb0sXawsRo2s8NXKCVlRppcthWLhQoKKtFWS4LJIkWFhofLHlwKlhYkU1TPaR9AAAAfHEpypFUAUerNda/agxqbNTD03t3bmoq7m5ScnKXN3bNlNHh0yuWMymqmXTm3TmqtaMZbVOd3wUJZZ77W5XIeA0BO2ayS37su/kdO9WeZYWL+qKfik/kyvF1qVpORzPojRc4YmeznCVnk001JJu1t/wD2b81BpV4YOEMSneGUJO15U/uXW9NLLPuL5DBQW6EVbd2Vl4ZFdIvjhq7Vyy3NAANF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811" y="1340768"/>
            <a:ext cx="824267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467544" y="817548"/>
            <a:ext cx="498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Sobrescribir método comunicar()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04056" y="5085184"/>
            <a:ext cx="4572000" cy="8402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CL" b="1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mismo    tipo   de    retorno  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CL" b="1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mismo nombre 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CL" b="1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mismos parámetros</a:t>
            </a:r>
            <a:endParaRPr lang="es-CL" b="1" dirty="0"/>
          </a:p>
        </p:txBody>
      </p:sp>
      <p:sp>
        <p:nvSpPr>
          <p:cNvPr id="6" name="5 Explosión 1"/>
          <p:cNvSpPr/>
          <p:nvPr/>
        </p:nvSpPr>
        <p:spPr>
          <a:xfrm>
            <a:off x="-108520" y="4437112"/>
            <a:ext cx="4824536" cy="2016224"/>
          </a:xfrm>
          <a:prstGeom prst="irregularSeal1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6 Rectángulo"/>
          <p:cNvSpPr/>
          <p:nvPr/>
        </p:nvSpPr>
        <p:spPr>
          <a:xfrm>
            <a:off x="5292080" y="3501008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CL" b="1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misma firma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s-CL" b="1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puede tener distinto cuerpo</a:t>
            </a:r>
          </a:p>
        </p:txBody>
      </p:sp>
      <p:sp>
        <p:nvSpPr>
          <p:cNvPr id="8" name="7 Explosión 1"/>
          <p:cNvSpPr/>
          <p:nvPr/>
        </p:nvSpPr>
        <p:spPr>
          <a:xfrm>
            <a:off x="4932040" y="2852936"/>
            <a:ext cx="4536504" cy="2016224"/>
          </a:xfrm>
          <a:prstGeom prst="irregularSeal1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544" y="1184553"/>
            <a:ext cx="8208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El tipo de objeto que esté en ejecución determinará cuál versión de método será invocado.</a:t>
            </a: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470" y="2463354"/>
            <a:ext cx="8330994" cy="319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251520" y="1676420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N°2</a:t>
            </a:r>
          </a:p>
          <a:p>
            <a:pPr algn="ctr"/>
            <a:r>
              <a:rPr lang="es-CL" sz="2800" dirty="0" smtClean="0"/>
              <a:t>Herencia y colecciones</a:t>
            </a:r>
          </a:p>
          <a:p>
            <a:pPr algn="ctr"/>
            <a:endParaRPr lang="es-CL" sz="2800" b="1" dirty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Aprendizajes Esperados </a:t>
            </a:r>
          </a:p>
          <a:p>
            <a:pPr algn="ctr"/>
            <a:r>
              <a:rPr lang="es-CL" dirty="0" smtClean="0"/>
              <a:t>Programa clases que utilizan herencias en una aplicación orientada a objetos para resolver un problema</a:t>
            </a:r>
            <a:endParaRPr lang="es-CL" dirty="0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260648"/>
            <a:ext cx="1656184" cy="120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544" y="908720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</a:rPr>
              <a:t>Sobrecargar</a:t>
            </a: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Un método sobrecargado se utiliza para reutilizar el nombre de un método pero con diferentes parámetros (opcionalmente un tipo diferente de retorno). </a:t>
            </a: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Las reglas para sobrecargar un método son:</a:t>
            </a: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v"/>
            </a:pPr>
            <a:r>
              <a:rPr lang="es-CL" sz="2000" b="1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Los métodos sobrecargados deben cambiar la lista de parámetros.  </a:t>
            </a:r>
          </a:p>
          <a:p>
            <a:endParaRPr lang="es-CL" sz="2000" b="1" dirty="0" smtClean="0">
              <a:solidFill>
                <a:schemeClr val="accent6">
                  <a:lumMod val="50000"/>
                </a:schemeClr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v"/>
            </a:pPr>
            <a:r>
              <a:rPr lang="es-CL" sz="2000" b="1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Pueden cambiar el tipo de retorno.</a:t>
            </a:r>
          </a:p>
          <a:p>
            <a:endParaRPr lang="es-CL" sz="2000" b="1" dirty="0" smtClean="0">
              <a:solidFill>
                <a:schemeClr val="accent6">
                  <a:lumMod val="50000"/>
                </a:schemeClr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v"/>
            </a:pPr>
            <a:r>
              <a:rPr lang="es-CL" sz="2000" b="1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Pueden cambiar el modificador de acceso.</a:t>
            </a:r>
          </a:p>
          <a:p>
            <a:endParaRPr lang="es-CL" sz="2000" b="1" dirty="0" smtClean="0">
              <a:solidFill>
                <a:schemeClr val="accent6">
                  <a:lumMod val="50000"/>
                </a:schemeClr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v"/>
            </a:pPr>
            <a:r>
              <a:rPr lang="es-CL" sz="2000" b="1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Un método puede ser sobrecargado en la misma clase o en una subclase.</a:t>
            </a:r>
            <a:endParaRPr lang="es-ES_tradnl" sz="2000" b="1" dirty="0" smtClean="0">
              <a:solidFill>
                <a:schemeClr val="accent6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544" y="532412"/>
            <a:ext cx="820891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public class Vehiculo{</a:t>
            </a:r>
          </a:p>
          <a:p>
            <a:pPr algn="just"/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public void arrancar(){</a:t>
            </a:r>
          </a:p>
          <a:p>
            <a:pPr algn="just"/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System.out.println(“Arranca Vehículo”);</a:t>
            </a:r>
          </a:p>
          <a:p>
            <a:pPr algn="just"/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}</a:t>
            </a:r>
          </a:p>
          <a:p>
            <a:pPr algn="just"/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}</a:t>
            </a:r>
          </a:p>
          <a:p>
            <a:pPr algn="just"/>
            <a:endParaRPr lang="es-ES_tradnl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public class Auto extends Vehiculo(){</a:t>
            </a:r>
          </a:p>
          <a:p>
            <a:pPr algn="just"/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public void arrancar(){</a:t>
            </a:r>
          </a:p>
          <a:p>
            <a:pPr algn="just"/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System.out.println(“Arranca Auto”);</a:t>
            </a:r>
          </a:p>
          <a:p>
            <a:pPr algn="just"/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}</a:t>
            </a:r>
          </a:p>
          <a:p>
            <a:pPr algn="just"/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public void arrancar(String s){</a:t>
            </a:r>
          </a:p>
          <a:p>
            <a:pPr algn="just"/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System.out.println(“Arranca Auto con ” + s);</a:t>
            </a:r>
          </a:p>
          <a:p>
            <a:pPr algn="just"/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}</a:t>
            </a:r>
          </a:p>
          <a:p>
            <a:pPr algn="just"/>
            <a:r>
              <a:rPr lang="es-ES_tradn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}</a:t>
            </a:r>
            <a:endParaRPr lang="es-CL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375850" y="3933056"/>
            <a:ext cx="17326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smtClean="0">
                <a:solidFill>
                  <a:schemeClr val="accent6">
                    <a:lumMod val="50000"/>
                  </a:schemeClr>
                </a:solidFill>
              </a:rPr>
              <a:t>Sobreescritura</a:t>
            </a:r>
          </a:p>
          <a:p>
            <a:endParaRPr lang="es-CL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s-CL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CL" sz="2000" b="1" dirty="0" smtClean="0">
                <a:solidFill>
                  <a:schemeClr val="accent6">
                    <a:lumMod val="50000"/>
                  </a:schemeClr>
                </a:solidFill>
              </a:rPr>
              <a:t>Sobrecarga</a:t>
            </a:r>
          </a:p>
          <a:p>
            <a:endParaRPr lang="es-CL" dirty="0"/>
          </a:p>
        </p:txBody>
      </p:sp>
      <p:cxnSp>
        <p:nvCxnSpPr>
          <p:cNvPr id="8" name="7 Conector recto de flecha"/>
          <p:cNvCxnSpPr/>
          <p:nvPr/>
        </p:nvCxnSpPr>
        <p:spPr>
          <a:xfrm flipH="1" flipV="1">
            <a:off x="4788024" y="4077072"/>
            <a:ext cx="2520280" cy="72008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5292080" y="4869160"/>
            <a:ext cx="2160240" cy="144016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57" y="143464"/>
            <a:ext cx="1530723" cy="155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544" y="692696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Sobreescritura vs/ Sobrecarga</a:t>
            </a: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1026" name="Picture 2" descr="http://i1.ytimg.com/vi/Q_6LvO_JE9c/hq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4392488" cy="3294367"/>
          </a:xfrm>
          <a:prstGeom prst="rect">
            <a:avLst/>
          </a:prstGeom>
          <a:noFill/>
        </p:spPr>
      </p:pic>
      <p:pic>
        <p:nvPicPr>
          <p:cNvPr id="1028" name="Picture 4" descr="http://i3.ytimg.com/vi/vNINqPU-qPo/maxresdefault.jpg?feature=o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104456"/>
            <a:ext cx="4946230" cy="27809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544" y="1184553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Identificar sobreescritura y sobrecarga…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00263"/>
            <a:ext cx="7703261" cy="3488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39552" y="1542166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Modificadores de Acceso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39552" y="1993378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El modificador de acceso aplicable a atributos y métodos de una clase en la herencia es: </a:t>
            </a:r>
            <a:r>
              <a:rPr lang="es-ES_tradnl" sz="2800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protected</a:t>
            </a: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.</a:t>
            </a: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20482" name="Picture 2" descr="http://www.programacion.com.py/wp-content/uploads/2013/04/o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145506"/>
            <a:ext cx="6072130" cy="2515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preparandoscjp.files.wordpress.com/2011/04/modificadores.png?w=6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01824"/>
            <a:ext cx="4536504" cy="3863280"/>
          </a:xfrm>
          <a:prstGeom prst="rect">
            <a:avLst/>
          </a:prstGeom>
          <a:noFill/>
        </p:spPr>
      </p:pic>
      <p:pic>
        <p:nvPicPr>
          <p:cNvPr id="2" name="Picture 2" descr="http://programacion.jias.es/wp-content/uploads/2012/07/java_modifi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284984"/>
            <a:ext cx="4649175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67544" y="1184553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Una subclase puede serlo de una sola superclase, lo que se denomina herencia simple, no se permite la herencia múltiple, esto es, que una subclase se derive de dos o más clases.</a:t>
            </a:r>
          </a:p>
          <a:p>
            <a:pPr algn="just"/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Una subclase puede, a su vez, ser una superclase de otra clase, dando lugar así  a una jerarquía de clases.</a:t>
            </a: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293096"/>
            <a:ext cx="4032448" cy="244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4664"/>
            <a:ext cx="7177980" cy="570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-180528" y="908720"/>
            <a:ext cx="8964488" cy="4525963"/>
          </a:xfrm>
        </p:spPr>
        <p:txBody>
          <a:bodyPr/>
          <a:lstStyle/>
          <a:p>
            <a:pPr algn="just">
              <a:buNone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</a:rPr>
              <a:t>Llamando a la superclase</a:t>
            </a:r>
          </a:p>
          <a:p>
            <a:pPr algn="just">
              <a:buNone/>
            </a:pPr>
            <a:endParaRPr lang="es-CL" sz="2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117871" y="324433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7504" y="1484784"/>
            <a:ext cx="88569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 superclase -o clase padre- es la clase que una clase está extendiendo.</a:t>
            </a: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buFont typeface="Arial" pitchFamily="34" charset="0"/>
              <a:buChar char="•"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Para acceder a métodos o atributos de la clase padre, se invoca a super, el cual es una referencia hacia la clase padre.</a:t>
            </a: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buFont typeface="Arial" pitchFamily="34" charset="0"/>
              <a:buChar char="•"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Se puede invocar al constructor de la clase padre, a métodos o atributos, siempre que el modificador de acceso lo permita. </a:t>
            </a: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Ejemplo: 	</a:t>
            </a:r>
          </a:p>
          <a:p>
            <a:pPr algn="just"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super.atributo;</a:t>
            </a:r>
          </a:p>
          <a:p>
            <a:pPr algn="just"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super.método();</a:t>
            </a: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5556076"/>
            <a:ext cx="2743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-180528" y="908720"/>
            <a:ext cx="8964488" cy="4525963"/>
          </a:xfrm>
        </p:spPr>
        <p:txBody>
          <a:bodyPr/>
          <a:lstStyle/>
          <a:p>
            <a:pPr algn="just">
              <a:buNone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Instanciando objetos</a:t>
            </a:r>
            <a:endParaRPr lang="es-E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</a:pPr>
            <a:endParaRPr lang="es-CL" sz="2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616292" y="3712964"/>
            <a:ext cx="335925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Gato llama a Mamifero</a:t>
            </a:r>
          </a:p>
          <a:p>
            <a:pPr algn="just"/>
            <a:r>
              <a:rPr lang="es-C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Mamifero llama a Animal</a:t>
            </a:r>
          </a:p>
          <a:p>
            <a:pPr algn="just"/>
            <a:endParaRPr lang="es-CL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r>
              <a:rPr lang="es-C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Se ejecutan en el siguiente orden:</a:t>
            </a:r>
          </a:p>
          <a:p>
            <a:pPr algn="just"/>
            <a:endParaRPr lang="es-CL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indent="-342900" algn="just">
              <a:buAutoNum type="arabicParenR"/>
            </a:pPr>
            <a:r>
              <a:rPr lang="es-C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Constructor de Animal</a:t>
            </a:r>
          </a:p>
          <a:p>
            <a:pPr indent="-342900" algn="just">
              <a:buAutoNum type="arabicParenR"/>
            </a:pPr>
            <a:r>
              <a:rPr lang="es-C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Constructor de Mamifero</a:t>
            </a:r>
          </a:p>
          <a:p>
            <a:pPr indent="-342900" algn="just">
              <a:buAutoNum type="arabicParenR"/>
            </a:pPr>
            <a:r>
              <a:rPr lang="es-C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Constructor de Gato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7504" y="1484784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Cuando se crea un objeto de una subclase, se llaman a los correspondientes constructores comenzando desde la clase padre hasta el descendiente actual, es decir, siguiendo el orden de derivación:</a:t>
            </a: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271705"/>
            <a:ext cx="1328922" cy="339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curvada hacia arriba"/>
          <p:cNvSpPr/>
          <p:nvPr/>
        </p:nvSpPr>
        <p:spPr>
          <a:xfrm rot="16200000">
            <a:off x="4358470" y="3891333"/>
            <a:ext cx="1224136" cy="73152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9" name="8 Flecha curvada hacia arriba"/>
          <p:cNvSpPr/>
          <p:nvPr/>
        </p:nvSpPr>
        <p:spPr>
          <a:xfrm rot="16200000">
            <a:off x="4358470" y="5331492"/>
            <a:ext cx="1224136" cy="73152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Explicar herencia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Diferenciar entre superclase y subclase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Definir sintaxis en la herencia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Diferenciar entre sobreescritura y sobrecarga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Utilizar super	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Analizar método constructor en la herencia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Describir la clase Object</a:t>
            </a:r>
          </a:p>
          <a:p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s-C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C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miriamrochadiaz.files.wordpress.com/2013/01/trabajo-en-equipo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518248"/>
            <a:ext cx="2339752" cy="2339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7871" y="324433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7504" y="548680"/>
            <a:ext cx="8856984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public class Primera{</a:t>
            </a: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public Primera(){</a:t>
            </a: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System.out.println(“Constructor de la superclase”);</a:t>
            </a: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}</a:t>
            </a: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}</a:t>
            </a:r>
          </a:p>
          <a:p>
            <a:pPr algn="just"/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</a:t>
            </a:r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public class  Segunda extends Primera{</a:t>
            </a: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public Segunda(){</a:t>
            </a: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System.out.println(“Constructor de la subclase”);</a:t>
            </a: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}</a:t>
            </a: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}</a:t>
            </a:r>
          </a:p>
          <a:p>
            <a:pPr algn="just"/>
            <a:endParaRPr lang="es-CL" sz="20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public class Principal{</a:t>
            </a: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public static void main(String[] args){</a:t>
            </a: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Segunda s = new Segunda();</a:t>
            </a: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}</a:t>
            </a: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}</a:t>
            </a:r>
          </a:p>
          <a:p>
            <a:pPr algn="just"/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</a:t>
            </a:r>
            <a:r>
              <a:rPr lang="es-CL" sz="2800" b="1" i="1" dirty="0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¿Qué arroja por pantalla?</a:t>
            </a:r>
          </a:p>
          <a:p>
            <a:pPr algn="just">
              <a:buNone/>
            </a:pPr>
            <a:r>
              <a:rPr lang="es-ES_tradnl" sz="2800" i="1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</a:t>
            </a:r>
            <a:endParaRPr lang="es-CL" sz="2800" i="1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1026" name="Picture 2" descr="https://encrypted-tbn1.gstatic.com/images?q=tbn:ANd9GcSMpsR8X2Dx7n4EsFHPOhuxJ3nwTmwHXiUjB5nacVLS0sKIKad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437112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7871" y="324433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-540568" y="706514"/>
            <a:ext cx="8856984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</a:t>
            </a: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Constructor de la superclase</a:t>
            </a:r>
          </a:p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Constructor de la subclase</a:t>
            </a: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</a:t>
            </a:r>
          </a:p>
        </p:txBody>
      </p:sp>
      <p:pic>
        <p:nvPicPr>
          <p:cNvPr id="57346" name="Picture 2" descr="https://encrypted-tbn3.gstatic.com/images?q=tbn:ANd9GcRbvcpA_HYNyQ_mVEUKAkwAHC_9Ya6jra6R1aViBnWZiMnvzBhan4FGwmq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45109"/>
            <a:ext cx="2371725" cy="1924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7871" y="324433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706514"/>
            <a:ext cx="8856984" cy="5176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</a:t>
            </a: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 ¿por qué?</a:t>
            </a: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Porque el compilador Java añade como primera línea de código en todos los constructores de una clase, la instrucción:</a:t>
            </a:r>
          </a:p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	super();</a:t>
            </a: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Esta instrucción provoca una llamada al constructor sin parámetros de la superclase.</a:t>
            </a: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</a:t>
            </a:r>
          </a:p>
        </p:txBody>
      </p:sp>
      <p:pic>
        <p:nvPicPr>
          <p:cNvPr id="59396" name="Picture 4" descr="https://encrypted-tbn2.gstatic.com/images?q=tbn:ANd9GcQ_qQCnOkeD5Bz3-Kh8HxqG6zXafaKpyQP1uopd5yNl6h3fMyA-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476672"/>
            <a:ext cx="1584176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7871" y="324433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706514"/>
            <a:ext cx="8856984" cy="595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</a:t>
            </a: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¿y si se quiere invocar al constructor con parámetros de la superclase?</a:t>
            </a: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Se agrega como primera línea del constructor:</a:t>
            </a:r>
          </a:p>
          <a:p>
            <a:pPr algn="just">
              <a:lnSpc>
                <a:spcPct val="90000"/>
              </a:lnSpc>
              <a:buNone/>
            </a:pPr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	super(parámetros);</a:t>
            </a: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ES_tradnl" sz="2800" i="1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“debe ser en la primera línea”</a:t>
            </a:r>
            <a:endParaRPr lang="es-CL" sz="2800" i="1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</a:t>
            </a:r>
          </a:p>
        </p:txBody>
      </p:sp>
      <p:pic>
        <p:nvPicPr>
          <p:cNvPr id="58370" name="Picture 2" descr="https://encrypted-tbn2.gstatic.com/images?q=tbn:ANd9GcQyfnrKilDn0B2XF4a8T6QRA5JY316zzWFLUbObycXJognI56B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005955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7871" y="324433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706514"/>
            <a:ext cx="8856984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None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Analizar el siguiente código:</a:t>
            </a:r>
          </a:p>
          <a:p>
            <a:pPr algn="just">
              <a:lnSpc>
                <a:spcPct val="90000"/>
              </a:lnSpc>
              <a:buNone/>
            </a:pPr>
            <a:endParaRPr lang="es-CL" sz="2000" i="1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lvl="1"/>
            <a:r>
              <a:rPr lang="es-CL" sz="2000" dirty="0" smtClean="0"/>
              <a:t>public class Persona { </a:t>
            </a:r>
          </a:p>
          <a:p>
            <a:pPr lvl="1"/>
            <a:r>
              <a:rPr lang="es-CL" sz="2000" dirty="0" smtClean="0"/>
              <a:t>	private String nombre; </a:t>
            </a:r>
          </a:p>
          <a:p>
            <a:pPr lvl="1"/>
            <a:r>
              <a:rPr lang="es-CL" sz="2000" dirty="0" smtClean="0"/>
              <a:t>	private int edad; </a:t>
            </a:r>
          </a:p>
          <a:p>
            <a:pPr lvl="1"/>
            <a:endParaRPr lang="es-CL" sz="2000" dirty="0" smtClean="0"/>
          </a:p>
          <a:p>
            <a:pPr lvl="1"/>
            <a:r>
              <a:rPr lang="es-CL" sz="2000" dirty="0" smtClean="0"/>
              <a:t>	public Persona() {</a:t>
            </a:r>
          </a:p>
          <a:p>
            <a:pPr lvl="1"/>
            <a:r>
              <a:rPr lang="es-CL" sz="2000" dirty="0" smtClean="0"/>
              <a:t>	}</a:t>
            </a:r>
          </a:p>
          <a:p>
            <a:pPr lvl="1"/>
            <a:r>
              <a:rPr lang="es-CL" sz="2000" dirty="0" smtClean="0"/>
              <a:t>	public Persona (String n, int e){ </a:t>
            </a:r>
          </a:p>
          <a:p>
            <a:pPr lvl="1"/>
            <a:r>
              <a:rPr lang="es-CL" sz="2000" dirty="0" smtClean="0"/>
              <a:t>		nombre = n; </a:t>
            </a:r>
          </a:p>
          <a:p>
            <a:pPr lvl="1"/>
            <a:r>
              <a:rPr lang="es-CL" sz="2000" dirty="0" smtClean="0"/>
              <a:t>		edad = e; </a:t>
            </a:r>
          </a:p>
          <a:p>
            <a:pPr lvl="1"/>
            <a:r>
              <a:rPr lang="es-CL" sz="2000" dirty="0" smtClean="0"/>
              <a:t>	}</a:t>
            </a:r>
          </a:p>
          <a:p>
            <a:pPr lvl="1"/>
            <a:r>
              <a:rPr lang="es-CL" sz="2000" dirty="0" smtClean="0"/>
              <a:t>}</a:t>
            </a:r>
          </a:p>
          <a:p>
            <a:pPr lvl="1"/>
            <a:endParaRPr lang="es-CL" dirty="0" smtClean="0"/>
          </a:p>
          <a:p>
            <a:pPr algn="just">
              <a:lnSpc>
                <a:spcPct val="90000"/>
              </a:lnSpc>
              <a:buNone/>
            </a:pPr>
            <a:endParaRPr lang="es-CL" sz="2800" i="1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</a:t>
            </a:r>
          </a:p>
        </p:txBody>
      </p:sp>
      <p:pic>
        <p:nvPicPr>
          <p:cNvPr id="67586" name="Picture 2" descr="https://encrypted-tbn0.gstatic.com/images?q=tbn:ANd9GcSJoeHt4tAkwtmqFotwCNo5cBvXbcn5gJSOjrAieUxNwW--ore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90872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7871" y="324433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9512" y="1369448"/>
            <a:ext cx="8856984" cy="5299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L" sz="2000" dirty="0" smtClean="0"/>
              <a:t>public class Alumno extends Persona { </a:t>
            </a:r>
          </a:p>
          <a:p>
            <a:pPr lvl="1"/>
            <a:r>
              <a:rPr lang="es-CL" sz="2000" dirty="0" smtClean="0"/>
              <a:t>	private int curso; </a:t>
            </a:r>
          </a:p>
          <a:p>
            <a:pPr lvl="1"/>
            <a:r>
              <a:rPr lang="es-CL" sz="2000" dirty="0" smtClean="0"/>
              <a:t>	private String nivelAcademico;</a:t>
            </a:r>
          </a:p>
          <a:p>
            <a:pPr lvl="1"/>
            <a:endParaRPr lang="es-CL" sz="2000" dirty="0" smtClean="0"/>
          </a:p>
          <a:p>
            <a:pPr lvl="1"/>
            <a:r>
              <a:rPr lang="es-CL" sz="2000" dirty="0" smtClean="0"/>
              <a:t>	public Alumno (String n, int e, int c, String nivel){</a:t>
            </a:r>
          </a:p>
          <a:p>
            <a:pPr lvl="1"/>
            <a:r>
              <a:rPr lang="es-CL" sz="2000" dirty="0" smtClean="0"/>
              <a:t>		super(n, e);</a:t>
            </a:r>
          </a:p>
          <a:p>
            <a:pPr lvl="1"/>
            <a:r>
              <a:rPr lang="es-CL" sz="2000" dirty="0" smtClean="0"/>
              <a:t>		curso = c; </a:t>
            </a:r>
          </a:p>
          <a:p>
            <a:pPr lvl="1"/>
            <a:r>
              <a:rPr lang="es-CL" sz="2000" dirty="0" smtClean="0"/>
              <a:t>		nivel_academico = nivel;</a:t>
            </a:r>
          </a:p>
          <a:p>
            <a:pPr lvl="1"/>
            <a:r>
              <a:rPr lang="es-CL" sz="2000" dirty="0" smtClean="0"/>
              <a:t>	} </a:t>
            </a:r>
          </a:p>
          <a:p>
            <a:pPr lvl="1"/>
            <a:r>
              <a:rPr lang="es-CL" sz="2000" dirty="0" smtClean="0"/>
              <a:t>	public static void main(String[] args) {</a:t>
            </a:r>
          </a:p>
          <a:p>
            <a:pPr lvl="1"/>
            <a:r>
              <a:rPr lang="es-CL" sz="2000" dirty="0" smtClean="0"/>
              <a:t>		Alumno a = new Alumno("Pepe", 1, 2, "bueno");</a:t>
            </a:r>
          </a:p>
          <a:p>
            <a:pPr lvl="1"/>
            <a:r>
              <a:rPr lang="es-CL" sz="2000" dirty="0" smtClean="0"/>
              <a:t>	}</a:t>
            </a:r>
          </a:p>
          <a:p>
            <a:pPr lvl="1"/>
            <a:r>
              <a:rPr lang="es-CL" sz="2000" dirty="0" smtClean="0"/>
              <a:t>}</a:t>
            </a:r>
          </a:p>
          <a:p>
            <a:pPr algn="just">
              <a:lnSpc>
                <a:spcPct val="90000"/>
              </a:lnSpc>
              <a:buNone/>
            </a:pPr>
            <a:endParaRPr lang="es-CL" sz="2800" i="1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		</a:t>
            </a:r>
          </a:p>
        </p:txBody>
      </p:sp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620688"/>
            <a:ext cx="1728192" cy="23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264446" y="601524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charset="-128"/>
                <a:cs typeface="+mj-cs"/>
              </a:rPr>
              <a:t>La clase Object</a:t>
            </a:r>
            <a:endParaRPr lang="es-CL" sz="28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180931"/>
            <a:ext cx="8229600" cy="102393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>
              <a:defRPr/>
            </a:pPr>
            <a:r>
              <a:rPr lang="es-CL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Clase raíz de la jerarquía de clases en java. Pertenece al paquete java.lang.</a:t>
            </a:r>
          </a:p>
          <a:p>
            <a:pPr lvl="1" algn="just"/>
            <a:endParaRPr lang="es-CL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Es una clase que sólo define los atributos y métodos comunes a todas las clases.</a:t>
            </a:r>
          </a:p>
          <a:p>
            <a:pPr algn="just"/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s-ES_tradnl" sz="2800" dirty="0" smtClean="0">
                <a:solidFill>
                  <a:schemeClr val="tx2">
                    <a:lumMod val="50000"/>
                  </a:schemeClr>
                </a:solidFill>
              </a:rPr>
              <a:t>Cualquier clase que implementemos será automáticamente una subclase de la clase Object.</a:t>
            </a: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180931"/>
            <a:ext cx="8229600" cy="102393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>
              <a:defRPr/>
            </a:pPr>
            <a:r>
              <a:rPr lang="es-CL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453" name="Picture 13" descr="https://encrypted-tbn0.gstatic.com/images?q=tbn:ANd9GcQFa7sf5gx0lMzxkNB70pH9l0tF_UndbnwCNbxLUK_GmQRYX6ozX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692696"/>
            <a:ext cx="7344816" cy="3156982"/>
          </a:xfrm>
          <a:prstGeom prst="rect">
            <a:avLst/>
          </a:prstGeom>
          <a:noFill/>
        </p:spPr>
      </p:pic>
      <p:pic>
        <p:nvPicPr>
          <p:cNvPr id="61454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293096"/>
            <a:ext cx="5646935" cy="248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-108520" y="1252939"/>
            <a:ext cx="8846750" cy="4120277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Métodos</a:t>
            </a:r>
            <a:r>
              <a:rPr lang="es-CL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>
              <a:buNone/>
              <a:defRPr/>
            </a:pPr>
            <a:endParaRPr lang="es-CL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None/>
              <a:defRPr/>
            </a:pPr>
            <a:r>
              <a:rPr lang="es-CL" sz="2800" dirty="0" smtClean="0">
                <a:solidFill>
                  <a:schemeClr val="accent6">
                    <a:lumMod val="50000"/>
                  </a:schemeClr>
                </a:solidFill>
              </a:rPr>
              <a:t>	public boolean equals(Object obj) </a:t>
            </a:r>
          </a:p>
          <a:p>
            <a:pPr lvl="0" algn="just"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compara si dos objetos son iguales, devuelve true si los objetos son iguales y false en caso contrario.</a:t>
            </a:r>
          </a:p>
          <a:p>
            <a:pPr lvl="0"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buNone/>
              <a:defRPr/>
            </a:pPr>
            <a:r>
              <a:rPr lang="es-CL" sz="2800" dirty="0" smtClean="0">
                <a:solidFill>
                  <a:schemeClr val="accent6">
                    <a:lumMod val="50000"/>
                  </a:schemeClr>
                </a:solidFill>
              </a:rPr>
              <a:t>	public String toString() </a:t>
            </a:r>
          </a:p>
          <a:p>
            <a:pPr lvl="0"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devuelve una cadena describiendo el objeto. </a:t>
            </a:r>
          </a:p>
          <a:p>
            <a:pPr>
              <a:buNone/>
              <a:defRPr/>
            </a:pPr>
            <a:endParaRPr lang="es-CL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0" y="1223461"/>
            <a:ext cx="18473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L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L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explicó herencia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diferenció entre superclase y subclase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definió sintaxis en la herencia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diferenció entre sobreescritura y sobrecarga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utilizó super	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analizó método constructor en la herencia</a:t>
            </a:r>
          </a:p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Se describió la clase Object</a:t>
            </a:r>
          </a:p>
          <a:p>
            <a:pPr>
              <a:buNone/>
            </a:pP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s-C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</a:t>
            </a:r>
            <a:endParaRPr lang="es-C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726757"/>
            <a:ext cx="2160240" cy="213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83968" y="601524"/>
            <a:ext cx="4382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charset="-128"/>
                <a:cs typeface="+mj-cs"/>
              </a:rPr>
              <a:t>Herencia: Clases y Subclases</a:t>
            </a:r>
            <a:endParaRPr lang="es-CL" sz="28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180931"/>
            <a:ext cx="8229600" cy="102393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>
              <a:defRPr/>
            </a:pPr>
            <a:r>
              <a:rPr lang="es-CL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¿Qué es Herencia?</a:t>
            </a: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 descr="http://tranquilacion.files.wordpress.com/2011/01/pregunta1.jpg?w=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132856"/>
            <a:ext cx="4104456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1180931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</a:rPr>
              <a:t>	La herencia es la capacidad de crear clases que adquieran de manera automática los miembros (atributos y métodos) de otras clases existentes, pudiendo al mismo tiempo añadir atributos y métodos propios.</a:t>
            </a: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645024"/>
            <a:ext cx="463355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836712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8467"/>
            <a:ext cx="4032448" cy="273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4648631" y="5517232"/>
            <a:ext cx="44953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Los métodos y atributos</a:t>
            </a:r>
          </a:p>
          <a:p>
            <a:pPr algn="just">
              <a:buNone/>
              <a:defRPr/>
            </a:pPr>
            <a:r>
              <a:rPr lang="es-C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 clase hija hereda métodos y atributos</a:t>
            </a:r>
          </a:p>
          <a:p>
            <a:pPr algn="just">
              <a:buNone/>
              <a:defRPr/>
            </a:pPr>
            <a:r>
              <a:rPr lang="es-C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de la clase padre</a:t>
            </a:r>
          </a:p>
        </p:txBody>
      </p:sp>
      <p:sp>
        <p:nvSpPr>
          <p:cNvPr id="8" name="7 Llamada ovalada"/>
          <p:cNvSpPr/>
          <p:nvPr/>
        </p:nvSpPr>
        <p:spPr>
          <a:xfrm>
            <a:off x="2627784" y="548680"/>
            <a:ext cx="3960440" cy="151216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  <a:defRPr/>
            </a:pPr>
            <a:r>
              <a:rPr lang="es-CL" sz="2000" dirty="0" smtClean="0">
                <a:solidFill>
                  <a:schemeClr val="tx2">
                    <a:lumMod val="50000"/>
                  </a:schemeClr>
                </a:solidFill>
              </a:rPr>
              <a:t>¿y vamos a heredar algo?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5445224"/>
            <a:ext cx="704849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836712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39552" y="1757134"/>
            <a:ext cx="7704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 clase creada se llama sub-clase o clase derivada y la clase existente , superclase o clase base.</a:t>
            </a: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903705"/>
            <a:ext cx="2735361" cy="340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539552" y="1253078"/>
            <a:ext cx="4262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¿Cuál es la clase y subclase?</a:t>
            </a:r>
            <a:endParaRPr lang="es-ES_tradn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836712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39552" y="1052736"/>
            <a:ext cx="77048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Con la herencia todas las clases están clasificadas en una jerarquía estricta. Cada clase tiene su superclase (la clase superior en su jerarquía) , y cada clase puede tener una o más subclases (las clases inferiores en su jerarquía).</a:t>
            </a:r>
          </a:p>
          <a:p>
            <a:pPr algn="just"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>
              <a:defRPr/>
            </a:pPr>
            <a:r>
              <a:rPr lang="es-C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 clase A es superclase de B</a:t>
            </a:r>
          </a:p>
          <a:p>
            <a:pPr algn="just">
              <a:defRPr/>
            </a:pPr>
            <a:r>
              <a:rPr lang="es-C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 clase B es la subclase de A</a:t>
            </a:r>
          </a:p>
          <a:p>
            <a:pPr algn="just">
              <a:defRPr/>
            </a:pPr>
            <a:r>
              <a:rPr lang="es-C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 clase B es superclase de C, D y E</a:t>
            </a:r>
          </a:p>
          <a:p>
            <a:pPr algn="just">
              <a:defRPr/>
            </a:pPr>
            <a:r>
              <a:rPr lang="es-CL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Las clases C, D y E son subclases de B</a:t>
            </a:r>
          </a:p>
          <a:p>
            <a:pPr algn="just"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367261"/>
            <a:ext cx="4896544" cy="301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Grp="1"/>
          </p:cNvSpPr>
          <p:nvPr>
            <p:ph idx="1"/>
          </p:nvPr>
        </p:nvSpPr>
        <p:spPr bwMode="auto">
          <a:xfrm>
            <a:off x="297250" y="836712"/>
            <a:ext cx="8229600" cy="3544213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algn="just">
              <a:buNone/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  <a:defRPr/>
            </a:pPr>
            <a:endParaRPr lang="es-ES_tradnl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  <a:defRPr/>
            </a:pPr>
            <a:endParaRPr lang="es-ES_tradnl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39552" y="1052736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algn="just"/>
            <a:endParaRPr lang="es-CL" sz="2800" dirty="0" smtClean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401073"/>
            <a:ext cx="7768829" cy="454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611560" y="764704"/>
            <a:ext cx="587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8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Mencione las superclases y subclases…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111871</TotalTime>
  <Words>737</Words>
  <Application>Microsoft Office PowerPoint</Application>
  <PresentationFormat>Presentación en pantalla (4:3)</PresentationFormat>
  <Paragraphs>337</Paragraphs>
  <Slides>39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Tema DuocUC 2012</vt:lpstr>
      <vt:lpstr>Diapositiva 1</vt:lpstr>
      <vt:lpstr>Diapositiva 2</vt:lpstr>
      <vt:lpstr>Objetivos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Resumen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RENATO</cp:lastModifiedBy>
  <cp:revision>129</cp:revision>
  <dcterms:created xsi:type="dcterms:W3CDTF">2013-06-28T16:52:03Z</dcterms:created>
  <dcterms:modified xsi:type="dcterms:W3CDTF">2013-08-01T13:48:21Z</dcterms:modified>
</cp:coreProperties>
</file>