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31"/>
  </p:notesMasterIdLst>
  <p:sldIdLst>
    <p:sldId id="260" r:id="rId2"/>
    <p:sldId id="259" r:id="rId3"/>
    <p:sldId id="261" r:id="rId4"/>
    <p:sldId id="258" r:id="rId5"/>
    <p:sldId id="262" r:id="rId6"/>
    <p:sldId id="263" r:id="rId7"/>
    <p:sldId id="297" r:id="rId8"/>
    <p:sldId id="298" r:id="rId9"/>
    <p:sldId id="272" r:id="rId10"/>
    <p:sldId id="277" r:id="rId11"/>
    <p:sldId id="299" r:id="rId12"/>
    <p:sldId id="284" r:id="rId13"/>
    <p:sldId id="287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10" r:id="rId23"/>
    <p:sldId id="308" r:id="rId24"/>
    <p:sldId id="294" r:id="rId25"/>
    <p:sldId id="311" r:id="rId26"/>
    <p:sldId id="312" r:id="rId27"/>
    <p:sldId id="309" r:id="rId28"/>
    <p:sldId id="314" r:id="rId29"/>
    <p:sldId id="313" r:id="rId30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1172" autoAdjust="0"/>
  </p:normalViewPr>
  <p:slideViewPr>
    <p:cSldViewPr>
      <p:cViewPr varScale="1">
        <p:scale>
          <a:sx n="59" d="100"/>
          <a:sy n="59" d="100"/>
        </p:scale>
        <p:origin x="-16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F746-0070-4FC6-A14B-1246EAB313E3}" type="datetimeFigureOut">
              <a:rPr lang="es-CL" smtClean="0"/>
              <a:pPr/>
              <a:t>01-08-2013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BAC6-CDD1-495F-B578-B1B655A186A6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="" xmlns:p14="http://schemas.microsoft.com/office/powerpoint/2010/main" val="299972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4</a:t>
            </a:fld>
            <a:endParaRPr lang="es-CL" dirty="0"/>
          </a:p>
        </p:txBody>
      </p:sp>
    </p:spTree>
    <p:extLst>
      <p:ext uri="{BB962C8B-B14F-4D97-AF65-F5344CB8AC3E}">
        <p14:creationId xmlns="" xmlns:p14="http://schemas.microsoft.com/office/powerpoint/2010/main" val="2995404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16</a:t>
            </a:fld>
            <a:endParaRPr lang="es-CL" dirty="0"/>
          </a:p>
        </p:txBody>
      </p:sp>
    </p:spTree>
    <p:extLst>
      <p:ext uri="{BB962C8B-B14F-4D97-AF65-F5344CB8AC3E}">
        <p14:creationId xmlns="" xmlns:p14="http://schemas.microsoft.com/office/powerpoint/2010/main" val="2995404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17</a:t>
            </a:fld>
            <a:endParaRPr lang="es-CL" dirty="0"/>
          </a:p>
        </p:txBody>
      </p:sp>
    </p:spTree>
    <p:extLst>
      <p:ext uri="{BB962C8B-B14F-4D97-AF65-F5344CB8AC3E}">
        <p14:creationId xmlns="" xmlns:p14="http://schemas.microsoft.com/office/powerpoint/2010/main" val="2995404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18</a:t>
            </a:fld>
            <a:endParaRPr lang="es-CL" dirty="0"/>
          </a:p>
        </p:txBody>
      </p:sp>
    </p:spTree>
    <p:extLst>
      <p:ext uri="{BB962C8B-B14F-4D97-AF65-F5344CB8AC3E}">
        <p14:creationId xmlns="" xmlns:p14="http://schemas.microsoft.com/office/powerpoint/2010/main" val="2995404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19</a:t>
            </a:fld>
            <a:endParaRPr lang="es-CL" dirty="0"/>
          </a:p>
        </p:txBody>
      </p:sp>
    </p:spTree>
    <p:extLst>
      <p:ext uri="{BB962C8B-B14F-4D97-AF65-F5344CB8AC3E}">
        <p14:creationId xmlns="" xmlns:p14="http://schemas.microsoft.com/office/powerpoint/2010/main" val="2995404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20</a:t>
            </a:fld>
            <a:endParaRPr lang="es-CL" dirty="0"/>
          </a:p>
        </p:txBody>
      </p:sp>
    </p:spTree>
    <p:extLst>
      <p:ext uri="{BB962C8B-B14F-4D97-AF65-F5344CB8AC3E}">
        <p14:creationId xmlns="" xmlns:p14="http://schemas.microsoft.com/office/powerpoint/2010/main" val="2995404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21</a:t>
            </a:fld>
            <a:endParaRPr lang="es-CL" dirty="0"/>
          </a:p>
        </p:txBody>
      </p:sp>
    </p:spTree>
    <p:extLst>
      <p:ext uri="{BB962C8B-B14F-4D97-AF65-F5344CB8AC3E}">
        <p14:creationId xmlns="" xmlns:p14="http://schemas.microsoft.com/office/powerpoint/2010/main" val="2995404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23</a:t>
            </a:fld>
            <a:endParaRPr lang="es-CL" dirty="0"/>
          </a:p>
        </p:txBody>
      </p:sp>
    </p:spTree>
    <p:extLst>
      <p:ext uri="{BB962C8B-B14F-4D97-AF65-F5344CB8AC3E}">
        <p14:creationId xmlns="" xmlns:p14="http://schemas.microsoft.com/office/powerpoint/2010/main" val="2995404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25</a:t>
            </a:fld>
            <a:endParaRPr lang="es-CL" dirty="0"/>
          </a:p>
        </p:txBody>
      </p:sp>
    </p:spTree>
    <p:extLst>
      <p:ext uri="{BB962C8B-B14F-4D97-AF65-F5344CB8AC3E}">
        <p14:creationId xmlns="" xmlns:p14="http://schemas.microsoft.com/office/powerpoint/2010/main" val="2995404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26</a:t>
            </a:fld>
            <a:endParaRPr lang="es-CL" dirty="0"/>
          </a:p>
        </p:txBody>
      </p:sp>
    </p:spTree>
    <p:extLst>
      <p:ext uri="{BB962C8B-B14F-4D97-AF65-F5344CB8AC3E}">
        <p14:creationId xmlns="" xmlns:p14="http://schemas.microsoft.com/office/powerpoint/2010/main" val="2995404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5</a:t>
            </a:fld>
            <a:endParaRPr lang="es-CL" dirty="0"/>
          </a:p>
        </p:txBody>
      </p:sp>
    </p:spTree>
    <p:extLst>
      <p:ext uri="{BB962C8B-B14F-4D97-AF65-F5344CB8AC3E}">
        <p14:creationId xmlns="" xmlns:p14="http://schemas.microsoft.com/office/powerpoint/2010/main" val="2995404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6</a:t>
            </a:fld>
            <a:endParaRPr lang="es-CL" dirty="0"/>
          </a:p>
        </p:txBody>
      </p:sp>
    </p:spTree>
    <p:extLst>
      <p:ext uri="{BB962C8B-B14F-4D97-AF65-F5344CB8AC3E}">
        <p14:creationId xmlns="" xmlns:p14="http://schemas.microsoft.com/office/powerpoint/2010/main" val="2995404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7</a:t>
            </a:fld>
            <a:endParaRPr lang="es-CL" dirty="0"/>
          </a:p>
        </p:txBody>
      </p:sp>
    </p:spTree>
    <p:extLst>
      <p:ext uri="{BB962C8B-B14F-4D97-AF65-F5344CB8AC3E}">
        <p14:creationId xmlns="" xmlns:p14="http://schemas.microsoft.com/office/powerpoint/2010/main" val="2995404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8</a:t>
            </a:fld>
            <a:endParaRPr lang="es-CL" dirty="0"/>
          </a:p>
        </p:txBody>
      </p:sp>
    </p:spTree>
    <p:extLst>
      <p:ext uri="{BB962C8B-B14F-4D97-AF65-F5344CB8AC3E}">
        <p14:creationId xmlns="" xmlns:p14="http://schemas.microsoft.com/office/powerpoint/2010/main" val="2995404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10</a:t>
            </a:fld>
            <a:endParaRPr lang="es-CL" dirty="0"/>
          </a:p>
        </p:txBody>
      </p:sp>
    </p:spTree>
    <p:extLst>
      <p:ext uri="{BB962C8B-B14F-4D97-AF65-F5344CB8AC3E}">
        <p14:creationId xmlns="" xmlns:p14="http://schemas.microsoft.com/office/powerpoint/2010/main" val="2995404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11</a:t>
            </a:fld>
            <a:endParaRPr lang="es-CL" dirty="0"/>
          </a:p>
        </p:txBody>
      </p:sp>
    </p:spTree>
    <p:extLst>
      <p:ext uri="{BB962C8B-B14F-4D97-AF65-F5344CB8AC3E}">
        <p14:creationId xmlns="" xmlns:p14="http://schemas.microsoft.com/office/powerpoint/2010/main" val="2995404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14</a:t>
            </a:fld>
            <a:endParaRPr lang="es-CL" dirty="0"/>
          </a:p>
        </p:txBody>
      </p:sp>
    </p:spTree>
    <p:extLst>
      <p:ext uri="{BB962C8B-B14F-4D97-AF65-F5344CB8AC3E}">
        <p14:creationId xmlns="" xmlns:p14="http://schemas.microsoft.com/office/powerpoint/2010/main" val="2995404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15</a:t>
            </a:fld>
            <a:endParaRPr lang="es-CL" dirty="0"/>
          </a:p>
        </p:txBody>
      </p:sp>
    </p:spTree>
    <p:extLst>
      <p:ext uri="{BB962C8B-B14F-4D97-AF65-F5344CB8AC3E}">
        <p14:creationId xmlns="" xmlns:p14="http://schemas.microsoft.com/office/powerpoint/2010/main" val="299540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01-08-2013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01-08-2013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01-08-2013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01-08-2013</a:t>
            </a:fld>
            <a:endParaRPr lang="es-CL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s-CL" smtClean="0"/>
              <a:pPr/>
              <a:t>01-08-2013</a:t>
            </a:fld>
            <a:endParaRPr lang="es-CL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01-08-2013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01-08-2013</a:t>
            </a:fld>
            <a:endParaRPr lang="es-CL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hoja-interio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01-08-2013</a:t>
            </a:fld>
            <a:endParaRPr lang="es-CL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01-08-2013</a:t>
            </a:fld>
            <a:endParaRPr lang="es-CL" dirty="0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01-08-2013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dirty="0" smtClean="0"/>
              <a:t>Haga clic en el icono para agregar una imagen</a:t>
            </a:r>
            <a:endParaRPr lang="es-ES_tradnl" noProof="0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01-08-2013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1BF2EB3-0EDA-4ED9-9536-B32CA2814CB2}" type="datetimeFigureOut">
              <a:rPr lang="es-CL" smtClean="0"/>
              <a:pPr/>
              <a:t>01-08-2013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0226" y="745171"/>
            <a:ext cx="9070112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r>
              <a:rPr lang="es-CL" sz="2800" b="1" dirty="0" smtClean="0">
                <a:latin typeface="Calibri" pitchFamily="34" charset="0"/>
              </a:rPr>
              <a:t>POO2201  </a:t>
            </a:r>
            <a:r>
              <a:rPr lang="es-CL" sz="2800" b="1" dirty="0"/>
              <a:t>PROGRAMACION ORIENTADA A OBJETOS I (</a:t>
            </a:r>
            <a:r>
              <a:rPr lang="es-CL" sz="2800" b="1" dirty="0" smtClean="0"/>
              <a:t>JAVA)</a:t>
            </a:r>
            <a:endParaRPr lang="es-CL" sz="4000" b="1" dirty="0" smtClean="0">
              <a:latin typeface="Calibri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92021" y="4284385"/>
            <a:ext cx="64241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smtClean="0">
                <a:solidFill>
                  <a:schemeClr val="bg1"/>
                </a:solidFill>
                <a:latin typeface="Calibri" pitchFamily="34" charset="0"/>
              </a:rPr>
              <a:t>Interfaces, Clases Abstractas y Finales</a:t>
            </a:r>
            <a:endParaRPr lang="es-CL" sz="3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8" name="AutoShape 8" descr="data:image/jpeg;base64,/9j/4AAQSkZJRgABAQAAAQABAAD/2wCEAAkGBhQSERUUEhIWFRUVFxUVGRUYFBUVFRQWFhQWGBQUGBUXHCYeFxojGRQSHy8gIycpLCwsFiAxNTAqNSYrLCkBCQoKDgwOGg8PGCkkHCAsLCkpKSksKSkpKSksLCwsKSksLCkpKSwsKSksKSwpLCkpLCkpLCwsLCkpKSwsKSksKf/AABEIAOEA4QMBIgACEQEDEQH/xAAcAAEAAQUBAQAAAAAAAAAAAAAABAMFBgcIAgH/xAA8EAACAQICBgkBBgUEAwAAAAAAAQIDEQQhBQYSMUFRBxMiYXGBkaGxMhRCUmLR8HKCksHCI6Ky4RYz8f/EABgBAQADAQAAAAAAAAAAAAAAAAABAgME/8QAHhEBAQACAwEAAwAAAAAAAAAAAAECEQMhMUESEyL/2gAMAwEAAhEDEQA/AN4gAAAAAAAAAAAAAAAAAAAAAAAAAAAAAAAAAAAAAAAAAAAAAAAAAAAAABh2s/SDCinChac921vhHw/E/Yi5Sepkt8ZTjNIU6SvVqRgvzSSv4X3mM4/pNwtN2ht1HzjGy9ZW+DVeP0rUrzc6kpSb4t5+HgRJd5jeS/Gs459bdwfShhpu0o1Id7Skv9rv7GTYHSlKsr0qkZruea8VvRz4muBMwulZUmpRm4tcU2mhOS/U3jnx0CDW2rHSnFtQxEk+U7Wa8Vuf73mf4TSlKr/66kJZXspJu3hvRrjnKyuNiUACyoAAAAAAAAAAAAAAAAAAAAAAAARNK6Up4elKrVlaMfVvgkuLJFWqoxcpNKMU229yS3s0b0g64vGVdmDaowyiufObXN/BTLLUWxx2m6xdKdSupwg+rhnuWbXfJmGR0q5533+JY8dVtTduMreR6wuLsjHW+6386X14qyzKUNIK+8htylHN7Pc95bak2n4FUrtW0pnZMrLEOcXxLBTbbLhhsVTTs5u/sRpKPjYTj2o+xf8AVvWGacakZtTg955cIuLTV0+O9Fi0Q3GpUgtyb9mW10jfbpnVPWaOLpJ3SqJdqP8Aku4vpznobWGph6sKlOVmt/J801xTN76t6fhi6KqRye6Ufwy/TkzbDPfVY5467i6gA0ZgAAAAAAAAAAAAAAAAAAAFq1o0n9nwlWot6i0v4pdmPu0BgPSZrqpXw1GXZT7bX3mn9Pgn6mp6+Jvf0JMptt3IVejmctu726ZNLfi03C35vncTaddQSXkubKGIhaEny2X/ALj3h6cHNbbdt2Xfx718lviPqNpGTundO3BSvs+KPWHe36F80jhoqE9nNSlttdY5dtq14x2Uor39CPgNG2WazZFsTJVsqUnGKdhhdHzq2ezJpOMVsq7bbdt7XH5L/W0btRtbkSdGf6dKdOaWy9/Z2lK+9SWWW/jxKzJNi3aPxEYpw2r9zyaaIOjof6lRr8XyXjSE4VNlUoKEYco2uluVuCV36lt0dFbdW34l8EoS4x+TNdRtYHhq0G32JWjNdz4+K3mIJWJuGqbiNpdHJn0i6LjJUaSl9ShBPx2VclHW5QAAAAAAAAAAAAAAAAAAC0616N+0YOtTW9wbjlduUe1Febil5l2AHMWLw7jJqSaabTTyaa3poi1DfmuOoFLGrbjanW/Ha6klwkv77zTWseqOIwckq0Gk901nCXhLn3HPlhpvMtser0706ngvlEOjwd80kX7Ryj29tZS7Phfj5WLTpKhsSsuJE8SqU67k83dX3czI8BTvHckjHMDG9rWyTefMv+CcpU82k3l4meS+KbOpFLevki5NPO6ft4nunomSi3m/LcWnC4dwrbN2r5OO9NP4KxNeo1M3w9CNoqla/fJP1uecdFxqtLPhlxJ9OauoRyslHxks8/G8vQ0+KPtapaVjJNR9HqpiqTm0oKcXd/eafZivGWyixKjCnK88239P6nzHaSnTxNOcXaC2ZwSySs02rc7r4EK6VBRweKVSnCpHdOMZLwkrr5Kx1uYAAAAAAAAAAAAAAAAAAAAAC2ay06TwtXr4qVPYd13/AHbcndqzLmYF0u6VdPDQpp/XO7/hiv1a9CMrqJndaV0lPYbguDfzl++8jN9ZTUnduLcb81vREx1duTZJ0XUvCUeP1Lw4r0zMNN1TAb0mifHFyoLKDnyzWSvd733kPBOzty5q+XDwZcamG2t+79+hnl60xTP/ACKo1sxhF3aTu1DZVt92eKtK9Tayvsq737iDRVLalG6vdW7Sb3K/iXDDU9nNv4KLV9lBdYnzbfLuvu7y04bKU+V7+jJuJxFry42slvSvu895Awas0n/9LxnUrGT2oqfJ2fyvP9BjFt4eD4wqNPwnFNf8WVsPT2ozp81l4rcRqOdKpF8lLvTjJfqyYVu7oq0m6uj4qW+lJ0/LKUfaVvIzE1z0KRf2as75dYkvKCv8o2MdOPjny9AAWVAAAAAAAAAAAAAAAAAAANO9NWNvWjC/0wWXjd3NxHP3Sjj+sxtZr7r2P6Fb5RTPxfD1r+TueJVHGSadrO+XM9SKUp3WZSNV2p6VTV3BX9vQiY7Sm1lK9uSdl6FGhG6KVejmRMZtOyNeL+57/wDRNo6VmsksuTbZEoYbMqStFpPeVutp0ukcU52cn4JKyXlzJeHhmmWijO7Lxh5ZZFaK9Ko1VTXMr4uhsyq23SSa/maf6ooRjbPvuXPSsl1dN8ZZf05v3ZMS2X0O4ZxwU290qrt5RijPDHej/DqGj6NuKlJ+LkzIjox8c2XoACyoAAAAAAAAAAAAAAAAAAPNSdk2+Cb9Dl7TuL26tST3ylJ+rOk9YcRsYWvLdalU9dl29zlvFVu078zLka4IVZEOoXBL9tEavh+KIxq9jzgMmTowuyHhY5lwi9kZUxfepzIukYXs+JclIgYx3djHfbR5wtZIuOHxWf8AcssIO5c8NVStu8t6FVXmpLJEyUtujB/glbykv1iWqVTK3H98C96qYB4ip1C31LW8mnf0uWiW7tSqTjgKCf4L/wBTbXs0Xs8UKKhGMY7opRXglZHs6Y5aAAlAAAAAAAAAAAAAAAAAAAMH6X9IdXo9xUrOpOMbc0ryfllH1Ofa2bubX6dMe+toUuEYSn5zlb/A1M4XOfO9t8J0o1H3nhYhrgV3RyzzLzoXVbrqcpylsxjKME2r9qSbSb4ZR9xNJY9tpkxT2o96tmV8VoWVKcotPJ5PmiLOk47hdJj7Vx/BbiMsU+SK1LCbWZ6lo9WKXSe0N1rskUsWlzXkmV6eiJbN9i2V9zIn2Vq/cP5RNxfcPWU0tzsXjRelJUKtOpTylBprllwfNbzGNGT2ZWkvNbi9wtu9CJV3SGiNIrEUKdWKspxUrcua8ndEwwzos0n1mD6t/VSk1/LLtR99r0MzOuXcclmroABKAAAAAAAAAAAAAAAAAAAaI6aq18fb8NOC8N7/ALmv4RyMx6W6ylpKtbhsR9KcbmJQicuXrox8eKm83Lqdqwqmg6qkrSrbdSL4/wCmrQfrGXqapwWj5VK0YRV5Sail3t2R0XjdH9Ro6dKnvp4eUF5U2m/PP1NMIplWiqekFWvTlZVFufCVt68SlR0DOpNQUM27Z2Szy37jHsZNxqZb0+ZKwelKm0u3Ky7yn4r7X/SOqFbDu1SlOKva7i9l+DtZ7jzh9CPYlUdOWxD6pWdu5XfFvJLvOiMDU26UJNZyhFu/NxT/ALkfTuAVXDVabS7UJW7pJXi/JpPyLXinqn7K51qaYjdqMbWbT4q6SVlztnfwIGNor64rJ5PkmfcYk6jSyiskuSR7p3acN6d7eKV18e5hWyLQgmk0SqW/92LfgpWbi/2mV51bE6G1OiDGvr5wvlKm/WLTXs5G2jRnRPitnGU/zbUeHGLt7pG8zp4/GHJ6AA0ZgAAAAAAAAAAAAAAAB8Z9KWLf+nP+GXwwOY9ZdIdfi6tR/fqTl5bWS9LENQzR8nG82VZLNHHa6md9Fuhusxym12aUXO/5rJR93fyNwacnbDV3ypVH6QkYz0U4WMcG5q15zd/5Ukl8vzLvrxj1RwGIk+NNwXjPsr/lfyOjHrFhl3k5l0k+2+/Mm6t4XrMRSha+1UhG3NOSX9yBimnJmYdE+FUtI0Lq6TlL+mEmn6pFI0rohI8V32ZX5P4Kh8krm7ByxiIPafK7Jeh8FOrXp04ZTnOMY33XbW896TpbNWpFbozkvJSaLjqXierx2Hk9yqRv4N2fycmu3Sha36uPB46dNZq6cXzjJXXvl5FkrQuzcPTTodONDEJZpulLwzlD/P1NP1pXlkTnNUxu4yrUat1eNwz4OpBNeLtf3OhjmPBYhxcJJ5xkpead950vha23CMvxRUvVX/uacV9Z8iqADZkAAAAAAAAAAAAAAAAGP6+aW+z4CvPi4OEf4p9lfLfkZAae6Y9ZusmsJT3U2pTd8nNrKPkn6vuKZ3UWxm61fTd5XJ9CKvmRrpciVhpJ5nK6G8+i6K+wK3Gc7+y+EjH+mzTqjRp4dPtSfWSXKKuo+rb9C+auY6GA0RTq1cuzt24ylUk9hLxWyaR151i+04mVRt3k/wCVJZKMb52SSN7epGUndrHa1XM2l0D4dSxNWb3wpZeMpJX9E/U1JM2/0B0H11WV8nStbn24ifCt2AA2ZOdNd8F9nxteH5214S7S9pFp0ZjNmaa3pprxvkX7pZr30jW7thelOOZhVDGWkjls7dE8b61+0lGvodVdn63Ta/LK72viS8zR+xmbGwesVKpoevh5SW3FqcF+JbcXK3hn6mv6seKGd2YzT1SlY6U1arqeEoSTunSp+0Un8HMvVt+DN49EOl+swbpP6qMrfyzu177RPFe9I5J0zsAHSwAAAAAAAAAAAAAA81Kiim5NJJXbbsklvbfA9GG9KGEr1cJs0XaF06iV9uUb5RS5cX5EW6iZN1adbulqnSfV0LNvLb32vxirrPvb8jTeldIOTbTvfNvNvzb4lTSmhakq0U9zd7vLvfgfdIaBqRTyeaOW2310SSeLLGUnmXnQldbSU9zlH0vmS9HavS2U3FtNL3WTM11N6MnWXWVbxiruD5y+7l+HmR7dQt1N1mfSjoedfARhRi3s1IS2Y8YxjJWXqjQ+O1WxKqx2qFS3PYlZPvsjqicSDX0fF8F6HTce9sJl1py9PVytdLqp71uhL9DdPQxoKdClVnUi47TjGN1Z8XL/ABMzjoyJPwtDZWQmJckk+XPqPjLqtDdK+gqqxc6s43VR3i1ucUkreKyXpzNd4nAyUou3F5d1t51XpHR0Kv1wjNfmipfJZMRqXhJu88NTb57Nn6ox/C76aTNoLAJw2ZcG1GXLZn2X8+x7xdJq63NNp9zWTyN8Lo6wUt9BNbrbU7b77to0frFliK8FFwUas1spt2Sk1FXe/L4Mssbj60xylWqOMs9+4zro41k+z4mMr9ip2Ki/Lwn4p5+FzXeLwTjm8iToqs4NSv3ld67i/vTrWE00mndPNNZprmfTU/R70lrZ6mq+xHJPjTX+Ufdd+5bXjJNJp3TzT5o6sc5k5ssbi+gAuqAAAAAAAAAAAeWehYCHiNHU5q04RkvzRT+SJPV2g1Z0KbXLYjb0sXawsRo2s8NXKCVlRppcthWLhQoKKtFWS4LJIkWFhofLHlwKlhYkU1TPaR9AAAAfHEpypFUAUerNda/agxqbNTD03t3bmoq7m5ScnKXN3bNlNHh0yuWMymqmXTm3TmqtaMZbVOd3wUJZZ77W5XIeA0BO2ayS37su/kdO9WeZYWL+qKfik/kyvF1qVpORzPojRc4YmeznCVnk001JJu1t/wD2b81BpV4YOEMSneGUJO15U/uXW9NLLPuL5DBQW6EVbd2Vl4ZFdIvjhq7Vyy3NAANF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sp>
        <p:nvSpPr>
          <p:cNvPr id="6" name="5 Rectángulo"/>
          <p:cNvSpPr/>
          <p:nvPr/>
        </p:nvSpPr>
        <p:spPr>
          <a:xfrm>
            <a:off x="1008112" y="1430422"/>
            <a:ext cx="8388424" cy="5022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es-ES_tradn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El cuerpo de la interfaz puede incluir:</a:t>
            </a:r>
          </a:p>
          <a:p>
            <a:pPr algn="just">
              <a:lnSpc>
                <a:spcPct val="90000"/>
              </a:lnSpc>
              <a:buNone/>
            </a:pPr>
            <a:endParaRPr lang="es-ES_tradnl" sz="2800" dirty="0" smtClean="0">
              <a:solidFill>
                <a:schemeClr val="accent6">
                  <a:lumMod val="50000"/>
                </a:schemeClr>
              </a:solidFill>
              <a:ea typeface="ＭＳ Ｐゴシック" charset="-128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s-ES_tradnl" sz="2800" dirty="0" smtClean="0">
                <a:solidFill>
                  <a:schemeClr val="accent6">
                    <a:lumMod val="50000"/>
                  </a:schemeClr>
                </a:solidFill>
                <a:ea typeface="ＭＳ Ｐゴシック" charset="-128"/>
              </a:rPr>
              <a:t>	 declaraciones de constantes 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s-ES_tradnl" sz="2800" dirty="0" smtClean="0">
                <a:solidFill>
                  <a:schemeClr val="accent6">
                    <a:lumMod val="50000"/>
                  </a:schemeClr>
                </a:solidFill>
                <a:ea typeface="ＭＳ Ｐゴシック" charset="-128"/>
              </a:rPr>
              <a:t>	métodos (no sus definiciones)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ü"/>
            </a:pPr>
            <a:endParaRPr lang="es-ES_tradnl" sz="2800" dirty="0" smtClean="0">
              <a:solidFill>
                <a:schemeClr val="accent6">
                  <a:lumMod val="50000"/>
                </a:schemeClr>
              </a:solidFill>
              <a:ea typeface="ＭＳ Ｐゴシック" charset="-128"/>
            </a:endParaRPr>
          </a:p>
          <a:p>
            <a:pPr lvl="1" algn="just">
              <a:lnSpc>
                <a:spcPct val="90000"/>
              </a:lnSpc>
            </a:pPr>
            <a:endParaRPr lang="es-CL" sz="20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lvl="1" algn="just">
              <a:lnSpc>
                <a:spcPct val="90000"/>
              </a:lnSpc>
            </a:pPr>
            <a:r>
              <a:rPr lang="es-CL" sz="20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public interface Controlable {</a:t>
            </a:r>
          </a:p>
          <a:p>
            <a:pPr lvl="1" algn="just">
              <a:lnSpc>
                <a:spcPct val="90000"/>
              </a:lnSpc>
            </a:pPr>
            <a:r>
              <a:rPr lang="es-CL" sz="20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final double descuento = 0.1;</a:t>
            </a:r>
          </a:p>
          <a:p>
            <a:pPr lvl="1" algn="just">
              <a:lnSpc>
                <a:spcPct val="90000"/>
              </a:lnSpc>
            </a:pPr>
            <a:r>
              <a:rPr lang="es-CL" sz="20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    </a:t>
            </a:r>
          </a:p>
          <a:p>
            <a:pPr lvl="1" algn="just">
              <a:lnSpc>
                <a:spcPct val="90000"/>
              </a:lnSpc>
            </a:pPr>
            <a:r>
              <a:rPr lang="es-CL" sz="20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public void descontar(String diaSemana);</a:t>
            </a:r>
          </a:p>
          <a:p>
            <a:pPr lvl="1" algn="just">
              <a:lnSpc>
                <a:spcPct val="90000"/>
              </a:lnSpc>
            </a:pPr>
            <a:r>
              <a:rPr lang="es-CL" sz="20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public String mostrar();</a:t>
            </a:r>
          </a:p>
          <a:p>
            <a:pPr lvl="1" algn="just">
              <a:lnSpc>
                <a:spcPct val="90000"/>
              </a:lnSpc>
            </a:pPr>
            <a:r>
              <a:rPr lang="es-CL" sz="20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    </a:t>
            </a:r>
          </a:p>
          <a:p>
            <a:pPr lvl="1" algn="just">
              <a:lnSpc>
                <a:spcPct val="90000"/>
              </a:lnSpc>
            </a:pPr>
            <a:r>
              <a:rPr lang="es-CL" sz="20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}</a:t>
            </a:r>
            <a:endParaRPr lang="es-ES_tradnl" sz="20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>
              <a:lnSpc>
                <a:spcPct val="90000"/>
              </a:lnSpc>
              <a:buNone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>
              <a:lnSpc>
                <a:spcPct val="90000"/>
              </a:lnSpc>
              <a:buNone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3 Flecha curvada hacia la izquierda"/>
          <p:cNvSpPr/>
          <p:nvPr/>
        </p:nvSpPr>
        <p:spPr>
          <a:xfrm>
            <a:off x="6192688" y="2366526"/>
            <a:ext cx="648072" cy="180020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5" name="4 Flecha curvada hacia la izquierda"/>
          <p:cNvSpPr/>
          <p:nvPr/>
        </p:nvSpPr>
        <p:spPr>
          <a:xfrm>
            <a:off x="6336704" y="2798574"/>
            <a:ext cx="576064" cy="2160240"/>
          </a:xfrm>
          <a:prstGeom prst="curvedLeftArrow">
            <a:avLst>
              <a:gd name="adj1" fmla="val 25000"/>
              <a:gd name="adj2" fmla="val 50000"/>
              <a:gd name="adj3" fmla="val 349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8" name="AutoShape 8" descr="data:image/jpeg;base64,/9j/4AAQSkZJRgABAQAAAQABAAD/2wCEAAkGBhQSERUUEhIWFRUVFxUVGRUYFBUVFRQWFhQWGBQUGBUXHCYeFxojGRQSHy8gIycpLCwsFiAxNTAqNSYrLCkBCQoKDgwOGg8PGCkkHCAsLCkpKSksKSkpKSksLCwsKSksLCkpKSwsKSksKSwpLCkpLCkpLCwsLCkpKSwsKSksKf/AABEIAOEA4QMBIgACEQEDEQH/xAAcAAEAAQUBAQAAAAAAAAAAAAAABAMFBgcIAgH/xAA8EAACAQICBgkBBgUEAwAAAAAAAQIDEQQhBQYSMUFRBxMiYXGBkaGxMhRCUmLR8HKCksHCI6Ky4RYz8f/EABgBAQADAQAAAAAAAAAAAAAAAAABAgME/8QAHhEBAQACAwEAAwAAAAAAAAAAAAECEQMhMUESEyL/2gAMAwEAAhEDEQA/AN4gAAAAAAAAAAAAAAAAAAAAAAAAAAAAAAAAAAAAAAAAAAAAAAAAAAAAABh2s/SDCinChac921vhHw/E/Yi5Sepkt8ZTjNIU6SvVqRgvzSSv4X3mM4/pNwtN2ht1HzjGy9ZW+DVeP0rUrzc6kpSb4t5+HgRJd5jeS/Gs459bdwfShhpu0o1Id7Skv9rv7GTYHSlKsr0qkZruea8VvRz4muBMwulZUmpRm4tcU2mhOS/U3jnx0CDW2rHSnFtQxEk+U7Wa8Vuf73mf4TSlKr/66kJZXspJu3hvRrjnKyuNiUACyoAAAAAAAAAAAAAAAAAAAAAAAARNK6Up4elKrVlaMfVvgkuLJFWqoxcpNKMU229yS3s0b0g64vGVdmDaowyiufObXN/BTLLUWxx2m6xdKdSupwg+rhnuWbXfJmGR0q5533+JY8dVtTduMreR6wuLsjHW+6386X14qyzKUNIK+8htylHN7Pc95bak2n4FUrtW0pnZMrLEOcXxLBTbbLhhsVTTs5u/sRpKPjYTj2o+xf8AVvWGacakZtTg955cIuLTV0+O9Fi0Q3GpUgtyb9mW10jfbpnVPWaOLpJ3SqJdqP8Aku4vpznobWGph6sKlOVmt/J801xTN76t6fhi6KqRye6Ufwy/TkzbDPfVY5467i6gA0ZgAAAAAAAAAAAAAAAAAAAFq1o0n9nwlWot6i0v4pdmPu0BgPSZrqpXw1GXZT7bX3mn9Pgn6mp6+Jvf0JMptt3IVejmctu726ZNLfi03C35vncTaddQSXkubKGIhaEny2X/ALj3h6cHNbbdt2Xfx718lviPqNpGTundO3BSvs+KPWHe36F80jhoqE9nNSlttdY5dtq14x2Uor39CPgNG2WazZFsTJVsqUnGKdhhdHzq2ezJpOMVsq7bbdt7XH5L/W0btRtbkSdGf6dKdOaWy9/Z2lK+9SWWW/jxKzJNi3aPxEYpw2r9zyaaIOjof6lRr8XyXjSE4VNlUoKEYco2uluVuCV36lt0dFbdW34l8EoS4x+TNdRtYHhq0G32JWjNdz4+K3mIJWJuGqbiNpdHJn0i6LjJUaSl9ShBPx2VclHW5QAAAAAAAAAAAAAAAAAAC0616N+0YOtTW9wbjlduUe1Febil5l2AHMWLw7jJqSaabTTyaa3poi1DfmuOoFLGrbjanW/Ha6klwkv77zTWseqOIwckq0Gk901nCXhLn3HPlhpvMtser0706ngvlEOjwd80kX7Ryj29tZS7Phfj5WLTpKhsSsuJE8SqU67k83dX3czI8BTvHckjHMDG9rWyTefMv+CcpU82k3l4meS+KbOpFLevki5NPO6ft4nunomSi3m/LcWnC4dwrbN2r5OO9NP4KxNeo1M3w9CNoqla/fJP1uecdFxqtLPhlxJ9OauoRyslHxks8/G8vQ0+KPtapaVjJNR9HqpiqTm0oKcXd/eafZivGWyixKjCnK88239P6nzHaSnTxNOcXaC2ZwSySs02rc7r4EK6VBRweKVSnCpHdOMZLwkrr5Kx1uYAAAAAAAAAAAAAAAAAAAAAC2ay06TwtXr4qVPYd13/AHbcndqzLmYF0u6VdPDQpp/XO7/hiv1a9CMrqJndaV0lPYbguDfzl++8jN9ZTUnduLcb81vREx1duTZJ0XUvCUeP1Lw4r0zMNN1TAb0mifHFyoLKDnyzWSvd733kPBOzty5q+XDwZcamG2t+79+hnl60xTP/ACKo1sxhF3aTu1DZVt92eKtK9Tayvsq737iDRVLalG6vdW7Sb3K/iXDDU9nNv4KLV9lBdYnzbfLuvu7y04bKU+V7+jJuJxFry42slvSvu895Awas0n/9LxnUrGT2oqfJ2fyvP9BjFt4eD4wqNPwnFNf8WVsPT2ozp81l4rcRqOdKpF8lLvTjJfqyYVu7oq0m6uj4qW+lJ0/LKUfaVvIzE1z0KRf2as75dYkvKCv8o2MdOPjny9AAWVAAAAAAAAAAAAAAAAAAANO9NWNvWjC/0wWXjd3NxHP3Sjj+sxtZr7r2P6Fb5RTPxfD1r+TueJVHGSadrO+XM9SKUp3WZSNV2p6VTV3BX9vQiY7Sm1lK9uSdl6FGhG6KVejmRMZtOyNeL+57/wDRNo6VmsksuTbZEoYbMqStFpPeVutp0ukcU52cn4JKyXlzJeHhmmWijO7Lxh5ZZFaK9Ko1VTXMr4uhsyq23SSa/maf6ooRjbPvuXPSsl1dN8ZZf05v3ZMS2X0O4ZxwU290qrt5RijPDHej/DqGj6NuKlJ+LkzIjox8c2XoACyoAAAAAAAAAAAAAAAAAAPNSdk2+Cb9Dl7TuL26tST3ylJ+rOk9YcRsYWvLdalU9dl29zlvFVu078zLka4IVZEOoXBL9tEavh+KIxq9jzgMmTowuyHhY5lwi9kZUxfepzIukYXs+JclIgYx3djHfbR5wtZIuOHxWf8AcssIO5c8NVStu8t6FVXmpLJEyUtujB/glbykv1iWqVTK3H98C96qYB4ip1C31LW8mnf0uWiW7tSqTjgKCf4L/wBTbXs0Xs8UKKhGMY7opRXglZHs6Y5aAAlAAAAAAAAAAAAAAAAAAAMH6X9IdXo9xUrOpOMbc0ryfllH1Ofa2bubX6dMe+toUuEYSn5zlb/A1M4XOfO9t8J0o1H3nhYhrgV3RyzzLzoXVbrqcpylsxjKME2r9qSbSb4ZR9xNJY9tpkxT2o96tmV8VoWVKcotPJ5PmiLOk47hdJj7Vx/BbiMsU+SK1LCbWZ6lo9WKXSe0N1rskUsWlzXkmV6eiJbN9i2V9zIn2Vq/cP5RNxfcPWU0tzsXjRelJUKtOpTylBprllwfNbzGNGT2ZWkvNbi9wtu9CJV3SGiNIrEUKdWKspxUrcua8ndEwwzos0n1mD6t/VSk1/LLtR99r0MzOuXcclmroABKAAAAAAAAAAAAAAAAAAAaI6aq18fb8NOC8N7/ALmv4RyMx6W6ylpKtbhsR9KcbmJQicuXrox8eKm83Lqdqwqmg6qkrSrbdSL4/wCmrQfrGXqapwWj5VK0YRV5Sail3t2R0XjdH9Ro6dKnvp4eUF5U2m/PP1NMIplWiqekFWvTlZVFufCVt68SlR0DOpNQUM27Z2Szy37jHsZNxqZb0+ZKwelKm0u3Ky7yn4r7X/SOqFbDu1SlOKva7i9l+DtZ7jzh9CPYlUdOWxD6pWdu5XfFvJLvOiMDU26UJNZyhFu/NxT/ALkfTuAVXDVabS7UJW7pJXi/JpPyLXinqn7K51qaYjdqMbWbT4q6SVlztnfwIGNor64rJ5PkmfcYk6jSyiskuSR7p3acN6d7eKV18e5hWyLQgmk0SqW/92LfgpWbi/2mV51bE6G1OiDGvr5wvlKm/WLTXs5G2jRnRPitnGU/zbUeHGLt7pG8zp4/GHJ6AA0ZgAAAAAAAAAAAAAAAB8Z9KWLf+nP+GXwwOY9ZdIdfi6tR/fqTl5bWS9LENQzR8nG82VZLNHHa6md9Fuhusxym12aUXO/5rJR93fyNwacnbDV3ypVH6QkYz0U4WMcG5q15zd/5Ukl8vzLvrxj1RwGIk+NNwXjPsr/lfyOjHrFhl3k5l0k+2+/Mm6t4XrMRSha+1UhG3NOSX9yBimnJmYdE+FUtI0Lq6TlL+mEmn6pFI0rohI8V32ZX5P4Kh8krm7ByxiIPafK7Jeh8FOrXp04ZTnOMY33XbW896TpbNWpFbozkvJSaLjqXierx2Hk9yqRv4N2fycmu3Sha36uPB46dNZq6cXzjJXXvl5FkrQuzcPTTodONDEJZpulLwzlD/P1NP1pXlkTnNUxu4yrUat1eNwz4OpBNeLtf3OhjmPBYhxcJJ5xkpead950vha23CMvxRUvVX/uacV9Z8iqADZkAAAAAAAAAAAAAAAAGP6+aW+z4CvPi4OEf4p9lfLfkZAae6Y9ZusmsJT3U2pTd8nNrKPkn6vuKZ3UWxm61fTd5XJ9CKvmRrpciVhpJ5nK6G8+i6K+wK3Gc7+y+EjH+mzTqjRp4dPtSfWSXKKuo+rb9C+auY6GA0RTq1cuzt24ylUk9hLxWyaR151i+04mVRt3k/wCVJZKMb52SSN7epGUndrHa1XM2l0D4dSxNWb3wpZeMpJX9E/U1JM2/0B0H11WV8nStbn24ifCt2AA2ZOdNd8F9nxteH5214S7S9pFp0ZjNmaa3pprxvkX7pZr30jW7thelOOZhVDGWkjls7dE8b61+0lGvodVdn63Ta/LK72viS8zR+xmbGwesVKpoevh5SW3FqcF+JbcXK3hn6mv6seKGd2YzT1SlY6U1arqeEoSTunSp+0Un8HMvVt+DN49EOl+swbpP6qMrfyzu177RPFe9I5J0zsAHSwAAAAAAAAAAAAAA81Kiim5NJJXbbsklvbfA9GG9KGEr1cJs0XaF06iV9uUb5RS5cX5EW6iZN1adbulqnSfV0LNvLb32vxirrPvb8jTeldIOTbTvfNvNvzb4lTSmhakq0U9zd7vLvfgfdIaBqRTyeaOW2310SSeLLGUnmXnQldbSU9zlH0vmS9HavS2U3FtNL3WTM11N6MnWXWVbxiruD5y+7l+HmR7dQt1N1mfSjoedfARhRi3s1IS2Y8YxjJWXqjQ+O1WxKqx2qFS3PYlZPvsjqicSDX0fF8F6HTce9sJl1py9PVytdLqp71uhL9DdPQxoKdClVnUi47TjGN1Z8XL/ABMzjoyJPwtDZWQmJckk+XPqPjLqtDdK+gqqxc6s43VR3i1ucUkreKyXpzNd4nAyUou3F5d1t51XpHR0Kv1wjNfmipfJZMRqXhJu88NTb57Nn6ox/C76aTNoLAJw2ZcG1GXLZn2X8+x7xdJq63NNp9zWTyN8Lo6wUt9BNbrbU7b77to0frFliK8FFwUas1spt2Sk1FXe/L4Mssbj60xylWqOMs9+4zro41k+z4mMr9ip2Ki/Lwn4p5+FzXeLwTjm8iToqs4NSv3ld67i/vTrWE00mndPNNZprmfTU/R70lrZ6mq+xHJPjTX+Ufdd+5bXjJNJp3TzT5o6sc5k5ssbi+gAuqAAAAAAAAAAAeWehYCHiNHU5q04RkvzRT+SJPV2g1Z0KbXLYjb0sXawsRo2s8NXKCVlRppcthWLhQoKKtFWS4LJIkWFhofLHlwKlhYkU1TPaR9AAAAfHEpypFUAUerNda/agxqbNTD03t3bmoq7m5ScnKXN3bNlNHh0yuWMymqmXTm3TmqtaMZbVOd3wUJZZ77W5XIeA0BO2ayS37su/kdO9WeZYWL+qKfik/kyvF1qVpORzPojRc4YmeznCVnk001JJu1t/wD2b81BpV4YOEMSneGUJO15U/uXW9NLLPuL5DBQW6EVbd2Vl4ZFdIvjhq7Vyy3NAANF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sp>
        <p:nvSpPr>
          <p:cNvPr id="6" name="5 Rectángulo"/>
          <p:cNvSpPr/>
          <p:nvPr/>
        </p:nvSpPr>
        <p:spPr>
          <a:xfrm>
            <a:off x="467544" y="1052736"/>
            <a:ext cx="8388424" cy="6795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Los métodos de una interfaz son públicos y abstractos por defecto. Sin embargo, la clase que los implemente puede declarar que alguno de ellos no sea público.</a:t>
            </a: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>
              <a:buFont typeface="Wingdings" pitchFamily="2" charset="2"/>
              <a:buChar char="v"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Si hay atributos en una interfaz, estos son públicos, estáticos y constantes (public static final</a:t>
            </a: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) </a:t>
            </a: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y se deben asignar sus valores en la misma interfaz.</a:t>
            </a:r>
          </a:p>
          <a:p>
            <a:pPr algn="just">
              <a:buFont typeface="Wingdings" pitchFamily="2" charset="2"/>
              <a:buChar char="v"/>
            </a:pPr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lvl="2"/>
            <a:r>
              <a:rPr lang="es-CL" sz="2000" b="1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</a:rPr>
              <a:t>public interface Ave {</a:t>
            </a:r>
          </a:p>
          <a:p>
            <a:pPr lvl="2"/>
            <a:r>
              <a:rPr lang="es-CL" sz="2000" b="1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</a:rPr>
              <a:t>	</a:t>
            </a:r>
            <a:r>
              <a:rPr lang="es-CL" sz="2000" b="1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</a:rPr>
              <a:t>int </a:t>
            </a:r>
            <a:r>
              <a:rPr lang="es-CL" sz="2000" b="1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</a:rPr>
              <a:t>x = 8; 	   </a:t>
            </a:r>
            <a:r>
              <a:rPr lang="es-CL" sz="2000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</a:rPr>
              <a:t>// por defecto es public static final</a:t>
            </a:r>
          </a:p>
          <a:p>
            <a:pPr lvl="2"/>
            <a:r>
              <a:rPr lang="es-CL" sz="2000" b="1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</a:rPr>
              <a:t>	void batir_alas();    </a:t>
            </a:r>
            <a:r>
              <a:rPr lang="es-CL" sz="2000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</a:rPr>
              <a:t>// por defecto es public abstract</a:t>
            </a:r>
          </a:p>
          <a:p>
            <a:pPr lvl="2"/>
            <a:r>
              <a:rPr lang="es-CL" sz="2000" b="1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</a:rPr>
              <a:t>}</a:t>
            </a:r>
            <a:endParaRPr lang="es-ES_tradnl" sz="2000" b="1" dirty="0" smtClean="0">
              <a:solidFill>
                <a:schemeClr val="accent6">
                  <a:lumMod val="75000"/>
                </a:schemeClr>
              </a:solidFill>
              <a:ea typeface="ＭＳ Ｐゴシック" charset="-128"/>
            </a:endParaRPr>
          </a:p>
          <a:p>
            <a:pPr algn="just">
              <a:buFont typeface="Wingdings" pitchFamily="2" charset="2"/>
              <a:buChar char="v"/>
            </a:pPr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>
              <a:lnSpc>
                <a:spcPct val="90000"/>
              </a:lnSpc>
              <a:buNone/>
            </a:pPr>
            <a:endParaRPr lang="es-ES_tradnl" sz="2800" dirty="0" smtClean="0">
              <a:solidFill>
                <a:schemeClr val="accent6">
                  <a:lumMod val="50000"/>
                </a:schemeClr>
              </a:solidFill>
              <a:ea typeface="ＭＳ Ｐゴシック" charset="-128"/>
            </a:endParaRPr>
          </a:p>
          <a:p>
            <a:pPr algn="just">
              <a:lnSpc>
                <a:spcPct val="90000"/>
              </a:lnSpc>
              <a:buNone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>
              <a:lnSpc>
                <a:spcPct val="90000"/>
              </a:lnSpc>
              <a:buNone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17871" y="3244334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-108520" y="1106741"/>
            <a:ext cx="88569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0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</a:t>
            </a:r>
            <a:r>
              <a:rPr lang="es-CL" sz="2800" b="1" i="1" dirty="0" smtClean="0">
                <a:solidFill>
                  <a:schemeClr val="accent6">
                    <a:lumMod val="50000"/>
                  </a:schemeClr>
                </a:solidFill>
                <a:ea typeface="ＭＳ Ｐゴシック" charset="-128"/>
              </a:rPr>
              <a:t>¿Cómo una clase implementa una interfaz?</a:t>
            </a:r>
          </a:p>
          <a:p>
            <a:pPr algn="just"/>
            <a:r>
              <a:rPr lang="es-CL" sz="2800" b="1" i="1" dirty="0" smtClean="0">
                <a:solidFill>
                  <a:schemeClr val="accent6">
                    <a:lumMod val="50000"/>
                  </a:schemeClr>
                </a:solidFill>
                <a:ea typeface="ＭＳ Ｐゴシック" charset="-128"/>
              </a:rPr>
              <a:t>	</a:t>
            </a: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Utiliza la palabra implements.</a:t>
            </a:r>
          </a:p>
          <a:p>
            <a:pPr algn="just">
              <a:buNone/>
            </a:pPr>
            <a:r>
              <a:rPr lang="es-ES_tradnl" sz="2800" i="1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</a:t>
            </a:r>
            <a:endParaRPr lang="es-CL" sz="2800" i="1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pic>
        <p:nvPicPr>
          <p:cNvPr id="1026" name="Picture 2" descr="https://encrypted-tbn1.gstatic.com/images?q=tbn:ANd9GcSMpsR8X2Dx7n4EsFHPOhuxJ3nwTmwHXiUjB5nacVLS0sKIKad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1628800"/>
            <a:ext cx="1656184" cy="1656184"/>
          </a:xfrm>
          <a:prstGeom prst="rect">
            <a:avLst/>
          </a:prstGeom>
          <a:noFill/>
        </p:spPr>
      </p:pic>
      <p:sp>
        <p:nvSpPr>
          <p:cNvPr id="6" name="5 Rectángulo"/>
          <p:cNvSpPr/>
          <p:nvPr/>
        </p:nvSpPr>
        <p:spPr>
          <a:xfrm>
            <a:off x="0" y="2094639"/>
            <a:ext cx="7776864" cy="400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 defTabSz="457200" fontAlgn="base">
              <a:spcBef>
                <a:spcPct val="20000"/>
              </a:spcBef>
              <a:spcAft>
                <a:spcPct val="0"/>
              </a:spcAft>
            </a:pPr>
            <a:endParaRPr lang="es-ES_tradnl" sz="2400" b="1" dirty="0" smtClean="0">
              <a:solidFill>
                <a:schemeClr val="accent6">
                  <a:lumMod val="75000"/>
                </a:schemeClr>
              </a:solidFill>
              <a:ea typeface="ＭＳ Ｐゴシック" charset="-128"/>
            </a:endParaRPr>
          </a:p>
          <a:p>
            <a:pPr marL="1143000" lvl="2" indent="-228600" defTabSz="457200" fontAlgn="base">
              <a:spcBef>
                <a:spcPct val="20000"/>
              </a:spcBef>
              <a:spcAft>
                <a:spcPct val="0"/>
              </a:spcAft>
            </a:pPr>
            <a:r>
              <a:rPr lang="es-ES_tradnl" sz="2400" b="1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</a:rPr>
              <a:t>public class Caballo implements Animal {</a:t>
            </a:r>
          </a:p>
          <a:p>
            <a:pPr marL="1143000" lvl="2" indent="-228600" defTabSz="457200" fontAlgn="base">
              <a:spcBef>
                <a:spcPct val="20000"/>
              </a:spcBef>
              <a:spcAft>
                <a:spcPct val="0"/>
              </a:spcAft>
            </a:pPr>
            <a:r>
              <a:rPr lang="es-ES_tradnl" sz="2400" b="1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</a:rPr>
              <a:t>		public void avanzar(){</a:t>
            </a:r>
          </a:p>
          <a:p>
            <a:pPr marL="1143000" lvl="2" indent="-228600" defTabSz="457200" fontAlgn="base">
              <a:spcBef>
                <a:spcPct val="20000"/>
              </a:spcBef>
              <a:spcAft>
                <a:spcPct val="0"/>
              </a:spcAft>
            </a:pPr>
            <a:r>
              <a:rPr lang="es-CL" sz="2400" b="1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</a:rPr>
              <a:t>			// implementación de avanzar </a:t>
            </a:r>
          </a:p>
          <a:p>
            <a:pPr marL="1143000" lvl="2" indent="-228600" defTabSz="457200" fontAlgn="base">
              <a:spcBef>
                <a:spcPct val="20000"/>
              </a:spcBef>
              <a:spcAft>
                <a:spcPct val="0"/>
              </a:spcAft>
            </a:pPr>
            <a:r>
              <a:rPr lang="es-CL" sz="2400" b="1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</a:rPr>
              <a:t>		}</a:t>
            </a:r>
            <a:endParaRPr lang="es-ES_tradnl" sz="2400" b="1" dirty="0" smtClean="0">
              <a:solidFill>
                <a:schemeClr val="accent6">
                  <a:lumMod val="75000"/>
                </a:schemeClr>
              </a:solidFill>
              <a:ea typeface="ＭＳ Ｐゴシック" charset="-128"/>
            </a:endParaRPr>
          </a:p>
          <a:p>
            <a:pPr marL="1143000" lvl="2" indent="-228600" defTabSz="457200" fontAlgn="base">
              <a:spcBef>
                <a:spcPct val="20000"/>
              </a:spcBef>
              <a:spcAft>
                <a:spcPct val="0"/>
              </a:spcAft>
            </a:pPr>
            <a:r>
              <a:rPr lang="es-ES_tradnl" sz="2400" b="1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</a:rPr>
              <a:t>		public void comer(){</a:t>
            </a:r>
          </a:p>
          <a:p>
            <a:pPr marL="1143000" lvl="2" indent="-228600" defTabSz="457200" fontAlgn="base">
              <a:spcBef>
                <a:spcPct val="20000"/>
              </a:spcBef>
              <a:spcAft>
                <a:spcPct val="0"/>
              </a:spcAft>
            </a:pPr>
            <a:r>
              <a:rPr lang="es-CL" sz="2400" b="1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</a:rPr>
              <a:t>			// implementación de comer</a:t>
            </a:r>
          </a:p>
          <a:p>
            <a:pPr marL="1143000" lvl="2" indent="-228600" defTabSz="457200" fontAlgn="base">
              <a:spcBef>
                <a:spcPct val="20000"/>
              </a:spcBef>
              <a:spcAft>
                <a:spcPct val="0"/>
              </a:spcAft>
            </a:pPr>
            <a:r>
              <a:rPr lang="es-CL" sz="2400" b="1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</a:rPr>
              <a:t>		}</a:t>
            </a:r>
            <a:endParaRPr lang="es-ES_tradnl" sz="2400" b="1" dirty="0" smtClean="0">
              <a:solidFill>
                <a:schemeClr val="accent6">
                  <a:lumMod val="75000"/>
                </a:schemeClr>
              </a:solidFill>
              <a:ea typeface="ＭＳ Ｐゴシック" charset="-128"/>
            </a:endParaRPr>
          </a:p>
          <a:p>
            <a:pPr marL="1143000" lvl="2" indent="-228600" defTabSz="457200" fontAlgn="base">
              <a:spcBef>
                <a:spcPct val="20000"/>
              </a:spcBef>
              <a:spcAft>
                <a:spcPct val="0"/>
              </a:spcAft>
            </a:pPr>
            <a:r>
              <a:rPr lang="es-ES_tradnl" sz="2400" b="1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</a:rPr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5373216"/>
            <a:ext cx="1719072" cy="124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17871" y="3244334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706514"/>
            <a:ext cx="8856984" cy="638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es-ES_tradn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	</a:t>
            </a:r>
          </a:p>
          <a:p>
            <a:pPr algn="just">
              <a:lnSpc>
                <a:spcPct val="90000"/>
              </a:lnSpc>
              <a:buNone/>
            </a:pPr>
            <a:r>
              <a:rPr lang="es-ES_tradn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Problema:</a:t>
            </a:r>
          </a:p>
          <a:p>
            <a:pPr algn="just">
              <a:lnSpc>
                <a:spcPct val="90000"/>
              </a:lnSpc>
              <a:buNone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Crear la interfaz PuedeCantar (que es capaz de cantar), un interfaz muy simple que sólo posee un método cantar. </a:t>
            </a: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s-ES_tradn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C</a:t>
            </a: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rear la clase Persona que implemente la interfaz PuedeCantar y que cuando cante lo haga con las notas musicales.</a:t>
            </a: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Crear la clase Canario y Gallo que implemente la interfaz </a:t>
            </a:r>
          </a:p>
          <a:p>
            <a:pPr marL="514350" indent="-514350" algn="just"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      PuedeCantar y que muestre como cantan.</a:t>
            </a:r>
          </a:p>
          <a:p>
            <a:pPr marL="514350" indent="-514350" algn="just">
              <a:buFont typeface="+mj-lt"/>
              <a:buAutoNum type="arabicPeriod" startAt="4"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Realice el programa que haga cantar a un canario y un tenor. </a:t>
            </a:r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>
              <a:lnSpc>
                <a:spcPct val="90000"/>
              </a:lnSpc>
              <a:buNone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</a:t>
            </a:r>
          </a:p>
        </p:txBody>
      </p:sp>
      <p:pic>
        <p:nvPicPr>
          <p:cNvPr id="58370" name="Picture 2" descr="https://encrypted-tbn2.gstatic.com/images?q=tbn:ANd9GcQyfnrKilDn0B2XF4a8T6QRA5JY316zzWFLUbObycXJognI56B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476672"/>
            <a:ext cx="1440160" cy="1440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86642" y="601524"/>
            <a:ext cx="3979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_tradnl" sz="2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ＭＳ Ｐゴシック" charset="-128"/>
                <a:cs typeface="+mj-cs"/>
              </a:rPr>
              <a:t>Clase Abstractas y Finales</a:t>
            </a:r>
            <a:endParaRPr lang="es-CL" sz="2800" b="1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ＭＳ Ｐゴシック" charset="-128"/>
              <a:cs typeface="+mj-cs"/>
            </a:endParaRPr>
          </a:p>
        </p:txBody>
      </p:sp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908720"/>
            <a:ext cx="8229600" cy="4912365"/>
          </a:xfrm>
          <a:prstGeom prst="rect">
            <a:avLst/>
          </a:prstGeom>
        </p:spPr>
        <p:txBody>
          <a:bodyPr vert="horz" rtlCol="0">
            <a:noAutofit/>
          </a:bodyPr>
          <a:lstStyle/>
          <a:p>
            <a:pPr>
              <a:buNone/>
              <a:defRPr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</a:p>
          <a:p>
            <a:pPr algn="just">
              <a:buNone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</a:rPr>
              <a:t>	Una </a:t>
            </a: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</a:rPr>
              <a:t>clase puede ser declarada con los modificadores abstract, final o sin modificador:</a:t>
            </a:r>
          </a:p>
          <a:p>
            <a:pPr algn="just"/>
            <a:endParaRPr lang="es-ES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 algn="just">
              <a:buFont typeface="Arial" pitchFamily="34" charset="0"/>
              <a:buChar char="•"/>
            </a:pPr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abstract</a:t>
            </a:r>
            <a:r>
              <a:rPr lang="es-ES" dirty="0" smtClean="0">
                <a:solidFill>
                  <a:schemeClr val="tx2">
                    <a:lumMod val="50000"/>
                  </a:schemeClr>
                </a:solidFill>
              </a:rPr>
              <a:t>                  </a:t>
            </a:r>
            <a:r>
              <a:rPr lang="es-ES" sz="2400" dirty="0" smtClean="0">
                <a:solidFill>
                  <a:schemeClr val="tx2">
                    <a:lumMod val="50000"/>
                  </a:schemeClr>
                </a:solidFill>
              </a:rPr>
              <a:t>public abstract class Animal{}</a:t>
            </a:r>
          </a:p>
          <a:p>
            <a:pPr lvl="1" algn="just">
              <a:buFont typeface="Arial" pitchFamily="34" charset="0"/>
              <a:buChar char="•"/>
            </a:pPr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f</a:t>
            </a:r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inal</a:t>
            </a:r>
            <a:r>
              <a:rPr lang="es-ES" dirty="0" smtClean="0">
                <a:solidFill>
                  <a:schemeClr val="tx2">
                    <a:lumMod val="50000"/>
                  </a:schemeClr>
                </a:solidFill>
              </a:rPr>
              <a:t>				        </a:t>
            </a:r>
            <a:r>
              <a:rPr lang="es-ES" sz="2400" dirty="0" smtClean="0">
                <a:solidFill>
                  <a:schemeClr val="tx2">
                    <a:lumMod val="50000"/>
                  </a:schemeClr>
                </a:solidFill>
              </a:rPr>
              <a:t>public final class </a:t>
            </a:r>
            <a:r>
              <a:rPr lang="es-ES" sz="2400" dirty="0" smtClean="0">
                <a:solidFill>
                  <a:schemeClr val="tx2">
                    <a:lumMod val="50000"/>
                  </a:schemeClr>
                </a:solidFill>
              </a:rPr>
              <a:t>Animal{}</a:t>
            </a:r>
            <a:r>
              <a:rPr lang="es-E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s-ES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 algn="just">
              <a:buFont typeface="Arial" pitchFamily="34" charset="0"/>
              <a:buChar char="•"/>
            </a:pPr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&lt;vacío</a:t>
            </a:r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&gt;</a:t>
            </a:r>
            <a:r>
              <a:rPr lang="es-ES" dirty="0" smtClean="0">
                <a:solidFill>
                  <a:schemeClr val="tx2">
                    <a:lumMod val="50000"/>
                  </a:schemeClr>
                </a:solidFill>
              </a:rPr>
              <a:t>			  </a:t>
            </a:r>
            <a:r>
              <a:rPr lang="es-ES" sz="2400" dirty="0" smtClean="0">
                <a:solidFill>
                  <a:schemeClr val="tx2">
                    <a:lumMod val="50000"/>
                  </a:schemeClr>
                </a:solidFill>
              </a:rPr>
              <a:t>public class </a:t>
            </a:r>
            <a:r>
              <a:rPr lang="es-ES" sz="2400" dirty="0" smtClean="0">
                <a:solidFill>
                  <a:schemeClr val="tx2">
                    <a:lumMod val="50000"/>
                  </a:schemeClr>
                </a:solidFill>
              </a:rPr>
              <a:t>Animal{}</a:t>
            </a:r>
            <a:endParaRPr lang="es-ES_tradnl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170" name="Picture 2" descr="http://images4.hiboox.com/images/5012/b1c8ec70750d602041c2340ee85f633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1512" y="4544449"/>
            <a:ext cx="4392488" cy="2313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748883"/>
            <a:ext cx="8229600" cy="1023933"/>
          </a:xfrm>
          <a:prstGeom prst="rect">
            <a:avLst/>
          </a:prstGeom>
        </p:spPr>
        <p:txBody>
          <a:bodyPr vert="horz" rtlCol="0">
            <a:noAutofit/>
          </a:bodyPr>
          <a:lstStyle/>
          <a:p>
            <a:pPr>
              <a:defRPr/>
            </a:pPr>
            <a:r>
              <a:rPr lang="es-CL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>
              <a:buNone/>
              <a:defRPr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    ¿</a:t>
            </a: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Qué </a:t>
            </a: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significa que una clase sea abstract, final o &lt;vacio&gt;?</a:t>
            </a: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074" name="Picture 2" descr="http://tranquilacion.files.wordpress.com/2011/01/pregunta1.jpg?w=6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132856"/>
            <a:ext cx="4104456" cy="4104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892899"/>
            <a:ext cx="8229600" cy="4912365"/>
          </a:xfrm>
          <a:prstGeom prst="rect">
            <a:avLst/>
          </a:prstGeom>
        </p:spPr>
        <p:txBody>
          <a:bodyPr vert="horz" rtlCol="0">
            <a:noAutofit/>
          </a:bodyPr>
          <a:lstStyle/>
          <a:p>
            <a:pPr algn="just">
              <a:buNone/>
              <a:defRPr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</a:p>
          <a:p>
            <a:pPr lvl="1" algn="just">
              <a:buFont typeface="Arial" pitchFamily="34" charset="0"/>
              <a:buChar char="•"/>
            </a:pPr>
            <a:r>
              <a:rPr lang="es-ES" dirty="0" smtClean="0">
                <a:solidFill>
                  <a:schemeClr val="tx2">
                    <a:lumMod val="50000"/>
                  </a:schemeClr>
                </a:solidFill>
              </a:rPr>
              <a:t>abstract: indica que no es posible instanciar objetos de esa clase. Sólo es posible extender subclases.</a:t>
            </a:r>
          </a:p>
          <a:p>
            <a:pPr lvl="1" algn="just"/>
            <a:endParaRPr lang="es-ES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 algn="just">
              <a:buFont typeface="Arial" pitchFamily="34" charset="0"/>
              <a:buChar char="•"/>
            </a:pPr>
            <a:r>
              <a:rPr lang="es-ES" dirty="0" smtClean="0">
                <a:solidFill>
                  <a:schemeClr val="tx2">
                    <a:lumMod val="50000"/>
                  </a:schemeClr>
                </a:solidFill>
              </a:rPr>
              <a:t>final: indica que no es posible extender la </a:t>
            </a:r>
            <a:r>
              <a:rPr lang="es-ES" dirty="0" smtClean="0">
                <a:solidFill>
                  <a:schemeClr val="tx2">
                    <a:lumMod val="50000"/>
                  </a:schemeClr>
                </a:solidFill>
              </a:rPr>
              <a:t>clase </a:t>
            </a:r>
            <a:r>
              <a:rPr lang="es-ES" dirty="0" smtClean="0">
                <a:solidFill>
                  <a:schemeClr val="tx2">
                    <a:lumMod val="50000"/>
                  </a:schemeClr>
                </a:solidFill>
              </a:rPr>
              <a:t>y sólo se pueden instanciar objetos.</a:t>
            </a:r>
          </a:p>
          <a:p>
            <a:pPr lvl="1" algn="just"/>
            <a:endParaRPr lang="es-ES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 algn="just">
              <a:buFont typeface="Arial" pitchFamily="34" charset="0"/>
              <a:buChar char="•"/>
            </a:pPr>
            <a:r>
              <a:rPr lang="es-ES" dirty="0" smtClean="0">
                <a:solidFill>
                  <a:schemeClr val="tx2">
                    <a:lumMod val="50000"/>
                  </a:schemeClr>
                </a:solidFill>
              </a:rPr>
              <a:t>&lt;vacío&gt;: la clase puede ser extendida o instanciada.</a:t>
            </a:r>
          </a:p>
          <a:p>
            <a:pPr algn="just"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836712"/>
            <a:ext cx="8229600" cy="3544213"/>
          </a:xfrm>
          <a:prstGeom prst="rect">
            <a:avLst/>
          </a:prstGeom>
        </p:spPr>
        <p:txBody>
          <a:bodyPr vert="horz" rtlCol="0">
            <a:noAutofit/>
          </a:bodyPr>
          <a:lstStyle/>
          <a:p>
            <a:pPr algn="just">
              <a:buNone/>
              <a:defRPr/>
            </a:pPr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138468"/>
            <a:ext cx="3456384" cy="234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Llamada ovalada"/>
          <p:cNvSpPr/>
          <p:nvPr/>
        </p:nvSpPr>
        <p:spPr>
          <a:xfrm>
            <a:off x="2627784" y="764704"/>
            <a:ext cx="3600400" cy="129614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None/>
              <a:defRPr/>
            </a:pPr>
            <a:r>
              <a:rPr lang="es-CL" sz="2000" dirty="0" smtClean="0">
                <a:solidFill>
                  <a:schemeClr val="tx2">
                    <a:lumMod val="50000"/>
                  </a:schemeClr>
                </a:solidFill>
              </a:rPr>
              <a:t>              ¿para qué?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613135" y="2996952"/>
            <a:ext cx="44953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4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Crear restricciones:</a:t>
            </a:r>
          </a:p>
          <a:p>
            <a:pPr algn="just">
              <a:buFont typeface="Arial" pitchFamily="34" charset="0"/>
              <a:buChar char="•"/>
            </a:pPr>
            <a:r>
              <a:rPr lang="es-CL" sz="24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Limitar </a:t>
            </a:r>
            <a:r>
              <a:rPr lang="es-CL" sz="24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posibles </a:t>
            </a:r>
            <a:r>
              <a:rPr lang="es-CL" sz="24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instanciaciones</a:t>
            </a:r>
          </a:p>
          <a:p>
            <a:pPr algn="just">
              <a:buFont typeface="Arial" pitchFamily="34" charset="0"/>
              <a:buChar char="•"/>
            </a:pPr>
            <a:r>
              <a:rPr lang="es-CL" sz="24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Limitar extensiones no deseadas</a:t>
            </a:r>
            <a:endParaRPr lang="es-CL" sz="24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ES_tradnl" sz="24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CL" sz="24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6329" y="3181430"/>
            <a:ext cx="423664" cy="386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1340768"/>
            <a:ext cx="8523222" cy="3168352"/>
          </a:xfrm>
          <a:prstGeom prst="rect">
            <a:avLst/>
          </a:prstGeom>
        </p:spPr>
        <p:txBody>
          <a:bodyPr vert="horz" rtlCol="0">
            <a:noAutofit/>
          </a:bodyPr>
          <a:lstStyle/>
          <a:p>
            <a:pPr algn="just">
              <a:buNone/>
              <a:defRPr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Un </a:t>
            </a:r>
            <a:r>
              <a:rPr lang="es-CL" sz="2800" dirty="0" smtClean="0">
                <a:solidFill>
                  <a:schemeClr val="accent6">
                    <a:lumMod val="75000"/>
                  </a:schemeClr>
                </a:solidFill>
              </a:rPr>
              <a:t>método </a:t>
            </a:r>
            <a:r>
              <a:rPr lang="es-CL" sz="2800" dirty="0" smtClean="0">
                <a:solidFill>
                  <a:schemeClr val="accent6">
                    <a:lumMod val="75000"/>
                  </a:schemeClr>
                </a:solidFill>
              </a:rPr>
              <a:t>abstracto </a:t>
            </a: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obliga a desarrollar su implementación en una subclase, quedando declarado en la clase abstracta.</a:t>
            </a:r>
          </a:p>
          <a:p>
            <a:pPr algn="just">
              <a:lnSpc>
                <a:spcPct val="90000"/>
              </a:lnSpc>
              <a:buNone/>
            </a:pPr>
            <a:r>
              <a:rPr lang="es-ES_tradnl" sz="28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</a:p>
          <a:p>
            <a:pPr algn="just">
              <a:buNone/>
              <a:defRPr/>
            </a:pPr>
            <a:endParaRPr lang="es-ES_tradnl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3284984"/>
            <a:ext cx="6120680" cy="357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Rectángulo"/>
          <p:cNvSpPr/>
          <p:nvPr/>
        </p:nvSpPr>
        <p:spPr>
          <a:xfrm>
            <a:off x="4118730" y="601524"/>
            <a:ext cx="4547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_tradnl" sz="2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ＭＳ Ｐゴシック" charset="-128"/>
                <a:cs typeface="+mj-cs"/>
              </a:rPr>
              <a:t>Métodos Abstractos </a:t>
            </a:r>
            <a:r>
              <a:rPr lang="es-ES_tradnl" sz="2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ＭＳ Ｐゴシック" charset="-128"/>
                <a:cs typeface="+mj-cs"/>
              </a:rPr>
              <a:t>y Finales</a:t>
            </a:r>
            <a:endParaRPr lang="es-CL" sz="2800" b="1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ＭＳ Ｐゴシック" charset="-128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/>
          </p:cNvSpPr>
          <p:nvPr/>
        </p:nvSpPr>
        <p:spPr bwMode="auto">
          <a:xfrm>
            <a:off x="457200" y="1268760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just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Un método abstracto se declara de la forma: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Verdana" pitchFamily="34" charset="0"/>
              <a:buNone/>
              <a:tabLst/>
              <a:defRPr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    </a:t>
            </a:r>
            <a:r>
              <a:rPr lang="es-CL" sz="24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public abstract void nombremétodo(args);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Verdana" pitchFamily="34" charset="0"/>
              <a:buNone/>
              <a:tabLst/>
              <a:defRPr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Verdana" pitchFamily="34" charset="0"/>
              <a:buNone/>
              <a:tabLst/>
              <a:defRPr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Verdana" pitchFamily="34" charset="0"/>
              <a:buNone/>
              <a:tabLst/>
              <a:defRPr/>
            </a:pPr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36641" y="3429000"/>
            <a:ext cx="3143271" cy="19389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CL" sz="240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modificador de acceso</a:t>
            </a:r>
          </a:p>
          <a:p>
            <a:pPr algn="just">
              <a:buFontTx/>
              <a:buChar char="•"/>
            </a:pPr>
            <a:r>
              <a:rPr lang="es-CL" sz="240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 public</a:t>
            </a:r>
          </a:p>
          <a:p>
            <a:pPr algn="just">
              <a:buFontTx/>
              <a:buChar char="•"/>
            </a:pPr>
            <a:r>
              <a:rPr lang="es-CL" sz="240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 protected</a:t>
            </a:r>
          </a:p>
          <a:p>
            <a:pPr algn="just">
              <a:buFontTx/>
              <a:buChar char="•"/>
            </a:pPr>
            <a:r>
              <a:rPr lang="es-CL" sz="240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 &lt;vacío&gt;</a:t>
            </a:r>
          </a:p>
          <a:p>
            <a:pPr algn="just">
              <a:buFontTx/>
              <a:buChar char="•"/>
            </a:pPr>
            <a:r>
              <a:rPr lang="es-CL" sz="240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 private</a:t>
            </a:r>
            <a:endParaRPr lang="es-ES_tradnl" sz="24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03848" y="2780928"/>
            <a:ext cx="49860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tipo de retorno, nombre y argumentos</a:t>
            </a:r>
            <a:endParaRPr lang="es-ES_tradnl" sz="24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907704" y="2348880"/>
            <a:ext cx="0" cy="1008112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endParaRPr lang="es-CL" dirty="0"/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 rot="5400000">
            <a:off x="4823928" y="800808"/>
            <a:ext cx="576263" cy="3384376"/>
          </a:xfrm>
          <a:prstGeom prst="rightBrace">
            <a:avLst>
              <a:gd name="adj1" fmla="val 57277"/>
              <a:gd name="adj2" fmla="val 500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endParaRPr lang="es-CL" dirty="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427984" y="4797152"/>
            <a:ext cx="31829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CL" sz="2800" dirty="0">
                <a:solidFill>
                  <a:schemeClr val="accent6">
                    <a:lumMod val="75000"/>
                  </a:schemeClr>
                </a:solidFill>
                <a:ea typeface="ＭＳ Ｐゴシック" charset="-128"/>
              </a:rPr>
              <a:t>¿Por qué no?</a:t>
            </a:r>
            <a:endParaRPr lang="es-ES_tradnl" sz="2800" dirty="0">
              <a:solidFill>
                <a:schemeClr val="accent6">
                  <a:lumMod val="75000"/>
                </a:schemeClr>
              </a:solidFill>
              <a:ea typeface="ＭＳ Ｐゴシック" charset="-128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1970592" y="5085184"/>
            <a:ext cx="2961448" cy="72008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endParaRPr lang="es-CL" dirty="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827584" y="5157192"/>
            <a:ext cx="1008112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251520" y="1794296"/>
            <a:ext cx="86409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CL" sz="2800" b="1" dirty="0" smtClean="0">
              <a:latin typeface="Calibri" pitchFamily="34" charset="0"/>
            </a:endParaRPr>
          </a:p>
          <a:p>
            <a:pPr algn="ctr"/>
            <a:r>
              <a:rPr lang="es-CL" sz="2800" b="1" dirty="0" smtClean="0">
                <a:latin typeface="Calibri" pitchFamily="34" charset="0"/>
              </a:rPr>
              <a:t>Unidad </a:t>
            </a:r>
            <a:r>
              <a:rPr lang="es-CL" sz="2800" b="1" dirty="0">
                <a:latin typeface="Calibri" pitchFamily="34" charset="0"/>
              </a:rPr>
              <a:t>de Aprendizaje </a:t>
            </a:r>
            <a:r>
              <a:rPr lang="es-CL" sz="2800" b="1" dirty="0" smtClean="0">
                <a:latin typeface="Calibri" pitchFamily="34" charset="0"/>
              </a:rPr>
              <a:t>N°2</a:t>
            </a:r>
          </a:p>
          <a:p>
            <a:pPr algn="ctr"/>
            <a:r>
              <a:rPr lang="es-CL" sz="2800" dirty="0" smtClean="0"/>
              <a:t>Herencia y colecciones</a:t>
            </a:r>
          </a:p>
          <a:p>
            <a:pPr algn="ctr"/>
            <a:endParaRPr lang="es-CL" sz="2800" b="1" dirty="0">
              <a:latin typeface="Calibri" pitchFamily="34" charset="0"/>
            </a:endParaRPr>
          </a:p>
          <a:p>
            <a:pPr algn="ctr"/>
            <a:endParaRPr lang="es-CL" sz="2800" dirty="0">
              <a:latin typeface="Calibri" pitchFamily="34" charset="0"/>
            </a:endParaRPr>
          </a:p>
          <a:p>
            <a:pPr algn="ctr"/>
            <a:r>
              <a:rPr lang="es-CL" sz="2800" b="1" dirty="0" smtClean="0">
                <a:latin typeface="Calibri" pitchFamily="34" charset="0"/>
              </a:rPr>
              <a:t>Aprendizajes Esperados </a:t>
            </a:r>
          </a:p>
          <a:p>
            <a:pPr algn="ctr"/>
            <a:r>
              <a:rPr lang="es-CL" dirty="0" smtClean="0"/>
              <a:t>Construye clases abstractas para que sean heredadas</a:t>
            </a:r>
          </a:p>
          <a:p>
            <a:pPr algn="ctr"/>
            <a:r>
              <a:rPr lang="es-CL" dirty="0" smtClean="0"/>
              <a:t>Programa clases e interfaces en una aplicación orientada a objetos para resolver un problema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260648"/>
            <a:ext cx="1656184" cy="120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/>
          </p:cNvSpPr>
          <p:nvPr/>
        </p:nvSpPr>
        <p:spPr bwMode="auto">
          <a:xfrm>
            <a:off x="0" y="1124744"/>
            <a:ext cx="86868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Verdana" pitchFamily="34" charset="0"/>
              <a:buNone/>
              <a:tabLst/>
              <a:defRPr/>
            </a:pPr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marL="742950" marR="0" lvl="1" indent="-285750" algn="just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No olvidar: Un método abstracto debe ser implementado en las subclases que se extiendan de la clase padre.</a:t>
            </a:r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pic>
        <p:nvPicPr>
          <p:cNvPr id="45058" name="Picture 2" descr="https://encrypted-tbn0.gstatic.com/images?q=tbn:ANd9GcS6EnWA026F9K5ybV3cnh0_wHmZv3qR6VorTPjWdbsTBWDAaEx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3212976"/>
            <a:ext cx="3825654" cy="2880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1340768"/>
            <a:ext cx="8523222" cy="3168352"/>
          </a:xfrm>
          <a:prstGeom prst="rect">
            <a:avLst/>
          </a:prstGeom>
        </p:spPr>
        <p:txBody>
          <a:bodyPr vert="horz" rtlCol="0">
            <a:noAutofit/>
          </a:bodyPr>
          <a:lstStyle/>
          <a:p>
            <a:pPr algn="just">
              <a:buNone/>
              <a:defRPr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Un </a:t>
            </a:r>
            <a:r>
              <a:rPr lang="es-CL" sz="2800" dirty="0" smtClean="0">
                <a:solidFill>
                  <a:schemeClr val="accent6">
                    <a:lumMod val="75000"/>
                  </a:schemeClr>
                </a:solidFill>
              </a:rPr>
              <a:t>método final </a:t>
            </a: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se implementa y no puede ser sobrescrito por ninguna </a:t>
            </a: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subclase.</a:t>
            </a: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158824" y="2564904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just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Se </a:t>
            </a: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declara de la forma: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Verdana" pitchFamily="34" charset="0"/>
              <a:buNone/>
              <a:tabLst/>
              <a:defRPr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    </a:t>
            </a:r>
            <a:r>
              <a:rPr lang="es-CL" sz="24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public </a:t>
            </a:r>
            <a:r>
              <a:rPr lang="es-CL" sz="24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final void </a:t>
            </a:r>
            <a:r>
              <a:rPr lang="es-CL" sz="24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nombremétodo(args</a:t>
            </a:r>
            <a:r>
              <a:rPr lang="es-CL" sz="24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){}</a:t>
            </a:r>
            <a:endParaRPr lang="es-CL" sz="24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Verdana" pitchFamily="34" charset="0"/>
              <a:buNone/>
              <a:tabLst/>
              <a:defRPr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Verdana" pitchFamily="34" charset="0"/>
              <a:buNone/>
              <a:tabLst/>
              <a:defRPr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Verdana" pitchFamily="34" charset="0"/>
              <a:buNone/>
              <a:tabLst/>
              <a:defRPr/>
            </a:pPr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761456" y="4077072"/>
            <a:ext cx="49860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tipo de retorno, nombre y argumentos</a:t>
            </a:r>
            <a:endParaRPr lang="es-ES_tradnl" sz="24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 rot="5400000">
            <a:off x="4093505" y="2096952"/>
            <a:ext cx="576263" cy="3384376"/>
          </a:xfrm>
          <a:prstGeom prst="rightBrace">
            <a:avLst>
              <a:gd name="adj1" fmla="val 57277"/>
              <a:gd name="adj2" fmla="val 500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2" y="1124744"/>
            <a:ext cx="8701708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Señal de prohibido"/>
          <p:cNvSpPr/>
          <p:nvPr/>
        </p:nvSpPr>
        <p:spPr>
          <a:xfrm>
            <a:off x="6012160" y="3933056"/>
            <a:ext cx="2592288" cy="2160240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485496" y="1124744"/>
            <a:ext cx="47323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Interfaces v/s Clases Abstractas</a:t>
            </a:r>
            <a:endParaRPr lang="es-CL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5496" y="1968520"/>
            <a:ext cx="4968676" cy="30469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sz="240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public abstract </a:t>
            </a:r>
            <a:r>
              <a:rPr lang="es-CL" sz="24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class Animal </a:t>
            </a:r>
            <a:r>
              <a:rPr lang="es-CL" sz="240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{</a:t>
            </a:r>
          </a:p>
          <a:p>
            <a:endParaRPr lang="es-CL" sz="24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r>
              <a:rPr lang="es-CL" sz="24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public </a:t>
            </a:r>
            <a:r>
              <a:rPr lang="es-CL" sz="240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abstract void avanzar();</a:t>
            </a:r>
          </a:p>
          <a:p>
            <a:r>
              <a:rPr lang="es-CL" sz="24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public </a:t>
            </a:r>
            <a:r>
              <a:rPr lang="es-CL" sz="240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abstract void comer();</a:t>
            </a:r>
          </a:p>
          <a:p>
            <a:r>
              <a:rPr lang="es-CL" sz="24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}</a:t>
            </a:r>
            <a:endParaRPr lang="es-CL" sz="24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endParaRPr lang="es-CL" sz="24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endParaRPr lang="es-CL" sz="24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endParaRPr lang="es-ES_tradnl" sz="24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004048" y="1968520"/>
            <a:ext cx="3960440" cy="30446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sz="240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public </a:t>
            </a:r>
            <a:r>
              <a:rPr lang="es-CL" sz="24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interface Animal </a:t>
            </a:r>
            <a:r>
              <a:rPr lang="es-CL" sz="240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{</a:t>
            </a:r>
          </a:p>
          <a:p>
            <a:endParaRPr lang="es-CL" sz="24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r>
              <a:rPr lang="es-CL" sz="24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void </a:t>
            </a:r>
            <a:r>
              <a:rPr lang="es-CL" sz="240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avanzar();</a:t>
            </a:r>
          </a:p>
          <a:p>
            <a:r>
              <a:rPr lang="es-CL" sz="24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void </a:t>
            </a:r>
            <a:r>
              <a:rPr lang="es-CL" sz="240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comer();</a:t>
            </a:r>
          </a:p>
          <a:p>
            <a:r>
              <a:rPr lang="es-CL" sz="24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}</a:t>
            </a:r>
            <a:endParaRPr lang="es-CL" sz="24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endParaRPr lang="es-CL" sz="24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endParaRPr lang="es-CL" sz="24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endParaRPr lang="es-ES_tradnl" sz="1800" b="1" dirty="0">
              <a:solidFill>
                <a:schemeClr val="bg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-108520" y="5139189"/>
            <a:ext cx="8856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0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</a:t>
            </a:r>
            <a:r>
              <a:rPr lang="es-CL" sz="2800" b="1" i="1" dirty="0" smtClean="0">
                <a:solidFill>
                  <a:schemeClr val="accent6">
                    <a:lumMod val="50000"/>
                  </a:schemeClr>
                </a:solidFill>
                <a:ea typeface="ＭＳ Ｐゴシック" charset="-128"/>
              </a:rPr>
              <a:t>¿Por qué utilizar una clase abstracta o una interfaz?</a:t>
            </a:r>
            <a:endParaRPr lang="es-CL" sz="2800" b="1" i="1" dirty="0" smtClean="0">
              <a:solidFill>
                <a:schemeClr val="accent6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r>
              <a:rPr lang="es-CL" sz="2800" b="1" i="1" dirty="0" smtClean="0">
                <a:solidFill>
                  <a:schemeClr val="accent6">
                    <a:lumMod val="50000"/>
                  </a:schemeClr>
                </a:solidFill>
                <a:ea typeface="ＭＳ Ｐゴシック" charset="-128"/>
              </a:rPr>
              <a:t>	</a:t>
            </a:r>
            <a:r>
              <a:rPr lang="es-ES_tradnl" sz="2800" i="1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</a:t>
            </a:r>
            <a:endParaRPr lang="es-CL" sz="2800" i="1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pic>
        <p:nvPicPr>
          <p:cNvPr id="17" name="Picture 2" descr="https://encrypted-tbn1.gstatic.com/images?q=tbn:ANd9GcSMpsR8X2Dx7n4EsFHPOhuxJ3nwTmwHXiUjB5nacVLS0sKIKad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5661248"/>
            <a:ext cx="1224136" cy="12241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pPr algn="just"/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Una interfaz es similar a una clase abstracta, pudiendo ser iguales –como en el ejemplo anterior-.</a:t>
            </a: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Sin embargo, una clase abstracta puede tener atributos que no sean </a:t>
            </a: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constantes ("public </a:t>
            </a: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static </a:t>
            </a: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final“), </a:t>
            </a: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además de métodos </a:t>
            </a: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implementados.</a:t>
            </a:r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Cuando una clase abstracta contiene sólo constantes y métodos </a:t>
            </a: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abstractos, </a:t>
            </a: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se recomienda crear una interfaz en lugar de una clase </a:t>
            </a: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abstracta.</a:t>
            </a:r>
            <a:endParaRPr lang="es-CL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122" name="Picture 2" descr="https://encrypted-tbn3.gstatic.com/images?q=tbn:ANd9GcTElHRm7tGBiI4VzDcRKGbbY_bfKtr8k7O7pv1GR7bKszCWOMo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4624"/>
            <a:ext cx="1728192" cy="12961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486622" y="601524"/>
            <a:ext cx="2179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_tradnl" sz="2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ＭＳ Ｐゴシック" charset="-128"/>
                <a:cs typeface="+mj-cs"/>
              </a:rPr>
              <a:t>Polimorfismo</a:t>
            </a:r>
            <a:endParaRPr lang="es-CL" sz="2800" b="1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ＭＳ Ｐゴシック" charset="-128"/>
              <a:cs typeface="+mj-cs"/>
            </a:endParaRPr>
          </a:p>
        </p:txBody>
      </p:sp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908720"/>
            <a:ext cx="8229600" cy="4912365"/>
          </a:xfrm>
          <a:prstGeom prst="rect">
            <a:avLst/>
          </a:prstGeom>
        </p:spPr>
        <p:txBody>
          <a:bodyPr vert="horz" rtlCol="0">
            <a:noAutofit/>
          </a:bodyPr>
          <a:lstStyle/>
          <a:p>
            <a:pPr>
              <a:buNone/>
              <a:defRPr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</a:p>
          <a:p>
            <a:pPr algn="just">
              <a:buNone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</a:rPr>
              <a:t>	Un mismo objeto puede tomar diversas formas.</a:t>
            </a:r>
            <a:endParaRPr lang="es-ES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159167"/>
            <a:ext cx="5899307" cy="220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Rectángulo"/>
          <p:cNvSpPr/>
          <p:nvPr/>
        </p:nvSpPr>
        <p:spPr>
          <a:xfrm>
            <a:off x="683568" y="4636293"/>
            <a:ext cx="7704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Se tiene la misma cara y diferentes formas de utilizar esa cara: las diferentes versiones de los métodos comprometidos dinámicamente.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764704"/>
            <a:ext cx="52482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4789140"/>
            <a:ext cx="10858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78982" y="4861148"/>
            <a:ext cx="7810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752" y="4861148"/>
            <a:ext cx="7429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Flecha abajo"/>
          <p:cNvSpPr/>
          <p:nvPr/>
        </p:nvSpPr>
        <p:spPr>
          <a:xfrm>
            <a:off x="2483768" y="4005064"/>
            <a:ext cx="360040" cy="64807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2" name="11 Flecha abajo"/>
          <p:cNvSpPr/>
          <p:nvPr/>
        </p:nvSpPr>
        <p:spPr>
          <a:xfrm>
            <a:off x="4211960" y="4005064"/>
            <a:ext cx="360040" cy="64807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3" name="12 Flecha abajo"/>
          <p:cNvSpPr/>
          <p:nvPr/>
        </p:nvSpPr>
        <p:spPr>
          <a:xfrm>
            <a:off x="5940152" y="4005064"/>
            <a:ext cx="360040" cy="64807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4" name="13 Rectángulo"/>
          <p:cNvSpPr/>
          <p:nvPr/>
        </p:nvSpPr>
        <p:spPr>
          <a:xfrm>
            <a:off x="3779912" y="5805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El dibujar del círculo es distinto al dibujar del cuadrado y triángulo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s-CL" sz="1800" dirty="0" smtClean="0"/>
              <a:t>public class Triangulo{</a:t>
            </a:r>
          </a:p>
          <a:p>
            <a:pPr lvl="1">
              <a:buNone/>
            </a:pPr>
            <a:r>
              <a:rPr lang="es-CL" sz="1400" dirty="0" smtClean="0"/>
              <a:t>public void </a:t>
            </a:r>
            <a:r>
              <a:rPr lang="es-CL" sz="1400" dirty="0" smtClean="0"/>
              <a:t>dibujar</a:t>
            </a:r>
            <a:r>
              <a:rPr lang="es-CL" sz="1400" dirty="0" smtClean="0"/>
              <a:t>(){</a:t>
            </a:r>
            <a:endParaRPr lang="es-CL" sz="1400" dirty="0" smtClean="0"/>
          </a:p>
          <a:p>
            <a:pPr lvl="1">
              <a:buNone/>
            </a:pPr>
            <a:r>
              <a:rPr lang="es-CL" sz="1400" dirty="0" smtClean="0"/>
              <a:t>        if(isVisible) {</a:t>
            </a:r>
          </a:p>
          <a:p>
            <a:pPr lvl="1">
              <a:buNone/>
            </a:pPr>
            <a:r>
              <a:rPr lang="es-CL" sz="1400" dirty="0" smtClean="0"/>
              <a:t>            Canvas </a:t>
            </a:r>
            <a:r>
              <a:rPr lang="es-CL" sz="1400" dirty="0" smtClean="0"/>
              <a:t>canvas</a:t>
            </a:r>
            <a:r>
              <a:rPr lang="es-CL" sz="1400" dirty="0" smtClean="0"/>
              <a:t> = Canvas.getCanvas();</a:t>
            </a:r>
          </a:p>
          <a:p>
            <a:pPr lvl="1">
              <a:buNone/>
            </a:pPr>
            <a:r>
              <a:rPr lang="es-CL" sz="1400" dirty="0" smtClean="0"/>
              <a:t>            </a:t>
            </a:r>
            <a:r>
              <a:rPr lang="es-CL" sz="1400" dirty="0" smtClean="0"/>
              <a:t>int[] </a:t>
            </a:r>
            <a:r>
              <a:rPr lang="es-CL" sz="1400" dirty="0" smtClean="0"/>
              <a:t>xpoints = { xPosicion, xPosicion + (ancho/2), xPosicion - (ancho/2) };</a:t>
            </a:r>
          </a:p>
          <a:p>
            <a:pPr lvl="1">
              <a:buNone/>
            </a:pPr>
            <a:r>
              <a:rPr lang="es-CL" sz="1400" dirty="0" smtClean="0"/>
              <a:t>            </a:t>
            </a:r>
            <a:r>
              <a:rPr lang="es-CL" sz="1400" dirty="0" smtClean="0"/>
              <a:t>int[] </a:t>
            </a:r>
            <a:r>
              <a:rPr lang="es-CL" sz="1400" dirty="0" smtClean="0"/>
              <a:t>ypoints = { yPosicion, yPosicion + altura, yPosicion + altura };</a:t>
            </a:r>
          </a:p>
          <a:p>
            <a:pPr lvl="1">
              <a:buNone/>
            </a:pPr>
            <a:r>
              <a:rPr lang="es-CL" sz="1400" dirty="0" smtClean="0"/>
              <a:t>            canvas.draw(this, color, new Polygon(xpoints, ypoints, 3));</a:t>
            </a:r>
          </a:p>
          <a:p>
            <a:pPr lvl="1">
              <a:buNone/>
            </a:pPr>
            <a:r>
              <a:rPr lang="es-CL" sz="1400" dirty="0" smtClean="0"/>
              <a:t>            canvas.wait(10);</a:t>
            </a:r>
          </a:p>
          <a:p>
            <a:pPr lvl="1">
              <a:buNone/>
            </a:pPr>
            <a:r>
              <a:rPr lang="es-CL" sz="1400" dirty="0" smtClean="0"/>
              <a:t>        }</a:t>
            </a:r>
          </a:p>
          <a:p>
            <a:pPr lvl="1">
              <a:buNone/>
            </a:pPr>
            <a:r>
              <a:rPr lang="es-CL" sz="1400" dirty="0" smtClean="0"/>
              <a:t>    </a:t>
            </a:r>
            <a:r>
              <a:rPr lang="es-CL" sz="1400" dirty="0" smtClean="0"/>
              <a:t>}</a:t>
            </a:r>
          </a:p>
          <a:p>
            <a:pPr>
              <a:buNone/>
            </a:pPr>
            <a:r>
              <a:rPr lang="es-CL" sz="1800" dirty="0" smtClean="0"/>
              <a:t>}</a:t>
            </a:r>
          </a:p>
          <a:p>
            <a:pPr>
              <a:buNone/>
            </a:pPr>
            <a:endParaRPr lang="es-CL" sz="1800" dirty="0" smtClean="0"/>
          </a:p>
          <a:p>
            <a:pPr>
              <a:buNone/>
            </a:pPr>
            <a:r>
              <a:rPr lang="es-CL" sz="1800" dirty="0" smtClean="0"/>
              <a:t>public class Cuadrado{</a:t>
            </a:r>
          </a:p>
          <a:p>
            <a:pPr lvl="1">
              <a:buNone/>
            </a:pPr>
            <a:r>
              <a:rPr lang="es-CL" sz="1400" dirty="0" smtClean="0"/>
              <a:t> </a:t>
            </a:r>
            <a:r>
              <a:rPr lang="es-CL" sz="1400" dirty="0" smtClean="0"/>
              <a:t>private void dibujar</a:t>
            </a:r>
            <a:r>
              <a:rPr lang="es-CL" sz="1400" dirty="0" smtClean="0"/>
              <a:t>(){</a:t>
            </a:r>
            <a:endParaRPr lang="es-CL" sz="1400" dirty="0" smtClean="0"/>
          </a:p>
          <a:p>
            <a:pPr lvl="1">
              <a:buNone/>
            </a:pPr>
            <a:r>
              <a:rPr lang="es-CL" sz="1400" dirty="0" smtClean="0"/>
              <a:t>        if(isVisible) {</a:t>
            </a:r>
          </a:p>
          <a:p>
            <a:pPr lvl="1">
              <a:buNone/>
            </a:pPr>
            <a:r>
              <a:rPr lang="es-CL" sz="1400" dirty="0" smtClean="0"/>
              <a:t>            Canvas </a:t>
            </a:r>
            <a:r>
              <a:rPr lang="es-CL" sz="1400" dirty="0" smtClean="0"/>
              <a:t>canvas</a:t>
            </a:r>
            <a:r>
              <a:rPr lang="es-CL" sz="1400" dirty="0" smtClean="0"/>
              <a:t> = Canvas.getCanvas();</a:t>
            </a:r>
          </a:p>
          <a:p>
            <a:pPr lvl="1">
              <a:buNone/>
            </a:pPr>
            <a:r>
              <a:rPr lang="es-CL" sz="1400" dirty="0" smtClean="0"/>
              <a:t>            canvas.draw(this, color,</a:t>
            </a:r>
          </a:p>
          <a:p>
            <a:pPr lvl="1">
              <a:buNone/>
            </a:pPr>
            <a:r>
              <a:rPr lang="es-CL" sz="1400" dirty="0" smtClean="0"/>
              <a:t>                        new Rectangle(xPosicion, yPosicion, lado, lado));</a:t>
            </a:r>
          </a:p>
          <a:p>
            <a:pPr lvl="1">
              <a:buNone/>
            </a:pPr>
            <a:r>
              <a:rPr lang="es-CL" sz="1400" dirty="0" smtClean="0"/>
              <a:t>            canvas.wait(10);</a:t>
            </a:r>
          </a:p>
          <a:p>
            <a:pPr lvl="1">
              <a:buNone/>
            </a:pPr>
            <a:r>
              <a:rPr lang="es-CL" sz="1400" dirty="0" smtClean="0"/>
              <a:t>        }</a:t>
            </a:r>
          </a:p>
          <a:p>
            <a:pPr lvl="1">
              <a:buNone/>
            </a:pPr>
            <a:r>
              <a:rPr lang="es-CL" sz="1400" dirty="0" smtClean="0"/>
              <a:t>    }</a:t>
            </a:r>
          </a:p>
          <a:p>
            <a:pPr>
              <a:buNone/>
            </a:pPr>
            <a:r>
              <a:rPr lang="es-CL" sz="1800" dirty="0" smtClean="0"/>
              <a:t>}</a:t>
            </a:r>
            <a:endParaRPr lang="es-CL" sz="1800" dirty="0"/>
          </a:p>
        </p:txBody>
      </p:sp>
      <p:sp>
        <p:nvSpPr>
          <p:cNvPr id="5" name="4 CuadroTexto"/>
          <p:cNvSpPr txBox="1"/>
          <p:nvPr/>
        </p:nvSpPr>
        <p:spPr>
          <a:xfrm flipH="1">
            <a:off x="5724128" y="2636912"/>
            <a:ext cx="38164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 smtClean="0">
                <a:solidFill>
                  <a:schemeClr val="accent6">
                    <a:lumMod val="75000"/>
                  </a:schemeClr>
                </a:solidFill>
              </a:rPr>
              <a:t>Triangulo t = new Triangulo();</a:t>
            </a:r>
          </a:p>
          <a:p>
            <a:r>
              <a:rPr lang="es-CL" sz="2000" b="1" dirty="0" smtClean="0">
                <a:solidFill>
                  <a:schemeClr val="accent6">
                    <a:lumMod val="75000"/>
                  </a:schemeClr>
                </a:solidFill>
              </a:rPr>
              <a:t>t.dibujar();</a:t>
            </a:r>
          </a:p>
          <a:p>
            <a:endParaRPr lang="es-CL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s-CL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s-CL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CL" sz="2000" b="1" dirty="0" smtClean="0">
                <a:solidFill>
                  <a:schemeClr val="accent6">
                    <a:lumMod val="75000"/>
                  </a:schemeClr>
                </a:solidFill>
              </a:rPr>
              <a:t>Cuadrado c = </a:t>
            </a:r>
            <a:r>
              <a:rPr lang="es-CL" sz="2000" b="1" dirty="0" smtClean="0">
                <a:solidFill>
                  <a:schemeClr val="accent6">
                    <a:lumMod val="75000"/>
                  </a:schemeClr>
                </a:solidFill>
              </a:rPr>
              <a:t>new Cuadrado </a:t>
            </a:r>
            <a:r>
              <a:rPr lang="es-CL" sz="2000" b="1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  <a:endParaRPr lang="es-CL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CL" sz="2000" b="1" dirty="0" smtClean="0">
                <a:solidFill>
                  <a:schemeClr val="accent6">
                    <a:lumMod val="75000"/>
                  </a:schemeClr>
                </a:solidFill>
              </a:rPr>
              <a:t>c.dibujar</a:t>
            </a:r>
            <a:r>
              <a:rPr lang="es-CL" sz="2000" b="1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8" name="7 Flecha doblada"/>
          <p:cNvSpPr/>
          <p:nvPr/>
        </p:nvSpPr>
        <p:spPr>
          <a:xfrm rot="16200000">
            <a:off x="4315780" y="1885020"/>
            <a:ext cx="728463" cy="1944216"/>
          </a:xfrm>
          <a:prstGeom prst="bentArrow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9" name="8 Flecha curvada hacia abajo"/>
          <p:cNvSpPr/>
          <p:nvPr/>
        </p:nvSpPr>
        <p:spPr>
          <a:xfrm rot="21600000" flipH="1">
            <a:off x="3707904" y="3429001"/>
            <a:ext cx="2016224" cy="864096"/>
          </a:xfrm>
          <a:prstGeom prst="curvedDownArrow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207293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s-CL" sz="1800" dirty="0" smtClean="0"/>
              <a:t>public class </a:t>
            </a:r>
            <a:r>
              <a:rPr lang="es-CL" sz="1800" dirty="0" smtClean="0"/>
              <a:t>Circulo{</a:t>
            </a:r>
            <a:endParaRPr lang="es-CL" sz="1800" dirty="0" smtClean="0"/>
          </a:p>
          <a:p>
            <a:pPr lvl="1">
              <a:buNone/>
            </a:pPr>
            <a:r>
              <a:rPr lang="es-CL" sz="1400" dirty="0" smtClean="0"/>
              <a:t>private </a:t>
            </a:r>
            <a:r>
              <a:rPr lang="es-CL" sz="1400" dirty="0" smtClean="0"/>
              <a:t>void dibujar()</a:t>
            </a:r>
          </a:p>
          <a:p>
            <a:pPr lvl="1">
              <a:buNone/>
            </a:pPr>
            <a:r>
              <a:rPr lang="es-CL" sz="1400" dirty="0" smtClean="0"/>
              <a:t>    {</a:t>
            </a:r>
          </a:p>
          <a:p>
            <a:pPr lvl="1">
              <a:buNone/>
            </a:pPr>
            <a:r>
              <a:rPr lang="es-CL" sz="1400" dirty="0" smtClean="0"/>
              <a:t>        if(isVisible) {</a:t>
            </a:r>
          </a:p>
          <a:p>
            <a:pPr lvl="1">
              <a:buNone/>
            </a:pPr>
            <a:r>
              <a:rPr lang="es-CL" sz="1400" dirty="0" smtClean="0"/>
              <a:t>            Canvas </a:t>
            </a:r>
            <a:r>
              <a:rPr lang="es-CL" sz="1400" dirty="0" smtClean="0"/>
              <a:t>canvas</a:t>
            </a:r>
            <a:r>
              <a:rPr lang="es-CL" sz="1400" dirty="0" smtClean="0"/>
              <a:t> = Canvas.getCanvas();</a:t>
            </a:r>
          </a:p>
          <a:p>
            <a:pPr lvl="1">
              <a:buNone/>
            </a:pPr>
            <a:r>
              <a:rPr lang="es-CL" sz="1400" dirty="0" smtClean="0"/>
              <a:t>            canvas.draw(this, color, new Ellipse2D.Double(xPosicion, yPosicion, </a:t>
            </a:r>
          </a:p>
          <a:p>
            <a:pPr lvl="1">
              <a:buNone/>
            </a:pPr>
            <a:r>
              <a:rPr lang="es-CL" sz="1400" dirty="0" smtClean="0"/>
              <a:t>                                                          </a:t>
            </a:r>
            <a:r>
              <a:rPr lang="es-CL" sz="1400" dirty="0" smtClean="0"/>
              <a:t>diametro</a:t>
            </a:r>
            <a:r>
              <a:rPr lang="es-CL" sz="1400" dirty="0" smtClean="0"/>
              <a:t>, </a:t>
            </a:r>
            <a:r>
              <a:rPr lang="es-CL" sz="1400" dirty="0" smtClean="0"/>
              <a:t>diametro</a:t>
            </a:r>
            <a:r>
              <a:rPr lang="es-CL" sz="1400" dirty="0" smtClean="0"/>
              <a:t>));</a:t>
            </a:r>
          </a:p>
          <a:p>
            <a:pPr lvl="1">
              <a:buNone/>
            </a:pPr>
            <a:r>
              <a:rPr lang="es-CL" sz="1400" dirty="0" smtClean="0"/>
              <a:t>            canvas.wait(10);</a:t>
            </a:r>
          </a:p>
          <a:p>
            <a:pPr lvl="1">
              <a:buNone/>
            </a:pPr>
            <a:r>
              <a:rPr lang="es-CL" sz="1400" dirty="0" smtClean="0"/>
              <a:t>        }</a:t>
            </a:r>
          </a:p>
          <a:p>
            <a:pPr lvl="1">
              <a:buNone/>
            </a:pPr>
            <a:r>
              <a:rPr lang="es-CL" sz="1400" dirty="0" smtClean="0"/>
              <a:t>    </a:t>
            </a:r>
            <a:r>
              <a:rPr lang="es-CL" sz="1400" dirty="0" smtClean="0"/>
              <a:t>}</a:t>
            </a:r>
          </a:p>
          <a:p>
            <a:pPr>
              <a:buNone/>
            </a:pPr>
            <a:r>
              <a:rPr lang="es-CL" sz="1800" dirty="0" smtClean="0"/>
              <a:t>}</a:t>
            </a:r>
          </a:p>
          <a:p>
            <a:pPr lvl="1">
              <a:buNone/>
            </a:pPr>
            <a:endParaRPr lang="es-CL" sz="1400" dirty="0"/>
          </a:p>
        </p:txBody>
      </p:sp>
      <p:sp>
        <p:nvSpPr>
          <p:cNvPr id="3" name="2 CuadroTexto"/>
          <p:cNvSpPr txBox="1"/>
          <p:nvPr/>
        </p:nvSpPr>
        <p:spPr>
          <a:xfrm flipH="1">
            <a:off x="5652121" y="3508553"/>
            <a:ext cx="381642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 smtClean="0">
                <a:solidFill>
                  <a:schemeClr val="accent6">
                    <a:lumMod val="75000"/>
                  </a:schemeClr>
                </a:solidFill>
              </a:rPr>
              <a:t>Circulo c = new </a:t>
            </a:r>
            <a:r>
              <a:rPr lang="es-CL" sz="2000" b="1" dirty="0" smtClean="0">
                <a:solidFill>
                  <a:schemeClr val="accent6">
                    <a:lumMod val="75000"/>
                  </a:schemeClr>
                </a:solidFill>
              </a:rPr>
              <a:t>Circulo </a:t>
            </a:r>
            <a:r>
              <a:rPr lang="es-CL" sz="2000" b="1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r>
              <a:rPr lang="es-CL" sz="2000" b="1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CL" sz="2000" b="1" dirty="0" smtClean="0">
                <a:solidFill>
                  <a:schemeClr val="accent6">
                    <a:lumMod val="75000"/>
                  </a:schemeClr>
                </a:solidFill>
              </a:rPr>
              <a:t>.dibujar();</a:t>
            </a:r>
          </a:p>
          <a:p>
            <a:endParaRPr lang="es-CL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s-CL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s-CL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s-CL" dirty="0"/>
          </a:p>
        </p:txBody>
      </p:sp>
      <p:sp>
        <p:nvSpPr>
          <p:cNvPr id="4" name="3 Flecha doblada"/>
          <p:cNvSpPr/>
          <p:nvPr/>
        </p:nvSpPr>
        <p:spPr>
          <a:xfrm rot="16200000">
            <a:off x="4243773" y="2756661"/>
            <a:ext cx="728463" cy="1944216"/>
          </a:xfrm>
          <a:prstGeom prst="bentArrow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Se describió interfaces</a:t>
            </a:r>
          </a:p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Se definió sintaxis de la interfaz</a:t>
            </a:r>
          </a:p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Se asoció una clase con la interfaz</a:t>
            </a:r>
          </a:p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Se diferenció entre clases abstractas y </a:t>
            </a: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finales</a:t>
            </a:r>
          </a:p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Se diferenció </a:t>
            </a: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entre </a:t>
            </a: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métodos abstractos y finales</a:t>
            </a:r>
          </a:p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Se describió </a:t>
            </a: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polimorfismo</a:t>
            </a:r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s-C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Resumen</a:t>
            </a:r>
            <a:endParaRPr lang="es-CL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4726757"/>
            <a:ext cx="2160240" cy="2131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Describir interfaces</a:t>
            </a:r>
          </a:p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Definir sintaxis de la interfaz</a:t>
            </a:r>
          </a:p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Asociar una clase con la interfaz</a:t>
            </a:r>
          </a:p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Diferenciar entre clases abstractas y </a:t>
            </a: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finales</a:t>
            </a:r>
          </a:p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Diferenciar entre métodos abstractos y finales</a:t>
            </a:r>
          </a:p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Describir </a:t>
            </a: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polimorfismo</a:t>
            </a:r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s-C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  <a:endParaRPr lang="es-CL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miriamrochadiaz.files.wordpress.com/2013/01/trabajo-en-equipo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3720" y="4337720"/>
            <a:ext cx="2520280" cy="2520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005674" y="601524"/>
            <a:ext cx="1660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_tradnl" sz="2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ＭＳ Ｐゴシック" charset="-128"/>
                <a:cs typeface="+mj-cs"/>
              </a:rPr>
              <a:t>Interfaces</a:t>
            </a:r>
            <a:endParaRPr lang="es-CL" sz="2800" b="1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ＭＳ Ｐゴシック" charset="-128"/>
              <a:cs typeface="+mj-cs"/>
            </a:endParaRPr>
          </a:p>
        </p:txBody>
      </p:sp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1180931"/>
            <a:ext cx="8229600" cy="1023933"/>
          </a:xfrm>
          <a:prstGeom prst="rect">
            <a:avLst/>
          </a:prstGeom>
        </p:spPr>
        <p:txBody>
          <a:bodyPr vert="horz" rtlCol="0">
            <a:noAutofit/>
          </a:bodyPr>
          <a:lstStyle/>
          <a:p>
            <a:pPr>
              <a:defRPr/>
            </a:pPr>
            <a:r>
              <a:rPr lang="es-CL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>
              <a:buNone/>
              <a:defRPr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¿Qué es Interfaz?</a:t>
            </a: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074" name="Picture 2" descr="http://tranquilacion.files.wordpress.com/2011/01/pregunta1.jpg?w=6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132856"/>
            <a:ext cx="4104456" cy="4104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1180931"/>
            <a:ext cx="8229600" cy="3544213"/>
          </a:xfrm>
          <a:prstGeom prst="rect">
            <a:avLst/>
          </a:prstGeom>
        </p:spPr>
        <p:txBody>
          <a:bodyPr vert="horz" rtlCol="0">
            <a:noAutofit/>
          </a:bodyPr>
          <a:lstStyle/>
          <a:p>
            <a:pPr algn="just">
              <a:buNone/>
              <a:defRPr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	Una interfaz puede ser vista como un contrato o compromiso que algunas clases pueden comprometerse a cumplir.</a:t>
            </a:r>
          </a:p>
          <a:p>
            <a:pPr algn="just">
              <a:buNone/>
              <a:defRPr/>
            </a:pPr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1202" name="Picture 2" descr="http://1.bp.blogspot.com/-KC_FrKm0TKM/UUaqTHV2rNI/AAAAAAAAAAs/V74TEmKGev0/s1600/compromiso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356992"/>
            <a:ext cx="3816424" cy="2546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836712"/>
            <a:ext cx="8229600" cy="3544213"/>
          </a:xfrm>
          <a:prstGeom prst="rect">
            <a:avLst/>
          </a:prstGeom>
        </p:spPr>
        <p:txBody>
          <a:bodyPr vert="horz" rtlCol="0">
            <a:noAutofit/>
          </a:bodyPr>
          <a:lstStyle/>
          <a:p>
            <a:pPr algn="just">
              <a:buNone/>
              <a:defRPr/>
            </a:pPr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138467"/>
            <a:ext cx="4032448" cy="273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4576623" y="5356373"/>
            <a:ext cx="44953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  <a:defRPr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Implementar todos los métodos declarados (no definidos) en la interfaz</a:t>
            </a:r>
          </a:p>
        </p:txBody>
      </p:sp>
      <p:sp>
        <p:nvSpPr>
          <p:cNvPr id="8" name="7 Llamada ovalada"/>
          <p:cNvSpPr/>
          <p:nvPr/>
        </p:nvSpPr>
        <p:spPr>
          <a:xfrm>
            <a:off x="2627784" y="548680"/>
            <a:ext cx="3960440" cy="1512168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None/>
              <a:defRPr/>
            </a:pPr>
            <a:r>
              <a:rPr lang="es-CL" sz="2000" dirty="0" smtClean="0">
                <a:solidFill>
                  <a:schemeClr val="tx2">
                    <a:lumMod val="50000"/>
                  </a:schemeClr>
                </a:solidFill>
              </a:rPr>
              <a:t>¿qué vamos hacer para cumplir el compromiso?</a:t>
            </a:r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5284365"/>
            <a:ext cx="704849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836712"/>
            <a:ext cx="8229600" cy="3544213"/>
          </a:xfrm>
          <a:prstGeom prst="rect">
            <a:avLst/>
          </a:prstGeom>
        </p:spPr>
        <p:txBody>
          <a:bodyPr vert="horz" rtlCol="0">
            <a:noAutofit/>
          </a:bodyPr>
          <a:lstStyle/>
          <a:p>
            <a:pPr algn="just">
              <a:buNone/>
              <a:defRPr/>
            </a:pPr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138467"/>
            <a:ext cx="4032448" cy="273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4576623" y="5910371"/>
            <a:ext cx="44953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4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Permite que interactúen objetos no relacionados entre si</a:t>
            </a:r>
            <a:endParaRPr lang="es-CL" sz="24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8" name="7 Llamada ovalada"/>
          <p:cNvSpPr/>
          <p:nvPr/>
        </p:nvSpPr>
        <p:spPr>
          <a:xfrm>
            <a:off x="2627784" y="548680"/>
            <a:ext cx="3960440" cy="1512168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None/>
              <a:defRPr/>
            </a:pPr>
            <a:r>
              <a:rPr lang="es-CL" sz="2000" dirty="0" smtClean="0">
                <a:solidFill>
                  <a:schemeClr val="tx2">
                    <a:lumMod val="50000"/>
                  </a:schemeClr>
                </a:solidFill>
              </a:rPr>
              <a:t>              ¿para qué?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613135" y="4973107"/>
            <a:ext cx="44953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4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Obligo a las clases a definir los métodos de la interfaz</a:t>
            </a:r>
            <a:endParaRPr lang="es-CL" sz="24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6329" y="5157585"/>
            <a:ext cx="423664" cy="386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5900803"/>
            <a:ext cx="423664" cy="386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836712"/>
            <a:ext cx="8229600" cy="3544213"/>
          </a:xfrm>
          <a:prstGeom prst="rect">
            <a:avLst/>
          </a:prstGeom>
        </p:spPr>
        <p:txBody>
          <a:bodyPr vert="horz" rtlCol="0">
            <a:noAutofit/>
          </a:bodyPr>
          <a:lstStyle/>
          <a:p>
            <a:pPr algn="just">
              <a:buNone/>
              <a:defRPr/>
            </a:pPr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2706" name="Picture 2" descr="http://images4.hiboox.com/images/5012/diapod18f4fa3cc2e849069ccaee5b6b22cd1.png?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620688"/>
            <a:ext cx="7344816" cy="5256584"/>
          </a:xfrm>
          <a:prstGeom prst="rect">
            <a:avLst/>
          </a:prstGeom>
          <a:noFill/>
        </p:spPr>
      </p:pic>
      <p:sp>
        <p:nvSpPr>
          <p:cNvPr id="9" name="8 Rectángulo"/>
          <p:cNvSpPr/>
          <p:nvPr/>
        </p:nvSpPr>
        <p:spPr>
          <a:xfrm>
            <a:off x="3203848" y="6084004"/>
            <a:ext cx="5692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Vehiculo y Persona interactúan a través de la interfaz Actor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1052736"/>
            <a:ext cx="8229600" cy="5174035"/>
          </a:xfrm>
        </p:spPr>
        <p:txBody>
          <a:bodyPr/>
          <a:lstStyle/>
          <a:p>
            <a:pPr algn="just">
              <a:buNone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	Una interfaz se declara:</a:t>
            </a:r>
          </a:p>
          <a:p>
            <a:pPr algn="just">
              <a:buNone/>
            </a:pPr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2" algn="just">
              <a:buNone/>
            </a:pPr>
            <a:r>
              <a:rPr lang="es-CL" sz="2800" b="1" dirty="0" smtClean="0">
                <a:solidFill>
                  <a:schemeClr val="accent6">
                    <a:lumMod val="75000"/>
                  </a:schemeClr>
                </a:solidFill>
              </a:rPr>
              <a:t>public interfaz Animal{</a:t>
            </a:r>
          </a:p>
          <a:p>
            <a:pPr lvl="4" algn="just">
              <a:buNone/>
            </a:pPr>
            <a:r>
              <a:rPr lang="es-ES_tradnl" sz="2800" b="1" dirty="0" smtClean="0">
                <a:solidFill>
                  <a:schemeClr val="accent6">
                    <a:lumMod val="75000"/>
                  </a:schemeClr>
                </a:solidFill>
              </a:rPr>
              <a:t>public void avanzar();</a:t>
            </a:r>
          </a:p>
          <a:p>
            <a:pPr lvl="4" algn="just">
              <a:buNone/>
            </a:pPr>
            <a:r>
              <a:rPr lang="es-ES_tradnl" sz="2800" b="1" dirty="0" smtClean="0">
                <a:solidFill>
                  <a:schemeClr val="accent6">
                    <a:lumMod val="75000"/>
                  </a:schemeClr>
                </a:solidFill>
              </a:rPr>
              <a:t>public void comer();</a:t>
            </a:r>
            <a:endParaRPr lang="es-CL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 algn="just">
              <a:buNone/>
            </a:pPr>
            <a:r>
              <a:rPr lang="es-CL" sz="2800" b="1" dirty="0" smtClean="0">
                <a:solidFill>
                  <a:schemeClr val="accent6">
                    <a:lumMod val="75000"/>
                  </a:schemeClr>
                </a:solidFill>
              </a:rPr>
              <a:t>}	</a:t>
            </a:r>
            <a:endParaRPr lang="es-ES_tradnl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buNone/>
            </a:pPr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     </a:t>
            </a:r>
          </a:p>
          <a:p>
            <a:pPr algn="just">
              <a:buNone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s-CL" sz="2000" dirty="0" smtClean="0">
                <a:solidFill>
                  <a:schemeClr val="tx2">
                    <a:lumMod val="50000"/>
                  </a:schemeClr>
                </a:solidFill>
              </a:rPr>
              <a:t>Al igual que las clases, una interfaz debe ir en un archivo separado, con el mismo nombre de la interfaz (Animal.java)</a:t>
            </a:r>
            <a:r>
              <a:rPr lang="es-ES_tradnl" sz="20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endParaRPr lang="es-CL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s-C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924944"/>
            <a:ext cx="3630778" cy="229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DuocUC 2012</Template>
  <TotalTime>112065</TotalTime>
  <Words>624</Words>
  <Application>Microsoft Office PowerPoint</Application>
  <PresentationFormat>Presentación en pantalla (4:3)</PresentationFormat>
  <Paragraphs>245</Paragraphs>
  <Slides>29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Tema DuocUC 2012</vt:lpstr>
      <vt:lpstr>Diapositiva 1</vt:lpstr>
      <vt:lpstr>Diapositiva 2</vt:lpstr>
      <vt:lpstr>Objetivos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Resumen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RENATO</cp:lastModifiedBy>
  <cp:revision>193</cp:revision>
  <dcterms:created xsi:type="dcterms:W3CDTF">2013-06-28T16:52:03Z</dcterms:created>
  <dcterms:modified xsi:type="dcterms:W3CDTF">2013-08-01T16:04:29Z</dcterms:modified>
</cp:coreProperties>
</file>