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2F/rrHvoIL4VBH+l0NkqwO9/o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6C6867-600C-4D2E-8316-28C397BD5E17}">
  <a:tblStyle styleId="{3B6C6867-600C-4D2E-8316-28C397BD5E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680C97F-3A64-4A9F-9E5F-61C17522E9B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06d36745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606d36745c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06d36745c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606d36745c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6d36745c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606d36745c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7736934a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7736934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736934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73693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6d36745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6d3674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06d36745c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606d36745c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06d36745c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606d36745c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06d36745c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606d36745c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06d36745c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606d36745c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6d36745c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6d36745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6d36745c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606d36745c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606d36745c_5_367"/>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606d36745c_5_367"/>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606d36745c_5_3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606d36745c_5_402"/>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606d36745c_5_402"/>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g606d36745c_5_4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606d36745c_5_4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606d36745c_5_371"/>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606d36745c_5_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606d36745c_5_37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606d36745c_5_37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g606d36745c_5_3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606d36745c_5_37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606d36745c_5_378"/>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g606d36745c_5_378"/>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g606d36745c_5_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606d36745c_5_38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606d36745c_5_3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606d36745c_5_386"/>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606d36745c_5_386"/>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g606d36745c_5_3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606d36745c_5_390"/>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606d36745c_5_3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606d36745c_5_39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606d36745c_5_393"/>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606d36745c_5_393"/>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606d36745c_5_393"/>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g606d36745c_5_3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606d36745c_5_399"/>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g606d36745c_5_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606d36745c_5_36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606d36745c_5_36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g606d36745c_5_3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“NoMásAccidentes”</a:t>
            </a:r>
            <a:endParaRPr/>
          </a:p>
        </p:txBody>
      </p:sp>
      <p:sp>
        <p:nvSpPr>
          <p:cNvPr id="55" name="Google Shape;55;p1"/>
          <p:cNvSpPr txBox="1"/>
          <p:nvPr>
            <p:ph idx="1" type="subTitle"/>
          </p:nvPr>
        </p:nvSpPr>
        <p:spPr>
          <a:xfrm>
            <a:off x="1524000" y="3509975"/>
            <a:ext cx="9144000" cy="3076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Duoc UC Puente Alto</a:t>
            </a:r>
            <a:endParaRPr/>
          </a:p>
          <a:p>
            <a:pPr indent="0" lvl="0" marL="0" rtl="0" algn="ctr">
              <a:lnSpc>
                <a:spcPct val="90000"/>
              </a:lnSpc>
              <a:spcBef>
                <a:spcPts val="1000"/>
              </a:spcBef>
              <a:spcAft>
                <a:spcPts val="0"/>
              </a:spcAft>
              <a:buClr>
                <a:schemeClr val="dk1"/>
              </a:buClr>
              <a:buSzPts val="1400"/>
              <a:buNone/>
            </a:pPr>
            <a:r>
              <a:rPr lang="es-CL" sz="1400"/>
              <a:t>2018</a:t>
            </a:r>
            <a:endParaRPr sz="1400"/>
          </a:p>
          <a:p>
            <a:pPr indent="0" lvl="0" marL="0" rtl="0" algn="ctr">
              <a:lnSpc>
                <a:spcPct val="90000"/>
              </a:lnSpc>
              <a:spcBef>
                <a:spcPts val="1000"/>
              </a:spcBef>
              <a:spcAft>
                <a:spcPts val="0"/>
              </a:spcAft>
              <a:buClr>
                <a:schemeClr val="dk1"/>
              </a:buClr>
              <a:buSzPts val="1400"/>
              <a:buNone/>
            </a:pPr>
            <a:r>
              <a:rPr lang="es-CL" sz="1400"/>
              <a:t>Docente Instructor de la Asignatura: Victor Vasquez</a:t>
            </a:r>
            <a:endParaRPr/>
          </a:p>
          <a:p>
            <a:pPr indent="0" lvl="0" marL="0" rtl="0" algn="ctr">
              <a:lnSpc>
                <a:spcPct val="90000"/>
              </a:lnSpc>
              <a:spcBef>
                <a:spcPts val="1000"/>
              </a:spcBef>
              <a:spcAft>
                <a:spcPts val="0"/>
              </a:spcAft>
              <a:buClr>
                <a:schemeClr val="dk1"/>
              </a:buClr>
              <a:buSzPts val="1400"/>
              <a:buNone/>
            </a:pPr>
            <a:r>
              <a:rPr lang="es-CL" sz="1400"/>
              <a:t>Integrantes del Equipo:</a:t>
            </a:r>
            <a:endParaRPr sz="1400"/>
          </a:p>
          <a:p>
            <a:pPr indent="0" lvl="0" marL="0" rtl="0" algn="ctr">
              <a:lnSpc>
                <a:spcPct val="90000"/>
              </a:lnSpc>
              <a:spcBef>
                <a:spcPts val="1000"/>
              </a:spcBef>
              <a:spcAft>
                <a:spcPts val="0"/>
              </a:spcAft>
              <a:buClr>
                <a:schemeClr val="dk1"/>
              </a:buClr>
              <a:buSzPts val="1400"/>
              <a:buNone/>
            </a:pPr>
            <a:r>
              <a:rPr lang="es-CL" sz="1400"/>
              <a:t>Simon Chavez</a:t>
            </a:r>
            <a:endParaRPr sz="1400"/>
          </a:p>
          <a:p>
            <a:pPr indent="0" lvl="0" marL="0" rtl="0" algn="ctr">
              <a:lnSpc>
                <a:spcPct val="90000"/>
              </a:lnSpc>
              <a:spcBef>
                <a:spcPts val="1000"/>
              </a:spcBef>
              <a:spcAft>
                <a:spcPts val="0"/>
              </a:spcAft>
              <a:buClr>
                <a:schemeClr val="dk1"/>
              </a:buClr>
              <a:buSzPts val="1400"/>
              <a:buNone/>
            </a:pPr>
            <a:r>
              <a:rPr lang="es-CL" sz="1400"/>
              <a:t>Mauricio Gonzalez</a:t>
            </a:r>
            <a:endParaRPr sz="1400"/>
          </a:p>
          <a:p>
            <a:pPr indent="0" lvl="0" marL="0" rtl="0" algn="ctr">
              <a:lnSpc>
                <a:spcPct val="90000"/>
              </a:lnSpc>
              <a:spcBef>
                <a:spcPts val="1000"/>
              </a:spcBef>
              <a:spcAft>
                <a:spcPts val="0"/>
              </a:spcAft>
              <a:buClr>
                <a:schemeClr val="dk1"/>
              </a:buClr>
              <a:buSzPts val="1400"/>
              <a:buNone/>
            </a:pPr>
            <a:r>
              <a:rPr lang="es-CL" sz="1400"/>
              <a:t>Eduardo Obreque</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Administrador</a:t>
            </a:r>
            <a:endParaRPr/>
          </a:p>
        </p:txBody>
      </p:sp>
      <p:pic>
        <p:nvPicPr>
          <p:cNvPr id="110" name="Google Shape;110;p7"/>
          <p:cNvPicPr preferRelativeResize="0"/>
          <p:nvPr/>
        </p:nvPicPr>
        <p:blipFill>
          <a:blip r:embed="rId3">
            <a:alphaModFix/>
          </a:blip>
          <a:stretch>
            <a:fillRect/>
          </a:stretch>
        </p:blipFill>
        <p:spPr>
          <a:xfrm>
            <a:off x="752000" y="2190450"/>
            <a:ext cx="7486650" cy="2081750"/>
          </a:xfrm>
          <a:prstGeom prst="rect">
            <a:avLst/>
          </a:prstGeom>
          <a:noFill/>
          <a:ln>
            <a:noFill/>
          </a:ln>
        </p:spPr>
      </p:pic>
      <p:pic>
        <p:nvPicPr>
          <p:cNvPr id="111" name="Google Shape;111;p7"/>
          <p:cNvPicPr preferRelativeResize="0"/>
          <p:nvPr/>
        </p:nvPicPr>
        <p:blipFill>
          <a:blip r:embed="rId4">
            <a:alphaModFix/>
          </a:blip>
          <a:stretch>
            <a:fillRect/>
          </a:stretch>
        </p:blipFill>
        <p:spPr>
          <a:xfrm>
            <a:off x="752000" y="4067163"/>
            <a:ext cx="77152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06d36745c_1_41"/>
          <p:cNvSpPr txBox="1"/>
          <p:nvPr>
            <p:ph type="title"/>
          </p:nvPr>
        </p:nvSpPr>
        <p:spPr>
          <a:xfrm>
            <a:off x="585052" y="104976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Profesional</a:t>
            </a:r>
            <a:endParaRPr/>
          </a:p>
        </p:txBody>
      </p:sp>
      <p:pic>
        <p:nvPicPr>
          <p:cNvPr id="117" name="Google Shape;117;g606d36745c_1_41"/>
          <p:cNvPicPr preferRelativeResize="0"/>
          <p:nvPr/>
        </p:nvPicPr>
        <p:blipFill>
          <a:blip r:embed="rId3">
            <a:alphaModFix/>
          </a:blip>
          <a:stretch>
            <a:fillRect/>
          </a:stretch>
        </p:blipFill>
        <p:spPr>
          <a:xfrm>
            <a:off x="585050" y="2033600"/>
            <a:ext cx="7884401" cy="2342925"/>
          </a:xfrm>
          <a:prstGeom prst="rect">
            <a:avLst/>
          </a:prstGeom>
          <a:noFill/>
          <a:ln>
            <a:noFill/>
          </a:ln>
        </p:spPr>
      </p:pic>
      <p:pic>
        <p:nvPicPr>
          <p:cNvPr id="118" name="Google Shape;118;g606d36745c_1_41"/>
          <p:cNvPicPr preferRelativeResize="0"/>
          <p:nvPr/>
        </p:nvPicPr>
        <p:blipFill>
          <a:blip r:embed="rId4">
            <a:alphaModFix/>
          </a:blip>
          <a:stretch>
            <a:fillRect/>
          </a:stretch>
        </p:blipFill>
        <p:spPr>
          <a:xfrm>
            <a:off x="585050" y="4196525"/>
            <a:ext cx="9948826" cy="234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606d36745c_1_53"/>
          <p:cNvSpPr txBox="1"/>
          <p:nvPr>
            <p:ph type="title"/>
          </p:nvPr>
        </p:nvSpPr>
        <p:spPr>
          <a:xfrm>
            <a:off x="585052" y="104976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Cliente</a:t>
            </a:r>
            <a:endParaRPr/>
          </a:p>
        </p:txBody>
      </p:sp>
      <p:pic>
        <p:nvPicPr>
          <p:cNvPr id="124" name="Google Shape;124;g606d36745c_1_53"/>
          <p:cNvPicPr preferRelativeResize="0"/>
          <p:nvPr/>
        </p:nvPicPr>
        <p:blipFill>
          <a:blip r:embed="rId3">
            <a:alphaModFix/>
          </a:blip>
          <a:stretch>
            <a:fillRect/>
          </a:stretch>
        </p:blipFill>
        <p:spPr>
          <a:xfrm>
            <a:off x="585050" y="2092125"/>
            <a:ext cx="5429751" cy="3435500"/>
          </a:xfrm>
          <a:prstGeom prst="rect">
            <a:avLst/>
          </a:prstGeom>
          <a:noFill/>
          <a:ln>
            <a:noFill/>
          </a:ln>
        </p:spPr>
      </p:pic>
      <p:pic>
        <p:nvPicPr>
          <p:cNvPr id="125" name="Google Shape;125;g606d36745c_1_53"/>
          <p:cNvPicPr preferRelativeResize="0"/>
          <p:nvPr/>
        </p:nvPicPr>
        <p:blipFill>
          <a:blip r:embed="rId4">
            <a:alphaModFix/>
          </a:blip>
          <a:stretch>
            <a:fillRect/>
          </a:stretch>
        </p:blipFill>
        <p:spPr>
          <a:xfrm>
            <a:off x="6429526" y="2092135"/>
            <a:ext cx="3609975" cy="334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9"/>
          <p:cNvSpPr txBox="1"/>
          <p:nvPr>
            <p:ph type="title"/>
          </p:nvPr>
        </p:nvSpPr>
        <p:spPr>
          <a:xfrm rot="-5400000">
            <a:off x="-2582700" y="2766154"/>
            <a:ext cx="6491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graphicFrame>
        <p:nvGraphicFramePr>
          <p:cNvPr id="131" name="Google Shape;131;p9"/>
          <p:cNvGraphicFramePr/>
          <p:nvPr/>
        </p:nvGraphicFramePr>
        <p:xfrm>
          <a:off x="1061150" y="772100"/>
          <a:ext cx="3000000" cy="3000000"/>
        </p:xfrm>
        <a:graphic>
          <a:graphicData uri="http://schemas.openxmlformats.org/drawingml/2006/table">
            <a:tbl>
              <a:tblPr>
                <a:noFill/>
                <a:tableStyleId>{3B6C6867-600C-4D2E-8316-28C397BD5E17}</a:tableStyleId>
              </a:tblPr>
              <a:tblGrid>
                <a:gridCol w="1629225"/>
                <a:gridCol w="3563050"/>
                <a:gridCol w="5466350"/>
              </a:tblGrid>
              <a:tr h="295600">
                <a:tc gridSpan="3">
                  <a:txBody>
                    <a:bodyPr/>
                    <a:lstStyle/>
                    <a:p>
                      <a:pPr indent="0" lvl="0" marL="0" rtl="0" algn="l">
                        <a:lnSpc>
                          <a:spcPct val="115000"/>
                        </a:lnSpc>
                        <a:spcBef>
                          <a:spcPts val="0"/>
                        </a:spcBef>
                        <a:spcAft>
                          <a:spcPts val="300"/>
                        </a:spcAft>
                        <a:buNone/>
                      </a:pPr>
                      <a:r>
                        <a:t/>
                      </a:r>
                      <a:endParaRPr sz="8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hMerge="1"/>
                <a:tc hMerge="1"/>
              </a:tr>
              <a:tr h="380725">
                <a:tc>
                  <a:txBody>
                    <a:bodyPr/>
                    <a:lstStyle/>
                    <a:p>
                      <a:pPr indent="0" lvl="0" marL="0" rtl="0" algn="ctr">
                        <a:lnSpc>
                          <a:spcPct val="115000"/>
                        </a:lnSpc>
                        <a:spcBef>
                          <a:spcPts val="0"/>
                        </a:spcBef>
                        <a:spcAft>
                          <a:spcPts val="300"/>
                        </a:spcAft>
                        <a:buNone/>
                      </a:pPr>
                      <a:r>
                        <a:rPr lang="es-CL"/>
                        <a:t>Ítem</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Nombre tecnología</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Descripción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1</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Oracle 11g</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Base de Datos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2</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.net 4.5</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Aplicación Escritorio</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3</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Java 8</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Aplicación Web</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Sql Developer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Procedimientos Almacenados, Packages, Triggers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5</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Data Modeler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Diagramas Entidad Relación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Windows 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Ejecución del Sistema Operativo</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Star UML 3.0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Diagramas de Clases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8</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NetBeans 8</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Desarrollo Aplicación Web</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9</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Visual Studio 2017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Desarrollo Aplicación Escritorio</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10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Bizagi Modeler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Diagramas de Proceso</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rtl="0" algn="ctr">
                        <a:lnSpc>
                          <a:spcPct val="115000"/>
                        </a:lnSpc>
                        <a:spcBef>
                          <a:spcPts val="0"/>
                        </a:spcBef>
                        <a:spcAft>
                          <a:spcPts val="300"/>
                        </a:spcAft>
                        <a:buNone/>
                      </a:pPr>
                      <a:r>
                        <a:rPr lang="es-CL"/>
                        <a:t>11</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Office 2013</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300"/>
                        </a:spcAft>
                        <a:buNone/>
                      </a:pPr>
                      <a:r>
                        <a:rPr lang="es-CL"/>
                        <a:t>Documentación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606d36745c_1_47"/>
          <p:cNvSpPr txBox="1"/>
          <p:nvPr>
            <p:ph type="title"/>
          </p:nvPr>
        </p:nvSpPr>
        <p:spPr>
          <a:xfrm>
            <a:off x="641251" y="1068500"/>
            <a:ext cx="4830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Mockups Web</a:t>
            </a:r>
            <a:endParaRPr/>
          </a:p>
          <a:p>
            <a:pPr indent="0" lvl="0" marL="0" rtl="0" algn="l">
              <a:lnSpc>
                <a:spcPct val="90000"/>
              </a:lnSpc>
              <a:spcBef>
                <a:spcPts val="0"/>
              </a:spcBef>
              <a:spcAft>
                <a:spcPts val="0"/>
              </a:spcAft>
              <a:buClr>
                <a:schemeClr val="dk1"/>
              </a:buClr>
              <a:buSzPts val="4400"/>
              <a:buFont typeface="Calibri"/>
              <a:buNone/>
            </a:pPr>
            <a:r>
              <a:t/>
            </a:r>
            <a:endParaRPr/>
          </a:p>
        </p:txBody>
      </p:sp>
      <p:pic>
        <p:nvPicPr>
          <p:cNvPr id="137" name="Google Shape;137;g606d36745c_1_47"/>
          <p:cNvPicPr preferRelativeResize="0"/>
          <p:nvPr/>
        </p:nvPicPr>
        <p:blipFill>
          <a:blip r:embed="rId3">
            <a:alphaModFix/>
          </a:blip>
          <a:stretch>
            <a:fillRect/>
          </a:stretch>
        </p:blipFill>
        <p:spPr>
          <a:xfrm>
            <a:off x="321025" y="1928250"/>
            <a:ext cx="6031050" cy="4159000"/>
          </a:xfrm>
          <a:prstGeom prst="rect">
            <a:avLst/>
          </a:prstGeom>
          <a:noFill/>
          <a:ln>
            <a:noFill/>
          </a:ln>
        </p:spPr>
      </p:pic>
      <p:pic>
        <p:nvPicPr>
          <p:cNvPr id="138" name="Google Shape;138;g606d36745c_1_47"/>
          <p:cNvPicPr preferRelativeResize="0"/>
          <p:nvPr/>
        </p:nvPicPr>
        <p:blipFill>
          <a:blip r:embed="rId4">
            <a:alphaModFix/>
          </a:blip>
          <a:stretch>
            <a:fillRect/>
          </a:stretch>
        </p:blipFill>
        <p:spPr>
          <a:xfrm>
            <a:off x="6429525" y="1928245"/>
            <a:ext cx="5535126" cy="401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47736934a7_0_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pic>
        <p:nvPicPr>
          <p:cNvPr id="144" name="Google Shape;144;g47736934a7_0_4"/>
          <p:cNvPicPr preferRelativeResize="0"/>
          <p:nvPr/>
        </p:nvPicPr>
        <p:blipFill>
          <a:blip r:embed="rId3">
            <a:alphaModFix/>
          </a:blip>
          <a:stretch>
            <a:fillRect/>
          </a:stretch>
        </p:blipFill>
        <p:spPr>
          <a:xfrm>
            <a:off x="415600" y="1490550"/>
            <a:ext cx="5843676" cy="5010150"/>
          </a:xfrm>
          <a:prstGeom prst="rect">
            <a:avLst/>
          </a:prstGeom>
          <a:noFill/>
          <a:ln>
            <a:noFill/>
          </a:ln>
        </p:spPr>
      </p:pic>
      <p:pic>
        <p:nvPicPr>
          <p:cNvPr id="145" name="Google Shape;145;g47736934a7_0_4"/>
          <p:cNvPicPr preferRelativeResize="0"/>
          <p:nvPr/>
        </p:nvPicPr>
        <p:blipFill>
          <a:blip r:embed="rId4">
            <a:alphaModFix/>
          </a:blip>
          <a:stretch>
            <a:fillRect/>
          </a:stretch>
        </p:blipFill>
        <p:spPr>
          <a:xfrm>
            <a:off x="6411675" y="1509278"/>
            <a:ext cx="5627924" cy="4749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g47736934a7_0_0"/>
          <p:cNvPicPr preferRelativeResize="0"/>
          <p:nvPr/>
        </p:nvPicPr>
        <p:blipFill>
          <a:blip r:embed="rId3">
            <a:alphaModFix/>
          </a:blip>
          <a:stretch>
            <a:fillRect/>
          </a:stretch>
        </p:blipFill>
        <p:spPr>
          <a:xfrm>
            <a:off x="1462088" y="1171992"/>
            <a:ext cx="9267825" cy="470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606d36745c_0_3"/>
          <p:cNvSpPr txBox="1"/>
          <p:nvPr>
            <p:ph type="title"/>
          </p:nvPr>
        </p:nvSpPr>
        <p:spPr>
          <a:xfrm>
            <a:off x="745000" y="1350575"/>
            <a:ext cx="10515600" cy="132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4400"/>
              <a:buFont typeface="Calibri"/>
              <a:buNone/>
            </a:pPr>
            <a:r>
              <a:rPr lang="es-CL"/>
              <a:t>Mockups Escritorio</a:t>
            </a:r>
            <a:endParaRPr/>
          </a:p>
          <a:p>
            <a:pPr indent="0" lvl="0" marL="0" rtl="0" algn="l">
              <a:spcBef>
                <a:spcPts val="0"/>
              </a:spcBef>
              <a:spcAft>
                <a:spcPts val="0"/>
              </a:spcAft>
              <a:buNone/>
            </a:pPr>
            <a:r>
              <a:t/>
            </a:r>
            <a:endParaRPr/>
          </a:p>
        </p:txBody>
      </p:sp>
      <p:pic>
        <p:nvPicPr>
          <p:cNvPr id="156" name="Google Shape;156;g606d36745c_0_3"/>
          <p:cNvPicPr preferRelativeResize="0"/>
          <p:nvPr/>
        </p:nvPicPr>
        <p:blipFill>
          <a:blip r:embed="rId3">
            <a:alphaModFix/>
          </a:blip>
          <a:stretch>
            <a:fillRect/>
          </a:stretch>
        </p:blipFill>
        <p:spPr>
          <a:xfrm>
            <a:off x="471975" y="2133463"/>
            <a:ext cx="5174202" cy="2591074"/>
          </a:xfrm>
          <a:prstGeom prst="rect">
            <a:avLst/>
          </a:prstGeom>
          <a:noFill/>
          <a:ln>
            <a:noFill/>
          </a:ln>
        </p:spPr>
      </p:pic>
      <p:pic>
        <p:nvPicPr>
          <p:cNvPr id="157" name="Google Shape;157;g606d36745c_0_3"/>
          <p:cNvPicPr preferRelativeResize="0"/>
          <p:nvPr/>
        </p:nvPicPr>
        <p:blipFill>
          <a:blip r:embed="rId4">
            <a:alphaModFix/>
          </a:blip>
          <a:stretch>
            <a:fillRect/>
          </a:stretch>
        </p:blipFill>
        <p:spPr>
          <a:xfrm>
            <a:off x="6051575" y="2133475"/>
            <a:ext cx="5150405" cy="259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Gestión del Desarrollo</a:t>
            </a:r>
            <a:endParaRPr/>
          </a:p>
        </p:txBody>
      </p:sp>
      <p:graphicFrame>
        <p:nvGraphicFramePr>
          <p:cNvPr id="163" name="Google Shape;163;p10"/>
          <p:cNvGraphicFramePr/>
          <p:nvPr/>
        </p:nvGraphicFramePr>
        <p:xfrm>
          <a:off x="857592" y="1817484"/>
          <a:ext cx="3000000" cy="3000000"/>
        </p:xfrm>
        <a:graphic>
          <a:graphicData uri="http://schemas.openxmlformats.org/drawingml/2006/table">
            <a:tbl>
              <a:tblPr bandRow="1" firstRow="1">
                <a:noFill/>
                <a:tableStyleId>{1680C97F-3A64-4A9F-9E5F-61C17522E9B4}</a:tableStyleId>
              </a:tblPr>
              <a:tblGrid>
                <a:gridCol w="666350"/>
                <a:gridCol w="7308450"/>
                <a:gridCol w="233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MODULOS Y ARTEFACTOS DEL SISTEMA</a:t>
                      </a:r>
                      <a:endParaRPr sz="1800" u="none" cap="none" strike="noStrike"/>
                    </a:p>
                  </a:txBody>
                  <a:tcPr marT="45725" marB="45725" marR="91450" marL="91450">
                    <a:lnB cap="flat" cmpd="sng" w="9525">
                      <a:solidFill>
                        <a:srgbClr val="B1BB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Kick Off</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Acta de Constitucion de Proyecto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ERS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Plan de Riesgos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Plan de Proyecto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Matriz de Riesgos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Plan de Pruebas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Control y Seguimiento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606d36745c_1_15"/>
          <p:cNvSpPr txBox="1"/>
          <p:nvPr>
            <p:ph type="title"/>
          </p:nvPr>
        </p:nvSpPr>
        <p:spPr>
          <a:xfrm>
            <a:off x="753794" y="70274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Gestión del Desarrollo</a:t>
            </a:r>
            <a:endParaRPr/>
          </a:p>
        </p:txBody>
      </p:sp>
      <p:sp>
        <p:nvSpPr>
          <p:cNvPr id="169" name="Google Shape;169;g606d36745c_1_15"/>
          <p:cNvSpPr txBox="1"/>
          <p:nvPr/>
        </p:nvSpPr>
        <p:spPr>
          <a:xfrm>
            <a:off x="894389" y="2028312"/>
            <a:ext cx="10555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Lista de Módulos o Artefactos de Sistema Construidos y Nivel de Completitud (Cumplido, Pendiente, Abortado)</a:t>
            </a:r>
            <a:endParaRPr b="0" i="0" sz="1400" u="none" cap="none" strike="noStrike">
              <a:solidFill>
                <a:srgbClr val="000000"/>
              </a:solidFill>
              <a:latin typeface="Arial"/>
              <a:ea typeface="Arial"/>
              <a:cs typeface="Arial"/>
              <a:sym typeface="Arial"/>
            </a:endParaRPr>
          </a:p>
        </p:txBody>
      </p:sp>
      <p:graphicFrame>
        <p:nvGraphicFramePr>
          <p:cNvPr id="170" name="Google Shape;170;g606d36745c_1_15"/>
          <p:cNvGraphicFramePr/>
          <p:nvPr/>
        </p:nvGraphicFramePr>
        <p:xfrm>
          <a:off x="961392" y="2716909"/>
          <a:ext cx="3000000" cy="3000000"/>
        </p:xfrm>
        <a:graphic>
          <a:graphicData uri="http://schemas.openxmlformats.org/drawingml/2006/table">
            <a:tbl>
              <a:tblPr bandRow="1" firstRow="1">
                <a:noFill/>
                <a:tableStyleId>{1680C97F-3A64-4A9F-9E5F-61C17522E9B4}</a:tableStyleId>
              </a:tblPr>
              <a:tblGrid>
                <a:gridCol w="666350"/>
                <a:gridCol w="7308450"/>
                <a:gridCol w="233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MODULOS Y ARTEFACTOS DEL SISTEMA</a:t>
                      </a:r>
                      <a:endParaRPr sz="1800" u="none" cap="none" strike="noStrike"/>
                    </a:p>
                  </a:txBody>
                  <a:tcPr marT="45725" marB="45725" marR="91450" marL="91450">
                    <a:lnB cap="flat" cmpd="sng" w="9525">
                      <a:solidFill>
                        <a:srgbClr val="B1BB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Modelo de Procesos</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Casos de Uso</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Especificación Casos de Uso</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Diagramas de Actividad</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Mockups del Sistema</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rPr lang="es-CL"/>
                        <a:t>Diagrama Relacional</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DFE3E8"/>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725659" y="111071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Problemática a Resolver</a:t>
            </a:r>
            <a:endParaRPr/>
          </a:p>
        </p:txBody>
      </p:sp>
      <p:sp>
        <p:nvSpPr>
          <p:cNvPr id="61" name="Google Shape;61;p2"/>
          <p:cNvSpPr txBox="1"/>
          <p:nvPr/>
        </p:nvSpPr>
        <p:spPr>
          <a:xfrm>
            <a:off x="866250" y="2436276"/>
            <a:ext cx="10374900" cy="271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sz="1800"/>
              <a:t>En la última década, han aumentado los índices de accidentabilidad, especialmente en las empresas del rubro industrial, minero y construcción. Para dar cumplimiento a la normativa y mantener ambientes de trabajo seguros, muchas empresas se ven en la obligación de contratar asesoría profesional, lo cual representa un costo elevado y fomenta la disminución o la no implementación de medidas necesarias para la seguridad. </a:t>
            </a:r>
            <a:endParaRPr sz="1800"/>
          </a:p>
          <a:p>
            <a:pPr indent="0" lvl="0" marL="0" marR="0" rtl="0" algn="l">
              <a:lnSpc>
                <a:spcPct val="100000"/>
              </a:lnSpc>
              <a:spcBef>
                <a:spcPts val="0"/>
              </a:spcBef>
              <a:spcAft>
                <a:spcPts val="0"/>
              </a:spcAft>
              <a:buClr>
                <a:srgbClr val="000000"/>
              </a:buClr>
              <a:buSzPts val="1800"/>
              <a:buFont typeface="Arial"/>
              <a:buNone/>
            </a:pPr>
            <a:r>
              <a:rPr lang="es-CL" sz="1800"/>
              <a:t>Para resolver este problema grupo de profesionales, ha fundado una compañía de asesorías en prevención de riesgos laborales y necesita una solución tecnológica que ayude a administrar los procesos que se deben ejecutar en cada una de las empresas que son clientes de la compañía. </a:t>
            </a:r>
            <a:endParaRPr sz="1800"/>
          </a:p>
          <a:p>
            <a:pPr indent="0" lvl="0" marL="0" marR="0" rtl="0" algn="l">
              <a:lnSpc>
                <a:spcPct val="100000"/>
              </a:lnSpc>
              <a:spcBef>
                <a:spcPts val="0"/>
              </a:spcBef>
              <a:spcAft>
                <a:spcPts val="0"/>
              </a:spcAft>
              <a:buClr>
                <a:srgbClr val="000000"/>
              </a:buClr>
              <a:buSzPts val="1800"/>
              <a:buFont typeface="Arial"/>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194" y="87416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sp>
        <p:nvSpPr>
          <p:cNvPr id="176" name="Google Shape;176;p11"/>
          <p:cNvSpPr txBox="1"/>
          <p:nvPr/>
        </p:nvSpPr>
        <p:spPr>
          <a:xfrm>
            <a:off x="753794" y="354199"/>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Gestión del Desarrollo</a:t>
            </a:r>
            <a:endParaRPr b="0" i="0" sz="4400" u="none" cap="none" strike="noStrike">
              <a:solidFill>
                <a:schemeClr val="dk1"/>
              </a:solidFill>
              <a:latin typeface="Calibri"/>
              <a:ea typeface="Calibri"/>
              <a:cs typeface="Calibri"/>
              <a:sym typeface="Calibri"/>
            </a:endParaRPr>
          </a:p>
        </p:txBody>
      </p:sp>
      <p:pic>
        <p:nvPicPr>
          <p:cNvPr id="177" name="Google Shape;177;p11"/>
          <p:cNvPicPr preferRelativeResize="0"/>
          <p:nvPr/>
        </p:nvPicPr>
        <p:blipFill>
          <a:blip r:embed="rId3">
            <a:alphaModFix/>
          </a:blip>
          <a:stretch>
            <a:fillRect/>
          </a:stretch>
        </p:blipFill>
        <p:spPr>
          <a:xfrm>
            <a:off x="585225" y="1867275"/>
            <a:ext cx="11205599" cy="427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606d36745c_1_24"/>
          <p:cNvSpPr txBox="1"/>
          <p:nvPr>
            <p:ph type="title"/>
          </p:nvPr>
        </p:nvSpPr>
        <p:spPr>
          <a:xfrm>
            <a:off x="838194" y="36541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pic>
        <p:nvPicPr>
          <p:cNvPr id="183" name="Google Shape;183;g606d36745c_1_24"/>
          <p:cNvPicPr preferRelativeResize="0"/>
          <p:nvPr/>
        </p:nvPicPr>
        <p:blipFill>
          <a:blip r:embed="rId3">
            <a:alphaModFix/>
          </a:blip>
          <a:stretch>
            <a:fillRect/>
          </a:stretch>
        </p:blipFill>
        <p:spPr>
          <a:xfrm>
            <a:off x="1212875" y="1536475"/>
            <a:ext cx="10140925" cy="506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606d36745c_1_30"/>
          <p:cNvSpPr txBox="1"/>
          <p:nvPr>
            <p:ph type="title"/>
          </p:nvPr>
        </p:nvSpPr>
        <p:spPr>
          <a:xfrm>
            <a:off x="770319" y="721442"/>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pic>
        <p:nvPicPr>
          <p:cNvPr id="189" name="Google Shape;189;g606d36745c_1_30"/>
          <p:cNvPicPr preferRelativeResize="0"/>
          <p:nvPr/>
        </p:nvPicPr>
        <p:blipFill rotWithShape="1">
          <a:blip r:embed="rId3">
            <a:alphaModFix/>
          </a:blip>
          <a:srcRect b="0" l="2210" r="-2209" t="0"/>
          <a:stretch/>
        </p:blipFill>
        <p:spPr>
          <a:xfrm>
            <a:off x="1355525" y="1881892"/>
            <a:ext cx="10439400" cy="421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767649" y="1508292"/>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Responsabilidades</a:t>
            </a:r>
            <a:endParaRPr/>
          </a:p>
        </p:txBody>
      </p:sp>
      <p:sp>
        <p:nvSpPr>
          <p:cNvPr id="195" name="Google Shape;195;p12"/>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pic>
        <p:nvPicPr>
          <p:cNvPr id="196" name="Google Shape;196;p12"/>
          <p:cNvPicPr preferRelativeResize="0"/>
          <p:nvPr/>
        </p:nvPicPr>
        <p:blipFill>
          <a:blip r:embed="rId3">
            <a:alphaModFix/>
          </a:blip>
          <a:stretch>
            <a:fillRect/>
          </a:stretch>
        </p:blipFill>
        <p:spPr>
          <a:xfrm>
            <a:off x="152400" y="2685130"/>
            <a:ext cx="11887199" cy="34082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205675" y="950801"/>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Estimación de Riesgos</a:t>
            </a:r>
            <a:endParaRPr/>
          </a:p>
        </p:txBody>
      </p:sp>
      <p:sp>
        <p:nvSpPr>
          <p:cNvPr id="202" name="Google Shape;202;p13"/>
          <p:cNvSpPr txBox="1"/>
          <p:nvPr/>
        </p:nvSpPr>
        <p:spPr>
          <a:xfrm>
            <a:off x="487244" y="77874"/>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pic>
        <p:nvPicPr>
          <p:cNvPr id="203" name="Google Shape;203;p13"/>
          <p:cNvPicPr preferRelativeResize="0"/>
          <p:nvPr/>
        </p:nvPicPr>
        <p:blipFill>
          <a:blip r:embed="rId3">
            <a:alphaModFix/>
          </a:blip>
          <a:stretch>
            <a:fillRect/>
          </a:stretch>
        </p:blipFill>
        <p:spPr>
          <a:xfrm>
            <a:off x="1382875" y="2050000"/>
            <a:ext cx="9072050" cy="44236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Planificación</a:t>
            </a:r>
            <a:endParaRPr/>
          </a:p>
        </p:txBody>
      </p:sp>
      <p:sp>
        <p:nvSpPr>
          <p:cNvPr id="209" name="Google Shape;209;p14"/>
          <p:cNvSpPr txBox="1"/>
          <p:nvPr/>
        </p:nvSpPr>
        <p:spPr>
          <a:xfrm>
            <a:off x="894389" y="2028312"/>
            <a:ext cx="126329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Carta Gantt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Resumen de Costos Estimados del Proyecto</a:t>
            </a:r>
            <a:endParaRPr/>
          </a:p>
        </p:txBody>
      </p:sp>
      <p:pic>
        <p:nvPicPr>
          <p:cNvPr id="215" name="Google Shape;215;p15"/>
          <p:cNvPicPr preferRelativeResize="0"/>
          <p:nvPr/>
        </p:nvPicPr>
        <p:blipFill>
          <a:blip r:embed="rId3">
            <a:alphaModFix/>
          </a:blip>
          <a:stretch>
            <a:fillRect/>
          </a:stretch>
        </p:blipFill>
        <p:spPr>
          <a:xfrm>
            <a:off x="1720663" y="1667675"/>
            <a:ext cx="8581875" cy="472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0" y="852350"/>
            <a:ext cx="12192000" cy="558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s-CL" sz="3959"/>
              <a:t>Solución</a:t>
            </a:r>
            <a:endParaRPr sz="2430"/>
          </a:p>
          <a:p>
            <a:pPr indent="0" lvl="0" marL="0" rtl="0" algn="l">
              <a:lnSpc>
                <a:spcPct val="108636"/>
              </a:lnSpc>
              <a:spcBef>
                <a:spcPts val="0"/>
              </a:spcBef>
              <a:spcAft>
                <a:spcPts val="0"/>
              </a:spcAft>
              <a:buClr>
                <a:schemeClr val="dk1"/>
              </a:buClr>
              <a:buSzPts val="1100"/>
              <a:buFont typeface="Arial"/>
              <a:buNone/>
            </a:pPr>
            <a:r>
              <a:rPr lang="es-CL" sz="11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165100" marR="165100" rtl="0" algn="just">
              <a:lnSpc>
                <a:spcPct val="115000"/>
              </a:lnSpc>
              <a:spcBef>
                <a:spcPts val="0"/>
              </a:spcBef>
              <a:spcAft>
                <a:spcPts val="0"/>
              </a:spcAft>
              <a:buClr>
                <a:schemeClr val="dk1"/>
              </a:buClr>
              <a:buSzPts val="1100"/>
              <a:buFont typeface="Arial"/>
              <a:buNone/>
            </a:pPr>
            <a:r>
              <a:rPr lang="es-CL" sz="1800">
                <a:latin typeface="Arial"/>
                <a:ea typeface="Arial"/>
                <a:cs typeface="Arial"/>
                <a:sym typeface="Arial"/>
              </a:rPr>
              <a:t>Nuestro equipo busca desarrollar una solución tecnológica que cubra los procesos de negocio de la empresa y que proponga una mejora en la gestión, el control, la seguridad, y disponibilidad de información para la empresa y sus clientes.</a:t>
            </a:r>
            <a:endParaRPr sz="1800">
              <a:latin typeface="Arial"/>
              <a:ea typeface="Arial"/>
              <a:cs typeface="Arial"/>
              <a:sym typeface="Arial"/>
            </a:endParaRPr>
          </a:p>
          <a:p>
            <a:pPr indent="0" lvl="0" marL="0" rtl="0" algn="ctr">
              <a:lnSpc>
                <a:spcPct val="90000"/>
              </a:lnSpc>
              <a:spcBef>
                <a:spcPts val="0"/>
              </a:spcBef>
              <a:spcAft>
                <a:spcPts val="0"/>
              </a:spcAft>
              <a:buClr>
                <a:schemeClr val="dk1"/>
              </a:buClr>
              <a:buSzPts val="3959"/>
              <a:buFont typeface="Calibri"/>
              <a:buNone/>
            </a:pPr>
            <a:br>
              <a:rPr lang="es-CL" sz="3959"/>
            </a:br>
            <a:r>
              <a:rPr lang="es-CL" sz="3959"/>
              <a:t>Objetivo del Proyecto</a:t>
            </a:r>
            <a:br>
              <a:rPr lang="es-CL" sz="3959"/>
            </a:br>
            <a:r>
              <a:rPr lang="es-CL" sz="1800"/>
              <a:t>Ofrecer una solución completa en prevención de riesgos para las empresas a un costo razonable, cumpliendo estrictamente todos los procesos necesarios para dar cumplimiento a la normativa vigente, mejorando los ambientes de trabajo, la productividad, contribuyendo a un ahorro económico.</a:t>
            </a:r>
            <a:endParaRPr sz="1800"/>
          </a:p>
          <a:p>
            <a:pPr indent="0" lvl="0" marL="0" rtl="0" algn="ctr">
              <a:lnSpc>
                <a:spcPct val="90000"/>
              </a:lnSpc>
              <a:spcBef>
                <a:spcPts val="0"/>
              </a:spcBef>
              <a:spcAft>
                <a:spcPts val="0"/>
              </a:spcAft>
              <a:buClr>
                <a:schemeClr val="dk1"/>
              </a:buClr>
              <a:buSzPts val="3959"/>
              <a:buFont typeface="Calibri"/>
              <a:buNone/>
            </a:pPr>
            <a:r>
              <a:t/>
            </a:r>
            <a:endParaRPr sz="395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4"/>
          <p:cNvSpPr txBox="1"/>
          <p:nvPr>
            <p:ph type="title"/>
          </p:nvPr>
        </p:nvSpPr>
        <p:spPr>
          <a:xfrm>
            <a:off x="810065" y="80944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72" name="Google Shape;72;p4"/>
          <p:cNvSpPr txBox="1"/>
          <p:nvPr/>
        </p:nvSpPr>
        <p:spPr>
          <a:xfrm>
            <a:off x="950625" y="2056675"/>
            <a:ext cx="10515600" cy="440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Que hace el Sistema:</a:t>
            </a:r>
            <a:endParaRPr b="0" i="0" sz="1800" u="none" cap="none" strike="noStrike">
              <a:solidFill>
                <a:schemeClr val="dk1"/>
              </a:solidFill>
              <a:latin typeface="Calibri"/>
              <a:ea typeface="Calibri"/>
              <a:cs typeface="Calibri"/>
              <a:sym typeface="Calibri"/>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Administración de Usuarios</a:t>
            </a:r>
            <a:endParaRPr sz="1800">
              <a:solidFill>
                <a:schemeClr val="dk1"/>
              </a:solidFill>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Generación de reportes</a:t>
            </a:r>
            <a:endParaRPr sz="1800">
              <a:solidFill>
                <a:schemeClr val="dk1"/>
              </a:solidFill>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Administración capacitaciones de seguridad</a:t>
            </a:r>
            <a:endParaRPr sz="1800">
              <a:solidFill>
                <a:schemeClr val="dk1"/>
              </a:solidFill>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Administración de asesorías</a:t>
            </a:r>
            <a:endParaRPr sz="1800">
              <a:solidFill>
                <a:schemeClr val="dk1"/>
              </a:solidFill>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Gestión de Pagos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Qué no hace:</a:t>
            </a:r>
            <a:endParaRPr b="0" i="0" sz="1400" u="none" cap="none" strike="noStrike">
              <a:solidFill>
                <a:srgbClr val="000000"/>
              </a:solidFill>
              <a:latin typeface="Arial"/>
              <a:ea typeface="Arial"/>
              <a:cs typeface="Arial"/>
              <a:sym typeface="Arial"/>
            </a:endParaRPr>
          </a:p>
          <a:p>
            <a:pPr indent="-228600" lvl="0" marL="228600" rtl="0" algn="l">
              <a:lnSpc>
                <a:spcPct val="115000"/>
              </a:lnSpc>
              <a:spcBef>
                <a:spcPts val="0"/>
              </a:spcBef>
              <a:spcAft>
                <a:spcPts val="0"/>
              </a:spcAft>
              <a:buClr>
                <a:schemeClr val="dk1"/>
              </a:buClr>
              <a:buSzPts val="1100"/>
              <a:buFont typeface="Arial"/>
              <a:buNone/>
            </a:pPr>
            <a:r>
              <a:rPr lang="es-CL" sz="1800">
                <a:solidFill>
                  <a:schemeClr val="dk1"/>
                </a:solidFill>
              </a:rPr>
              <a:t>·</a:t>
            </a:r>
            <a:r>
              <a:rPr lang="es-CL" sz="1800">
                <a:solidFill>
                  <a:schemeClr val="dk1"/>
                </a:solidFill>
                <a:latin typeface="Times New Roman"/>
                <a:ea typeface="Times New Roman"/>
                <a:cs typeface="Times New Roman"/>
                <a:sym typeface="Times New Roman"/>
              </a:rPr>
              <a:t>         </a:t>
            </a:r>
            <a:r>
              <a:rPr lang="es-CL" sz="1800">
                <a:solidFill>
                  <a:schemeClr val="dk1"/>
                </a:solidFill>
              </a:rPr>
              <a:t>Administración de Contratos</a:t>
            </a:r>
            <a:endParaRPr sz="1800">
              <a:solidFill>
                <a:schemeClr val="dk1"/>
              </a:solidFill>
            </a:endParaRPr>
          </a:p>
          <a:p>
            <a:pPr indent="-228600" lvl="0" marL="685800" rtl="0" algn="l">
              <a:lnSpc>
                <a:spcPct val="115000"/>
              </a:lnSpc>
              <a:spcBef>
                <a:spcPts val="0"/>
              </a:spcBef>
              <a:spcAft>
                <a:spcPts val="0"/>
              </a:spcAft>
              <a:buClr>
                <a:schemeClr val="dk1"/>
              </a:buClr>
              <a:buSzPts val="1100"/>
              <a:buFont typeface="Arial"/>
              <a:buNone/>
            </a:pPr>
            <a:r>
              <a:rPr lang="es-CL" sz="1800">
                <a:solidFill>
                  <a:schemeClr val="dk1"/>
                </a:solidFill>
              </a:rPr>
              <a:t> por parte de trabajadores de la compañía</a:t>
            </a:r>
            <a:r>
              <a:rPr b="1" lang="es-CL" sz="1800">
                <a:solidFill>
                  <a:schemeClr val="dk1"/>
                </a:solidFill>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Otros Alcances o restricciones: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El sistema debe desarrollarse para equipos que posean un Sistema </a:t>
            </a:r>
            <a:r>
              <a:rPr lang="es-CL" sz="1800">
                <a:solidFill>
                  <a:schemeClr val="dk1"/>
                </a:solidFill>
                <a:latin typeface="Calibri"/>
                <a:ea typeface="Calibri"/>
                <a:cs typeface="Calibri"/>
                <a:sym typeface="Calibri"/>
              </a:rPr>
              <a:t>Operativo</a:t>
            </a:r>
            <a:r>
              <a:rPr lang="es-CL" sz="1800">
                <a:solidFill>
                  <a:schemeClr val="dk1"/>
                </a:solidFill>
                <a:latin typeface="Calibri"/>
                <a:ea typeface="Calibri"/>
                <a:cs typeface="Calibri"/>
                <a:sym typeface="Calibri"/>
              </a:rPr>
              <a:t> Windows 10, con un procesador I5 y 4GB de RAM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5"/>
          <p:cNvSpPr txBox="1"/>
          <p:nvPr>
            <p:ph type="title"/>
          </p:nvPr>
        </p:nvSpPr>
        <p:spPr>
          <a:xfrm>
            <a:off x="838191" y="39861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 Funcionales</a:t>
            </a:r>
            <a:endParaRPr/>
          </a:p>
        </p:txBody>
      </p:sp>
      <p:sp>
        <p:nvSpPr>
          <p:cNvPr id="78" name="Google Shape;78;p5"/>
          <p:cNvSpPr txBox="1"/>
          <p:nvPr/>
        </p:nvSpPr>
        <p:spPr>
          <a:xfrm>
            <a:off x="456000" y="1480575"/>
            <a:ext cx="10897800" cy="4865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El sistema debe registrar a los profesionales, los cuales serán asignados a las diferentes</a:t>
            </a:r>
            <a:r>
              <a:rPr b="1" lang="es-CL" sz="1800">
                <a:solidFill>
                  <a:schemeClr val="dk1"/>
                </a:solidFill>
                <a:latin typeface="Calibri"/>
                <a:ea typeface="Calibri"/>
                <a:cs typeface="Calibri"/>
                <a:sym typeface="Calibri"/>
              </a:rPr>
              <a:t> </a:t>
            </a:r>
            <a:r>
              <a:rPr lang="es-CL" sz="1800">
                <a:solidFill>
                  <a:schemeClr val="dk1"/>
                </a:solidFill>
                <a:latin typeface="Calibri"/>
                <a:ea typeface="Calibri"/>
                <a:cs typeface="Calibri"/>
                <a:sym typeface="Calibri"/>
              </a:rPr>
              <a:t>actividades de la compañía con sus clientes.</a:t>
            </a:r>
            <a:endParaRPr sz="1800">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El sistema debe gestionar a los clientes que contratan servicios, controlando los contratos, pagos y las actividades que cada cliente genera.</a:t>
            </a:r>
            <a:endParaRPr sz="1800">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Se deben crear los roles de administrador, cliente y profesional, los cuales deben acceder a las funcionalidades que en cada caso corresponde.</a:t>
            </a:r>
            <a:endParaRPr sz="1800">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Para cada cliente se deben planificar las capacitaciones, los asistentes y el material a utilizar.</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Los profesionales deben generar los check list para las visitas a terreno de las empresas clientes, las cuales deben ser ejecutadas al momento de la visita. Al finalizar se debe generar un informe (.pdf), que incluya el resultado de la visita. Se deben generar las actividades necesarias para resolver problemas de seguridad encontrados.</a:t>
            </a:r>
            <a:endParaRPr b="0" i="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El administrador debe generar las estadísticas por cliente y globales para evaluar el rendimiento de cada empresa y de la compañía, según el trabajo que se ha realizado en el mes.</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g606d36745c_1_64"/>
          <p:cNvSpPr txBox="1"/>
          <p:nvPr>
            <p:ph type="title"/>
          </p:nvPr>
        </p:nvSpPr>
        <p:spPr>
          <a:xfrm>
            <a:off x="647091" y="775842"/>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 No Funcionales</a:t>
            </a:r>
            <a:endParaRPr/>
          </a:p>
        </p:txBody>
      </p:sp>
      <p:sp>
        <p:nvSpPr>
          <p:cNvPr id="84" name="Google Shape;84;g606d36745c_1_64"/>
          <p:cNvSpPr txBox="1"/>
          <p:nvPr/>
        </p:nvSpPr>
        <p:spPr>
          <a:xfrm>
            <a:off x="647100" y="1839075"/>
            <a:ext cx="10897800" cy="49257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s-CL"/>
              <a:t>La aplicación debe estar compuesta por un módulo web y un módulo de escritorio. Opcionalmente puede reemplazar el módulo de escritorio por una aplicación móvil.</a:t>
            </a:r>
            <a:endParaRPr/>
          </a:p>
          <a:p>
            <a:pPr indent="-317500" lvl="0" marL="457200" rtl="0" algn="l">
              <a:spcBef>
                <a:spcPts val="0"/>
              </a:spcBef>
              <a:spcAft>
                <a:spcPts val="0"/>
              </a:spcAft>
              <a:buSzPts val="1400"/>
              <a:buAutoNum type="arabicPeriod"/>
            </a:pPr>
            <a:r>
              <a:rPr lang="es-CL"/>
              <a:t>El módulo web debe ser construido mediante un modelo de capas, logrando una separación de la interfaz gráfica, reglas de negocio y repositorio de datos.</a:t>
            </a:r>
            <a:endParaRPr/>
          </a:p>
          <a:p>
            <a:pPr indent="-317500" lvl="0" marL="457200" rtl="0" algn="l">
              <a:spcBef>
                <a:spcPts val="0"/>
              </a:spcBef>
              <a:spcAft>
                <a:spcPts val="0"/>
              </a:spcAft>
              <a:buSzPts val="1400"/>
              <a:buAutoNum type="arabicPeriod"/>
            </a:pPr>
            <a:r>
              <a:rPr lang="es-CL"/>
              <a:t> La aplicación debe considerar un módulo de administración en ambiente de escritorio, como aplicación satélite, desarrollada en lenguaje java o .net, las funciones del administrador deberán ser implementadas en este módulo con acceso a la base de datos central, por lo cual se trabaja la misma información que la aplicación web.</a:t>
            </a:r>
            <a:endParaRPr/>
          </a:p>
          <a:p>
            <a:pPr indent="-317500" lvl="0" marL="457200" rtl="0" algn="l">
              <a:spcBef>
                <a:spcPts val="0"/>
              </a:spcBef>
              <a:spcAft>
                <a:spcPts val="0"/>
              </a:spcAft>
              <a:buSzPts val="1400"/>
              <a:buAutoNum type="arabicPeriod"/>
            </a:pPr>
            <a:r>
              <a:rPr lang="es-CL"/>
              <a:t>Los procesos CRUD se deben efectuar mediante procedimientos almacenados con PL/SQL.</a:t>
            </a:r>
            <a:endParaRPr/>
          </a:p>
          <a:p>
            <a:pPr indent="-317500" lvl="0" marL="457200" rtl="0" algn="l">
              <a:spcBef>
                <a:spcPts val="0"/>
              </a:spcBef>
              <a:spcAft>
                <a:spcPts val="0"/>
              </a:spcAft>
              <a:buSzPts val="1400"/>
              <a:buAutoNum type="arabicPeriod"/>
            </a:pPr>
            <a:r>
              <a:rPr lang="es-CL"/>
              <a:t>Considere utilizar PL/SQL para obtener las listas de datos mediante cursores.</a:t>
            </a:r>
            <a:endParaRPr/>
          </a:p>
          <a:p>
            <a:pPr indent="-317500" lvl="0" marL="457200" rtl="0" algn="l">
              <a:spcBef>
                <a:spcPts val="0"/>
              </a:spcBef>
              <a:spcAft>
                <a:spcPts val="0"/>
              </a:spcAft>
              <a:buSzPts val="1400"/>
              <a:buAutoNum type="arabicPeriod"/>
            </a:pPr>
            <a:r>
              <a:rPr lang="es-CL"/>
              <a:t>La generación de reportes debe considerar el formato PDF.</a:t>
            </a:r>
            <a:endParaRPr/>
          </a:p>
          <a:p>
            <a:pPr indent="-317500" lvl="0" marL="457200" rtl="0" algn="l">
              <a:spcBef>
                <a:spcPts val="0"/>
              </a:spcBef>
              <a:spcAft>
                <a:spcPts val="0"/>
              </a:spcAft>
              <a:buSzPts val="1400"/>
              <a:buAutoNum type="arabicPeriod"/>
            </a:pPr>
            <a:r>
              <a:rPr lang="es-CL"/>
              <a:t>El sistema debe incluir medidas de seguridad tales como enmascarar clave y control de sesiones.</a:t>
            </a:r>
            <a:endParaRPr/>
          </a:p>
          <a:p>
            <a:pPr indent="-317500" lvl="0" marL="457200" rtl="0" algn="l">
              <a:spcBef>
                <a:spcPts val="0"/>
              </a:spcBef>
              <a:spcAft>
                <a:spcPts val="0"/>
              </a:spcAft>
              <a:buSzPts val="1400"/>
              <a:buAutoNum type="arabicPeriod"/>
            </a:pPr>
            <a:r>
              <a:rPr lang="es-CL"/>
              <a:t>Todas las aplicaciones de usuario deben presentar una interfaz gráfica que considera los elementos de diseño incorporados en las aplicaciones de Windows.</a:t>
            </a:r>
            <a:endParaRPr/>
          </a:p>
          <a:p>
            <a:pPr indent="-317500" lvl="0" marL="457200" rtl="0" algn="l">
              <a:spcBef>
                <a:spcPts val="0"/>
              </a:spcBef>
              <a:spcAft>
                <a:spcPts val="0"/>
              </a:spcAft>
              <a:buSzPts val="1400"/>
              <a:buAutoNum type="arabicPeriod"/>
            </a:pPr>
            <a:r>
              <a:rPr lang="es-CL"/>
              <a:t>La autenticación de usuarios debe considerar las medidas de seguridad respectivas, tales como manejo de sesiones y acceso con usuario-clave-perfil a modo de acceder a las funcionalidades de acuerdo al perfil o rol que posee el usuario.</a:t>
            </a:r>
            <a:endParaRPr/>
          </a:p>
          <a:p>
            <a:pPr indent="-317500" lvl="0" marL="457200" rtl="0" algn="l">
              <a:spcBef>
                <a:spcPts val="0"/>
              </a:spcBef>
              <a:spcAft>
                <a:spcPts val="0"/>
              </a:spcAft>
              <a:buSzPts val="1400"/>
              <a:buAutoNum type="arabicPeriod"/>
            </a:pPr>
            <a:r>
              <a:rPr lang="es-CL"/>
              <a:t>El sistema debe utilizar base datos Oracle y lenguaje de programación orientado a objetos como Microsoft .NET y J2EE.</a:t>
            </a:r>
            <a:endParaRPr/>
          </a:p>
          <a:p>
            <a:pPr indent="-317500" lvl="0" marL="457200" rtl="0" algn="l">
              <a:spcBef>
                <a:spcPts val="0"/>
              </a:spcBef>
              <a:spcAft>
                <a:spcPts val="0"/>
              </a:spcAft>
              <a:buSzPts val="1400"/>
              <a:buAutoNum type="arabicPeriod"/>
            </a:pPr>
            <a:r>
              <a:rPr lang="es-CL"/>
              <a:t>El sistema debe contar con manuales de usuario estructurados adecuadamente.</a:t>
            </a:r>
            <a:endParaRPr/>
          </a:p>
          <a:p>
            <a:pPr indent="-317500" lvl="0" marL="457200" rtl="0" algn="l">
              <a:spcBef>
                <a:spcPts val="0"/>
              </a:spcBef>
              <a:spcAft>
                <a:spcPts val="0"/>
              </a:spcAft>
              <a:buSzPts val="1400"/>
              <a:buAutoNum type="arabicPeriod"/>
            </a:pPr>
            <a:r>
              <a:rPr lang="es-CL"/>
              <a:t>El sistema debe proporcionar mensajes de error que sean informativos y orientados a usuario final.</a:t>
            </a:r>
            <a:endParaRPr/>
          </a:p>
          <a:p>
            <a:pPr indent="-317500" lvl="0" marL="457200" rtl="0" algn="l">
              <a:spcBef>
                <a:spcPts val="0"/>
              </a:spcBef>
              <a:spcAft>
                <a:spcPts val="0"/>
              </a:spcAft>
              <a:buSzPts val="1400"/>
              <a:buAutoNum type="arabicPeriod"/>
            </a:pPr>
            <a:r>
              <a:rPr lang="es-CL"/>
              <a:t>Todas las entradas de datos deben considerar las validaciones correspondientes.</a:t>
            </a:r>
            <a:endParaRPr/>
          </a:p>
          <a:p>
            <a:pPr indent="-317500" lvl="0" marL="457200" rtl="0" algn="l">
              <a:spcBef>
                <a:spcPts val="0"/>
              </a:spcBef>
              <a:spcAft>
                <a:spcPts val="0"/>
              </a:spcAft>
              <a:buSzPts val="1400"/>
              <a:buAutoNum type="arabicPeriod"/>
            </a:pPr>
            <a:r>
              <a:rPr lang="es-CL"/>
              <a:t>La aplicación web debe poseer un diseño “Responsive” a fin de garantizar la adecuada visualización en múltiples computadores personales, dispositivos </a:t>
            </a:r>
            <a:r>
              <a:rPr lang="es-CL"/>
              <a:t>tablets</a:t>
            </a:r>
            <a:r>
              <a:rPr lang="es-CL"/>
              <a:t> y teléfonos inteligentes.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606d36745c_1_72"/>
          <p:cNvSpPr txBox="1"/>
          <p:nvPr>
            <p:ph type="title"/>
          </p:nvPr>
        </p:nvSpPr>
        <p:spPr>
          <a:xfrm>
            <a:off x="3383100" y="613025"/>
            <a:ext cx="5705700" cy="132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s-CL"/>
              <a:t>Modelo de Procesos</a:t>
            </a:r>
            <a:endParaRPr/>
          </a:p>
        </p:txBody>
      </p:sp>
      <p:pic>
        <p:nvPicPr>
          <p:cNvPr id="90" name="Google Shape;90;g606d36745c_1_72"/>
          <p:cNvPicPr preferRelativeResize="0"/>
          <p:nvPr/>
        </p:nvPicPr>
        <p:blipFill>
          <a:blip r:embed="rId3">
            <a:alphaModFix/>
          </a:blip>
          <a:stretch>
            <a:fillRect/>
          </a:stretch>
        </p:blipFill>
        <p:spPr>
          <a:xfrm>
            <a:off x="4918500" y="2809300"/>
            <a:ext cx="7067974" cy="3850400"/>
          </a:xfrm>
          <a:prstGeom prst="rect">
            <a:avLst/>
          </a:prstGeom>
          <a:noFill/>
          <a:ln>
            <a:noFill/>
          </a:ln>
        </p:spPr>
      </p:pic>
      <p:pic>
        <p:nvPicPr>
          <p:cNvPr id="91" name="Google Shape;91;g606d36745c_1_72"/>
          <p:cNvPicPr preferRelativeResize="0"/>
          <p:nvPr/>
        </p:nvPicPr>
        <p:blipFill>
          <a:blip r:embed="rId4">
            <a:alphaModFix/>
          </a:blip>
          <a:stretch>
            <a:fillRect/>
          </a:stretch>
        </p:blipFill>
        <p:spPr>
          <a:xfrm>
            <a:off x="218500" y="1690825"/>
            <a:ext cx="4613699" cy="40564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8"/>
          <p:cNvSpPr txBox="1"/>
          <p:nvPr>
            <p:ph type="title"/>
          </p:nvPr>
        </p:nvSpPr>
        <p:spPr>
          <a:xfrm>
            <a:off x="377277" y="30173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Casos de Uso</a:t>
            </a:r>
            <a:endParaRPr/>
          </a:p>
        </p:txBody>
      </p:sp>
      <p:pic>
        <p:nvPicPr>
          <p:cNvPr id="97" name="Google Shape;97;p8"/>
          <p:cNvPicPr preferRelativeResize="0"/>
          <p:nvPr/>
        </p:nvPicPr>
        <p:blipFill>
          <a:blip r:embed="rId3">
            <a:alphaModFix/>
          </a:blip>
          <a:stretch>
            <a:fillRect/>
          </a:stretch>
        </p:blipFill>
        <p:spPr>
          <a:xfrm>
            <a:off x="377275" y="1515000"/>
            <a:ext cx="5562576" cy="5101201"/>
          </a:xfrm>
          <a:prstGeom prst="rect">
            <a:avLst/>
          </a:prstGeom>
          <a:noFill/>
          <a:ln cap="flat" cmpd="sng" w="12700">
            <a:solidFill>
              <a:srgbClr val="42719B"/>
            </a:solidFill>
            <a:prstDash val="solid"/>
            <a:miter lim="8000"/>
            <a:headEnd len="sm" w="sm" type="none"/>
            <a:tailEnd len="sm" w="sm" type="none"/>
          </a:ln>
        </p:spPr>
      </p:pic>
      <p:pic>
        <p:nvPicPr>
          <p:cNvPr id="98" name="Google Shape;98;p8"/>
          <p:cNvPicPr preferRelativeResize="0"/>
          <p:nvPr/>
        </p:nvPicPr>
        <p:blipFill>
          <a:blip r:embed="rId4">
            <a:alphaModFix/>
          </a:blip>
          <a:stretch>
            <a:fillRect/>
          </a:stretch>
        </p:blipFill>
        <p:spPr>
          <a:xfrm>
            <a:off x="6242175" y="1514999"/>
            <a:ext cx="5699103" cy="510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606d36745c_1_3"/>
          <p:cNvSpPr txBox="1"/>
          <p:nvPr>
            <p:ph type="title"/>
          </p:nvPr>
        </p:nvSpPr>
        <p:spPr>
          <a:xfrm>
            <a:off x="657777" y="53968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Modelo de Datos Relacional</a:t>
            </a:r>
            <a:endParaRPr/>
          </a:p>
        </p:txBody>
      </p:sp>
      <p:pic>
        <p:nvPicPr>
          <p:cNvPr id="104" name="Google Shape;104;g606d36745c_1_3"/>
          <p:cNvPicPr preferRelativeResize="0"/>
          <p:nvPr/>
        </p:nvPicPr>
        <p:blipFill>
          <a:blip r:embed="rId3">
            <a:alphaModFix/>
          </a:blip>
          <a:stretch>
            <a:fillRect/>
          </a:stretch>
        </p:blipFill>
        <p:spPr>
          <a:xfrm>
            <a:off x="1255924" y="1720350"/>
            <a:ext cx="9650775" cy="471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