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58" r:id="rId4"/>
    <p:sldId id="260" r:id="rId5"/>
    <p:sldId id="259" r:id="rId6"/>
    <p:sldId id="264" r:id="rId7"/>
    <p:sldId id="265" r:id="rId8"/>
    <p:sldId id="270" r:id="rId9"/>
    <p:sldId id="257" r:id="rId10"/>
    <p:sldId id="262" r:id="rId11"/>
    <p:sldId id="266" r:id="rId12"/>
    <p:sldId id="263" r:id="rId13"/>
    <p:sldId id="267" r:id="rId14"/>
    <p:sldId id="268" r:id="rId15"/>
    <p:sldId id="269" r:id="rId1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05" autoAdjust="0"/>
    <p:restoredTop sz="94660"/>
  </p:normalViewPr>
  <p:slideViewPr>
    <p:cSldViewPr snapToGrid="0">
      <p:cViewPr varScale="1">
        <p:scale>
          <a:sx n="74" d="100"/>
          <a:sy n="74" d="100"/>
        </p:scale>
        <p:origin x="-70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oleObject" Target="file:///C:\Users\ArcPCx\Downloads\Tercer-informe-Planificaci&#243;n.xlsx" TargetMode="Externa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502830389444562"/>
          <c:y val="5.5398075240594931E-2"/>
          <c:w val="0.75941849170824582"/>
          <c:h val="0.93102281939528198"/>
        </c:manualLayout>
      </c:layout>
      <c:barChart>
        <c:barDir val="bar"/>
        <c:grouping val="stacked"/>
        <c:varyColors val="0"/>
        <c:dLbls>
          <c:showLegendKey val="0"/>
          <c:showVal val="0"/>
          <c:showCatName val="0"/>
          <c:showSerName val="0"/>
          <c:showPercent val="0"/>
          <c:showBubbleSize val="0"/>
        </c:dLbls>
        <c:gapWidth val="180"/>
        <c:overlap val="100"/>
        <c:axId val="99117696"/>
        <c:axId val="99295616"/>
      </c:barChart>
      <c:catAx>
        <c:axId val="99117696"/>
        <c:scaling>
          <c:orientation val="maxMin"/>
        </c:scaling>
        <c:delete val="1"/>
        <c:axPos val="l"/>
        <c:numFmt formatCode="General" sourceLinked="1"/>
        <c:majorTickMark val="none"/>
        <c:minorTickMark val="none"/>
        <c:tickLblPos val="nextTo"/>
        <c:crossAx val="99295616"/>
        <c:crosses val="autoZero"/>
        <c:auto val="0"/>
        <c:lblAlgn val="ctr"/>
        <c:lblOffset val="0"/>
        <c:noMultiLvlLbl val="1"/>
      </c:catAx>
      <c:valAx>
        <c:axId val="99295616"/>
        <c:scaling>
          <c:orientation val="minMax"/>
          <c:min val="42439"/>
        </c:scaling>
        <c:delete val="1"/>
        <c:axPos val="t"/>
        <c:majorGridlines>
          <c:spPr>
            <a:ln w="9525" cap="flat" cmpd="sng" algn="ctr">
              <a:solidFill>
                <a:schemeClr val="tx1">
                  <a:lumMod val="15000"/>
                  <a:lumOff val="85000"/>
                </a:schemeClr>
              </a:solidFill>
              <a:round/>
            </a:ln>
            <a:effectLst/>
          </c:spPr>
        </c:majorGridlines>
        <c:numFmt formatCode="dd/mmmm" sourceLinked="0"/>
        <c:majorTickMark val="none"/>
        <c:minorTickMark val="none"/>
        <c:tickLblPos val="nextTo"/>
        <c:crossAx val="99117696"/>
        <c:crosses val="autoZero"/>
        <c:crossBetween val="between"/>
        <c:majorUnit val="7"/>
        <c:minorUnit val="1"/>
      </c:valAx>
      <c:spPr>
        <a:noFill/>
        <a:ln w="25400">
          <a:noFill/>
        </a:ln>
        <a:effectLst/>
      </c:spPr>
    </c:plotArea>
    <c:plotVisOnly val="0"/>
    <c:dispBlanksAs val="gap"/>
    <c:showDLblsOverMax val="0"/>
  </c:chart>
  <c:spPr>
    <a:noFill/>
    <a:ln>
      <a:noFill/>
    </a:ln>
    <a:effectLst/>
  </c:spPr>
  <c:txPr>
    <a:bodyPr/>
    <a:lstStyle/>
    <a:p>
      <a:pPr>
        <a:defRPr/>
      </a:pPr>
      <a:endParaRPr lang="es-CL"/>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0.61263</cdr:x>
      <cdr:y>0.52968</cdr:y>
    </cdr:from>
    <cdr:to>
      <cdr:x>0.72706</cdr:x>
      <cdr:y>0.74886</cdr:y>
    </cdr:to>
    <cdr:sp macro="" textlink="">
      <cdr:nvSpPr>
        <cdr:cNvPr id="5" name="CuadroTexto 4"/>
        <cdr:cNvSpPr txBox="1"/>
      </cdr:nvSpPr>
      <cdr:spPr>
        <a:xfrm xmlns:a="http://schemas.openxmlformats.org/drawingml/2006/main">
          <a:off x="4895851" y="22098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s-CL" sz="1100"/>
        </a:p>
      </cdr:txBody>
    </cdr:sp>
  </cdr:relSizeAnchor>
</c:userShap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0F5CB261-9031-4C88-8568-9F592A3CF342}" type="datetimeFigureOut">
              <a:rPr lang="es-CL" smtClean="0"/>
              <a:t>30-05-2017</a:t>
            </a:fld>
            <a:endParaRPr lang="es-CL"/>
          </a:p>
        </p:txBody>
      </p:sp>
      <p:sp>
        <p:nvSpPr>
          <p:cNvPr id="5" name="Footer Placeholder 4"/>
          <p:cNvSpPr>
            <a:spLocks noGrp="1"/>
          </p:cNvSpPr>
          <p:nvPr>
            <p:ph type="ftr" sz="quarter" idx="11"/>
          </p:nvPr>
        </p:nvSpPr>
        <p:spPr>
          <a:xfrm>
            <a:off x="1565393" y="5357593"/>
            <a:ext cx="6713127" cy="365125"/>
          </a:xfrm>
        </p:spPr>
        <p:txBody>
          <a:bodyPr/>
          <a:lstStyle/>
          <a:p>
            <a:endParaRPr lang="es-CL"/>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7CE43E0C-9270-4852-846A-07D1C5C4B1C1}" type="slidenum">
              <a:rPr lang="es-CL" smtClean="0"/>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F5CB261-9031-4C88-8568-9F592A3CF342}" type="datetimeFigureOut">
              <a:rPr lang="es-CL" smtClean="0"/>
              <a:t>30-05-2017</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CE43E0C-9270-4852-846A-07D1C5C4B1C1}" type="slidenum">
              <a:rPr lang="es-CL" smtClean="0"/>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F5CB261-9031-4C88-8568-9F592A3CF342}" type="datetimeFigureOut">
              <a:rPr lang="es-CL" smtClean="0"/>
              <a:t>30-05-2017</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CE43E0C-9270-4852-846A-07D1C5C4B1C1}" type="slidenum">
              <a:rPr lang="es-CL" smtClean="0"/>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F5CB261-9031-4C88-8568-9F592A3CF342}" type="datetimeFigureOut">
              <a:rPr lang="es-CL" smtClean="0"/>
              <a:t>30-05-2017</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CE43E0C-9270-4852-846A-07D1C5C4B1C1}" type="slidenum">
              <a:rPr lang="es-CL" smtClean="0"/>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F5CB261-9031-4C88-8568-9F592A3CF342}" type="datetimeFigureOut">
              <a:rPr lang="es-CL" smtClean="0"/>
              <a:t>30-05-2017</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CE43E0C-9270-4852-846A-07D1C5C4B1C1}" type="slidenum">
              <a:rPr lang="es-CL" smtClean="0"/>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0F5CB261-9031-4C88-8568-9F592A3CF342}" type="datetimeFigureOut">
              <a:rPr lang="es-CL" smtClean="0"/>
              <a:t>30-05-2017</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CE43E0C-9270-4852-846A-07D1C5C4B1C1}" type="slidenum">
              <a:rPr lang="es-CL" smtClean="0"/>
              <a:t>‹Nº›</a:t>
            </a:fld>
            <a:endParaRPr lang="es-CL"/>
          </a:p>
        </p:txBody>
      </p:sp>
      <p:sp>
        <p:nvSpPr>
          <p:cNvPr id="9" name="Content Placeholder 8"/>
          <p:cNvSpPr>
            <a:spLocks noGrp="1"/>
          </p:cNvSpPr>
          <p:nvPr>
            <p:ph sz="quarter" idx="13"/>
          </p:nvPr>
        </p:nvSpPr>
        <p:spPr>
          <a:xfrm>
            <a:off x="1731264" y="2121407"/>
            <a:ext cx="4267200" cy="360273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6217920" y="2119313"/>
            <a:ext cx="4267200" cy="36052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0F5CB261-9031-4C88-8568-9F592A3CF342}" type="datetimeFigureOut">
              <a:rPr lang="es-CL" smtClean="0"/>
              <a:t>30-05-2017</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7CE43E0C-9270-4852-846A-07D1C5C4B1C1}" type="slidenum">
              <a:rPr lang="es-CL" smtClean="0"/>
              <a:t>‹Nº›</a:t>
            </a:fld>
            <a:endParaRPr lang="es-CL"/>
          </a:p>
        </p:txBody>
      </p:sp>
      <p:sp>
        <p:nvSpPr>
          <p:cNvPr id="11" name="Content Placeholder 10"/>
          <p:cNvSpPr>
            <a:spLocks noGrp="1"/>
          </p:cNvSpPr>
          <p:nvPr>
            <p:ph sz="quarter" idx="13"/>
          </p:nvPr>
        </p:nvSpPr>
        <p:spPr>
          <a:xfrm>
            <a:off x="1731264" y="2944368"/>
            <a:ext cx="4303776"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F5CB261-9031-4C88-8568-9F592A3CF342}" type="datetimeFigureOut">
              <a:rPr lang="es-CL" smtClean="0"/>
              <a:t>30-05-2017</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7CE43E0C-9270-4852-846A-07D1C5C4B1C1}" type="slidenum">
              <a:rPr lang="es-CL" smtClean="0"/>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CB261-9031-4C88-8568-9F592A3CF342}" type="datetimeFigureOut">
              <a:rPr lang="es-CL" smtClean="0"/>
              <a:t>30-05-2017</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7CE43E0C-9270-4852-846A-07D1C5C4B1C1}" type="slidenum">
              <a:rPr lang="es-CL" smtClean="0"/>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2"/>
            <a:ext cx="4086436" cy="1503037"/>
          </a:xfrm>
        </p:spPr>
        <p:txBody>
          <a:bodyPr anchor="b">
            <a:normAutofit/>
          </a:bodyPr>
          <a:lstStyle>
            <a:lvl1pPr algn="ctr">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8455598" y="5885673"/>
            <a:ext cx="1618428" cy="365125"/>
          </a:xfrm>
        </p:spPr>
        <p:txBody>
          <a:bodyPr/>
          <a:lstStyle/>
          <a:p>
            <a:fld id="{0F5CB261-9031-4C88-8568-9F592A3CF342}" type="datetimeFigureOut">
              <a:rPr lang="es-CL" smtClean="0"/>
              <a:t>30-05-2017</a:t>
            </a:fld>
            <a:endParaRPr lang="es-CL"/>
          </a:p>
        </p:txBody>
      </p:sp>
      <p:sp>
        <p:nvSpPr>
          <p:cNvPr id="6" name="Footer Placeholder 5"/>
          <p:cNvSpPr>
            <a:spLocks noGrp="1"/>
          </p:cNvSpPr>
          <p:nvPr>
            <p:ph type="ftr" sz="quarter" idx="11"/>
          </p:nvPr>
        </p:nvSpPr>
        <p:spPr>
          <a:xfrm rot="-60000">
            <a:off x="1219406" y="5829262"/>
            <a:ext cx="4696809" cy="365125"/>
          </a:xfrm>
        </p:spPr>
        <p:txBody>
          <a:bodyPr/>
          <a:lstStyle/>
          <a:p>
            <a:endParaRPr lang="es-CL"/>
          </a:p>
        </p:txBody>
      </p:sp>
      <p:sp>
        <p:nvSpPr>
          <p:cNvPr id="7" name="Slide Number Placeholder 6"/>
          <p:cNvSpPr>
            <a:spLocks noGrp="1"/>
          </p:cNvSpPr>
          <p:nvPr>
            <p:ph type="sldNum" sz="quarter" idx="12"/>
          </p:nvPr>
        </p:nvSpPr>
        <p:spPr>
          <a:xfrm rot="60000">
            <a:off x="10076418" y="5896962"/>
            <a:ext cx="738697" cy="365125"/>
          </a:xfrm>
        </p:spPr>
        <p:txBody>
          <a:bodyPr/>
          <a:lstStyle/>
          <a:p>
            <a:fld id="{7CE43E0C-9270-4852-846A-07D1C5C4B1C1}" type="slidenum">
              <a:rPr lang="es-CL" smtClean="0"/>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8461249" y="5888738"/>
            <a:ext cx="1618428" cy="365125"/>
          </a:xfrm>
        </p:spPr>
        <p:txBody>
          <a:bodyPr/>
          <a:lstStyle/>
          <a:p>
            <a:fld id="{0F5CB261-9031-4C88-8568-9F592A3CF342}" type="datetimeFigureOut">
              <a:rPr lang="es-CL" smtClean="0"/>
              <a:t>30-05-2017</a:t>
            </a:fld>
            <a:endParaRPr lang="es-CL"/>
          </a:p>
        </p:txBody>
      </p:sp>
      <p:sp>
        <p:nvSpPr>
          <p:cNvPr id="6" name="Footer Placeholder 5"/>
          <p:cNvSpPr>
            <a:spLocks noGrp="1"/>
          </p:cNvSpPr>
          <p:nvPr>
            <p:ph type="ftr" sz="quarter" idx="11"/>
          </p:nvPr>
        </p:nvSpPr>
        <p:spPr>
          <a:xfrm rot="-60000">
            <a:off x="1219426" y="5831038"/>
            <a:ext cx="4425391" cy="365125"/>
          </a:xfrm>
        </p:spPr>
        <p:txBody>
          <a:bodyPr/>
          <a:lstStyle/>
          <a:p>
            <a:endParaRPr lang="es-CL"/>
          </a:p>
        </p:txBody>
      </p:sp>
      <p:sp>
        <p:nvSpPr>
          <p:cNvPr id="7" name="Slide Number Placeholder 6"/>
          <p:cNvSpPr>
            <a:spLocks noGrp="1"/>
          </p:cNvSpPr>
          <p:nvPr>
            <p:ph type="sldNum" sz="quarter" idx="12"/>
          </p:nvPr>
        </p:nvSpPr>
        <p:spPr>
          <a:xfrm rot="60000">
            <a:off x="10082786" y="5900027"/>
            <a:ext cx="738697" cy="365125"/>
          </a:xfrm>
        </p:spPr>
        <p:txBody>
          <a:bodyPr/>
          <a:lstStyle/>
          <a:p>
            <a:fld id="{7CE43E0C-9270-4852-846A-07D1C5C4B1C1}" type="slidenum">
              <a:rPr lang="es-CL" smtClean="0"/>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0F5CB261-9031-4C88-8568-9F592A3CF342}" type="datetimeFigureOut">
              <a:rPr lang="es-CL" smtClean="0"/>
              <a:t>30-05-2017</a:t>
            </a:fld>
            <a:endParaRPr lang="es-CL"/>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s-CL"/>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CE43E0C-9270-4852-846A-07D1C5C4B1C1}" type="slidenum">
              <a:rPr lang="es-CL" smtClean="0"/>
              <a:t>‹Nº›</a:t>
            </a:fld>
            <a:endParaRPr lang="es-C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50013" y="1442328"/>
            <a:ext cx="8572500" cy="2387600"/>
          </a:xfrm>
        </p:spPr>
        <p:txBody>
          <a:bodyPr>
            <a:noAutofit/>
          </a:bodyPr>
          <a:lstStyle/>
          <a:p>
            <a:pPr algn="l"/>
            <a:r>
              <a:rPr lang="es-CL" sz="6600" dirty="0"/>
              <a:t>Centros de Salud Familiar </a:t>
            </a:r>
            <a:r>
              <a:rPr lang="es-CL" sz="6600" dirty="0" smtClean="0"/>
              <a:t>«CESFAM»</a:t>
            </a:r>
            <a:endParaRPr lang="es-CL" sz="66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spTree>
    <p:extLst>
      <p:ext uri="{BB962C8B-B14F-4D97-AF65-F5344CB8AC3E}">
        <p14:creationId xmlns:p14="http://schemas.microsoft.com/office/powerpoint/2010/main" val="2470542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echa derecha 5"/>
          <p:cNvSpPr/>
          <p:nvPr/>
        </p:nvSpPr>
        <p:spPr>
          <a:xfrm>
            <a:off x="5485206" y="3462388"/>
            <a:ext cx="1292177" cy="600808"/>
          </a:xfrm>
          <a:prstGeom prst="rightArrow">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54" y="1781316"/>
            <a:ext cx="5315692" cy="3962953"/>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744" y="1826567"/>
            <a:ext cx="4877144" cy="3872452"/>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spTree>
    <p:extLst>
      <p:ext uri="{BB962C8B-B14F-4D97-AF65-F5344CB8AC3E}">
        <p14:creationId xmlns:p14="http://schemas.microsoft.com/office/powerpoint/2010/main" val="2611613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673" y="1923691"/>
            <a:ext cx="4763165" cy="4143953"/>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353" y="1838067"/>
            <a:ext cx="3833458" cy="4315203"/>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spTree>
    <p:extLst>
      <p:ext uri="{BB962C8B-B14F-4D97-AF65-F5344CB8AC3E}">
        <p14:creationId xmlns:p14="http://schemas.microsoft.com/office/powerpoint/2010/main" val="390315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Edd\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55" y="1950793"/>
            <a:ext cx="4276725" cy="38576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Edd\Desktop\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373" y="1950793"/>
            <a:ext cx="4305300" cy="3819525"/>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derecha 5"/>
          <p:cNvSpPr/>
          <p:nvPr/>
        </p:nvSpPr>
        <p:spPr>
          <a:xfrm>
            <a:off x="5312188" y="3278797"/>
            <a:ext cx="1292177" cy="600808"/>
          </a:xfrm>
          <a:prstGeom prst="rightArrow">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spTree>
    <p:extLst>
      <p:ext uri="{BB962C8B-B14F-4D97-AF65-F5344CB8AC3E}">
        <p14:creationId xmlns:p14="http://schemas.microsoft.com/office/powerpoint/2010/main" val="860938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C:\Users\Edd\Deskto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7580" y="1799596"/>
            <a:ext cx="4898047" cy="409479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2" y="1786352"/>
            <a:ext cx="4909829" cy="4108040"/>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spTree>
    <p:extLst>
      <p:ext uri="{BB962C8B-B14F-4D97-AF65-F5344CB8AC3E}">
        <p14:creationId xmlns:p14="http://schemas.microsoft.com/office/powerpoint/2010/main" val="322524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C:\Users\Edd\Desktop\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65" y="1778554"/>
            <a:ext cx="5207867" cy="43465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Edd\Desktop\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527" y="1753785"/>
            <a:ext cx="5265744" cy="43465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spTree>
    <p:extLst>
      <p:ext uri="{BB962C8B-B14F-4D97-AF65-F5344CB8AC3E}">
        <p14:creationId xmlns:p14="http://schemas.microsoft.com/office/powerpoint/2010/main" val="251736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Edd\Desktop\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570" y="1825798"/>
            <a:ext cx="4950711" cy="45291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Edd\Desktop\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87" y="1839111"/>
            <a:ext cx="5296998" cy="451582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spTree>
    <p:extLst>
      <p:ext uri="{BB962C8B-B14F-4D97-AF65-F5344CB8AC3E}">
        <p14:creationId xmlns:p14="http://schemas.microsoft.com/office/powerpoint/2010/main" val="41861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1850" y="640792"/>
            <a:ext cx="10515600" cy="904673"/>
          </a:xfrm>
        </p:spPr>
        <p:txBody>
          <a:bodyPr>
            <a:normAutofit/>
          </a:bodyPr>
          <a:lstStyle/>
          <a:p>
            <a:r>
              <a:rPr lang="es-CL" dirty="0" smtClean="0"/>
              <a:t>Equipo de trabajo</a:t>
            </a:r>
            <a:endParaRPr lang="es-CL" dirty="0"/>
          </a:p>
        </p:txBody>
      </p:sp>
      <p:sp>
        <p:nvSpPr>
          <p:cNvPr id="3" name="Marcador de texto 2"/>
          <p:cNvSpPr>
            <a:spLocks noGrp="1"/>
          </p:cNvSpPr>
          <p:nvPr>
            <p:ph type="body" idx="1"/>
          </p:nvPr>
        </p:nvSpPr>
        <p:spPr>
          <a:xfrm>
            <a:off x="1676400" y="2147208"/>
            <a:ext cx="10515600" cy="3526761"/>
          </a:xfrm>
        </p:spPr>
        <p:txBody>
          <a:bodyPr>
            <a:noAutofit/>
          </a:bodyPr>
          <a:lstStyle/>
          <a:p>
            <a:pPr algn="l"/>
            <a:r>
              <a:rPr lang="es-CL" sz="3600" dirty="0" smtClean="0">
                <a:solidFill>
                  <a:schemeClr val="tx1"/>
                </a:solidFill>
              </a:rPr>
              <a:t>-Líder de Proyecto </a:t>
            </a:r>
            <a:r>
              <a:rPr lang="es-CL" sz="3600" dirty="0" smtClean="0">
                <a:solidFill>
                  <a:schemeClr val="tx1"/>
                </a:solidFill>
              </a:rPr>
              <a:t>Juan Colonia</a:t>
            </a:r>
            <a:endParaRPr lang="es-CL" sz="3600" dirty="0" smtClean="0">
              <a:solidFill>
                <a:schemeClr val="tx1"/>
              </a:solidFill>
            </a:endParaRPr>
          </a:p>
          <a:p>
            <a:pPr algn="l"/>
            <a:r>
              <a:rPr lang="es-CL" sz="3600" dirty="0" smtClean="0">
                <a:solidFill>
                  <a:schemeClr val="tx1"/>
                </a:solidFill>
              </a:rPr>
              <a:t>-Programador en .NET </a:t>
            </a:r>
            <a:r>
              <a:rPr lang="es-CL" sz="3600" dirty="0" smtClean="0">
                <a:solidFill>
                  <a:schemeClr val="tx1"/>
                </a:solidFill>
              </a:rPr>
              <a:t>Jorge Morales </a:t>
            </a:r>
          </a:p>
          <a:p>
            <a:pPr algn="l"/>
            <a:r>
              <a:rPr lang="es-CL" sz="3600" dirty="0" smtClean="0">
                <a:solidFill>
                  <a:schemeClr val="tx1"/>
                </a:solidFill>
              </a:rPr>
              <a:t>-Programador </a:t>
            </a:r>
            <a:r>
              <a:rPr lang="es-CL" sz="3600" dirty="0" smtClean="0">
                <a:solidFill>
                  <a:schemeClr val="tx1"/>
                </a:solidFill>
              </a:rPr>
              <a:t>en JAVA </a:t>
            </a:r>
            <a:r>
              <a:rPr lang="es-CL" sz="3600" dirty="0" smtClean="0">
                <a:solidFill>
                  <a:schemeClr val="tx1"/>
                </a:solidFill>
              </a:rPr>
              <a:t>Claudio Cornejo</a:t>
            </a:r>
            <a:endParaRPr lang="es-CL" sz="3600" dirty="0" smtClean="0">
              <a:solidFill>
                <a:schemeClr val="tx1"/>
              </a:solidFill>
            </a:endParaRPr>
          </a:p>
          <a:p>
            <a:pPr algn="l"/>
            <a:r>
              <a:rPr lang="es-CL" sz="3600" dirty="0" smtClean="0">
                <a:solidFill>
                  <a:schemeClr val="tx1"/>
                </a:solidFill>
              </a:rPr>
              <a:t>-Administrador Base de Datos </a:t>
            </a:r>
            <a:r>
              <a:rPr lang="es-CL" sz="3600" dirty="0" smtClean="0">
                <a:solidFill>
                  <a:schemeClr val="tx1"/>
                </a:solidFill>
              </a:rPr>
              <a:t>Eduardo Obreque</a:t>
            </a:r>
            <a:endParaRPr lang="es-CL" sz="3600" dirty="0">
              <a:solidFill>
                <a:schemeClr val="tx1"/>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422" y="48364"/>
            <a:ext cx="2286612" cy="1579842"/>
          </a:xfrm>
          <a:prstGeom prst="rect">
            <a:avLst/>
          </a:prstGeom>
        </p:spPr>
      </p:pic>
    </p:spTree>
    <p:extLst>
      <p:ext uri="{BB962C8B-B14F-4D97-AF65-F5344CB8AC3E}">
        <p14:creationId xmlns:p14="http://schemas.microsoft.com/office/powerpoint/2010/main" val="1946717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1850" y="315279"/>
            <a:ext cx="10515600" cy="1033462"/>
          </a:xfrm>
        </p:spPr>
        <p:txBody>
          <a:bodyPr/>
          <a:lstStyle/>
          <a:p>
            <a:r>
              <a:rPr lang="es-CL" dirty="0" smtClean="0"/>
              <a:t>Introducción</a:t>
            </a:r>
            <a:endParaRPr lang="es-CL" dirty="0"/>
          </a:p>
        </p:txBody>
      </p:sp>
      <p:sp>
        <p:nvSpPr>
          <p:cNvPr id="4" name="Marcador de texto 3"/>
          <p:cNvSpPr>
            <a:spLocks noGrp="1"/>
          </p:cNvSpPr>
          <p:nvPr>
            <p:ph type="body" idx="1"/>
          </p:nvPr>
        </p:nvSpPr>
        <p:spPr>
          <a:xfrm>
            <a:off x="972527" y="1758462"/>
            <a:ext cx="10515600" cy="3727937"/>
          </a:xfrm>
        </p:spPr>
        <p:txBody>
          <a:bodyPr>
            <a:noAutofit/>
          </a:bodyPr>
          <a:lstStyle/>
          <a:p>
            <a:r>
              <a:rPr lang="es-CL" sz="2400" dirty="0" smtClean="0">
                <a:solidFill>
                  <a:schemeClr val="tx1"/>
                </a:solidFill>
              </a:rPr>
              <a:t>El CESFAM proporciona </a:t>
            </a:r>
            <a:r>
              <a:rPr lang="es-CL" sz="2400" dirty="0">
                <a:solidFill>
                  <a:schemeClr val="tx1"/>
                </a:solidFill>
              </a:rPr>
              <a:t>cuidados básicos en salud, con acciones de promoción, prevención, </a:t>
            </a:r>
            <a:r>
              <a:rPr lang="es-CL" sz="2400" dirty="0" smtClean="0">
                <a:solidFill>
                  <a:schemeClr val="tx1"/>
                </a:solidFill>
              </a:rPr>
              <a:t>curación, etc.</a:t>
            </a:r>
          </a:p>
          <a:p>
            <a:r>
              <a:rPr lang="es-CL" sz="2400" dirty="0">
                <a:solidFill>
                  <a:schemeClr val="tx1"/>
                </a:solidFill>
              </a:rPr>
              <a:t>Dentro de las funciones que tiene el CESFAM se encuentra la entrega de medicamentos básicos, esta entrega se realiza en la Unidad de Farmacia y el control de los medicamentos entregados se realiza a través de una tarjeta de medicamentos cuyo portador es el paciente y es escrita a mano.</a:t>
            </a:r>
          </a:p>
          <a:p>
            <a:endParaRPr lang="es-CL" sz="1800"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spTree>
    <p:extLst>
      <p:ext uri="{BB962C8B-B14F-4D97-AF65-F5344CB8AC3E}">
        <p14:creationId xmlns:p14="http://schemas.microsoft.com/office/powerpoint/2010/main" val="1232837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1850" y="499124"/>
            <a:ext cx="10515600" cy="1046341"/>
          </a:xfrm>
        </p:spPr>
        <p:txBody>
          <a:bodyPr/>
          <a:lstStyle/>
          <a:p>
            <a:r>
              <a:rPr lang="es-CL" dirty="0" smtClean="0"/>
              <a:t>Problema</a:t>
            </a:r>
            <a:endParaRPr lang="es-CL" dirty="0"/>
          </a:p>
        </p:txBody>
      </p:sp>
      <p:sp>
        <p:nvSpPr>
          <p:cNvPr id="3" name="Marcador de texto 2"/>
          <p:cNvSpPr>
            <a:spLocks noGrp="1"/>
          </p:cNvSpPr>
          <p:nvPr>
            <p:ph type="body" idx="1"/>
          </p:nvPr>
        </p:nvSpPr>
        <p:spPr>
          <a:xfrm>
            <a:off x="960671" y="2052457"/>
            <a:ext cx="10515600" cy="3164312"/>
          </a:xfrm>
        </p:spPr>
        <p:txBody>
          <a:bodyPr>
            <a:noAutofit/>
          </a:bodyPr>
          <a:lstStyle/>
          <a:p>
            <a:pPr algn="l"/>
            <a:r>
              <a:rPr lang="es-CL" sz="1600" dirty="0">
                <a:solidFill>
                  <a:schemeClr val="tx1"/>
                </a:solidFill>
              </a:rPr>
              <a:t>La actual forma de operar de los centros se ha tornado difícil de controlar, toda vez que la cantidad de pacientes que se atienden en los CESFAM se ha incrementado. Esto sumado al aumento de la población de la tercera edad que por lo precario de sus pensiones no tienen otra alternativa de salud, lo que obliga a buscar formas más eficientes de atención en todo a lo que se refiere al área de farmacia.</a:t>
            </a:r>
          </a:p>
          <a:p>
            <a:pPr algn="l"/>
            <a:r>
              <a:rPr lang="es-CL" sz="1600" dirty="0">
                <a:solidFill>
                  <a:schemeClr val="tx1"/>
                </a:solidFill>
              </a:rPr>
              <a:t>El porte de un carné de paciente no es un problema, si lo es que los pacientes tengan que cargar con el formulario de medicamentos, lo cual en caso de pérdida, obliga a solicitar una nueva consulta médica para generar uno nuevo.</a:t>
            </a:r>
          </a:p>
          <a:p>
            <a:pPr algn="l"/>
            <a:r>
              <a:rPr lang="es-CL" sz="1600" dirty="0">
                <a:solidFill>
                  <a:schemeClr val="tx1"/>
                </a:solidFill>
              </a:rPr>
              <a:t>El control de stock se torna en un aspecto crítico debido a que la medicación es necesaria en el momento que se prescribe, no es admisible que dentro del mismo centro el médico no tenga conocimiento si existe stock de un determinado medicamento, lo que le permitiría barajar alternativas </a:t>
            </a:r>
            <a:r>
              <a:rPr lang="es-CL" sz="1600" dirty="0" smtClean="0">
                <a:solidFill>
                  <a:schemeClr val="tx1"/>
                </a:solidFill>
              </a:rPr>
              <a:t>de </a:t>
            </a:r>
            <a:r>
              <a:rPr lang="es-CL" sz="1600" dirty="0">
                <a:solidFill>
                  <a:schemeClr val="tx1"/>
                </a:solidFill>
              </a:rPr>
              <a:t>medicación.</a:t>
            </a:r>
          </a:p>
          <a:p>
            <a:pPr algn="l"/>
            <a:r>
              <a:rPr lang="es-CL" sz="1600" dirty="0">
                <a:solidFill>
                  <a:schemeClr val="tx1"/>
                </a:solidFill>
              </a:rPr>
              <a:t>Por otra parte, el área de farmacia debiera tener la capacidad de controlar su stock, estableciendo parámetros de stock crítico, de forma que puedan realizar las solicitudes de renovación a las unidades de distribución en forma oportuna.</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spTree>
    <p:extLst>
      <p:ext uri="{BB962C8B-B14F-4D97-AF65-F5344CB8AC3E}">
        <p14:creationId xmlns:p14="http://schemas.microsoft.com/office/powerpoint/2010/main" val="3186208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p:cNvGraphicFramePr>
            <a:graphicFrameLocks/>
          </p:cNvGraphicFramePr>
          <p:nvPr>
            <p:extLst>
              <p:ext uri="{D42A27DB-BD31-4B8C-83A1-F6EECF244321}">
                <p14:modId xmlns:p14="http://schemas.microsoft.com/office/powerpoint/2010/main" val="2063909532"/>
              </p:ext>
            </p:extLst>
          </p:nvPr>
        </p:nvGraphicFramePr>
        <p:xfrm>
          <a:off x="0" y="309489"/>
          <a:ext cx="12192000" cy="6105379"/>
        </p:xfrm>
        <a:graphic>
          <a:graphicData uri="http://schemas.openxmlformats.org/drawingml/2006/chart">
            <c:chart xmlns:c="http://schemas.openxmlformats.org/drawingml/2006/chart" xmlns:r="http://schemas.openxmlformats.org/officeDocument/2006/relationships" r:id="rId2"/>
          </a:graphicData>
        </a:graphic>
      </p:graphicFrame>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pic>
        <p:nvPicPr>
          <p:cNvPr id="2" name="Picture 2" descr="C:\Users\Edd\Picture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358" y="1948332"/>
            <a:ext cx="11548676" cy="3744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44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6817" y="102368"/>
            <a:ext cx="2286612" cy="1579842"/>
          </a:xfrm>
          <a:prstGeom prst="rect">
            <a:avLst/>
          </a:prstGeom>
        </p:spPr>
      </p:pic>
      <p:pic>
        <p:nvPicPr>
          <p:cNvPr id="2" name="Picture 2" descr="C:\Users\Edd\Picture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76" y="2002892"/>
            <a:ext cx="11591152" cy="361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20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pic>
        <p:nvPicPr>
          <p:cNvPr id="2" name="Picture 2" descr="C:\Users\Edd\Picture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86" y="2349144"/>
            <a:ext cx="11410848" cy="2428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53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pic>
        <p:nvPicPr>
          <p:cNvPr id="4098" name="Picture 2" descr="C:\Users\Edd\Pictures\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42" y="1859826"/>
            <a:ext cx="11417792" cy="391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54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422" y="63732"/>
            <a:ext cx="2286612" cy="1579842"/>
          </a:xfrm>
          <a:prstGeom prst="rect">
            <a:avLst/>
          </a:prstGeom>
        </p:spPr>
      </p:pic>
      <p:pic>
        <p:nvPicPr>
          <p:cNvPr id="5122" name="Picture 2" descr="C:\Users\Edd\Pictures\b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52" y="1630277"/>
            <a:ext cx="10802078" cy="507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95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hincheta">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hincheta">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ncheta">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520</TotalTime>
  <Words>329</Words>
  <Application>Microsoft Office PowerPoint</Application>
  <PresentationFormat>Personalizado</PresentationFormat>
  <Paragraphs>14</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Chincheta</vt:lpstr>
      <vt:lpstr>Centros de Salud Familiar «CESFAM»</vt:lpstr>
      <vt:lpstr>Equipo de trabajo</vt:lpstr>
      <vt:lpstr>Introducción</vt:lpstr>
      <vt:lpstr>Problema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Agendamiento Atención</dc:title>
  <dc:creator>ArcPCx</dc:creator>
  <cp:lastModifiedBy>Edd</cp:lastModifiedBy>
  <cp:revision>24</cp:revision>
  <dcterms:created xsi:type="dcterms:W3CDTF">2016-04-27T01:35:13Z</dcterms:created>
  <dcterms:modified xsi:type="dcterms:W3CDTF">2017-05-31T05:38:22Z</dcterms:modified>
</cp:coreProperties>
</file>