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296" r:id="rId4"/>
    <p:sldId id="295" r:id="rId5"/>
    <p:sldId id="29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290" r:id="rId15"/>
    <p:sldId id="293" r:id="rId16"/>
  </p:sldIdLst>
  <p:sldSz cx="9144000" cy="6858000" type="screen4x3"/>
  <p:notesSz cx="7065963" cy="101981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9933"/>
    <a:srgbClr val="FDDB9F"/>
    <a:srgbClr val="FF00FF"/>
    <a:srgbClr val="0000FF"/>
    <a:srgbClr val="00FF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3685" autoAdjust="0"/>
  </p:normalViewPr>
  <p:slideViewPr>
    <p:cSldViewPr>
      <p:cViewPr varScale="1">
        <p:scale>
          <a:sx n="62" d="100"/>
          <a:sy n="62" d="100"/>
        </p:scale>
        <p:origin x="-223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anose="02020603050405020304" pitchFamily="18" charset="0"/>
              </a:defRPr>
            </a:lvl1pPr>
          </a:lstStyle>
          <a:p>
            <a:endParaRPr lang="es-ES_tradnl" altLang="es-C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anose="02020603050405020304" pitchFamily="18" charset="0"/>
              </a:defRPr>
            </a:lvl1pPr>
          </a:lstStyle>
          <a:p>
            <a:endParaRPr lang="es-ES_tradnl" altLang="es-CL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anose="02020603050405020304" pitchFamily="18" charset="0"/>
              </a:defRPr>
            </a:lvl1pPr>
          </a:lstStyle>
          <a:p>
            <a:endParaRPr lang="es-ES_tradnl" altLang="es-CL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anose="02020603050405020304" pitchFamily="18" charset="0"/>
              </a:defRPr>
            </a:lvl1pPr>
          </a:lstStyle>
          <a:p>
            <a:fld id="{6E9C16FD-672B-480C-BADD-718EE02CD31A}" type="slidenum">
              <a:rPr lang="es-ES_tradnl" altLang="es-CL"/>
              <a:pPr/>
              <a:t>‹#›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057537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s-CL" altLang="es-CL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s-CL" altLang="es-CL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4063"/>
            <a:ext cx="5137150" cy="385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856163"/>
            <a:ext cx="516413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L" altLang="es-CL" smtClean="0"/>
              <a:t>Haga clic para modificar el estilo de texto del patrón</a:t>
            </a:r>
          </a:p>
          <a:p>
            <a:pPr lvl="1"/>
            <a:r>
              <a:rPr lang="es-CL" altLang="es-CL" smtClean="0"/>
              <a:t>Segundo nivel</a:t>
            </a:r>
          </a:p>
          <a:p>
            <a:pPr lvl="2"/>
            <a:r>
              <a:rPr lang="es-CL" altLang="es-CL" smtClean="0"/>
              <a:t>Tercer nivel</a:t>
            </a:r>
          </a:p>
          <a:p>
            <a:pPr lvl="3"/>
            <a:r>
              <a:rPr lang="es-CL" altLang="es-CL" smtClean="0"/>
              <a:t>Cuarto nivel</a:t>
            </a:r>
          </a:p>
          <a:p>
            <a:pPr lvl="4"/>
            <a:r>
              <a:rPr lang="es-CL" altLang="es-CL" smtClean="0"/>
              <a:t>Quinto nivel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s-CL" altLang="es-CL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FD45460E-F77C-4F6A-8F5E-D3513CB77A30}" type="slidenum">
              <a:rPr lang="es-CL" altLang="es-CL"/>
              <a:pPr/>
              <a:t>‹#›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32381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4D569-F48E-4FC0-88D1-06D802DF7975}" type="slidenum">
              <a:rPr lang="es-CL" altLang="es-CL"/>
              <a:pPr/>
              <a:t>1</a:t>
            </a:fld>
            <a:endParaRPr lang="es-CL" altLang="es-CL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56483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10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11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12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13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14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387852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15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4010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2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3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4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5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6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7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8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9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513DAB17-A41F-4089-8353-2A8AA10AAF09}" type="slidenum">
              <a:rPr lang="es-CL" altLang="es-CL" smtClean="0"/>
              <a:pPr/>
              <a:t>‹#›</a:t>
            </a:fld>
            <a:endParaRPr lang="es-CL" altLang="es-CL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E521-D079-4BE5-81D8-FC7282A947CE}" type="slidenum">
              <a:rPr lang="es-CL" altLang="es-CL" smtClean="0"/>
              <a:pPr/>
              <a:t>‹#›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BB0-11B1-460B-8C43-0AF0CF1947BA}" type="slidenum">
              <a:rPr lang="es-CL" altLang="es-CL" smtClean="0"/>
              <a:pPr/>
              <a:t>‹#›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88777-18EA-4326-B18C-6A852FE36C7C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F9198-55AE-425C-BF1A-AE37B16A611A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D784-84BD-49DA-8031-6720D71C37B9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0DE6-16C0-4850-B827-45AA70A6A6D1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FCA8-D307-4949-9793-507AE41BB7BA}" type="slidenum">
              <a:rPr lang="es-CL" altLang="es-CL" smtClean="0"/>
              <a:pPr/>
              <a:t>‹#›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EBC920-8924-4392-8238-D700DA55022A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AB03B-2FFA-4B57-A020-010078F288DF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A9D5-2A04-4217-B1D2-2D62F380ABC7}" type="slidenum">
              <a:rPr lang="es-CL" altLang="es-CL" smtClean="0"/>
              <a:pPr/>
              <a:t>‹#›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1A7FCA8-D307-4949-9793-507AE41BB7BA}" type="slidenum">
              <a:rPr lang="es-CL" altLang="es-CL" smtClean="0"/>
              <a:pPr/>
              <a:t>‹#›</a:t>
            </a:fld>
            <a:endParaRPr lang="es-CL" altLang="es-C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s-C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924944"/>
            <a:ext cx="8784976" cy="1430338"/>
          </a:xfrm>
        </p:spPr>
        <p:txBody>
          <a:bodyPr anchor="ctr"/>
          <a:lstStyle/>
          <a:p>
            <a:pPr algn="r"/>
            <a:r>
              <a:rPr lang="es-CL" altLang="es-CL" sz="4800" dirty="0" smtClean="0"/>
              <a:t>Introducción </a:t>
            </a:r>
            <a:endParaRPr lang="es-CL" alt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2266" y="1196752"/>
            <a:ext cx="8531438" cy="1752600"/>
          </a:xfrm>
        </p:spPr>
        <p:txBody>
          <a:bodyPr/>
          <a:lstStyle/>
          <a:p>
            <a:r>
              <a:rPr lang="es-C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Unidad 1: </a:t>
            </a:r>
            <a:r>
              <a:rPr lang="es-CL" b="1" dirty="0"/>
              <a:t>Toma de requisitos en Modelos de Negocio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1285425"/>
            <a:ext cx="8514053" cy="228759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 smtClean="0"/>
              <a:t>El modelo de negocios de la solución se puede representar con la metáfora de una mesa.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La cubierta </a:t>
            </a:r>
            <a:r>
              <a:rPr lang="es-CL" altLang="es-CL" sz="2000" dirty="0"/>
              <a:t>es la estrategia (alineando la de la empresa y la de del proyecto, </a:t>
            </a:r>
            <a:r>
              <a:rPr lang="es-CL" altLang="es-CL" sz="2000" dirty="0" smtClean="0"/>
              <a:t>incluye responsabilidad </a:t>
            </a:r>
            <a:r>
              <a:rPr lang="es-CL" altLang="es-CL" sz="2000" dirty="0"/>
              <a:t>social) y las 4 patas son: personas (incluyendo ambiente</a:t>
            </a:r>
            <a:r>
              <a:rPr lang="es-CL" altLang="es-CL" sz="2000" dirty="0" smtClean="0"/>
              <a:t>), procesos</a:t>
            </a:r>
            <a:r>
              <a:rPr lang="es-CL" altLang="es-CL" sz="2000" dirty="0"/>
              <a:t>, estructura (organizacional y física) y tecnología (de todo tipo</a:t>
            </a:r>
            <a:r>
              <a:rPr lang="es-CL" altLang="es-CL" sz="2000" dirty="0" smtClean="0"/>
              <a:t>). (Bravo- 2011)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10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/>
              <a:t>Modelos de la etapa de Análisis</a:t>
            </a:r>
          </a:p>
          <a:p>
            <a:endParaRPr lang="es-CL" altLang="es-CL" sz="2600" i="1" dirty="0" smtClean="0"/>
          </a:p>
          <a:p>
            <a:endParaRPr lang="es-CL" dirty="0"/>
          </a:p>
        </p:txBody>
      </p:sp>
      <p:grpSp>
        <p:nvGrpSpPr>
          <p:cNvPr id="3" name="2 Grupo"/>
          <p:cNvGrpSpPr/>
          <p:nvPr/>
        </p:nvGrpSpPr>
        <p:grpSpPr>
          <a:xfrm>
            <a:off x="1921616" y="3428999"/>
            <a:ext cx="6073694" cy="3181460"/>
            <a:chOff x="1921616" y="3428999"/>
            <a:chExt cx="6073694" cy="318146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616" y="3428999"/>
              <a:ext cx="6073694" cy="3181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3059832" y="6271905"/>
              <a:ext cx="4084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/>
                <a:t>El modelo de negocios como una mesa </a:t>
              </a:r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9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1285425"/>
            <a:ext cx="8514053" cy="49518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 smtClean="0"/>
              <a:t>La Estrategia: Misión,  visión aplicadas al proyecto, pero alineadas al plan estratégico formal de la compañía, acompañadas de una </a:t>
            </a:r>
            <a:r>
              <a:rPr lang="es-CL" altLang="es-CL" sz="2000" b="1" dirty="0" smtClean="0"/>
              <a:t>idea fuerza </a:t>
            </a:r>
            <a:r>
              <a:rPr lang="es-CL" altLang="es-CL" sz="2000" dirty="0" smtClean="0"/>
              <a:t>que guíe la solución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Las Personas:  ¿como aporta?, ¿como se capacitan? , ¿Cuál es la gestión de cambio?.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Los Procesos: debemos describir los nuevos flujos de trabajo y los procesos relacionados, de negocio o de apoyo, involucrados en el ámbito de trabajo del proyecto.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Estructura organizacional: se refiere a una nueva estructura organizacional mirada desde que aporta el modelamiento de los procesos.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Tecnología: plan tecnológico para incorporar o adaptar tecnología desde el punto de vista del proyecto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11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/>
              <a:t>Modelos de la etapa de Análisis</a:t>
            </a:r>
          </a:p>
          <a:p>
            <a:endParaRPr lang="es-CL" altLang="es-CL" sz="2600" i="1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81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12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/>
              <a:t>Modelos de la etapa de Análisis</a:t>
            </a:r>
          </a:p>
          <a:p>
            <a:endParaRPr lang="es-CL" altLang="es-CL" sz="2600" i="1" dirty="0" smtClean="0"/>
          </a:p>
          <a:p>
            <a:endParaRPr lang="es-CL" dirty="0"/>
          </a:p>
        </p:txBody>
      </p:sp>
      <p:grpSp>
        <p:nvGrpSpPr>
          <p:cNvPr id="3" name="2 Grupo"/>
          <p:cNvGrpSpPr/>
          <p:nvPr/>
        </p:nvGrpSpPr>
        <p:grpSpPr>
          <a:xfrm>
            <a:off x="899591" y="1412776"/>
            <a:ext cx="7800638" cy="4104456"/>
            <a:chOff x="899591" y="1412776"/>
            <a:chExt cx="7800638" cy="288580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398" y="1412776"/>
              <a:ext cx="4145831" cy="2520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1" y="1412776"/>
              <a:ext cx="3622349" cy="2885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4554398" y="3960027"/>
              <a:ext cx="2590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 smtClean="0"/>
                <a:t>Diagrama de actividades</a:t>
              </a:r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5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13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/>
              <a:t>Modelos de la etapa de Análisis</a:t>
            </a:r>
          </a:p>
          <a:p>
            <a:endParaRPr lang="es-CL" altLang="es-CL" sz="2600" i="1" dirty="0" smtClean="0"/>
          </a:p>
          <a:p>
            <a:endParaRPr lang="es-CL" dirty="0"/>
          </a:p>
        </p:txBody>
      </p:sp>
      <p:grpSp>
        <p:nvGrpSpPr>
          <p:cNvPr id="3" name="2 Grupo"/>
          <p:cNvGrpSpPr/>
          <p:nvPr/>
        </p:nvGrpSpPr>
        <p:grpSpPr>
          <a:xfrm>
            <a:off x="827584" y="1196752"/>
            <a:ext cx="7142467" cy="5571271"/>
            <a:chOff x="827584" y="1196752"/>
            <a:chExt cx="7142467" cy="5571271"/>
          </a:xfrm>
        </p:grpSpPr>
        <p:grpSp>
          <p:nvGrpSpPr>
            <p:cNvPr id="2" name="1 Grupo"/>
            <p:cNvGrpSpPr/>
            <p:nvPr/>
          </p:nvGrpSpPr>
          <p:grpSpPr>
            <a:xfrm>
              <a:off x="827584" y="1196752"/>
              <a:ext cx="7142466" cy="2331409"/>
              <a:chOff x="827584" y="1196752"/>
              <a:chExt cx="7142466" cy="2331409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1196752"/>
                <a:ext cx="4177306" cy="230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6556" y="1203198"/>
                <a:ext cx="3023494" cy="232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5" y="3445679"/>
              <a:ext cx="7142466" cy="3322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43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14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9512" y="116632"/>
            <a:ext cx="8964487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¿Qué </a:t>
            </a:r>
            <a:r>
              <a:rPr lang="es-CL" altLang="es-CL" dirty="0" smtClean="0"/>
              <a:t>es BPM (Business </a:t>
            </a:r>
            <a:r>
              <a:rPr lang="es-CL" altLang="es-CL" dirty="0" err="1" smtClean="0"/>
              <a:t>Process</a:t>
            </a:r>
            <a:r>
              <a:rPr lang="es-CL" altLang="es-CL" dirty="0" smtClean="0"/>
              <a:t> </a:t>
            </a:r>
            <a:r>
              <a:rPr lang="es-CL" altLang="es-CL" dirty="0" smtClean="0"/>
              <a:t>Management)?</a:t>
            </a:r>
            <a:endParaRPr lang="es-CL" altLang="es-CL" sz="2600" i="1" dirty="0"/>
          </a:p>
          <a:p>
            <a:endParaRPr lang="es-CL" dirty="0"/>
          </a:p>
        </p:txBody>
      </p:sp>
      <p:sp>
        <p:nvSpPr>
          <p:cNvPr id="7" name="1 Rectángulo redondeado"/>
          <p:cNvSpPr/>
          <p:nvPr/>
        </p:nvSpPr>
        <p:spPr>
          <a:xfrm>
            <a:off x="598438" y="1279228"/>
            <a:ext cx="8256022" cy="42370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2000" b="1" dirty="0" smtClean="0"/>
              <a:t>BPM es un enfoque sistemático para identificar, levantar, documentar, diseñar, ejecutar, medir y controlar tanto procesos manuales como automatizados, con la  finalidad de lograr a través de sus resultados en forma consistente los objetivos de negocio que se encuentran alineados con la estrategia de la organización. </a:t>
            </a:r>
          </a:p>
          <a:p>
            <a:pPr algn="just"/>
            <a:endParaRPr lang="es-CL" sz="2000" b="1" dirty="0"/>
          </a:p>
          <a:p>
            <a:pPr algn="just"/>
            <a:r>
              <a:rPr lang="es-CL" sz="2000" b="1" dirty="0" smtClean="0"/>
              <a:t>BPM abarca el apoyo creciente de TI con el objetivo de mejorar, innovar y gestionar los procesos de principio a fin, que determinan los resultados de negocio, crean valor para el cliente y posibilitan  el logro de los objetivos de negocio con mayor agilidad  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1793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598842" y="908720"/>
            <a:ext cx="8287028" cy="9361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 smtClean="0"/>
              <a:t>Un proceso actual que debe levantarse y documentar y/o rediseñarse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Creación de un nuevo proceso no existente en la organización.</a:t>
            </a:r>
            <a:endParaRPr lang="es-CL" altLang="es-CL" sz="2000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15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Ciclo de BPM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" y="2236220"/>
            <a:ext cx="8170844" cy="35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8427" y="1230083"/>
            <a:ext cx="8287028" cy="5616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 smtClean="0"/>
              <a:t>Un </a:t>
            </a:r>
            <a:r>
              <a:rPr lang="es-CL" altLang="es-CL" sz="2000" b="1" u="sng" dirty="0"/>
              <a:t>Proceso de Negocio </a:t>
            </a:r>
            <a:r>
              <a:rPr lang="es-CL" altLang="es-CL" sz="2000" dirty="0"/>
              <a:t>(Business </a:t>
            </a:r>
            <a:r>
              <a:rPr lang="es-CL" altLang="es-CL" sz="2000" dirty="0" err="1"/>
              <a:t>Process</a:t>
            </a:r>
            <a:r>
              <a:rPr lang="es-CL" altLang="es-CL" sz="2000" dirty="0"/>
              <a:t>) es </a:t>
            </a:r>
            <a:r>
              <a:rPr lang="es-CL" altLang="es-CL" sz="2000" dirty="0" smtClean="0"/>
              <a:t>un conjunto </a:t>
            </a:r>
            <a:r>
              <a:rPr lang="es-CL" altLang="es-CL" sz="2000" dirty="0"/>
              <a:t>de actividades que son realizadas </a:t>
            </a:r>
            <a:r>
              <a:rPr lang="es-CL" altLang="es-CL" sz="2000" dirty="0" smtClean="0"/>
              <a:t>en coordinación </a:t>
            </a:r>
            <a:r>
              <a:rPr lang="es-CL" altLang="es-CL" sz="2000" dirty="0"/>
              <a:t>en entorno organizacional y técnico</a:t>
            </a:r>
            <a:r>
              <a:rPr lang="es-CL" altLang="es-CL" sz="2000" dirty="0" smtClean="0"/>
              <a:t>. (</a:t>
            </a:r>
            <a:r>
              <a:rPr lang="es-CL" altLang="es-CL" sz="2000" dirty="0" err="1"/>
              <a:t>Weske</a:t>
            </a:r>
            <a:r>
              <a:rPr lang="es-CL" altLang="es-CL" sz="2000" dirty="0"/>
              <a:t>, 2007)</a:t>
            </a:r>
            <a:endParaRPr lang="es-CL" altLang="es-CL" sz="2000" dirty="0" smtClean="0"/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Estas </a:t>
            </a:r>
            <a:r>
              <a:rPr lang="es-CL" altLang="es-CL" sz="2000" dirty="0"/>
              <a:t>actividades, en su conjunto, ayudan a alcanzar </a:t>
            </a:r>
            <a:r>
              <a:rPr lang="es-CL" altLang="es-CL" sz="2000" dirty="0" smtClean="0"/>
              <a:t>un  determinado </a:t>
            </a:r>
            <a:r>
              <a:rPr lang="es-CL" altLang="es-CL" sz="2000" b="1" dirty="0"/>
              <a:t>objetivo de negocio</a:t>
            </a:r>
            <a:r>
              <a:rPr lang="es-CL" altLang="es-CL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Cada </a:t>
            </a:r>
            <a:r>
              <a:rPr lang="es-CL" altLang="es-CL" sz="2000" dirty="0"/>
              <a:t>proceso de negocio es realizado </a:t>
            </a:r>
            <a:r>
              <a:rPr lang="es-CL" altLang="es-CL" sz="2000" dirty="0" smtClean="0"/>
              <a:t>por una única </a:t>
            </a:r>
            <a:r>
              <a:rPr lang="es-CL" altLang="es-CL" sz="2000" dirty="0"/>
              <a:t>organización, pero puede interactuar con </a:t>
            </a:r>
            <a:r>
              <a:rPr lang="es-CL" altLang="es-CL" sz="2000" dirty="0" smtClean="0"/>
              <a:t>procesos de </a:t>
            </a:r>
            <a:r>
              <a:rPr lang="es-CL" altLang="es-CL" sz="2000" dirty="0"/>
              <a:t>otras organizaciones.</a:t>
            </a:r>
            <a:endParaRPr lang="es-CL" altLang="es-CL" sz="2000" dirty="0" smtClean="0"/>
          </a:p>
          <a:p>
            <a:pPr>
              <a:lnSpc>
                <a:spcPct val="120000"/>
              </a:lnSpc>
            </a:pPr>
            <a:r>
              <a:rPr lang="es-CL" altLang="es-CL" sz="2000" dirty="0"/>
              <a:t>El proceso de negocio es transversal a las áreas y atraviesa la cadena de valor de principio a fin.</a:t>
            </a:r>
          </a:p>
          <a:p>
            <a:pPr>
              <a:lnSpc>
                <a:spcPct val="120000"/>
              </a:lnSpc>
            </a:pPr>
            <a:endParaRPr lang="es-CL" altLang="es-CL" sz="2000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2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¿Qué es un Proceso de Negocio</a:t>
            </a:r>
          </a:p>
          <a:p>
            <a:r>
              <a:rPr lang="es-CL" altLang="es-CL" dirty="0"/>
              <a:t>(Business </a:t>
            </a:r>
            <a:r>
              <a:rPr lang="es-CL" altLang="es-CL" dirty="0" err="1"/>
              <a:t>Process</a:t>
            </a:r>
            <a:r>
              <a:rPr lang="es-CL" altLang="es-CL" dirty="0"/>
              <a:t> - BP)?</a:t>
            </a:r>
            <a:endParaRPr lang="es-CL" altLang="es-CL" sz="2600" i="1" dirty="0"/>
          </a:p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50049"/>
            <a:ext cx="1728192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8427" y="1230083"/>
            <a:ext cx="8287028" cy="21989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 smtClean="0"/>
              <a:t>Un </a:t>
            </a:r>
            <a:r>
              <a:rPr lang="es-CL" altLang="es-CL" sz="2000" b="1" dirty="0"/>
              <a:t>Proceso de </a:t>
            </a:r>
            <a:r>
              <a:rPr lang="es-CL" altLang="es-CL" sz="2000" b="1" dirty="0" smtClean="0"/>
              <a:t>Negocio</a:t>
            </a:r>
            <a:r>
              <a:rPr lang="es-CL" altLang="es-CL" sz="2000" dirty="0" smtClean="0"/>
              <a:t> </a:t>
            </a:r>
            <a:r>
              <a:rPr lang="es-CL" altLang="es-CL" sz="2000" dirty="0"/>
              <a:t>es una colección de actividades que </a:t>
            </a:r>
            <a:r>
              <a:rPr lang="es-CL" altLang="es-CL" sz="2000" dirty="0" smtClean="0"/>
              <a:t>tomando una </a:t>
            </a:r>
            <a:r>
              <a:rPr lang="es-CL" altLang="es-CL" sz="2000" dirty="0"/>
              <a:t>o varias clases de entradas crean una salida </a:t>
            </a:r>
            <a:r>
              <a:rPr lang="es-CL" altLang="es-CL" sz="2000" dirty="0" smtClean="0"/>
              <a:t>que tiene </a:t>
            </a:r>
            <a:r>
              <a:rPr lang="es-CL" altLang="es-CL" sz="2000" dirty="0"/>
              <a:t>valor para un cliente. (</a:t>
            </a:r>
            <a:r>
              <a:rPr lang="es-CL" altLang="es-CL" sz="2000" dirty="0" err="1"/>
              <a:t>Hammer</a:t>
            </a:r>
            <a:r>
              <a:rPr lang="es-CL" altLang="es-CL" sz="2000" dirty="0"/>
              <a:t> &amp; </a:t>
            </a:r>
            <a:r>
              <a:rPr lang="es-CL" altLang="es-CL" sz="2000" dirty="0" err="1"/>
              <a:t>Champy</a:t>
            </a:r>
            <a:r>
              <a:rPr lang="es-CL" altLang="es-CL" sz="2000" dirty="0"/>
              <a:t>, 1993</a:t>
            </a:r>
            <a:r>
              <a:rPr lang="es-CL" altLang="es-CL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Los Procesos de Negocios representan </a:t>
            </a:r>
            <a:r>
              <a:rPr lang="es-CL" altLang="es-CL" sz="2000" dirty="0"/>
              <a:t>el flujo de trabajo y </a:t>
            </a:r>
            <a:r>
              <a:rPr lang="es-CL" altLang="es-CL" sz="2000" dirty="0" smtClean="0"/>
              <a:t>de información </a:t>
            </a:r>
            <a:r>
              <a:rPr lang="es-CL" altLang="es-CL" sz="2000" dirty="0"/>
              <a:t>a través del negocio. (BOMSIG, 1995</a:t>
            </a:r>
            <a:r>
              <a:rPr lang="es-CL" altLang="es-CL" sz="2000" dirty="0" smtClean="0"/>
              <a:t>)</a:t>
            </a:r>
          </a:p>
          <a:p>
            <a:pPr>
              <a:lnSpc>
                <a:spcPct val="120000"/>
              </a:lnSpc>
            </a:pPr>
            <a:endParaRPr lang="es-CL" altLang="es-CL" sz="2000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3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 smtClean="0"/>
              <a:t>Conceptos</a:t>
            </a:r>
            <a:endParaRPr lang="es-CL" altLang="es-CL" sz="2600" i="1" dirty="0"/>
          </a:p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41" y="3789040"/>
            <a:ext cx="6629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4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dirty="0" smtClean="0"/>
              <a:t>Conceptos</a:t>
            </a:r>
            <a:endParaRPr lang="es-C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" y="1484784"/>
            <a:ext cx="8288338" cy="448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3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8427" y="1230083"/>
            <a:ext cx="8287028" cy="34950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/>
              <a:t>Grandes y complejos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Muy </a:t>
            </a:r>
            <a:r>
              <a:rPr lang="es-CL" altLang="es-CL" sz="2000" dirty="0"/>
              <a:t>dinámicos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Ampliamente </a:t>
            </a:r>
            <a:r>
              <a:rPr lang="es-CL" altLang="es-CL" sz="2000" dirty="0"/>
              <a:t>distribuidos y particularizados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Larga duración una </a:t>
            </a:r>
            <a:r>
              <a:rPr lang="es-CL" altLang="es-CL" sz="2000" dirty="0"/>
              <a:t>ejecución puede durar meses o años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Automatizados (al </a:t>
            </a:r>
            <a:r>
              <a:rPr lang="es-CL" altLang="es-CL" sz="2000" dirty="0"/>
              <a:t>menos en </a:t>
            </a:r>
            <a:r>
              <a:rPr lang="es-CL" altLang="es-CL" sz="2000" dirty="0" smtClean="0"/>
              <a:t>parte)</a:t>
            </a:r>
          </a:p>
          <a:p>
            <a:pPr>
              <a:lnSpc>
                <a:spcPct val="120000"/>
              </a:lnSpc>
            </a:pPr>
            <a:r>
              <a:rPr lang="es-CL" altLang="es-CL" sz="2000" dirty="0"/>
              <a:t>Dependientes de la inteligencia y </a:t>
            </a:r>
            <a:r>
              <a:rPr lang="es-CL" altLang="es-CL" sz="2000" dirty="0" smtClean="0"/>
              <a:t>juicio humanos</a:t>
            </a:r>
            <a:endParaRPr lang="es-CL" altLang="es-CL" sz="2000" dirty="0"/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Difíciles </a:t>
            </a:r>
            <a:r>
              <a:rPr lang="es-CL" altLang="es-CL" sz="2000" dirty="0"/>
              <a:t>de hacer visibles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5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 smtClean="0"/>
              <a:t>Características</a:t>
            </a:r>
            <a:endParaRPr lang="es-CL" altLang="es-CL" sz="2600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48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8426" y="1230083"/>
            <a:ext cx="8514053" cy="48632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/>
              <a:t>Son una representación abstracta (gráfica) de </a:t>
            </a:r>
            <a:r>
              <a:rPr lang="es-CL" altLang="es-CL" sz="2000" dirty="0" smtClean="0"/>
              <a:t>los procesos </a:t>
            </a:r>
            <a:r>
              <a:rPr lang="es-CL" altLang="es-CL" sz="2000" dirty="0"/>
              <a:t>de una organización, que </a:t>
            </a:r>
            <a:r>
              <a:rPr lang="es-CL" altLang="es-CL" sz="2000" dirty="0" smtClean="0"/>
              <a:t>muestran principalmente </a:t>
            </a:r>
            <a:r>
              <a:rPr lang="es-CL" altLang="es-CL" sz="2000" b="1" u="sng" dirty="0"/>
              <a:t>cómo</a:t>
            </a:r>
            <a:r>
              <a:rPr lang="es-CL" altLang="es-CL" sz="2000" dirty="0"/>
              <a:t> y por </a:t>
            </a:r>
            <a:r>
              <a:rPr lang="es-CL" altLang="es-CL" sz="2000" b="1" u="sng" dirty="0"/>
              <a:t>quién</a:t>
            </a:r>
            <a:r>
              <a:rPr lang="es-CL" altLang="es-CL" sz="2000" dirty="0"/>
              <a:t> son llevadas </a:t>
            </a:r>
            <a:r>
              <a:rPr lang="es-CL" altLang="es-CL" sz="2000" dirty="0" smtClean="0"/>
              <a:t>a cabo </a:t>
            </a:r>
            <a:r>
              <a:rPr lang="es-CL" altLang="es-CL" sz="2000" dirty="0"/>
              <a:t>las actividades que generan valor para </a:t>
            </a:r>
            <a:r>
              <a:rPr lang="es-CL" altLang="es-CL" sz="2000" dirty="0" smtClean="0"/>
              <a:t>la organización</a:t>
            </a:r>
            <a:r>
              <a:rPr lang="es-CL" altLang="es-CL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Muestran </a:t>
            </a:r>
            <a:r>
              <a:rPr lang="es-CL" altLang="es-CL" sz="2000" dirty="0"/>
              <a:t>también</a:t>
            </a:r>
            <a:r>
              <a:rPr lang="es-CL" altLang="es-CL" sz="20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Los </a:t>
            </a:r>
            <a:r>
              <a:rPr lang="es-CL" altLang="es-CL" sz="2000" dirty="0"/>
              <a:t>actores involucrados en los procesos,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Cuáles </a:t>
            </a:r>
            <a:r>
              <a:rPr lang="es-CL" altLang="es-CL" sz="2000" dirty="0"/>
              <a:t>son las actividades operativas distinguibles,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Que </a:t>
            </a:r>
            <a:r>
              <a:rPr lang="es-CL" altLang="es-CL" sz="2000" dirty="0"/>
              <a:t>actividades son ejecutables y por quien,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Cuales </a:t>
            </a:r>
            <a:r>
              <a:rPr lang="es-CL" altLang="es-CL" sz="2000" dirty="0"/>
              <a:t>son las entradas y salidas de actividades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Cuál </a:t>
            </a:r>
            <a:r>
              <a:rPr lang="es-CL" altLang="es-CL" sz="2000" dirty="0"/>
              <a:t>es la secuencia de las actividades,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Los </a:t>
            </a:r>
            <a:r>
              <a:rPr lang="es-CL" altLang="es-CL" sz="2000" dirty="0"/>
              <a:t>recursos consumidos, </a:t>
            </a:r>
            <a:r>
              <a:rPr lang="es-CL" altLang="es-CL" sz="2000" dirty="0" smtClean="0"/>
              <a:t>y </a:t>
            </a:r>
          </a:p>
          <a:p>
            <a:pPr>
              <a:lnSpc>
                <a:spcPct val="120000"/>
              </a:lnSpc>
            </a:pPr>
            <a:r>
              <a:rPr lang="es-CL" altLang="es-CL" sz="2000" dirty="0" smtClean="0"/>
              <a:t>Los </a:t>
            </a:r>
            <a:r>
              <a:rPr lang="es-CL" altLang="es-CL" sz="2000" dirty="0"/>
              <a:t>eventos que dirigen el proceso.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6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 smtClean="0"/>
              <a:t>Modelos</a:t>
            </a:r>
            <a:endParaRPr lang="es-CL" altLang="es-CL" sz="2600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28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8426" y="1230083"/>
            <a:ext cx="8514053" cy="48632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/>
              <a:t>¿</a:t>
            </a:r>
            <a:r>
              <a:rPr lang="es-CL" altLang="es-CL" sz="2000" dirty="0" smtClean="0"/>
              <a:t>Y en que aporta el modelado del proceso de negocios al modelado de una solución de software?</a:t>
            </a:r>
          </a:p>
          <a:p>
            <a:pPr>
              <a:lnSpc>
                <a:spcPct val="120000"/>
              </a:lnSpc>
            </a:pPr>
            <a:r>
              <a:rPr lang="es-CL" sz="2000" dirty="0" smtClean="0"/>
              <a:t>El modelo de proceso de negocios, es uno de los cinco modelos,  </a:t>
            </a:r>
            <a:r>
              <a:rPr lang="es-CL" sz="2000" dirty="0"/>
              <a:t>que </a:t>
            </a:r>
            <a:r>
              <a:rPr lang="es-CL" sz="2000" dirty="0" smtClean="0"/>
              <a:t>ayudaran a </a:t>
            </a:r>
            <a:r>
              <a:rPr lang="es-CL" sz="2000" dirty="0"/>
              <a:t>lograr la </a:t>
            </a:r>
            <a:r>
              <a:rPr lang="es-CL" sz="2000" b="1" dirty="0"/>
              <a:t>visión de conjunto</a:t>
            </a:r>
            <a:r>
              <a:rPr lang="es-CL" sz="2000" dirty="0"/>
              <a:t> para luego formalizar en el análisis y diseño la solución de software. </a:t>
            </a:r>
            <a:endParaRPr lang="es-CL" sz="2000" dirty="0" smtClean="0"/>
          </a:p>
          <a:p>
            <a:pPr>
              <a:lnSpc>
                <a:spcPct val="120000"/>
              </a:lnSpc>
            </a:pPr>
            <a:r>
              <a:rPr lang="es-CL" altLang="es-CL" sz="2000" dirty="0"/>
              <a:t>La visión de conjunto es vital en la visión </a:t>
            </a:r>
            <a:r>
              <a:rPr lang="es-CL" altLang="es-CL" sz="2000" dirty="0" smtClean="0"/>
              <a:t>sistémica de </a:t>
            </a:r>
            <a:r>
              <a:rPr lang="es-CL" altLang="es-CL" sz="2000" dirty="0"/>
              <a:t>cada organización.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7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 smtClean="0"/>
              <a:t>Modelos</a:t>
            </a:r>
            <a:endParaRPr lang="es-CL" altLang="es-CL" sz="2600" i="1" dirty="0"/>
          </a:p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77" y="3933056"/>
            <a:ext cx="796077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8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 smtClean="0"/>
              <a:t>Modelos</a:t>
            </a:r>
            <a:endParaRPr lang="es-C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743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8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90420" y="1994787"/>
            <a:ext cx="8514053" cy="48632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 smtClean="0"/>
              <a:t>El objetivo del análisis  es plantear el modelo de negocios de la solución y los requerimientos correspondientes, es decir, </a:t>
            </a:r>
            <a:r>
              <a:rPr lang="es-CL" altLang="es-CL" sz="2000" b="1" dirty="0" smtClean="0"/>
              <a:t>el Qué</a:t>
            </a:r>
          </a:p>
          <a:p>
            <a:pPr>
              <a:lnSpc>
                <a:spcPct val="120000"/>
              </a:lnSpc>
            </a:pPr>
            <a:r>
              <a:rPr lang="es-CL" altLang="es-CL" sz="2000" dirty="0"/>
              <a:t>Desde aquí surgen las definiciones respecto al </a:t>
            </a:r>
            <a:r>
              <a:rPr lang="es-CL" altLang="es-CL" sz="2000" b="1" dirty="0"/>
              <a:t>modelo de negocios de la </a:t>
            </a:r>
            <a:r>
              <a:rPr lang="es-CL" altLang="es-CL" sz="2000" b="1" dirty="0" smtClean="0"/>
              <a:t>solución</a:t>
            </a:r>
            <a:r>
              <a:rPr lang="es-CL" altLang="es-CL" sz="2000" dirty="0"/>
              <a:t>.</a:t>
            </a:r>
            <a:endParaRPr lang="es-CL" altLang="es-CL" sz="2000" dirty="0" smtClean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9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 smtClean="0"/>
              <a:t>Proceso </a:t>
            </a:r>
            <a:r>
              <a:rPr lang="es-CL" altLang="es-CL" dirty="0"/>
              <a:t>de Negocio</a:t>
            </a:r>
          </a:p>
          <a:p>
            <a:r>
              <a:rPr lang="es-CL" altLang="es-CL" dirty="0"/>
              <a:t>Modelos de la etapa de Análisis</a:t>
            </a:r>
          </a:p>
          <a:p>
            <a:endParaRPr lang="es-CL" altLang="es-CL" sz="2600" i="1" dirty="0" smtClean="0"/>
          </a:p>
          <a:p>
            <a:endParaRPr lang="es-CL" dirty="0"/>
          </a:p>
        </p:txBody>
      </p:sp>
      <p:sp>
        <p:nvSpPr>
          <p:cNvPr id="7" name="1 Rectángulo redondeado"/>
          <p:cNvSpPr/>
          <p:nvPr/>
        </p:nvSpPr>
        <p:spPr>
          <a:xfrm>
            <a:off x="511526" y="3933056"/>
            <a:ext cx="8256022" cy="157370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u="sng" dirty="0" smtClean="0"/>
              <a:t>Análisis</a:t>
            </a:r>
          </a:p>
          <a:p>
            <a:pPr algn="ctr"/>
            <a:r>
              <a:rPr lang="es-CL" sz="2000" b="1" dirty="0" smtClean="0"/>
              <a:t>Entrada: el plan de proyecto aprobado</a:t>
            </a:r>
          </a:p>
          <a:p>
            <a:pPr algn="ctr"/>
            <a:r>
              <a:rPr lang="es-CL" sz="2000" b="1" dirty="0" smtClean="0"/>
              <a:t>Entregable: el modelo de negocios de la solución con los requerimientos principales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5136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72356</TotalTime>
  <Words>839</Words>
  <Application>Microsoft Office PowerPoint</Application>
  <PresentationFormat>On-screen Show (4:3)</PresentationFormat>
  <Paragraphs>101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termal</vt:lpstr>
      <vt:lpstr>Introducción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Arquitectura de Software</dc:title>
  <dc:creator>Cecilia Bastarrica</dc:creator>
  <cp:lastModifiedBy>DRGC</cp:lastModifiedBy>
  <cp:revision>123</cp:revision>
  <cp:lastPrinted>2000-08-18T17:38:34Z</cp:lastPrinted>
  <dcterms:created xsi:type="dcterms:W3CDTF">2000-07-24T20:05:58Z</dcterms:created>
  <dcterms:modified xsi:type="dcterms:W3CDTF">2018-08-06T11:51:55Z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cecilia@dcc.uchile.cl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Documents\SWA</vt:lpwstr>
  </property>
</Properties>
</file>