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75" r:id="rId1"/>
  </p:sldMasterIdLst>
  <p:notesMasterIdLst>
    <p:notesMasterId r:id="rId16"/>
  </p:notesMasterIdLst>
  <p:handoutMasterIdLst>
    <p:handoutMasterId r:id="rId17"/>
  </p:handoutMasterIdLst>
  <p:sldIdLst>
    <p:sldId id="294" r:id="rId2"/>
    <p:sldId id="296" r:id="rId3"/>
    <p:sldId id="297" r:id="rId4"/>
    <p:sldId id="298" r:id="rId5"/>
    <p:sldId id="299" r:id="rId6"/>
    <p:sldId id="300" r:id="rId7"/>
    <p:sldId id="301" r:id="rId8"/>
    <p:sldId id="302" r:id="rId9"/>
    <p:sldId id="303" r:id="rId10"/>
    <p:sldId id="304" r:id="rId11"/>
    <p:sldId id="305" r:id="rId12"/>
    <p:sldId id="307" r:id="rId13"/>
    <p:sldId id="309" r:id="rId14"/>
    <p:sldId id="310" r:id="rId15"/>
  </p:sldIdLst>
  <p:sldSz cx="9144000" cy="6858000" type="screen4x3"/>
  <p:notesSz cx="7065963" cy="10198100"/>
  <p:defaultTextStyle>
    <a:defPPr>
      <a:defRPr lang="es-ES_tradnl"/>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FF9933"/>
    <a:srgbClr val="FDDB9F"/>
    <a:srgbClr val="FF00FF"/>
    <a:srgbClr val="0000FF"/>
    <a:srgbClr val="00FF00"/>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3770" autoAdjust="0"/>
  </p:normalViewPr>
  <p:slideViewPr>
    <p:cSldViewPr>
      <p:cViewPr varScale="1">
        <p:scale>
          <a:sx n="97" d="100"/>
          <a:sy n="97" d="100"/>
        </p:scale>
        <p:origin x="200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3082925"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036" tIns="48518" rIns="97036" bIns="48518" numCol="1" anchor="t" anchorCtr="0" compatLnSpc="1">
            <a:prstTxWarp prst="textNoShape">
              <a:avLst/>
            </a:prstTxWarp>
          </a:bodyPr>
          <a:lstStyle>
            <a:lvl1pPr defTabSz="969963">
              <a:defRPr sz="1300">
                <a:latin typeface="Times New Roman" panose="02020603050405020304" pitchFamily="18" charset="0"/>
              </a:defRPr>
            </a:lvl1pPr>
          </a:lstStyle>
          <a:p>
            <a:endParaRPr lang="es-ES_tradnl" altLang="es-CL"/>
          </a:p>
        </p:txBody>
      </p:sp>
      <p:sp>
        <p:nvSpPr>
          <p:cNvPr id="18435" name="Rectangle 3"/>
          <p:cNvSpPr>
            <a:spLocks noGrp="1" noChangeArrowheads="1"/>
          </p:cNvSpPr>
          <p:nvPr>
            <p:ph type="dt" sz="quarter" idx="1"/>
          </p:nvPr>
        </p:nvSpPr>
        <p:spPr bwMode="auto">
          <a:xfrm>
            <a:off x="4008438" y="0"/>
            <a:ext cx="3082925"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036" tIns="48518" rIns="97036" bIns="48518" numCol="1" anchor="t" anchorCtr="0" compatLnSpc="1">
            <a:prstTxWarp prst="textNoShape">
              <a:avLst/>
            </a:prstTxWarp>
          </a:bodyPr>
          <a:lstStyle>
            <a:lvl1pPr algn="r" defTabSz="969963">
              <a:defRPr sz="1300">
                <a:latin typeface="Times New Roman" panose="02020603050405020304" pitchFamily="18" charset="0"/>
              </a:defRPr>
            </a:lvl1pPr>
          </a:lstStyle>
          <a:p>
            <a:endParaRPr lang="es-ES_tradnl" altLang="es-CL"/>
          </a:p>
        </p:txBody>
      </p:sp>
      <p:sp>
        <p:nvSpPr>
          <p:cNvPr id="18436" name="Rectangle 4"/>
          <p:cNvSpPr>
            <a:spLocks noGrp="1" noChangeArrowheads="1"/>
          </p:cNvSpPr>
          <p:nvPr>
            <p:ph type="ftr" sz="quarter" idx="2"/>
          </p:nvPr>
        </p:nvSpPr>
        <p:spPr bwMode="auto">
          <a:xfrm>
            <a:off x="0" y="9710738"/>
            <a:ext cx="30829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036" tIns="48518" rIns="97036" bIns="48518" numCol="1" anchor="b" anchorCtr="0" compatLnSpc="1">
            <a:prstTxWarp prst="textNoShape">
              <a:avLst/>
            </a:prstTxWarp>
          </a:bodyPr>
          <a:lstStyle>
            <a:lvl1pPr defTabSz="969963">
              <a:defRPr sz="1300">
                <a:latin typeface="Times New Roman" panose="02020603050405020304" pitchFamily="18" charset="0"/>
              </a:defRPr>
            </a:lvl1pPr>
          </a:lstStyle>
          <a:p>
            <a:endParaRPr lang="es-ES_tradnl" altLang="es-CL"/>
          </a:p>
        </p:txBody>
      </p:sp>
      <p:sp>
        <p:nvSpPr>
          <p:cNvPr id="18437" name="Rectangle 5"/>
          <p:cNvSpPr>
            <a:spLocks noGrp="1" noChangeArrowheads="1"/>
          </p:cNvSpPr>
          <p:nvPr>
            <p:ph type="sldNum" sz="quarter" idx="3"/>
          </p:nvPr>
        </p:nvSpPr>
        <p:spPr bwMode="auto">
          <a:xfrm>
            <a:off x="4008438" y="9710738"/>
            <a:ext cx="30829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036" tIns="48518" rIns="97036" bIns="48518" numCol="1" anchor="b" anchorCtr="0" compatLnSpc="1">
            <a:prstTxWarp prst="textNoShape">
              <a:avLst/>
            </a:prstTxWarp>
          </a:bodyPr>
          <a:lstStyle>
            <a:lvl1pPr algn="r" defTabSz="969963">
              <a:defRPr sz="1300">
                <a:latin typeface="Times New Roman" panose="02020603050405020304" pitchFamily="18" charset="0"/>
              </a:defRPr>
            </a:lvl1pPr>
          </a:lstStyle>
          <a:p>
            <a:fld id="{6E9C16FD-672B-480C-BADD-718EE02CD31A}" type="slidenum">
              <a:rPr lang="es-ES_tradnl" altLang="es-CL"/>
              <a:pPr/>
              <a:t>‹Nº›</a:t>
            </a:fld>
            <a:endParaRPr lang="es-ES_tradnl" altLang="es-CL"/>
          </a:p>
        </p:txBody>
      </p:sp>
    </p:spTree>
    <p:extLst>
      <p:ext uri="{BB962C8B-B14F-4D97-AF65-F5344CB8AC3E}">
        <p14:creationId xmlns:p14="http://schemas.microsoft.com/office/powerpoint/2010/main" val="2057537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82925"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036" tIns="48518" rIns="97036" bIns="48518" numCol="1" anchor="t" anchorCtr="0" compatLnSpc="1">
            <a:prstTxWarp prst="textNoShape">
              <a:avLst/>
            </a:prstTxWarp>
          </a:bodyPr>
          <a:lstStyle>
            <a:lvl1pPr defTabSz="969963">
              <a:defRPr sz="1300"/>
            </a:lvl1pPr>
          </a:lstStyle>
          <a:p>
            <a:endParaRPr lang="es-CL" altLang="es-CL"/>
          </a:p>
        </p:txBody>
      </p:sp>
      <p:sp>
        <p:nvSpPr>
          <p:cNvPr id="34819" name="Rectangle 3"/>
          <p:cNvSpPr>
            <a:spLocks noGrp="1" noChangeArrowheads="1"/>
          </p:cNvSpPr>
          <p:nvPr>
            <p:ph type="dt" idx="1"/>
          </p:nvPr>
        </p:nvSpPr>
        <p:spPr bwMode="auto">
          <a:xfrm>
            <a:off x="4008438" y="0"/>
            <a:ext cx="3082925"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036" tIns="48518" rIns="97036" bIns="48518" numCol="1" anchor="t" anchorCtr="0" compatLnSpc="1">
            <a:prstTxWarp prst="textNoShape">
              <a:avLst/>
            </a:prstTxWarp>
          </a:bodyPr>
          <a:lstStyle>
            <a:lvl1pPr algn="r" defTabSz="969963">
              <a:defRPr sz="1300"/>
            </a:lvl1pPr>
          </a:lstStyle>
          <a:p>
            <a:endParaRPr lang="es-CL" altLang="es-CL"/>
          </a:p>
        </p:txBody>
      </p:sp>
      <p:sp>
        <p:nvSpPr>
          <p:cNvPr id="34820" name="Rectangle 4"/>
          <p:cNvSpPr>
            <a:spLocks noGrp="1" noRot="1" noChangeAspect="1" noChangeArrowheads="1" noTextEdit="1"/>
          </p:cNvSpPr>
          <p:nvPr>
            <p:ph type="sldImg" idx="2"/>
          </p:nvPr>
        </p:nvSpPr>
        <p:spPr bwMode="auto">
          <a:xfrm>
            <a:off x="938213" y="754063"/>
            <a:ext cx="5137150" cy="38512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821" name="Rectangle 5"/>
          <p:cNvSpPr>
            <a:spLocks noGrp="1" noChangeArrowheads="1"/>
          </p:cNvSpPr>
          <p:nvPr>
            <p:ph type="body" sz="quarter" idx="3"/>
          </p:nvPr>
        </p:nvSpPr>
        <p:spPr bwMode="auto">
          <a:xfrm>
            <a:off x="925513" y="4856163"/>
            <a:ext cx="5164137" cy="460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036" tIns="48518" rIns="97036" bIns="48518" numCol="1" anchor="t" anchorCtr="0" compatLnSpc="1">
            <a:prstTxWarp prst="textNoShape">
              <a:avLst/>
            </a:prstTxWarp>
          </a:bodyPr>
          <a:lstStyle/>
          <a:p>
            <a:pPr lvl="0"/>
            <a:r>
              <a:rPr lang="es-CL" altLang="es-CL" smtClean="0"/>
              <a:t>Haga clic para modificar el estilo de texto del patrón</a:t>
            </a:r>
          </a:p>
          <a:p>
            <a:pPr lvl="1"/>
            <a:r>
              <a:rPr lang="es-CL" altLang="es-CL" smtClean="0"/>
              <a:t>Segundo nivel</a:t>
            </a:r>
          </a:p>
          <a:p>
            <a:pPr lvl="2"/>
            <a:r>
              <a:rPr lang="es-CL" altLang="es-CL" smtClean="0"/>
              <a:t>Tercer nivel</a:t>
            </a:r>
          </a:p>
          <a:p>
            <a:pPr lvl="3"/>
            <a:r>
              <a:rPr lang="es-CL" altLang="es-CL" smtClean="0"/>
              <a:t>Cuarto nivel</a:t>
            </a:r>
          </a:p>
          <a:p>
            <a:pPr lvl="4"/>
            <a:r>
              <a:rPr lang="es-CL" altLang="es-CL" smtClean="0"/>
              <a:t>Quinto nivel</a:t>
            </a:r>
          </a:p>
        </p:txBody>
      </p:sp>
      <p:sp>
        <p:nvSpPr>
          <p:cNvPr id="34822" name="Rectangle 6"/>
          <p:cNvSpPr>
            <a:spLocks noGrp="1" noChangeArrowheads="1"/>
          </p:cNvSpPr>
          <p:nvPr>
            <p:ph type="ftr" sz="quarter" idx="4"/>
          </p:nvPr>
        </p:nvSpPr>
        <p:spPr bwMode="auto">
          <a:xfrm>
            <a:off x="0" y="9710738"/>
            <a:ext cx="3082925"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036" tIns="48518" rIns="97036" bIns="48518" numCol="1" anchor="b" anchorCtr="0" compatLnSpc="1">
            <a:prstTxWarp prst="textNoShape">
              <a:avLst/>
            </a:prstTxWarp>
          </a:bodyPr>
          <a:lstStyle>
            <a:lvl1pPr defTabSz="969963">
              <a:defRPr sz="1300"/>
            </a:lvl1pPr>
          </a:lstStyle>
          <a:p>
            <a:endParaRPr lang="es-CL" altLang="es-CL"/>
          </a:p>
        </p:txBody>
      </p:sp>
      <p:sp>
        <p:nvSpPr>
          <p:cNvPr id="34823" name="Rectangle 7"/>
          <p:cNvSpPr>
            <a:spLocks noGrp="1" noChangeArrowheads="1"/>
          </p:cNvSpPr>
          <p:nvPr>
            <p:ph type="sldNum" sz="quarter" idx="5"/>
          </p:nvPr>
        </p:nvSpPr>
        <p:spPr bwMode="auto">
          <a:xfrm>
            <a:off x="4008438" y="9710738"/>
            <a:ext cx="3082925"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036" tIns="48518" rIns="97036" bIns="48518" numCol="1" anchor="b" anchorCtr="0" compatLnSpc="1">
            <a:prstTxWarp prst="textNoShape">
              <a:avLst/>
            </a:prstTxWarp>
          </a:bodyPr>
          <a:lstStyle>
            <a:lvl1pPr algn="r" defTabSz="969963">
              <a:defRPr sz="1300"/>
            </a:lvl1pPr>
          </a:lstStyle>
          <a:p>
            <a:fld id="{FD45460E-F77C-4F6A-8F5E-D3513CB77A30}" type="slidenum">
              <a:rPr lang="es-CL" altLang="es-CL"/>
              <a:pPr/>
              <a:t>‹Nº›</a:t>
            </a:fld>
            <a:endParaRPr lang="es-CL" altLang="es-CL"/>
          </a:p>
        </p:txBody>
      </p:sp>
    </p:spTree>
    <p:extLst>
      <p:ext uri="{BB962C8B-B14F-4D97-AF65-F5344CB8AC3E}">
        <p14:creationId xmlns:p14="http://schemas.microsoft.com/office/powerpoint/2010/main" val="33238197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34D569-F48E-4FC0-88D1-06D802DF7975}" type="slidenum">
              <a:rPr lang="es-CL" altLang="es-CL"/>
              <a:pPr/>
              <a:t>1</a:t>
            </a:fld>
            <a:endParaRPr lang="es-CL" altLang="es-CL"/>
          </a:p>
        </p:txBody>
      </p:sp>
      <p:sp>
        <p:nvSpPr>
          <p:cNvPr id="44034" name="Rectangle 2"/>
          <p:cNvSpPr>
            <a:spLocks noGrp="1" noRot="1" noChangeAspect="1" noChangeArrowheads="1" noTextEdit="1"/>
          </p:cNvSpPr>
          <p:nvPr>
            <p:ph type="sldImg"/>
          </p:nvPr>
        </p:nvSpPr>
        <p:spPr>
          <a:xfrm>
            <a:off x="939800" y="754063"/>
            <a:ext cx="5133975" cy="3851275"/>
          </a:xfrm>
          <a:ln/>
        </p:spPr>
      </p:sp>
      <p:sp>
        <p:nvSpPr>
          <p:cNvPr id="44035" name="Rectangle 3"/>
          <p:cNvSpPr>
            <a:spLocks noGrp="1" noChangeArrowheads="1"/>
          </p:cNvSpPr>
          <p:nvPr>
            <p:ph type="body" idx="1"/>
          </p:nvPr>
        </p:nvSpPr>
        <p:spPr/>
        <p:txBody>
          <a:bodyPr/>
          <a:lstStyle/>
          <a:p>
            <a:r>
              <a:rPr lang="en-US" altLang="es-CL" smtClean="0"/>
              <a:t>http://es.slideshare.net/123jou/actividad2-diagrama-de-casos-de-uso-del-negocio-y-del-sistema</a:t>
            </a:r>
            <a:endParaRPr lang="en-US" altLang="es-CL"/>
          </a:p>
        </p:txBody>
      </p:sp>
    </p:spTree>
    <p:extLst>
      <p:ext uri="{BB962C8B-B14F-4D97-AF65-F5344CB8AC3E}">
        <p14:creationId xmlns:p14="http://schemas.microsoft.com/office/powerpoint/2010/main" val="564838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10</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dirty="0"/>
          </a:p>
        </p:txBody>
      </p:sp>
    </p:spTree>
    <p:extLst>
      <p:ext uri="{BB962C8B-B14F-4D97-AF65-F5344CB8AC3E}">
        <p14:creationId xmlns:p14="http://schemas.microsoft.com/office/powerpoint/2010/main" val="3494464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11</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dirty="0"/>
          </a:p>
        </p:txBody>
      </p:sp>
    </p:spTree>
    <p:extLst>
      <p:ext uri="{BB962C8B-B14F-4D97-AF65-F5344CB8AC3E}">
        <p14:creationId xmlns:p14="http://schemas.microsoft.com/office/powerpoint/2010/main" val="3494464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12</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dirty="0"/>
          </a:p>
        </p:txBody>
      </p:sp>
    </p:spTree>
    <p:extLst>
      <p:ext uri="{BB962C8B-B14F-4D97-AF65-F5344CB8AC3E}">
        <p14:creationId xmlns:p14="http://schemas.microsoft.com/office/powerpoint/2010/main" val="3494464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13</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dirty="0"/>
          </a:p>
        </p:txBody>
      </p:sp>
    </p:spTree>
    <p:extLst>
      <p:ext uri="{BB962C8B-B14F-4D97-AF65-F5344CB8AC3E}">
        <p14:creationId xmlns:p14="http://schemas.microsoft.com/office/powerpoint/2010/main" val="365014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14</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dirty="0"/>
          </a:p>
        </p:txBody>
      </p:sp>
    </p:spTree>
    <p:extLst>
      <p:ext uri="{BB962C8B-B14F-4D97-AF65-F5344CB8AC3E}">
        <p14:creationId xmlns:p14="http://schemas.microsoft.com/office/powerpoint/2010/main" val="1469188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2</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dirty="0"/>
          </a:p>
        </p:txBody>
      </p:sp>
    </p:spTree>
    <p:extLst>
      <p:ext uri="{BB962C8B-B14F-4D97-AF65-F5344CB8AC3E}">
        <p14:creationId xmlns:p14="http://schemas.microsoft.com/office/powerpoint/2010/main" val="3494464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3</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dirty="0"/>
          </a:p>
        </p:txBody>
      </p:sp>
    </p:spTree>
    <p:extLst>
      <p:ext uri="{BB962C8B-B14F-4D97-AF65-F5344CB8AC3E}">
        <p14:creationId xmlns:p14="http://schemas.microsoft.com/office/powerpoint/2010/main" val="3494464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4</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dirty="0"/>
          </a:p>
        </p:txBody>
      </p:sp>
    </p:spTree>
    <p:extLst>
      <p:ext uri="{BB962C8B-B14F-4D97-AF65-F5344CB8AC3E}">
        <p14:creationId xmlns:p14="http://schemas.microsoft.com/office/powerpoint/2010/main" val="3494464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5</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dirty="0"/>
          </a:p>
        </p:txBody>
      </p:sp>
    </p:spTree>
    <p:extLst>
      <p:ext uri="{BB962C8B-B14F-4D97-AF65-F5344CB8AC3E}">
        <p14:creationId xmlns:p14="http://schemas.microsoft.com/office/powerpoint/2010/main" val="3494464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6</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dirty="0"/>
          </a:p>
        </p:txBody>
      </p:sp>
    </p:spTree>
    <p:extLst>
      <p:ext uri="{BB962C8B-B14F-4D97-AF65-F5344CB8AC3E}">
        <p14:creationId xmlns:p14="http://schemas.microsoft.com/office/powerpoint/2010/main" val="3494464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7</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dirty="0"/>
          </a:p>
        </p:txBody>
      </p:sp>
    </p:spTree>
    <p:extLst>
      <p:ext uri="{BB962C8B-B14F-4D97-AF65-F5344CB8AC3E}">
        <p14:creationId xmlns:p14="http://schemas.microsoft.com/office/powerpoint/2010/main" val="3494464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8</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dirty="0"/>
          </a:p>
        </p:txBody>
      </p:sp>
    </p:spTree>
    <p:extLst>
      <p:ext uri="{BB962C8B-B14F-4D97-AF65-F5344CB8AC3E}">
        <p14:creationId xmlns:p14="http://schemas.microsoft.com/office/powerpoint/2010/main" val="3494464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F6F2B-134A-415A-821B-2B5A87AD7F4E}" type="slidenum">
              <a:rPr lang="es-CL" altLang="es-CL"/>
              <a:pPr/>
              <a:t>9</a:t>
            </a:fld>
            <a:endParaRPr lang="es-CL" altLang="es-CL"/>
          </a:p>
        </p:txBody>
      </p:sp>
      <p:sp>
        <p:nvSpPr>
          <p:cNvPr id="48130" name="Rectangle 2"/>
          <p:cNvSpPr>
            <a:spLocks noGrp="1" noRot="1" noChangeAspect="1" noChangeArrowheads="1" noTextEdit="1"/>
          </p:cNvSpPr>
          <p:nvPr>
            <p:ph type="sldImg"/>
          </p:nvPr>
        </p:nvSpPr>
        <p:spPr>
          <a:xfrm>
            <a:off x="939800" y="754063"/>
            <a:ext cx="5133975" cy="3851275"/>
          </a:xfrm>
          <a:ln/>
        </p:spPr>
      </p:sp>
      <p:sp>
        <p:nvSpPr>
          <p:cNvPr id="48131" name="Rectangle 3"/>
          <p:cNvSpPr>
            <a:spLocks noGrp="1" noChangeArrowheads="1"/>
          </p:cNvSpPr>
          <p:nvPr>
            <p:ph type="body" idx="1"/>
          </p:nvPr>
        </p:nvSpPr>
        <p:spPr/>
        <p:txBody>
          <a:bodyPr/>
          <a:lstStyle/>
          <a:p>
            <a:endParaRPr lang="en-US" altLang="es-CL" dirty="0"/>
          </a:p>
        </p:txBody>
      </p:sp>
    </p:spTree>
    <p:extLst>
      <p:ext uri="{BB962C8B-B14F-4D97-AF65-F5344CB8AC3E}">
        <p14:creationId xmlns:p14="http://schemas.microsoft.com/office/powerpoint/2010/main" val="3494464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1"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2" name="Title 1"/>
          <p:cNvSpPr>
            <a:spLocks noGrp="1"/>
          </p:cNvSpPr>
          <p:nvPr>
            <p:ph type="ctrTitle"/>
          </p:nvPr>
        </p:nvSpPr>
        <p:spPr>
          <a:xfrm>
            <a:off x="1216152" y="1267485"/>
            <a:ext cx="7235981" cy="5133316"/>
          </a:xfrm>
        </p:spPr>
        <p:txBody>
          <a:bodyPr/>
          <a:lstStyle>
            <a:lvl1pPr>
              <a:defRPr sz="115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CL" altLang="es-CL"/>
          </a:p>
        </p:txBody>
      </p:sp>
      <p:sp>
        <p:nvSpPr>
          <p:cNvPr id="5" name="Footer Placeholder 4"/>
          <p:cNvSpPr>
            <a:spLocks noGrp="1"/>
          </p:cNvSpPr>
          <p:nvPr>
            <p:ph type="ftr" sz="quarter" idx="11"/>
          </p:nvPr>
        </p:nvSpPr>
        <p:spPr/>
        <p:txBody>
          <a:bodyPr/>
          <a:lstStyle/>
          <a:p>
            <a:r>
              <a:rPr lang="es-CL" altLang="es-CL" smtClean="0"/>
              <a:t>Arquitectura de Software - Introducción</a:t>
            </a:r>
            <a:endParaRPr lang="es-CL" altLang="es-CL"/>
          </a:p>
        </p:txBody>
      </p:sp>
      <p:sp>
        <p:nvSpPr>
          <p:cNvPr id="6" name="Slide Number Placeholder 5"/>
          <p:cNvSpPr>
            <a:spLocks noGrp="1"/>
          </p:cNvSpPr>
          <p:nvPr>
            <p:ph type="sldNum" sz="quarter" idx="12"/>
          </p:nvPr>
        </p:nvSpPr>
        <p:spPr>
          <a:xfrm>
            <a:off x="8150469" y="236415"/>
            <a:ext cx="785301" cy="365125"/>
          </a:xfrm>
        </p:spPr>
        <p:txBody>
          <a:bodyPr/>
          <a:lstStyle>
            <a:lvl1pPr>
              <a:defRPr sz="1400"/>
            </a:lvl1pPr>
          </a:lstStyle>
          <a:p>
            <a:fld id="{513DAB17-A41F-4089-8353-2A8AA10AAF09}" type="slidenum">
              <a:rPr lang="es-CL" altLang="es-CL" smtClean="0"/>
              <a:pPr/>
              <a:t>‹Nº›</a:t>
            </a:fld>
            <a:endParaRPr lang="es-CL" altLang="es-CL"/>
          </a:p>
        </p:txBody>
      </p:sp>
      <p:grpSp>
        <p:nvGrpSpPr>
          <p:cNvPr id="7" name="Group 6"/>
          <p:cNvGrpSpPr/>
          <p:nvPr/>
        </p:nvGrpSpPr>
        <p:grpSpPr>
          <a:xfrm>
            <a:off x="7467600" y="209550"/>
            <a:ext cx="657226" cy="431800"/>
            <a:chOff x="7467600" y="209550"/>
            <a:chExt cx="657226" cy="431800"/>
          </a:xfrm>
          <a:solidFill>
            <a:schemeClr val="tx2">
              <a:lumMod val="60000"/>
              <a:lumOff val="40000"/>
            </a:schemeClr>
          </a:solidFill>
        </p:grpSpPr>
        <p:sp>
          <p:nvSpPr>
            <p:cNvPr id="8"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endParaRPr lang="es-CL" altLang="es-CL"/>
          </a:p>
        </p:txBody>
      </p:sp>
      <p:sp>
        <p:nvSpPr>
          <p:cNvPr id="5" name="Footer Placeholder 4"/>
          <p:cNvSpPr>
            <a:spLocks noGrp="1"/>
          </p:cNvSpPr>
          <p:nvPr>
            <p:ph type="ftr" sz="quarter" idx="11"/>
          </p:nvPr>
        </p:nvSpPr>
        <p:spPr/>
        <p:txBody>
          <a:bodyPr/>
          <a:lstStyle/>
          <a:p>
            <a:r>
              <a:rPr lang="es-CL" altLang="es-CL" smtClean="0"/>
              <a:t>Arquitectura de Software - Introducción</a:t>
            </a:r>
            <a:endParaRPr lang="es-CL" altLang="es-CL"/>
          </a:p>
        </p:txBody>
      </p:sp>
      <p:sp>
        <p:nvSpPr>
          <p:cNvPr id="6" name="Slide Number Placeholder 5"/>
          <p:cNvSpPr>
            <a:spLocks noGrp="1"/>
          </p:cNvSpPr>
          <p:nvPr>
            <p:ph type="sldNum" sz="quarter" idx="12"/>
          </p:nvPr>
        </p:nvSpPr>
        <p:spPr/>
        <p:txBody>
          <a:bodyPr/>
          <a:lstStyle/>
          <a:p>
            <a:fld id="{2F2EE521-D079-4BE5-81D8-FC7282A947CE}" type="slidenum">
              <a:rPr lang="es-CL" altLang="es-CL" smtClean="0"/>
              <a:pPr/>
              <a:t>‹Nº›</a:t>
            </a:fld>
            <a:endParaRPr lang="es-CL" altLang="es-CL"/>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endParaRPr lang="es-CL" altLang="es-CL"/>
          </a:p>
        </p:txBody>
      </p:sp>
      <p:sp>
        <p:nvSpPr>
          <p:cNvPr id="5" name="Footer Placeholder 4"/>
          <p:cNvSpPr>
            <a:spLocks noGrp="1"/>
          </p:cNvSpPr>
          <p:nvPr>
            <p:ph type="ftr" sz="quarter" idx="11"/>
          </p:nvPr>
        </p:nvSpPr>
        <p:spPr/>
        <p:txBody>
          <a:bodyPr/>
          <a:lstStyle/>
          <a:p>
            <a:r>
              <a:rPr lang="es-CL" altLang="es-CL" smtClean="0"/>
              <a:t>Arquitectura de Software - Introducción</a:t>
            </a:r>
            <a:endParaRPr lang="es-CL" altLang="es-CL"/>
          </a:p>
        </p:txBody>
      </p:sp>
      <p:sp>
        <p:nvSpPr>
          <p:cNvPr id="6" name="Slide Number Placeholder 5"/>
          <p:cNvSpPr>
            <a:spLocks noGrp="1"/>
          </p:cNvSpPr>
          <p:nvPr>
            <p:ph type="sldNum" sz="quarter" idx="12"/>
          </p:nvPr>
        </p:nvSpPr>
        <p:spPr/>
        <p:txBody>
          <a:bodyPr/>
          <a:lstStyle/>
          <a:p>
            <a:fld id="{87998BB0-11B1-460B-8C43-0AF0CF1947BA}" type="slidenum">
              <a:rPr lang="es-CL" altLang="es-CL" smtClean="0"/>
              <a:pPr/>
              <a:t>‹Nº›</a:t>
            </a:fld>
            <a:endParaRPr lang="es-CL" altLang="es-C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219200" y="5257800"/>
            <a:ext cx="7239000" cy="1143000"/>
          </a:xfrm>
        </p:spPr>
        <p:txBody>
          <a:bodyPr>
            <a:noAutofit/>
          </a:bodyPr>
          <a:lstStyle>
            <a:lvl1pPr algn="l">
              <a:defRPr sz="7200" baseline="0">
                <a:ln w="12700">
                  <a:solidFill>
                    <a:schemeClr val="tx2"/>
                  </a:solidFill>
                </a:ln>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219200" y="838200"/>
            <a:ext cx="7467600" cy="4419600"/>
          </a:xfrm>
        </p:spPr>
        <p:txBody>
          <a:bodyPr>
            <a:normAutofit/>
          </a:bodyPr>
          <a:lstStyle>
            <a:lvl1pPr>
              <a:defRPr sz="2800"/>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endParaRPr lang="es-CL" altLang="es-CL"/>
          </a:p>
        </p:txBody>
      </p:sp>
      <p:sp>
        <p:nvSpPr>
          <p:cNvPr id="10" name="Slide Number Placeholder 9"/>
          <p:cNvSpPr>
            <a:spLocks noGrp="1"/>
          </p:cNvSpPr>
          <p:nvPr>
            <p:ph type="sldNum" sz="quarter" idx="11"/>
          </p:nvPr>
        </p:nvSpPr>
        <p:spPr/>
        <p:txBody>
          <a:bodyPr/>
          <a:lstStyle/>
          <a:p>
            <a:fld id="{08288777-18EA-4326-B18C-6A852FE36C7C}" type="slidenum">
              <a:rPr lang="es-CL" altLang="es-CL" smtClean="0"/>
              <a:pPr/>
              <a:t>‹Nº›</a:t>
            </a:fld>
            <a:endParaRPr lang="es-CL" altLang="es-CL"/>
          </a:p>
        </p:txBody>
      </p:sp>
      <p:sp>
        <p:nvSpPr>
          <p:cNvPr id="12" name="Footer Placeholder 11"/>
          <p:cNvSpPr>
            <a:spLocks noGrp="1"/>
          </p:cNvSpPr>
          <p:nvPr>
            <p:ph type="ftr" sz="quarter" idx="12"/>
          </p:nvPr>
        </p:nvSpPr>
        <p:spPr/>
        <p:txBody>
          <a:bodyPr/>
          <a:lstStyle/>
          <a:p>
            <a:r>
              <a:rPr lang="es-CL" altLang="es-CL" smtClean="0"/>
              <a:t>Arquitectura de Software - Introducción</a:t>
            </a:r>
            <a:endParaRPr lang="es-CL" altLang="es-CL"/>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3" name="Title 1"/>
          <p:cNvSpPr>
            <a:spLocks noGrp="1"/>
          </p:cNvSpPr>
          <p:nvPr>
            <p:ph type="title"/>
          </p:nvPr>
        </p:nvSpPr>
        <p:spPr>
          <a:xfrm>
            <a:off x="1219200" y="5257800"/>
            <a:ext cx="7239000" cy="1143000"/>
          </a:xfrm>
        </p:spPr>
        <p:txBody>
          <a:bodyPr>
            <a:noAutofit/>
          </a:bodyPr>
          <a:lstStyle>
            <a:lvl1pPr algn="l">
              <a:defRPr sz="7200" baseline="0">
                <a:ln w="12700">
                  <a:solidFill>
                    <a:schemeClr val="tx2"/>
                  </a:solidFill>
                </a:ln>
              </a:defRPr>
            </a:lvl1pPr>
          </a:lstStyle>
          <a:p>
            <a:r>
              <a:rPr lang="es-ES" smtClean="0"/>
              <a:t>Haga clic para modificar el estilo de título del patrón</a:t>
            </a:r>
            <a:endParaRPr lang="en-US" dirty="0"/>
          </a:p>
        </p:txBody>
      </p:sp>
      <p:sp>
        <p:nvSpPr>
          <p:cNvPr id="19" name="Date Placeholder 18"/>
          <p:cNvSpPr>
            <a:spLocks noGrp="1"/>
          </p:cNvSpPr>
          <p:nvPr>
            <p:ph type="dt" sz="half" idx="10"/>
          </p:nvPr>
        </p:nvSpPr>
        <p:spPr/>
        <p:txBody>
          <a:bodyPr/>
          <a:lstStyle/>
          <a:p>
            <a:endParaRPr lang="es-CL" altLang="es-CL"/>
          </a:p>
        </p:txBody>
      </p:sp>
      <p:sp>
        <p:nvSpPr>
          <p:cNvPr id="20" name="Slide Number Placeholder 19"/>
          <p:cNvSpPr>
            <a:spLocks noGrp="1"/>
          </p:cNvSpPr>
          <p:nvPr>
            <p:ph type="sldNum" sz="quarter" idx="11"/>
          </p:nvPr>
        </p:nvSpPr>
        <p:spPr/>
        <p:txBody>
          <a:bodyPr/>
          <a:lstStyle/>
          <a:p>
            <a:fld id="{ED6F9198-55AE-425C-BF1A-AE37B16A611A}" type="slidenum">
              <a:rPr lang="es-CL" altLang="es-CL" smtClean="0"/>
              <a:pPr/>
              <a:t>‹Nº›</a:t>
            </a:fld>
            <a:endParaRPr lang="es-CL" altLang="es-CL"/>
          </a:p>
        </p:txBody>
      </p:sp>
      <p:sp>
        <p:nvSpPr>
          <p:cNvPr id="21" name="Footer Placeholder 20"/>
          <p:cNvSpPr>
            <a:spLocks noGrp="1"/>
          </p:cNvSpPr>
          <p:nvPr>
            <p:ph type="ftr" sz="quarter" idx="12"/>
          </p:nvPr>
        </p:nvSpPr>
        <p:spPr/>
        <p:txBody>
          <a:bodyPr/>
          <a:lstStyle/>
          <a:p>
            <a:r>
              <a:rPr lang="es-CL" altLang="es-CL" smtClean="0"/>
              <a:t>Arquitectura de Software - Introducción</a:t>
            </a:r>
            <a:endParaRPr lang="es-CL" altLang="es-C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5" name="Date Placeholder 4"/>
          <p:cNvSpPr>
            <a:spLocks noGrp="1"/>
          </p:cNvSpPr>
          <p:nvPr>
            <p:ph type="dt" sz="half" idx="10"/>
          </p:nvPr>
        </p:nvSpPr>
        <p:spPr/>
        <p:txBody>
          <a:bodyPr/>
          <a:lstStyle/>
          <a:p>
            <a:endParaRPr lang="es-CL" altLang="es-CL"/>
          </a:p>
        </p:txBody>
      </p:sp>
      <p:sp>
        <p:nvSpPr>
          <p:cNvPr id="6" name="Footer Placeholder 5"/>
          <p:cNvSpPr>
            <a:spLocks noGrp="1"/>
          </p:cNvSpPr>
          <p:nvPr>
            <p:ph type="ftr" sz="quarter" idx="11"/>
          </p:nvPr>
        </p:nvSpPr>
        <p:spPr/>
        <p:txBody>
          <a:bodyPr/>
          <a:lstStyle/>
          <a:p>
            <a:r>
              <a:rPr lang="es-CL" altLang="es-CL" smtClean="0"/>
              <a:t>Arquitectura de Software - Introducción</a:t>
            </a:r>
            <a:endParaRPr lang="es-CL" altLang="es-CL"/>
          </a:p>
        </p:txBody>
      </p:sp>
      <p:sp>
        <p:nvSpPr>
          <p:cNvPr id="7" name="Slide Number Placeholder 6"/>
          <p:cNvSpPr>
            <a:spLocks noGrp="1"/>
          </p:cNvSpPr>
          <p:nvPr>
            <p:ph type="sldNum" sz="quarter" idx="12"/>
          </p:nvPr>
        </p:nvSpPr>
        <p:spPr/>
        <p:txBody>
          <a:bodyPr/>
          <a:lstStyle/>
          <a:p>
            <a:fld id="{817DD784-84BD-49DA-8031-6720D71C37B9}" type="slidenum">
              <a:rPr lang="es-CL" altLang="es-CL" smtClean="0"/>
              <a:pPr/>
              <a:t>‹Nº›</a:t>
            </a:fld>
            <a:endParaRPr lang="es-CL" altLang="es-CL"/>
          </a:p>
        </p:txBody>
      </p:sp>
      <p:sp>
        <p:nvSpPr>
          <p:cNvPr id="9" name="Content Placeholder 8"/>
          <p:cNvSpPr>
            <a:spLocks noGrp="1"/>
          </p:cNvSpPr>
          <p:nvPr>
            <p:ph sz="quarter" idx="13"/>
          </p:nvPr>
        </p:nvSpPr>
        <p:spPr>
          <a:xfrm>
            <a:off x="1216152" y="841248"/>
            <a:ext cx="3730752" cy="43891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19200" y="841248"/>
            <a:ext cx="3733800" cy="533400"/>
          </a:xfrm>
        </p:spPr>
        <p:txBody>
          <a:bodyPr anchor="t">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5105400" y="841248"/>
            <a:ext cx="3735267" cy="533400"/>
          </a:xfrm>
        </p:spPr>
        <p:txBody>
          <a:bodyPr anchor="t">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endParaRPr lang="es-CL" altLang="es-CL"/>
          </a:p>
        </p:txBody>
      </p:sp>
      <p:sp>
        <p:nvSpPr>
          <p:cNvPr id="8" name="Footer Placeholder 7"/>
          <p:cNvSpPr>
            <a:spLocks noGrp="1"/>
          </p:cNvSpPr>
          <p:nvPr>
            <p:ph type="ftr" sz="quarter" idx="11"/>
          </p:nvPr>
        </p:nvSpPr>
        <p:spPr/>
        <p:txBody>
          <a:bodyPr/>
          <a:lstStyle/>
          <a:p>
            <a:r>
              <a:rPr lang="es-CL" altLang="es-CL" smtClean="0"/>
              <a:t>Arquitectura de Software - Introducción</a:t>
            </a:r>
            <a:endParaRPr lang="es-CL" altLang="es-CL"/>
          </a:p>
        </p:txBody>
      </p:sp>
      <p:sp>
        <p:nvSpPr>
          <p:cNvPr id="9" name="Slide Number Placeholder 8"/>
          <p:cNvSpPr>
            <a:spLocks noGrp="1"/>
          </p:cNvSpPr>
          <p:nvPr>
            <p:ph type="sldNum" sz="quarter" idx="12"/>
          </p:nvPr>
        </p:nvSpPr>
        <p:spPr/>
        <p:txBody>
          <a:bodyPr/>
          <a:lstStyle/>
          <a:p>
            <a:fld id="{B5B70DE6-16C0-4850-B827-45AA70A6A6D1}" type="slidenum">
              <a:rPr lang="es-CL" altLang="es-CL" smtClean="0"/>
              <a:pPr/>
              <a:t>‹Nº›</a:t>
            </a:fld>
            <a:endParaRPr lang="es-CL" altLang="es-CL"/>
          </a:p>
        </p:txBody>
      </p:sp>
      <p:sp>
        <p:nvSpPr>
          <p:cNvPr id="11" name="Content Placeholder 10"/>
          <p:cNvSpPr>
            <a:spLocks noGrp="1"/>
          </p:cNvSpPr>
          <p:nvPr>
            <p:ph sz="quarter" idx="13"/>
          </p:nvPr>
        </p:nvSpPr>
        <p:spPr>
          <a:xfrm>
            <a:off x="1216152" y="1380744"/>
            <a:ext cx="3730752" cy="38404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3" name="Content Placeholder 12"/>
          <p:cNvSpPr>
            <a:spLocks noGrp="1"/>
          </p:cNvSpPr>
          <p:nvPr>
            <p:ph sz="quarter" idx="14"/>
          </p:nvPr>
        </p:nvSpPr>
        <p:spPr>
          <a:xfrm>
            <a:off x="5102352" y="1380743"/>
            <a:ext cx="3730752" cy="38404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CL" altLang="es-CL"/>
          </a:p>
        </p:txBody>
      </p:sp>
      <p:sp>
        <p:nvSpPr>
          <p:cNvPr id="4" name="Footer Placeholder 3"/>
          <p:cNvSpPr>
            <a:spLocks noGrp="1"/>
          </p:cNvSpPr>
          <p:nvPr>
            <p:ph type="ftr" sz="quarter" idx="11"/>
          </p:nvPr>
        </p:nvSpPr>
        <p:spPr/>
        <p:txBody>
          <a:bodyPr/>
          <a:lstStyle/>
          <a:p>
            <a:r>
              <a:rPr lang="es-CL" altLang="es-CL" smtClean="0"/>
              <a:t>Arquitectura de Software - Introducción</a:t>
            </a:r>
            <a:endParaRPr lang="es-CL" altLang="es-CL"/>
          </a:p>
        </p:txBody>
      </p:sp>
      <p:sp>
        <p:nvSpPr>
          <p:cNvPr id="5" name="Slide Number Placeholder 4"/>
          <p:cNvSpPr>
            <a:spLocks noGrp="1"/>
          </p:cNvSpPr>
          <p:nvPr>
            <p:ph type="sldNum" sz="quarter" idx="12"/>
          </p:nvPr>
        </p:nvSpPr>
        <p:spPr/>
        <p:txBody>
          <a:bodyPr/>
          <a:lstStyle/>
          <a:p>
            <a:fld id="{31A7FCA8-D307-4949-9793-507AE41BB7BA}" type="slidenum">
              <a:rPr lang="es-CL" altLang="es-CL" smtClean="0"/>
              <a:pPr/>
              <a:t>‹Nº›</a:t>
            </a:fld>
            <a:endParaRPr lang="es-CL" altLang="es-CL"/>
          </a:p>
        </p:txBody>
      </p:sp>
    </p:spTree>
  </p:cSld>
  <p:clrMapOvr>
    <a:masterClrMapping/>
  </p:clrMapOvr>
  <p:timing>
    <p:tnLst>
      <p:par>
        <p:cTn id="1" dur="indefinite" restart="never" nodeType="tmRoot"/>
      </p:par>
    </p:tnLst>
  </p:timing>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s-CL" altLang="es-CL"/>
          </a:p>
        </p:txBody>
      </p:sp>
      <p:sp>
        <p:nvSpPr>
          <p:cNvPr id="6" name="Slide Number Placeholder 5"/>
          <p:cNvSpPr>
            <a:spLocks noGrp="1"/>
          </p:cNvSpPr>
          <p:nvPr>
            <p:ph type="sldNum" sz="quarter" idx="11"/>
          </p:nvPr>
        </p:nvSpPr>
        <p:spPr/>
        <p:txBody>
          <a:bodyPr/>
          <a:lstStyle/>
          <a:p>
            <a:fld id="{D5EBC920-8924-4392-8238-D700DA55022A}" type="slidenum">
              <a:rPr lang="es-CL" altLang="es-CL" smtClean="0"/>
              <a:pPr/>
              <a:t>‹Nº›</a:t>
            </a:fld>
            <a:endParaRPr lang="es-CL" altLang="es-CL"/>
          </a:p>
        </p:txBody>
      </p:sp>
      <p:sp>
        <p:nvSpPr>
          <p:cNvPr id="7" name="Footer Placeholder 6"/>
          <p:cNvSpPr>
            <a:spLocks noGrp="1"/>
          </p:cNvSpPr>
          <p:nvPr>
            <p:ph type="ftr" sz="quarter" idx="12"/>
          </p:nvPr>
        </p:nvSpPr>
        <p:spPr/>
        <p:txBody>
          <a:bodyPr/>
          <a:lstStyle/>
          <a:p>
            <a:r>
              <a:rPr lang="es-CL" altLang="es-CL" smtClean="0"/>
              <a:t>Arquitectura de Software - Introducción</a:t>
            </a:r>
            <a:endParaRPr lang="es-CL" altLang="es-CL"/>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nchor="b"/>
          <a:lstStyle>
            <a:lvl1pPr algn="l">
              <a:defRPr sz="2000" b="1">
                <a:ln>
                  <a:noFill/>
                </a:ln>
                <a:solidFill>
                  <a:srgbClr val="FF7605"/>
                </a:solidFill>
                <a:effectLs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Content Placeholder 13"/>
          <p:cNvSpPr>
            <a:spLocks noGrp="1"/>
          </p:cNvSpPr>
          <p:nvPr>
            <p:ph sz="quarter" idx="13"/>
          </p:nvPr>
        </p:nvSpPr>
        <p:spPr>
          <a:xfrm>
            <a:off x="914400" y="381000"/>
            <a:ext cx="4800600" cy="59436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9" name="Date Placeholder 8"/>
          <p:cNvSpPr>
            <a:spLocks noGrp="1"/>
          </p:cNvSpPr>
          <p:nvPr>
            <p:ph type="dt" sz="half" idx="14"/>
          </p:nvPr>
        </p:nvSpPr>
        <p:spPr/>
        <p:txBody>
          <a:bodyPr/>
          <a:lstStyle/>
          <a:p>
            <a:endParaRPr lang="es-CL" altLang="es-CL"/>
          </a:p>
        </p:txBody>
      </p:sp>
      <p:sp>
        <p:nvSpPr>
          <p:cNvPr id="10" name="Slide Number Placeholder 9"/>
          <p:cNvSpPr>
            <a:spLocks noGrp="1"/>
          </p:cNvSpPr>
          <p:nvPr>
            <p:ph type="sldNum" sz="quarter" idx="15"/>
          </p:nvPr>
        </p:nvSpPr>
        <p:spPr/>
        <p:txBody>
          <a:bodyPr/>
          <a:lstStyle/>
          <a:p>
            <a:fld id="{135AB03B-2FFA-4B57-A020-010078F288DF}" type="slidenum">
              <a:rPr lang="es-CL" altLang="es-CL" smtClean="0"/>
              <a:pPr/>
              <a:t>‹Nº›</a:t>
            </a:fld>
            <a:endParaRPr lang="es-CL" altLang="es-CL"/>
          </a:p>
        </p:txBody>
      </p:sp>
      <p:sp>
        <p:nvSpPr>
          <p:cNvPr id="13" name="Footer Placeholder 12"/>
          <p:cNvSpPr>
            <a:spLocks noGrp="1"/>
          </p:cNvSpPr>
          <p:nvPr>
            <p:ph type="ftr" sz="quarter" idx="16"/>
          </p:nvPr>
        </p:nvSpPr>
        <p:spPr/>
        <p:txBody>
          <a:bodyPr/>
          <a:lstStyle/>
          <a:p>
            <a:r>
              <a:rPr lang="es-CL" altLang="es-CL" smtClean="0"/>
              <a:t>Arquitectura de Software - Introducción</a:t>
            </a:r>
            <a:endParaRPr lang="es-CL" altLang="es-CL"/>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nchor="b"/>
          <a:lstStyle>
            <a:lvl1pPr algn="l">
              <a:defRPr sz="2000" b="1">
                <a:ln w="12700">
                  <a:noFill/>
                </a:ln>
                <a:solidFill>
                  <a:schemeClr val="tx1"/>
                </a:solidFill>
                <a:effectLst/>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323975" y="381000"/>
            <a:ext cx="5867400" cy="40814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endParaRPr lang="es-CL" altLang="es-CL"/>
          </a:p>
        </p:txBody>
      </p:sp>
      <p:sp>
        <p:nvSpPr>
          <p:cNvPr id="6" name="Footer Placeholder 5"/>
          <p:cNvSpPr>
            <a:spLocks noGrp="1"/>
          </p:cNvSpPr>
          <p:nvPr>
            <p:ph type="ftr" sz="quarter" idx="11"/>
          </p:nvPr>
        </p:nvSpPr>
        <p:spPr/>
        <p:txBody>
          <a:bodyPr/>
          <a:lstStyle/>
          <a:p>
            <a:r>
              <a:rPr lang="es-CL" altLang="es-CL" smtClean="0"/>
              <a:t>Arquitectura de Software - Introducción</a:t>
            </a:r>
            <a:endParaRPr lang="es-CL" altLang="es-CL"/>
          </a:p>
        </p:txBody>
      </p:sp>
      <p:sp>
        <p:nvSpPr>
          <p:cNvPr id="7" name="Slide Number Placeholder 6"/>
          <p:cNvSpPr>
            <a:spLocks noGrp="1"/>
          </p:cNvSpPr>
          <p:nvPr>
            <p:ph type="sldNum" sz="quarter" idx="12"/>
          </p:nvPr>
        </p:nvSpPr>
        <p:spPr/>
        <p:txBody>
          <a:bodyPr/>
          <a:lstStyle/>
          <a:p>
            <a:fld id="{1D7DA9D5-2A04-4217-B1D2-2D62F380ABC7}" type="slidenum">
              <a:rPr lang="es-CL" altLang="es-CL" smtClean="0"/>
              <a:pPr/>
              <a:t>‹Nº›</a:t>
            </a:fld>
            <a:endParaRPr lang="es-CL" altLang="es-CL"/>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1219200" y="5257800"/>
            <a:ext cx="7239000" cy="1143000"/>
          </a:xfrm>
          <a:prstGeom prst="rect">
            <a:avLst/>
          </a:prstGeom>
        </p:spPr>
        <p:txBody>
          <a:bodyPr vert="horz" lIns="91440" tIns="45720" rIns="91440" bIns="45720" rtlCol="0" anchor="b">
            <a:noAutofit/>
          </a:bodyPr>
          <a:lstStyle/>
          <a:p>
            <a:endParaRPr lang="en-US" dirty="0"/>
          </a:p>
        </p:txBody>
      </p:sp>
      <p:sp>
        <p:nvSpPr>
          <p:cNvPr id="3" name="Text Placeholder 2"/>
          <p:cNvSpPr>
            <a:spLocks noGrp="1"/>
          </p:cNvSpPr>
          <p:nvPr>
            <p:ph type="body" idx="1"/>
          </p:nvPr>
        </p:nvSpPr>
        <p:spPr>
          <a:xfrm>
            <a:off x="1219200" y="838200"/>
            <a:ext cx="7467600" cy="4419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1259680"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r>
              <a:rPr lang="es-CL" altLang="es-CL" smtClean="0"/>
              <a:t>Arquitectura de Software - Introducción</a:t>
            </a:r>
            <a:endParaRPr lang="es-CL" altLang="es-CL"/>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fld id="{31A7FCA8-D307-4949-9793-507AE41BB7BA}" type="slidenum">
              <a:rPr lang="es-CL" altLang="es-CL" smtClean="0"/>
              <a:pPr/>
              <a:t>‹Nº›</a:t>
            </a:fld>
            <a:endParaRPr lang="es-CL" altLang="es-CL"/>
          </a:p>
        </p:txBody>
      </p:sp>
      <p:sp>
        <p:nvSpPr>
          <p:cNvPr id="16" name="Freeform 5"/>
          <p:cNvSpPr>
            <a:spLocks/>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2"/>
          </p:nvPr>
        </p:nvSpPr>
        <p:spPr>
          <a:xfrm rot="16200000">
            <a:off x="-1198682" y="4821116"/>
            <a:ext cx="2625969" cy="228600"/>
          </a:xfrm>
          <a:prstGeom prst="rect">
            <a:avLst/>
          </a:prstGeom>
        </p:spPr>
        <p:txBody>
          <a:bodyPr vert="horz" lIns="91440" tIns="45720" rIns="91440" bIns="45720" rtlCol="0" anchor="ctr"/>
          <a:lstStyle>
            <a:lvl1pPr algn="l">
              <a:defRPr sz="1200">
                <a:solidFill>
                  <a:srgbClr val="FFFFFF"/>
                </a:solidFill>
              </a:defRPr>
            </a:lvl1pPr>
          </a:lstStyle>
          <a:p>
            <a:endParaRPr lang="es-CL" altLang="es-CL"/>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hf hdr="0" dt="0"/>
  <p:txStyles>
    <p:titleStyle>
      <a:lvl1pPr algn="l" defTabSz="914400" rtl="0" eaLnBrk="1" latinLnBrk="0" hangingPunct="1">
        <a:spcBef>
          <a:spcPct val="0"/>
        </a:spcBef>
        <a:buNone/>
        <a:defRPr sz="7200" b="1" kern="1200">
          <a:ln w="12700">
            <a:solidFill>
              <a:schemeClr val="tx2"/>
            </a:solidFill>
          </a:ln>
          <a:solidFill>
            <a:schemeClr val="bg1"/>
          </a:solidFill>
          <a:effectLst>
            <a:outerShdw blurRad="50800" dist="38100" dir="8100000" algn="tr"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79512" y="2924944"/>
            <a:ext cx="8784976" cy="1430338"/>
          </a:xfrm>
        </p:spPr>
        <p:txBody>
          <a:bodyPr anchor="ctr"/>
          <a:lstStyle/>
          <a:p>
            <a:pPr algn="r"/>
            <a:r>
              <a:rPr lang="es-CL" altLang="es-CL" sz="4800" dirty="0" smtClean="0"/>
              <a:t>Diagrama de Actividades</a:t>
            </a:r>
            <a:endParaRPr lang="es-CL" altLang="es-CL" sz="4800" dirty="0"/>
          </a:p>
        </p:txBody>
      </p:sp>
      <p:sp>
        <p:nvSpPr>
          <p:cNvPr id="3" name="2 Subtítulo"/>
          <p:cNvSpPr>
            <a:spLocks noGrp="1"/>
          </p:cNvSpPr>
          <p:nvPr>
            <p:ph type="subTitle" idx="1"/>
          </p:nvPr>
        </p:nvSpPr>
        <p:spPr>
          <a:xfrm>
            <a:off x="642266" y="1196752"/>
            <a:ext cx="8531438" cy="1752600"/>
          </a:xfrm>
        </p:spPr>
        <p:txBody>
          <a:bodyPr/>
          <a:lstStyle/>
          <a:p>
            <a:r>
              <a:rPr lang="es-CL" b="1" dirty="0" smtClean="0">
                <a:solidFill>
                  <a:schemeClr val="tx1">
                    <a:lumMod val="75000"/>
                    <a:lumOff val="25000"/>
                  </a:schemeClr>
                </a:solidFill>
              </a:rPr>
              <a:t>Unidad 1: </a:t>
            </a:r>
            <a:r>
              <a:rPr lang="es-CL" b="1" dirty="0"/>
              <a:t>Toma de requisitos en Modelos de Negocio</a:t>
            </a:r>
            <a:endParaRPr lang="es-CL" b="1" dirty="0">
              <a:solidFill>
                <a:schemeClr val="tx1">
                  <a:lumMod val="75000"/>
                  <a:lumOff val="25000"/>
                </a:schemeClr>
              </a:solidFill>
            </a:endParaRPr>
          </a:p>
        </p:txBody>
      </p:sp>
    </p:spTree>
    <p:extLst>
      <p:ext uri="{BB962C8B-B14F-4D97-AF65-F5344CB8AC3E}">
        <p14:creationId xmlns:p14="http://schemas.microsoft.com/office/powerpoint/2010/main" val="948259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611560" y="908720"/>
            <a:ext cx="8352928" cy="5328592"/>
          </a:xfrm>
        </p:spPr>
        <p:txBody>
          <a:bodyPr>
            <a:normAutofit fontScale="92500" lnSpcReduction="20000"/>
          </a:bodyPr>
          <a:lstStyle/>
          <a:p>
            <a:pPr marL="0" indent="0">
              <a:lnSpc>
                <a:spcPct val="120000"/>
              </a:lnSpc>
              <a:buNone/>
            </a:pPr>
            <a:r>
              <a:rPr lang="es-CL" altLang="es-CL" sz="2100" b="1" dirty="0" smtClean="0"/>
              <a:t>Nodos de Bifurcación y Unión</a:t>
            </a:r>
          </a:p>
          <a:p>
            <a:pPr>
              <a:lnSpc>
                <a:spcPct val="120000"/>
              </a:lnSpc>
            </a:pPr>
            <a:r>
              <a:rPr lang="es-CL" altLang="es-CL" sz="2000" dirty="0" smtClean="0"/>
              <a:t>Las bifurcaciones y uniones tienen la misma notación: tanto una barra horizontal como vertical (la orientación depende de si el flujo de control va de derecha a izquierda o hacia abajo y arriba). Estos indican el comienzo y final de hilos actuales de control. El siguiente diagrama muestra un ejemplo de su uso.</a:t>
            </a:r>
          </a:p>
          <a:p>
            <a:pPr>
              <a:lnSpc>
                <a:spcPct val="120000"/>
              </a:lnSpc>
            </a:pPr>
            <a:endParaRPr lang="es-CL" altLang="es-CL" sz="2000" dirty="0"/>
          </a:p>
          <a:p>
            <a:pPr>
              <a:lnSpc>
                <a:spcPct val="120000"/>
              </a:lnSpc>
            </a:pPr>
            <a:endParaRPr lang="es-CL" altLang="es-CL" sz="2000" dirty="0" smtClean="0"/>
          </a:p>
          <a:p>
            <a:pPr>
              <a:lnSpc>
                <a:spcPct val="120000"/>
              </a:lnSpc>
            </a:pPr>
            <a:endParaRPr lang="es-CL" altLang="es-CL" sz="2000" dirty="0"/>
          </a:p>
          <a:p>
            <a:pPr>
              <a:lnSpc>
                <a:spcPct val="120000"/>
              </a:lnSpc>
            </a:pPr>
            <a:endParaRPr lang="es-CL" altLang="es-CL" sz="2000" dirty="0" smtClean="0"/>
          </a:p>
          <a:p>
            <a:pPr>
              <a:lnSpc>
                <a:spcPct val="120000"/>
              </a:lnSpc>
            </a:pPr>
            <a:endParaRPr lang="es-CL" altLang="es-CL" sz="2000" dirty="0"/>
          </a:p>
          <a:p>
            <a:pPr>
              <a:lnSpc>
                <a:spcPct val="120000"/>
              </a:lnSpc>
            </a:pPr>
            <a:r>
              <a:rPr lang="es-CL" altLang="es-CL" sz="2000" b="1" dirty="0" smtClean="0"/>
              <a:t>Una Bifurcación (</a:t>
            </a:r>
            <a:r>
              <a:rPr lang="es-CL" altLang="es-CL" sz="2000" b="1" dirty="0" err="1" smtClean="0"/>
              <a:t>Fork</a:t>
            </a:r>
            <a:r>
              <a:rPr lang="es-CL" altLang="es-CL" sz="2000" b="1" dirty="0" smtClean="0"/>
              <a:t>) </a:t>
            </a:r>
            <a:r>
              <a:rPr lang="es-CL" altLang="es-CL" sz="2000" dirty="0" smtClean="0"/>
              <a:t>indica </a:t>
            </a:r>
            <a:r>
              <a:rPr lang="es-CL" altLang="es-CL" sz="2000" dirty="0"/>
              <a:t>un conjunto de actividades que pueden </a:t>
            </a:r>
            <a:r>
              <a:rPr lang="es-CL" altLang="es-CL" sz="2000" dirty="0" smtClean="0"/>
              <a:t>realizarse en </a:t>
            </a:r>
            <a:r>
              <a:rPr lang="es-CL" altLang="es-CL" sz="2000" dirty="0"/>
              <a:t>paralelo (concurrentemente</a:t>
            </a:r>
            <a:r>
              <a:rPr lang="es-CL" altLang="es-CL" sz="2000" dirty="0" smtClean="0"/>
              <a:t>)</a:t>
            </a:r>
          </a:p>
          <a:p>
            <a:pPr>
              <a:lnSpc>
                <a:spcPct val="120000"/>
              </a:lnSpc>
            </a:pPr>
            <a:endParaRPr lang="es-CL" altLang="es-CL" sz="2000" b="1" dirty="0"/>
          </a:p>
          <a:p>
            <a:pPr>
              <a:lnSpc>
                <a:spcPct val="120000"/>
              </a:lnSpc>
            </a:pPr>
            <a:r>
              <a:rPr lang="es-CL" altLang="es-CL" sz="2000" b="1" dirty="0" smtClean="0"/>
              <a:t>Una Unión (</a:t>
            </a:r>
            <a:r>
              <a:rPr lang="es-CL" altLang="es-CL" sz="2000" b="1" dirty="0" err="1" smtClean="0"/>
              <a:t>Join</a:t>
            </a:r>
            <a:r>
              <a:rPr lang="es-CL" altLang="es-CL" sz="2000" b="1" dirty="0" smtClean="0"/>
              <a:t>) </a:t>
            </a:r>
            <a:r>
              <a:rPr lang="es-CL" altLang="es-CL" sz="2000" dirty="0" smtClean="0"/>
              <a:t>Indica </a:t>
            </a:r>
            <a:r>
              <a:rPr lang="es-CL" altLang="es-CL" sz="2000" dirty="0"/>
              <a:t>que, para continuar, deben haber finalizado </a:t>
            </a:r>
            <a:r>
              <a:rPr lang="es-CL" altLang="es-CL" sz="2000" dirty="0" smtClean="0"/>
              <a:t>todas las </a:t>
            </a:r>
            <a:r>
              <a:rPr lang="es-CL" altLang="es-CL" sz="2000" dirty="0"/>
              <a:t>actividades concurrentes.</a:t>
            </a:r>
          </a:p>
        </p:txBody>
      </p:sp>
      <p:sp>
        <p:nvSpPr>
          <p:cNvPr id="14" name="Título 1"/>
          <p:cNvSpPr txBox="1">
            <a:spLocks/>
          </p:cNvSpPr>
          <p:nvPr/>
        </p:nvSpPr>
        <p:spPr>
          <a:xfrm>
            <a:off x="-4301" y="111904"/>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smtClean="0"/>
              <a:t>Diagrama de Actividades</a:t>
            </a:r>
            <a:endParaRPr lang="es-CL" altLang="es-CL" sz="2600" b="1" i="1"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05" y="2636912"/>
            <a:ext cx="4466401" cy="1469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3349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611560" y="908720"/>
            <a:ext cx="8352928" cy="5328592"/>
          </a:xfrm>
        </p:spPr>
        <p:txBody>
          <a:bodyPr>
            <a:normAutofit/>
          </a:bodyPr>
          <a:lstStyle/>
          <a:p>
            <a:pPr marL="0" indent="0">
              <a:lnSpc>
                <a:spcPct val="120000"/>
              </a:lnSpc>
              <a:buNone/>
            </a:pPr>
            <a:r>
              <a:rPr lang="es-CL" altLang="es-CL" sz="2000" b="1" dirty="0" smtClean="0"/>
              <a:t>Partición</a:t>
            </a:r>
            <a:endParaRPr lang="es-CL" altLang="es-CL" sz="2000" b="1" dirty="0"/>
          </a:p>
          <a:p>
            <a:pPr>
              <a:lnSpc>
                <a:spcPct val="120000"/>
              </a:lnSpc>
            </a:pPr>
            <a:r>
              <a:rPr lang="es-CL" altLang="es-CL" sz="2000" dirty="0"/>
              <a:t>Una partición de una actividad se muestra como calles horizontales o verticales. En el siguiente diagrama, las particiones se usan para separar acciones dentro de una actividad </a:t>
            </a:r>
            <a:r>
              <a:rPr lang="es-CL" altLang="es-CL" sz="2000" dirty="0" smtClean="0"/>
              <a:t>realizadas por diferentes actores, </a:t>
            </a:r>
            <a:r>
              <a:rPr lang="es-CL" altLang="es-CL" sz="2000" dirty="0"/>
              <a:t>por ejemplo, </a:t>
            </a:r>
            <a:r>
              <a:rPr lang="es-CL" altLang="es-CL" sz="2000" dirty="0" smtClean="0"/>
              <a:t>el departamento </a:t>
            </a:r>
            <a:r>
              <a:rPr lang="es-CL" altLang="es-CL" sz="2000" dirty="0"/>
              <a:t>de contabilidad y aquellas realizadas por el cliente..</a:t>
            </a:r>
          </a:p>
        </p:txBody>
      </p:sp>
      <p:sp>
        <p:nvSpPr>
          <p:cNvPr id="14" name="Título 1"/>
          <p:cNvSpPr txBox="1">
            <a:spLocks/>
          </p:cNvSpPr>
          <p:nvPr/>
        </p:nvSpPr>
        <p:spPr>
          <a:xfrm>
            <a:off x="-4301" y="111904"/>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smtClean="0"/>
              <a:t>Diagrama de Actividades</a:t>
            </a:r>
            <a:endParaRPr lang="es-CL" altLang="es-CL" sz="2600" b="1" i="1"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7459" y="3284982"/>
            <a:ext cx="4320480" cy="3029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7600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611560" y="908720"/>
            <a:ext cx="8352928" cy="5328592"/>
          </a:xfrm>
        </p:spPr>
        <p:txBody>
          <a:bodyPr>
            <a:normAutofit/>
          </a:bodyPr>
          <a:lstStyle/>
          <a:p>
            <a:pPr marL="0" indent="0">
              <a:lnSpc>
                <a:spcPct val="120000"/>
              </a:lnSpc>
              <a:buNone/>
            </a:pPr>
            <a:r>
              <a:rPr lang="es-CL" altLang="es-CL" sz="2000" b="1" dirty="0" smtClean="0"/>
              <a:t>Región </a:t>
            </a:r>
            <a:r>
              <a:rPr lang="es-CL" altLang="es-CL" sz="2000" b="1" dirty="0"/>
              <a:t>de Actividad Interrumpible</a:t>
            </a:r>
          </a:p>
          <a:p>
            <a:pPr>
              <a:lnSpc>
                <a:spcPct val="120000"/>
              </a:lnSpc>
            </a:pPr>
            <a:r>
              <a:rPr lang="es-CL" altLang="es-CL" sz="2000" dirty="0"/>
              <a:t>Una región de actividad interrumpible rodea un grupo de acciones que se pueden interrumpir. En un ejemplo simple como el siguiente, la acción Procesar Orden se ejecutará hasta su cumplimiento cuando pase control a la acción Cerrar Orden, a menos que una interrupción Cancelar Pedido se reciba, la cual pasará el control a la acción Cancelar Orden.</a:t>
            </a:r>
            <a:endParaRPr lang="es-CL" altLang="es-CL" sz="2000" dirty="0" smtClean="0"/>
          </a:p>
        </p:txBody>
      </p:sp>
      <p:sp>
        <p:nvSpPr>
          <p:cNvPr id="14" name="Título 1"/>
          <p:cNvSpPr txBox="1">
            <a:spLocks/>
          </p:cNvSpPr>
          <p:nvPr/>
        </p:nvSpPr>
        <p:spPr>
          <a:xfrm>
            <a:off x="-4301" y="111904"/>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smtClean="0"/>
              <a:t>Diagrama de Actividades</a:t>
            </a:r>
            <a:endParaRPr lang="es-CL" altLang="es-CL" sz="2600" b="1" i="1"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4005064"/>
            <a:ext cx="5184576" cy="2192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9929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611560" y="908720"/>
            <a:ext cx="8352928" cy="5328592"/>
          </a:xfrm>
        </p:spPr>
        <p:txBody>
          <a:bodyPr>
            <a:normAutofit/>
          </a:bodyPr>
          <a:lstStyle/>
          <a:p>
            <a:pPr marL="0" indent="0">
              <a:lnSpc>
                <a:spcPct val="120000"/>
              </a:lnSpc>
              <a:buNone/>
            </a:pPr>
            <a:r>
              <a:rPr lang="es-CL" altLang="es-CL" sz="2000" b="1" dirty="0" smtClean="0"/>
              <a:t>Ejercicio</a:t>
            </a:r>
          </a:p>
          <a:p>
            <a:pPr marL="0" indent="0">
              <a:lnSpc>
                <a:spcPct val="120000"/>
              </a:lnSpc>
              <a:buNone/>
            </a:pPr>
            <a:r>
              <a:rPr lang="es-CL" altLang="es-CL" sz="2000" dirty="0"/>
              <a:t>Dibuje un Diagrama de </a:t>
            </a:r>
            <a:r>
              <a:rPr lang="es-CL" altLang="es-CL" sz="2000" dirty="0" smtClean="0"/>
              <a:t>Actividades que represente la búsqueda y postulación a una oferta de trabajo, vía un portal de empleos.</a:t>
            </a:r>
            <a:endParaRPr lang="es-CL" altLang="es-CL" sz="2000" b="1" dirty="0" smtClean="0"/>
          </a:p>
          <a:p>
            <a:pPr marL="0" indent="0">
              <a:lnSpc>
                <a:spcPct val="120000"/>
              </a:lnSpc>
              <a:buNone/>
            </a:pPr>
            <a:endParaRPr lang="es-CL" altLang="es-CL" sz="1050" b="1" dirty="0" smtClean="0"/>
          </a:p>
          <a:p>
            <a:pPr marL="0" indent="0">
              <a:lnSpc>
                <a:spcPct val="120000"/>
              </a:lnSpc>
              <a:buNone/>
            </a:pPr>
            <a:r>
              <a:rPr lang="es-CL" altLang="es-CL" sz="2000" b="1" dirty="0" smtClean="0"/>
              <a:t>Sugerencia:</a:t>
            </a:r>
            <a:endParaRPr lang="es-CL" altLang="es-CL" sz="2000" b="1" dirty="0"/>
          </a:p>
          <a:p>
            <a:pPr marL="857250" lvl="1" indent="-457200">
              <a:lnSpc>
                <a:spcPct val="120000"/>
              </a:lnSpc>
              <a:buFont typeface="+mj-lt"/>
              <a:buAutoNum type="arabicPeriod"/>
            </a:pPr>
            <a:r>
              <a:rPr lang="es-CL" altLang="es-CL" sz="1400" dirty="0" smtClean="0"/>
              <a:t>Visite la web de ofertas </a:t>
            </a:r>
            <a:r>
              <a:rPr lang="es-CL" altLang="es-CL" sz="1400" dirty="0"/>
              <a:t>de trabajo: https://www.trabajando.cl/  </a:t>
            </a:r>
            <a:endParaRPr lang="es-CL" altLang="es-CL" sz="1400" dirty="0" smtClean="0"/>
          </a:p>
          <a:p>
            <a:pPr marL="857250" lvl="1" indent="-457200">
              <a:lnSpc>
                <a:spcPct val="120000"/>
              </a:lnSpc>
              <a:buFont typeface="+mj-lt"/>
              <a:buAutoNum type="arabicPeriod"/>
            </a:pPr>
            <a:r>
              <a:rPr lang="es-CL" altLang="es-CL" sz="1400" dirty="0" smtClean="0"/>
              <a:t>Realice una búsqueda laboral para el puesto de programador.</a:t>
            </a:r>
          </a:p>
          <a:p>
            <a:pPr marL="857250" lvl="1" indent="-457200">
              <a:lnSpc>
                <a:spcPct val="120000"/>
              </a:lnSpc>
              <a:buFont typeface="+mj-lt"/>
              <a:buAutoNum type="arabicPeriod"/>
            </a:pPr>
            <a:r>
              <a:rPr lang="es-CL" altLang="es-CL" sz="1400" dirty="0"/>
              <a:t>Elija y revise una </a:t>
            </a:r>
            <a:r>
              <a:rPr lang="es-CL" altLang="es-CL" sz="1400" dirty="0" smtClean="0"/>
              <a:t>oferta.</a:t>
            </a:r>
          </a:p>
          <a:p>
            <a:pPr marL="857250" lvl="1" indent="-457200">
              <a:lnSpc>
                <a:spcPct val="120000"/>
              </a:lnSpc>
              <a:buFont typeface="+mj-lt"/>
              <a:buAutoNum type="arabicPeriod"/>
            </a:pPr>
            <a:r>
              <a:rPr lang="es-CL" altLang="es-CL" sz="1400" dirty="0" smtClean="0"/>
              <a:t>Simule su postulación.</a:t>
            </a:r>
          </a:p>
        </p:txBody>
      </p:sp>
      <p:sp>
        <p:nvSpPr>
          <p:cNvPr id="14" name="Título 1"/>
          <p:cNvSpPr txBox="1">
            <a:spLocks/>
          </p:cNvSpPr>
          <p:nvPr/>
        </p:nvSpPr>
        <p:spPr>
          <a:xfrm>
            <a:off x="-4301" y="111904"/>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smtClean="0"/>
              <a:t>Diagrama de Actividades</a:t>
            </a:r>
            <a:endParaRPr lang="es-CL" altLang="es-CL" sz="2600" b="1" i="1" dirty="0"/>
          </a:p>
        </p:txBody>
      </p:sp>
    </p:spTree>
    <p:extLst>
      <p:ext uri="{BB962C8B-B14F-4D97-AF65-F5344CB8AC3E}">
        <p14:creationId xmlns:p14="http://schemas.microsoft.com/office/powerpoint/2010/main" val="35612667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611560" y="908720"/>
            <a:ext cx="8352928" cy="5328592"/>
          </a:xfrm>
        </p:spPr>
        <p:txBody>
          <a:bodyPr>
            <a:normAutofit/>
          </a:bodyPr>
          <a:lstStyle/>
          <a:p>
            <a:pPr marL="0" indent="0">
              <a:lnSpc>
                <a:spcPct val="120000"/>
              </a:lnSpc>
              <a:buNone/>
            </a:pPr>
            <a:r>
              <a:rPr lang="es-CL" altLang="es-CL" sz="2000" b="1" dirty="0" smtClean="0"/>
              <a:t>Ejercicio</a:t>
            </a:r>
          </a:p>
          <a:p>
            <a:pPr marL="0" indent="0">
              <a:lnSpc>
                <a:spcPct val="120000"/>
              </a:lnSpc>
              <a:buNone/>
            </a:pPr>
            <a:r>
              <a:rPr lang="es-CL" altLang="es-CL" sz="2000" dirty="0"/>
              <a:t>Dibuje un Diagrama de </a:t>
            </a:r>
            <a:r>
              <a:rPr lang="es-CL" altLang="es-CL" sz="2000" dirty="0" smtClean="0"/>
              <a:t>Actividades que represente la búsqueda y compra de un pasaje de buses de manera electrónica.</a:t>
            </a:r>
            <a:endParaRPr lang="es-CL" altLang="es-CL" sz="2000" b="1" dirty="0" smtClean="0"/>
          </a:p>
          <a:p>
            <a:pPr marL="0" indent="0">
              <a:lnSpc>
                <a:spcPct val="120000"/>
              </a:lnSpc>
              <a:buNone/>
            </a:pPr>
            <a:endParaRPr lang="es-CL" altLang="es-CL" sz="1050" b="1" dirty="0" smtClean="0"/>
          </a:p>
          <a:p>
            <a:pPr marL="0" indent="0">
              <a:lnSpc>
                <a:spcPct val="120000"/>
              </a:lnSpc>
              <a:buNone/>
            </a:pPr>
            <a:r>
              <a:rPr lang="es-CL" altLang="es-CL" sz="2000" b="1" dirty="0" smtClean="0"/>
              <a:t>Sugerencia:</a:t>
            </a:r>
            <a:endParaRPr lang="es-CL" altLang="es-CL" sz="2000" b="1" dirty="0"/>
          </a:p>
          <a:p>
            <a:pPr marL="857250" lvl="1" indent="-457200">
              <a:lnSpc>
                <a:spcPct val="120000"/>
              </a:lnSpc>
              <a:buFont typeface="+mj-lt"/>
              <a:buAutoNum type="arabicPeriod"/>
            </a:pPr>
            <a:r>
              <a:rPr lang="es-CL" altLang="es-CL" sz="1400" dirty="0" smtClean="0"/>
              <a:t>Visite la web de </a:t>
            </a:r>
            <a:r>
              <a:rPr lang="es-CL" altLang="es-CL" sz="1400" dirty="0" err="1" smtClean="0"/>
              <a:t>TurBus</a:t>
            </a:r>
            <a:r>
              <a:rPr lang="es-CL" altLang="es-CL" sz="1400" dirty="0" smtClean="0"/>
              <a:t>: </a:t>
            </a:r>
            <a:r>
              <a:rPr lang="es-CL" altLang="es-CL" sz="1400" dirty="0"/>
              <a:t>https://www.turbus.cl/wtbus/indexCompra.jsf  </a:t>
            </a:r>
            <a:endParaRPr lang="es-CL" altLang="es-CL" sz="1400" dirty="0" smtClean="0"/>
          </a:p>
          <a:p>
            <a:pPr marL="857250" lvl="1" indent="-457200">
              <a:lnSpc>
                <a:spcPct val="120000"/>
              </a:lnSpc>
              <a:buFont typeface="+mj-lt"/>
              <a:buAutoNum type="arabicPeriod"/>
            </a:pPr>
            <a:r>
              <a:rPr lang="es-CL" altLang="es-CL" sz="1400" dirty="0" smtClean="0"/>
              <a:t>Solicite un pasaje de ida Santiago – Valparaíso, para una persona. </a:t>
            </a:r>
          </a:p>
          <a:p>
            <a:pPr marL="857250" lvl="1" indent="-457200">
              <a:lnSpc>
                <a:spcPct val="120000"/>
              </a:lnSpc>
              <a:buFont typeface="+mj-lt"/>
              <a:buAutoNum type="arabicPeriod"/>
            </a:pPr>
            <a:r>
              <a:rPr lang="es-CL" altLang="es-CL" sz="1400" dirty="0" smtClean="0"/>
              <a:t>Siga el proceso hasta el paso de pago del pasaje.</a:t>
            </a:r>
          </a:p>
        </p:txBody>
      </p:sp>
      <p:sp>
        <p:nvSpPr>
          <p:cNvPr id="14" name="Título 1"/>
          <p:cNvSpPr txBox="1">
            <a:spLocks/>
          </p:cNvSpPr>
          <p:nvPr/>
        </p:nvSpPr>
        <p:spPr>
          <a:xfrm>
            <a:off x="-4301" y="111904"/>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smtClean="0"/>
              <a:t>Diagrama de Actividades</a:t>
            </a:r>
            <a:endParaRPr lang="es-CL" altLang="es-CL" sz="2600" b="1" i="1" dirty="0"/>
          </a:p>
        </p:txBody>
      </p:sp>
    </p:spTree>
    <p:extLst>
      <p:ext uri="{BB962C8B-B14F-4D97-AF65-F5344CB8AC3E}">
        <p14:creationId xmlns:p14="http://schemas.microsoft.com/office/powerpoint/2010/main" val="3749356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755576" y="908720"/>
            <a:ext cx="8194628" cy="5472608"/>
          </a:xfrm>
        </p:spPr>
        <p:txBody>
          <a:bodyPr>
            <a:normAutofit/>
          </a:bodyPr>
          <a:lstStyle/>
          <a:p>
            <a:pPr marL="0" indent="0">
              <a:lnSpc>
                <a:spcPct val="120000"/>
              </a:lnSpc>
              <a:buNone/>
            </a:pPr>
            <a:r>
              <a:rPr lang="es-CL" altLang="es-CL" sz="2400" dirty="0"/>
              <a:t>El diagrama de actividades es un artefacto muy útil y simple para comunicarse con el cliente porque </a:t>
            </a:r>
            <a:r>
              <a:rPr lang="es-CL" altLang="es-CL" sz="2400" dirty="0" smtClean="0"/>
              <a:t>:</a:t>
            </a:r>
          </a:p>
          <a:p>
            <a:pPr>
              <a:lnSpc>
                <a:spcPct val="120000"/>
              </a:lnSpc>
            </a:pPr>
            <a:r>
              <a:rPr lang="es-CL" altLang="es-CL" sz="2400" dirty="0" smtClean="0"/>
              <a:t>Muestra el flujo de actividades de un sistema o de un negocio </a:t>
            </a:r>
          </a:p>
          <a:p>
            <a:pPr>
              <a:lnSpc>
                <a:spcPct val="120000"/>
              </a:lnSpc>
            </a:pPr>
            <a:r>
              <a:rPr lang="es-CL" altLang="es-CL" sz="2400" dirty="0" smtClean="0"/>
              <a:t>Similar </a:t>
            </a:r>
            <a:r>
              <a:rPr lang="es-CL" altLang="es-CL" sz="2400" dirty="0" smtClean="0"/>
              <a:t>a los diagramas de </a:t>
            </a:r>
            <a:r>
              <a:rPr lang="es-CL" altLang="es-CL" sz="2400" dirty="0" smtClean="0"/>
              <a:t>flujo, en términos de sus </a:t>
            </a:r>
            <a:r>
              <a:rPr lang="es-CL" altLang="es-CL" sz="2400" dirty="0" err="1" smtClean="0"/>
              <a:t>simbolos</a:t>
            </a:r>
            <a:endParaRPr lang="es-CL" altLang="es-CL" sz="2400" dirty="0" smtClean="0"/>
          </a:p>
          <a:p>
            <a:pPr>
              <a:lnSpc>
                <a:spcPct val="120000"/>
              </a:lnSpc>
            </a:pPr>
            <a:r>
              <a:rPr lang="es-CL" altLang="es-CL" sz="2400" dirty="0" smtClean="0"/>
              <a:t>Admite semántica de concurrencia y sincronización</a:t>
            </a:r>
          </a:p>
          <a:p>
            <a:pPr>
              <a:lnSpc>
                <a:spcPct val="120000"/>
              </a:lnSpc>
            </a:pPr>
            <a:r>
              <a:rPr lang="es-CL" altLang="es-CL" sz="2400" dirty="0" smtClean="0"/>
              <a:t>Permite modelar decisiones</a:t>
            </a:r>
          </a:p>
          <a:p>
            <a:pPr>
              <a:lnSpc>
                <a:spcPct val="120000"/>
              </a:lnSpc>
            </a:pPr>
            <a:r>
              <a:rPr lang="es-CL" altLang="es-CL" sz="2400" dirty="0" smtClean="0"/>
              <a:t>Se puede utilizar para modelar negocios</a:t>
            </a:r>
          </a:p>
          <a:p>
            <a:pPr>
              <a:lnSpc>
                <a:spcPct val="120000"/>
              </a:lnSpc>
            </a:pPr>
            <a:endParaRPr lang="es-CL" altLang="es-CL" sz="2000" b="1" dirty="0" smtClean="0"/>
          </a:p>
          <a:p>
            <a:pPr>
              <a:lnSpc>
                <a:spcPct val="120000"/>
              </a:lnSpc>
            </a:pPr>
            <a:endParaRPr lang="es-CL" altLang="es-CL" sz="2000" b="1" dirty="0" smtClean="0"/>
          </a:p>
        </p:txBody>
      </p:sp>
      <p:sp>
        <p:nvSpPr>
          <p:cNvPr id="14" name="Título 1"/>
          <p:cNvSpPr txBox="1">
            <a:spLocks/>
          </p:cNvSpPr>
          <p:nvPr/>
        </p:nvSpPr>
        <p:spPr>
          <a:xfrm>
            <a:off x="-4301" y="111904"/>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smtClean="0"/>
              <a:t>Diagrama de Actividades</a:t>
            </a:r>
            <a:endParaRPr lang="es-CL" altLang="es-CL" sz="2600" b="1" i="1" dirty="0"/>
          </a:p>
        </p:txBody>
      </p:sp>
      <p:sp>
        <p:nvSpPr>
          <p:cNvPr id="4" name="1 Rectángulo redondeado"/>
          <p:cNvSpPr/>
          <p:nvPr/>
        </p:nvSpPr>
        <p:spPr>
          <a:xfrm>
            <a:off x="521772" y="4509120"/>
            <a:ext cx="8256022" cy="208823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just"/>
            <a:r>
              <a:rPr lang="es-CL" sz="2400" b="1" dirty="0"/>
              <a:t>Los diagramas de actividades muestran el flujo de trabajo desde el punto de inicio hasta el punto final detallando muchas de las rutas de decisiones que existen en el progreso de eventos contenidos en la actividad. </a:t>
            </a:r>
          </a:p>
        </p:txBody>
      </p:sp>
    </p:spTree>
    <p:extLst>
      <p:ext uri="{BB962C8B-B14F-4D97-AF65-F5344CB8AC3E}">
        <p14:creationId xmlns:p14="http://schemas.microsoft.com/office/powerpoint/2010/main" val="2062134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755576" y="908720"/>
            <a:ext cx="8194628" cy="5472608"/>
          </a:xfrm>
        </p:spPr>
        <p:txBody>
          <a:bodyPr>
            <a:normAutofit/>
          </a:bodyPr>
          <a:lstStyle/>
          <a:p>
            <a:pPr marL="0" indent="0">
              <a:lnSpc>
                <a:spcPct val="120000"/>
              </a:lnSpc>
              <a:buNone/>
            </a:pPr>
            <a:r>
              <a:rPr lang="es-CL" altLang="es-CL" sz="2400" dirty="0"/>
              <a:t>Los Diagramas de Actividades son útiles para </a:t>
            </a:r>
            <a:r>
              <a:rPr lang="es-CL" altLang="es-CL" sz="2400" dirty="0" smtClean="0"/>
              <a:t>detallar </a:t>
            </a:r>
            <a:r>
              <a:rPr lang="es-CL" altLang="es-CL" sz="2400" dirty="0"/>
              <a:t>el proceso involucrado en las actividades de </a:t>
            </a:r>
            <a:r>
              <a:rPr lang="es-CL" altLang="es-CL" sz="2400" dirty="0" smtClean="0"/>
              <a:t>un sistema o negocio.</a:t>
            </a:r>
            <a:endParaRPr lang="es-CL" altLang="es-CL" sz="2400" dirty="0" smtClean="0"/>
          </a:p>
          <a:p>
            <a:pPr marL="0" indent="0">
              <a:lnSpc>
                <a:spcPct val="120000"/>
              </a:lnSpc>
              <a:buNone/>
            </a:pPr>
            <a:endParaRPr lang="es-CL" altLang="es-CL" sz="2400" dirty="0" smtClean="0"/>
          </a:p>
          <a:p>
            <a:pPr>
              <a:lnSpc>
                <a:spcPct val="120000"/>
              </a:lnSpc>
            </a:pPr>
            <a:endParaRPr lang="es-CL" altLang="es-CL" sz="2000" b="1" dirty="0" smtClean="0"/>
          </a:p>
          <a:p>
            <a:pPr>
              <a:lnSpc>
                <a:spcPct val="120000"/>
              </a:lnSpc>
            </a:pPr>
            <a:endParaRPr lang="es-CL" altLang="es-CL" sz="2000" b="1" dirty="0" smtClean="0"/>
          </a:p>
        </p:txBody>
      </p:sp>
      <p:sp>
        <p:nvSpPr>
          <p:cNvPr id="14" name="Título 1"/>
          <p:cNvSpPr txBox="1">
            <a:spLocks/>
          </p:cNvSpPr>
          <p:nvPr/>
        </p:nvSpPr>
        <p:spPr>
          <a:xfrm>
            <a:off x="-4301" y="111904"/>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smtClean="0"/>
              <a:t>Diagrama de Actividades</a:t>
            </a:r>
            <a:endParaRPr lang="es-CL" altLang="es-CL" sz="2600" b="1" i="1" dirty="0"/>
          </a:p>
        </p:txBody>
      </p:sp>
      <p:pic>
        <p:nvPicPr>
          <p:cNvPr id="3" name="Picture 2" descr="Resultado de imagen para Activity diagram exam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348880"/>
            <a:ext cx="8269165" cy="3096344"/>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539552" y="5373796"/>
            <a:ext cx="8208912" cy="215444"/>
          </a:xfrm>
          <a:prstGeom prst="rect">
            <a:avLst/>
          </a:prstGeom>
        </p:spPr>
        <p:txBody>
          <a:bodyPr wrap="square">
            <a:spAutoFit/>
          </a:bodyPr>
          <a:lstStyle/>
          <a:p>
            <a:pPr algn="r"/>
            <a:r>
              <a:rPr lang="es-CL" sz="800" dirty="0"/>
              <a:t>https://www.printablediagram.com/printable-activity-diagrams/</a:t>
            </a:r>
          </a:p>
        </p:txBody>
      </p:sp>
    </p:spTree>
    <p:extLst>
      <p:ext uri="{BB962C8B-B14F-4D97-AF65-F5344CB8AC3E}">
        <p14:creationId xmlns:p14="http://schemas.microsoft.com/office/powerpoint/2010/main" val="2379752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409820" y="1306059"/>
            <a:ext cx="8482660" cy="5544616"/>
          </a:xfrm>
        </p:spPr>
        <p:txBody>
          <a:bodyPr>
            <a:normAutofit/>
          </a:bodyPr>
          <a:lstStyle/>
          <a:p>
            <a:pPr marL="0" indent="0">
              <a:lnSpc>
                <a:spcPct val="120000"/>
              </a:lnSpc>
              <a:buNone/>
            </a:pPr>
            <a:r>
              <a:rPr lang="es-CL" altLang="es-CL" sz="2000" b="1" dirty="0"/>
              <a:t>Actividades</a:t>
            </a:r>
          </a:p>
          <a:p>
            <a:pPr>
              <a:lnSpc>
                <a:spcPct val="120000"/>
              </a:lnSpc>
            </a:pPr>
            <a:r>
              <a:rPr lang="es-CL" altLang="es-CL" sz="2000" dirty="0"/>
              <a:t>Una actividad es la especificación de una secuencia parametrizada de comportamiento. Una actividad muestra un rectángulo con las puntas redondeadas adjuntando todas las acciones, flujos de control y otros elementos que constituyen la actividad</a:t>
            </a:r>
            <a:r>
              <a:rPr lang="es-CL" altLang="es-CL" sz="2000" dirty="0" smtClean="0"/>
              <a:t>.</a:t>
            </a:r>
          </a:p>
          <a:p>
            <a:pPr>
              <a:lnSpc>
                <a:spcPct val="120000"/>
              </a:lnSpc>
            </a:pPr>
            <a:endParaRPr lang="es-CL" altLang="es-CL" sz="2000" dirty="0"/>
          </a:p>
          <a:p>
            <a:pPr marL="0" indent="0">
              <a:lnSpc>
                <a:spcPct val="120000"/>
              </a:lnSpc>
              <a:buNone/>
            </a:pPr>
            <a:r>
              <a:rPr lang="es-CL" altLang="es-CL" sz="2000" b="1" dirty="0" smtClean="0"/>
              <a:t>Acciones</a:t>
            </a:r>
          </a:p>
          <a:p>
            <a:pPr>
              <a:lnSpc>
                <a:spcPct val="120000"/>
              </a:lnSpc>
            </a:pPr>
            <a:r>
              <a:rPr lang="es-CL" altLang="es-CL" sz="2000" dirty="0" smtClean="0"/>
              <a:t>Una acción representa un solo paso dentro de una actividad. Las acciones se denotan por rectángulos con las puntas redondeadas.</a:t>
            </a:r>
          </a:p>
        </p:txBody>
      </p:sp>
      <p:sp>
        <p:nvSpPr>
          <p:cNvPr id="14" name="Título 1"/>
          <p:cNvSpPr txBox="1">
            <a:spLocks/>
          </p:cNvSpPr>
          <p:nvPr/>
        </p:nvSpPr>
        <p:spPr>
          <a:xfrm>
            <a:off x="-4301" y="111904"/>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smtClean="0"/>
              <a:t>Diagrama de Actividades</a:t>
            </a:r>
            <a:endParaRPr lang="es-CL" altLang="es-CL" sz="2600" b="1" i="1"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2996952"/>
            <a:ext cx="2376264" cy="983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2571" y="4653136"/>
            <a:ext cx="1620180" cy="936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6296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467544" y="908720"/>
            <a:ext cx="6264696" cy="1728192"/>
          </a:xfrm>
        </p:spPr>
        <p:txBody>
          <a:bodyPr>
            <a:normAutofit/>
          </a:bodyPr>
          <a:lstStyle/>
          <a:p>
            <a:pPr marL="0" indent="0">
              <a:lnSpc>
                <a:spcPct val="120000"/>
              </a:lnSpc>
              <a:buNone/>
            </a:pPr>
            <a:r>
              <a:rPr lang="es-CL" altLang="es-CL" sz="2000" b="1" dirty="0" smtClean="0"/>
              <a:t>Restricciones de Acción</a:t>
            </a:r>
          </a:p>
          <a:p>
            <a:pPr>
              <a:lnSpc>
                <a:spcPct val="120000"/>
              </a:lnSpc>
            </a:pPr>
            <a:r>
              <a:rPr lang="es-CL" altLang="es-CL" sz="2000" dirty="0" smtClean="0"/>
              <a:t>Las restricciones se pueden adjuntar a una acción. El siguiente diagrama muestra una acción con pre y post condiciones locales.</a:t>
            </a:r>
          </a:p>
        </p:txBody>
      </p:sp>
      <p:sp>
        <p:nvSpPr>
          <p:cNvPr id="14" name="Título 1"/>
          <p:cNvSpPr txBox="1">
            <a:spLocks/>
          </p:cNvSpPr>
          <p:nvPr/>
        </p:nvSpPr>
        <p:spPr>
          <a:xfrm>
            <a:off x="-4301" y="111904"/>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smtClean="0"/>
              <a:t>Diagrama de Actividades</a:t>
            </a:r>
            <a:endParaRPr lang="es-CL" altLang="es-CL" sz="2600" b="1" i="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830411"/>
            <a:ext cx="1600200"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txBox="1">
            <a:spLocks noChangeArrowheads="1"/>
          </p:cNvSpPr>
          <p:nvPr/>
        </p:nvSpPr>
        <p:spPr>
          <a:xfrm>
            <a:off x="619944" y="2859236"/>
            <a:ext cx="8000528" cy="33060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marL="0" indent="0" fontAlgn="auto">
              <a:lnSpc>
                <a:spcPct val="120000"/>
              </a:lnSpc>
              <a:spcAft>
                <a:spcPts val="0"/>
              </a:spcAft>
              <a:buNone/>
            </a:pPr>
            <a:r>
              <a:rPr lang="es-CL" altLang="es-CL" sz="2000" b="1" dirty="0" smtClean="0"/>
              <a:t>Flujo </a:t>
            </a:r>
            <a:r>
              <a:rPr lang="es-CL" altLang="es-CL" sz="2000" b="1" dirty="0"/>
              <a:t>de Control</a:t>
            </a:r>
          </a:p>
          <a:p>
            <a:pPr fontAlgn="auto">
              <a:lnSpc>
                <a:spcPct val="120000"/>
              </a:lnSpc>
              <a:spcAft>
                <a:spcPts val="0"/>
              </a:spcAft>
            </a:pPr>
            <a:r>
              <a:rPr lang="es-CL" altLang="es-CL" sz="2000" dirty="0"/>
              <a:t>Un flujo de control muestra el flujo de control de una acción a otra. Su notación es una línea con una punta de flecha</a:t>
            </a:r>
            <a:r>
              <a:rPr lang="es-CL" altLang="es-CL" sz="2000" dirty="0" smtClean="0"/>
              <a:t>.</a:t>
            </a:r>
          </a:p>
          <a:p>
            <a:pPr fontAlgn="auto">
              <a:lnSpc>
                <a:spcPct val="120000"/>
              </a:lnSpc>
              <a:spcAft>
                <a:spcPts val="0"/>
              </a:spcAft>
            </a:pPr>
            <a:endParaRPr lang="es-CL" altLang="es-CL" sz="2000" dirty="0"/>
          </a:p>
          <a:p>
            <a:pPr marL="0" indent="0" fontAlgn="auto">
              <a:lnSpc>
                <a:spcPct val="120000"/>
              </a:lnSpc>
              <a:spcAft>
                <a:spcPts val="0"/>
              </a:spcAft>
              <a:buNone/>
            </a:pPr>
            <a:r>
              <a:rPr lang="es-CL" altLang="es-CL" sz="2000" b="1" dirty="0"/>
              <a:t>Nodo Inicial</a:t>
            </a:r>
          </a:p>
          <a:p>
            <a:pPr fontAlgn="auto">
              <a:lnSpc>
                <a:spcPct val="120000"/>
              </a:lnSpc>
              <a:spcAft>
                <a:spcPts val="0"/>
              </a:spcAft>
            </a:pPr>
            <a:r>
              <a:rPr lang="es-CL" altLang="es-CL" sz="2000" dirty="0"/>
              <a:t>Un nodo inicial o de comienzo se describe por un gran punto negro, como se muestra a continuación.</a:t>
            </a:r>
            <a:endParaRPr lang="es-CL" altLang="es-CL" sz="2000" dirty="0" smtClean="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9670" y="3996881"/>
            <a:ext cx="3412468" cy="800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1618" y="5445224"/>
            <a:ext cx="2506765" cy="857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7273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467544" y="908720"/>
            <a:ext cx="8352928" cy="5328592"/>
          </a:xfrm>
        </p:spPr>
        <p:txBody>
          <a:bodyPr>
            <a:normAutofit/>
          </a:bodyPr>
          <a:lstStyle/>
          <a:p>
            <a:pPr marL="0" indent="0">
              <a:lnSpc>
                <a:spcPct val="120000"/>
              </a:lnSpc>
              <a:buNone/>
            </a:pPr>
            <a:r>
              <a:rPr lang="es-CL" altLang="es-CL" sz="2000" b="1" dirty="0" smtClean="0"/>
              <a:t>Nodo </a:t>
            </a:r>
            <a:r>
              <a:rPr lang="es-CL" altLang="es-CL" sz="2000" b="1" dirty="0"/>
              <a:t>Final</a:t>
            </a:r>
          </a:p>
          <a:p>
            <a:pPr>
              <a:lnSpc>
                <a:spcPct val="120000"/>
              </a:lnSpc>
            </a:pPr>
            <a:r>
              <a:rPr lang="es-CL" altLang="es-CL" sz="2000" dirty="0"/>
              <a:t>Hay dos tipos de nodos finales: nodos finales de actividad y de flujo. El </a:t>
            </a:r>
            <a:r>
              <a:rPr lang="es-CL" altLang="es-CL" sz="2000" b="1" u="sng" dirty="0"/>
              <a:t>nodo final de actividad </a:t>
            </a:r>
            <a:r>
              <a:rPr lang="es-CL" altLang="es-CL" sz="2000" dirty="0"/>
              <a:t>se describe como un círculo con un punto dentro del mismo</a:t>
            </a:r>
            <a:r>
              <a:rPr lang="es-CL" altLang="es-CL" sz="2000" dirty="0" smtClean="0"/>
              <a:t>.</a:t>
            </a:r>
          </a:p>
          <a:p>
            <a:pPr>
              <a:lnSpc>
                <a:spcPct val="120000"/>
              </a:lnSpc>
            </a:pPr>
            <a:endParaRPr lang="es-CL" altLang="es-CL" sz="2000" dirty="0"/>
          </a:p>
          <a:p>
            <a:pPr>
              <a:lnSpc>
                <a:spcPct val="120000"/>
              </a:lnSpc>
            </a:pPr>
            <a:r>
              <a:rPr lang="es-CL" altLang="es-CL" sz="2000" dirty="0"/>
              <a:t>El </a:t>
            </a:r>
            <a:r>
              <a:rPr lang="es-CL" altLang="es-CL" sz="2000" b="1" u="sng" dirty="0"/>
              <a:t>nodo final de flujo </a:t>
            </a:r>
            <a:r>
              <a:rPr lang="es-CL" altLang="es-CL" sz="2000" dirty="0"/>
              <a:t>se describe como un círculo con una cruz dentro del mismo</a:t>
            </a:r>
            <a:r>
              <a:rPr lang="es-CL" altLang="es-CL" sz="2000" dirty="0" smtClean="0"/>
              <a:t>.</a:t>
            </a:r>
          </a:p>
          <a:p>
            <a:pPr>
              <a:lnSpc>
                <a:spcPct val="120000"/>
              </a:lnSpc>
            </a:pPr>
            <a:endParaRPr lang="es-CL" altLang="es-CL" sz="2000" dirty="0"/>
          </a:p>
          <a:p>
            <a:pPr marL="0" indent="0">
              <a:lnSpc>
                <a:spcPct val="120000"/>
              </a:lnSpc>
              <a:buNone/>
            </a:pPr>
            <a:r>
              <a:rPr lang="es-CL" altLang="es-CL" sz="2000" b="1" dirty="0"/>
              <a:t>Flujos de Objetos y Objeto</a:t>
            </a:r>
          </a:p>
          <a:p>
            <a:pPr>
              <a:lnSpc>
                <a:spcPct val="120000"/>
              </a:lnSpc>
            </a:pPr>
            <a:r>
              <a:rPr lang="es-CL" altLang="es-CL" sz="2000" dirty="0"/>
              <a:t>Un flujo de objeto es la ruta a lo largo de la cual pueden pasar objetos o datos. Un objeto se muestra cómo un rectángulo.</a:t>
            </a:r>
            <a:endParaRPr lang="es-CL" altLang="es-CL" sz="2000" dirty="0" smtClean="0"/>
          </a:p>
        </p:txBody>
      </p:sp>
      <p:sp>
        <p:nvSpPr>
          <p:cNvPr id="14" name="Título 1"/>
          <p:cNvSpPr txBox="1">
            <a:spLocks/>
          </p:cNvSpPr>
          <p:nvPr/>
        </p:nvSpPr>
        <p:spPr>
          <a:xfrm>
            <a:off x="-4301" y="111904"/>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smtClean="0"/>
              <a:t>Diagrama de Actividades</a:t>
            </a:r>
            <a:endParaRPr lang="es-CL" altLang="es-CL" sz="2600" b="1" i="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132856"/>
            <a:ext cx="2363713" cy="730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0262" y="3429000"/>
            <a:ext cx="2066618" cy="718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0262" y="5229200"/>
            <a:ext cx="2066618" cy="1270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0940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467544" y="908720"/>
            <a:ext cx="8352928" cy="5328592"/>
          </a:xfrm>
        </p:spPr>
        <p:txBody>
          <a:bodyPr>
            <a:normAutofit/>
          </a:bodyPr>
          <a:lstStyle/>
          <a:p>
            <a:pPr marL="0" indent="0">
              <a:lnSpc>
                <a:spcPct val="120000"/>
              </a:lnSpc>
              <a:buNone/>
            </a:pPr>
            <a:r>
              <a:rPr lang="es-CL" altLang="es-CL" sz="2000" b="1" dirty="0" smtClean="0"/>
              <a:t>Flujos </a:t>
            </a:r>
            <a:r>
              <a:rPr lang="es-CL" altLang="es-CL" sz="2000" b="1" dirty="0"/>
              <a:t>de Objetos y Objeto</a:t>
            </a:r>
          </a:p>
          <a:p>
            <a:pPr>
              <a:lnSpc>
                <a:spcPct val="120000"/>
              </a:lnSpc>
            </a:pPr>
            <a:r>
              <a:rPr lang="es-CL" altLang="es-CL" sz="2000" dirty="0"/>
              <a:t>Un flujo de objeto se muestra como un conector con una punta de flecha denotando la dirección a la cual se está pasando el </a:t>
            </a:r>
            <a:r>
              <a:rPr lang="es-CL" altLang="es-CL" sz="2000" dirty="0" smtClean="0"/>
              <a:t>objeto.</a:t>
            </a:r>
          </a:p>
          <a:p>
            <a:pPr>
              <a:lnSpc>
                <a:spcPct val="120000"/>
              </a:lnSpc>
            </a:pPr>
            <a:endParaRPr lang="es-CL" altLang="es-CL" sz="2000" dirty="0"/>
          </a:p>
          <a:p>
            <a:pPr>
              <a:lnSpc>
                <a:spcPct val="120000"/>
              </a:lnSpc>
            </a:pPr>
            <a:endParaRPr lang="es-CL" altLang="es-CL" sz="2000" dirty="0" smtClean="0"/>
          </a:p>
          <a:p>
            <a:pPr>
              <a:lnSpc>
                <a:spcPct val="120000"/>
              </a:lnSpc>
            </a:pPr>
            <a:endParaRPr lang="es-CL" altLang="es-CL" sz="2000" dirty="0" smtClean="0"/>
          </a:p>
          <a:p>
            <a:pPr>
              <a:lnSpc>
                <a:spcPct val="120000"/>
              </a:lnSpc>
            </a:pPr>
            <a:r>
              <a:rPr lang="es-CL" altLang="es-CL" sz="2000" dirty="0"/>
              <a:t>Un flujo de objeto debe tener un objeto en por lo menos uno de sus extremos. Una notación de acceso rápido para el diagrama de arriba sería usar los </a:t>
            </a:r>
            <a:r>
              <a:rPr lang="es-CL" altLang="es-CL" sz="2000" b="1" dirty="0" err="1"/>
              <a:t>pins</a:t>
            </a:r>
            <a:r>
              <a:rPr lang="es-CL" altLang="es-CL" sz="2000" dirty="0"/>
              <a:t> de salidas y entradas</a:t>
            </a:r>
            <a:r>
              <a:rPr lang="es-CL" altLang="es-CL" sz="2000" dirty="0" smtClean="0"/>
              <a:t>.</a:t>
            </a:r>
          </a:p>
          <a:p>
            <a:pPr>
              <a:lnSpc>
                <a:spcPct val="120000"/>
              </a:lnSpc>
            </a:pPr>
            <a:endParaRPr lang="es-CL" altLang="es-CL" sz="2000" dirty="0" smtClean="0"/>
          </a:p>
        </p:txBody>
      </p:sp>
      <p:sp>
        <p:nvSpPr>
          <p:cNvPr id="14" name="Título 1"/>
          <p:cNvSpPr txBox="1">
            <a:spLocks/>
          </p:cNvSpPr>
          <p:nvPr/>
        </p:nvSpPr>
        <p:spPr>
          <a:xfrm>
            <a:off x="-4301" y="111904"/>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smtClean="0"/>
              <a:t>Diagrama de Actividades</a:t>
            </a:r>
            <a:endParaRPr lang="es-CL" altLang="es-CL" sz="2600" b="1" i="1"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2222562"/>
            <a:ext cx="4550906" cy="864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2124" y="4861916"/>
            <a:ext cx="4586486" cy="1004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0741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611560" y="908720"/>
            <a:ext cx="8352928" cy="5328592"/>
          </a:xfrm>
        </p:spPr>
        <p:txBody>
          <a:bodyPr>
            <a:normAutofit/>
          </a:bodyPr>
          <a:lstStyle/>
          <a:p>
            <a:pPr marL="0" indent="0">
              <a:lnSpc>
                <a:spcPct val="120000"/>
              </a:lnSpc>
              <a:buNone/>
            </a:pPr>
            <a:r>
              <a:rPr lang="es-CL" altLang="es-CL" sz="2000" b="1" dirty="0" smtClean="0"/>
              <a:t>Flujos </a:t>
            </a:r>
            <a:r>
              <a:rPr lang="es-CL" altLang="es-CL" sz="2000" b="1" dirty="0"/>
              <a:t>de Objetos y Objeto</a:t>
            </a:r>
          </a:p>
          <a:p>
            <a:pPr>
              <a:lnSpc>
                <a:spcPct val="120000"/>
              </a:lnSpc>
            </a:pPr>
            <a:r>
              <a:rPr lang="es-CL" altLang="es-CL" sz="2000" dirty="0"/>
              <a:t>Un flujo de objeto se muestra como un conector con una punta de flecha denotando la dirección a la cual se está pasando el </a:t>
            </a:r>
            <a:r>
              <a:rPr lang="es-CL" altLang="es-CL" sz="2000" dirty="0" smtClean="0"/>
              <a:t>objeto.</a:t>
            </a:r>
          </a:p>
          <a:p>
            <a:pPr>
              <a:lnSpc>
                <a:spcPct val="120000"/>
              </a:lnSpc>
            </a:pPr>
            <a:endParaRPr lang="es-CL" altLang="es-CL" sz="2000" dirty="0"/>
          </a:p>
          <a:p>
            <a:pPr>
              <a:lnSpc>
                <a:spcPct val="120000"/>
              </a:lnSpc>
            </a:pPr>
            <a:endParaRPr lang="es-CL" altLang="es-CL" sz="2000" dirty="0" smtClean="0"/>
          </a:p>
          <a:p>
            <a:pPr>
              <a:lnSpc>
                <a:spcPct val="120000"/>
              </a:lnSpc>
            </a:pPr>
            <a:r>
              <a:rPr lang="es-CL" altLang="es-CL" sz="2000" dirty="0" smtClean="0"/>
              <a:t>Un </a:t>
            </a:r>
            <a:r>
              <a:rPr lang="es-CL" altLang="es-CL" sz="2000" dirty="0"/>
              <a:t>flujo de objeto debe tener un objeto en por lo menos uno de sus extremos. Una notación de acceso rápido para el diagrama de arriba sería usar los </a:t>
            </a:r>
            <a:r>
              <a:rPr lang="es-CL" altLang="es-CL" sz="2000" b="1" dirty="0" err="1"/>
              <a:t>pins</a:t>
            </a:r>
            <a:r>
              <a:rPr lang="es-CL" altLang="es-CL" sz="2000" dirty="0"/>
              <a:t> de salidas y entradas</a:t>
            </a:r>
            <a:r>
              <a:rPr lang="es-CL" altLang="es-CL" sz="2000" dirty="0" smtClean="0"/>
              <a:t>.</a:t>
            </a:r>
          </a:p>
          <a:p>
            <a:pPr>
              <a:lnSpc>
                <a:spcPct val="120000"/>
              </a:lnSpc>
            </a:pPr>
            <a:endParaRPr lang="es-CL" altLang="es-CL" sz="2000" dirty="0"/>
          </a:p>
          <a:p>
            <a:pPr>
              <a:lnSpc>
                <a:spcPct val="120000"/>
              </a:lnSpc>
            </a:pPr>
            <a:endParaRPr lang="es-CL" altLang="es-CL" sz="2000" dirty="0" smtClean="0"/>
          </a:p>
          <a:p>
            <a:pPr>
              <a:lnSpc>
                <a:spcPct val="120000"/>
              </a:lnSpc>
            </a:pPr>
            <a:r>
              <a:rPr lang="es-CL" sz="2000" dirty="0"/>
              <a:t>Un almacén </a:t>
            </a:r>
            <a:r>
              <a:rPr lang="es-CL" sz="2000" dirty="0" smtClean="0"/>
              <a:t>se </a:t>
            </a:r>
            <a:r>
              <a:rPr lang="es-CL" sz="2000" dirty="0"/>
              <a:t>muestra como un objeto con las clave «</a:t>
            </a:r>
            <a:r>
              <a:rPr lang="es-CL" sz="2000" dirty="0" err="1"/>
              <a:t>datastore</a:t>
            </a:r>
            <a:r>
              <a:rPr lang="es-CL" sz="2000" dirty="0"/>
              <a:t>».</a:t>
            </a:r>
            <a:endParaRPr lang="es-CL" altLang="es-CL" sz="2000" dirty="0" smtClean="0"/>
          </a:p>
          <a:p>
            <a:pPr>
              <a:lnSpc>
                <a:spcPct val="120000"/>
              </a:lnSpc>
            </a:pPr>
            <a:endParaRPr lang="es-CL" altLang="es-CL" sz="2000" dirty="0" smtClean="0"/>
          </a:p>
        </p:txBody>
      </p:sp>
      <p:sp>
        <p:nvSpPr>
          <p:cNvPr id="14" name="Título 1"/>
          <p:cNvSpPr txBox="1">
            <a:spLocks/>
          </p:cNvSpPr>
          <p:nvPr/>
        </p:nvSpPr>
        <p:spPr>
          <a:xfrm>
            <a:off x="-4301" y="111904"/>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smtClean="0"/>
              <a:t>Diagrama de Actividades</a:t>
            </a:r>
            <a:endParaRPr lang="es-CL" altLang="es-CL" sz="2600" b="1" i="1"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2222562"/>
            <a:ext cx="4190866" cy="795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6032" y="4137337"/>
            <a:ext cx="4219466" cy="924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3740" y="5445224"/>
            <a:ext cx="1708340" cy="1082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7138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a:xfrm>
            <a:off x="611560" y="908720"/>
            <a:ext cx="8352928" cy="5328592"/>
          </a:xfrm>
        </p:spPr>
        <p:txBody>
          <a:bodyPr>
            <a:normAutofit/>
          </a:bodyPr>
          <a:lstStyle/>
          <a:p>
            <a:pPr marL="0" indent="0">
              <a:lnSpc>
                <a:spcPct val="120000"/>
              </a:lnSpc>
              <a:buNone/>
            </a:pPr>
            <a:r>
              <a:rPr lang="es-CL" altLang="es-CL" sz="2100" b="1" dirty="0" smtClean="0"/>
              <a:t>Nodos </a:t>
            </a:r>
            <a:r>
              <a:rPr lang="es-CL" altLang="es-CL" sz="2100" b="1" dirty="0"/>
              <a:t>de Decisión y Combinación</a:t>
            </a:r>
          </a:p>
          <a:p>
            <a:pPr>
              <a:lnSpc>
                <a:spcPct val="120000"/>
              </a:lnSpc>
            </a:pPr>
            <a:r>
              <a:rPr lang="es-CL" altLang="es-CL" sz="2100" dirty="0"/>
              <a:t>Los nodos de decisión y combinación tienen la misma notación: </a:t>
            </a:r>
            <a:r>
              <a:rPr lang="es-CL" altLang="es-CL" sz="2100" b="1" u="sng" dirty="0"/>
              <a:t>una forma de diamante</a:t>
            </a:r>
            <a:r>
              <a:rPr lang="es-CL" altLang="es-CL" sz="2100" dirty="0"/>
              <a:t>. </a:t>
            </a:r>
            <a:r>
              <a:rPr lang="es-CL" altLang="es-CL" sz="2100" dirty="0" smtClean="0"/>
              <a:t>Los dos se pueden nombrar. Los </a:t>
            </a:r>
            <a:r>
              <a:rPr lang="es-CL" altLang="es-CL" sz="2100" dirty="0"/>
              <a:t>flujos de control que provienen de un nodo de decisión tendrán condiciones </a:t>
            </a:r>
            <a:r>
              <a:rPr lang="es-CL" altLang="es-CL" sz="2100" dirty="0" smtClean="0"/>
              <a:t>que </a:t>
            </a:r>
            <a:r>
              <a:rPr lang="es-CL" altLang="es-CL" sz="2100" dirty="0"/>
              <a:t>permitirán el control para fluir si la condición de guarda se realiza. El siguiente diagrama muestra el uso de un nodo de decisión y un nodo de combinación</a:t>
            </a:r>
            <a:r>
              <a:rPr lang="es-CL" altLang="es-CL" sz="2100" dirty="0" smtClean="0"/>
              <a:t>.</a:t>
            </a:r>
            <a:endParaRPr lang="es-CL" altLang="es-CL" sz="2100" dirty="0"/>
          </a:p>
          <a:p>
            <a:pPr>
              <a:lnSpc>
                <a:spcPct val="120000"/>
              </a:lnSpc>
            </a:pPr>
            <a:endParaRPr lang="es-CL" altLang="es-CL" sz="2000" dirty="0"/>
          </a:p>
        </p:txBody>
      </p:sp>
      <p:sp>
        <p:nvSpPr>
          <p:cNvPr id="14" name="Título 1"/>
          <p:cNvSpPr txBox="1">
            <a:spLocks/>
          </p:cNvSpPr>
          <p:nvPr/>
        </p:nvSpPr>
        <p:spPr>
          <a:xfrm>
            <a:off x="-4301" y="111904"/>
            <a:ext cx="9144000" cy="576064"/>
          </a:xfrm>
          <a:prstGeom prst="rect">
            <a:avLst/>
          </a:prstGeom>
        </p:spPr>
        <p:txBody>
          <a:bodyPr vert="horz" lIns="91440" tIns="45720" rIns="91440" bIns="45720" rtlCol="0" anchor="t">
            <a:normAutofit/>
          </a:bodyPr>
          <a:lstStyle>
            <a:defPPr>
              <a:defRPr lang="es-ES_tradnl"/>
            </a:defPPr>
            <a:lvl1pPr algn="ctr" defTabSz="457200" eaLnBrk="1" fontAlgn="auto" latinLnBrk="0" hangingPunct="1">
              <a:spcAft>
                <a:spcPts val="0"/>
              </a:spcAft>
              <a:buNone/>
              <a:defRPr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L" altLang="es-CL" sz="2800" b="1" dirty="0" smtClean="0"/>
              <a:t>Diagrama de Actividades</a:t>
            </a:r>
            <a:endParaRPr lang="es-CL" altLang="es-CL" sz="2600" b="1" i="1"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9407" y="4005064"/>
            <a:ext cx="5256584" cy="2070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85406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rmal">
  <a:themeElements>
    <a:clrScheme name="Compuesto">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termal">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rm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TM01859868[[fn=Thermal]]</Template>
  <TotalTime>70032</TotalTime>
  <Words>954</Words>
  <Application>Microsoft Office PowerPoint</Application>
  <PresentationFormat>Presentación en pantalla (4:3)</PresentationFormat>
  <Paragraphs>104</Paragraphs>
  <Slides>14</Slides>
  <Notes>14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Times New Roman</vt:lpstr>
      <vt:lpstr>termal</vt:lpstr>
      <vt:lpstr>Diagrama de Actividades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Seminario de Arquitectura de Software</dc:title>
  <dc:creator>Cecilia Bastarrica</dc:creator>
  <cp:lastModifiedBy>DUOC</cp:lastModifiedBy>
  <cp:revision>171</cp:revision>
  <cp:lastPrinted>2000-08-18T17:38:34Z</cp:lastPrinted>
  <dcterms:created xsi:type="dcterms:W3CDTF">2000-07-24T20:05:58Z</dcterms:created>
  <dcterms:modified xsi:type="dcterms:W3CDTF">2018-09-04T14:20:35Z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1</vt:i4>
  </property>
  <property fmtid="{D5CDD505-2E9C-101B-9397-08002B2CF9AE}" pid="7" name="MailAddress">
    <vt:lpwstr>cecilia@dcc.uchile.cl</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false</vt:bool>
  </property>
  <property fmtid="{D5CDD505-2E9C-101B-9397-08002B2CF9AE}" pid="20" name="NavBtnPos">
    <vt:i4>3</vt:i4>
  </property>
  <property fmtid="{D5CDD505-2E9C-101B-9397-08002B2CF9AE}" pid="21" name="OutputDir">
    <vt:lpwstr>C:\My Documents\SWA</vt:lpwstr>
  </property>
</Properties>
</file>