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39"/>
  </p:notesMasterIdLst>
  <p:sldIdLst>
    <p:sldId id="256" r:id="rId3"/>
    <p:sldId id="339" r:id="rId4"/>
    <p:sldId id="311" r:id="rId5"/>
    <p:sldId id="375" r:id="rId6"/>
    <p:sldId id="384" r:id="rId7"/>
    <p:sldId id="385" r:id="rId8"/>
    <p:sldId id="318" r:id="rId9"/>
    <p:sldId id="340" r:id="rId10"/>
    <p:sldId id="341" r:id="rId11"/>
    <p:sldId id="377" r:id="rId12"/>
    <p:sldId id="345" r:id="rId13"/>
    <p:sldId id="365" r:id="rId14"/>
    <p:sldId id="366" r:id="rId15"/>
    <p:sldId id="367" r:id="rId16"/>
    <p:sldId id="368" r:id="rId17"/>
    <p:sldId id="370" r:id="rId18"/>
    <p:sldId id="371" r:id="rId19"/>
    <p:sldId id="372" r:id="rId20"/>
    <p:sldId id="374" r:id="rId21"/>
    <p:sldId id="391" r:id="rId22"/>
    <p:sldId id="392" r:id="rId23"/>
    <p:sldId id="393" r:id="rId24"/>
    <p:sldId id="388" r:id="rId25"/>
    <p:sldId id="389" r:id="rId26"/>
    <p:sldId id="390" r:id="rId27"/>
    <p:sldId id="394" r:id="rId28"/>
    <p:sldId id="319" r:id="rId29"/>
    <p:sldId id="342" r:id="rId30"/>
    <p:sldId id="343" r:id="rId31"/>
    <p:sldId id="378" r:id="rId32"/>
    <p:sldId id="379" r:id="rId33"/>
    <p:sldId id="386" r:id="rId34"/>
    <p:sldId id="395" r:id="rId35"/>
    <p:sldId id="344" r:id="rId36"/>
    <p:sldId id="376" r:id="rId37"/>
    <p:sldId id="364" r:id="rId38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38188" indent="-280988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0" y="0"/>
            <a:ext cx="3168650" cy="484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143375" y="0"/>
            <a:ext cx="3168650" cy="484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6640" name="Rectangle 1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75200" cy="35798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8" name="Rectangle 16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32475" cy="430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040" tIns="49320" rIns="95040" bIns="493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 smtClean="0"/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0" y="9113838"/>
            <a:ext cx="3168650" cy="484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49600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040" tIns="49320" rIns="95040" bIns="4932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EFDE3ECF-E135-4C04-A019-3F62FE5DEAC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23960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B7C67B7-6815-4B67-BFFD-2D7C3BC24EC9}" type="slidenum">
              <a:rPr lang="es-ES_tradnl" smtClean="0"/>
              <a:pPr/>
              <a:t>1</a:t>
            </a:fld>
            <a:endParaRPr lang="es-ES_tradnl" dirty="0" smtClean="0"/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60713" cy="46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040" tIns="49320" rIns="95040" bIns="4932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CA0A467-9E44-4D25-AB0B-62BAE4B49916}" type="slidenum">
              <a:rPr lang="es-ES_tradnl" sz="1300">
                <a:solidFill>
                  <a:srgbClr val="000000"/>
                </a:solidFill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s-ES_tradnl" sz="1300" dirty="0">
              <a:solidFill>
                <a:srgbClr val="000000"/>
              </a:solidFill>
            </a:endParaRPr>
          </a:p>
        </p:txBody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63888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040" tIns="49320" rIns="95040" bIns="4932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D4E6A0F-9A23-4F4E-AD48-256A0A19A53B}" type="slidenum">
              <a:rPr lang="es-ES_tradnl" sz="1300">
                <a:solidFill>
                  <a:srgbClr val="000000"/>
                </a:solidFill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s-ES_tradnl" sz="1300" dirty="0">
              <a:solidFill>
                <a:srgbClr val="000000"/>
              </a:solidFill>
            </a:endParaRP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040" tIns="49320" rIns="95040" bIns="4932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365B913-2515-493E-BA6D-1D6A631B6D69}" type="slidenum">
              <a:rPr lang="es-ES_tradnl" sz="1300">
                <a:solidFill>
                  <a:srgbClr val="000000"/>
                </a:solidFill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s-ES_tradnl" sz="1300" dirty="0">
              <a:solidFill>
                <a:srgbClr val="000000"/>
              </a:solidFill>
            </a:endParaRP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27655" name="Text Box 5"/>
          <p:cNvSpPr>
            <a:spLocks noGrp="1" noChangeArrowheads="1"/>
          </p:cNvSpPr>
          <p:nvPr>
            <p:ph type="body"/>
          </p:nvPr>
        </p:nvSpPr>
        <p:spPr>
          <a:xfrm>
            <a:off x="192088" y="4371975"/>
            <a:ext cx="7102475" cy="431165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_tradnl" sz="800" b="1" dirty="0" smtClean="0">
              <a:latin typeface="Arial" charset="0"/>
              <a:ea typeface="Lucida Sans Unicode" pitchFamily="32" charset="0"/>
              <a:cs typeface="Lucida Sans Unicode" pitchFamily="32" charset="0"/>
            </a:endParaRPr>
          </a:p>
          <a:p>
            <a:pPr>
              <a:spcBef>
                <a:spcPct val="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_tradnl" sz="800" b="1" dirty="0" smtClean="0">
              <a:latin typeface="Arial" charset="0"/>
              <a:ea typeface="Lucida Sans Unicode" pitchFamily="32" charset="0"/>
              <a:cs typeface="Lucida Sans Unicode" pitchFamily="32" charset="0"/>
            </a:endParaRPr>
          </a:p>
          <a:p>
            <a:pPr>
              <a:spcBef>
                <a:spcPct val="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_tradnl" sz="800" b="1" dirty="0" smtClean="0">
              <a:latin typeface="Arial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27656" name="Text Box 6"/>
          <p:cNvSpPr txBox="1">
            <a:spLocks noChangeArrowheads="1"/>
          </p:cNvSpPr>
          <p:nvPr/>
        </p:nvSpPr>
        <p:spPr bwMode="auto">
          <a:xfrm>
            <a:off x="1220788" y="720725"/>
            <a:ext cx="4864100" cy="35893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27657" name="Text Box 7"/>
          <p:cNvSpPr txBox="1">
            <a:spLocks noChangeArrowheads="1"/>
          </p:cNvSpPr>
          <p:nvPr/>
        </p:nvSpPr>
        <p:spPr bwMode="auto">
          <a:xfrm>
            <a:off x="1258888" y="720725"/>
            <a:ext cx="4779962" cy="3584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8010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B7C67B7-6815-4B67-BFFD-2D7C3BC24EC9}" type="slidenum">
              <a:rPr lang="es-ES_tradnl" smtClean="0"/>
              <a:pPr/>
              <a:t>2</a:t>
            </a:fld>
            <a:endParaRPr lang="es-ES_tradnl" dirty="0" smtClean="0"/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60713" cy="46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040" tIns="49320" rIns="95040" bIns="4932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CA0A467-9E44-4D25-AB0B-62BAE4B49916}" type="slidenum">
              <a:rPr lang="es-ES_tradnl" sz="1300">
                <a:solidFill>
                  <a:srgbClr val="000000"/>
                </a:solidFill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s-ES_tradnl" sz="1300" dirty="0">
              <a:solidFill>
                <a:srgbClr val="000000"/>
              </a:solidFill>
            </a:endParaRPr>
          </a:p>
        </p:txBody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63888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040" tIns="49320" rIns="95040" bIns="4932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D4E6A0F-9A23-4F4E-AD48-256A0A19A53B}" type="slidenum">
              <a:rPr lang="es-ES_tradnl" sz="1300">
                <a:solidFill>
                  <a:srgbClr val="000000"/>
                </a:solidFill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s-ES_tradnl" sz="1300" dirty="0">
              <a:solidFill>
                <a:srgbClr val="000000"/>
              </a:solidFill>
            </a:endParaRP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040" tIns="49320" rIns="95040" bIns="4932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365B913-2515-493E-BA6D-1D6A631B6D69}" type="slidenum">
              <a:rPr lang="es-ES_tradnl" sz="1300">
                <a:solidFill>
                  <a:srgbClr val="000000"/>
                </a:solidFill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s-ES_tradnl" sz="1300" dirty="0">
              <a:solidFill>
                <a:srgbClr val="000000"/>
              </a:solidFill>
            </a:endParaRP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27655" name="Text Box 5"/>
          <p:cNvSpPr>
            <a:spLocks noGrp="1" noChangeArrowheads="1"/>
          </p:cNvSpPr>
          <p:nvPr>
            <p:ph type="body"/>
          </p:nvPr>
        </p:nvSpPr>
        <p:spPr>
          <a:xfrm>
            <a:off x="192088" y="4371975"/>
            <a:ext cx="7102475" cy="431165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_tradnl" sz="800" b="1" dirty="0" smtClean="0">
              <a:latin typeface="Arial" charset="0"/>
              <a:ea typeface="Lucida Sans Unicode" pitchFamily="32" charset="0"/>
              <a:cs typeface="Lucida Sans Unicode" pitchFamily="32" charset="0"/>
            </a:endParaRPr>
          </a:p>
          <a:p>
            <a:pPr>
              <a:spcBef>
                <a:spcPct val="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_tradnl" sz="800" b="1" dirty="0" smtClean="0">
              <a:latin typeface="Arial" charset="0"/>
              <a:ea typeface="Lucida Sans Unicode" pitchFamily="32" charset="0"/>
              <a:cs typeface="Lucida Sans Unicode" pitchFamily="32" charset="0"/>
            </a:endParaRPr>
          </a:p>
          <a:p>
            <a:pPr>
              <a:spcBef>
                <a:spcPct val="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_tradnl" sz="800" b="1" dirty="0" smtClean="0">
              <a:latin typeface="Arial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27656" name="Text Box 6"/>
          <p:cNvSpPr txBox="1">
            <a:spLocks noChangeArrowheads="1"/>
          </p:cNvSpPr>
          <p:nvPr/>
        </p:nvSpPr>
        <p:spPr bwMode="auto">
          <a:xfrm>
            <a:off x="1220788" y="720725"/>
            <a:ext cx="4864100" cy="35893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27657" name="Text Box 7"/>
          <p:cNvSpPr txBox="1">
            <a:spLocks noChangeArrowheads="1"/>
          </p:cNvSpPr>
          <p:nvPr/>
        </p:nvSpPr>
        <p:spPr bwMode="auto">
          <a:xfrm>
            <a:off x="1258888" y="720725"/>
            <a:ext cx="4779962" cy="3584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097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61163" y="404813"/>
            <a:ext cx="2049462" cy="48545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11188" y="404813"/>
            <a:ext cx="5997575" cy="48545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92888" y="1600200"/>
            <a:ext cx="2093912" cy="45259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11150" y="1600200"/>
            <a:ext cx="612933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1188" y="1628775"/>
            <a:ext cx="3981450" cy="3630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45038" y="1628775"/>
            <a:ext cx="3983037" cy="3630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404813"/>
            <a:ext cx="8126412" cy="957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2080" tIns="41040" rIns="82080" bIns="410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3675" y="6626225"/>
            <a:ext cx="2362200" cy="234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2080" tIns="41040" rIns="82080" bIns="41040" anchor="b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000" dirty="0" err="1">
                <a:solidFill>
                  <a:srgbClr val="D3D3D3"/>
                </a:solidFill>
              </a:rPr>
              <a:t>Administración</a:t>
            </a:r>
            <a:r>
              <a:rPr lang="en-US" sz="1000" dirty="0">
                <a:solidFill>
                  <a:srgbClr val="D3D3D3"/>
                </a:solidFill>
              </a:rPr>
              <a:t> de </a:t>
            </a:r>
            <a:r>
              <a:rPr lang="en-US" sz="1000" dirty="0" err="1">
                <a:solidFill>
                  <a:srgbClr val="D3D3D3"/>
                </a:solidFill>
              </a:rPr>
              <a:t>Servicios</a:t>
            </a:r>
            <a:r>
              <a:rPr lang="en-US" sz="1000" dirty="0">
                <a:solidFill>
                  <a:srgbClr val="D3D3D3"/>
                </a:solidFill>
              </a:rPr>
              <a:t> de Red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428038" y="6623050"/>
            <a:ext cx="742950" cy="234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080" tIns="41040" rIns="82080" bIns="41040" anchor="b">
            <a:spAutoFit/>
          </a:bodyPr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7BC902D8-023C-4364-AF77-FCCC50DA6388}" type="slidenum">
              <a:rPr lang="en-US" sz="1000">
                <a:solidFill>
                  <a:srgbClr val="D3D3D3"/>
                </a:solidFill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‹Nº›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116887" cy="3630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2080" tIns="41040" rIns="82080" bIns="410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los formatos del texto del esquema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  <a:p>
            <a:pPr lvl="4"/>
            <a:r>
              <a:rPr lang="en-GB" smtClean="0"/>
              <a:t>Octavo nivel del esquema</a:t>
            </a:r>
          </a:p>
          <a:p>
            <a:pPr lvl="4"/>
            <a:r>
              <a:rPr lang="en-GB" smtClean="0"/>
              <a:t>Noveno nivel del esquema</a:t>
            </a: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0" y="1497013"/>
            <a:ext cx="9144000" cy="1587"/>
          </a:xfrm>
          <a:prstGeom prst="line">
            <a:avLst/>
          </a:prstGeom>
          <a:noFill/>
          <a:ln w="57240">
            <a:solidFill>
              <a:srgbClr val="83A2C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5pPr>
      <a:lvl6pPr marL="4572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6pPr>
      <a:lvl7pPr marL="9144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7pPr>
      <a:lvl8pPr marL="1371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8pPr>
      <a:lvl9pPr marL="18288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9pPr>
    </p:titleStyle>
    <p:bodyStyle>
      <a:lvl1pPr marL="338138" indent="-338138" algn="l" defTabSz="449263" rtl="0" eaLnBrk="0" fontAlgn="base" hangingPunct="0">
        <a:lnSpc>
          <a:spcPct val="95000"/>
        </a:lnSpc>
        <a:spcBef>
          <a:spcPts val="1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1916113"/>
            <a:ext cx="9144000" cy="2449512"/>
          </a:xfrm>
          <a:prstGeom prst="rect">
            <a:avLst/>
          </a:prstGeom>
          <a:solidFill>
            <a:srgbClr val="83A2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5867400" y="0"/>
            <a:ext cx="3276600" cy="1916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93675" y="6537325"/>
            <a:ext cx="3371850" cy="234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2080" tIns="41040" rIns="82080" bIns="41040" anchor="b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000">
                <a:solidFill>
                  <a:srgbClr val="D3D3D3"/>
                </a:solidFill>
              </a:rPr>
              <a:t>Administración de Servicios de Red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8283575" y="6453188"/>
            <a:ext cx="742950" cy="234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080" tIns="41040" rIns="82080" bIns="41040" anchor="b">
            <a:spAutoFit/>
          </a:bodyPr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9B061A07-C7C1-4B35-8B3F-6E83DFB388CB}" type="slidenum">
              <a:rPr lang="en-US" sz="1000">
                <a:solidFill>
                  <a:srgbClr val="D3D3D3"/>
                </a:solidFill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‹Nº›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11150" y="2382838"/>
            <a:ext cx="3749675" cy="1397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2080" tIns="41040" rIns="82080" bIns="410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656263" y="5427663"/>
            <a:ext cx="2936875" cy="569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2080" tIns="41040" rIns="82080" bIns="41040" anchor="b">
            <a:spAutoFit/>
          </a:bodyPr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b="1">
                <a:solidFill>
                  <a:srgbClr val="D3D3D3"/>
                </a:solidFill>
              </a:rPr>
              <a:t>Escuela de Informática y Telecomunicaciones</a:t>
            </a:r>
          </a:p>
        </p:txBody>
      </p:sp>
      <p:pic>
        <p:nvPicPr>
          <p:cNvPr id="2056" name="Picture 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867400" y="1916113"/>
            <a:ext cx="3276600" cy="2459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5pPr>
      <a:lvl6pPr marL="4572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6pPr>
      <a:lvl7pPr marL="9144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7pPr>
      <a:lvl8pPr marL="1371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8pPr>
      <a:lvl9pPr marL="18288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38138" indent="-338138" algn="l" defTabSz="449263" rtl="0" eaLnBrk="0" fontAlgn="base" hangingPunct="0">
        <a:lnSpc>
          <a:spcPct val="95000"/>
        </a:lnSpc>
        <a:spcBef>
          <a:spcPts val="1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so27000.es/iso27000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so27000.es/download/ControlesISO27002-2013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11150" y="2662238"/>
            <a:ext cx="5556250" cy="849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2080" tIns="41040" rIns="82080" bIns="41040" anchor="ctr"/>
          <a:lstStyle/>
          <a:p>
            <a:pPr marL="673100" indent="-330200">
              <a:tabLst>
                <a:tab pos="368300" algn="l"/>
                <a:tab pos="825500" algn="l"/>
                <a:tab pos="1270000" algn="l"/>
                <a:tab pos="1714500" algn="l"/>
                <a:tab pos="2171700" algn="l"/>
                <a:tab pos="2616200" algn="l"/>
                <a:tab pos="3073400" algn="l"/>
                <a:tab pos="3517900" algn="l"/>
                <a:tab pos="3962400" algn="l"/>
                <a:tab pos="4419600" algn="l"/>
                <a:tab pos="4864100" algn="l"/>
                <a:tab pos="5308600" algn="l"/>
                <a:tab pos="5765800" algn="l"/>
                <a:tab pos="6210300" algn="l"/>
                <a:tab pos="6667500" algn="l"/>
                <a:tab pos="7112000" algn="l"/>
                <a:tab pos="7556500" algn="l"/>
                <a:tab pos="8013700" algn="l"/>
                <a:tab pos="8458200" algn="l"/>
                <a:tab pos="8902700" algn="l"/>
                <a:tab pos="9359900" algn="l"/>
                <a:tab pos="9474200" algn="l"/>
              </a:tabLst>
            </a:pPr>
            <a:r>
              <a:rPr lang="es-ES" sz="2800" dirty="0" smtClean="0"/>
              <a:t>Seguridad en Sistemas Comp.</a:t>
            </a:r>
            <a:endParaRPr lang="es-ES" sz="2800" dirty="0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395288" y="4797425"/>
            <a:ext cx="457200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CL" b="1" dirty="0" smtClean="0">
                <a:solidFill>
                  <a:srgbClr val="000000"/>
                </a:solidFill>
              </a:rPr>
              <a:t>SSC 5501</a:t>
            </a:r>
            <a:endParaRPr lang="es-CL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Dominios ISO 27001:2013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Seguridad Operativa</a:t>
            </a:r>
          </a:p>
          <a:p>
            <a:r>
              <a:rPr lang="es-CL" dirty="0" smtClean="0"/>
              <a:t>Seguridad de red</a:t>
            </a:r>
          </a:p>
          <a:p>
            <a:r>
              <a:rPr lang="es-CL" dirty="0" smtClean="0"/>
              <a:t>Gestion de los Sistemas de Información</a:t>
            </a:r>
          </a:p>
          <a:p>
            <a:r>
              <a:rPr lang="es-CL" dirty="0" smtClean="0"/>
              <a:t>Relación con proveedores</a:t>
            </a:r>
          </a:p>
          <a:p>
            <a:r>
              <a:rPr lang="es-CL" dirty="0" smtClean="0"/>
              <a:t>Gestion de Incidentes</a:t>
            </a:r>
          </a:p>
          <a:p>
            <a:r>
              <a:rPr lang="es-CL" dirty="0" smtClean="0"/>
              <a:t>Continuidad de negocio</a:t>
            </a:r>
          </a:p>
          <a:p>
            <a:r>
              <a:rPr lang="es-CL" dirty="0" smtClean="0"/>
              <a:t>Cumplimiento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SGSI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Norma que especifica los requisitos para establecer, implantar, poner </a:t>
            </a:r>
            <a:r>
              <a:rPr lang="es-ES" dirty="0" smtClean="0"/>
              <a:t>en funcionamiento</a:t>
            </a:r>
            <a:r>
              <a:rPr lang="es-ES" dirty="0"/>
              <a:t>, controlar, revisar, mantener y mejorar un SGSI </a:t>
            </a:r>
            <a:r>
              <a:rPr lang="es-ES" dirty="0" smtClean="0"/>
              <a:t>documentado</a:t>
            </a:r>
          </a:p>
          <a:p>
            <a:r>
              <a:rPr lang="es-ES" dirty="0" smtClean="0"/>
              <a:t>Objetivo: Mejora continua</a:t>
            </a:r>
          </a:p>
          <a:p>
            <a:r>
              <a:rPr lang="es-ES" dirty="0" smtClean="0"/>
              <a:t>Según ISO 27001 se proponen 4 fases</a:t>
            </a:r>
          </a:p>
          <a:p>
            <a:pPr lvl="1"/>
            <a:r>
              <a:rPr lang="es-ES" dirty="0" smtClean="0"/>
              <a:t>Planear (Plan)</a:t>
            </a:r>
          </a:p>
          <a:p>
            <a:pPr lvl="1"/>
            <a:r>
              <a:rPr lang="es-ES" dirty="0" smtClean="0"/>
              <a:t>Hacer (Do)</a:t>
            </a:r>
          </a:p>
          <a:p>
            <a:pPr lvl="1"/>
            <a:r>
              <a:rPr lang="es-ES" dirty="0" smtClean="0"/>
              <a:t>Revisar (</a:t>
            </a:r>
            <a:r>
              <a:rPr lang="es-ES" dirty="0" err="1" smtClean="0"/>
              <a:t>Check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Actuar (</a:t>
            </a:r>
            <a:r>
              <a:rPr lang="es-ES" dirty="0" err="1" smtClean="0"/>
              <a:t>Act</a:t>
            </a:r>
            <a:r>
              <a:rPr lang="es-ES" dirty="0" smtClean="0"/>
              <a:t>)</a:t>
            </a:r>
          </a:p>
          <a:p>
            <a:pPr lvl="1"/>
            <a:endParaRPr lang="es-ES" dirty="0" smtClean="0"/>
          </a:p>
          <a:p>
            <a:endParaRPr lang="es-ES" dirty="0"/>
          </a:p>
        </p:txBody>
      </p:sp>
      <p:pic>
        <p:nvPicPr>
          <p:cNvPr id="4" name="3 Imagen" descr="800px-PDCA_Cycle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63128" y="3797113"/>
            <a:ext cx="4292916" cy="2924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Fase 1: Planear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Plan: Establecer el SGSI</a:t>
            </a:r>
          </a:p>
          <a:p>
            <a:pPr algn="just"/>
            <a:r>
              <a:rPr lang="es-ES" dirty="0" smtClean="0"/>
              <a:t>Establecer la política, objetivos, procesos y procedimientos relativos a la gestión del riesgo y mejorar la seguridad de la información de la organización para ofrecer resultados de acuerdo con las políticas y objetivos generales de la organización</a:t>
            </a:r>
          </a:p>
          <a:p>
            <a:pPr lvl="1"/>
            <a:r>
              <a:rPr lang="es-CL" dirty="0" smtClean="0"/>
              <a:t>Alcance</a:t>
            </a:r>
          </a:p>
          <a:p>
            <a:pPr lvl="1"/>
            <a:r>
              <a:rPr lang="es-CL" dirty="0" smtClean="0"/>
              <a:t>Política de seguridad</a:t>
            </a:r>
          </a:p>
          <a:p>
            <a:pPr lvl="1"/>
            <a:r>
              <a:rPr lang="es-CL" dirty="0" smtClean="0"/>
              <a:t>Metodología de evaluación de riesgo</a:t>
            </a:r>
          </a:p>
          <a:p>
            <a:pPr lvl="1"/>
            <a:r>
              <a:rPr lang="es-CL" dirty="0" smtClean="0"/>
              <a:t>Identificar los riesgos</a:t>
            </a:r>
          </a:p>
          <a:p>
            <a:pPr lvl="1"/>
            <a:r>
              <a:rPr lang="es-CL" dirty="0" smtClean="0"/>
              <a:t>Analizar y Evaluar los riesgos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Fase 2: Hacer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DO: Utilizar el SGSI</a:t>
            </a:r>
          </a:p>
          <a:p>
            <a:r>
              <a:rPr lang="es-ES" dirty="0"/>
              <a:t>Implementar y gestionar el SGSI de acuerdo a su política</a:t>
            </a:r>
            <a:r>
              <a:rPr lang="es-ES" dirty="0" smtClean="0"/>
              <a:t>, controles</a:t>
            </a:r>
            <a:r>
              <a:rPr lang="es-ES" dirty="0"/>
              <a:t>, procesos y procedimientos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lvl="1"/>
            <a:r>
              <a:rPr lang="es-CL" dirty="0" smtClean="0"/>
              <a:t>Definir un plan de tratamiento de riesgos</a:t>
            </a:r>
          </a:p>
          <a:p>
            <a:pPr lvl="1"/>
            <a:r>
              <a:rPr lang="es-CL" dirty="0" smtClean="0"/>
              <a:t>Implantar el Plan de Riesgos</a:t>
            </a:r>
          </a:p>
          <a:p>
            <a:pPr lvl="1"/>
            <a:r>
              <a:rPr lang="es-CL" dirty="0" smtClean="0"/>
              <a:t>Implementar controles</a:t>
            </a:r>
          </a:p>
          <a:p>
            <a:pPr lvl="1"/>
            <a:r>
              <a:rPr lang="es-CL" dirty="0" smtClean="0"/>
              <a:t>Definir Métricas</a:t>
            </a:r>
          </a:p>
          <a:p>
            <a:pPr lvl="1"/>
            <a:r>
              <a:rPr lang="es-CL" dirty="0" smtClean="0"/>
              <a:t>Plan de Concientización</a:t>
            </a:r>
          </a:p>
          <a:p>
            <a:pPr lvl="1"/>
            <a:r>
              <a:rPr lang="es-CL" dirty="0" smtClean="0"/>
              <a:t>Gestionar la operación del SGSI</a:t>
            </a:r>
          </a:p>
          <a:p>
            <a:pPr lvl="1"/>
            <a:r>
              <a:rPr lang="es-CL" dirty="0" smtClean="0"/>
              <a:t>Gestionar recursos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Fase 3: Revisar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s-ES" b="1" dirty="0" err="1" smtClean="0"/>
              <a:t>Check</a:t>
            </a:r>
            <a:r>
              <a:rPr lang="es-ES" b="1" dirty="0" smtClean="0"/>
              <a:t>: Monitorear y revisar el SGSI</a:t>
            </a:r>
          </a:p>
          <a:p>
            <a:pPr defTabSz="91440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s-ES" dirty="0"/>
              <a:t>Medir y revisar las prestaciones de los procesos del </a:t>
            </a:r>
            <a:r>
              <a:rPr lang="es-ES" dirty="0" smtClean="0"/>
              <a:t>SGSI</a:t>
            </a:r>
          </a:p>
          <a:p>
            <a:pPr defTabSz="91440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s-ES" dirty="0" smtClean="0"/>
          </a:p>
          <a:p>
            <a:pPr lvl="1"/>
            <a:r>
              <a:rPr lang="es-CL" dirty="0" smtClean="0"/>
              <a:t>Ejecutar procedimientos de monitoreo y revisión</a:t>
            </a:r>
          </a:p>
          <a:p>
            <a:pPr lvl="1"/>
            <a:r>
              <a:rPr lang="es-CL" dirty="0" smtClean="0"/>
              <a:t>Revisar la efectividad del SGSI</a:t>
            </a:r>
          </a:p>
          <a:p>
            <a:pPr lvl="1"/>
            <a:r>
              <a:rPr lang="es-CL" dirty="0" smtClean="0"/>
              <a:t>Medir la efectividad de los controles</a:t>
            </a:r>
          </a:p>
          <a:p>
            <a:pPr lvl="1"/>
            <a:r>
              <a:rPr lang="es-CL" dirty="0" smtClean="0"/>
              <a:t>Revisar periódicamente las evaluaciones de riesgos realizadas en la etapa previa</a:t>
            </a:r>
          </a:p>
          <a:p>
            <a:pPr lvl="1"/>
            <a:r>
              <a:rPr lang="es-CL" dirty="0" smtClean="0"/>
              <a:t>Actualizar los planes de seguridad</a:t>
            </a:r>
          </a:p>
          <a:p>
            <a:pPr lvl="1"/>
            <a:r>
              <a:rPr lang="es-CL" dirty="0" smtClean="0"/>
              <a:t>Registrar acciones y eventos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Fase 4: Actuar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 smtClean="0"/>
              <a:t>Act</a:t>
            </a:r>
            <a:r>
              <a:rPr lang="es-ES" b="1" dirty="0" smtClean="0"/>
              <a:t>: Mantener y mejorar el SGSI</a:t>
            </a:r>
          </a:p>
          <a:p>
            <a:r>
              <a:rPr lang="es-ES" dirty="0"/>
              <a:t> </a:t>
            </a:r>
            <a:r>
              <a:rPr lang="es-ES" dirty="0" smtClean="0"/>
              <a:t>Adoptar acciones </a:t>
            </a:r>
            <a:r>
              <a:rPr lang="es-ES" dirty="0"/>
              <a:t>correctivas y preventivas basadas en auditorías </a:t>
            </a:r>
            <a:r>
              <a:rPr lang="es-ES" dirty="0" smtClean="0"/>
              <a:t>y revisiones </a:t>
            </a:r>
            <a:r>
              <a:rPr lang="es-ES" dirty="0"/>
              <a:t>internas </a:t>
            </a:r>
            <a:r>
              <a:rPr lang="es-ES" dirty="0" smtClean="0"/>
              <a:t>o </a:t>
            </a:r>
            <a:r>
              <a:rPr lang="es-ES" dirty="0"/>
              <a:t>en otra información relevante a fin </a:t>
            </a:r>
            <a:r>
              <a:rPr lang="es-ES" dirty="0" smtClean="0"/>
              <a:t>de alcanzar </a:t>
            </a:r>
            <a:r>
              <a:rPr lang="es-ES" dirty="0"/>
              <a:t>la mejora </a:t>
            </a:r>
            <a:r>
              <a:rPr lang="es-ES" dirty="0" smtClean="0"/>
              <a:t>continua </a:t>
            </a:r>
            <a:r>
              <a:rPr lang="es-ES" dirty="0"/>
              <a:t>del SGSI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Implantar las mejoras identificadas</a:t>
            </a:r>
          </a:p>
          <a:p>
            <a:pPr lvl="1"/>
            <a:r>
              <a:rPr lang="es-ES" dirty="0" smtClean="0"/>
              <a:t>Aplicar las acciones correctivas y preventivas </a:t>
            </a:r>
          </a:p>
          <a:p>
            <a:pPr lvl="1"/>
            <a:r>
              <a:rPr lang="es-ES" dirty="0" smtClean="0"/>
              <a:t>Comunicar las acciones y mejoras</a:t>
            </a:r>
          </a:p>
          <a:p>
            <a:pPr lvl="1"/>
            <a:r>
              <a:rPr lang="es-ES" dirty="0" smtClean="0"/>
              <a:t>Asegurar cumplimiento de los objetivos a través de los cambios introducidos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práctico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Desarrollo de una aplicación de comercio electrónico.</a:t>
            </a:r>
          </a:p>
          <a:p>
            <a:endParaRPr lang="es-ES" dirty="0" smtClean="0"/>
          </a:p>
          <a:p>
            <a:r>
              <a:rPr lang="es-ES" dirty="0" smtClean="0"/>
              <a:t>¿Que dice la política de seguridad?</a:t>
            </a:r>
          </a:p>
          <a:p>
            <a:pPr lvl="1"/>
            <a:r>
              <a:rPr lang="es-ES" dirty="0" smtClean="0"/>
              <a:t>Toda aplicación de negocios debe tener una revisión de seguridad informática, antes de salir a producción.</a:t>
            </a:r>
          </a:p>
          <a:p>
            <a:pPr lvl="1"/>
            <a:r>
              <a:rPr lang="es-ES" dirty="0" smtClean="0"/>
              <a:t>Si el análisis de seguridad arroja un factor de riesgo, menor al 75%, la aplicación debe ser reconstruida.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Fases del SGSI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Fase 1: Planificar</a:t>
            </a:r>
          </a:p>
          <a:p>
            <a:pPr lvl="1"/>
            <a:r>
              <a:rPr lang="es-ES" dirty="0" smtClean="0"/>
              <a:t>Realizar plan de trabajo para la revisión de seguridad</a:t>
            </a:r>
          </a:p>
          <a:p>
            <a:pPr lvl="1"/>
            <a:r>
              <a:rPr lang="es-ES" dirty="0" smtClean="0"/>
              <a:t>Estimar los plazos de dicha revisión</a:t>
            </a:r>
          </a:p>
          <a:p>
            <a:pPr lvl="1"/>
            <a:r>
              <a:rPr lang="es-ES" dirty="0" smtClean="0"/>
              <a:t>Cotizar con proveedores de Seguridad Informática que realicen el trabajo</a:t>
            </a:r>
          </a:p>
          <a:p>
            <a:pPr lvl="1"/>
            <a:r>
              <a:rPr lang="es-ES" dirty="0" smtClean="0"/>
              <a:t>Definir la metodología de revisión.</a:t>
            </a:r>
          </a:p>
          <a:p>
            <a:pPr lvl="1"/>
            <a:r>
              <a:rPr lang="es-ES" dirty="0" smtClean="0"/>
              <a:t>Contar con los elementos necesarios para el análisis </a:t>
            </a:r>
          </a:p>
          <a:p>
            <a:pPr lvl="2"/>
            <a:r>
              <a:rPr lang="es-ES" dirty="0" smtClean="0"/>
              <a:t>Código de la aplicación</a:t>
            </a:r>
          </a:p>
          <a:p>
            <a:pPr lvl="2"/>
            <a:r>
              <a:rPr lang="es-ES" dirty="0" smtClean="0"/>
              <a:t>Ambiente de QA</a:t>
            </a:r>
          </a:p>
          <a:p>
            <a:pPr lvl="2"/>
            <a:r>
              <a:rPr lang="es-ES" dirty="0" smtClean="0"/>
              <a:t>Etc.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Fases del SGSI (cont.)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Fase 2: Ejecución</a:t>
            </a:r>
          </a:p>
          <a:p>
            <a:pPr lvl="1"/>
            <a:r>
              <a:rPr lang="es-ES" dirty="0" smtClean="0"/>
              <a:t>Realizar el análisis de seguridad con la empresa contratada</a:t>
            </a:r>
          </a:p>
          <a:p>
            <a:pPr lvl="1"/>
            <a:r>
              <a:rPr lang="es-ES" dirty="0" smtClean="0"/>
              <a:t>Gestionar el proyecto de revisión.</a:t>
            </a:r>
          </a:p>
          <a:p>
            <a:pPr lvl="1"/>
            <a:endParaRPr lang="es-ES" dirty="0"/>
          </a:p>
          <a:p>
            <a:r>
              <a:rPr lang="es-ES" dirty="0"/>
              <a:t>Fase 3: revisar</a:t>
            </a:r>
          </a:p>
          <a:p>
            <a:pPr lvl="1"/>
            <a:r>
              <a:rPr lang="es-ES" dirty="0"/>
              <a:t>Revisión de resultados del análisis de seguridad</a:t>
            </a:r>
          </a:p>
          <a:p>
            <a:pPr lvl="1"/>
            <a:r>
              <a:rPr lang="es-ES" dirty="0"/>
              <a:t>Ponderación de los riesgos asociados.</a:t>
            </a:r>
          </a:p>
          <a:p>
            <a:pPr lvl="1"/>
            <a:r>
              <a:rPr lang="es-ES" dirty="0"/>
              <a:t>Validar si la metodología utilizada fue la adecuada</a:t>
            </a:r>
          </a:p>
          <a:p>
            <a:pPr lvl="1"/>
            <a:r>
              <a:rPr lang="es-ES" dirty="0"/>
              <a:t>Medir si el factor de riesgo estaba bajo el mínimo permitido.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Fases del SGSI (cont.)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Fase 4: Actuar</a:t>
            </a:r>
          </a:p>
          <a:p>
            <a:pPr lvl="1"/>
            <a:r>
              <a:rPr lang="es-ES" dirty="0" smtClean="0"/>
              <a:t>Corregir la aplicación si el factor de riesgo fue sobre el 75%</a:t>
            </a:r>
          </a:p>
          <a:p>
            <a:pPr lvl="1"/>
            <a:r>
              <a:rPr lang="es-ES" dirty="0" smtClean="0"/>
              <a:t>Reprograma los plazos del proyecto si fuese necesario.</a:t>
            </a:r>
          </a:p>
          <a:p>
            <a:pPr lvl="1"/>
            <a:r>
              <a:rPr lang="es-ES" dirty="0" smtClean="0"/>
              <a:t>Medir el impacto en el negocio.</a:t>
            </a:r>
          </a:p>
          <a:p>
            <a:pPr lvl="1"/>
            <a:r>
              <a:rPr lang="es-ES" dirty="0" smtClean="0"/>
              <a:t>Decidir si la aplicación debe ser reconstruida.</a:t>
            </a:r>
          </a:p>
          <a:p>
            <a:pPr lvl="1"/>
            <a:r>
              <a:rPr lang="es-ES" dirty="0" smtClean="0"/>
              <a:t>Si se da este ultimo caso, volver a la Fase 1.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11150" y="2662238"/>
            <a:ext cx="5556250" cy="849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2080" tIns="41040" rIns="82080" bIns="41040" anchor="ctr"/>
          <a:lstStyle/>
          <a:p>
            <a:pPr marL="673100" indent="-330200">
              <a:tabLst>
                <a:tab pos="368300" algn="l"/>
                <a:tab pos="825500" algn="l"/>
                <a:tab pos="1270000" algn="l"/>
                <a:tab pos="1714500" algn="l"/>
                <a:tab pos="2171700" algn="l"/>
                <a:tab pos="2616200" algn="l"/>
                <a:tab pos="3073400" algn="l"/>
                <a:tab pos="3517900" algn="l"/>
                <a:tab pos="3962400" algn="l"/>
                <a:tab pos="4419600" algn="l"/>
                <a:tab pos="4864100" algn="l"/>
                <a:tab pos="5308600" algn="l"/>
                <a:tab pos="5765800" algn="l"/>
                <a:tab pos="6210300" algn="l"/>
                <a:tab pos="6667500" algn="l"/>
                <a:tab pos="7112000" algn="l"/>
                <a:tab pos="7556500" algn="l"/>
                <a:tab pos="8013700" algn="l"/>
                <a:tab pos="8458200" algn="l"/>
                <a:tab pos="8902700" algn="l"/>
                <a:tab pos="9359900" algn="l"/>
                <a:tab pos="9474200" algn="l"/>
              </a:tabLst>
            </a:pPr>
            <a:r>
              <a:rPr lang="es-ES" sz="2800" dirty="0" smtClean="0"/>
              <a:t>Normativas de Seguridad.</a:t>
            </a:r>
            <a:endParaRPr lang="es-ES" sz="2800" dirty="0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395288" y="4797425"/>
            <a:ext cx="457200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CL" b="1" dirty="0" smtClean="0">
                <a:solidFill>
                  <a:srgbClr val="000000"/>
                </a:solidFill>
              </a:rPr>
              <a:t>SSC 5501</a:t>
            </a:r>
            <a:endParaRPr lang="es-CL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Evaluación de Controles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5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Evaluaciones de Controles de Seguridad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A continuación se presentan los ítems mas importantes para evaluar la elección de controles de seguridad:</a:t>
            </a:r>
          </a:p>
          <a:p>
            <a:pPr lvl="1"/>
            <a:r>
              <a:rPr lang="es-CL" b="1" dirty="0" smtClean="0"/>
              <a:t>Colocación del control:</a:t>
            </a:r>
          </a:p>
          <a:p>
            <a:pPr lvl="2"/>
            <a:r>
              <a:rPr lang="es-CL" dirty="0" smtClean="0"/>
              <a:t>¿Están ubicados adecuadamente?</a:t>
            </a:r>
          </a:p>
          <a:p>
            <a:pPr lvl="2"/>
            <a:r>
              <a:rPr lang="es-CL" dirty="0" smtClean="0"/>
              <a:t>¿Tienen o necesitan redundancia?</a:t>
            </a:r>
          </a:p>
          <a:p>
            <a:pPr lvl="2"/>
            <a:r>
              <a:rPr lang="es-CL" dirty="0" smtClean="0"/>
              <a:t>¿Existe un flujo de datos sin control?</a:t>
            </a:r>
          </a:p>
          <a:p>
            <a:pPr lvl="1"/>
            <a:r>
              <a:rPr lang="es-CL" b="1" dirty="0" smtClean="0"/>
              <a:t>Efectividad de los controles:</a:t>
            </a:r>
          </a:p>
          <a:p>
            <a:pPr lvl="2"/>
            <a:r>
              <a:rPr lang="es-CL" dirty="0" smtClean="0"/>
              <a:t>¿Son los mínimos requeridos?</a:t>
            </a:r>
          </a:p>
          <a:p>
            <a:pPr lvl="2"/>
            <a:r>
              <a:rPr lang="es-CL" dirty="0" smtClean="0"/>
              <a:t>¿Inhiben la productividad?</a:t>
            </a:r>
          </a:p>
          <a:p>
            <a:pPr lvl="2"/>
            <a:r>
              <a:rPr lang="es-CL" dirty="0" smtClean="0"/>
              <a:t>¿Existe monitoreo en tiempo real?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8511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Evaluación de controles de Seguridad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CL" b="1" dirty="0" smtClean="0"/>
              <a:t>Eficiencia del control:</a:t>
            </a:r>
          </a:p>
          <a:p>
            <a:pPr lvl="2"/>
            <a:r>
              <a:rPr lang="es-CL" dirty="0" smtClean="0"/>
              <a:t>¿Protegen un solo un recurso o varios?</a:t>
            </a:r>
          </a:p>
          <a:p>
            <a:pPr lvl="2"/>
            <a:r>
              <a:rPr lang="es-CL" dirty="0" smtClean="0"/>
              <a:t>¿Se controla algún punto de falla del activo?</a:t>
            </a:r>
          </a:p>
          <a:p>
            <a:pPr lvl="2"/>
            <a:r>
              <a:rPr lang="es-CL" dirty="0" smtClean="0"/>
              <a:t>¿Existe alguna redundancia innecesaria?</a:t>
            </a:r>
          </a:p>
          <a:p>
            <a:pPr lvl="1"/>
            <a:r>
              <a:rPr lang="es-CL" b="1" dirty="0" smtClean="0"/>
              <a:t>Política de control:</a:t>
            </a:r>
          </a:p>
          <a:p>
            <a:pPr lvl="2"/>
            <a:r>
              <a:rPr lang="es-CL" dirty="0" smtClean="0"/>
              <a:t>¿Se implementan bajo una política restrictiva?</a:t>
            </a:r>
          </a:p>
          <a:p>
            <a:pPr lvl="2"/>
            <a:r>
              <a:rPr lang="es-CL" dirty="0" smtClean="0"/>
              <a:t>¿Aplican el principio de mínimo privilegio?</a:t>
            </a:r>
          </a:p>
          <a:p>
            <a:pPr lvl="2"/>
            <a:r>
              <a:rPr lang="es-CL" dirty="0" smtClean="0"/>
              <a:t>¿La configuración del control esta alineada con la política?</a:t>
            </a:r>
          </a:p>
          <a:p>
            <a:pPr lvl="1"/>
            <a:r>
              <a:rPr lang="es-CL" b="1" dirty="0" smtClean="0"/>
              <a:t>Implementación del control:</a:t>
            </a:r>
          </a:p>
          <a:p>
            <a:pPr lvl="2"/>
            <a:r>
              <a:rPr lang="es-CL" dirty="0" smtClean="0"/>
              <a:t>¿Tienen alerta de seguridad en caso de falla?</a:t>
            </a:r>
          </a:p>
          <a:p>
            <a:pPr lvl="2"/>
            <a:r>
              <a:rPr lang="es-CL" dirty="0" smtClean="0"/>
              <a:t>¿Se han probado adecuadamente?</a:t>
            </a:r>
          </a:p>
          <a:p>
            <a:pPr lvl="2"/>
            <a:r>
              <a:rPr lang="es-CL" dirty="0" smtClean="0"/>
              <a:t>¿Cumplen con los objetivos definidos?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823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90725"/>
            <a:ext cx="9144000" cy="2487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Controles ISO 27002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0901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Evaluación de controles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683568" y="1628798"/>
          <a:ext cx="7776864" cy="4896539"/>
        </p:xfrm>
        <a:graphic>
          <a:graphicData uri="http://schemas.openxmlformats.org/drawingml/2006/table">
            <a:tbl>
              <a:tblPr/>
              <a:tblGrid>
                <a:gridCol w="857692"/>
                <a:gridCol w="1973613"/>
                <a:gridCol w="1973613"/>
                <a:gridCol w="1484820"/>
                <a:gridCol w="1487126"/>
              </a:tblGrid>
              <a:tr h="30248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ISO 27001:2005 Controls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Current Controls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Remarks (Justification for exclusion)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</a:tr>
              <a:tr h="198508"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1" i="0" u="none" strike="noStrike">
                          <a:latin typeface="Arial"/>
                        </a:rPr>
                        <a:t>Clause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1" i="0" u="none" strike="noStrike">
                          <a:latin typeface="Arial"/>
                        </a:rPr>
                        <a:t>Sec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1" i="0" u="none" strike="noStrike">
                          <a:latin typeface="Arial"/>
                        </a:rPr>
                        <a:t>Control Objective/Control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60697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latin typeface="Arial"/>
                        </a:rPr>
                        <a:t>Security Policy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b="0" i="0" u="none" strike="noStrike">
                          <a:latin typeface="Arial"/>
                        </a:rPr>
                        <a:t>5.1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b="0" i="0" u="none" strike="noStrike">
                          <a:latin typeface="Arial"/>
                        </a:rPr>
                        <a:t>Information Security Policy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3024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b="0" i="0" u="none" strike="noStrike" dirty="0">
                          <a:latin typeface="Arial"/>
                        </a:rPr>
                        <a:t>5.1.1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b="0" i="0" u="none" strike="noStrike">
                          <a:latin typeface="Arial"/>
                        </a:rPr>
                        <a:t>Information Security Policy Document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b="0" i="0" u="none" strike="noStrike">
                          <a:latin typeface="Arial"/>
                        </a:rPr>
                        <a:t>5.1.2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latin typeface="Arial"/>
                        </a:rPr>
                        <a:t>Review of Information Security Policy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05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</a:tr>
              <a:tr h="160697">
                <a:tc rowSpan="13"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latin typeface="Arial"/>
                        </a:rPr>
                        <a:t>Organization of Information security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b="0" i="0" u="none" strike="noStrike">
                          <a:latin typeface="Arial"/>
                        </a:rPr>
                        <a:t>6.1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b="0" i="0" u="none" strike="noStrike" dirty="0" err="1">
                          <a:latin typeface="Arial"/>
                        </a:rPr>
                        <a:t>Internal</a:t>
                      </a:r>
                      <a:r>
                        <a:rPr lang="es-ES" sz="800" b="0" i="0" u="none" strike="noStrike" dirty="0">
                          <a:latin typeface="Arial"/>
                        </a:rPr>
                        <a:t> </a:t>
                      </a:r>
                      <a:r>
                        <a:rPr lang="es-ES" sz="800" b="0" i="0" u="none" strike="noStrike" dirty="0" err="1">
                          <a:latin typeface="Arial"/>
                        </a:rPr>
                        <a:t>Organization</a:t>
                      </a:r>
                      <a:endParaRPr lang="es-ES" sz="8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32139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b="0" i="0" u="none" strike="noStrike">
                          <a:latin typeface="Arial"/>
                        </a:rPr>
                        <a:t>6.1.1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latin typeface="Arial"/>
                        </a:rPr>
                        <a:t>Management Commitment to information security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latin typeface="Wingding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b="0" i="0" u="none" strike="noStrike">
                          <a:latin typeface="Arial"/>
                        </a:rPr>
                        <a:t>6.1.2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b="0" i="0" u="none" strike="noStrike">
                          <a:latin typeface="Arial"/>
                        </a:rPr>
                        <a:t>Information security Co-ordination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latin typeface="Wingding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39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b="0" i="0" u="none" strike="noStrike">
                          <a:latin typeface="Arial"/>
                        </a:rPr>
                        <a:t>6.1.3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latin typeface="Arial"/>
                        </a:rPr>
                        <a:t>Allocation of information security Responsibilities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39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b="0" i="0" u="none" strike="noStrike">
                          <a:latin typeface="Arial"/>
                        </a:rPr>
                        <a:t>6.1.4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latin typeface="Arial"/>
                        </a:rPr>
                        <a:t>Authorization process for Information Processing facilities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latin typeface="Wingding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69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b="0" i="0" u="none" strike="noStrike">
                          <a:latin typeface="Arial"/>
                        </a:rPr>
                        <a:t>6.1.5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b="0" i="0" u="none" strike="noStrike">
                          <a:latin typeface="Arial"/>
                        </a:rPr>
                        <a:t>Confidentiality agreements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latin typeface="Wingding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69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b="0" i="0" u="none" strike="noStrike">
                          <a:latin typeface="Arial"/>
                        </a:rPr>
                        <a:t>6.1.6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b="0" i="0" u="none" strike="noStrike">
                          <a:latin typeface="Arial"/>
                        </a:rPr>
                        <a:t>Contact with authorities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latin typeface="Wingding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b="0" i="0" u="none" strike="noStrike">
                          <a:latin typeface="Arial"/>
                        </a:rPr>
                        <a:t>6.1.7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latin typeface="Arial"/>
                        </a:rPr>
                        <a:t>Contact with special interest groups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b="0" i="0" u="none" strike="noStrike">
                          <a:latin typeface="Arial"/>
                        </a:rPr>
                        <a:t>6.1.8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latin typeface="Arial"/>
                        </a:rPr>
                        <a:t>Independent review of information security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69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b="0" i="0" u="none" strike="noStrike">
                          <a:latin typeface="Arial"/>
                        </a:rPr>
                        <a:t>6.2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b="0" i="0" u="none" strike="noStrike">
                          <a:latin typeface="Arial"/>
                        </a:rPr>
                        <a:t>External Parties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3024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b="0" i="0" u="none" strike="noStrike">
                          <a:latin typeface="Arial"/>
                        </a:rPr>
                        <a:t>6.2.1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latin typeface="Arial"/>
                        </a:rPr>
                        <a:t>Identification of risk related to external parties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latin typeface="Wingding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39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b="0" i="0" u="none" strike="noStrike">
                          <a:latin typeface="Arial"/>
                        </a:rPr>
                        <a:t>6.2.2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latin typeface="Arial"/>
                        </a:rPr>
                        <a:t>Addressing security when dealing with customers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latin typeface="Wingding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b="0" i="0" u="none" strike="noStrike">
                          <a:latin typeface="Arial"/>
                        </a:rPr>
                        <a:t>6.2.3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latin typeface="Arial"/>
                        </a:rPr>
                        <a:t>Addressing security in third party agreements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latin typeface="Wingdings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67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Evaluación grafica ISO 27002</a:t>
            </a:r>
            <a:endParaRPr lang="es-ES" dirty="0"/>
          </a:p>
        </p:txBody>
      </p:sp>
      <p:pic>
        <p:nvPicPr>
          <p:cNvPr id="4" name="3 Imagen" descr="initech_kiviat_08092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2588" y="1556792"/>
            <a:ext cx="7359812" cy="52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4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OTRAS NORMATIVAS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1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Normativa PCI-DSS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 smtClean="0"/>
              <a:t>Traducción: </a:t>
            </a:r>
            <a:r>
              <a:rPr lang="es-CL" b="1" dirty="0" err="1" smtClean="0"/>
              <a:t>P</a:t>
            </a:r>
            <a:r>
              <a:rPr lang="es-CL" dirty="0" err="1" smtClean="0"/>
              <a:t>ayment</a:t>
            </a:r>
            <a:r>
              <a:rPr lang="es-CL" dirty="0" smtClean="0"/>
              <a:t> </a:t>
            </a:r>
            <a:r>
              <a:rPr lang="es-CL" b="1" dirty="0" err="1" smtClean="0"/>
              <a:t>C</a:t>
            </a:r>
            <a:r>
              <a:rPr lang="es-CL" dirty="0" err="1" smtClean="0"/>
              <a:t>ard</a:t>
            </a:r>
            <a:r>
              <a:rPr lang="es-CL" dirty="0" smtClean="0"/>
              <a:t> </a:t>
            </a:r>
            <a:r>
              <a:rPr lang="es-CL" b="1" dirty="0" err="1" smtClean="0"/>
              <a:t>I</a:t>
            </a:r>
            <a:r>
              <a:rPr lang="es-CL" dirty="0" err="1" smtClean="0"/>
              <a:t>ndustry</a:t>
            </a:r>
            <a:r>
              <a:rPr lang="es-CL" dirty="0" smtClean="0"/>
              <a:t> </a:t>
            </a:r>
            <a:r>
              <a:rPr lang="es-CL" b="1" dirty="0" smtClean="0"/>
              <a:t>D</a:t>
            </a:r>
            <a:r>
              <a:rPr lang="es-CL" dirty="0" smtClean="0"/>
              <a:t>ata </a:t>
            </a:r>
            <a:r>
              <a:rPr lang="es-CL" b="1" dirty="0" smtClean="0"/>
              <a:t>S</a:t>
            </a:r>
            <a:r>
              <a:rPr lang="es-CL" dirty="0" smtClean="0"/>
              <a:t>ecurity </a:t>
            </a:r>
            <a:r>
              <a:rPr lang="es-CL" b="1" dirty="0" smtClean="0"/>
              <a:t>S</a:t>
            </a:r>
            <a:r>
              <a:rPr lang="es-CL" dirty="0" smtClean="0"/>
              <a:t>tandard</a:t>
            </a:r>
          </a:p>
          <a:p>
            <a:r>
              <a:rPr lang="es-CL" dirty="0" smtClean="0"/>
              <a:t>Su objetivo es prevenir el fraude con tarjetas de crédito</a:t>
            </a:r>
          </a:p>
          <a:p>
            <a:r>
              <a:rPr lang="es-CL" dirty="0" smtClean="0"/>
              <a:t>Afecta a todas compañías que operan tarjetas de crédito, en Chile: </a:t>
            </a:r>
            <a:r>
              <a:rPr lang="es-CL" dirty="0" err="1" smtClean="0"/>
              <a:t>Transbank</a:t>
            </a:r>
            <a:r>
              <a:rPr lang="es-CL" dirty="0" smtClean="0"/>
              <a:t>, </a:t>
            </a:r>
            <a:r>
              <a:rPr lang="es-CL" dirty="0" err="1" smtClean="0"/>
              <a:t>Nexus</a:t>
            </a:r>
            <a:r>
              <a:rPr lang="es-CL" dirty="0" smtClean="0"/>
              <a:t> y </a:t>
            </a:r>
            <a:r>
              <a:rPr lang="es-CL" dirty="0" err="1" smtClean="0"/>
              <a:t>Redbanc</a:t>
            </a:r>
            <a:r>
              <a:rPr lang="es-CL" dirty="0" smtClean="0"/>
              <a:t>.</a:t>
            </a:r>
          </a:p>
          <a:p>
            <a:r>
              <a:rPr lang="es-CL" dirty="0" smtClean="0"/>
              <a:t>Iniciativa impulsada por VISA y </a:t>
            </a:r>
            <a:r>
              <a:rPr lang="es-CL" dirty="0" err="1" smtClean="0"/>
              <a:t>Master</a:t>
            </a:r>
            <a:r>
              <a:rPr lang="es-CL" dirty="0" smtClean="0"/>
              <a:t> </a:t>
            </a:r>
            <a:r>
              <a:rPr lang="es-CL" dirty="0" err="1" smtClean="0"/>
              <a:t>Card</a:t>
            </a:r>
            <a:r>
              <a:rPr lang="es-CL" dirty="0" smtClean="0"/>
              <a:t>, luego del escándalo TJX</a:t>
            </a:r>
          </a:p>
          <a:p>
            <a:r>
              <a:rPr lang="es-CL" dirty="0" smtClean="0"/>
              <a:t>Sus principales directivas son:</a:t>
            </a:r>
          </a:p>
          <a:p>
            <a:pPr lvl="1"/>
            <a:r>
              <a:rPr lang="es-CL" dirty="0" smtClean="0"/>
              <a:t>Proteger los datos de tarjetas de crédito</a:t>
            </a:r>
          </a:p>
          <a:p>
            <a:pPr lvl="1"/>
            <a:r>
              <a:rPr lang="es-CL" dirty="0" smtClean="0"/>
              <a:t>Monitorear el acceso a los recursos de tarjetas de crédito</a:t>
            </a:r>
          </a:p>
          <a:p>
            <a:endParaRPr lang="es-CL" dirty="0"/>
          </a:p>
        </p:txBody>
      </p:sp>
      <p:pic>
        <p:nvPicPr>
          <p:cNvPr id="4" name="3 Imagen" descr="pads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7440" y="5348431"/>
            <a:ext cx="2193032" cy="1464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Dominios PCI-DSS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Desarrollar y Mantener una Red Segura</a:t>
            </a:r>
          </a:p>
          <a:p>
            <a:r>
              <a:rPr lang="es-ES" dirty="0" smtClean="0"/>
              <a:t>Proteger los Datos de los propietarios de tarjetas</a:t>
            </a:r>
          </a:p>
          <a:p>
            <a:r>
              <a:rPr lang="es-ES" dirty="0" smtClean="0"/>
              <a:t>Mantener un Programa de 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Manejo de vulnerabilidad</a:t>
            </a:r>
          </a:p>
          <a:p>
            <a:r>
              <a:rPr lang="es-ES" dirty="0" smtClean="0"/>
              <a:t>Implementar Medidas sólidas de control de acceso</a:t>
            </a:r>
          </a:p>
          <a:p>
            <a:r>
              <a:rPr lang="es-ES" dirty="0" smtClean="0"/>
              <a:t>Monitorear y Probar regularmente las redes</a:t>
            </a:r>
          </a:p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Mantener una política de Seguridad de la Información.</a:t>
            </a:r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Normativa SOX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Su nombre viene de sus creadores, los senadores norteamericanos </a:t>
            </a:r>
            <a:r>
              <a:rPr lang="es-ES" dirty="0" err="1" smtClean="0"/>
              <a:t>Sarbanes</a:t>
            </a:r>
            <a:r>
              <a:rPr lang="es-ES" dirty="0" smtClean="0"/>
              <a:t> y </a:t>
            </a:r>
            <a:r>
              <a:rPr lang="es-ES" dirty="0" err="1" smtClean="0"/>
              <a:t>Oxley</a:t>
            </a:r>
            <a:endParaRPr lang="es-ES" dirty="0" smtClean="0"/>
          </a:p>
          <a:p>
            <a:r>
              <a:rPr lang="es-ES" dirty="0" smtClean="0"/>
              <a:t>Data de julio del 2002, a consecuencia del caso Enron</a:t>
            </a:r>
          </a:p>
          <a:p>
            <a:r>
              <a:rPr lang="es-ES" dirty="0" smtClean="0"/>
              <a:t>Objetivo: monitorear las transacciones financieras de todas aquellas compañías que transan en bolsa.</a:t>
            </a:r>
          </a:p>
          <a:p>
            <a:r>
              <a:rPr lang="es-ES" dirty="0" smtClean="0"/>
              <a:t>FOCO: monitoreo en transacciones NO autorizados</a:t>
            </a:r>
          </a:p>
          <a:p>
            <a:endParaRPr lang="es-ES" dirty="0"/>
          </a:p>
        </p:txBody>
      </p:sp>
      <p:pic>
        <p:nvPicPr>
          <p:cNvPr id="4" name="3 Imagen" descr="do-it-or-else_219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4653136"/>
            <a:ext cx="2016224" cy="2016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Aprendizajes esperados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Conocer las principales normativas de Seguridad del Mercado.</a:t>
            </a:r>
          </a:p>
          <a:p>
            <a:endParaRPr lang="es-ES" dirty="0" smtClean="0"/>
          </a:p>
          <a:p>
            <a:r>
              <a:rPr lang="es-ES" dirty="0" smtClean="0"/>
              <a:t>Conocer origen y contenido de normas:</a:t>
            </a:r>
          </a:p>
          <a:p>
            <a:r>
              <a:rPr lang="es-ES" dirty="0" smtClean="0"/>
              <a:t>ISO 27000</a:t>
            </a:r>
          </a:p>
          <a:p>
            <a:pPr lvl="1"/>
            <a:r>
              <a:rPr lang="es-ES" dirty="0" smtClean="0"/>
              <a:t>Conocer las fases de la implementación de un SGSI.</a:t>
            </a:r>
          </a:p>
          <a:p>
            <a:pPr marL="457200" lvl="1" indent="0">
              <a:buNone/>
            </a:pPr>
            <a:endParaRPr lang="es-ES" dirty="0" smtClean="0"/>
          </a:p>
          <a:p>
            <a:r>
              <a:rPr lang="es-ES" dirty="0" smtClean="0"/>
              <a:t>Identificar las fases de un SGSI en un ejercicio practico.</a:t>
            </a:r>
          </a:p>
          <a:p>
            <a:pPr marL="338138" lvl="1" indent="-338138">
              <a:spcBef>
                <a:spcPts val="1500"/>
              </a:spcBef>
              <a:buFont typeface="Times New Roman" pitchFamily="16" charset="0"/>
              <a:buChar char="•"/>
            </a:pPr>
            <a:r>
              <a:rPr lang="es-ES" sz="2400" dirty="0">
                <a:ea typeface="+mn-ea"/>
              </a:rPr>
              <a:t>Conocer la evaluación de controles en ISO 27000.</a:t>
            </a:r>
          </a:p>
          <a:p>
            <a:endParaRPr lang="es-ES" dirty="0" smtClean="0"/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COBIT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188" y="1628775"/>
            <a:ext cx="8116887" cy="3384401"/>
          </a:xfrm>
        </p:spPr>
        <p:txBody>
          <a:bodyPr/>
          <a:lstStyle/>
          <a:p>
            <a:r>
              <a:rPr lang="es-ES" dirty="0" smtClean="0"/>
              <a:t>Normativa creada por la Asociación de Auditoria y Control de Sistemas de Información (ISACA)</a:t>
            </a:r>
          </a:p>
          <a:p>
            <a:r>
              <a:rPr lang="es-ES" dirty="0" smtClean="0"/>
              <a:t>COBIT: </a:t>
            </a:r>
            <a:r>
              <a:rPr lang="es-ES" b="1" dirty="0" smtClean="0"/>
              <a:t>C</a:t>
            </a:r>
            <a:r>
              <a:rPr lang="es-ES" dirty="0" smtClean="0"/>
              <a:t>ontrol </a:t>
            </a:r>
            <a:r>
              <a:rPr lang="es-ES" b="1" dirty="0" err="1" smtClean="0"/>
              <a:t>Ob</a:t>
            </a:r>
            <a:r>
              <a:rPr lang="es-ES" dirty="0" err="1" smtClean="0"/>
              <a:t>jectives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b="1" dirty="0" err="1" smtClean="0"/>
              <a:t>I</a:t>
            </a:r>
            <a:r>
              <a:rPr lang="es-ES" dirty="0" err="1" smtClean="0"/>
              <a:t>nformation</a:t>
            </a:r>
            <a:r>
              <a:rPr lang="es-ES" dirty="0" smtClean="0"/>
              <a:t> and </a:t>
            </a:r>
            <a:r>
              <a:rPr lang="es-ES" dirty="0" err="1" smtClean="0"/>
              <a:t>related</a:t>
            </a:r>
            <a:r>
              <a:rPr lang="es-ES" dirty="0" smtClean="0"/>
              <a:t> </a:t>
            </a:r>
            <a:r>
              <a:rPr lang="es-ES" b="1" dirty="0" err="1" smtClean="0"/>
              <a:t>T</a:t>
            </a:r>
            <a:r>
              <a:rPr lang="es-ES" dirty="0" err="1" smtClean="0"/>
              <a:t>echnology</a:t>
            </a:r>
            <a:endParaRPr lang="es-ES" dirty="0" smtClean="0"/>
          </a:p>
          <a:p>
            <a:r>
              <a:rPr lang="es-ES" dirty="0" smtClean="0"/>
              <a:t>Data de 1996.</a:t>
            </a:r>
          </a:p>
          <a:p>
            <a:r>
              <a:rPr lang="es-ES" dirty="0" smtClean="0"/>
              <a:t>Su versión actual es la 5.0 de abril del 2012</a:t>
            </a:r>
          </a:p>
          <a:p>
            <a:r>
              <a:rPr lang="es-ES" dirty="0" smtClean="0"/>
              <a:t>Objetivo: proporcionar objetivos de control para las Tecnologías de Información que puedan ser gestionados y auditados en función del nivel de seguridad que requieran los activos de información de la compañía.</a:t>
            </a:r>
          </a:p>
          <a:p>
            <a:pPr lvl="1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Principales beneficios COBIT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Apoyar el cumplimiento de las leyes, reglamentos, acuerdos contractuales y las políticas</a:t>
            </a:r>
          </a:p>
          <a:p>
            <a:r>
              <a:rPr lang="es-ES" dirty="0" smtClean="0"/>
              <a:t>Alcanzar los objetivos estratégicos y obtener los beneficios de negocio a través del uso efectivo e innovador de las TI</a:t>
            </a:r>
          </a:p>
          <a:p>
            <a:r>
              <a:rPr lang="es-ES" dirty="0" smtClean="0"/>
              <a:t>Mantener información de alta calidad para apoyar las decisiones de negocios</a:t>
            </a:r>
          </a:p>
          <a:p>
            <a:r>
              <a:rPr lang="es-ES" dirty="0" smtClean="0"/>
              <a:t>Lograr la excelencia operativa a través de una aplicación fiable y eficiente de la tecnología</a:t>
            </a:r>
          </a:p>
          <a:p>
            <a:r>
              <a:rPr lang="es-ES" dirty="0" smtClean="0"/>
              <a:t>Optimizar los servicios el coste de las TI y la tecnología</a:t>
            </a:r>
          </a:p>
          <a:p>
            <a:r>
              <a:rPr lang="es-ES" dirty="0" smtClean="0"/>
              <a:t>Mantener los riesgos relacionados a TI bajo un nivel aceptable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Objetivos de Control COBIT 4.1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CL" dirty="0" smtClean="0"/>
              <a:t>Administración de la Seguridad TI</a:t>
            </a:r>
          </a:p>
          <a:p>
            <a:pPr lvl="1"/>
            <a:r>
              <a:rPr lang="es-CL" dirty="0" smtClean="0"/>
              <a:t>Plan de Seguridad TI</a:t>
            </a:r>
          </a:p>
          <a:p>
            <a:pPr lvl="1"/>
            <a:r>
              <a:rPr lang="es-CL" dirty="0" smtClean="0"/>
              <a:t>Gestion de identidades</a:t>
            </a:r>
          </a:p>
          <a:p>
            <a:pPr lvl="1"/>
            <a:r>
              <a:rPr lang="es-CL" dirty="0" smtClean="0"/>
              <a:t>Gestion de cuentas de usuarios</a:t>
            </a:r>
          </a:p>
          <a:p>
            <a:pPr lvl="1"/>
            <a:r>
              <a:rPr lang="es-CL" dirty="0" smtClean="0"/>
              <a:t>Monitoreo de la Seguridad</a:t>
            </a:r>
          </a:p>
          <a:p>
            <a:pPr lvl="1"/>
            <a:r>
              <a:rPr lang="es-CL" dirty="0" smtClean="0"/>
              <a:t>Definición de incidentes de Seguridad</a:t>
            </a:r>
          </a:p>
          <a:p>
            <a:pPr lvl="1"/>
            <a:r>
              <a:rPr lang="es-CL" dirty="0" smtClean="0"/>
              <a:t>Protección de la Tecnología de Seguridad</a:t>
            </a:r>
          </a:p>
          <a:p>
            <a:pPr lvl="1"/>
            <a:r>
              <a:rPr lang="es-CL" dirty="0" smtClean="0"/>
              <a:t>Gestion de llaves de cifrado</a:t>
            </a:r>
          </a:p>
          <a:p>
            <a:pPr lvl="1"/>
            <a:r>
              <a:rPr lang="es-CL" dirty="0" smtClean="0"/>
              <a:t>Detección y eliminación de malware</a:t>
            </a:r>
          </a:p>
          <a:p>
            <a:pPr lvl="1"/>
            <a:r>
              <a:rPr lang="es-CL" dirty="0" smtClean="0"/>
              <a:t>Seguridad a nivel de redes</a:t>
            </a:r>
          </a:p>
          <a:p>
            <a:pPr lvl="1"/>
            <a:r>
              <a:rPr lang="es-CL" dirty="0" smtClean="0"/>
              <a:t>Intercambio de datos sensibles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368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una auditoria COBIT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188" y="1628775"/>
            <a:ext cx="8116887" cy="2160265"/>
          </a:xfrm>
        </p:spPr>
        <p:txBody>
          <a:bodyPr/>
          <a:lstStyle/>
          <a:p>
            <a:r>
              <a:rPr lang="es-ES" dirty="0" smtClean="0"/>
              <a:t>Control propuesto P02</a:t>
            </a:r>
          </a:p>
          <a:p>
            <a:pPr lvl="1"/>
            <a:r>
              <a:rPr lang="es-ES" dirty="0" smtClean="0"/>
              <a:t>Definir Arquitectura de Seguridad de la Información</a:t>
            </a:r>
          </a:p>
          <a:p>
            <a:pPr lvl="1"/>
            <a:r>
              <a:rPr lang="es-ES" b="1" dirty="0" smtClean="0"/>
              <a:t>Objetivo: </a:t>
            </a:r>
            <a:r>
              <a:rPr lang="es-ES" dirty="0" smtClean="0"/>
              <a:t>Definir la arquitectura de Seguridad de la Información que satisfaga los requerimiento del negocio de Tecnologías de Información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808456"/>
            <a:ext cx="9144000" cy="307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628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Otras Normativas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HIPPA: Normativa de Instituciones de Salud</a:t>
            </a:r>
          </a:p>
          <a:p>
            <a:r>
              <a:rPr lang="es-ES" dirty="0" smtClean="0"/>
              <a:t>Decreto 83: Normativas para instituciones publicas</a:t>
            </a:r>
          </a:p>
          <a:p>
            <a:r>
              <a:rPr lang="es-ES" dirty="0" smtClean="0"/>
              <a:t>NCH 2777: Adaptación chilena de ISO 27001, que define los activos de información a documentos electrónicos.</a:t>
            </a:r>
          </a:p>
          <a:p>
            <a:r>
              <a:rPr lang="es-ES" dirty="0" smtClean="0"/>
              <a:t>COSO: Norma norteamericana de Control Interno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principal normativa de seguridad ISO 27001:2013</a:t>
            </a:r>
          </a:p>
          <a:p>
            <a:pPr lvl="1"/>
            <a:r>
              <a:rPr lang="es-ES" dirty="0" smtClean="0"/>
              <a:t>Contiene 14 dominios, 35 objetivos de control y 114 controles</a:t>
            </a:r>
          </a:p>
          <a:p>
            <a:r>
              <a:rPr lang="es-ES" dirty="0" smtClean="0"/>
              <a:t>Fases de un SGSI</a:t>
            </a:r>
          </a:p>
          <a:p>
            <a:pPr lvl="1"/>
            <a:r>
              <a:rPr lang="es-ES" dirty="0" smtClean="0"/>
              <a:t>Plan</a:t>
            </a:r>
          </a:p>
          <a:p>
            <a:pPr lvl="1"/>
            <a:r>
              <a:rPr lang="es-ES" dirty="0" smtClean="0"/>
              <a:t>Do </a:t>
            </a:r>
          </a:p>
          <a:p>
            <a:pPr lvl="1"/>
            <a:r>
              <a:rPr lang="es-ES" dirty="0" err="1" smtClean="0"/>
              <a:t>Check</a:t>
            </a:r>
            <a:endParaRPr lang="es-ES" dirty="0" smtClean="0"/>
          </a:p>
          <a:p>
            <a:pPr lvl="1"/>
            <a:r>
              <a:rPr lang="es-ES" dirty="0" err="1" smtClean="0"/>
              <a:t>Act</a:t>
            </a:r>
            <a:endParaRPr lang="es-ES" dirty="0" smtClean="0"/>
          </a:p>
          <a:p>
            <a:pPr>
              <a:buNone/>
            </a:pPr>
            <a:r>
              <a:rPr lang="es-ES" dirty="0"/>
              <a:t>Implementación de SGSI</a:t>
            </a:r>
          </a:p>
          <a:p>
            <a:pPr>
              <a:buNone/>
            </a:pP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 (cont.)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Evaluación </a:t>
            </a:r>
            <a:r>
              <a:rPr lang="es-ES" dirty="0"/>
              <a:t>de controles</a:t>
            </a:r>
          </a:p>
          <a:p>
            <a:pPr lvl="1"/>
            <a:r>
              <a:rPr lang="es-ES" dirty="0"/>
              <a:t>ISO 27002</a:t>
            </a:r>
          </a:p>
          <a:p>
            <a:r>
              <a:rPr lang="es-ES" smtClean="0"/>
              <a:t>Otras </a:t>
            </a:r>
            <a:r>
              <a:rPr lang="es-ES" dirty="0" smtClean="0"/>
              <a:t>normas de Seguridad</a:t>
            </a:r>
          </a:p>
          <a:p>
            <a:r>
              <a:rPr lang="es-ES" dirty="0" smtClean="0"/>
              <a:t>PCI</a:t>
            </a:r>
          </a:p>
          <a:p>
            <a:r>
              <a:rPr lang="es-ES" dirty="0" smtClean="0"/>
              <a:t>SOX</a:t>
            </a:r>
          </a:p>
          <a:p>
            <a:r>
              <a:rPr lang="es-ES" dirty="0" smtClean="0"/>
              <a:t>COBIT</a:t>
            </a:r>
          </a:p>
          <a:p>
            <a:pPr lvl="1"/>
            <a:r>
              <a:rPr lang="es-ES" dirty="0" smtClean="0"/>
              <a:t>HIPPA</a:t>
            </a:r>
          </a:p>
          <a:p>
            <a:pPr lvl="1"/>
            <a:r>
              <a:rPr lang="es-ES" dirty="0" smtClean="0"/>
              <a:t>Decreto 83</a:t>
            </a:r>
          </a:p>
          <a:p>
            <a:pPr lvl="1"/>
            <a:r>
              <a:rPr lang="es-ES" dirty="0" smtClean="0"/>
              <a:t>NCH 2777</a:t>
            </a:r>
          </a:p>
          <a:p>
            <a:pPr lvl="1"/>
            <a:r>
              <a:rPr lang="es-ES" dirty="0" smtClean="0"/>
              <a:t>COSO</a:t>
            </a:r>
          </a:p>
          <a:p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Aprendizajes esperados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Normas de Seguridad</a:t>
            </a:r>
          </a:p>
          <a:p>
            <a:pPr lvl="1"/>
            <a:r>
              <a:rPr lang="es-ES" dirty="0" smtClean="0"/>
              <a:t>PCI-DSS (</a:t>
            </a:r>
            <a:r>
              <a:rPr lang="es-ES" dirty="0" err="1" smtClean="0"/>
              <a:t>Payment</a:t>
            </a:r>
            <a:r>
              <a:rPr lang="es-ES" dirty="0" smtClean="0"/>
              <a:t> </a:t>
            </a:r>
            <a:r>
              <a:rPr lang="es-ES" dirty="0"/>
              <a:t>Card </a:t>
            </a:r>
            <a:r>
              <a:rPr lang="es-ES" dirty="0" err="1"/>
              <a:t>Industry</a:t>
            </a:r>
            <a:r>
              <a:rPr lang="es-ES" dirty="0"/>
              <a:t>-Data Security </a:t>
            </a:r>
            <a:r>
              <a:rPr lang="es-ES" dirty="0" smtClean="0"/>
              <a:t>Standard)</a:t>
            </a:r>
            <a:endParaRPr lang="es-ES" dirty="0" smtClean="0"/>
          </a:p>
          <a:p>
            <a:pPr lvl="1"/>
            <a:r>
              <a:rPr lang="es-ES" dirty="0" smtClean="0"/>
              <a:t>SOX</a:t>
            </a:r>
          </a:p>
          <a:p>
            <a:pPr lvl="1"/>
            <a:r>
              <a:rPr lang="es-ES" dirty="0" smtClean="0"/>
              <a:t>COBIT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Conocer otras normativas existentes en el mercado.</a:t>
            </a:r>
          </a:p>
          <a:p>
            <a:pPr>
              <a:buNone/>
            </a:pP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Normativas de Seguridad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¿Por qué son necesarias las normativas de Seguridad de la Información?</a:t>
            </a:r>
          </a:p>
          <a:p>
            <a:r>
              <a:rPr lang="es-CL" dirty="0" smtClean="0"/>
              <a:t>Las empresas necesitan someterse a algún modelo </a:t>
            </a:r>
            <a:r>
              <a:rPr lang="es-CL" smtClean="0"/>
              <a:t>de Gestión </a:t>
            </a:r>
            <a:r>
              <a:rPr lang="es-CL" dirty="0" smtClean="0"/>
              <a:t>de la Seguridad, puede ser propio o importado</a:t>
            </a:r>
          </a:p>
          <a:p>
            <a:r>
              <a:rPr lang="es-CL" dirty="0" smtClean="0"/>
              <a:t>Muchas veces las compañías utilizan los modelos externos, probados y diseñados por instituciones reconocidas</a:t>
            </a:r>
          </a:p>
          <a:p>
            <a:r>
              <a:rPr lang="es-CL" dirty="0" smtClean="0"/>
              <a:t>Uno de ellos, el más utilizado en Seguridad de la Información es el estándar ISO 27000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5008983"/>
            <a:ext cx="2699792" cy="184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3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Familia de normas ISO 27000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ISO/IEC 27000: define el vocabulario estándar empleado en </a:t>
            </a:r>
            <a:r>
              <a:rPr lang="es-ES" dirty="0" smtClean="0"/>
              <a:t>la familia 27000</a:t>
            </a:r>
          </a:p>
          <a:p>
            <a:r>
              <a:rPr lang="es-ES" dirty="0" smtClean="0"/>
              <a:t>ISO/IEC </a:t>
            </a:r>
            <a:r>
              <a:rPr lang="es-ES" dirty="0"/>
              <a:t>27001: especifica los requisitos a cumplir </a:t>
            </a:r>
            <a:r>
              <a:rPr lang="es-ES" dirty="0" smtClean="0"/>
              <a:t>para implantar </a:t>
            </a:r>
            <a:r>
              <a:rPr lang="es-ES" dirty="0"/>
              <a:t>un SGSI certificable conforme a las normas </a:t>
            </a:r>
            <a:r>
              <a:rPr lang="es-ES" dirty="0" smtClean="0"/>
              <a:t>27000</a:t>
            </a:r>
            <a:endParaRPr lang="es-ES" dirty="0"/>
          </a:p>
          <a:p>
            <a:r>
              <a:rPr lang="es-ES" dirty="0"/>
              <a:t>ISO/IEC 27002: código de buenas prácticas para la gestión de </a:t>
            </a:r>
            <a:r>
              <a:rPr lang="es-ES" dirty="0" smtClean="0"/>
              <a:t>la seguridad</a:t>
            </a:r>
          </a:p>
          <a:p>
            <a:r>
              <a:rPr lang="es-ES" dirty="0"/>
              <a:t>ISO/IEC 27003:guía de implementación de SGSI e </a:t>
            </a:r>
            <a:r>
              <a:rPr lang="es-ES" dirty="0" smtClean="0"/>
              <a:t>información acerca </a:t>
            </a:r>
            <a:r>
              <a:rPr lang="es-ES" dirty="0"/>
              <a:t>del uso del modelo </a:t>
            </a:r>
            <a:r>
              <a:rPr lang="es-ES" dirty="0" smtClean="0"/>
              <a:t>PDCA</a:t>
            </a:r>
          </a:p>
          <a:p>
            <a:r>
              <a:rPr lang="es-ES" dirty="0"/>
              <a:t>ISO/IEC 27004: especifica las métricas y las técnicas de </a:t>
            </a:r>
            <a:r>
              <a:rPr lang="es-ES" dirty="0" smtClean="0"/>
              <a:t>medida aplicables </a:t>
            </a:r>
            <a:r>
              <a:rPr lang="es-ES" dirty="0"/>
              <a:t>para determinar la eficacia de un SGSI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0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Normativa ISO 27000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un conjunto de normativas</a:t>
            </a:r>
          </a:p>
          <a:p>
            <a:r>
              <a:rPr lang="es-ES" dirty="0" smtClean="0"/>
              <a:t>Su origen es la BS 7799 de BSI de 1995</a:t>
            </a:r>
          </a:p>
          <a:p>
            <a:r>
              <a:rPr lang="es-ES" b="1" dirty="0" smtClean="0"/>
              <a:t>Objetivo principal</a:t>
            </a:r>
            <a:r>
              <a:rPr lang="es-ES" dirty="0" smtClean="0"/>
              <a:t>: proponer “buenas practicas” a las empresas en el manejo de la Información.</a:t>
            </a:r>
          </a:p>
          <a:p>
            <a:r>
              <a:rPr lang="es-ES" dirty="0" smtClean="0"/>
              <a:t>En 2005 derivo a ISO 27001:2005, usada en la actualidad.</a:t>
            </a:r>
          </a:p>
          <a:p>
            <a:r>
              <a:rPr lang="es-ES" dirty="0" smtClean="0"/>
              <a:t>Acaba de publicarse una nueva versión de ISO 27001:2013</a:t>
            </a:r>
          </a:p>
          <a:p>
            <a:pPr lvl="1"/>
            <a:r>
              <a:rPr lang="es-ES" dirty="0" smtClean="0">
                <a:hlinkClick r:id="rId2"/>
              </a:rPr>
              <a:t>http://www.iso27000.es/iso27000.html#seccion2</a:t>
            </a: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Sistema de Gestion de Seguridad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Norma ISO 27001:2013</a:t>
            </a:r>
          </a:p>
          <a:p>
            <a:r>
              <a:rPr lang="es-ES" dirty="0" smtClean="0"/>
              <a:t>Lleva por nombre: “SGSI” o “ISMS”</a:t>
            </a:r>
          </a:p>
          <a:p>
            <a:pPr lvl="1"/>
            <a:r>
              <a:rPr lang="es-ES" dirty="0" smtClean="0"/>
              <a:t>Sistema de Gestión de Seguridad de la Información</a:t>
            </a:r>
          </a:p>
          <a:p>
            <a:pPr lvl="1"/>
            <a:r>
              <a:rPr lang="es-ES" dirty="0" err="1" smtClean="0"/>
              <a:t>Information</a:t>
            </a:r>
            <a:r>
              <a:rPr lang="es-ES" dirty="0" smtClean="0"/>
              <a:t> Security Management </a:t>
            </a:r>
            <a:r>
              <a:rPr lang="es-ES" dirty="0" err="1" smtClean="0"/>
              <a:t>System</a:t>
            </a:r>
            <a:endParaRPr lang="es-ES" dirty="0" smtClean="0"/>
          </a:p>
          <a:p>
            <a:r>
              <a:rPr lang="es-ES" dirty="0" smtClean="0"/>
              <a:t>Es una norma certificable</a:t>
            </a:r>
          </a:p>
          <a:p>
            <a:r>
              <a:rPr lang="es-ES" dirty="0" smtClean="0"/>
              <a:t>Contiene 14 dominios, 35 objetivos de control y 114 controles</a:t>
            </a:r>
          </a:p>
          <a:p>
            <a:pPr lvl="1"/>
            <a:r>
              <a:rPr lang="es-ES" dirty="0" smtClean="0">
                <a:hlinkClick r:id="rId2"/>
              </a:rPr>
              <a:t>http://www.iso27000.es/download/ControlesISO27002-2013.pdf</a:t>
            </a:r>
            <a:endParaRPr lang="es-ES" dirty="0" smtClean="0"/>
          </a:p>
          <a:p>
            <a:pPr lvl="1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Dominios ISO 27001:2013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Política de Seguridad</a:t>
            </a:r>
          </a:p>
          <a:p>
            <a:r>
              <a:rPr lang="es-ES" dirty="0" smtClean="0"/>
              <a:t>Organización de la Seguridad</a:t>
            </a:r>
          </a:p>
          <a:p>
            <a:r>
              <a:rPr lang="es-ES" dirty="0" smtClean="0"/>
              <a:t>Seguridad de recursos humanos</a:t>
            </a:r>
          </a:p>
          <a:p>
            <a:r>
              <a:rPr lang="es-ES" dirty="0" smtClean="0"/>
              <a:t>Gestion de activos</a:t>
            </a:r>
          </a:p>
          <a:p>
            <a:r>
              <a:rPr lang="es-ES" dirty="0" smtClean="0"/>
              <a:t>Control de acceso</a:t>
            </a:r>
          </a:p>
          <a:p>
            <a:r>
              <a:rPr lang="es-ES" dirty="0" smtClean="0"/>
              <a:t>Cifrado</a:t>
            </a:r>
          </a:p>
          <a:p>
            <a:r>
              <a:rPr lang="es-ES" dirty="0" smtClean="0"/>
              <a:t>Seguridad Física y ambiental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Personalizado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3787</TotalTime>
  <Words>1714</Words>
  <Application>Microsoft Office PowerPoint</Application>
  <PresentationFormat>Presentación en pantalla (4:3)</PresentationFormat>
  <Paragraphs>339</Paragraphs>
  <Slides>36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36</vt:i4>
      </vt:variant>
    </vt:vector>
  </HeadingPairs>
  <TitlesOfParts>
    <vt:vector size="42" baseType="lpstr">
      <vt:lpstr>Arial</vt:lpstr>
      <vt:lpstr>Lucida Sans Unicode</vt:lpstr>
      <vt:lpstr>Times New Roman</vt:lpstr>
      <vt:lpstr>Wingdings</vt:lpstr>
      <vt:lpstr>Tema de Office</vt:lpstr>
      <vt:lpstr>1_Tema de Office</vt:lpstr>
      <vt:lpstr>Presentación de PowerPoint</vt:lpstr>
      <vt:lpstr>Presentación de PowerPoint</vt:lpstr>
      <vt:lpstr>Aprendizajes esperados</vt:lpstr>
      <vt:lpstr>Aprendizajes esperados</vt:lpstr>
      <vt:lpstr>Normativas de Seguridad</vt:lpstr>
      <vt:lpstr>Familia de normas ISO 27000</vt:lpstr>
      <vt:lpstr>Normativa ISO 27000</vt:lpstr>
      <vt:lpstr>Sistema de Gestion de Seguridad</vt:lpstr>
      <vt:lpstr>Dominios ISO 27001:2013</vt:lpstr>
      <vt:lpstr>Dominios ISO 27001:2013</vt:lpstr>
      <vt:lpstr>SGSI</vt:lpstr>
      <vt:lpstr>Fase 1: Planear</vt:lpstr>
      <vt:lpstr>Fase 2: Hacer</vt:lpstr>
      <vt:lpstr>Fase 3: Revisar</vt:lpstr>
      <vt:lpstr>Fase 4: Actuar</vt:lpstr>
      <vt:lpstr>Ejemplo práctico</vt:lpstr>
      <vt:lpstr>Fases del SGSI</vt:lpstr>
      <vt:lpstr>Fases del SGSI (cont.)</vt:lpstr>
      <vt:lpstr>Fases del SGSI (cont.)</vt:lpstr>
      <vt:lpstr>Evaluación de Controles</vt:lpstr>
      <vt:lpstr>Evaluaciones de Controles de Seguridad</vt:lpstr>
      <vt:lpstr>Evaluación de controles de Seguridad</vt:lpstr>
      <vt:lpstr>Controles ISO 27002</vt:lpstr>
      <vt:lpstr>Evaluación de controles</vt:lpstr>
      <vt:lpstr>Evaluación grafica ISO 27002</vt:lpstr>
      <vt:lpstr>OTRAS NORMATIVAS</vt:lpstr>
      <vt:lpstr>Normativa PCI-DSS</vt:lpstr>
      <vt:lpstr>Dominios PCI-DSS</vt:lpstr>
      <vt:lpstr>Normativa SOX</vt:lpstr>
      <vt:lpstr>COBIT</vt:lpstr>
      <vt:lpstr>Principales beneficios COBIT</vt:lpstr>
      <vt:lpstr>Objetivos de Control COBIT 4.1</vt:lpstr>
      <vt:lpstr>Ejemplo de una auditoria COBIT</vt:lpstr>
      <vt:lpstr>Otras Normativas</vt:lpstr>
      <vt:lpstr>Resumen</vt:lpstr>
      <vt:lpstr>Resumen (cont.)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sala.profesores</dc:creator>
  <cp:lastModifiedBy>Duck Vader</cp:lastModifiedBy>
  <cp:revision>216</cp:revision>
  <dcterms:created xsi:type="dcterms:W3CDTF">2011-08-16T22:38:15Z</dcterms:created>
  <dcterms:modified xsi:type="dcterms:W3CDTF">2017-03-13T21:38:30Z</dcterms:modified>
</cp:coreProperties>
</file>