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464" r:id="rId3"/>
    <p:sldId id="350" r:id="rId4"/>
    <p:sldId id="562" r:id="rId5"/>
    <p:sldId id="563" r:id="rId6"/>
    <p:sldId id="564" r:id="rId7"/>
    <p:sldId id="566" r:id="rId8"/>
    <p:sldId id="570" r:id="rId9"/>
    <p:sldId id="571" r:id="rId10"/>
    <p:sldId id="572" r:id="rId11"/>
    <p:sldId id="574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4" r:id="rId20"/>
    <p:sldId id="586" r:id="rId21"/>
    <p:sldId id="590" r:id="rId22"/>
    <p:sldId id="591" r:id="rId23"/>
    <p:sldId id="592" r:id="rId24"/>
    <p:sldId id="593" r:id="rId25"/>
    <p:sldId id="594" r:id="rId26"/>
    <p:sldId id="602" r:id="rId27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60"/>
  </p:normalViewPr>
  <p:slideViewPr>
    <p:cSldViewPr>
      <p:cViewPr varScale="1">
        <p:scale>
          <a:sx n="69" d="100"/>
          <a:sy n="69" d="100"/>
        </p:scale>
        <p:origin x="52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24/05/2018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4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68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DE3ECF-E135-4C04-A019-3F62FE5DEAC5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597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24-05-2018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y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pid7.com/products/nexpose/" TargetMode="External"/><Relationship Id="rId5" Type="http://schemas.openxmlformats.org/officeDocument/2006/relationships/hyperlink" Target="http://www.openvas.org/" TargetMode="External"/><Relationship Id="rId4" Type="http://schemas.openxmlformats.org/officeDocument/2006/relationships/hyperlink" Target="http://www.foundston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s-es/security/bullet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vd.nist.gov/cvss.cfm?calculator&amp;version=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val.mitre.org/adop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usn/" TargetMode="External"/><Relationship Id="rId2" Type="http://schemas.openxmlformats.org/officeDocument/2006/relationships/hyperlink" Target="http://technet.microsoft.com/es-ES/security/dn4813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hn.redhat.com/errata/" TargetMode="External"/><Relationship Id="rId4" Type="http://schemas.openxmlformats.org/officeDocument/2006/relationships/hyperlink" Target="http://lists.apple.com/archives/security-announc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focus.com/bid" TargetMode="External"/><Relationship Id="rId2" Type="http://schemas.openxmlformats.org/officeDocument/2006/relationships/hyperlink" Target="http://web.nvd.nist.gov/view/vuln/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cunia.com/community/advisor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ma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able.com/products/nessus/evalu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150" y="2382838"/>
            <a:ext cx="5196954" cy="1397000"/>
          </a:xfrm>
        </p:spPr>
        <p:txBody>
          <a:bodyPr/>
          <a:lstStyle/>
          <a:p>
            <a:r>
              <a:rPr lang="es-ES" dirty="0" smtClean="0"/>
              <a:t>Análisis de </a:t>
            </a:r>
            <a:r>
              <a:rPr lang="es-ES" dirty="0" err="1" smtClean="0"/>
              <a:t>Seg</a:t>
            </a:r>
            <a:r>
              <a:rPr lang="es-ES" dirty="0" smtClean="0"/>
              <a:t> </a:t>
            </a:r>
            <a:r>
              <a:rPr lang="es-ES" dirty="0" err="1" smtClean="0"/>
              <a:t>Sist</a:t>
            </a:r>
            <a:r>
              <a:rPr lang="es-ES" dirty="0" smtClean="0"/>
              <a:t>. </a:t>
            </a:r>
            <a:r>
              <a:rPr lang="es-ES" dirty="0" err="1" smtClean="0"/>
              <a:t>Op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Otras herramientas de análisis de vulnerabilidades:</a:t>
            </a:r>
          </a:p>
          <a:p>
            <a:r>
              <a:rPr lang="es-CL" dirty="0" err="1" smtClean="0"/>
              <a:t>Qualys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>
                <a:hlinkClick r:id="rId3"/>
              </a:rPr>
              <a:t>https://www.qualys.com/</a:t>
            </a:r>
            <a:endParaRPr lang="es-CL" dirty="0" smtClean="0"/>
          </a:p>
          <a:p>
            <a:r>
              <a:rPr lang="es-CL" dirty="0" err="1" smtClean="0"/>
              <a:t>Foudstone</a:t>
            </a:r>
            <a:r>
              <a:rPr lang="es-CL" dirty="0" smtClean="0"/>
              <a:t> de </a:t>
            </a:r>
            <a:r>
              <a:rPr lang="es-CL" dirty="0" err="1" smtClean="0"/>
              <a:t>McAfee</a:t>
            </a:r>
            <a:endParaRPr lang="es-CL" dirty="0" smtClean="0"/>
          </a:p>
          <a:p>
            <a:pPr lvl="1"/>
            <a:r>
              <a:rPr lang="es-CL" dirty="0" smtClean="0">
                <a:hlinkClick r:id="rId4"/>
              </a:rPr>
              <a:t>http://www.foundstone.com/</a:t>
            </a:r>
            <a:endParaRPr lang="es-CL" dirty="0" smtClean="0"/>
          </a:p>
          <a:p>
            <a:r>
              <a:rPr lang="es-CL" dirty="0" err="1" smtClean="0"/>
              <a:t>OpenVas</a:t>
            </a:r>
            <a:r>
              <a:rPr lang="es-CL" dirty="0" smtClean="0"/>
              <a:t> (uso libre)</a:t>
            </a:r>
          </a:p>
          <a:p>
            <a:pPr lvl="1"/>
            <a:r>
              <a:rPr lang="es-CL" dirty="0" smtClean="0">
                <a:hlinkClick r:id="rId5"/>
              </a:rPr>
              <a:t>http://www.openvas.org/</a:t>
            </a:r>
            <a:endParaRPr lang="es-CL" dirty="0" smtClean="0"/>
          </a:p>
          <a:p>
            <a:r>
              <a:rPr lang="es-CL" dirty="0" err="1" smtClean="0"/>
              <a:t>NexPose</a:t>
            </a:r>
            <a:r>
              <a:rPr lang="es-CL" dirty="0" smtClean="0"/>
              <a:t> de Rapid7</a:t>
            </a:r>
          </a:p>
          <a:p>
            <a:pPr lvl="1"/>
            <a:r>
              <a:rPr lang="es-CL" dirty="0" smtClean="0">
                <a:hlinkClick r:id="rId6"/>
              </a:rPr>
              <a:t>http://www.rapid7.com/products/nexpose/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24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Clasificación de vulnerabilidades: </a:t>
            </a:r>
            <a:r>
              <a:rPr lang="es-CL" dirty="0" smtClean="0"/>
              <a:t>proceso en el cual se les asigna una puntuación a cada vulnerabilidad (ranking), existen diferentes criterios para realizar esta clasificación.</a:t>
            </a:r>
          </a:p>
          <a:p>
            <a:r>
              <a:rPr lang="es-CL" dirty="0" smtClean="0"/>
              <a:t>Clasificación CVE (CVSS): utiliza varios parámetros para realizar la calificación de puntaje, entre ellos:</a:t>
            </a:r>
          </a:p>
          <a:p>
            <a:pPr lvl="1"/>
            <a:r>
              <a:rPr lang="es-CL" dirty="0" smtClean="0"/>
              <a:t>Como afecta la vulnerabilidad a los atributos de la información (CIA)</a:t>
            </a:r>
          </a:p>
          <a:p>
            <a:pPr lvl="1"/>
            <a:r>
              <a:rPr lang="es-CL" dirty="0" smtClean="0"/>
              <a:t>La facilidad de explotación o complejidad de acceso</a:t>
            </a:r>
          </a:p>
          <a:p>
            <a:pPr lvl="1"/>
            <a:r>
              <a:rPr lang="es-CL" dirty="0" smtClean="0"/>
              <a:t>Si se requiere o no autenticación para explotar la vulnerabilidad</a:t>
            </a:r>
          </a:p>
          <a:p>
            <a:pPr lvl="1"/>
            <a:r>
              <a:rPr lang="es-CL" dirty="0" smtClean="0"/>
              <a:t>Los daños específicos que podría causar una vez explotada, tales como </a:t>
            </a:r>
            <a:r>
              <a:rPr lang="es-CL" dirty="0" err="1" smtClean="0"/>
              <a:t>DoS</a:t>
            </a:r>
            <a:r>
              <a:rPr lang="es-CL" dirty="0" smtClean="0"/>
              <a:t>, control remoto, ejecución de comandos, etc.</a:t>
            </a:r>
          </a:p>
          <a:p>
            <a:pPr lvl="1"/>
            <a:r>
              <a:rPr lang="es-CL" dirty="0" smtClean="0"/>
              <a:t>Si permite o no tomar control del objetivo</a:t>
            </a:r>
          </a:p>
        </p:txBody>
      </p:sp>
    </p:spTree>
    <p:extLst>
      <p:ext uri="{BB962C8B-B14F-4D97-AF65-F5344CB8AC3E}">
        <p14:creationId xmlns:p14="http://schemas.microsoft.com/office/powerpoint/2010/main" val="41771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Ejemplo de clasificación CVSS</a:t>
            </a:r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132856"/>
            <a:ext cx="824221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7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690" y="1556792"/>
            <a:ext cx="791923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3869"/>
            <a:ext cx="7200801" cy="281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3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b="1" dirty="0" smtClean="0"/>
              <a:t>Clasificación de vulnerabilidades según </a:t>
            </a:r>
            <a:r>
              <a:rPr lang="es-CL" sz="2000" b="1" dirty="0" err="1" smtClean="0"/>
              <a:t>Nessus</a:t>
            </a:r>
            <a:r>
              <a:rPr lang="es-CL" sz="2000" b="1" dirty="0" smtClean="0"/>
              <a:t>: </a:t>
            </a:r>
            <a:r>
              <a:rPr lang="es-CL" sz="2000" dirty="0" smtClean="0"/>
              <a:t>en este caso se utiliza un código de colores para la clasificación de las vulnerabilidades en 5 niveles</a:t>
            </a:r>
          </a:p>
          <a:p>
            <a:r>
              <a:rPr lang="es-CL" sz="2000" dirty="0" smtClean="0"/>
              <a:t>Ejemplo de clasificación de vulnerabilidades según </a:t>
            </a:r>
            <a:r>
              <a:rPr lang="es-CL" sz="2000" dirty="0" err="1" smtClean="0"/>
              <a:t>Nessus</a:t>
            </a:r>
            <a:endParaRPr lang="es-CL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78024"/>
            <a:ext cx="7581530" cy="367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Clasificación de vulnerabilidades según Microsoft: </a:t>
            </a:r>
            <a:r>
              <a:rPr lang="es-CL" dirty="0" smtClean="0"/>
              <a:t>existe un sitio donde se publican las vulnerabilidades reportadas:</a:t>
            </a:r>
          </a:p>
          <a:p>
            <a:pPr lvl="1"/>
            <a:r>
              <a:rPr lang="es-CL" dirty="0" smtClean="0">
                <a:hlinkClick r:id="rId2"/>
              </a:rPr>
              <a:t>http://technet.microsoft.com/es-es/security/bulletin/</a:t>
            </a:r>
            <a:endParaRPr lang="es-CL" dirty="0" smtClean="0"/>
          </a:p>
          <a:p>
            <a:r>
              <a:rPr lang="es-CL" dirty="0" smtClean="0"/>
              <a:t>Este sitio clasifica las vulnerabilidades en tres niveles, </a:t>
            </a:r>
          </a:p>
          <a:p>
            <a:pPr lvl="1"/>
            <a:r>
              <a:rPr lang="es-CL" dirty="0" smtClean="0"/>
              <a:t>Crítica</a:t>
            </a:r>
          </a:p>
          <a:p>
            <a:pPr lvl="1"/>
            <a:r>
              <a:rPr lang="es-CL" dirty="0" smtClean="0"/>
              <a:t>Importante</a:t>
            </a:r>
          </a:p>
          <a:p>
            <a:pPr lvl="1"/>
            <a:r>
              <a:rPr lang="es-CL" dirty="0" smtClean="0"/>
              <a:t>Moderada</a:t>
            </a:r>
          </a:p>
          <a:p>
            <a:r>
              <a:rPr lang="es-CL" dirty="0" smtClean="0"/>
              <a:t>principalmente en función del daño que podría causar si es explotada.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29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Ejemplo de clasificación de vulnerabilidades según Microsoft:</a:t>
            </a:r>
            <a:endParaRPr lang="es-C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695817"/>
            <a:ext cx="9039225" cy="224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5445225"/>
            <a:ext cx="8116887" cy="1008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kumimoji="0" lang="es-CL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También se utiliza como criterio</a:t>
            </a:r>
            <a:r>
              <a:rPr kumimoji="0" lang="es-CL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clasificación los sistemas que están afectados por la vulnerabilidad.</a:t>
            </a:r>
            <a:endParaRPr kumimoji="0" lang="es-CL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6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Calculadora de NVD: </a:t>
            </a:r>
            <a:r>
              <a:rPr lang="es-CL" dirty="0" smtClean="0"/>
              <a:t>la NIST propone una metodología para clasificar las vulnerabilidades según varios parámetros, en el sitio:</a:t>
            </a:r>
          </a:p>
          <a:p>
            <a:pPr lvl="1"/>
            <a:r>
              <a:rPr lang="es-CL" dirty="0" smtClean="0">
                <a:hlinkClick r:id="rId2"/>
              </a:rPr>
              <a:t>http://nvd.nist.gov/cvss.cfm?calculator&amp;version=2</a:t>
            </a:r>
            <a:endParaRPr lang="es-CL" dirty="0" smtClean="0"/>
          </a:p>
          <a:p>
            <a:r>
              <a:rPr lang="es-CL" dirty="0" smtClean="0"/>
              <a:t>Los principales factores a considerar son:</a:t>
            </a:r>
          </a:p>
          <a:p>
            <a:pPr lvl="1"/>
            <a:r>
              <a:rPr lang="es-CL" dirty="0" smtClean="0"/>
              <a:t>Facilidad de explotación</a:t>
            </a:r>
          </a:p>
          <a:p>
            <a:pPr lvl="2"/>
            <a:r>
              <a:rPr lang="es-CL" dirty="0" smtClean="0"/>
              <a:t>Acceso</a:t>
            </a:r>
          </a:p>
          <a:p>
            <a:pPr lvl="2"/>
            <a:r>
              <a:rPr lang="es-CL" dirty="0" smtClean="0"/>
              <a:t>Complejidad</a:t>
            </a:r>
          </a:p>
          <a:p>
            <a:pPr lvl="2"/>
            <a:r>
              <a:rPr lang="es-CL" dirty="0" smtClean="0"/>
              <a:t>Autenticación</a:t>
            </a:r>
          </a:p>
          <a:p>
            <a:pPr lvl="1"/>
            <a:r>
              <a:rPr lang="es-CL" dirty="0" smtClean="0"/>
              <a:t>Impacto</a:t>
            </a:r>
          </a:p>
          <a:p>
            <a:pPr lvl="2"/>
            <a:r>
              <a:rPr lang="es-CL" dirty="0" smtClean="0"/>
              <a:t>Confidencialidad</a:t>
            </a:r>
          </a:p>
          <a:p>
            <a:pPr lvl="2"/>
            <a:r>
              <a:rPr lang="es-CL" dirty="0" smtClean="0"/>
              <a:t>Integridad</a:t>
            </a:r>
          </a:p>
          <a:p>
            <a:pPr lvl="2"/>
            <a:r>
              <a:rPr lang="es-CL" dirty="0" smtClean="0"/>
              <a:t>Disponibilidad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57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Iniciativa OVAL: </a:t>
            </a:r>
            <a:r>
              <a:rPr lang="es-CL" dirty="0" smtClean="0"/>
              <a:t>un intento por estandarizar la información de seguridad en los análisis de vulnerabilidades es el </a:t>
            </a:r>
            <a:r>
              <a:rPr lang="es-CL" b="1" dirty="0" smtClean="0"/>
              <a:t>O</a:t>
            </a:r>
            <a:r>
              <a:rPr lang="es-CL" dirty="0" smtClean="0"/>
              <a:t>pen </a:t>
            </a:r>
            <a:r>
              <a:rPr lang="es-CL" b="1" dirty="0" err="1" smtClean="0"/>
              <a:t>V</a:t>
            </a:r>
            <a:r>
              <a:rPr lang="es-CL" dirty="0" err="1" smtClean="0"/>
              <a:t>ulnerability</a:t>
            </a:r>
            <a:r>
              <a:rPr lang="es-CL" dirty="0" smtClean="0"/>
              <a:t> and </a:t>
            </a:r>
            <a:r>
              <a:rPr lang="es-CL" b="1" dirty="0" err="1" smtClean="0"/>
              <a:t>A</a:t>
            </a:r>
            <a:r>
              <a:rPr lang="es-CL" dirty="0" err="1" smtClean="0"/>
              <a:t>ssessment</a:t>
            </a:r>
            <a:r>
              <a:rPr lang="es-CL" dirty="0" smtClean="0"/>
              <a:t> </a:t>
            </a:r>
            <a:r>
              <a:rPr lang="es-CL" b="1" dirty="0" err="1" smtClean="0"/>
              <a:t>L</a:t>
            </a:r>
            <a:r>
              <a:rPr lang="es-CL" dirty="0" err="1" smtClean="0"/>
              <a:t>anguage</a:t>
            </a:r>
            <a:r>
              <a:rPr lang="es-CL" dirty="0" smtClean="0"/>
              <a:t> de MITRE, el cual permite normalizar la información que envían los diferentes fabricantes de sus análisis de seguridad a través de un lenguaje estándar basado en XML.</a:t>
            </a:r>
          </a:p>
          <a:p>
            <a:pPr lvl="1"/>
            <a:r>
              <a:rPr lang="es-CL" dirty="0" smtClean="0">
                <a:hlinkClick r:id="rId2"/>
              </a:rPr>
              <a:t>http://oval.mitre.org/adoption/</a:t>
            </a:r>
            <a:endParaRPr lang="es-CL" dirty="0" smtClean="0"/>
          </a:p>
          <a:p>
            <a:r>
              <a:rPr lang="es-CL" dirty="0" smtClean="0"/>
              <a:t>Las fases de esta iniciativa son:</a:t>
            </a:r>
          </a:p>
          <a:p>
            <a:pPr lvl="1"/>
            <a:r>
              <a:rPr lang="es-CL" dirty="0" smtClean="0"/>
              <a:t>Declaración</a:t>
            </a:r>
          </a:p>
          <a:p>
            <a:pPr lvl="1"/>
            <a:r>
              <a:rPr lang="es-CL" dirty="0" smtClean="0"/>
              <a:t>Implementación</a:t>
            </a:r>
          </a:p>
          <a:p>
            <a:pPr lvl="1"/>
            <a:r>
              <a:rPr lang="es-CL" dirty="0" smtClean="0"/>
              <a:t>Cuestionario</a:t>
            </a:r>
          </a:p>
          <a:p>
            <a:pPr lvl="1"/>
            <a:r>
              <a:rPr lang="es-CL" dirty="0" smtClean="0"/>
              <a:t>Reconocimiento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21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principal uso que tiene la clasificación de vulnerabilidades es poder gestionar de mejor forma los recursos para las tareas de remediación o mitigación. Como suele pasar en las </a:t>
            </a:r>
            <a:r>
              <a:rPr lang="es-CL" dirty="0"/>
              <a:t>á</a:t>
            </a:r>
            <a:r>
              <a:rPr lang="es-CL" dirty="0" smtClean="0"/>
              <a:t>reas de TI o Seguridad de las empresas, el personal avocado a estas labores es escaso o es una empresa de terceros.</a:t>
            </a:r>
          </a:p>
          <a:p>
            <a:r>
              <a:rPr lang="es-CL" dirty="0" smtClean="0"/>
              <a:t>Aquellas vulnerabilidades de más alto riesgo o impacto son las que deben ser remediadas en primer lugar dentro del plan de trabajo propuesto, a continuación, las que tengan menor prioridad.</a:t>
            </a:r>
          </a:p>
          <a:p>
            <a:r>
              <a:rPr lang="es-CL" dirty="0" smtClean="0"/>
              <a:t>En la práctica es probable que las vulnerabilidades de bajo riesgo no se mitiguen o se utilicen métodos alternativos.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92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la metodología de análisis de vulnerabilidades en Sistemas Operativos</a:t>
            </a:r>
          </a:p>
          <a:p>
            <a:endParaRPr lang="es-ES" dirty="0"/>
          </a:p>
          <a:p>
            <a:r>
              <a:rPr lang="es-ES" dirty="0" smtClean="0"/>
              <a:t>Conocer las diferentes herramientas de análisis de vulnerabilidades</a:t>
            </a:r>
          </a:p>
          <a:p>
            <a:pPr lvl="1"/>
            <a:r>
              <a:rPr lang="es-ES" dirty="0" err="1" smtClean="0"/>
              <a:t>Nessus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Conocer el proceso de mitigación o remediación de vulnerabilidades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Mitigación </a:t>
            </a:r>
            <a:br>
              <a:rPr lang="es-CL" dirty="0" smtClean="0"/>
            </a:br>
            <a:r>
              <a:rPr lang="es-CL" dirty="0" smtClean="0"/>
              <a:t>de Vulnerabilidades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22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Mitigación de vulnerabilidades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Definición: </a:t>
            </a:r>
            <a:r>
              <a:rPr lang="es-CL" dirty="0" smtClean="0"/>
              <a:t>es el proceso en el cual se remedia la problemática asociada a una vulnerabilidad o se inhibe su efecto. Existen dos formar para realizar esta función</a:t>
            </a:r>
          </a:p>
          <a:p>
            <a:pPr lvl="1"/>
            <a:r>
              <a:rPr lang="es-CL" dirty="0" smtClean="0"/>
              <a:t>Control correctivo: el cual corrige la vulnerabilidad a través de un parche publicado por el fabricante o una corrección en la configuración</a:t>
            </a:r>
          </a:p>
          <a:p>
            <a:pPr lvl="1"/>
            <a:r>
              <a:rPr lang="es-CL" dirty="0" smtClean="0"/>
              <a:t>Control compensatorio: es un método alternativo para remediar la vulnerabilidad, típicamente un HIDS, IPS o aislación.</a:t>
            </a:r>
          </a:p>
          <a:p>
            <a:r>
              <a:rPr lang="es-CL" dirty="0" smtClean="0"/>
              <a:t>Toda mitigación tiene un costo, ya sea en esfuerzo o soluciones de software o hardware, o bien se contrata a un tercero, por lo que debe ser evaluada en términos del riesgo asociado.</a:t>
            </a:r>
          </a:p>
          <a:p>
            <a:r>
              <a:rPr lang="es-CL" dirty="0" smtClean="0"/>
              <a:t>Para determinar el costo de una mitigación, debe saberse como se realizará.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68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Mitigación de vulnerabilidades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801"/>
            <a:ext cx="8116887" cy="504055"/>
          </a:xfrm>
        </p:spPr>
        <p:txBody>
          <a:bodyPr/>
          <a:lstStyle/>
          <a:p>
            <a:r>
              <a:rPr lang="es-CL" b="1" dirty="0" smtClean="0"/>
              <a:t>Ciclo de gestión de vulnerabilidades</a:t>
            </a:r>
            <a:endParaRPr lang="es-CL" b="1" dirty="0"/>
          </a:p>
        </p:txBody>
      </p:sp>
      <p:pic>
        <p:nvPicPr>
          <p:cNvPr id="4" name="3 Imagen" descr="vml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240674"/>
            <a:ext cx="4464496" cy="45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Mitigación de vulnerabilidades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Etapas del ciclo de gestión de vulnerabilidades:</a:t>
            </a:r>
          </a:p>
          <a:p>
            <a:pPr lvl="1"/>
            <a:r>
              <a:rPr lang="es-CL" b="1" dirty="0" smtClean="0"/>
              <a:t>Descubrimiento: </a:t>
            </a:r>
            <a:r>
              <a:rPr lang="es-CL" dirty="0" smtClean="0"/>
              <a:t>en esta etapa se detallan todos los activos que formaran parte del análisis y se realiza el </a:t>
            </a:r>
            <a:r>
              <a:rPr lang="es-CL" dirty="0" err="1" smtClean="0"/>
              <a:t>scanning</a:t>
            </a:r>
            <a:endParaRPr lang="es-CL" dirty="0" smtClean="0"/>
          </a:p>
          <a:p>
            <a:pPr lvl="1"/>
            <a:r>
              <a:rPr lang="es-CL" b="1" dirty="0" smtClean="0"/>
              <a:t>Priorización: </a:t>
            </a:r>
            <a:r>
              <a:rPr lang="es-CL" dirty="0" smtClean="0"/>
              <a:t>en esta etapa se define cuales son los activos mas críticos para el negocio</a:t>
            </a:r>
          </a:p>
          <a:p>
            <a:pPr lvl="1"/>
            <a:r>
              <a:rPr lang="es-CL" b="1" dirty="0" smtClean="0"/>
              <a:t>Evaluación: </a:t>
            </a:r>
            <a:r>
              <a:rPr lang="es-CL" dirty="0" smtClean="0"/>
              <a:t>se realiza en función de la criticidad de los activos y el nivel de riesgo de las vulnerabilidades</a:t>
            </a:r>
          </a:p>
          <a:p>
            <a:pPr lvl="1"/>
            <a:r>
              <a:rPr lang="es-CL" b="1" dirty="0" smtClean="0"/>
              <a:t>Reporte: </a:t>
            </a:r>
            <a:r>
              <a:rPr lang="es-CL" dirty="0" smtClean="0"/>
              <a:t>corresponde a la medición del nivel de riesgo encontrado en su conjunto en función de alguna base predeterminada (política)</a:t>
            </a:r>
          </a:p>
          <a:p>
            <a:pPr lvl="1"/>
            <a:r>
              <a:rPr lang="es-CL" b="1" dirty="0" smtClean="0"/>
              <a:t>Remediación: </a:t>
            </a:r>
            <a:r>
              <a:rPr lang="es-CL" dirty="0" smtClean="0"/>
              <a:t>en esta etapa se aplican los controles en función del análisis anterior (orden de prioridad)</a:t>
            </a:r>
          </a:p>
          <a:p>
            <a:pPr lvl="1"/>
            <a:r>
              <a:rPr lang="es-CL" b="1" dirty="0" smtClean="0"/>
              <a:t>Verificación: </a:t>
            </a:r>
            <a:r>
              <a:rPr lang="es-CL" dirty="0" smtClean="0"/>
              <a:t>se realiza una nueva medición para validar que las vulnerabilidades fueron mitigadas.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48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Mitigación de vulnerabilidades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principal fuente de información para encontrar soluciones a las vulnerabilidades encontradas, son los sitios de los fabricantes.</a:t>
            </a:r>
          </a:p>
          <a:p>
            <a:r>
              <a:rPr lang="es-CL" dirty="0" smtClean="0"/>
              <a:t>Microsoft:</a:t>
            </a:r>
          </a:p>
          <a:p>
            <a:pPr lvl="1"/>
            <a:r>
              <a:rPr lang="es-CL" dirty="0" smtClean="0">
                <a:hlinkClick r:id="rId2"/>
              </a:rPr>
              <a:t>http://technet.microsoft.com/es-ES/security/dn481339</a:t>
            </a:r>
            <a:endParaRPr lang="es-CL" dirty="0" smtClean="0"/>
          </a:p>
          <a:p>
            <a:r>
              <a:rPr lang="es-CL" dirty="0" smtClean="0"/>
              <a:t>Ubuntu:</a:t>
            </a:r>
          </a:p>
          <a:p>
            <a:pPr lvl="1"/>
            <a:r>
              <a:rPr lang="es-CL" dirty="0" smtClean="0">
                <a:hlinkClick r:id="rId3"/>
              </a:rPr>
              <a:t>http://www.ubuntu.com/usn/</a:t>
            </a:r>
            <a:endParaRPr lang="es-CL" dirty="0" smtClean="0"/>
          </a:p>
          <a:p>
            <a:r>
              <a:rPr lang="es-CL" dirty="0" smtClean="0"/>
              <a:t>Apple:</a:t>
            </a:r>
          </a:p>
          <a:p>
            <a:pPr lvl="1"/>
            <a:r>
              <a:rPr lang="es-CL" dirty="0" smtClean="0">
                <a:hlinkClick r:id="rId4"/>
              </a:rPr>
              <a:t>http://lists.apple.com/archives/security-announce</a:t>
            </a:r>
            <a:endParaRPr lang="es-CL" dirty="0" smtClean="0"/>
          </a:p>
          <a:p>
            <a:r>
              <a:rPr lang="es-CL" dirty="0" smtClean="0"/>
              <a:t>Red-</a:t>
            </a:r>
            <a:r>
              <a:rPr lang="es-CL" dirty="0" err="1" smtClean="0"/>
              <a:t>Hat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>
                <a:hlinkClick r:id="rId5"/>
              </a:rPr>
              <a:t>http://rhn.redhat.com/errata/</a:t>
            </a:r>
            <a:endParaRPr lang="es-CL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Vulnerabilidades en el Sistema Operativo</a:t>
            </a:r>
          </a:p>
          <a:p>
            <a:pPr lvl="1"/>
            <a:r>
              <a:rPr lang="es-CL" dirty="0" smtClean="0"/>
              <a:t>Búsqueda de vulnerabilidades</a:t>
            </a:r>
          </a:p>
          <a:p>
            <a:pPr lvl="1"/>
            <a:r>
              <a:rPr lang="es-CL" dirty="0" smtClean="0"/>
              <a:t>Análisis de vulnerabilidades</a:t>
            </a:r>
          </a:p>
          <a:p>
            <a:pPr lvl="1"/>
            <a:r>
              <a:rPr lang="es-CL" dirty="0" smtClean="0"/>
              <a:t>Herramientas de análisis de vulnerabilidades</a:t>
            </a:r>
          </a:p>
          <a:p>
            <a:r>
              <a:rPr lang="es-CL" dirty="0" smtClean="0"/>
              <a:t>Clasificación de vulnerabilidades</a:t>
            </a:r>
          </a:p>
          <a:p>
            <a:pPr lvl="1"/>
            <a:r>
              <a:rPr lang="es-CL" dirty="0" smtClean="0"/>
              <a:t>Calculadora NVD</a:t>
            </a:r>
          </a:p>
          <a:p>
            <a:r>
              <a:rPr lang="es-CL" dirty="0" smtClean="0"/>
              <a:t>Definición </a:t>
            </a:r>
            <a:r>
              <a:rPr lang="es-CL" dirty="0"/>
              <a:t>de Mitigación de vulnerabilidades</a:t>
            </a:r>
          </a:p>
          <a:p>
            <a:r>
              <a:rPr lang="es-CL" dirty="0"/>
              <a:t>Ciclo de Gestión de vulnerabilidades</a:t>
            </a:r>
          </a:p>
          <a:p>
            <a:pPr lvl="1"/>
            <a:r>
              <a:rPr lang="es-CL" dirty="0"/>
              <a:t>Soluciones a las vulnerabilidades encontradas</a:t>
            </a:r>
          </a:p>
          <a:p>
            <a:pPr lvl="1"/>
            <a:r>
              <a:rPr lang="es-CL" dirty="0"/>
              <a:t>Fuentes de información</a:t>
            </a:r>
          </a:p>
          <a:p>
            <a:pPr lvl="1"/>
            <a:r>
              <a:rPr lang="es-CL" dirty="0"/>
              <a:t>Reportes de mitigación</a:t>
            </a:r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46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Crecimiento de las vulnerabilidades en S. O.</a:t>
            </a:r>
            <a:endParaRPr lang="es-CL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363" y="1628801"/>
            <a:ext cx="7935077" cy="452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4 Marcador de contenido"/>
          <p:cNvSpPr txBox="1">
            <a:spLocks/>
          </p:cNvSpPr>
          <p:nvPr/>
        </p:nvSpPr>
        <p:spPr bwMode="auto">
          <a:xfrm>
            <a:off x="107504" y="6381329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2013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Elipse"/>
          <p:cNvSpPr/>
          <p:nvPr/>
        </p:nvSpPr>
        <p:spPr bwMode="auto">
          <a:xfrm>
            <a:off x="6372200" y="4365104"/>
            <a:ext cx="2304256" cy="72008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Vulnerabilidades por S. O.</a:t>
            </a:r>
            <a:endParaRPr lang="es-CL" b="1" dirty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 bwMode="auto">
          <a:xfrm>
            <a:off x="107504" y="6381329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2013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1598210"/>
            <a:ext cx="7524328" cy="46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Vulnerabilidades: </a:t>
            </a:r>
            <a:r>
              <a:rPr lang="es-CL" dirty="0" smtClean="0"/>
              <a:t>como toda aplicación de software, el S. O. esta sujeto a tener vulnerabilidades y dado que está expuesto a la red en la mayoría de los casos, esto hace mayor su grado de exposición.</a:t>
            </a:r>
          </a:p>
          <a:p>
            <a:r>
              <a:rPr lang="es-CL" dirty="0" smtClean="0"/>
              <a:t>Una vulnerabilidad corresponde a una falla o debilidad del Sistema Operativo que permite a algún atacante afectar a algún atributo de la información</a:t>
            </a:r>
          </a:p>
          <a:p>
            <a:r>
              <a:rPr lang="es-CL" dirty="0" smtClean="0"/>
              <a:t>Las vulnerabilidades de un Sistema Operativo están publicadas por su fabricante con su respectiva solución, sin embargo existen sitios en los cuales también se publican vulnerabilidades.</a:t>
            </a:r>
          </a:p>
          <a:p>
            <a:r>
              <a:rPr lang="es-CL" dirty="0" smtClean="0"/>
              <a:t>Uno de los mas conocidos es:</a:t>
            </a:r>
          </a:p>
          <a:p>
            <a:pPr lvl="1"/>
            <a:r>
              <a:rPr lang="es-CL" dirty="0" smtClean="0">
                <a:hlinkClick r:id="rId2"/>
              </a:rPr>
              <a:t>http://www.cvedetails.com/</a:t>
            </a: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25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Otros sitios que publican vulnerabilidades</a:t>
            </a:r>
          </a:p>
          <a:p>
            <a:r>
              <a:rPr lang="es-CL" dirty="0" smtClean="0"/>
              <a:t>NVD de la NIST:</a:t>
            </a:r>
          </a:p>
          <a:p>
            <a:pPr lvl="1"/>
            <a:r>
              <a:rPr lang="es-CL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http://web.nvd.nist.gov/view/vuln/search</a:t>
            </a:r>
            <a:endParaRPr lang="es-CL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CL" dirty="0" smtClean="0"/>
              <a:t>Security </a:t>
            </a:r>
            <a:r>
              <a:rPr lang="es-CL" dirty="0" err="1" smtClean="0"/>
              <a:t>Focus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>
                <a:hlinkClick r:id="rId3"/>
              </a:rPr>
              <a:t>http://www.securityfocus.com/bid</a:t>
            </a:r>
            <a:endParaRPr lang="es-CL" dirty="0" smtClean="0"/>
          </a:p>
          <a:p>
            <a:r>
              <a:rPr lang="es-CL" dirty="0" err="1" smtClean="0"/>
              <a:t>Secunia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>
                <a:hlinkClick r:id="rId4"/>
              </a:rPr>
              <a:t>http://secunia.com/community/advisories/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33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Análisis de vulnerabilidades (</a:t>
            </a:r>
            <a:r>
              <a:rPr lang="es-CL" b="1" dirty="0" err="1" smtClean="0"/>
              <a:t>Vulnerability</a:t>
            </a:r>
            <a:r>
              <a:rPr lang="es-CL" b="1" dirty="0" smtClean="0"/>
              <a:t> </a:t>
            </a:r>
            <a:r>
              <a:rPr lang="es-CL" b="1" dirty="0" err="1" smtClean="0"/>
              <a:t>Assesment</a:t>
            </a:r>
            <a:r>
              <a:rPr lang="es-CL" b="1" dirty="0" smtClean="0"/>
              <a:t>): </a:t>
            </a:r>
            <a:r>
              <a:rPr lang="es-CL" dirty="0" smtClean="0"/>
              <a:t>es el proceso en el cual se identifican y clasifican las vulnerabilidades de un sistema informático.</a:t>
            </a:r>
          </a:p>
          <a:p>
            <a:r>
              <a:rPr lang="es-CL" dirty="0" smtClean="0"/>
              <a:t>Para esto existen dos formas:</a:t>
            </a:r>
          </a:p>
          <a:p>
            <a:pPr lvl="1"/>
            <a:r>
              <a:rPr lang="es-CL" b="1" dirty="0" smtClean="0"/>
              <a:t>Reconocimiento: </a:t>
            </a:r>
            <a:r>
              <a:rPr lang="es-CL" dirty="0" smtClean="0"/>
              <a:t>a través de la información que se tiene del sistema (</a:t>
            </a:r>
            <a:r>
              <a:rPr lang="es-CL" dirty="0" err="1" smtClean="0"/>
              <a:t>Ej</a:t>
            </a:r>
            <a:r>
              <a:rPr lang="es-CL" dirty="0" smtClean="0"/>
              <a:t>: versión del SO) se pueden buscar las vulnerabilidades asociadas</a:t>
            </a:r>
          </a:p>
          <a:p>
            <a:pPr lvl="1"/>
            <a:r>
              <a:rPr lang="es-CL" b="1" dirty="0" err="1" smtClean="0"/>
              <a:t>Scanning</a:t>
            </a:r>
            <a:r>
              <a:rPr lang="es-CL" b="1" dirty="0" smtClean="0"/>
              <a:t>: </a:t>
            </a:r>
            <a:r>
              <a:rPr lang="es-CL" dirty="0" smtClean="0"/>
              <a:t>a través de herramientas especializadas, que cuentan con bases de datos de vulnerabilidades, se realiza una revisión al sistema destino y se obtiene un reporte con el detalle correspondiente.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04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Reconocimiento de Sistema Operativo:</a:t>
            </a:r>
          </a:p>
          <a:p>
            <a:r>
              <a:rPr lang="es-CL" dirty="0" smtClean="0"/>
              <a:t>La herramienta mas utilizada para esta función es NMAP</a:t>
            </a:r>
          </a:p>
          <a:p>
            <a:pPr lvl="1"/>
            <a:r>
              <a:rPr lang="es-CL" dirty="0" smtClean="0">
                <a:hlinkClick r:id="rId2"/>
              </a:rPr>
              <a:t>http://nmap.org/</a:t>
            </a:r>
            <a:endParaRPr lang="es-CL" dirty="0" smtClean="0"/>
          </a:p>
          <a:p>
            <a:r>
              <a:rPr lang="es-CL" dirty="0" smtClean="0"/>
              <a:t>Esta disponible con licencia GNU para Windows, Linux y </a:t>
            </a:r>
            <a:r>
              <a:rPr lang="es-CL" dirty="0" err="1" smtClean="0"/>
              <a:t>MacOS</a:t>
            </a:r>
            <a:endParaRPr lang="es-CL" dirty="0" smtClean="0"/>
          </a:p>
          <a:p>
            <a:r>
              <a:rPr lang="es-CL" dirty="0" smtClean="0"/>
              <a:t>El comando para reconocimiento de Sistema Operativo es:</a:t>
            </a:r>
          </a:p>
          <a:p>
            <a:pPr lvl="1"/>
            <a:r>
              <a:rPr lang="es-CL" dirty="0" smtClean="0"/>
              <a:t># </a:t>
            </a:r>
            <a:r>
              <a:rPr lang="es-CL" dirty="0" err="1" smtClean="0"/>
              <a:t>nmap</a:t>
            </a:r>
            <a:r>
              <a:rPr lang="es-CL" dirty="0" smtClean="0"/>
              <a:t> –O </a:t>
            </a:r>
            <a:r>
              <a:rPr lang="es-CL" i="1" dirty="0" err="1" smtClean="0"/>
              <a:t>ipdestino</a:t>
            </a:r>
            <a:endParaRPr lang="es-CL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157192"/>
            <a:ext cx="8334122" cy="145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 bwMode="auto">
          <a:xfrm>
            <a:off x="4644008" y="5445224"/>
            <a:ext cx="2808312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Seguridad de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Scanning</a:t>
            </a:r>
            <a:r>
              <a:rPr lang="es-CL" b="1" dirty="0" smtClean="0"/>
              <a:t> de vulnerabilidades:</a:t>
            </a:r>
          </a:p>
          <a:p>
            <a:pPr lvl="1"/>
            <a:r>
              <a:rPr lang="es-CL" dirty="0" smtClean="0"/>
              <a:t>La herramienta mas utilizada para esta función es </a:t>
            </a:r>
            <a:r>
              <a:rPr lang="es-CL" dirty="0" err="1" smtClean="0"/>
              <a:t>Nessus</a:t>
            </a:r>
            <a:r>
              <a:rPr lang="es-CL" dirty="0" smtClean="0"/>
              <a:t> de </a:t>
            </a:r>
            <a:r>
              <a:rPr lang="es-CL" dirty="0" err="1" smtClean="0"/>
              <a:t>Tenable</a:t>
            </a:r>
            <a:r>
              <a:rPr lang="es-CL" dirty="0" smtClean="0"/>
              <a:t>, esta disponible para Windows y Linux y tiene una licencia pagada y una licencia gratuita (Home)</a:t>
            </a:r>
          </a:p>
          <a:p>
            <a:pPr lvl="1"/>
            <a:r>
              <a:rPr lang="es-CL" dirty="0" smtClean="0">
                <a:hlinkClick r:id="rId2"/>
              </a:rPr>
              <a:t>http://www.tenable.com/products/nessus/evaluate</a:t>
            </a:r>
            <a:endParaRPr lang="es-CL" dirty="0" smtClean="0"/>
          </a:p>
          <a:p>
            <a:r>
              <a:rPr lang="es-CL" b="1" dirty="0" smtClean="0"/>
              <a:t>Operación de </a:t>
            </a:r>
            <a:r>
              <a:rPr lang="es-CL" b="1" dirty="0" err="1" smtClean="0"/>
              <a:t>Nessus</a:t>
            </a:r>
            <a:r>
              <a:rPr lang="es-CL" b="1" dirty="0" smtClean="0"/>
              <a:t>:</a:t>
            </a:r>
          </a:p>
          <a:p>
            <a:pPr lvl="1"/>
            <a:r>
              <a:rPr lang="es-CL" dirty="0" err="1" smtClean="0"/>
              <a:t>Nessus</a:t>
            </a:r>
            <a:r>
              <a:rPr lang="es-CL" dirty="0" smtClean="0"/>
              <a:t> realizada un mapeo de todos los puertos que están abiertos en el servidor destino</a:t>
            </a:r>
          </a:p>
          <a:p>
            <a:pPr lvl="1"/>
            <a:r>
              <a:rPr lang="es-CL" dirty="0" smtClean="0"/>
              <a:t>A continuación envía los </a:t>
            </a:r>
            <a:r>
              <a:rPr lang="es-CL" dirty="0" err="1" smtClean="0"/>
              <a:t>plugin</a:t>
            </a:r>
            <a:r>
              <a:rPr lang="es-CL" dirty="0" smtClean="0"/>
              <a:t> o firmas de trafico que tiene configurados a los puertos disponibles</a:t>
            </a:r>
          </a:p>
          <a:p>
            <a:pPr lvl="1"/>
            <a:r>
              <a:rPr lang="es-CL" dirty="0" smtClean="0"/>
              <a:t>Luego recibe la respuesta del servidor para validar si la vulnerabilidad existe</a:t>
            </a:r>
          </a:p>
          <a:p>
            <a:pPr lvl="1"/>
            <a:r>
              <a:rPr lang="es-CL" dirty="0" smtClean="0"/>
              <a:t>Luego compara el resultado con su base de dato interna para validar la clasificación de las vulnerabilidades encontradas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26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15620</TotalTime>
  <Words>1333</Words>
  <Application>Microsoft Office PowerPoint</Application>
  <PresentationFormat>Presentación en pantalla (4:3)</PresentationFormat>
  <Paragraphs>149</Paragraphs>
  <Slides>25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Wingdings</vt:lpstr>
      <vt:lpstr>Tema de Office</vt:lpstr>
      <vt:lpstr>1_Tema de Office</vt:lpstr>
      <vt:lpstr>Análisis de Seg Sist. Op.</vt:lpstr>
      <vt:lpstr>Aprendizaje esperado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 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Análisis de Seguridad de Sistema Operativo</vt:lpstr>
      <vt:lpstr>Mitigación  de Vulnerabilidades</vt:lpstr>
      <vt:lpstr>Mitigación de vulnerabilidades</vt:lpstr>
      <vt:lpstr>Mitigación de vulnerabilidades</vt:lpstr>
      <vt:lpstr>Mitigación de vulnerabilidades</vt:lpstr>
      <vt:lpstr>Mitigación de vulnerabilidades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Duoc</cp:lastModifiedBy>
  <cp:revision>785</cp:revision>
  <dcterms:created xsi:type="dcterms:W3CDTF">2011-08-16T22:38:15Z</dcterms:created>
  <dcterms:modified xsi:type="dcterms:W3CDTF">2018-05-24T20:41:17Z</dcterms:modified>
</cp:coreProperties>
</file>