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41"/>
  </p:notesMasterIdLst>
  <p:handoutMasterIdLst>
    <p:handoutMasterId r:id="rId42"/>
  </p:handoutMasterIdLst>
  <p:sldIdLst>
    <p:sldId id="437" r:id="rId3"/>
    <p:sldId id="515" r:id="rId4"/>
    <p:sldId id="503" r:id="rId5"/>
    <p:sldId id="504" r:id="rId6"/>
    <p:sldId id="507" r:id="rId7"/>
    <p:sldId id="564" r:id="rId8"/>
    <p:sldId id="529" r:id="rId9"/>
    <p:sldId id="530" r:id="rId10"/>
    <p:sldId id="520" r:id="rId11"/>
    <p:sldId id="531" r:id="rId12"/>
    <p:sldId id="532" r:id="rId13"/>
    <p:sldId id="533" r:id="rId14"/>
    <p:sldId id="534" r:id="rId15"/>
    <p:sldId id="550" r:id="rId16"/>
    <p:sldId id="551" r:id="rId17"/>
    <p:sldId id="552" r:id="rId18"/>
    <p:sldId id="553" r:id="rId19"/>
    <p:sldId id="535" r:id="rId20"/>
    <p:sldId id="567" r:id="rId21"/>
    <p:sldId id="565" r:id="rId22"/>
    <p:sldId id="566" r:id="rId23"/>
    <p:sldId id="559" r:id="rId24"/>
    <p:sldId id="568" r:id="rId25"/>
    <p:sldId id="538" r:id="rId26"/>
    <p:sldId id="539" r:id="rId27"/>
    <p:sldId id="540" r:id="rId28"/>
    <p:sldId id="541" r:id="rId29"/>
    <p:sldId id="542" r:id="rId30"/>
    <p:sldId id="543" r:id="rId31"/>
    <p:sldId id="554" r:id="rId32"/>
    <p:sldId id="555" r:id="rId33"/>
    <p:sldId id="556" r:id="rId34"/>
    <p:sldId id="557" r:id="rId35"/>
    <p:sldId id="545" r:id="rId36"/>
    <p:sldId id="560" r:id="rId37"/>
    <p:sldId id="561" r:id="rId38"/>
    <p:sldId id="562" r:id="rId39"/>
    <p:sldId id="569" r:id="rId40"/>
  </p:sldIdLst>
  <p:sldSz cx="9144000" cy="6858000" type="screen4x3"/>
  <p:notesSz cx="7077075" cy="90773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38188" indent="-280988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723">
          <p15:clr>
            <a:srgbClr val="A4A3A4"/>
          </p15:clr>
        </p15:guide>
        <p15:guide id="2" pos="2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8" autoAdjust="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23"/>
        <p:guide pos="2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08500" y="0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4650742A-CF3C-4C63-B8B4-164514790860}" type="datetimeFigureOut">
              <a:rPr lang="es-ES" smtClean="0"/>
              <a:pPr/>
              <a:t>20/03/2018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22559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08500" y="8622559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8700AF15-F8C9-4820-992B-383F7F18764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972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065504" cy="4577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008499" y="0"/>
            <a:ext cx="3065504" cy="4577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26640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681038"/>
            <a:ext cx="4511675" cy="33845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8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708016" y="4312030"/>
            <a:ext cx="5642616" cy="40658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754" tIns="47096" rIns="90754" bIns="47096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0" y="8616556"/>
            <a:ext cx="3065504" cy="457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4008499" y="8622559"/>
            <a:ext cx="3047074" cy="4337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754" tIns="47096" rIns="90754" bIns="47096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691252" algn="l"/>
                <a:tab pos="1382504" algn="l"/>
                <a:tab pos="2073756" algn="l"/>
                <a:tab pos="2765008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EFDE3ECF-E135-4C04-A019-3F62FE5DEAC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294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B7C67B7-6815-4B67-BFFD-2D7C3BC24EC9}" type="slidenum">
              <a:rPr lang="es-ES_tradnl" smtClean="0"/>
              <a:pPr/>
              <a:t>1</a:t>
            </a:fld>
            <a:endParaRPr lang="es-ES_tradnl" smtClean="0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4008500" y="8622559"/>
            <a:ext cx="3057825" cy="4442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754" tIns="47096" rIns="90754" bIns="47096" anchor="b"/>
          <a:lstStyle/>
          <a:p>
            <a:pPr algn="r"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fld id="{ECA0A467-9E44-4D25-AB0B-62BAE4B49916}" type="slidenum">
              <a:rPr lang="es-ES_tradnl" sz="1200">
                <a:solidFill>
                  <a:srgbClr val="000000"/>
                </a:solidFill>
              </a:rPr>
              <a:pPr algn="r">
                <a:tabLst>
                  <a:tab pos="0" algn="l"/>
                  <a:tab pos="427485" algn="l"/>
                  <a:tab pos="856486" algn="l"/>
                  <a:tab pos="1285486" algn="l"/>
                  <a:tab pos="1714488" algn="l"/>
                  <a:tab pos="2143488" algn="l"/>
                  <a:tab pos="2572489" algn="l"/>
                  <a:tab pos="3001489" algn="l"/>
                  <a:tab pos="3430491" algn="l"/>
                  <a:tab pos="3859491" algn="l"/>
                  <a:tab pos="4288492" algn="l"/>
                  <a:tab pos="4717492" algn="l"/>
                  <a:tab pos="5146494" algn="l"/>
                  <a:tab pos="5575494" algn="l"/>
                  <a:tab pos="6004495" algn="l"/>
                  <a:tab pos="6433496" algn="l"/>
                  <a:tab pos="6862497" algn="l"/>
                  <a:tab pos="7291497" algn="l"/>
                  <a:tab pos="7720498" algn="l"/>
                  <a:tab pos="8149499" algn="l"/>
                  <a:tab pos="8578500" algn="l"/>
                </a:tabLst>
              </a:pPr>
              <a:t>1</a:t>
            </a:fld>
            <a:endParaRPr lang="es-ES_tradnl" sz="1200" dirty="0">
              <a:solidFill>
                <a:srgbClr val="000000"/>
              </a:solidFill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4008499" y="8622559"/>
            <a:ext cx="3060897" cy="447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754" tIns="47096" rIns="90754" bIns="47096" anchor="b"/>
          <a:lstStyle/>
          <a:p>
            <a:pPr algn="r"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fld id="{CD4E6A0F-9A23-4F4E-AD48-256A0A19A53B}" type="slidenum">
              <a:rPr lang="es-ES_tradnl" sz="1200">
                <a:solidFill>
                  <a:srgbClr val="000000"/>
                </a:solidFill>
              </a:rPr>
              <a:pPr algn="r">
                <a:tabLst>
                  <a:tab pos="0" algn="l"/>
                  <a:tab pos="427485" algn="l"/>
                  <a:tab pos="856486" algn="l"/>
                  <a:tab pos="1285486" algn="l"/>
                  <a:tab pos="1714488" algn="l"/>
                  <a:tab pos="2143488" algn="l"/>
                  <a:tab pos="2572489" algn="l"/>
                  <a:tab pos="3001489" algn="l"/>
                  <a:tab pos="3430491" algn="l"/>
                  <a:tab pos="3859491" algn="l"/>
                  <a:tab pos="4288492" algn="l"/>
                  <a:tab pos="4717492" algn="l"/>
                  <a:tab pos="5146494" algn="l"/>
                  <a:tab pos="5575494" algn="l"/>
                  <a:tab pos="6004495" algn="l"/>
                  <a:tab pos="6433496" algn="l"/>
                  <a:tab pos="6862497" algn="l"/>
                  <a:tab pos="7291497" algn="l"/>
                  <a:tab pos="7720498" algn="l"/>
                  <a:tab pos="8149499" algn="l"/>
                  <a:tab pos="8578500" algn="l"/>
                </a:tabLst>
              </a:pPr>
              <a:t>1</a:t>
            </a:fld>
            <a:endParaRPr lang="es-ES_tradnl" sz="1200" dirty="0">
              <a:solidFill>
                <a:srgbClr val="000000"/>
              </a:solidFill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08499" y="8622559"/>
            <a:ext cx="3065504" cy="4517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754" tIns="47096" rIns="90754" bIns="47096" anchor="b"/>
          <a:lstStyle/>
          <a:p>
            <a:pPr algn="r"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fld id="{3365B913-2515-493E-BA6D-1D6A631B6D69}" type="slidenum">
              <a:rPr lang="es-ES_tradnl" sz="1200">
                <a:solidFill>
                  <a:srgbClr val="000000"/>
                </a:solidFill>
              </a:rPr>
              <a:pPr algn="r">
                <a:tabLst>
                  <a:tab pos="0" algn="l"/>
                  <a:tab pos="427485" algn="l"/>
                  <a:tab pos="856486" algn="l"/>
                  <a:tab pos="1285486" algn="l"/>
                  <a:tab pos="1714488" algn="l"/>
                  <a:tab pos="2143488" algn="l"/>
                  <a:tab pos="2572489" algn="l"/>
                  <a:tab pos="3001489" algn="l"/>
                  <a:tab pos="3430491" algn="l"/>
                  <a:tab pos="3859491" algn="l"/>
                  <a:tab pos="4288492" algn="l"/>
                  <a:tab pos="4717492" algn="l"/>
                  <a:tab pos="5146494" algn="l"/>
                  <a:tab pos="5575494" algn="l"/>
                  <a:tab pos="6004495" algn="l"/>
                  <a:tab pos="6433496" algn="l"/>
                  <a:tab pos="6862497" algn="l"/>
                  <a:tab pos="7291497" algn="l"/>
                  <a:tab pos="7720498" algn="l"/>
                  <a:tab pos="8149499" algn="l"/>
                  <a:tab pos="8578500" algn="l"/>
                </a:tabLst>
              </a:pPr>
              <a:t>1</a:t>
            </a:fld>
            <a:endParaRPr lang="es-ES_tradnl" sz="1200" dirty="0">
              <a:solidFill>
                <a:srgbClr val="000000"/>
              </a:solidFill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179513" y="681400"/>
            <a:ext cx="4718050" cy="340399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6" tIns="43658" rIns="87316" bIns="43658" anchor="ctr"/>
          <a:lstStyle/>
          <a:p>
            <a:endParaRPr lang="es-ES"/>
          </a:p>
        </p:txBody>
      </p:sp>
      <p:sp>
        <p:nvSpPr>
          <p:cNvPr id="27655" name="Text Box 5"/>
          <p:cNvSpPr>
            <a:spLocks noGrp="1" noChangeArrowheads="1"/>
          </p:cNvSpPr>
          <p:nvPr>
            <p:ph type="body"/>
          </p:nvPr>
        </p:nvSpPr>
        <p:spPr>
          <a:xfrm>
            <a:off x="185835" y="4133425"/>
            <a:ext cx="6871275" cy="4076391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  <a:p>
            <a:pPr>
              <a:spcBef>
                <a:spcPct val="0"/>
              </a:spcBef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  <a:p>
            <a:pPr>
              <a:spcBef>
                <a:spcPct val="0"/>
              </a:spcBef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1181049" y="681400"/>
            <a:ext cx="4705763" cy="33934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6" tIns="43658" rIns="87316" bIns="43658" anchor="ctr"/>
          <a:lstStyle/>
          <a:p>
            <a:endParaRPr lang="es-ES"/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1217909" y="681400"/>
            <a:ext cx="4624364" cy="3388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6" tIns="43658" rIns="87316" bIns="43658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44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61163" y="404813"/>
            <a:ext cx="2049462" cy="48545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11188" y="404813"/>
            <a:ext cx="5997575" cy="48545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C7B673-8656-4B5C-9F7F-5C3C25AEBBC8}" type="datetime1">
              <a:rPr lang="es-CL" smtClean="0"/>
              <a:pPr/>
              <a:t>20-03-2018</a:t>
            </a:fld>
            <a:endParaRPr lang="es-C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Seguridad Informática</a:t>
            </a:r>
            <a:endParaRPr lang="es-CL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2BA751-840E-4279-A542-98005082AFB8}" type="slidenum">
              <a:rPr lang="es-CL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00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92888" y="1600200"/>
            <a:ext cx="209391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11150" y="1600200"/>
            <a:ext cx="61293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81450" cy="363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45038" y="1628775"/>
            <a:ext cx="3983037" cy="363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04813"/>
            <a:ext cx="8126412" cy="957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675" y="6626225"/>
            <a:ext cx="236220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D3D3D3"/>
                </a:solidFill>
              </a:rPr>
              <a:t>Administración de Servicios de Red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428038" y="6623050"/>
            <a:ext cx="7429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7BC902D8-023C-4364-AF77-FCCC50DA6388}" type="slidenum">
              <a:rPr lang="en-US" sz="1000">
                <a:solidFill>
                  <a:srgbClr val="D3D3D3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‹Nº›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116887" cy="363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1497013"/>
            <a:ext cx="9144000" cy="1587"/>
          </a:xfrm>
          <a:prstGeom prst="line">
            <a:avLst/>
          </a:prstGeom>
          <a:noFill/>
          <a:ln w="57240">
            <a:solidFill>
              <a:srgbClr val="83A2C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5pPr>
      <a:lvl6pPr marL="4572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6pPr>
      <a:lvl7pPr marL="9144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7pPr>
      <a:lvl8pPr marL="1371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8pPr>
      <a:lvl9pPr marL="18288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9pPr>
    </p:titleStyle>
    <p:bodyStyle>
      <a:lvl1pPr marL="338138" indent="-338138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916113"/>
            <a:ext cx="9144000" cy="2449512"/>
          </a:xfrm>
          <a:prstGeom prst="rect">
            <a:avLst/>
          </a:prstGeom>
          <a:solidFill>
            <a:srgbClr val="83A2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5867400" y="0"/>
            <a:ext cx="3276600" cy="19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3675" y="6537325"/>
            <a:ext cx="33718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D3D3D3"/>
                </a:solidFill>
              </a:rPr>
              <a:t>Administración de Servicios de Red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283575" y="6453188"/>
            <a:ext cx="7429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9B061A07-C7C1-4B35-8B3F-6E83DFB388CB}" type="slidenum">
              <a:rPr lang="en-US" sz="1000">
                <a:solidFill>
                  <a:srgbClr val="D3D3D3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‹Nº›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2382838"/>
            <a:ext cx="3749675" cy="139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656263" y="5427663"/>
            <a:ext cx="2936875" cy="569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>
                <a:solidFill>
                  <a:srgbClr val="D3D3D3"/>
                </a:solidFill>
              </a:rPr>
              <a:t>Escuela de Informática y Telecomunicaciones</a:t>
            </a:r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67400" y="1916113"/>
            <a:ext cx="3276600" cy="2459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5pPr>
      <a:lvl6pPr marL="4572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6pPr>
      <a:lvl7pPr marL="9144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7pPr>
      <a:lvl8pPr marL="1371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8pPr>
      <a:lvl9pPr marL="18288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8138" indent="-338138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11150" y="2662238"/>
            <a:ext cx="5556250" cy="84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080" tIns="41040" rIns="82080" bIns="41040" anchor="ctr"/>
          <a:lstStyle/>
          <a:p>
            <a:pPr marL="673100" indent="-330200">
              <a:tabLst>
                <a:tab pos="368300" algn="l"/>
                <a:tab pos="825500" algn="l"/>
                <a:tab pos="1270000" algn="l"/>
                <a:tab pos="1714500" algn="l"/>
                <a:tab pos="2171700" algn="l"/>
                <a:tab pos="2616200" algn="l"/>
                <a:tab pos="3073400" algn="l"/>
                <a:tab pos="3517900" algn="l"/>
                <a:tab pos="3962400" algn="l"/>
                <a:tab pos="4419600" algn="l"/>
                <a:tab pos="4864100" algn="l"/>
                <a:tab pos="5308600" algn="l"/>
                <a:tab pos="5765800" algn="l"/>
                <a:tab pos="6210300" algn="l"/>
                <a:tab pos="6667500" algn="l"/>
                <a:tab pos="7112000" algn="l"/>
                <a:tab pos="7556500" algn="l"/>
                <a:tab pos="8013700" algn="l"/>
                <a:tab pos="8458200" algn="l"/>
                <a:tab pos="8902700" algn="l"/>
                <a:tab pos="9359900" algn="l"/>
                <a:tab pos="9474200" algn="l"/>
              </a:tabLst>
            </a:pPr>
            <a:r>
              <a:rPr lang="es-ES" sz="2800" dirty="0" smtClean="0"/>
              <a:t>Seguridad en </a:t>
            </a:r>
            <a:r>
              <a:rPr lang="es-ES" sz="2800" dirty="0" err="1" smtClean="0"/>
              <a:t>Sist</a:t>
            </a:r>
            <a:r>
              <a:rPr lang="es-ES" sz="2800" dirty="0" smtClean="0"/>
              <a:t>. </a:t>
            </a:r>
            <a:r>
              <a:rPr lang="es-ES" sz="2800" dirty="0" err="1" smtClean="0"/>
              <a:t>Comput</a:t>
            </a:r>
            <a:r>
              <a:rPr lang="es-ES" sz="2800" dirty="0" smtClean="0"/>
              <a:t>.</a:t>
            </a:r>
            <a:endParaRPr lang="en-US" sz="2800" dirty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95288" y="4797425"/>
            <a:ext cx="457200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L" b="1" dirty="0" smtClean="0">
                <a:solidFill>
                  <a:srgbClr val="000000"/>
                </a:solidFill>
              </a:rPr>
              <a:t>SSC 5501</a:t>
            </a:r>
            <a:endParaRPr lang="es-CL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Breve reseña histórica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Fue creado en el año 1988 por los laboratorios DEC en EEUU. (filtrado de paquetes)</a:t>
            </a:r>
          </a:p>
          <a:p>
            <a:r>
              <a:rPr lang="es-ES" dirty="0" smtClean="0"/>
              <a:t>En 1990 evoluciona al “Firewall de estado” en los laboratorios AT&amp;T Bell que tiene la capacidad de mantener las tablas de sesiones.</a:t>
            </a:r>
          </a:p>
          <a:p>
            <a:r>
              <a:rPr lang="es-ES" dirty="0" smtClean="0"/>
              <a:t>En 1994 aparece el primer Firewall comercial de la historia, de la compañía israelí </a:t>
            </a:r>
            <a:r>
              <a:rPr lang="es-ES" dirty="0" err="1" smtClean="0"/>
              <a:t>Checkpoint</a:t>
            </a:r>
            <a:r>
              <a:rPr lang="es-ES" dirty="0" smtClean="0"/>
              <a:t>, que destacaba por su configuración grafica.</a:t>
            </a:r>
          </a:p>
          <a:p>
            <a:r>
              <a:rPr lang="es-ES" dirty="0" smtClean="0"/>
              <a:t>Durante la ultima década del siglo pasado se incorporan nuevas características a los firewalls.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Breve reseña histórica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el año 1999 aparece el primer firewall por hardware, denominado “</a:t>
            </a:r>
            <a:r>
              <a:rPr lang="es-ES" dirty="0" err="1" smtClean="0"/>
              <a:t>appliance</a:t>
            </a:r>
            <a:r>
              <a:rPr lang="es-ES" dirty="0" smtClean="0"/>
              <a:t>” de la compañía americana </a:t>
            </a:r>
            <a:r>
              <a:rPr lang="es-ES" dirty="0" err="1" smtClean="0"/>
              <a:t>Netscreen</a:t>
            </a:r>
            <a:r>
              <a:rPr lang="es-ES" dirty="0" smtClean="0"/>
              <a:t>.</a:t>
            </a:r>
          </a:p>
          <a:p>
            <a:r>
              <a:rPr lang="es-ES" dirty="0" smtClean="0"/>
              <a:t>En el año 2002 nace el concepto de UTM (</a:t>
            </a:r>
            <a:r>
              <a:rPr lang="es-ES" dirty="0" err="1" smtClean="0"/>
              <a:t>Unified</a:t>
            </a:r>
            <a:r>
              <a:rPr lang="es-ES" dirty="0" smtClean="0"/>
              <a:t> </a:t>
            </a:r>
            <a:r>
              <a:rPr lang="es-ES" dirty="0" err="1" smtClean="0"/>
              <a:t>Threath</a:t>
            </a:r>
            <a:r>
              <a:rPr lang="es-ES" dirty="0" smtClean="0"/>
              <a:t> Manager) impulsado por la compañía de origen chino, </a:t>
            </a:r>
            <a:r>
              <a:rPr lang="es-ES" dirty="0" err="1" smtClean="0"/>
              <a:t>Fortinet</a:t>
            </a:r>
            <a:r>
              <a:rPr lang="es-ES" dirty="0" smtClean="0"/>
              <a:t>.</a:t>
            </a:r>
          </a:p>
          <a:p>
            <a:r>
              <a:rPr lang="es-ES" dirty="0" smtClean="0"/>
              <a:t>Durante la ultima década las compañías fabricantes de firewall se han dedicado a complementar sus productos con herramientas de apoyo, gestión y reportes.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</a:t>
            </a:r>
            <a:endParaRPr lang="es-ES" dirty="0"/>
          </a:p>
        </p:txBody>
      </p:sp>
      <p:pic>
        <p:nvPicPr>
          <p:cNvPr id="4" name="3 Imagen" descr="firewall_esque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000250"/>
            <a:ext cx="7704856" cy="3985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116887" cy="720105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Puede Interconectar 2 o mas redes</a:t>
            </a:r>
            <a:endParaRPr lang="es-ES" dirty="0"/>
          </a:p>
        </p:txBody>
      </p:sp>
      <p:pic>
        <p:nvPicPr>
          <p:cNvPr id="4" name="3 Imagen" descr="configuring_pix_firew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1" y="2270678"/>
            <a:ext cx="6268824" cy="432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Controles de seguridad para redes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Tipos de firewall</a:t>
            </a:r>
            <a:r>
              <a:rPr lang="es-CL" dirty="0" smtClean="0"/>
              <a:t>: dependiendo de cual es su capa de aplicación y sus capacidades, existen en la actualidad tres tipos de firewall:</a:t>
            </a:r>
          </a:p>
          <a:p>
            <a:pPr lvl="1"/>
            <a:r>
              <a:rPr lang="es-CL" b="1" dirty="0" smtClean="0"/>
              <a:t>Filtro de paquetes: </a:t>
            </a:r>
            <a:r>
              <a:rPr lang="es-CL" dirty="0" smtClean="0"/>
              <a:t>este tipo de firewall solo tiene la capacidad de filtrar paquetes IP por puerto o dirección y no tiene la capacidad de mantener el estado de una sesión.</a:t>
            </a:r>
          </a:p>
          <a:p>
            <a:pPr lvl="1"/>
            <a:r>
              <a:rPr lang="es-CL" b="1" dirty="0" smtClean="0"/>
              <a:t>Firewall </a:t>
            </a:r>
            <a:r>
              <a:rPr lang="es-CL" b="1" dirty="0" err="1" smtClean="0"/>
              <a:t>stateful</a:t>
            </a:r>
            <a:r>
              <a:rPr lang="es-CL" b="1" dirty="0" smtClean="0"/>
              <a:t> </a:t>
            </a:r>
            <a:r>
              <a:rPr lang="es-CL" b="1" dirty="0" err="1" smtClean="0"/>
              <a:t>inspection</a:t>
            </a:r>
            <a:r>
              <a:rPr lang="es-CL" b="1" dirty="0" smtClean="0"/>
              <a:t>: </a:t>
            </a:r>
            <a:r>
              <a:rPr lang="es-CL" dirty="0" smtClean="0"/>
              <a:t>también tiene la capacidad de filtrar por direcciones IP y puertos y además tiene la capacidad de mantener el estado de las sesiones, evitando así ataques de </a:t>
            </a:r>
            <a:r>
              <a:rPr lang="es-CL" dirty="0" err="1" smtClean="0"/>
              <a:t>spoofing</a:t>
            </a:r>
            <a:r>
              <a:rPr lang="es-CL" dirty="0" smtClean="0"/>
              <a:t>. (SPF+AIC)</a:t>
            </a:r>
          </a:p>
          <a:p>
            <a:pPr lvl="1"/>
            <a:r>
              <a:rPr lang="es-CL" b="1" dirty="0" smtClean="0"/>
              <a:t>Firewall proxy: </a:t>
            </a:r>
            <a:r>
              <a:rPr lang="es-CL" dirty="0" smtClean="0"/>
              <a:t>este tipo de firewall intercepta las sesiones entre cliente y servidor, una vez terminado el “</a:t>
            </a:r>
            <a:r>
              <a:rPr lang="es-CL" dirty="0" err="1" smtClean="0"/>
              <a:t>handshake</a:t>
            </a:r>
            <a:r>
              <a:rPr lang="es-CL" dirty="0" smtClean="0"/>
              <a:t>” permite la conexión hacia el servidor.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Firewall de filtrado de paquetes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1525" y="1772816"/>
            <a:ext cx="6189414" cy="481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Firewall </a:t>
            </a:r>
            <a:r>
              <a:rPr lang="es-CL" dirty="0" err="1" smtClean="0"/>
              <a:t>Stateful</a:t>
            </a:r>
            <a:r>
              <a:rPr lang="es-CL" dirty="0" smtClean="0"/>
              <a:t> </a:t>
            </a:r>
            <a:r>
              <a:rPr lang="es-CL" dirty="0" err="1" smtClean="0"/>
              <a:t>Inspection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88687"/>
            <a:ext cx="6336703" cy="492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Firewall proxy o aplicativo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1572300"/>
            <a:ext cx="6267028" cy="524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adicionales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116887" cy="2952353"/>
          </a:xfrm>
        </p:spPr>
        <p:txBody>
          <a:bodyPr/>
          <a:lstStyle/>
          <a:p>
            <a:r>
              <a:rPr lang="es-ES" dirty="0" smtClean="0"/>
              <a:t>Cifrado</a:t>
            </a:r>
          </a:p>
          <a:p>
            <a:r>
              <a:rPr lang="es-ES" dirty="0" smtClean="0"/>
              <a:t>Detección de Intrusos</a:t>
            </a:r>
          </a:p>
          <a:p>
            <a:r>
              <a:rPr lang="es-ES" dirty="0" err="1" smtClean="0"/>
              <a:t>AntiSpam</a:t>
            </a:r>
            <a:endParaRPr lang="es-ES" dirty="0" smtClean="0"/>
          </a:p>
          <a:p>
            <a:r>
              <a:rPr lang="es-ES" dirty="0" smtClean="0"/>
              <a:t>Anti-</a:t>
            </a:r>
            <a:r>
              <a:rPr lang="es-ES" dirty="0" err="1" smtClean="0"/>
              <a:t>relay</a:t>
            </a:r>
            <a:endParaRPr lang="es-ES" dirty="0" smtClean="0"/>
          </a:p>
          <a:p>
            <a:r>
              <a:rPr lang="es-ES" dirty="0" smtClean="0"/>
              <a:t>Traslación de direcciones (NAT)</a:t>
            </a:r>
          </a:p>
          <a:p>
            <a:r>
              <a:rPr lang="es-ES" dirty="0" smtClean="0"/>
              <a:t>Antivirus de red</a:t>
            </a:r>
          </a:p>
          <a:p>
            <a:r>
              <a:rPr lang="es-ES" dirty="0" smtClean="0"/>
              <a:t>Etc.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Operación de un Firewall UTM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31328"/>
            <a:ext cx="5472608" cy="53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8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Controles de Seguridad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Market</a:t>
            </a:r>
            <a:r>
              <a:rPr lang="es-CL" dirty="0" smtClean="0"/>
              <a:t> </a:t>
            </a:r>
            <a:r>
              <a:rPr lang="es-CL" dirty="0"/>
              <a:t>s</a:t>
            </a:r>
            <a:r>
              <a:rPr lang="es-CL" dirty="0" smtClean="0"/>
              <a:t>hare UTM</a:t>
            </a:r>
            <a:endParaRPr lang="es-CL" dirty="0"/>
          </a:p>
        </p:txBody>
      </p:sp>
      <p:pic>
        <p:nvPicPr>
          <p:cNvPr id="4" name="3 Imagen" descr="idc_market_share_q3-20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7" y="1628800"/>
            <a:ext cx="5561997" cy="4608512"/>
          </a:xfrm>
          <a:prstGeom prst="rect">
            <a:avLst/>
          </a:prstGeom>
        </p:spPr>
      </p:pic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763588" y="6237313"/>
            <a:ext cx="8116887" cy="62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marL="338138" marR="0" lvl="0" indent="-338138" algn="l" defTabSz="449263" rtl="0" eaLnBrk="0" fontAlgn="base" latinLnBrk="0" hangingPunct="0">
              <a:lnSpc>
                <a:spcPct val="95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s-CL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Fuente:</a:t>
            </a:r>
            <a:r>
              <a:rPr kumimoji="0" lang="es-CL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IDC 2013</a:t>
            </a:r>
            <a:endParaRPr kumimoji="0" lang="es-CL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58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 mercado UTM según </a:t>
            </a:r>
            <a:r>
              <a:rPr lang="es-CL" dirty="0" err="1" smtClean="0"/>
              <a:t>Gartner</a:t>
            </a:r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17" y="1484784"/>
            <a:ext cx="5138072" cy="5361466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 bwMode="auto">
          <a:xfrm>
            <a:off x="5220072" y="2276872"/>
            <a:ext cx="1584176" cy="108012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Operación de un FW </a:t>
            </a:r>
            <a:r>
              <a:rPr lang="es-CL" dirty="0" err="1" smtClean="0"/>
              <a:t>Next</a:t>
            </a:r>
            <a:r>
              <a:rPr lang="es-CL" dirty="0" smtClean="0"/>
              <a:t> </a:t>
            </a:r>
            <a:r>
              <a:rPr lang="es-CL" dirty="0" err="1" smtClean="0"/>
              <a:t>Generation</a:t>
            </a:r>
            <a:endParaRPr lang="es-CL" dirty="0"/>
          </a:p>
        </p:txBody>
      </p:sp>
      <p:pic>
        <p:nvPicPr>
          <p:cNvPr id="4" name="3 Imagen" descr="diagram-app-user-contr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375" y="1738420"/>
            <a:ext cx="5975945" cy="5074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 mercado de FW NG según </a:t>
            </a:r>
            <a:r>
              <a:rPr lang="es-CL" dirty="0" err="1" smtClean="0"/>
              <a:t>Gartner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568696"/>
            <a:ext cx="5184576" cy="5184576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 bwMode="auto">
          <a:xfrm>
            <a:off x="5292080" y="1916832"/>
            <a:ext cx="1944216" cy="93610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Beneficios de un firewall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Control de acceso entre redes, a través del filtrado de paquetes,</a:t>
            </a:r>
          </a:p>
          <a:p>
            <a:r>
              <a:rPr lang="es-ES" dirty="0" smtClean="0"/>
              <a:t>Punto de control para intento de accesos no autorizados</a:t>
            </a:r>
          </a:p>
          <a:p>
            <a:r>
              <a:rPr lang="es-ES" dirty="0" smtClean="0"/>
              <a:t>Permite reducir el numero de direcciones IP publicas necesarias.</a:t>
            </a:r>
          </a:p>
          <a:p>
            <a:r>
              <a:rPr lang="es-ES" dirty="0" smtClean="0"/>
              <a:t>Permite medir el uso del trafico hacia Internet.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Filtrado de paquete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116887" cy="936129"/>
          </a:xfrm>
        </p:spPr>
        <p:txBody>
          <a:bodyPr/>
          <a:lstStyle/>
          <a:p>
            <a:r>
              <a:rPr lang="es-ES" dirty="0" smtClean="0"/>
              <a:t>Examina la cabecera del paquete IP para tomar una acción:</a:t>
            </a:r>
          </a:p>
        </p:txBody>
      </p:sp>
      <p:pic>
        <p:nvPicPr>
          <p:cNvPr id="4" name="3 Imagen" descr="filtrado de paquet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9198" y="2531271"/>
            <a:ext cx="7241193" cy="4123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Filtrado de paquetes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899592" y="2302421"/>
          <a:ext cx="6264697" cy="818008"/>
        </p:xfrm>
        <a:graphic>
          <a:graphicData uri="http://schemas.openxmlformats.org/drawingml/2006/table">
            <a:tbl>
              <a:tblPr/>
              <a:tblGrid>
                <a:gridCol w="2022975"/>
                <a:gridCol w="2137176"/>
                <a:gridCol w="799402"/>
                <a:gridCol w="1305144"/>
              </a:tblGrid>
              <a:tr h="40900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Header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00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Dirección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IP origen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Dirección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IP destino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Puerto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899592" y="3526557"/>
          <a:ext cx="6336705" cy="1008112"/>
        </p:xfrm>
        <a:graphic>
          <a:graphicData uri="http://schemas.openxmlformats.org/drawingml/2006/table">
            <a:tbl>
              <a:tblPr/>
              <a:tblGrid>
                <a:gridCol w="2046228"/>
                <a:gridCol w="2161740"/>
                <a:gridCol w="808590"/>
                <a:gridCol w="1320147"/>
              </a:tblGrid>
              <a:tr h="50405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Política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Dirección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IP origen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Dirección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IP destino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Puerto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Acción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67544" y="4894709"/>
            <a:ext cx="70567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  <a:latin typeface="+mn-lt"/>
                <a:cs typeface="+mn-cs"/>
              </a:rPr>
              <a:t>Las acciones posibles son:</a:t>
            </a:r>
          </a:p>
          <a:p>
            <a:pPr>
              <a:buFontTx/>
              <a:buChar char="-"/>
            </a:pPr>
            <a:r>
              <a:rPr lang="es-ES" sz="24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latin typeface="+mn-lt"/>
                <a:cs typeface="+mn-cs"/>
              </a:rPr>
              <a:t>Accept</a:t>
            </a:r>
            <a:r>
              <a:rPr lang="es-ES" sz="2400" dirty="0" smtClean="0">
                <a:solidFill>
                  <a:srgbClr val="000000"/>
                </a:solidFill>
                <a:latin typeface="+mn-lt"/>
                <a:cs typeface="+mn-cs"/>
              </a:rPr>
              <a:t> (permite la conexión)</a:t>
            </a:r>
          </a:p>
          <a:p>
            <a:pPr>
              <a:buFontTx/>
              <a:buChar char="-"/>
            </a:pPr>
            <a:r>
              <a:rPr lang="es-ES" sz="24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latin typeface="+mn-lt"/>
                <a:cs typeface="+mn-cs"/>
              </a:rPr>
              <a:t>Reject</a:t>
            </a:r>
            <a:r>
              <a:rPr lang="es-ES" sz="24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ES" sz="2400" dirty="0" smtClean="0">
                <a:solidFill>
                  <a:srgbClr val="000000"/>
                </a:solidFill>
                <a:latin typeface="+mn-lt"/>
                <a:cs typeface="+mn-cs"/>
              </a:rPr>
              <a:t>(</a:t>
            </a:r>
            <a:r>
              <a:rPr lang="es-ES" sz="2400" dirty="0">
                <a:solidFill>
                  <a:srgbClr val="000000"/>
                </a:solidFill>
              </a:rPr>
              <a:t>no permite la </a:t>
            </a:r>
            <a:r>
              <a:rPr lang="es-ES" sz="2400" dirty="0" smtClean="0">
                <a:solidFill>
                  <a:srgbClr val="000000"/>
                </a:solidFill>
              </a:rPr>
              <a:t>conexión sin </a:t>
            </a:r>
            <a:r>
              <a:rPr lang="es-ES" sz="2400" dirty="0">
                <a:solidFill>
                  <a:srgbClr val="000000"/>
                </a:solidFill>
              </a:rPr>
              <a:t>avisar</a:t>
            </a:r>
            <a:r>
              <a:rPr lang="es-ES" sz="2400" dirty="0" smtClean="0">
                <a:solidFill>
                  <a:srgbClr val="000000"/>
                </a:solidFill>
                <a:latin typeface="+mn-lt"/>
                <a:cs typeface="+mn-cs"/>
              </a:rPr>
              <a:t>)</a:t>
            </a:r>
            <a:endParaRPr lang="es-ES" sz="24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>
              <a:buFontTx/>
              <a:buChar char="-"/>
            </a:pPr>
            <a:r>
              <a:rPr lang="es-ES" sz="2400" dirty="0" smtClean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ES" sz="2400" dirty="0" err="1" smtClean="0">
                <a:solidFill>
                  <a:srgbClr val="000000"/>
                </a:solidFill>
                <a:latin typeface="+mn-lt"/>
                <a:cs typeface="+mn-cs"/>
              </a:rPr>
              <a:t>Drop</a:t>
            </a:r>
            <a:r>
              <a:rPr lang="es-ES" sz="2400" dirty="0" smtClean="0">
                <a:solidFill>
                  <a:srgbClr val="000000"/>
                </a:solidFill>
                <a:latin typeface="+mn-lt"/>
                <a:cs typeface="+mn-cs"/>
              </a:rPr>
              <a:t> (no permite la </a:t>
            </a:r>
            <a:r>
              <a:rPr lang="es-ES" sz="2400" dirty="0" smtClean="0">
                <a:solidFill>
                  <a:srgbClr val="000000"/>
                </a:solidFill>
                <a:latin typeface="+mn-lt"/>
                <a:cs typeface="+mn-cs"/>
              </a:rPr>
              <a:t>conexión)</a:t>
            </a:r>
            <a:endParaRPr lang="es-ES" sz="24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971600" y="177281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  <a:latin typeface="+mn-lt"/>
                <a:cs typeface="+mn-cs"/>
              </a:rPr>
              <a:t>Estructura de un paquete 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filtrado de paquetes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Aceptar la siguiente conexión:</a:t>
            </a:r>
          </a:p>
          <a:p>
            <a:pPr lvl="1"/>
            <a:r>
              <a:rPr lang="es-ES" dirty="0" smtClean="0"/>
              <a:t>Red de origen: 192.168.20.0/24</a:t>
            </a:r>
          </a:p>
          <a:p>
            <a:pPr lvl="1"/>
            <a:r>
              <a:rPr lang="es-ES" dirty="0" smtClean="0"/>
              <a:t>Red de destino: 200.27.23.5/32</a:t>
            </a:r>
          </a:p>
          <a:p>
            <a:pPr lvl="1"/>
            <a:r>
              <a:rPr lang="es-ES" dirty="0" smtClean="0"/>
              <a:t>Puerto: 80</a:t>
            </a:r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99592" y="3645024"/>
          <a:ext cx="6336705" cy="1008112"/>
        </p:xfrm>
        <a:graphic>
          <a:graphicData uri="http://schemas.openxmlformats.org/drawingml/2006/table">
            <a:tbl>
              <a:tblPr/>
              <a:tblGrid>
                <a:gridCol w="2046228"/>
                <a:gridCol w="2161740"/>
                <a:gridCol w="808590"/>
                <a:gridCol w="1320147"/>
              </a:tblGrid>
              <a:tr h="50405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Política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192.168.20.0/24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200.27.23.5/32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Accept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filtrado de paquetes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116887" cy="720105"/>
          </a:xfrm>
        </p:spPr>
        <p:txBody>
          <a:bodyPr/>
          <a:lstStyle/>
          <a:p>
            <a:r>
              <a:rPr lang="es-ES" dirty="0" smtClean="0"/>
              <a:t>Las políticas se pueden encadenar:</a:t>
            </a:r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403648" y="2276874"/>
          <a:ext cx="6552728" cy="2232246"/>
        </p:xfrm>
        <a:graphic>
          <a:graphicData uri="http://schemas.openxmlformats.org/drawingml/2006/table">
            <a:tbl>
              <a:tblPr/>
              <a:tblGrid>
                <a:gridCol w="2115986"/>
                <a:gridCol w="2235436"/>
                <a:gridCol w="836155"/>
                <a:gridCol w="1365151"/>
              </a:tblGrid>
              <a:tr h="37204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Política </a:t>
                      </a:r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192.168.20.0/24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200.27.23.5/32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Accept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4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Política </a:t>
                      </a:r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192.168.30.0/24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200.27.23.6/32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Accept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4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Política </a:t>
                      </a:r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0.0.0.0/0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200.27.23.6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Any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Drop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763588" y="4797127"/>
            <a:ext cx="8116887" cy="7201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marL="338138" marR="0" lvl="0" indent="-338138" algn="l" defTabSz="449263" rtl="0" eaLnBrk="0" fontAlgn="base" latinLnBrk="0" hangingPunct="0">
              <a:lnSpc>
                <a:spcPct val="95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/>
              <a:defRPr/>
            </a:pP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ejecutan en forma secuencial</a:t>
            </a:r>
          </a:p>
          <a:p>
            <a:pPr marL="338138" marR="0" lvl="0" indent="-338138" algn="l" defTabSz="449263" rtl="0" eaLnBrk="0" fontAlgn="base" latinLnBrk="0" hangingPunct="0">
              <a:lnSpc>
                <a:spcPct val="95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/>
              <a:defRPr/>
            </a:pPr>
            <a:r>
              <a:rPr lang="es-ES" sz="2400" kern="0" dirty="0" smtClean="0">
                <a:solidFill>
                  <a:srgbClr val="000000"/>
                </a:solidFill>
                <a:latin typeface="+mn-lt"/>
                <a:cs typeface="+mn-cs"/>
              </a:rPr>
              <a:t>Deben ir de la mas restrictiva a las mas general.</a:t>
            </a: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8138" marR="0" lvl="0" indent="-338138" algn="l" defTabSz="449263" rtl="0" eaLnBrk="0" fontAlgn="base" latinLnBrk="0" hangingPunct="0">
              <a:lnSpc>
                <a:spcPct val="95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/>
              <a:defRPr/>
            </a:pP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filtrado de paquetes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116887" cy="648097"/>
          </a:xfrm>
        </p:spPr>
        <p:txBody>
          <a:bodyPr/>
          <a:lstStyle/>
          <a:p>
            <a:r>
              <a:rPr lang="es-ES" dirty="0" smtClean="0"/>
              <a:t>Lo que no se debe hacer !!!!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403648" y="2276874"/>
          <a:ext cx="6552728" cy="2232246"/>
        </p:xfrm>
        <a:graphic>
          <a:graphicData uri="http://schemas.openxmlformats.org/drawingml/2006/table">
            <a:tbl>
              <a:tblPr/>
              <a:tblGrid>
                <a:gridCol w="2115986"/>
                <a:gridCol w="2235436"/>
                <a:gridCol w="836155"/>
                <a:gridCol w="1365151"/>
              </a:tblGrid>
              <a:tr h="37204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Política </a:t>
                      </a:r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192.168.20.0/24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200.27.23.5/32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Accept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4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Política </a:t>
                      </a:r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192.168.20.1/32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200.27.23.5/32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Drop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4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Política </a:t>
                      </a:r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0.0.0.0/0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200.27.23.6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Any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Drop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Aprendizaje esperado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Conocer los diferentes tipos de controles existentes en el mercado.</a:t>
            </a:r>
          </a:p>
          <a:p>
            <a:endParaRPr lang="es-ES" dirty="0" smtClean="0"/>
          </a:p>
          <a:p>
            <a:r>
              <a:rPr lang="es-ES" dirty="0" smtClean="0"/>
              <a:t>Conocer los controles tecnológicos mas utilizados en la industria.</a:t>
            </a:r>
          </a:p>
          <a:p>
            <a:endParaRPr lang="es-ES" dirty="0" smtClean="0"/>
          </a:p>
          <a:p>
            <a:r>
              <a:rPr lang="es-ES" dirty="0" smtClean="0"/>
              <a:t>Conocer la tecnología Firewall utilizada en el mercado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IPTables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484784"/>
            <a:ext cx="8116887" cy="3630613"/>
          </a:xfrm>
        </p:spPr>
        <p:txBody>
          <a:bodyPr/>
          <a:lstStyle/>
          <a:p>
            <a:r>
              <a:rPr lang="es-CL" b="1" dirty="0" smtClean="0"/>
              <a:t>S</a:t>
            </a:r>
            <a:r>
              <a:rPr lang="es-CL" dirty="0" smtClean="0"/>
              <a:t>olución de seguridad firewall de estado, que permite filtrar el trafico hacia y desde un servidor</a:t>
            </a:r>
          </a:p>
          <a:p>
            <a:r>
              <a:rPr lang="es-CL" dirty="0" smtClean="0"/>
              <a:t>Esta incorporado en todas las distribuciones Linux y tiene licencia GNU</a:t>
            </a:r>
          </a:p>
          <a:p>
            <a:r>
              <a:rPr lang="es-CL" dirty="0" smtClean="0"/>
              <a:t>Se configuran sus reglas en base a cadenas pre-definidas:</a:t>
            </a:r>
          </a:p>
          <a:p>
            <a:pPr lvl="1"/>
            <a:r>
              <a:rPr lang="es-CL" dirty="0" smtClean="0"/>
              <a:t>Para filtrado de paquetes IP</a:t>
            </a:r>
          </a:p>
          <a:p>
            <a:pPr lvl="2"/>
            <a:r>
              <a:rPr lang="es-CL" dirty="0" smtClean="0"/>
              <a:t>FORWARD</a:t>
            </a:r>
          </a:p>
          <a:p>
            <a:pPr lvl="2"/>
            <a:r>
              <a:rPr lang="es-CL" dirty="0" smtClean="0"/>
              <a:t>INPUT</a:t>
            </a:r>
          </a:p>
          <a:p>
            <a:pPr lvl="2"/>
            <a:r>
              <a:rPr lang="es-CL" dirty="0" smtClean="0"/>
              <a:t>OUTPUT</a:t>
            </a:r>
          </a:p>
          <a:p>
            <a:pPr lvl="1"/>
            <a:r>
              <a:rPr lang="es-CL" dirty="0" smtClean="0"/>
              <a:t>Para NAT</a:t>
            </a:r>
          </a:p>
          <a:p>
            <a:pPr lvl="2"/>
            <a:r>
              <a:rPr lang="es-CL" dirty="0" smtClean="0"/>
              <a:t>POSTROUTING</a:t>
            </a:r>
          </a:p>
          <a:p>
            <a:pPr lvl="2"/>
            <a:r>
              <a:rPr lang="es-CL" dirty="0" smtClean="0"/>
              <a:t>PREROUTING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Arquitectura de una solución </a:t>
            </a:r>
            <a:r>
              <a:rPr lang="es-CL" dirty="0" err="1" smtClean="0"/>
              <a:t>IPTables</a:t>
            </a:r>
            <a:endParaRPr lang="es-CL" dirty="0"/>
          </a:p>
        </p:txBody>
      </p:sp>
      <p:pic>
        <p:nvPicPr>
          <p:cNvPr id="4" name="3 Imagen" descr="iptab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809" y="2348880"/>
            <a:ext cx="8483852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Configuración de reglas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Nomenclatura de reglas en </a:t>
            </a:r>
            <a:r>
              <a:rPr lang="es-CL" b="1" dirty="0" err="1" smtClean="0"/>
              <a:t>IPTables</a:t>
            </a:r>
            <a:endParaRPr lang="es-CL" b="1" dirty="0" smtClean="0"/>
          </a:p>
          <a:p>
            <a:r>
              <a:rPr lang="es-CL" dirty="0" smtClean="0"/>
              <a:t># </a:t>
            </a:r>
            <a:r>
              <a:rPr lang="es-CL" dirty="0" err="1" smtClean="0"/>
              <a:t>iptables</a:t>
            </a:r>
            <a:r>
              <a:rPr lang="es-CL" dirty="0" smtClean="0"/>
              <a:t> –F (borra todas las reglas)</a:t>
            </a:r>
          </a:p>
          <a:p>
            <a:r>
              <a:rPr lang="es-CL" dirty="0" smtClean="0"/>
              <a:t># </a:t>
            </a:r>
            <a:r>
              <a:rPr lang="es-CL" dirty="0" err="1" smtClean="0"/>
              <a:t>iptables</a:t>
            </a:r>
            <a:r>
              <a:rPr lang="es-CL" dirty="0" smtClean="0"/>
              <a:t> –</a:t>
            </a:r>
            <a:r>
              <a:rPr lang="es-CL" smtClean="0"/>
              <a:t>P INPUT </a:t>
            </a:r>
            <a:r>
              <a:rPr lang="es-CL" dirty="0" smtClean="0"/>
              <a:t>DROP (borra todas las reglas de la cadena INPUT)</a:t>
            </a:r>
          </a:p>
          <a:p>
            <a:r>
              <a:rPr lang="es-CL" dirty="0" smtClean="0"/>
              <a:t># </a:t>
            </a:r>
            <a:r>
              <a:rPr lang="es-CL" dirty="0" err="1" smtClean="0"/>
              <a:t>iptables</a:t>
            </a:r>
            <a:r>
              <a:rPr lang="es-CL" dirty="0" smtClean="0"/>
              <a:t> –A INPUT –s 192.168.30.1 –j DROP (impide el ingreso de trafico desde la IP 192.168.30.1)</a:t>
            </a:r>
          </a:p>
          <a:p>
            <a:r>
              <a:rPr lang="es-CL" dirty="0" smtClean="0"/>
              <a:t># </a:t>
            </a:r>
            <a:r>
              <a:rPr lang="en-US" dirty="0" err="1" smtClean="0"/>
              <a:t>iptables</a:t>
            </a:r>
            <a:r>
              <a:rPr lang="en-US" dirty="0" smtClean="0"/>
              <a:t> –A INPUT –</a:t>
            </a:r>
            <a:r>
              <a:rPr lang="en-US" dirty="0" err="1" smtClean="0"/>
              <a:t>i</a:t>
            </a:r>
            <a:r>
              <a:rPr lang="en-US" dirty="0" smtClean="0"/>
              <a:t> eth0 –p </a:t>
            </a:r>
            <a:r>
              <a:rPr lang="en-US" dirty="0" err="1" smtClean="0"/>
              <a:t>tcp</a:t>
            </a:r>
            <a:r>
              <a:rPr lang="en-US" dirty="0" smtClean="0"/>
              <a:t> --</a:t>
            </a:r>
            <a:r>
              <a:rPr lang="en-US" dirty="0" err="1" smtClean="0"/>
              <a:t>dport</a:t>
            </a:r>
            <a:r>
              <a:rPr lang="en-US" dirty="0" smtClean="0"/>
              <a:t> 22 –j ACCEPT (</a:t>
            </a:r>
            <a:r>
              <a:rPr lang="en-US" dirty="0" err="1" smtClean="0"/>
              <a:t>permite</a:t>
            </a:r>
            <a:r>
              <a:rPr lang="en-US" dirty="0" smtClean="0"/>
              <a:t> el </a:t>
            </a:r>
            <a:r>
              <a:rPr lang="en-US" dirty="0" err="1" smtClean="0"/>
              <a:t>acceso</a:t>
            </a:r>
            <a:r>
              <a:rPr lang="en-US" dirty="0" smtClean="0"/>
              <a:t> via 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iptables</a:t>
            </a:r>
            <a:r>
              <a:rPr lang="en-US" dirty="0" smtClean="0"/>
              <a:t> –A OUTPUT –o eth1 –p </a:t>
            </a:r>
            <a:r>
              <a:rPr lang="en-US" dirty="0" err="1" smtClean="0"/>
              <a:t>udp</a:t>
            </a:r>
            <a:r>
              <a:rPr lang="en-US" dirty="0" smtClean="0"/>
              <a:t> --</a:t>
            </a:r>
            <a:r>
              <a:rPr lang="en-US" dirty="0" err="1" smtClean="0"/>
              <a:t>dport</a:t>
            </a:r>
            <a:r>
              <a:rPr lang="en-US" dirty="0" smtClean="0"/>
              <a:t> 53 –j ACCEPT (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consulta</a:t>
            </a:r>
            <a:r>
              <a:rPr lang="en-US" dirty="0" smtClean="0"/>
              <a:t> DNS </a:t>
            </a:r>
            <a:r>
              <a:rPr lang="en-US" dirty="0" err="1" smtClean="0"/>
              <a:t>hacia</a:t>
            </a:r>
            <a:r>
              <a:rPr lang="en-US" dirty="0" smtClean="0"/>
              <a:t> Internet)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Configuración de reglas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Nomenclatura de reglas en </a:t>
            </a:r>
            <a:r>
              <a:rPr lang="es-CL" b="1" dirty="0" err="1" smtClean="0"/>
              <a:t>IPTables</a:t>
            </a:r>
            <a:r>
              <a:rPr lang="es-CL" b="1" dirty="0" smtClean="0"/>
              <a:t>:</a:t>
            </a:r>
          </a:p>
          <a:p>
            <a:r>
              <a:rPr lang="es-CL" dirty="0" smtClean="0"/>
              <a:t># </a:t>
            </a:r>
            <a:r>
              <a:rPr lang="es-CL" dirty="0" err="1" smtClean="0"/>
              <a:t>iptables</a:t>
            </a:r>
            <a:r>
              <a:rPr lang="es-CL" dirty="0" smtClean="0"/>
              <a:t> –A FORWARD –i eth0 -d 192.168.30.0/24 –j ACCEPT (permite el trafico a través del servidor hacia la red 192.168.30.0/24)</a:t>
            </a:r>
          </a:p>
          <a:p>
            <a:r>
              <a:rPr lang="es-CL" dirty="0" smtClean="0"/>
              <a:t># </a:t>
            </a:r>
            <a:r>
              <a:rPr lang="es-CL" dirty="0" err="1" smtClean="0"/>
              <a:t>iptables</a:t>
            </a:r>
            <a:r>
              <a:rPr lang="es-CL" dirty="0" smtClean="0"/>
              <a:t> –A FORWARD –i eth0 –s 192.168.30.0/24 –d 192.168.45.1 –p </a:t>
            </a:r>
            <a:r>
              <a:rPr lang="es-CL" dirty="0" err="1" smtClean="0"/>
              <a:t>tcp</a:t>
            </a:r>
            <a:r>
              <a:rPr lang="es-CL" dirty="0" smtClean="0"/>
              <a:t> --</a:t>
            </a:r>
            <a:r>
              <a:rPr lang="es-CL" dirty="0" err="1" smtClean="0"/>
              <a:t>dport</a:t>
            </a:r>
            <a:r>
              <a:rPr lang="es-CL" dirty="0" smtClean="0"/>
              <a:t> 3306 –j ACCEPT (permite la conexión SQL al servidor 192.168.45.1)</a:t>
            </a:r>
          </a:p>
          <a:p>
            <a:r>
              <a:rPr lang="es-CL" dirty="0" smtClean="0"/>
              <a:t># </a:t>
            </a:r>
            <a:r>
              <a:rPr lang="es-CL" dirty="0" err="1" smtClean="0"/>
              <a:t>iptables</a:t>
            </a:r>
            <a:r>
              <a:rPr lang="es-CL" dirty="0" smtClean="0"/>
              <a:t> –t </a:t>
            </a:r>
            <a:r>
              <a:rPr lang="es-CL" dirty="0" err="1" smtClean="0"/>
              <a:t>nat</a:t>
            </a:r>
            <a:r>
              <a:rPr lang="es-CL" dirty="0" smtClean="0"/>
              <a:t> –A PREROUTING –p </a:t>
            </a:r>
            <a:r>
              <a:rPr lang="es-CL" dirty="0" err="1" smtClean="0"/>
              <a:t>tcp</a:t>
            </a:r>
            <a:r>
              <a:rPr lang="es-CL" dirty="0" smtClean="0"/>
              <a:t> –d 192.168.203.7 --</a:t>
            </a:r>
            <a:r>
              <a:rPr lang="es-CL" dirty="0" err="1" smtClean="0"/>
              <a:t>dport</a:t>
            </a:r>
            <a:r>
              <a:rPr lang="es-CL" dirty="0" smtClean="0"/>
              <a:t> 8080 –j DNAT --</a:t>
            </a:r>
            <a:r>
              <a:rPr lang="es-CL" dirty="0" err="1" smtClean="0"/>
              <a:t>to</a:t>
            </a:r>
            <a:r>
              <a:rPr lang="es-CL" dirty="0" smtClean="0"/>
              <a:t> 192.168.203.7:80 (traslación de puertos)</a:t>
            </a:r>
          </a:p>
          <a:p>
            <a:r>
              <a:rPr lang="es-CL" dirty="0" smtClean="0"/>
              <a:t># </a:t>
            </a:r>
            <a:r>
              <a:rPr lang="es-CL" dirty="0" err="1" smtClean="0"/>
              <a:t>iptables</a:t>
            </a:r>
            <a:r>
              <a:rPr lang="es-CL" dirty="0" smtClean="0"/>
              <a:t> –A FORWARD –p </a:t>
            </a:r>
            <a:r>
              <a:rPr lang="es-CL" dirty="0" err="1" smtClean="0"/>
              <a:t>tcp</a:t>
            </a:r>
            <a:r>
              <a:rPr lang="es-CL" dirty="0" smtClean="0"/>
              <a:t> –s 200.23.5.6 –j DROP (niega el trafico desde la IP 200.23.5.6)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Controles de Seguridad</a:t>
            </a:r>
          </a:p>
          <a:p>
            <a:pPr lvl="1"/>
            <a:r>
              <a:rPr lang="es-CL" dirty="0" smtClean="0"/>
              <a:t>Clasificación de la información</a:t>
            </a:r>
          </a:p>
          <a:p>
            <a:pPr lvl="1"/>
            <a:r>
              <a:rPr lang="es-CL" dirty="0" smtClean="0"/>
              <a:t>Tipos de controles</a:t>
            </a:r>
          </a:p>
          <a:p>
            <a:r>
              <a:rPr lang="es-CL" dirty="0" smtClean="0"/>
              <a:t>Firewall</a:t>
            </a:r>
          </a:p>
          <a:p>
            <a:pPr lvl="1"/>
            <a:r>
              <a:rPr lang="es-CL" dirty="0" smtClean="0"/>
              <a:t>Definición</a:t>
            </a:r>
          </a:p>
          <a:p>
            <a:pPr lvl="1"/>
            <a:r>
              <a:rPr lang="es-CL" dirty="0" smtClean="0"/>
              <a:t>Funcionalidades de un firewall</a:t>
            </a:r>
          </a:p>
          <a:p>
            <a:pPr lvl="1"/>
            <a:r>
              <a:rPr lang="es-CL" dirty="0" smtClean="0"/>
              <a:t>Filtrado de paquetes</a:t>
            </a:r>
          </a:p>
          <a:p>
            <a:pPr lvl="1"/>
            <a:r>
              <a:rPr lang="es-CL" dirty="0" smtClean="0"/>
              <a:t>Firewall UTM</a:t>
            </a:r>
          </a:p>
          <a:p>
            <a:pPr lvl="1"/>
            <a:r>
              <a:rPr lang="es-CL" dirty="0" smtClean="0"/>
              <a:t>Firewall </a:t>
            </a:r>
            <a:r>
              <a:rPr lang="es-CL" dirty="0" err="1" smtClean="0"/>
              <a:t>Next</a:t>
            </a:r>
            <a:r>
              <a:rPr lang="es-CL" dirty="0" smtClean="0"/>
              <a:t> </a:t>
            </a:r>
            <a:r>
              <a:rPr lang="es-CL" dirty="0" err="1" smtClean="0"/>
              <a:t>Generation</a:t>
            </a:r>
            <a:endParaRPr lang="es-CL" dirty="0" smtClean="0"/>
          </a:p>
          <a:p>
            <a:r>
              <a:rPr lang="es-CL" dirty="0" err="1" smtClean="0"/>
              <a:t>IPtables</a:t>
            </a:r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1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¿Cuál de las siguientes características corresponde a un firewall de estado (</a:t>
            </a:r>
            <a:r>
              <a:rPr lang="es-CL" dirty="0" err="1" smtClean="0"/>
              <a:t>stateful</a:t>
            </a:r>
            <a:r>
              <a:rPr lang="es-CL" dirty="0" smtClean="0"/>
              <a:t>)?</a:t>
            </a:r>
          </a:p>
          <a:p>
            <a:endParaRPr lang="es-CL" dirty="0" smtClean="0"/>
          </a:p>
          <a:p>
            <a:r>
              <a:rPr lang="es-CL" dirty="0" smtClean="0"/>
              <a:t>A.- Puede analizar el trafico a nivel de aplicación</a:t>
            </a:r>
          </a:p>
          <a:p>
            <a:r>
              <a:rPr lang="es-CL" dirty="0" smtClean="0"/>
              <a:t>B.- Permite el trafico solo en un sentido y el trafico de retorno debe ser permitido en forma explicita</a:t>
            </a:r>
          </a:p>
          <a:p>
            <a:r>
              <a:rPr lang="es-CL" dirty="0" smtClean="0"/>
              <a:t>C.- Soporta autenticación de usuarios</a:t>
            </a:r>
          </a:p>
          <a:p>
            <a:r>
              <a:rPr lang="es-CL" dirty="0" smtClean="0"/>
              <a:t>D.- Permite el trafico de retorno, solo si existe una sesión iniciada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2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¿Cuál de las siguientes características corresponde a una solución UTM?</a:t>
            </a:r>
          </a:p>
          <a:p>
            <a:endParaRPr lang="es-CL" dirty="0" smtClean="0"/>
          </a:p>
          <a:p>
            <a:r>
              <a:rPr lang="es-CL" dirty="0" smtClean="0"/>
              <a:t>A.- Antivirus de red</a:t>
            </a:r>
          </a:p>
          <a:p>
            <a:r>
              <a:rPr lang="es-CL" dirty="0" smtClean="0"/>
              <a:t>B.- VPN</a:t>
            </a:r>
          </a:p>
          <a:p>
            <a:r>
              <a:rPr lang="es-CL" dirty="0" smtClean="0"/>
              <a:t>C.- Autenticación</a:t>
            </a:r>
          </a:p>
          <a:p>
            <a:r>
              <a:rPr lang="es-CL" dirty="0" smtClean="0"/>
              <a:t>D.- Control anti-</a:t>
            </a:r>
            <a:r>
              <a:rPr lang="es-CL" dirty="0" err="1" smtClean="0"/>
              <a:t>spoofing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3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¿De que forma se ejecutan las reglas de un firewall?</a:t>
            </a:r>
          </a:p>
          <a:p>
            <a:endParaRPr lang="es-CL" dirty="0" smtClean="0"/>
          </a:p>
          <a:p>
            <a:r>
              <a:rPr lang="es-CL" dirty="0" smtClean="0"/>
              <a:t>A.- Alternada</a:t>
            </a:r>
          </a:p>
          <a:p>
            <a:r>
              <a:rPr lang="es-CL" dirty="0" smtClean="0"/>
              <a:t>B.- Secuencial</a:t>
            </a:r>
          </a:p>
          <a:p>
            <a:r>
              <a:rPr lang="es-CL" dirty="0" smtClean="0"/>
              <a:t>C.- Aleatoria</a:t>
            </a:r>
          </a:p>
          <a:p>
            <a:r>
              <a:rPr lang="es-CL" dirty="0" smtClean="0"/>
              <a:t>D.- Indexada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4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Para que un Firewall </a:t>
            </a:r>
            <a:r>
              <a:rPr lang="es-CL" dirty="0" err="1" smtClean="0"/>
              <a:t>Next</a:t>
            </a:r>
            <a:r>
              <a:rPr lang="es-CL" dirty="0" smtClean="0"/>
              <a:t> </a:t>
            </a:r>
            <a:r>
              <a:rPr lang="es-CL" dirty="0" err="1" smtClean="0"/>
              <a:t>Generation</a:t>
            </a:r>
            <a:r>
              <a:rPr lang="es-CL" dirty="0" smtClean="0"/>
              <a:t> pueda revisar el contenido de Facebook debe operar en la capa de:</a:t>
            </a:r>
          </a:p>
          <a:p>
            <a:endParaRPr lang="es-CL" dirty="0"/>
          </a:p>
          <a:p>
            <a:r>
              <a:rPr lang="es-CL" dirty="0" smtClean="0"/>
              <a:t>A.- Transporte</a:t>
            </a:r>
          </a:p>
          <a:p>
            <a:r>
              <a:rPr lang="es-CL" dirty="0" smtClean="0"/>
              <a:t>B.- Red</a:t>
            </a:r>
          </a:p>
          <a:p>
            <a:r>
              <a:rPr lang="es-CL" dirty="0" smtClean="0"/>
              <a:t>C.- Aplicación</a:t>
            </a:r>
          </a:p>
          <a:p>
            <a:r>
              <a:rPr lang="es-CL" dirty="0" smtClean="0"/>
              <a:t>D.- Sesión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Controles de Seguridad:</a:t>
            </a:r>
          </a:p>
          <a:p>
            <a:endParaRPr lang="es-ES" sz="2800" dirty="0" smtClean="0"/>
          </a:p>
          <a:p>
            <a:pPr lvl="1"/>
            <a:r>
              <a:rPr lang="es-ES" sz="2400" dirty="0" smtClean="0"/>
              <a:t>Se entiende por cualquier mecanismo o acción que ayude a resguardar los atributos de la Información.</a:t>
            </a:r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Se entiende que la información esta bajo “amenazas” que pueden afectar sus atributos, en función de su “criticidad” se decide o no la aplicación de controles.</a:t>
            </a:r>
          </a:p>
          <a:p>
            <a:pPr lvl="1"/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controles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Administrativos</a:t>
            </a:r>
          </a:p>
          <a:p>
            <a:pPr lvl="1"/>
            <a:r>
              <a:rPr lang="es-ES" dirty="0" smtClean="0"/>
              <a:t>Están involucrados con procedimientos, políticas o entrenamiento, no involucran tecnología.</a:t>
            </a:r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política de seguridad</a:t>
            </a:r>
          </a:p>
          <a:p>
            <a:r>
              <a:rPr lang="es-ES" dirty="0" smtClean="0"/>
              <a:t>Técnicos:</a:t>
            </a:r>
          </a:p>
          <a:p>
            <a:pPr lvl="1"/>
            <a:r>
              <a:rPr lang="es-ES" dirty="0" smtClean="0"/>
              <a:t>Son aquellos que involucran tecnología para cumplir su función, ya sea de control de acceso o protección de la información.</a:t>
            </a:r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autenticación, cifrado.</a:t>
            </a:r>
          </a:p>
          <a:p>
            <a:r>
              <a:rPr lang="es-ES" dirty="0" smtClean="0"/>
              <a:t>Físicos:</a:t>
            </a:r>
          </a:p>
          <a:p>
            <a:pPr lvl="1"/>
            <a:r>
              <a:rPr lang="es-ES" dirty="0" smtClean="0"/>
              <a:t>Son aquellos que controlan el acceso físico de usuarios a la información.</a:t>
            </a:r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cámaras de vigilancia, bóvedas de seguridad.</a:t>
            </a:r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Controles de seguridad para redes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Los principales controles de Seguridad para redes existentes en la actualidad son:</a:t>
            </a:r>
          </a:p>
          <a:p>
            <a:pPr lvl="1"/>
            <a:r>
              <a:rPr lang="es-CL" b="1" dirty="0" smtClean="0"/>
              <a:t>Firewalls: </a:t>
            </a:r>
            <a:r>
              <a:rPr lang="es-CL" dirty="0" smtClean="0"/>
              <a:t>permiten filtrar paquetes IP por dirección o puerto, se utiliza principalmente para controlar los accesos a las redes</a:t>
            </a:r>
          </a:p>
          <a:p>
            <a:pPr lvl="1"/>
            <a:r>
              <a:rPr lang="es-CL" b="1" dirty="0" smtClean="0"/>
              <a:t>IDS: </a:t>
            </a:r>
            <a:r>
              <a:rPr lang="es-CL" dirty="0" smtClean="0"/>
              <a:t>permiten monitorear el tráfico anómalo en una red LAN o a un host específico (HIDS)</a:t>
            </a:r>
          </a:p>
          <a:p>
            <a:pPr lvl="1"/>
            <a:r>
              <a:rPr lang="es-CL" b="1" dirty="0" smtClean="0"/>
              <a:t>IPS: </a:t>
            </a:r>
            <a:r>
              <a:rPr lang="es-CL" dirty="0" smtClean="0"/>
              <a:t>permiten bloquear tráfico anómalo en uno o varios segmentos de redes LAN</a:t>
            </a:r>
          </a:p>
          <a:p>
            <a:pPr lvl="1"/>
            <a:r>
              <a:rPr lang="es-CL" b="1" dirty="0" smtClean="0"/>
              <a:t>ACL: </a:t>
            </a:r>
            <a:r>
              <a:rPr lang="es-CL" dirty="0" smtClean="0"/>
              <a:t>permite controlar el acceso de redes en función de los parámetros de cabecera IP</a:t>
            </a:r>
          </a:p>
          <a:p>
            <a:pPr lvl="1"/>
            <a:r>
              <a:rPr lang="es-CL" b="1" dirty="0" smtClean="0"/>
              <a:t>NAC: </a:t>
            </a:r>
            <a:r>
              <a:rPr lang="es-CL" dirty="0" smtClean="0"/>
              <a:t>controla el acceso a la red a nivel de L2 y genera zonas de cuarentena</a:t>
            </a:r>
          </a:p>
          <a:p>
            <a:pPr lvl="1"/>
            <a:r>
              <a:rPr lang="es-CL" b="1" dirty="0" smtClean="0"/>
              <a:t>VPN: </a:t>
            </a:r>
            <a:r>
              <a:rPr lang="es-CL" dirty="0" smtClean="0"/>
              <a:t>permite cifrar el tráfico de información confidencial</a:t>
            </a:r>
          </a:p>
        </p:txBody>
      </p:sp>
    </p:spTree>
    <p:extLst>
      <p:ext uri="{BB962C8B-B14F-4D97-AF65-F5344CB8AC3E}">
        <p14:creationId xmlns:p14="http://schemas.microsoft.com/office/powerpoint/2010/main" val="9686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un Firewall o Cortafuego?</a:t>
            </a:r>
          </a:p>
          <a:p>
            <a:r>
              <a:rPr lang="es-ES" dirty="0" smtClean="0"/>
              <a:t>Definición:</a:t>
            </a:r>
          </a:p>
          <a:p>
            <a:pPr lvl="1"/>
            <a:r>
              <a:rPr lang="es-ES" dirty="0" smtClean="0"/>
              <a:t>Dispositivos de comunicaciones que permite o no la conexión de red a través de el</a:t>
            </a:r>
          </a:p>
          <a:p>
            <a:pPr lvl="1"/>
            <a:r>
              <a:rPr lang="es-ES" dirty="0" smtClean="0"/>
              <a:t>Funcionan como dispositivos de control de seguridad al restringir el acceso a redes.</a:t>
            </a:r>
          </a:p>
          <a:p>
            <a:pPr lvl="1"/>
            <a:r>
              <a:rPr lang="es-ES" dirty="0"/>
              <a:t>Su configuración se basa en “reglas” de acceso de TCP/IP y acciones de permitir o no el trafico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Hoy en día tienen funciones adicionales por razones comerciales.</a:t>
            </a:r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Una de las tecnologías mas usadas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" y="1699984"/>
            <a:ext cx="9142257" cy="432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de un Firewall</a:t>
            </a:r>
            <a:endParaRPr lang="es-ES" dirty="0"/>
          </a:p>
        </p:txBody>
      </p:sp>
      <p:pic>
        <p:nvPicPr>
          <p:cNvPr id="1026" name="Picture 2" descr="C:\Users\Jaime Gomez\Documents\DUOC\Ingenieria Informatica\firew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628800"/>
            <a:ext cx="4176464" cy="50029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12466</TotalTime>
  <Words>1407</Words>
  <Application>Microsoft Office PowerPoint</Application>
  <PresentationFormat>Presentación en pantalla (4:3)</PresentationFormat>
  <Paragraphs>217</Paragraphs>
  <Slides>38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38</vt:i4>
      </vt:variant>
    </vt:vector>
  </HeadingPairs>
  <TitlesOfParts>
    <vt:vector size="40" baseType="lpstr">
      <vt:lpstr>Tema de Office</vt:lpstr>
      <vt:lpstr>1_Tema de Office</vt:lpstr>
      <vt:lpstr>Presentación de PowerPoint</vt:lpstr>
      <vt:lpstr>Controles de Seguridad</vt:lpstr>
      <vt:lpstr>Aprendizaje esperado</vt:lpstr>
      <vt:lpstr>Definición</vt:lpstr>
      <vt:lpstr>Tipos de controles</vt:lpstr>
      <vt:lpstr>Controles de seguridad para redes</vt:lpstr>
      <vt:lpstr>Definición</vt:lpstr>
      <vt:lpstr>Una de las tecnologías mas usadas</vt:lpstr>
      <vt:lpstr>Arquitectura de un Firewall</vt:lpstr>
      <vt:lpstr>Breve reseña histórica</vt:lpstr>
      <vt:lpstr>Breve reseña histórica</vt:lpstr>
      <vt:lpstr>Diagrama</vt:lpstr>
      <vt:lpstr>Diagrama</vt:lpstr>
      <vt:lpstr>Controles de seguridad para redes</vt:lpstr>
      <vt:lpstr>Firewall de filtrado de paquetes</vt:lpstr>
      <vt:lpstr>Firewall Stateful Inspection</vt:lpstr>
      <vt:lpstr>Firewall proxy o aplicativo</vt:lpstr>
      <vt:lpstr>Funciones adicionales</vt:lpstr>
      <vt:lpstr>Operación de un Firewall UTM</vt:lpstr>
      <vt:lpstr>Market share UTM</vt:lpstr>
      <vt:lpstr>El mercado UTM según Gartner</vt:lpstr>
      <vt:lpstr>Operación de un FW Next Generation</vt:lpstr>
      <vt:lpstr>El mercado de FW NG según Gartner</vt:lpstr>
      <vt:lpstr>Beneficios de un firewall</vt:lpstr>
      <vt:lpstr>Filtrado de paquete</vt:lpstr>
      <vt:lpstr>Filtrado de paquetes</vt:lpstr>
      <vt:lpstr>Ejemplo de filtrado de paquetes</vt:lpstr>
      <vt:lpstr>Ejemplo de filtrado de paquetes</vt:lpstr>
      <vt:lpstr>Ejemplo de filtrado de paquetes</vt:lpstr>
      <vt:lpstr>IPTables</vt:lpstr>
      <vt:lpstr>Arquitectura de una solución IPTables</vt:lpstr>
      <vt:lpstr>Configuración de reglas</vt:lpstr>
      <vt:lpstr>Configuración de reglas</vt:lpstr>
      <vt:lpstr>Resumen</vt:lpstr>
      <vt:lpstr>Pregunta 1</vt:lpstr>
      <vt:lpstr>Pregunta 2</vt:lpstr>
      <vt:lpstr>Pregunta 3</vt:lpstr>
      <vt:lpstr>Pregunta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sala.profesores</dc:creator>
  <cp:lastModifiedBy>tolten</cp:lastModifiedBy>
  <cp:revision>837</cp:revision>
  <dcterms:created xsi:type="dcterms:W3CDTF">2011-08-16T22:38:15Z</dcterms:created>
  <dcterms:modified xsi:type="dcterms:W3CDTF">2018-03-20T12:47:43Z</dcterms:modified>
</cp:coreProperties>
</file>