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38"/>
  </p:notesMasterIdLst>
  <p:handoutMasterIdLst>
    <p:handoutMasterId r:id="rId39"/>
  </p:handoutMasterIdLst>
  <p:sldIdLst>
    <p:sldId id="409" r:id="rId3"/>
    <p:sldId id="350" r:id="rId4"/>
    <p:sldId id="420" r:id="rId5"/>
    <p:sldId id="437" r:id="rId6"/>
    <p:sldId id="438" r:id="rId7"/>
    <p:sldId id="439" r:id="rId8"/>
    <p:sldId id="423" r:id="rId9"/>
    <p:sldId id="424" r:id="rId10"/>
    <p:sldId id="441" r:id="rId11"/>
    <p:sldId id="425" r:id="rId12"/>
    <p:sldId id="426" r:id="rId13"/>
    <p:sldId id="427" r:id="rId14"/>
    <p:sldId id="428" r:id="rId15"/>
    <p:sldId id="429" r:id="rId16"/>
    <p:sldId id="430" r:id="rId17"/>
    <p:sldId id="431" r:id="rId18"/>
    <p:sldId id="432" r:id="rId19"/>
    <p:sldId id="434" r:id="rId20"/>
    <p:sldId id="435" r:id="rId21"/>
    <p:sldId id="436" r:id="rId22"/>
    <p:sldId id="445" r:id="rId23"/>
    <p:sldId id="446" r:id="rId24"/>
    <p:sldId id="447" r:id="rId25"/>
    <p:sldId id="448" r:id="rId26"/>
    <p:sldId id="449" r:id="rId27"/>
    <p:sldId id="450" r:id="rId28"/>
    <p:sldId id="451" r:id="rId29"/>
    <p:sldId id="452" r:id="rId30"/>
    <p:sldId id="453" r:id="rId31"/>
    <p:sldId id="454" r:id="rId32"/>
    <p:sldId id="433" r:id="rId33"/>
    <p:sldId id="407" r:id="rId34"/>
    <p:sldId id="444" r:id="rId35"/>
    <p:sldId id="443" r:id="rId36"/>
    <p:sldId id="456" r:id="rId37"/>
  </p:sldIdLst>
  <p:sldSz cx="9144000" cy="6858000" type="screen4x3"/>
  <p:notesSz cx="7077075" cy="9077325"/>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1pPr>
    <a:lvl2pPr marL="738188" indent="-280988"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23">
          <p15:clr>
            <a:srgbClr val="A4A3A4"/>
          </p15:clr>
        </p15:guide>
        <p15:guide id="2" pos="2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8" autoAdjust="0"/>
    <p:restoredTop sz="94660"/>
  </p:normalViewPr>
  <p:slideViewPr>
    <p:cSldViewPr>
      <p:cViewPr varScale="1">
        <p:scale>
          <a:sx n="70" d="100"/>
          <a:sy n="70" d="100"/>
        </p:scale>
        <p:origin x="1356"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723"/>
        <p:guide pos="2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67040" cy="453266"/>
          </a:xfrm>
          <a:prstGeom prst="rect">
            <a:avLst/>
          </a:prstGeom>
        </p:spPr>
        <p:txBody>
          <a:bodyPr vert="horz" lIns="87316" tIns="43658" rIns="87316" bIns="43658" rtlCol="0"/>
          <a:lstStyle>
            <a:lvl1pPr algn="l">
              <a:defRPr sz="1100"/>
            </a:lvl1pPr>
          </a:lstStyle>
          <a:p>
            <a:endParaRPr lang="es-ES"/>
          </a:p>
        </p:txBody>
      </p:sp>
      <p:sp>
        <p:nvSpPr>
          <p:cNvPr id="3" name="2 Marcador de fecha"/>
          <p:cNvSpPr>
            <a:spLocks noGrp="1"/>
          </p:cNvSpPr>
          <p:nvPr>
            <p:ph type="dt" sz="quarter" idx="1"/>
          </p:nvPr>
        </p:nvSpPr>
        <p:spPr>
          <a:xfrm>
            <a:off x="4008500" y="0"/>
            <a:ext cx="3067040" cy="453266"/>
          </a:xfrm>
          <a:prstGeom prst="rect">
            <a:avLst/>
          </a:prstGeom>
        </p:spPr>
        <p:txBody>
          <a:bodyPr vert="horz" lIns="87316" tIns="43658" rIns="87316" bIns="43658" rtlCol="0"/>
          <a:lstStyle>
            <a:lvl1pPr algn="r">
              <a:defRPr sz="1100"/>
            </a:lvl1pPr>
          </a:lstStyle>
          <a:p>
            <a:fld id="{4650742A-CF3C-4C63-B8B4-164514790860}" type="datetimeFigureOut">
              <a:rPr lang="es-ES" smtClean="0"/>
              <a:pPr/>
              <a:t>23/05/2015</a:t>
            </a:fld>
            <a:endParaRPr lang="es-ES"/>
          </a:p>
        </p:txBody>
      </p:sp>
      <p:sp>
        <p:nvSpPr>
          <p:cNvPr id="4" name="3 Marcador de pie de página"/>
          <p:cNvSpPr>
            <a:spLocks noGrp="1"/>
          </p:cNvSpPr>
          <p:nvPr>
            <p:ph type="ftr" sz="quarter" idx="2"/>
          </p:nvPr>
        </p:nvSpPr>
        <p:spPr>
          <a:xfrm>
            <a:off x="0" y="8622559"/>
            <a:ext cx="3067040" cy="453266"/>
          </a:xfrm>
          <a:prstGeom prst="rect">
            <a:avLst/>
          </a:prstGeom>
        </p:spPr>
        <p:txBody>
          <a:bodyPr vert="horz" lIns="87316" tIns="43658" rIns="87316" bIns="43658" rtlCol="0" anchor="b"/>
          <a:lstStyle>
            <a:lvl1pPr algn="l">
              <a:defRPr sz="1100"/>
            </a:lvl1pPr>
          </a:lstStyle>
          <a:p>
            <a:endParaRPr lang="es-ES"/>
          </a:p>
        </p:txBody>
      </p:sp>
      <p:sp>
        <p:nvSpPr>
          <p:cNvPr id="5" name="4 Marcador de número de diapositiva"/>
          <p:cNvSpPr>
            <a:spLocks noGrp="1"/>
          </p:cNvSpPr>
          <p:nvPr>
            <p:ph type="sldNum" sz="quarter" idx="3"/>
          </p:nvPr>
        </p:nvSpPr>
        <p:spPr>
          <a:xfrm>
            <a:off x="4008500" y="8622559"/>
            <a:ext cx="3067040" cy="453266"/>
          </a:xfrm>
          <a:prstGeom prst="rect">
            <a:avLst/>
          </a:prstGeom>
        </p:spPr>
        <p:txBody>
          <a:bodyPr vert="horz" lIns="87316" tIns="43658" rIns="87316" bIns="43658" rtlCol="0" anchor="b"/>
          <a:lstStyle>
            <a:lvl1pPr algn="r">
              <a:defRPr sz="1100"/>
            </a:lvl1pPr>
          </a:lstStyle>
          <a:p>
            <a:fld id="{8700AF15-F8C9-4820-992B-383F7F18764B}" type="slidenum">
              <a:rPr lang="es-ES" smtClean="0"/>
              <a:pPr/>
              <a:t>‹Nº›</a:t>
            </a:fld>
            <a:endParaRPr lang="es-ES"/>
          </a:p>
        </p:txBody>
      </p:sp>
    </p:spTree>
    <p:extLst>
      <p:ext uri="{BB962C8B-B14F-4D97-AF65-F5344CB8AC3E}">
        <p14:creationId xmlns:p14="http://schemas.microsoft.com/office/powerpoint/2010/main" val="1865437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77075" cy="9077325"/>
          </a:xfrm>
          <a:prstGeom prst="roundRect">
            <a:avLst>
              <a:gd name="adj" fmla="val 19"/>
            </a:avLst>
          </a:prstGeom>
          <a:solidFill>
            <a:srgbClr val="FFFFFF"/>
          </a:solidFill>
          <a:ln w="9360">
            <a:noFill/>
            <a:miter lim="800000"/>
            <a:headEnd/>
            <a:tailEnd/>
          </a:ln>
          <a:effectLst/>
        </p:spPr>
        <p:txBody>
          <a:bodyPr wrap="none" lIns="87316" tIns="43658" rIns="87316" bIns="43658" anchor="ctr"/>
          <a:lstStyle/>
          <a:p>
            <a:pPr>
              <a:defRPr/>
            </a:pPr>
            <a:endParaRPr lang="es-ES"/>
          </a:p>
        </p:txBody>
      </p:sp>
      <p:sp>
        <p:nvSpPr>
          <p:cNvPr id="3074" name="AutoShape 2"/>
          <p:cNvSpPr>
            <a:spLocks noChangeArrowheads="1"/>
          </p:cNvSpPr>
          <p:nvPr/>
        </p:nvSpPr>
        <p:spPr bwMode="auto">
          <a:xfrm>
            <a:off x="0" y="0"/>
            <a:ext cx="7077075" cy="9077325"/>
          </a:xfrm>
          <a:prstGeom prst="roundRect">
            <a:avLst>
              <a:gd name="adj" fmla="val 19"/>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75" name="AutoShape 3"/>
          <p:cNvSpPr>
            <a:spLocks noChangeArrowheads="1"/>
          </p:cNvSpPr>
          <p:nvPr/>
        </p:nvSpPr>
        <p:spPr bwMode="auto">
          <a:xfrm>
            <a:off x="0" y="0"/>
            <a:ext cx="7077075" cy="9077325"/>
          </a:xfrm>
          <a:prstGeom prst="roundRect">
            <a:avLst>
              <a:gd name="adj" fmla="val 19"/>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76" name="AutoShape 4"/>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77" name="AutoShape 5"/>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78" name="AutoShape 6"/>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79" name="AutoShape 7"/>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0" name="AutoShape 8"/>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1" name="AutoShape 9"/>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2" name="AutoShape 10"/>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3" name="AutoShape 11"/>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4" name="AutoShape 12"/>
          <p:cNvSpPr>
            <a:spLocks noChangeArrowheads="1"/>
          </p:cNvSpPr>
          <p:nvPr/>
        </p:nvSpPr>
        <p:spPr bwMode="auto">
          <a:xfrm>
            <a:off x="0" y="0"/>
            <a:ext cx="7077075" cy="9077325"/>
          </a:xfrm>
          <a:prstGeom prst="roundRect">
            <a:avLst>
              <a:gd name="adj" fmla="val 23"/>
            </a:avLst>
          </a:prstGeom>
          <a:solidFill>
            <a:srgbClr val="FFFFFF"/>
          </a:solidFill>
          <a:ln w="9525">
            <a:noFill/>
            <a:round/>
            <a:headEnd/>
            <a:tailEnd/>
          </a:ln>
          <a:effectLst/>
        </p:spPr>
        <p:txBody>
          <a:bodyPr wrap="none" lIns="87316" tIns="43658" rIns="87316" bIns="43658" anchor="ctr"/>
          <a:lstStyle/>
          <a:p>
            <a:pPr>
              <a:defRPr/>
            </a:pPr>
            <a:endParaRPr lang="es-ES"/>
          </a:p>
        </p:txBody>
      </p:sp>
      <p:sp>
        <p:nvSpPr>
          <p:cNvPr id="3085" name="Text Box 13"/>
          <p:cNvSpPr txBox="1">
            <a:spLocks noChangeArrowheads="1"/>
          </p:cNvSpPr>
          <p:nvPr/>
        </p:nvSpPr>
        <p:spPr bwMode="auto">
          <a:xfrm>
            <a:off x="0" y="0"/>
            <a:ext cx="3065504" cy="457769"/>
          </a:xfrm>
          <a:prstGeom prst="rect">
            <a:avLst/>
          </a:prstGeom>
          <a:noFill/>
          <a:ln w="9525">
            <a:noFill/>
            <a:round/>
            <a:headEnd/>
            <a:tailEnd/>
          </a:ln>
          <a:effectLst/>
        </p:spPr>
        <p:txBody>
          <a:bodyPr wrap="none" lIns="87316" tIns="43658" rIns="87316" bIns="43658" anchor="ctr"/>
          <a:lstStyle/>
          <a:p>
            <a:pPr>
              <a:defRPr/>
            </a:pPr>
            <a:endParaRPr lang="es-ES"/>
          </a:p>
        </p:txBody>
      </p:sp>
      <p:sp>
        <p:nvSpPr>
          <p:cNvPr id="3086" name="Text Box 14"/>
          <p:cNvSpPr txBox="1">
            <a:spLocks noChangeArrowheads="1"/>
          </p:cNvSpPr>
          <p:nvPr/>
        </p:nvSpPr>
        <p:spPr bwMode="auto">
          <a:xfrm>
            <a:off x="4008499" y="0"/>
            <a:ext cx="3065504" cy="457769"/>
          </a:xfrm>
          <a:prstGeom prst="rect">
            <a:avLst/>
          </a:prstGeom>
          <a:noFill/>
          <a:ln w="9525">
            <a:noFill/>
            <a:round/>
            <a:headEnd/>
            <a:tailEnd/>
          </a:ln>
          <a:effectLst/>
        </p:spPr>
        <p:txBody>
          <a:bodyPr wrap="none" lIns="87316" tIns="43658" rIns="87316" bIns="43658" anchor="ctr"/>
          <a:lstStyle/>
          <a:p>
            <a:pPr>
              <a:defRPr/>
            </a:pPr>
            <a:endParaRPr lang="es-ES"/>
          </a:p>
        </p:txBody>
      </p:sp>
      <p:sp>
        <p:nvSpPr>
          <p:cNvPr id="26640" name="Rectangle 15"/>
          <p:cNvSpPr>
            <a:spLocks noGrp="1" noRot="1" noChangeAspect="1" noChangeArrowheads="1"/>
          </p:cNvSpPr>
          <p:nvPr>
            <p:ph type="sldImg"/>
          </p:nvPr>
        </p:nvSpPr>
        <p:spPr bwMode="auto">
          <a:xfrm>
            <a:off x="1273175" y="681038"/>
            <a:ext cx="4511675" cy="3384550"/>
          </a:xfrm>
          <a:prstGeom prst="rect">
            <a:avLst/>
          </a:prstGeom>
          <a:solidFill>
            <a:srgbClr val="FFFFFF"/>
          </a:solidFill>
          <a:ln w="9360">
            <a:solidFill>
              <a:srgbClr val="000000"/>
            </a:solidFill>
            <a:miter lim="800000"/>
            <a:headEnd/>
            <a:tailEnd/>
          </a:ln>
        </p:spPr>
      </p:sp>
      <p:sp>
        <p:nvSpPr>
          <p:cNvPr id="3088" name="Rectangle 16"/>
          <p:cNvSpPr>
            <a:spLocks noGrp="1" noChangeArrowheads="1"/>
          </p:cNvSpPr>
          <p:nvPr>
            <p:ph type="body"/>
          </p:nvPr>
        </p:nvSpPr>
        <p:spPr bwMode="auto">
          <a:xfrm>
            <a:off x="708016" y="4312030"/>
            <a:ext cx="5642616" cy="4065885"/>
          </a:xfrm>
          <a:prstGeom prst="rect">
            <a:avLst/>
          </a:prstGeom>
          <a:noFill/>
          <a:ln w="9525">
            <a:noFill/>
            <a:round/>
            <a:headEnd/>
            <a:tailEnd/>
          </a:ln>
          <a:effectLst/>
        </p:spPr>
        <p:txBody>
          <a:bodyPr vert="horz" wrap="square" lIns="90754" tIns="47096" rIns="90754" bIns="47096" numCol="1" anchor="t" anchorCtr="0" compatLnSpc="1">
            <a:prstTxWarp prst="textNoShape">
              <a:avLst/>
            </a:prstTxWarp>
          </a:bodyPr>
          <a:lstStyle/>
          <a:p>
            <a:pPr lvl="0"/>
            <a:endParaRPr lang="es-ES" noProof="0" smtClean="0"/>
          </a:p>
        </p:txBody>
      </p:sp>
      <p:sp>
        <p:nvSpPr>
          <p:cNvPr id="3089" name="Text Box 17"/>
          <p:cNvSpPr txBox="1">
            <a:spLocks noChangeArrowheads="1"/>
          </p:cNvSpPr>
          <p:nvPr/>
        </p:nvSpPr>
        <p:spPr bwMode="auto">
          <a:xfrm>
            <a:off x="0" y="8616556"/>
            <a:ext cx="3065504" cy="457768"/>
          </a:xfrm>
          <a:prstGeom prst="rect">
            <a:avLst/>
          </a:prstGeom>
          <a:noFill/>
          <a:ln w="9525">
            <a:noFill/>
            <a:round/>
            <a:headEnd/>
            <a:tailEnd/>
          </a:ln>
          <a:effectLst/>
        </p:spPr>
        <p:txBody>
          <a:bodyPr wrap="none" lIns="87316" tIns="43658" rIns="87316" bIns="43658" anchor="ctr"/>
          <a:lstStyle/>
          <a:p>
            <a:pPr>
              <a:defRPr/>
            </a:pPr>
            <a:endParaRPr lang="es-ES"/>
          </a:p>
        </p:txBody>
      </p:sp>
      <p:sp>
        <p:nvSpPr>
          <p:cNvPr id="3090" name="Rectangle 18"/>
          <p:cNvSpPr>
            <a:spLocks noGrp="1" noChangeArrowheads="1"/>
          </p:cNvSpPr>
          <p:nvPr>
            <p:ph type="sldNum"/>
          </p:nvPr>
        </p:nvSpPr>
        <p:spPr bwMode="auto">
          <a:xfrm>
            <a:off x="4008499" y="8622559"/>
            <a:ext cx="3047074" cy="433754"/>
          </a:xfrm>
          <a:prstGeom prst="rect">
            <a:avLst/>
          </a:prstGeom>
          <a:noFill/>
          <a:ln w="9525">
            <a:noFill/>
            <a:round/>
            <a:headEnd/>
            <a:tailEnd/>
          </a:ln>
          <a:effectLst/>
        </p:spPr>
        <p:txBody>
          <a:bodyPr vert="horz" wrap="square" lIns="90754" tIns="47096" rIns="90754" bIns="47096" numCol="1" anchor="b" anchorCtr="0" compatLnSpc="1">
            <a:prstTxWarp prst="textNoShape">
              <a:avLst/>
            </a:prstTxWarp>
          </a:bodyPr>
          <a:lstStyle>
            <a:lvl1pPr algn="r">
              <a:buSzPct val="45000"/>
              <a:buFont typeface="Wingdings" charset="2"/>
              <a:buNone/>
              <a:tabLst>
                <a:tab pos="691252" algn="l"/>
                <a:tab pos="1382504" algn="l"/>
                <a:tab pos="2073756" algn="l"/>
                <a:tab pos="2765008" algn="l"/>
              </a:tabLst>
              <a:defRPr sz="1200">
                <a:solidFill>
                  <a:srgbClr val="000000"/>
                </a:solidFill>
                <a:latin typeface="Times New Roman" pitchFamily="16" charset="0"/>
              </a:defRPr>
            </a:lvl1pPr>
          </a:lstStyle>
          <a:p>
            <a:pPr>
              <a:defRPr/>
            </a:pPr>
            <a:fld id="{EFDE3ECF-E135-4C04-A019-3F62FE5DEAC5}" type="slidenum">
              <a:rPr lang="es-ES_tradnl"/>
              <a:pPr>
                <a:defRPr/>
              </a:pPr>
              <a:t>‹Nº›</a:t>
            </a:fld>
            <a:endParaRPr lang="es-ES_tradnl"/>
          </a:p>
        </p:txBody>
      </p:sp>
    </p:spTree>
    <p:extLst>
      <p:ext uri="{BB962C8B-B14F-4D97-AF65-F5344CB8AC3E}">
        <p14:creationId xmlns:p14="http://schemas.microsoft.com/office/powerpoint/2010/main" val="102290954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8"/>
          <p:cNvSpPr>
            <a:spLocks noGrp="1" noChangeArrowheads="1"/>
          </p:cNvSpPr>
          <p:nvPr>
            <p:ph type="sldNum" sz="quarter"/>
          </p:nvPr>
        </p:nvSpPr>
        <p:spPr>
          <a:noFill/>
        </p:spPr>
        <p:txBody>
          <a:bodyPr/>
          <a:lstStyle/>
          <a:p>
            <a:fld id="{FB7C67B7-6815-4B67-BFFD-2D7C3BC24EC9}" type="slidenum">
              <a:rPr lang="es-ES_tradnl" smtClean="0"/>
              <a:pPr/>
              <a:t>1</a:t>
            </a:fld>
            <a:endParaRPr lang="es-ES_tradnl" smtClean="0"/>
          </a:p>
        </p:txBody>
      </p:sp>
      <p:sp>
        <p:nvSpPr>
          <p:cNvPr id="27651" name="Text Box 1"/>
          <p:cNvSpPr txBox="1">
            <a:spLocks noChangeArrowheads="1"/>
          </p:cNvSpPr>
          <p:nvPr/>
        </p:nvSpPr>
        <p:spPr bwMode="auto">
          <a:xfrm>
            <a:off x="4008500" y="8622559"/>
            <a:ext cx="3057825" cy="444261"/>
          </a:xfrm>
          <a:prstGeom prst="rect">
            <a:avLst/>
          </a:prstGeom>
          <a:noFill/>
          <a:ln w="9525">
            <a:noFill/>
            <a:round/>
            <a:headEnd/>
            <a:tailEnd/>
          </a:ln>
        </p:spPr>
        <p:txBody>
          <a:bodyPr lIns="90754" tIns="47096" rIns="90754" bIns="47096" anchor="b"/>
          <a:lstStyle/>
          <a:p>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fld id="{ECA0A467-9E44-4D25-AB0B-62BAE4B49916}" type="slidenum">
              <a:rPr lang="es-ES_tradnl" sz="1200">
                <a:solidFill>
                  <a:srgbClr val="000000"/>
                </a:solidFill>
              </a:rPr>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t>1</a:t>
            </a:fld>
            <a:endParaRPr lang="es-ES_tradnl" sz="1200" dirty="0">
              <a:solidFill>
                <a:srgbClr val="000000"/>
              </a:solidFill>
            </a:endParaRPr>
          </a:p>
        </p:txBody>
      </p:sp>
      <p:sp>
        <p:nvSpPr>
          <p:cNvPr id="27652" name="Text Box 2"/>
          <p:cNvSpPr txBox="1">
            <a:spLocks noChangeArrowheads="1"/>
          </p:cNvSpPr>
          <p:nvPr/>
        </p:nvSpPr>
        <p:spPr bwMode="auto">
          <a:xfrm>
            <a:off x="4008499" y="8622559"/>
            <a:ext cx="3060897" cy="447262"/>
          </a:xfrm>
          <a:prstGeom prst="rect">
            <a:avLst/>
          </a:prstGeom>
          <a:noFill/>
          <a:ln w="9525">
            <a:noFill/>
            <a:round/>
            <a:headEnd/>
            <a:tailEnd/>
          </a:ln>
        </p:spPr>
        <p:txBody>
          <a:bodyPr lIns="90754" tIns="47096" rIns="90754" bIns="47096" anchor="b"/>
          <a:lstStyle/>
          <a:p>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fld id="{CD4E6A0F-9A23-4F4E-AD48-256A0A19A53B}" type="slidenum">
              <a:rPr lang="es-ES_tradnl" sz="1200">
                <a:solidFill>
                  <a:srgbClr val="000000"/>
                </a:solidFill>
              </a:rPr>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t>1</a:t>
            </a:fld>
            <a:endParaRPr lang="es-ES_tradnl" sz="1200" dirty="0">
              <a:solidFill>
                <a:srgbClr val="000000"/>
              </a:solidFill>
            </a:endParaRPr>
          </a:p>
        </p:txBody>
      </p:sp>
      <p:sp>
        <p:nvSpPr>
          <p:cNvPr id="27653" name="Text Box 3"/>
          <p:cNvSpPr txBox="1">
            <a:spLocks noChangeArrowheads="1"/>
          </p:cNvSpPr>
          <p:nvPr/>
        </p:nvSpPr>
        <p:spPr bwMode="auto">
          <a:xfrm>
            <a:off x="4008499" y="8622559"/>
            <a:ext cx="3065504" cy="451765"/>
          </a:xfrm>
          <a:prstGeom prst="rect">
            <a:avLst/>
          </a:prstGeom>
          <a:noFill/>
          <a:ln w="9525">
            <a:noFill/>
            <a:round/>
            <a:headEnd/>
            <a:tailEnd/>
          </a:ln>
        </p:spPr>
        <p:txBody>
          <a:bodyPr lIns="90754" tIns="47096" rIns="90754" bIns="47096" anchor="b"/>
          <a:lstStyle/>
          <a:p>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fld id="{3365B913-2515-493E-BA6D-1D6A631B6D69}" type="slidenum">
              <a:rPr lang="es-ES_tradnl" sz="1200">
                <a:solidFill>
                  <a:srgbClr val="000000"/>
                </a:solidFill>
              </a:rPr>
              <a:pPr algn="r">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t>1</a:t>
            </a:fld>
            <a:endParaRPr lang="es-ES_tradnl" sz="1200" dirty="0">
              <a:solidFill>
                <a:srgbClr val="000000"/>
              </a:solidFill>
            </a:endParaRPr>
          </a:p>
        </p:txBody>
      </p:sp>
      <p:sp>
        <p:nvSpPr>
          <p:cNvPr id="27654" name="Text Box 4"/>
          <p:cNvSpPr txBox="1">
            <a:spLocks noChangeArrowheads="1"/>
          </p:cNvSpPr>
          <p:nvPr/>
        </p:nvSpPr>
        <p:spPr bwMode="auto">
          <a:xfrm>
            <a:off x="1179513" y="681400"/>
            <a:ext cx="4718050" cy="3403997"/>
          </a:xfrm>
          <a:prstGeom prst="rect">
            <a:avLst/>
          </a:prstGeom>
          <a:solidFill>
            <a:srgbClr val="FFFFFF"/>
          </a:solidFill>
          <a:ln w="9360">
            <a:solidFill>
              <a:srgbClr val="000000"/>
            </a:solidFill>
            <a:miter lim="800000"/>
            <a:headEnd/>
            <a:tailEnd/>
          </a:ln>
        </p:spPr>
        <p:txBody>
          <a:bodyPr wrap="none" lIns="87316" tIns="43658" rIns="87316" bIns="43658" anchor="ctr"/>
          <a:lstStyle/>
          <a:p>
            <a:endParaRPr lang="es-ES"/>
          </a:p>
        </p:txBody>
      </p:sp>
      <p:sp>
        <p:nvSpPr>
          <p:cNvPr id="27655" name="Text Box 5"/>
          <p:cNvSpPr>
            <a:spLocks noGrp="1" noChangeArrowheads="1"/>
          </p:cNvSpPr>
          <p:nvPr>
            <p:ph type="body"/>
          </p:nvPr>
        </p:nvSpPr>
        <p:spPr>
          <a:xfrm>
            <a:off x="185835" y="4133425"/>
            <a:ext cx="6871275" cy="4076391"/>
          </a:xfrm>
          <a:noFill/>
          <a:ln/>
        </p:spPr>
        <p:txBody>
          <a:bodyPr lIns="0" tIns="0" rIns="0" bIns="0"/>
          <a:lstStyle/>
          <a:p>
            <a:pPr>
              <a:spcBef>
                <a:spcPct val="0"/>
              </a:spcBef>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endParaRPr lang="es-ES_tradnl" sz="800" b="1" dirty="0" smtClean="0">
              <a:latin typeface="Arial" charset="0"/>
              <a:ea typeface="Lucida Sans Unicode" pitchFamily="32" charset="0"/>
              <a:cs typeface="Lucida Sans Unicode" pitchFamily="32" charset="0"/>
            </a:endParaRPr>
          </a:p>
          <a:p>
            <a:pPr>
              <a:spcBef>
                <a:spcPct val="0"/>
              </a:spcBef>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endParaRPr lang="es-ES_tradnl" sz="800" b="1" dirty="0" smtClean="0">
              <a:latin typeface="Arial" charset="0"/>
              <a:ea typeface="Lucida Sans Unicode" pitchFamily="32" charset="0"/>
              <a:cs typeface="Lucida Sans Unicode" pitchFamily="32" charset="0"/>
            </a:endParaRPr>
          </a:p>
          <a:p>
            <a:pPr>
              <a:spcBef>
                <a:spcPct val="0"/>
              </a:spcBef>
              <a:tabLst>
                <a:tab pos="0" algn="l"/>
                <a:tab pos="427485" algn="l"/>
                <a:tab pos="856486" algn="l"/>
                <a:tab pos="1285486" algn="l"/>
                <a:tab pos="1714488" algn="l"/>
                <a:tab pos="2143488" algn="l"/>
                <a:tab pos="2572489" algn="l"/>
                <a:tab pos="3001489" algn="l"/>
                <a:tab pos="3430491" algn="l"/>
                <a:tab pos="3859491" algn="l"/>
                <a:tab pos="4288492" algn="l"/>
                <a:tab pos="4717492" algn="l"/>
                <a:tab pos="5146494" algn="l"/>
                <a:tab pos="5575494" algn="l"/>
                <a:tab pos="6004495" algn="l"/>
                <a:tab pos="6433496" algn="l"/>
                <a:tab pos="6862497" algn="l"/>
                <a:tab pos="7291497" algn="l"/>
                <a:tab pos="7720498" algn="l"/>
                <a:tab pos="8149499" algn="l"/>
                <a:tab pos="8578500" algn="l"/>
              </a:tabLst>
            </a:pPr>
            <a:endParaRPr lang="es-ES_tradnl" sz="800" b="1" dirty="0" smtClean="0">
              <a:latin typeface="Arial" charset="0"/>
              <a:ea typeface="Lucida Sans Unicode" pitchFamily="32" charset="0"/>
              <a:cs typeface="Lucida Sans Unicode" pitchFamily="32" charset="0"/>
            </a:endParaRPr>
          </a:p>
        </p:txBody>
      </p:sp>
      <p:sp>
        <p:nvSpPr>
          <p:cNvPr id="27656" name="Text Box 6"/>
          <p:cNvSpPr txBox="1">
            <a:spLocks noChangeArrowheads="1"/>
          </p:cNvSpPr>
          <p:nvPr/>
        </p:nvSpPr>
        <p:spPr bwMode="auto">
          <a:xfrm>
            <a:off x="1181049" y="681400"/>
            <a:ext cx="4705763" cy="3393491"/>
          </a:xfrm>
          <a:prstGeom prst="rect">
            <a:avLst/>
          </a:prstGeom>
          <a:solidFill>
            <a:srgbClr val="FFFFFF"/>
          </a:solidFill>
          <a:ln w="9360">
            <a:solidFill>
              <a:srgbClr val="000000"/>
            </a:solidFill>
            <a:miter lim="800000"/>
            <a:headEnd/>
            <a:tailEnd/>
          </a:ln>
        </p:spPr>
        <p:txBody>
          <a:bodyPr wrap="none" lIns="87316" tIns="43658" rIns="87316" bIns="43658" anchor="ctr"/>
          <a:lstStyle/>
          <a:p>
            <a:endParaRPr lang="es-ES"/>
          </a:p>
        </p:txBody>
      </p:sp>
      <p:sp>
        <p:nvSpPr>
          <p:cNvPr id="27657" name="Text Box 7"/>
          <p:cNvSpPr txBox="1">
            <a:spLocks noChangeArrowheads="1"/>
          </p:cNvSpPr>
          <p:nvPr/>
        </p:nvSpPr>
        <p:spPr bwMode="auto">
          <a:xfrm>
            <a:off x="1217909" y="681400"/>
            <a:ext cx="4624364" cy="3388988"/>
          </a:xfrm>
          <a:prstGeom prst="rect">
            <a:avLst/>
          </a:prstGeom>
          <a:solidFill>
            <a:srgbClr val="FFFFFF"/>
          </a:solidFill>
          <a:ln w="9360">
            <a:solidFill>
              <a:srgbClr val="000000"/>
            </a:solidFill>
            <a:miter lim="800000"/>
            <a:headEnd/>
            <a:tailEnd/>
          </a:ln>
        </p:spPr>
        <p:txBody>
          <a:bodyPr wrap="none" lIns="87316" tIns="43658" rIns="87316" bIns="43658" anchor="ctr"/>
          <a:lstStyle/>
          <a:p>
            <a:endParaRPr lang="es-ES"/>
          </a:p>
        </p:txBody>
      </p:sp>
    </p:spTree>
    <p:extLst>
      <p:ext uri="{BB962C8B-B14F-4D97-AF65-F5344CB8AC3E}">
        <p14:creationId xmlns:p14="http://schemas.microsoft.com/office/powerpoint/2010/main" val="44117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61163" y="404813"/>
            <a:ext cx="2049462" cy="485457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11188" y="404813"/>
            <a:ext cx="5997575" cy="48545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1216025"/>
          </a:xfrm>
        </p:spPr>
        <p:txBody>
          <a:bodyPr/>
          <a:lstStyle/>
          <a:p>
            <a:r>
              <a:rPr lang="es-ES" smtClean="0"/>
              <a:t>Haga clic para modificar el estilo de título del patrón</a:t>
            </a:r>
            <a:endParaRPr lang="es-CL"/>
          </a:p>
        </p:txBody>
      </p:sp>
      <p:sp>
        <p:nvSpPr>
          <p:cNvPr id="3" name="2 Marcador de texto"/>
          <p:cNvSpPr>
            <a:spLocks noGrp="1"/>
          </p:cNvSpPr>
          <p:nvPr>
            <p:ph type="body" sz="half" idx="1"/>
          </p:nvPr>
        </p:nvSpPr>
        <p:spPr>
          <a:xfrm>
            <a:off x="566738" y="1752600"/>
            <a:ext cx="39243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quarter" idx="2"/>
          </p:nvPr>
        </p:nvSpPr>
        <p:spPr>
          <a:xfrm>
            <a:off x="4643438" y="1752600"/>
            <a:ext cx="39243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contenido"/>
          <p:cNvSpPr>
            <a:spLocks noGrp="1"/>
          </p:cNvSpPr>
          <p:nvPr>
            <p:ph sz="quarter" idx="3"/>
          </p:nvPr>
        </p:nvSpPr>
        <p:spPr>
          <a:xfrm>
            <a:off x="4643438" y="3962400"/>
            <a:ext cx="3924300" cy="2057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fecha"/>
          <p:cNvSpPr>
            <a:spLocks noGrp="1"/>
          </p:cNvSpPr>
          <p:nvPr>
            <p:ph type="dt" sz="half" idx="10"/>
          </p:nvPr>
        </p:nvSpPr>
        <p:spPr>
          <a:xfrm>
            <a:off x="609600" y="6245225"/>
            <a:ext cx="1981200" cy="476250"/>
          </a:xfrm>
          <a:prstGeom prst="rect">
            <a:avLst/>
          </a:prstGeom>
        </p:spPr>
        <p:txBody>
          <a:bodyPr/>
          <a:lstStyle>
            <a:lvl1pPr>
              <a:defRPr/>
            </a:lvl1pPr>
          </a:lstStyle>
          <a:p>
            <a:fld id="{18C7B673-8656-4B5C-9F7F-5C3C25AEBBC8}" type="datetime1">
              <a:rPr lang="es-CL" smtClean="0"/>
              <a:pPr/>
              <a:t>23-05-2015</a:t>
            </a:fld>
            <a:endParaRPr lang="es-CL"/>
          </a:p>
        </p:txBody>
      </p:sp>
      <p:sp>
        <p:nvSpPr>
          <p:cNvPr id="7" name="6 Marcador de pie de página"/>
          <p:cNvSpPr>
            <a:spLocks noGrp="1"/>
          </p:cNvSpPr>
          <p:nvPr>
            <p:ph type="ftr" sz="quarter" idx="11"/>
          </p:nvPr>
        </p:nvSpPr>
        <p:spPr>
          <a:xfrm>
            <a:off x="3124200" y="6245225"/>
            <a:ext cx="2895600" cy="476250"/>
          </a:xfrm>
          <a:prstGeom prst="rect">
            <a:avLst/>
          </a:prstGeom>
        </p:spPr>
        <p:txBody>
          <a:bodyPr/>
          <a:lstStyle>
            <a:lvl1pPr>
              <a:defRPr/>
            </a:lvl1pPr>
          </a:lstStyle>
          <a:p>
            <a:r>
              <a:rPr lang="es-ES" smtClean="0"/>
              <a:t>Seguridad Informática</a:t>
            </a:r>
            <a:endParaRPr lang="es-CL"/>
          </a:p>
        </p:txBody>
      </p:sp>
      <p:sp>
        <p:nvSpPr>
          <p:cNvPr id="8" name="7 Marcador de número de diapositiva"/>
          <p:cNvSpPr>
            <a:spLocks noGrp="1"/>
          </p:cNvSpPr>
          <p:nvPr>
            <p:ph type="sldNum" sz="quarter" idx="12"/>
          </p:nvPr>
        </p:nvSpPr>
        <p:spPr>
          <a:xfrm>
            <a:off x="6553200" y="6245225"/>
            <a:ext cx="1981200" cy="476250"/>
          </a:xfrm>
          <a:prstGeom prst="rect">
            <a:avLst/>
          </a:prstGeom>
        </p:spPr>
        <p:txBody>
          <a:bodyPr/>
          <a:lstStyle>
            <a:lvl1pPr>
              <a:defRPr/>
            </a:lvl1pPr>
          </a:lstStyle>
          <a:p>
            <a:fld id="{3F2BA751-840E-4279-A542-98005082AFB8}" type="slidenum">
              <a:rPr lang="es-CL"/>
              <a:pPr/>
              <a:t>‹Nº›</a:t>
            </a:fld>
            <a:endParaRPr lang="es-CL"/>
          </a:p>
        </p:txBody>
      </p:sp>
    </p:spTree>
    <p:extLst>
      <p:ext uri="{BB962C8B-B14F-4D97-AF65-F5344CB8AC3E}">
        <p14:creationId xmlns:p14="http://schemas.microsoft.com/office/powerpoint/2010/main" val="15300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92888" y="1600200"/>
            <a:ext cx="2093912" cy="45259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11150" y="1600200"/>
            <a:ext cx="6129338"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11188" y="1628775"/>
            <a:ext cx="3981450" cy="3630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45038" y="1628775"/>
            <a:ext cx="3983037" cy="3630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4213" y="404813"/>
            <a:ext cx="8126412" cy="957262"/>
          </a:xfrm>
          <a:prstGeom prst="rect">
            <a:avLst/>
          </a:prstGeom>
          <a:noFill/>
          <a:ln w="9525">
            <a:noFill/>
            <a:round/>
            <a:headEnd/>
            <a:tailEnd/>
          </a:ln>
        </p:spPr>
        <p:txBody>
          <a:bodyPr vert="horz" wrap="square" lIns="82080" tIns="41040" rIns="82080" bIns="41040" numCol="1" anchor="b" anchorCtr="0" compatLnSpc="1">
            <a:prstTxWarp prst="textNoShape">
              <a:avLst/>
            </a:prstTxWarp>
          </a:bodyPr>
          <a:lstStyle/>
          <a:p>
            <a:pPr lvl="0"/>
            <a:r>
              <a:rPr lang="en-GB" smtClean="0"/>
              <a:t>Pulse para editar el formato del texto de título</a:t>
            </a:r>
          </a:p>
        </p:txBody>
      </p:sp>
      <p:sp>
        <p:nvSpPr>
          <p:cNvPr id="2" name="Rectangle 2"/>
          <p:cNvSpPr>
            <a:spLocks noChangeArrowheads="1"/>
          </p:cNvSpPr>
          <p:nvPr/>
        </p:nvSpPr>
        <p:spPr bwMode="auto">
          <a:xfrm>
            <a:off x="193675" y="6626225"/>
            <a:ext cx="2362200" cy="234950"/>
          </a:xfrm>
          <a:prstGeom prst="rect">
            <a:avLst/>
          </a:prstGeom>
          <a:noFill/>
          <a:ln w="9525">
            <a:noFill/>
            <a:round/>
            <a:headEnd/>
            <a:tailEnd/>
          </a:ln>
          <a:effectLst/>
        </p:spPr>
        <p:txBody>
          <a:bodyPr lIns="82080" tIns="41040" rIns="82080" bIns="41040" anchor="b">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000">
                <a:solidFill>
                  <a:srgbClr val="D3D3D3"/>
                </a:solidFill>
              </a:rPr>
              <a:t>Administración de Servicios de Red</a:t>
            </a:r>
          </a:p>
        </p:txBody>
      </p:sp>
      <p:sp>
        <p:nvSpPr>
          <p:cNvPr id="1027" name="Rectangle 3"/>
          <p:cNvSpPr>
            <a:spLocks noChangeArrowheads="1"/>
          </p:cNvSpPr>
          <p:nvPr/>
        </p:nvSpPr>
        <p:spPr bwMode="auto">
          <a:xfrm>
            <a:off x="8428038" y="6623050"/>
            <a:ext cx="742950" cy="234950"/>
          </a:xfrm>
          <a:prstGeom prst="rect">
            <a:avLst/>
          </a:prstGeom>
          <a:noFill/>
          <a:ln w="9525">
            <a:noFill/>
            <a:round/>
            <a:headEnd/>
            <a:tailEnd/>
          </a:ln>
          <a:effectLst/>
        </p:spPr>
        <p:txBody>
          <a:bodyPr wrap="none" lIns="82080" tIns="41040" rIns="82080" bIns="41040" anchor="b">
            <a:spAutoFit/>
          </a:bodyPr>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BC902D8-023C-4364-AF77-FCCC50DA6388}" type="slidenum">
              <a:rPr lang="en-US" sz="1000">
                <a:solidFill>
                  <a:srgbClr val="D3D3D3"/>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‹Nº›</a:t>
            </a:fld>
            <a:endParaRPr lang="en-US" sz="1000">
              <a:solidFill>
                <a:srgbClr val="D3D3D3"/>
              </a:solidFill>
            </a:endParaRPr>
          </a:p>
        </p:txBody>
      </p:sp>
      <p:sp>
        <p:nvSpPr>
          <p:cNvPr id="1029" name="Rectangle 4"/>
          <p:cNvSpPr>
            <a:spLocks noGrp="1" noChangeArrowheads="1"/>
          </p:cNvSpPr>
          <p:nvPr>
            <p:ph type="body" idx="1"/>
          </p:nvPr>
        </p:nvSpPr>
        <p:spPr bwMode="auto">
          <a:xfrm>
            <a:off x="611188" y="1628775"/>
            <a:ext cx="8116887" cy="3630613"/>
          </a:xfrm>
          <a:prstGeom prst="rect">
            <a:avLst/>
          </a:prstGeom>
          <a:noFill/>
          <a:ln w="9525">
            <a:noFill/>
            <a:round/>
            <a:headEnd/>
            <a:tailEnd/>
          </a:ln>
        </p:spPr>
        <p:txBody>
          <a:bodyPr vert="horz" wrap="square" lIns="82080" tIns="41040" rIns="82080" bIns="4104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
        <p:nvSpPr>
          <p:cNvPr id="3" name="Line 5"/>
          <p:cNvSpPr>
            <a:spLocks noChangeShapeType="1"/>
          </p:cNvSpPr>
          <p:nvPr/>
        </p:nvSpPr>
        <p:spPr bwMode="auto">
          <a:xfrm>
            <a:off x="0" y="1497013"/>
            <a:ext cx="9144000" cy="1587"/>
          </a:xfrm>
          <a:prstGeom prst="line">
            <a:avLst/>
          </a:prstGeom>
          <a:noFill/>
          <a:ln w="57240">
            <a:solidFill>
              <a:srgbClr val="83A2CF"/>
            </a:solidFill>
            <a:miter lim="800000"/>
            <a:headEnd/>
            <a:tailEnd/>
          </a:ln>
          <a:effectLst/>
        </p:spPr>
        <p:txBody>
          <a:bodyPr/>
          <a:lstStyle/>
          <a:p>
            <a:pPr>
              <a:defRPr/>
            </a:pPr>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5pPr>
      <a:lvl6pPr marL="4572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6pPr>
      <a:lvl7pPr marL="9144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7pPr>
      <a:lvl8pPr marL="13716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8pPr>
      <a:lvl9pPr marL="18288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708CA1"/>
          </a:solidFill>
          <a:latin typeface="Arial" charset="0"/>
          <a:cs typeface="Arial" charset="0"/>
        </a:defRPr>
      </a:lvl9pPr>
    </p:titleStyle>
    <p:bodyStyle>
      <a:lvl1pPr marL="338138" indent="-338138" algn="l" defTabSz="449263" rtl="0" eaLnBrk="0" fontAlgn="base" hangingPunct="0">
        <a:lnSpc>
          <a:spcPct val="95000"/>
        </a:lnSpc>
        <a:spcBef>
          <a:spcPts val="15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1pPr>
      <a:lvl2pPr marL="738188" indent="-280988"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2pPr>
      <a:lvl3pPr marL="11430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3pPr>
      <a:lvl4pPr marL="16002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4pPr>
      <a:lvl5pPr marL="20574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5pPr>
      <a:lvl6pPr marL="25146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1916113"/>
            <a:ext cx="9144000" cy="2449512"/>
          </a:xfrm>
          <a:prstGeom prst="rect">
            <a:avLst/>
          </a:prstGeom>
          <a:solidFill>
            <a:srgbClr val="83A2CF"/>
          </a:solidFill>
          <a:ln w="9360">
            <a:solidFill>
              <a:srgbClr val="000000"/>
            </a:solidFill>
            <a:miter lim="800000"/>
            <a:headEnd/>
            <a:tailEnd/>
          </a:ln>
          <a:effectLst/>
        </p:spPr>
        <p:txBody>
          <a:bodyPr wrap="none" anchor="ctr"/>
          <a:lstStyle/>
          <a:p>
            <a:pPr>
              <a:defRPr/>
            </a:pPr>
            <a:endParaRPr lang="es-ES"/>
          </a:p>
        </p:txBody>
      </p:sp>
      <p:pic>
        <p:nvPicPr>
          <p:cNvPr id="2051" name="Picture 2"/>
          <p:cNvPicPr>
            <a:picLocks noChangeAspect="1" noChangeArrowheads="1"/>
          </p:cNvPicPr>
          <p:nvPr/>
        </p:nvPicPr>
        <p:blipFill>
          <a:blip r:embed="rId13" cstate="print">
            <a:lum bright="70000" contrast="-70000"/>
          </a:blip>
          <a:srcRect/>
          <a:stretch>
            <a:fillRect/>
          </a:stretch>
        </p:blipFill>
        <p:spPr bwMode="auto">
          <a:xfrm>
            <a:off x="5867400" y="0"/>
            <a:ext cx="3276600" cy="1916113"/>
          </a:xfrm>
          <a:prstGeom prst="rect">
            <a:avLst/>
          </a:prstGeom>
          <a:noFill/>
          <a:ln w="9525">
            <a:noFill/>
            <a:round/>
            <a:headEnd/>
            <a:tailEnd/>
          </a:ln>
        </p:spPr>
      </p:pic>
      <p:sp>
        <p:nvSpPr>
          <p:cNvPr id="2" name="Rectangle 3"/>
          <p:cNvSpPr>
            <a:spLocks noChangeArrowheads="1"/>
          </p:cNvSpPr>
          <p:nvPr/>
        </p:nvSpPr>
        <p:spPr bwMode="auto">
          <a:xfrm>
            <a:off x="193675" y="6537325"/>
            <a:ext cx="3371850" cy="234950"/>
          </a:xfrm>
          <a:prstGeom prst="rect">
            <a:avLst/>
          </a:prstGeom>
          <a:noFill/>
          <a:ln w="9525">
            <a:noFill/>
            <a:round/>
            <a:headEnd/>
            <a:tailEnd/>
          </a:ln>
          <a:effectLst/>
        </p:spPr>
        <p:txBody>
          <a:bodyPr lIns="82080" tIns="41040" rIns="82080" bIns="41040" anchor="b">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000">
                <a:solidFill>
                  <a:srgbClr val="D3D3D3"/>
                </a:solidFill>
              </a:rPr>
              <a:t>Administración de Servicios de Red</a:t>
            </a:r>
          </a:p>
        </p:txBody>
      </p:sp>
      <p:sp>
        <p:nvSpPr>
          <p:cNvPr id="2052" name="Rectangle 4"/>
          <p:cNvSpPr>
            <a:spLocks noChangeArrowheads="1"/>
          </p:cNvSpPr>
          <p:nvPr/>
        </p:nvSpPr>
        <p:spPr bwMode="auto">
          <a:xfrm>
            <a:off x="8283575" y="6453188"/>
            <a:ext cx="742950" cy="234950"/>
          </a:xfrm>
          <a:prstGeom prst="rect">
            <a:avLst/>
          </a:prstGeom>
          <a:noFill/>
          <a:ln w="9525">
            <a:noFill/>
            <a:round/>
            <a:headEnd/>
            <a:tailEnd/>
          </a:ln>
          <a:effectLst/>
        </p:spPr>
        <p:txBody>
          <a:bodyPr wrap="none" lIns="82080" tIns="41040" rIns="82080" bIns="41040" anchor="b">
            <a:spAutoFit/>
          </a:bodyPr>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B061A07-C7C1-4B35-8B3F-6E83DFB388CB}" type="slidenum">
              <a:rPr lang="en-US" sz="1000">
                <a:solidFill>
                  <a:srgbClr val="D3D3D3"/>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‹Nº›</a:t>
            </a:fld>
            <a:endParaRPr lang="en-US" sz="1000">
              <a:solidFill>
                <a:srgbClr val="D3D3D3"/>
              </a:solidFill>
            </a:endParaRPr>
          </a:p>
        </p:txBody>
      </p:sp>
      <p:sp>
        <p:nvSpPr>
          <p:cNvPr id="2054" name="Rectangle 5"/>
          <p:cNvSpPr>
            <a:spLocks noGrp="1" noChangeArrowheads="1"/>
          </p:cNvSpPr>
          <p:nvPr>
            <p:ph type="title"/>
          </p:nvPr>
        </p:nvSpPr>
        <p:spPr bwMode="auto">
          <a:xfrm>
            <a:off x="311150" y="2382838"/>
            <a:ext cx="3749675" cy="1397000"/>
          </a:xfrm>
          <a:prstGeom prst="rect">
            <a:avLst/>
          </a:prstGeom>
          <a:noFill/>
          <a:ln w="9525">
            <a:noFill/>
            <a:round/>
            <a:headEnd/>
            <a:tailEnd/>
          </a:ln>
        </p:spPr>
        <p:txBody>
          <a:bodyPr vert="horz" wrap="square" lIns="82080" tIns="41040" rIns="82080" bIns="41040" numCol="1" anchor="ctr" anchorCtr="0" compatLnSpc="1">
            <a:prstTxWarp prst="textNoShape">
              <a:avLst/>
            </a:prstTxWarp>
          </a:bodyPr>
          <a:lstStyle/>
          <a:p>
            <a:pPr lvl="0"/>
            <a:r>
              <a:rPr lang="en-GB" smtClean="0"/>
              <a:t>Pulse para editar el formato del texto de título</a:t>
            </a:r>
          </a:p>
        </p:txBody>
      </p:sp>
      <p:sp>
        <p:nvSpPr>
          <p:cNvPr id="3" name="Rectangle 6"/>
          <p:cNvSpPr>
            <a:spLocks noChangeArrowheads="1"/>
          </p:cNvSpPr>
          <p:nvPr/>
        </p:nvSpPr>
        <p:spPr bwMode="auto">
          <a:xfrm>
            <a:off x="5656263" y="5427663"/>
            <a:ext cx="2936875" cy="569912"/>
          </a:xfrm>
          <a:prstGeom prst="rect">
            <a:avLst/>
          </a:prstGeom>
          <a:noFill/>
          <a:ln w="9525">
            <a:noFill/>
            <a:round/>
            <a:headEnd/>
            <a:tailEnd/>
          </a:ln>
          <a:effectLst/>
        </p:spPr>
        <p:txBody>
          <a:bodyPr lIns="82080" tIns="41040" rIns="82080" bIns="41040" anchor="b">
            <a:spAutoFit/>
          </a:bodyPr>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b="1">
                <a:solidFill>
                  <a:srgbClr val="D3D3D3"/>
                </a:solidFill>
              </a:rPr>
              <a:t>Escuela de Informática y Telecomunicaciones</a:t>
            </a:r>
          </a:p>
        </p:txBody>
      </p:sp>
      <p:pic>
        <p:nvPicPr>
          <p:cNvPr id="2056" name="Picture 7"/>
          <p:cNvPicPr>
            <a:picLocks noChangeAspect="1" noChangeArrowheads="1"/>
          </p:cNvPicPr>
          <p:nvPr/>
        </p:nvPicPr>
        <p:blipFill>
          <a:blip r:embed="rId14" cstate="print"/>
          <a:srcRect/>
          <a:stretch>
            <a:fillRect/>
          </a:stretch>
        </p:blipFill>
        <p:spPr bwMode="auto">
          <a:xfrm>
            <a:off x="5867400" y="1916113"/>
            <a:ext cx="3276600" cy="2459037"/>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5pPr>
      <a:lvl6pPr marL="4572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6pPr>
      <a:lvl7pPr marL="9144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7pPr>
      <a:lvl8pPr marL="13716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8pPr>
      <a:lvl9pPr marL="1828800" algn="l" defTabSz="449263" rtl="0" eaLnBrk="0" fontAlgn="base" hangingPunct="0">
        <a:lnSpc>
          <a:spcPct val="90000"/>
        </a:lnSpc>
        <a:spcBef>
          <a:spcPct val="0"/>
        </a:spcBef>
        <a:spcAft>
          <a:spcPct val="0"/>
        </a:spcAft>
        <a:buClr>
          <a:srgbClr val="000000"/>
        </a:buClr>
        <a:buSzPct val="100000"/>
        <a:buFont typeface="Times New Roman" pitchFamily="16" charset="0"/>
        <a:defRPr sz="3200" b="1">
          <a:solidFill>
            <a:srgbClr val="FFFFFF"/>
          </a:solidFill>
          <a:latin typeface="Arial" charset="0"/>
          <a:cs typeface="Arial" charset="0"/>
        </a:defRPr>
      </a:lvl9pPr>
    </p:titleStyle>
    <p:bodyStyle>
      <a:lvl1pPr marL="338138" indent="-338138" algn="l" defTabSz="449263" rtl="0" eaLnBrk="0" fontAlgn="base" hangingPunct="0">
        <a:lnSpc>
          <a:spcPct val="95000"/>
        </a:lnSpc>
        <a:spcBef>
          <a:spcPts val="15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1pPr>
      <a:lvl2pPr marL="738188" indent="-280988"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2pPr>
      <a:lvl3pPr marL="11430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3pPr>
      <a:lvl4pPr marL="16002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4pPr>
      <a:lvl5pPr marL="2057400" indent="-228600" algn="l" defTabSz="449263" rtl="0" eaLnBrk="0" fontAlgn="base" hangingPunct="0">
        <a:lnSpc>
          <a:spcPct val="95000"/>
        </a:lnSpc>
        <a:spcBef>
          <a:spcPts val="875"/>
        </a:spcBef>
        <a:spcAft>
          <a:spcPct val="0"/>
        </a:spcAft>
        <a:buClr>
          <a:srgbClr val="000000"/>
        </a:buClr>
        <a:buSzPct val="100000"/>
        <a:buFont typeface="Times New Roman" pitchFamily="16" charset="0"/>
        <a:buChar char="»"/>
        <a:defRPr sz="2000">
          <a:solidFill>
            <a:srgbClr val="000000"/>
          </a:solidFill>
          <a:latin typeface="+mn-lt"/>
          <a:cs typeface="+mn-cs"/>
        </a:defRPr>
      </a:lvl5pPr>
      <a:lvl6pPr marL="25146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lnSpc>
          <a:spcPct val="95000"/>
        </a:lnSpc>
        <a:spcBef>
          <a:spcPts val="875"/>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anual.snort.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311150" y="2662238"/>
            <a:ext cx="5556250" cy="849312"/>
          </a:xfrm>
          <a:prstGeom prst="rect">
            <a:avLst/>
          </a:prstGeom>
          <a:noFill/>
          <a:ln w="9525">
            <a:noFill/>
            <a:round/>
            <a:headEnd/>
            <a:tailEnd/>
          </a:ln>
        </p:spPr>
        <p:txBody>
          <a:bodyPr lIns="82080" tIns="41040" rIns="82080" bIns="41040" anchor="ctr"/>
          <a:lstStyle/>
          <a:p>
            <a:pPr marL="673100" indent="-330200">
              <a:tabLst>
                <a:tab pos="368300" algn="l"/>
                <a:tab pos="825500" algn="l"/>
                <a:tab pos="1270000" algn="l"/>
                <a:tab pos="1714500" algn="l"/>
                <a:tab pos="2171700" algn="l"/>
                <a:tab pos="2616200" algn="l"/>
                <a:tab pos="3073400" algn="l"/>
                <a:tab pos="3517900" algn="l"/>
                <a:tab pos="3962400" algn="l"/>
                <a:tab pos="4419600" algn="l"/>
                <a:tab pos="4864100" algn="l"/>
                <a:tab pos="5308600" algn="l"/>
                <a:tab pos="5765800" algn="l"/>
                <a:tab pos="6210300" algn="l"/>
                <a:tab pos="6667500" algn="l"/>
                <a:tab pos="7112000" algn="l"/>
                <a:tab pos="7556500" algn="l"/>
                <a:tab pos="8013700" algn="l"/>
                <a:tab pos="8458200" algn="l"/>
                <a:tab pos="8902700" algn="l"/>
                <a:tab pos="9359900" algn="l"/>
                <a:tab pos="9474200" algn="l"/>
              </a:tabLst>
            </a:pPr>
            <a:r>
              <a:rPr lang="es-ES" sz="2800" dirty="0" smtClean="0"/>
              <a:t>Seguridad en </a:t>
            </a:r>
            <a:r>
              <a:rPr lang="es-ES" sz="2800" dirty="0" err="1" smtClean="0"/>
              <a:t>Sist</a:t>
            </a:r>
            <a:r>
              <a:rPr lang="es-ES" sz="2800" dirty="0" smtClean="0"/>
              <a:t>. </a:t>
            </a:r>
            <a:r>
              <a:rPr lang="es-ES" sz="2800" dirty="0" err="1" smtClean="0"/>
              <a:t>Comput</a:t>
            </a:r>
            <a:r>
              <a:rPr lang="es-ES" sz="2800" dirty="0" smtClean="0"/>
              <a:t>.</a:t>
            </a:r>
            <a:endParaRPr lang="en-US" sz="2800" dirty="0"/>
          </a:p>
        </p:txBody>
      </p:sp>
      <p:sp>
        <p:nvSpPr>
          <p:cNvPr id="3075" name="Rectangle 2"/>
          <p:cNvSpPr>
            <a:spLocks noChangeArrowheads="1"/>
          </p:cNvSpPr>
          <p:nvPr/>
        </p:nvSpPr>
        <p:spPr bwMode="auto">
          <a:xfrm>
            <a:off x="395288" y="4797425"/>
            <a:ext cx="4572000" cy="371513"/>
          </a:xfrm>
          <a:prstGeom prst="rect">
            <a:avLst/>
          </a:prstGeom>
          <a:noFill/>
          <a:ln w="9525">
            <a:noFill/>
            <a:round/>
            <a:headEnd/>
            <a:tailEnd/>
          </a:ln>
        </p:spPr>
        <p:txBody>
          <a:bodyPr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L" b="1" dirty="0" smtClean="0">
                <a:solidFill>
                  <a:srgbClr val="000000"/>
                </a:solidFill>
              </a:rPr>
              <a:t>SSC 7501</a:t>
            </a:r>
            <a:endParaRPr lang="es-CL" b="1" dirty="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 de uso de red DMZ</a:t>
            </a:r>
            <a:endParaRPr lang="es-ES" dirty="0"/>
          </a:p>
        </p:txBody>
      </p:sp>
      <p:sp>
        <p:nvSpPr>
          <p:cNvPr id="3" name="2 Marcador de contenido"/>
          <p:cNvSpPr>
            <a:spLocks noGrp="1"/>
          </p:cNvSpPr>
          <p:nvPr>
            <p:ph idx="1"/>
          </p:nvPr>
        </p:nvSpPr>
        <p:spPr>
          <a:xfrm>
            <a:off x="611188" y="1628775"/>
            <a:ext cx="8116887" cy="720105"/>
          </a:xfrm>
        </p:spPr>
        <p:txBody>
          <a:bodyPr/>
          <a:lstStyle/>
          <a:p>
            <a:r>
              <a:rPr lang="es-ES" dirty="0" smtClean="0"/>
              <a:t>Gateway de correo electrónico.</a:t>
            </a:r>
            <a:endParaRPr lang="es-ES" dirty="0"/>
          </a:p>
        </p:txBody>
      </p:sp>
      <p:pic>
        <p:nvPicPr>
          <p:cNvPr id="4" name="3 Imagen" descr="DMZ1.png"/>
          <p:cNvPicPr>
            <a:picLocks noChangeAspect="1"/>
          </p:cNvPicPr>
          <p:nvPr/>
        </p:nvPicPr>
        <p:blipFill>
          <a:blip r:embed="rId2" cstate="print"/>
          <a:stretch>
            <a:fillRect/>
          </a:stretch>
        </p:blipFill>
        <p:spPr>
          <a:xfrm>
            <a:off x="2627784" y="2151225"/>
            <a:ext cx="3834625" cy="4446127"/>
          </a:xfrm>
          <a:prstGeom prst="rect">
            <a:avLst/>
          </a:prstGeom>
        </p:spPr>
      </p:pic>
      <p:cxnSp>
        <p:nvCxnSpPr>
          <p:cNvPr id="6" name="5 Conector curvado"/>
          <p:cNvCxnSpPr/>
          <p:nvPr/>
        </p:nvCxnSpPr>
        <p:spPr bwMode="auto">
          <a:xfrm rot="10800000">
            <a:off x="4788024" y="3429001"/>
            <a:ext cx="1296144" cy="1152127"/>
          </a:xfrm>
          <a:prstGeom prst="curvedConnector3">
            <a:avLst>
              <a:gd name="adj1" fmla="val 168303"/>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cxnSp>
        <p:nvCxnSpPr>
          <p:cNvPr id="16" name="15 Conector curvado"/>
          <p:cNvCxnSpPr/>
          <p:nvPr/>
        </p:nvCxnSpPr>
        <p:spPr bwMode="auto">
          <a:xfrm rot="5400000">
            <a:off x="2951820" y="4113076"/>
            <a:ext cx="2592288" cy="792088"/>
          </a:xfrm>
          <a:prstGeom prst="curvedConnector3">
            <a:avLst>
              <a:gd name="adj1" fmla="val 7129"/>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19" name="18 Elipse"/>
          <p:cNvSpPr/>
          <p:nvPr/>
        </p:nvSpPr>
        <p:spPr bwMode="auto">
          <a:xfrm>
            <a:off x="4355976" y="2492896"/>
            <a:ext cx="936104" cy="10801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ES" sz="1800" b="0" i="0" u="none" strike="noStrike" cap="none" normalizeH="0" baseline="0" smtClean="0">
              <a:ln>
                <a:noFill/>
              </a:ln>
              <a:solidFill>
                <a:schemeClr val="bg1"/>
              </a:solidFill>
              <a:effectLst/>
              <a:latin typeface="Arial" charset="0"/>
              <a:cs typeface="Arial" charset="0"/>
            </a:endParaRPr>
          </a:p>
        </p:txBody>
      </p:sp>
      <p:sp>
        <p:nvSpPr>
          <p:cNvPr id="20" name="19 CuadroTexto"/>
          <p:cNvSpPr txBox="1"/>
          <p:nvPr/>
        </p:nvSpPr>
        <p:spPr>
          <a:xfrm>
            <a:off x="6156176" y="2420888"/>
            <a:ext cx="2664296" cy="646331"/>
          </a:xfrm>
          <a:prstGeom prst="rect">
            <a:avLst/>
          </a:prstGeom>
          <a:noFill/>
        </p:spPr>
        <p:txBody>
          <a:bodyPr wrap="square" rtlCol="0">
            <a:spAutoFit/>
          </a:bodyPr>
          <a:lstStyle/>
          <a:p>
            <a:r>
              <a:rPr lang="es-ES" dirty="0" smtClean="0">
                <a:solidFill>
                  <a:srgbClr val="FF0000"/>
                </a:solidFill>
              </a:rPr>
              <a:t>1.- Trafico de correo desde Internet</a:t>
            </a:r>
            <a:endParaRPr lang="es-ES" dirty="0">
              <a:solidFill>
                <a:srgbClr val="FF0000"/>
              </a:solidFill>
            </a:endParaRPr>
          </a:p>
        </p:txBody>
      </p:sp>
      <p:sp>
        <p:nvSpPr>
          <p:cNvPr id="21" name="20 CuadroTexto"/>
          <p:cNvSpPr txBox="1"/>
          <p:nvPr/>
        </p:nvSpPr>
        <p:spPr>
          <a:xfrm>
            <a:off x="6228184" y="3070701"/>
            <a:ext cx="2664296" cy="646331"/>
          </a:xfrm>
          <a:prstGeom prst="rect">
            <a:avLst/>
          </a:prstGeom>
          <a:noFill/>
        </p:spPr>
        <p:txBody>
          <a:bodyPr wrap="square" rtlCol="0">
            <a:spAutoFit/>
          </a:bodyPr>
          <a:lstStyle/>
          <a:p>
            <a:r>
              <a:rPr lang="es-ES" dirty="0" smtClean="0">
                <a:solidFill>
                  <a:srgbClr val="FF0000"/>
                </a:solidFill>
              </a:rPr>
              <a:t>2.- Trafico de correo hacia la red interna</a:t>
            </a:r>
            <a:endParaRPr lang="es-ES" dirty="0">
              <a:solidFill>
                <a:srgbClr val="FF0000"/>
              </a:solidFill>
            </a:endParaRPr>
          </a:p>
        </p:txBody>
      </p:sp>
      <p:sp>
        <p:nvSpPr>
          <p:cNvPr id="22" name="21 CuadroTexto"/>
          <p:cNvSpPr txBox="1"/>
          <p:nvPr/>
        </p:nvSpPr>
        <p:spPr>
          <a:xfrm>
            <a:off x="6059294" y="435581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1</a:t>
            </a:r>
            <a:endParaRPr lang="es-ES" dirty="0"/>
          </a:p>
        </p:txBody>
      </p:sp>
      <p:sp>
        <p:nvSpPr>
          <p:cNvPr id="23" name="22 CuadroTexto"/>
          <p:cNvSpPr txBox="1"/>
          <p:nvPr/>
        </p:nvSpPr>
        <p:spPr>
          <a:xfrm>
            <a:off x="3923928" y="4581128"/>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2</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20" grpId="0"/>
      <p:bldP spid="21" grpId="0"/>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Beneficios</a:t>
            </a:r>
            <a:endParaRPr lang="es-ES" dirty="0"/>
          </a:p>
        </p:txBody>
      </p:sp>
      <p:sp>
        <p:nvSpPr>
          <p:cNvPr id="3" name="2 Marcador de contenido"/>
          <p:cNvSpPr>
            <a:spLocks noGrp="1"/>
          </p:cNvSpPr>
          <p:nvPr>
            <p:ph idx="1"/>
          </p:nvPr>
        </p:nvSpPr>
        <p:spPr/>
        <p:txBody>
          <a:bodyPr/>
          <a:lstStyle/>
          <a:p>
            <a:r>
              <a:rPr lang="es-ES" dirty="0" smtClean="0"/>
              <a:t>NO hay trafico directo de Internet hacia la red interna.</a:t>
            </a:r>
          </a:p>
          <a:p>
            <a:r>
              <a:rPr lang="es-ES" dirty="0" smtClean="0"/>
              <a:t>Es posible aplicar políticas de seguridad especificas de correo electrónico en el GW, por ejemplo:</a:t>
            </a:r>
          </a:p>
          <a:p>
            <a:pPr lvl="1"/>
            <a:r>
              <a:rPr lang="es-ES" dirty="0" err="1" smtClean="0"/>
              <a:t>AntiSpam</a:t>
            </a:r>
            <a:endParaRPr lang="es-ES" dirty="0" smtClean="0"/>
          </a:p>
          <a:p>
            <a:pPr lvl="1"/>
            <a:r>
              <a:rPr lang="es-ES" dirty="0" smtClean="0"/>
              <a:t>Anti-</a:t>
            </a:r>
            <a:r>
              <a:rPr lang="es-ES" dirty="0" err="1" smtClean="0"/>
              <a:t>relay</a:t>
            </a:r>
            <a:endParaRPr lang="es-ES" dirty="0" smtClean="0"/>
          </a:p>
          <a:p>
            <a:pPr lvl="1"/>
            <a:r>
              <a:rPr lang="es-ES" dirty="0" smtClean="0"/>
              <a:t>Antivirus</a:t>
            </a:r>
          </a:p>
          <a:p>
            <a:r>
              <a:rPr lang="es-ES" dirty="0" smtClean="0"/>
              <a:t>El trafico de correo de salida sigue la misma trayectoria.</a:t>
            </a:r>
          </a:p>
          <a:p>
            <a:r>
              <a:rPr lang="es-ES" dirty="0" smtClean="0"/>
              <a:t>También se puede aplicar seguridad al trafico de salida, por ejemplo:</a:t>
            </a:r>
          </a:p>
          <a:p>
            <a:pPr lvl="1"/>
            <a:r>
              <a:rPr lang="es-ES" dirty="0" smtClean="0"/>
              <a:t>Filtro de contenido</a:t>
            </a:r>
          </a:p>
          <a:p>
            <a:pPr lvl="1"/>
            <a:r>
              <a:rPr lang="es-ES" dirty="0" smtClean="0"/>
              <a:t>Prevención de fuga de información.</a:t>
            </a:r>
          </a:p>
          <a:p>
            <a:endParaRPr lang="es-ES" dirty="0" smtClean="0"/>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3">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 de uso de red DMZ</a:t>
            </a:r>
            <a:endParaRPr lang="es-ES" dirty="0"/>
          </a:p>
        </p:txBody>
      </p:sp>
      <p:sp>
        <p:nvSpPr>
          <p:cNvPr id="3" name="2 Marcador de contenido"/>
          <p:cNvSpPr>
            <a:spLocks noGrp="1"/>
          </p:cNvSpPr>
          <p:nvPr>
            <p:ph idx="1"/>
          </p:nvPr>
        </p:nvSpPr>
        <p:spPr>
          <a:xfrm>
            <a:off x="611188" y="1628775"/>
            <a:ext cx="8116887" cy="720105"/>
          </a:xfrm>
        </p:spPr>
        <p:txBody>
          <a:bodyPr/>
          <a:lstStyle/>
          <a:p>
            <a:r>
              <a:rPr lang="es-ES" dirty="0" smtClean="0"/>
              <a:t>Servidor web público.</a:t>
            </a:r>
            <a:endParaRPr lang="es-ES" dirty="0"/>
          </a:p>
        </p:txBody>
      </p:sp>
      <p:pic>
        <p:nvPicPr>
          <p:cNvPr id="4" name="3 Imagen" descr="DMZ1.png"/>
          <p:cNvPicPr>
            <a:picLocks noChangeAspect="1"/>
          </p:cNvPicPr>
          <p:nvPr/>
        </p:nvPicPr>
        <p:blipFill>
          <a:blip r:embed="rId2" cstate="print"/>
          <a:stretch>
            <a:fillRect/>
          </a:stretch>
        </p:blipFill>
        <p:spPr>
          <a:xfrm>
            <a:off x="2627784" y="2151225"/>
            <a:ext cx="3834625" cy="4446127"/>
          </a:xfrm>
          <a:prstGeom prst="rect">
            <a:avLst/>
          </a:prstGeom>
        </p:spPr>
      </p:pic>
      <p:cxnSp>
        <p:nvCxnSpPr>
          <p:cNvPr id="6" name="5 Conector curvado"/>
          <p:cNvCxnSpPr/>
          <p:nvPr/>
        </p:nvCxnSpPr>
        <p:spPr bwMode="auto">
          <a:xfrm rot="10800000">
            <a:off x="3995937" y="3212977"/>
            <a:ext cx="1656185" cy="1368153"/>
          </a:xfrm>
          <a:prstGeom prst="curvedConnector3">
            <a:avLst>
              <a:gd name="adj1" fmla="val 109458"/>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cxnSp>
        <p:nvCxnSpPr>
          <p:cNvPr id="16" name="15 Conector curvado"/>
          <p:cNvCxnSpPr/>
          <p:nvPr/>
        </p:nvCxnSpPr>
        <p:spPr bwMode="auto">
          <a:xfrm rot="5400000">
            <a:off x="2555776" y="4365104"/>
            <a:ext cx="2664296" cy="360040"/>
          </a:xfrm>
          <a:prstGeom prst="curvedConnector3">
            <a:avLst>
              <a:gd name="adj1" fmla="val 50000"/>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19" name="18 Elipse"/>
          <p:cNvSpPr/>
          <p:nvPr/>
        </p:nvSpPr>
        <p:spPr bwMode="auto">
          <a:xfrm>
            <a:off x="3635896" y="2492896"/>
            <a:ext cx="936104" cy="10801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ES" sz="1800" b="0" i="0" u="none" strike="noStrike" cap="none" normalizeH="0" baseline="0" smtClean="0">
              <a:ln>
                <a:noFill/>
              </a:ln>
              <a:solidFill>
                <a:schemeClr val="bg1"/>
              </a:solidFill>
              <a:effectLst/>
              <a:latin typeface="Arial" charset="0"/>
              <a:cs typeface="Arial" charset="0"/>
            </a:endParaRPr>
          </a:p>
        </p:txBody>
      </p:sp>
      <p:sp>
        <p:nvSpPr>
          <p:cNvPr id="20" name="19 CuadroTexto"/>
          <p:cNvSpPr txBox="1"/>
          <p:nvPr/>
        </p:nvSpPr>
        <p:spPr>
          <a:xfrm>
            <a:off x="6156176" y="2420888"/>
            <a:ext cx="2664296" cy="646331"/>
          </a:xfrm>
          <a:prstGeom prst="rect">
            <a:avLst/>
          </a:prstGeom>
          <a:noFill/>
        </p:spPr>
        <p:txBody>
          <a:bodyPr wrap="square" rtlCol="0">
            <a:spAutoFit/>
          </a:bodyPr>
          <a:lstStyle/>
          <a:p>
            <a:r>
              <a:rPr lang="es-ES" dirty="0" smtClean="0">
                <a:solidFill>
                  <a:srgbClr val="FF0000"/>
                </a:solidFill>
              </a:rPr>
              <a:t>1.- Trafico web desde Internet</a:t>
            </a:r>
            <a:endParaRPr lang="es-ES" dirty="0">
              <a:solidFill>
                <a:srgbClr val="FF0000"/>
              </a:solidFill>
            </a:endParaRPr>
          </a:p>
        </p:txBody>
      </p:sp>
      <p:sp>
        <p:nvSpPr>
          <p:cNvPr id="21" name="20 CuadroTexto"/>
          <p:cNvSpPr txBox="1"/>
          <p:nvPr/>
        </p:nvSpPr>
        <p:spPr>
          <a:xfrm>
            <a:off x="6156176" y="3070701"/>
            <a:ext cx="2664296" cy="646331"/>
          </a:xfrm>
          <a:prstGeom prst="rect">
            <a:avLst/>
          </a:prstGeom>
          <a:noFill/>
        </p:spPr>
        <p:txBody>
          <a:bodyPr wrap="square" rtlCol="0">
            <a:spAutoFit/>
          </a:bodyPr>
          <a:lstStyle/>
          <a:p>
            <a:r>
              <a:rPr lang="es-ES" dirty="0" smtClean="0">
                <a:solidFill>
                  <a:srgbClr val="FF0000"/>
                </a:solidFill>
              </a:rPr>
              <a:t>2.- Trafico de consulta hacia la red interna</a:t>
            </a:r>
            <a:endParaRPr lang="es-ES" dirty="0">
              <a:solidFill>
                <a:srgbClr val="FF0000"/>
              </a:solidFill>
            </a:endParaRPr>
          </a:p>
        </p:txBody>
      </p:sp>
      <p:sp>
        <p:nvSpPr>
          <p:cNvPr id="22" name="21 CuadroTexto"/>
          <p:cNvSpPr txBox="1"/>
          <p:nvPr/>
        </p:nvSpPr>
        <p:spPr>
          <a:xfrm>
            <a:off x="5652120" y="4499828"/>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1</a:t>
            </a:r>
            <a:endParaRPr lang="es-ES" dirty="0"/>
          </a:p>
        </p:txBody>
      </p:sp>
      <p:sp>
        <p:nvSpPr>
          <p:cNvPr id="23" name="22 CuadroTexto"/>
          <p:cNvSpPr txBox="1"/>
          <p:nvPr/>
        </p:nvSpPr>
        <p:spPr>
          <a:xfrm>
            <a:off x="3827046" y="543593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2</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20" grpId="0"/>
      <p:bldP spid="21" grpId="0"/>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Beneficios</a:t>
            </a:r>
            <a:endParaRPr lang="es-ES" dirty="0"/>
          </a:p>
        </p:txBody>
      </p:sp>
      <p:sp>
        <p:nvSpPr>
          <p:cNvPr id="3" name="2 Marcador de contenido"/>
          <p:cNvSpPr>
            <a:spLocks noGrp="1"/>
          </p:cNvSpPr>
          <p:nvPr>
            <p:ph idx="1"/>
          </p:nvPr>
        </p:nvSpPr>
        <p:spPr/>
        <p:txBody>
          <a:bodyPr/>
          <a:lstStyle/>
          <a:p>
            <a:r>
              <a:rPr lang="es-ES" dirty="0" smtClean="0"/>
              <a:t>NO hay trafico directo desde Internet hacia la red interna.</a:t>
            </a:r>
          </a:p>
          <a:p>
            <a:r>
              <a:rPr lang="es-ES" dirty="0" smtClean="0"/>
              <a:t>La información de la red interna (bases de datos), esta protegida.</a:t>
            </a:r>
          </a:p>
          <a:p>
            <a:r>
              <a:rPr lang="es-ES" dirty="0" smtClean="0"/>
              <a:t>Es posible aplicar políticas de seguridad en la red DMZ, por ejemplo:</a:t>
            </a:r>
          </a:p>
          <a:p>
            <a:pPr lvl="1"/>
            <a:r>
              <a:rPr lang="es-ES" dirty="0" smtClean="0"/>
              <a:t>Web </a:t>
            </a:r>
            <a:r>
              <a:rPr lang="es-ES" dirty="0" err="1" smtClean="0"/>
              <a:t>Application</a:t>
            </a:r>
            <a:r>
              <a:rPr lang="es-ES" dirty="0" smtClean="0"/>
              <a:t> Firewall(WAF)</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Firewall aplicativo</a:t>
            </a:r>
            <a:endParaRPr lang="es-ES" dirty="0"/>
          </a:p>
        </p:txBody>
      </p:sp>
      <p:sp>
        <p:nvSpPr>
          <p:cNvPr id="3" name="2 Marcador de contenido"/>
          <p:cNvSpPr>
            <a:spLocks noGrp="1"/>
          </p:cNvSpPr>
          <p:nvPr>
            <p:ph idx="1"/>
          </p:nvPr>
        </p:nvSpPr>
        <p:spPr>
          <a:xfrm>
            <a:off x="611188" y="1628775"/>
            <a:ext cx="8116887" cy="720105"/>
          </a:xfrm>
        </p:spPr>
        <p:txBody>
          <a:bodyPr/>
          <a:lstStyle/>
          <a:p>
            <a:r>
              <a:rPr lang="es-ES" dirty="0" smtClean="0"/>
              <a:t>Servidor web público.</a:t>
            </a:r>
            <a:endParaRPr lang="es-ES" dirty="0"/>
          </a:p>
        </p:txBody>
      </p:sp>
      <p:pic>
        <p:nvPicPr>
          <p:cNvPr id="4" name="3 Imagen" descr="DMZ1.png"/>
          <p:cNvPicPr>
            <a:picLocks noChangeAspect="1"/>
          </p:cNvPicPr>
          <p:nvPr/>
        </p:nvPicPr>
        <p:blipFill>
          <a:blip r:embed="rId2" cstate="print"/>
          <a:stretch>
            <a:fillRect/>
          </a:stretch>
        </p:blipFill>
        <p:spPr>
          <a:xfrm>
            <a:off x="2627784" y="2151225"/>
            <a:ext cx="3834625" cy="4446127"/>
          </a:xfrm>
          <a:prstGeom prst="rect">
            <a:avLst/>
          </a:prstGeom>
        </p:spPr>
      </p:pic>
      <p:sp>
        <p:nvSpPr>
          <p:cNvPr id="20" name="19 CuadroTexto"/>
          <p:cNvSpPr txBox="1"/>
          <p:nvPr/>
        </p:nvSpPr>
        <p:spPr>
          <a:xfrm>
            <a:off x="6156176" y="2420888"/>
            <a:ext cx="2664296" cy="646331"/>
          </a:xfrm>
          <a:prstGeom prst="rect">
            <a:avLst/>
          </a:prstGeom>
          <a:noFill/>
        </p:spPr>
        <p:txBody>
          <a:bodyPr wrap="square" rtlCol="0">
            <a:spAutoFit/>
          </a:bodyPr>
          <a:lstStyle/>
          <a:p>
            <a:r>
              <a:rPr lang="es-ES" dirty="0" smtClean="0">
                <a:solidFill>
                  <a:srgbClr val="FF0000"/>
                </a:solidFill>
              </a:rPr>
              <a:t>1.- Trafico web desde Internet</a:t>
            </a:r>
            <a:endParaRPr lang="es-ES" dirty="0">
              <a:solidFill>
                <a:srgbClr val="FF0000"/>
              </a:solidFill>
            </a:endParaRPr>
          </a:p>
        </p:txBody>
      </p:sp>
      <p:sp>
        <p:nvSpPr>
          <p:cNvPr id="21" name="20 CuadroTexto"/>
          <p:cNvSpPr txBox="1"/>
          <p:nvPr/>
        </p:nvSpPr>
        <p:spPr>
          <a:xfrm>
            <a:off x="6156176" y="3070701"/>
            <a:ext cx="2664296" cy="646331"/>
          </a:xfrm>
          <a:prstGeom prst="rect">
            <a:avLst/>
          </a:prstGeom>
          <a:noFill/>
        </p:spPr>
        <p:txBody>
          <a:bodyPr wrap="square" rtlCol="0">
            <a:spAutoFit/>
          </a:bodyPr>
          <a:lstStyle/>
          <a:p>
            <a:r>
              <a:rPr lang="es-ES" dirty="0" smtClean="0">
                <a:solidFill>
                  <a:srgbClr val="FF0000"/>
                </a:solidFill>
              </a:rPr>
              <a:t>2.- Trafico de consulta hacia la red interna</a:t>
            </a:r>
            <a:endParaRPr lang="es-ES" dirty="0">
              <a:solidFill>
                <a:srgbClr val="FF0000"/>
              </a:solidFill>
            </a:endParaRPr>
          </a:p>
        </p:txBody>
      </p:sp>
      <p:sp>
        <p:nvSpPr>
          <p:cNvPr id="22" name="21 CuadroTexto"/>
          <p:cNvSpPr txBox="1"/>
          <p:nvPr/>
        </p:nvSpPr>
        <p:spPr>
          <a:xfrm>
            <a:off x="5652120" y="4499828"/>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1</a:t>
            </a:r>
            <a:endParaRPr lang="es-ES" dirty="0"/>
          </a:p>
        </p:txBody>
      </p:sp>
      <p:sp>
        <p:nvSpPr>
          <p:cNvPr id="23" name="22 CuadroTexto"/>
          <p:cNvSpPr txBox="1"/>
          <p:nvPr/>
        </p:nvSpPr>
        <p:spPr>
          <a:xfrm>
            <a:off x="3827046" y="543593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2</a:t>
            </a:r>
            <a:endParaRPr lang="es-ES" dirty="0"/>
          </a:p>
        </p:txBody>
      </p:sp>
      <p:pic>
        <p:nvPicPr>
          <p:cNvPr id="12" name="11 Imagen" descr="firewall aplicativo.gif"/>
          <p:cNvPicPr>
            <a:picLocks noChangeAspect="1"/>
          </p:cNvPicPr>
          <p:nvPr/>
        </p:nvPicPr>
        <p:blipFill>
          <a:blip r:embed="rId3" cstate="print"/>
          <a:stretch>
            <a:fillRect/>
          </a:stretch>
        </p:blipFill>
        <p:spPr>
          <a:xfrm>
            <a:off x="3851920" y="2636912"/>
            <a:ext cx="648072" cy="864096"/>
          </a:xfrm>
          <a:prstGeom prst="rect">
            <a:avLst/>
          </a:prstGeom>
          <a:ln>
            <a:noFill/>
          </a:ln>
          <a:effectLst>
            <a:outerShdw blurRad="292100" dist="139700" dir="2700000" algn="tl" rotWithShape="0">
              <a:srgbClr val="333333">
                <a:alpha val="65000"/>
              </a:srgbClr>
            </a:outerShdw>
          </a:effectLst>
        </p:spPr>
      </p:pic>
      <p:cxnSp>
        <p:nvCxnSpPr>
          <p:cNvPr id="16" name="15 Conector curvado"/>
          <p:cNvCxnSpPr/>
          <p:nvPr/>
        </p:nvCxnSpPr>
        <p:spPr bwMode="auto">
          <a:xfrm rot="5400000">
            <a:off x="2555776" y="4365104"/>
            <a:ext cx="2664296" cy="360040"/>
          </a:xfrm>
          <a:prstGeom prst="curvedConnector3">
            <a:avLst>
              <a:gd name="adj1" fmla="val 50000"/>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cxnSp>
        <p:nvCxnSpPr>
          <p:cNvPr id="6" name="5 Conector curvado"/>
          <p:cNvCxnSpPr/>
          <p:nvPr/>
        </p:nvCxnSpPr>
        <p:spPr bwMode="auto">
          <a:xfrm rot="10800000">
            <a:off x="3995937" y="3212977"/>
            <a:ext cx="1656185" cy="1368153"/>
          </a:xfrm>
          <a:prstGeom prst="curvedConnector3">
            <a:avLst>
              <a:gd name="adj1" fmla="val 109458"/>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Beneficios</a:t>
            </a:r>
            <a:endParaRPr lang="es-ES" dirty="0"/>
          </a:p>
        </p:txBody>
      </p:sp>
      <p:sp>
        <p:nvSpPr>
          <p:cNvPr id="3" name="2 Marcador de contenido"/>
          <p:cNvSpPr>
            <a:spLocks noGrp="1"/>
          </p:cNvSpPr>
          <p:nvPr>
            <p:ph idx="1"/>
          </p:nvPr>
        </p:nvSpPr>
        <p:spPr/>
        <p:txBody>
          <a:bodyPr/>
          <a:lstStyle/>
          <a:p>
            <a:r>
              <a:rPr lang="es-ES" dirty="0" smtClean="0"/>
              <a:t>Se pueden aplicar políticas de seguridad especificas de aplicaciones web.</a:t>
            </a:r>
          </a:p>
          <a:p>
            <a:r>
              <a:rPr lang="es-ES" dirty="0" smtClean="0"/>
              <a:t>Por ejemplo:</a:t>
            </a:r>
          </a:p>
          <a:p>
            <a:pPr lvl="1"/>
            <a:r>
              <a:rPr lang="es-ES" dirty="0" smtClean="0"/>
              <a:t>Control de acceso de usuarios</a:t>
            </a:r>
          </a:p>
          <a:p>
            <a:pPr lvl="1"/>
            <a:r>
              <a:rPr lang="es-ES" dirty="0" smtClean="0"/>
              <a:t>Ataques específicos de aplicaciones web</a:t>
            </a:r>
          </a:p>
          <a:p>
            <a:pPr lvl="1"/>
            <a:r>
              <a:rPr lang="es-ES" dirty="0" smtClean="0"/>
              <a:t>Cifrado SSL</a:t>
            </a:r>
          </a:p>
          <a:p>
            <a:pPr lvl="1"/>
            <a:r>
              <a:rPr lang="es-ES" dirty="0" smtClean="0"/>
              <a:t>Balanceo de carga</a:t>
            </a:r>
          </a:p>
          <a:p>
            <a:pPr lvl="1"/>
            <a:r>
              <a:rPr lang="es-ES" dirty="0" smtClean="0"/>
              <a:t>Etc.</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DNS</a:t>
            </a:r>
            <a:endParaRPr lang="es-ES" dirty="0"/>
          </a:p>
        </p:txBody>
      </p:sp>
      <p:sp>
        <p:nvSpPr>
          <p:cNvPr id="3" name="2 Marcador de contenido"/>
          <p:cNvSpPr>
            <a:spLocks noGrp="1"/>
          </p:cNvSpPr>
          <p:nvPr>
            <p:ph idx="1"/>
          </p:nvPr>
        </p:nvSpPr>
        <p:spPr>
          <a:xfrm>
            <a:off x="611188" y="1628775"/>
            <a:ext cx="8116887" cy="936129"/>
          </a:xfrm>
        </p:spPr>
        <p:txBody>
          <a:bodyPr/>
          <a:lstStyle/>
          <a:p>
            <a:r>
              <a:rPr lang="es-ES" dirty="0" smtClean="0"/>
              <a:t>Servicio de nombres de Internet (</a:t>
            </a:r>
            <a:r>
              <a:rPr lang="es-ES" dirty="0" err="1" smtClean="0"/>
              <a:t>Domain</a:t>
            </a:r>
            <a:r>
              <a:rPr lang="es-ES" dirty="0" smtClean="0"/>
              <a:t> </a:t>
            </a:r>
            <a:r>
              <a:rPr lang="es-ES" dirty="0" err="1" smtClean="0"/>
              <a:t>Name</a:t>
            </a:r>
            <a:r>
              <a:rPr lang="es-ES" dirty="0" smtClean="0"/>
              <a:t> </a:t>
            </a:r>
            <a:r>
              <a:rPr lang="es-ES" dirty="0" err="1" smtClean="0"/>
              <a:t>Services</a:t>
            </a:r>
            <a:r>
              <a:rPr lang="es-ES" dirty="0" smtClean="0"/>
              <a:t>)</a:t>
            </a:r>
            <a:endParaRPr lang="es-ES" dirty="0"/>
          </a:p>
        </p:txBody>
      </p:sp>
      <p:pic>
        <p:nvPicPr>
          <p:cNvPr id="4" name="3 Imagen" descr="DMZ1.png"/>
          <p:cNvPicPr>
            <a:picLocks noChangeAspect="1"/>
          </p:cNvPicPr>
          <p:nvPr/>
        </p:nvPicPr>
        <p:blipFill>
          <a:blip r:embed="rId2" cstate="print"/>
          <a:stretch>
            <a:fillRect/>
          </a:stretch>
        </p:blipFill>
        <p:spPr>
          <a:xfrm>
            <a:off x="2843808" y="2564082"/>
            <a:ext cx="3456384" cy="4007568"/>
          </a:xfrm>
          <a:prstGeom prst="rect">
            <a:avLst/>
          </a:prstGeom>
        </p:spPr>
      </p:pic>
      <p:cxnSp>
        <p:nvCxnSpPr>
          <p:cNvPr id="5" name="4 Conector curvado"/>
          <p:cNvCxnSpPr/>
          <p:nvPr/>
        </p:nvCxnSpPr>
        <p:spPr bwMode="auto">
          <a:xfrm rot="10800000">
            <a:off x="3779912" y="3501008"/>
            <a:ext cx="2304254" cy="1224134"/>
          </a:xfrm>
          <a:prstGeom prst="curvedConnector3">
            <a:avLst>
              <a:gd name="adj1" fmla="val 106167"/>
            </a:avLst>
          </a:prstGeom>
          <a:ln>
            <a:solidFill>
              <a:srgbClr val="C00000"/>
            </a:solidFill>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8" name="7 CuadroTexto"/>
          <p:cNvSpPr txBox="1"/>
          <p:nvPr/>
        </p:nvSpPr>
        <p:spPr>
          <a:xfrm>
            <a:off x="6084168" y="4509120"/>
            <a:ext cx="2376264" cy="461665"/>
          </a:xfrm>
          <a:prstGeom prst="rect">
            <a:avLst/>
          </a:prstGeom>
          <a:noFill/>
        </p:spPr>
        <p:txBody>
          <a:bodyPr wrap="square" rtlCol="0">
            <a:spAutoFit/>
          </a:bodyPr>
          <a:lstStyle/>
          <a:p>
            <a:r>
              <a:rPr lang="es-ES" sz="2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Consulta DNS</a:t>
            </a:r>
            <a:endParaRPr lang="es-ES" sz="2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Beneficios</a:t>
            </a:r>
            <a:endParaRPr lang="es-ES" dirty="0"/>
          </a:p>
        </p:txBody>
      </p:sp>
      <p:sp>
        <p:nvSpPr>
          <p:cNvPr id="3" name="2 Marcador de contenido"/>
          <p:cNvSpPr>
            <a:spLocks noGrp="1"/>
          </p:cNvSpPr>
          <p:nvPr>
            <p:ph idx="1"/>
          </p:nvPr>
        </p:nvSpPr>
        <p:spPr/>
        <p:txBody>
          <a:bodyPr/>
          <a:lstStyle/>
          <a:p>
            <a:r>
              <a:rPr lang="es-ES" dirty="0" smtClean="0"/>
              <a:t>No se realizan consultas a la red interna</a:t>
            </a:r>
          </a:p>
          <a:p>
            <a:r>
              <a:rPr lang="es-ES" dirty="0" smtClean="0"/>
              <a:t>Se puede mantener separado el DNS interno, del externo.</a:t>
            </a:r>
          </a:p>
          <a:p>
            <a:r>
              <a:rPr lang="es-ES" dirty="0" smtClean="0"/>
              <a:t>En caso de falla o hacking del servidor DNS, los servicios internos no se verán afectados.</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Traslación de direcciones (NAT):</a:t>
            </a:r>
          </a:p>
          <a:p>
            <a:r>
              <a:rPr lang="es-CL" dirty="0" smtClean="0"/>
              <a:t>Es un mecanismo utilizado para interconectar redes cuya numeración IP es incompatible, transformando la cabecera IP en tiempo real y realizando el proceso inverso</a:t>
            </a:r>
          </a:p>
          <a:p>
            <a:r>
              <a:rPr lang="es-CL" dirty="0" smtClean="0"/>
              <a:t>Este proceso esta normalizado a través de la RFC 2663</a:t>
            </a:r>
          </a:p>
          <a:p>
            <a:r>
              <a:rPr lang="es-CL" dirty="0" smtClean="0"/>
              <a:t>Existen dos tipos de NAT</a:t>
            </a:r>
          </a:p>
          <a:p>
            <a:pPr lvl="1"/>
            <a:r>
              <a:rPr lang="es-CL" dirty="0" smtClean="0"/>
              <a:t>Estático: donde el cambio se realiza de una dirección IP a otra</a:t>
            </a:r>
          </a:p>
          <a:p>
            <a:pPr lvl="1"/>
            <a:r>
              <a:rPr lang="es-CL" dirty="0" smtClean="0"/>
              <a:t>Dinámico: donde el cambio se realiza desde un grupo de direcciones IP o red a una sola, también se conoce como PAT (Port </a:t>
            </a:r>
            <a:r>
              <a:rPr lang="es-CL" dirty="0" err="1" smtClean="0"/>
              <a:t>Address</a:t>
            </a:r>
            <a:r>
              <a:rPr lang="es-CL" dirty="0" smtClean="0"/>
              <a:t> </a:t>
            </a:r>
            <a:r>
              <a:rPr lang="es-CL" dirty="0" err="1" smtClean="0"/>
              <a:t>Traslation</a:t>
            </a:r>
            <a:r>
              <a:rPr lang="es-CL" dirty="0" smtClean="0"/>
              <a:t>)</a:t>
            </a:r>
            <a:endParaRPr lang="es-C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NAT Estático</a:t>
            </a:r>
            <a:endParaRPr lang="es-CL" dirty="0"/>
          </a:p>
        </p:txBody>
      </p:sp>
      <p:pic>
        <p:nvPicPr>
          <p:cNvPr id="5" name="4 Imagen" descr="Static-NAT.gif"/>
          <p:cNvPicPr>
            <a:picLocks noChangeAspect="1"/>
          </p:cNvPicPr>
          <p:nvPr/>
        </p:nvPicPr>
        <p:blipFill>
          <a:blip r:embed="rId2" cstate="print"/>
          <a:stretch>
            <a:fillRect/>
          </a:stretch>
        </p:blipFill>
        <p:spPr>
          <a:xfrm>
            <a:off x="459102" y="1772816"/>
            <a:ext cx="8001330" cy="4342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Aprendizaje esperado</a:t>
            </a:r>
            <a:endParaRPr lang="es-ES" dirty="0"/>
          </a:p>
        </p:txBody>
      </p:sp>
      <p:sp>
        <p:nvSpPr>
          <p:cNvPr id="3" name="2 Marcador de contenido"/>
          <p:cNvSpPr>
            <a:spLocks noGrp="1"/>
          </p:cNvSpPr>
          <p:nvPr>
            <p:ph idx="1"/>
          </p:nvPr>
        </p:nvSpPr>
        <p:spPr/>
        <p:txBody>
          <a:bodyPr/>
          <a:lstStyle/>
          <a:p>
            <a:r>
              <a:rPr lang="es-ES" dirty="0" smtClean="0"/>
              <a:t>Conocer el concepto de Zonas de Segundad y DMZ</a:t>
            </a:r>
          </a:p>
          <a:p>
            <a:endParaRPr lang="es-ES" dirty="0" smtClean="0"/>
          </a:p>
          <a:p>
            <a:r>
              <a:rPr lang="es-ES" dirty="0" smtClean="0"/>
              <a:t>Conocer la tecnología NAT y sus principales aplicaciones</a:t>
            </a:r>
          </a:p>
          <a:p>
            <a:endParaRPr lang="es-ES" dirty="0"/>
          </a:p>
          <a:p>
            <a:r>
              <a:rPr lang="es-ES" dirty="0" smtClean="0"/>
              <a:t>Conocer los controles de Seguridad IDS e IPS</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NAT Dinámico o PAT</a:t>
            </a:r>
            <a:endParaRPr lang="es-CL" dirty="0"/>
          </a:p>
        </p:txBody>
      </p:sp>
      <p:pic>
        <p:nvPicPr>
          <p:cNvPr id="4" name="3 Imagen" descr="Cisco-PAT.gif"/>
          <p:cNvPicPr>
            <a:picLocks noChangeAspect="1"/>
          </p:cNvPicPr>
          <p:nvPr/>
        </p:nvPicPr>
        <p:blipFill>
          <a:blip r:embed="rId2" cstate="print"/>
          <a:stretch>
            <a:fillRect/>
          </a:stretch>
        </p:blipFill>
        <p:spPr>
          <a:xfrm>
            <a:off x="657535" y="1556792"/>
            <a:ext cx="7586873" cy="48459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CL" dirty="0" smtClean="0"/>
              <a:t>IDS e IPS</a:t>
            </a:r>
            <a:endParaRPr lang="en-US" dirty="0"/>
          </a:p>
        </p:txBody>
      </p:sp>
    </p:spTree>
    <p:extLst>
      <p:ext uri="{BB962C8B-B14F-4D97-AF65-F5344CB8AC3E}">
        <p14:creationId xmlns:p14="http://schemas.microsoft.com/office/powerpoint/2010/main" val="192110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IDS (</a:t>
            </a:r>
            <a:r>
              <a:rPr lang="es-CL" b="1" dirty="0" err="1" smtClean="0"/>
              <a:t>Intrusion</a:t>
            </a:r>
            <a:r>
              <a:rPr lang="es-CL" b="1" dirty="0" smtClean="0"/>
              <a:t> </a:t>
            </a:r>
            <a:r>
              <a:rPr lang="es-CL" b="1" dirty="0" err="1" smtClean="0"/>
              <a:t>Detection</a:t>
            </a:r>
            <a:r>
              <a:rPr lang="es-CL" b="1" dirty="0" smtClean="0"/>
              <a:t> </a:t>
            </a:r>
            <a:r>
              <a:rPr lang="es-CL" b="1" dirty="0" err="1" smtClean="0"/>
              <a:t>System</a:t>
            </a:r>
            <a:r>
              <a:rPr lang="es-CL" b="1" dirty="0" smtClean="0"/>
              <a:t>): </a:t>
            </a:r>
            <a:r>
              <a:rPr lang="es-CL" dirty="0" smtClean="0"/>
              <a:t>permite detectar tráfico malicioso a nivel de red en base a patrones pre-definidos, conocidos como “firmas”.</a:t>
            </a:r>
          </a:p>
          <a:p>
            <a:r>
              <a:rPr lang="es-CL" dirty="0" smtClean="0"/>
              <a:t>Es un control de seguridad reactivo, pues no tiene la capacidad de prevenir un ataque, sólo de alertarlo.</a:t>
            </a:r>
          </a:p>
          <a:p>
            <a:r>
              <a:rPr lang="es-CL" dirty="0" smtClean="0"/>
              <a:t>Se instala en la red que se desea proteger en modalidad “</a:t>
            </a:r>
            <a:r>
              <a:rPr lang="es-CL" dirty="0" err="1" smtClean="0"/>
              <a:t>sniffer</a:t>
            </a:r>
            <a:r>
              <a:rPr lang="es-CL" dirty="0" smtClean="0"/>
              <a:t>”, refleja el tráfico en su interfaz de monitoreo y cuando detecta tráfico que coincide con un patrón, envía una alerta.</a:t>
            </a:r>
          </a:p>
          <a:p>
            <a:r>
              <a:rPr lang="es-CL" dirty="0" smtClean="0"/>
              <a:t>Tampoco tiene la capacidad de detectar anomalías en tráfico cifrado</a:t>
            </a:r>
            <a:endParaRPr lang="es-CL" dirty="0"/>
          </a:p>
        </p:txBody>
      </p:sp>
    </p:spTree>
    <p:extLst>
      <p:ext uri="{BB962C8B-B14F-4D97-AF65-F5344CB8AC3E}">
        <p14:creationId xmlns:p14="http://schemas.microsoft.com/office/powerpoint/2010/main" val="51233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Diagrama de conexión de un IDS</a:t>
            </a:r>
            <a:endParaRPr lang="es-CL"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76873"/>
            <a:ext cx="8749504" cy="4248471"/>
          </a:xfrm>
          <a:prstGeom prst="rect">
            <a:avLst/>
          </a:prstGeom>
        </p:spPr>
      </p:pic>
    </p:spTree>
    <p:extLst>
      <p:ext uri="{BB962C8B-B14F-4D97-AF65-F5344CB8AC3E}">
        <p14:creationId xmlns:p14="http://schemas.microsoft.com/office/powerpoint/2010/main" val="197110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Operación de un IDS</a:t>
            </a:r>
            <a:endParaRPr lang="en-US" dirty="0"/>
          </a:p>
        </p:txBody>
      </p:sp>
      <p:sp>
        <p:nvSpPr>
          <p:cNvPr id="3" name="Marcador de contenido 2"/>
          <p:cNvSpPr>
            <a:spLocks noGrp="1"/>
          </p:cNvSpPr>
          <p:nvPr>
            <p:ph idx="1"/>
          </p:nvPr>
        </p:nvSpPr>
        <p:spPr/>
        <p:txBody>
          <a:bodyPr/>
          <a:lstStyle/>
          <a:p>
            <a:r>
              <a:rPr lang="es-CL" dirty="0" smtClean="0"/>
              <a:t>1.- el atacante envía el tráfico malicioso a través de la red</a:t>
            </a:r>
          </a:p>
          <a:p>
            <a:r>
              <a:rPr lang="es-CL" dirty="0" smtClean="0"/>
              <a:t>2.- dado que el IDS tiene su interfaz de monitoreo conectada al </a:t>
            </a:r>
            <a:r>
              <a:rPr lang="es-CL" dirty="0" err="1" smtClean="0"/>
              <a:t>switch</a:t>
            </a:r>
            <a:r>
              <a:rPr lang="es-CL" dirty="0" smtClean="0"/>
              <a:t> por donde pasa el tráfico en modo SPAN, es capaz de detectar el trafico malicioso</a:t>
            </a:r>
          </a:p>
          <a:p>
            <a:r>
              <a:rPr lang="es-CL" dirty="0" smtClean="0"/>
              <a:t>3.- el IDS compara el tráfico capturado con los patrones de firma que tiene configurados y si coinciden, envía una alerta</a:t>
            </a:r>
          </a:p>
          <a:p>
            <a:r>
              <a:rPr lang="es-CL" dirty="0" smtClean="0"/>
              <a:t>4.- además puede configurar una regla en el firewall para detener el tráfico malicioso</a:t>
            </a:r>
            <a:endParaRPr lang="en-US" dirty="0"/>
          </a:p>
        </p:txBody>
      </p:sp>
    </p:spTree>
    <p:extLst>
      <p:ext uri="{BB962C8B-B14F-4D97-AF65-F5344CB8AC3E}">
        <p14:creationId xmlns:p14="http://schemas.microsoft.com/office/powerpoint/2010/main" val="88474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Terminología de IDS: </a:t>
            </a:r>
            <a:r>
              <a:rPr lang="es-CL" dirty="0" smtClean="0"/>
              <a:t>dependiendo el resultado del análisis de las alertas generadas por los IDS tenemos los siguientes escenarios.</a:t>
            </a:r>
          </a:p>
          <a:p>
            <a:pPr lvl="1"/>
            <a:r>
              <a:rPr lang="es-CL" dirty="0" smtClean="0"/>
              <a:t>Alerta: se gatilla cuando un patrón de tráfico coincide con una firma configurada, generalmente se envían por mail o se graban en  un registro.</a:t>
            </a:r>
          </a:p>
          <a:p>
            <a:pPr lvl="1"/>
            <a:r>
              <a:rPr lang="es-CL" dirty="0" smtClean="0"/>
              <a:t>Falso positivo: un patrón de tráfico que gatilla una alerta sin ser un ataque real</a:t>
            </a:r>
          </a:p>
          <a:p>
            <a:pPr lvl="1"/>
            <a:r>
              <a:rPr lang="es-CL" dirty="0" smtClean="0"/>
              <a:t>Falso negativo: un patrón de tráfico que es un ataque real y que no gatilla una alerta</a:t>
            </a:r>
          </a:p>
          <a:p>
            <a:pPr lvl="1"/>
            <a:r>
              <a:rPr lang="es-CL" dirty="0" smtClean="0"/>
              <a:t>FAR (False </a:t>
            </a:r>
            <a:r>
              <a:rPr lang="es-CL" dirty="0" err="1" smtClean="0"/>
              <a:t>Alarm</a:t>
            </a:r>
            <a:r>
              <a:rPr lang="es-CL" dirty="0" smtClean="0"/>
              <a:t> </a:t>
            </a:r>
            <a:r>
              <a:rPr lang="es-CL" dirty="0" err="1" smtClean="0"/>
              <a:t>Rate</a:t>
            </a:r>
            <a:r>
              <a:rPr lang="es-CL" dirty="0" smtClean="0"/>
              <a:t>): es la razón entre falso positivos y las alertas detectadas</a:t>
            </a:r>
          </a:p>
          <a:p>
            <a:pPr lvl="1"/>
            <a:endParaRPr lang="es-CL" dirty="0" smtClean="0"/>
          </a:p>
          <a:p>
            <a:endParaRPr lang="es-CL" dirty="0"/>
          </a:p>
        </p:txBody>
      </p:sp>
    </p:spTree>
    <p:extLst>
      <p:ext uri="{BB962C8B-B14F-4D97-AF65-F5344CB8AC3E}">
        <p14:creationId xmlns:p14="http://schemas.microsoft.com/office/powerpoint/2010/main" val="12928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IDS SNORT: </a:t>
            </a:r>
            <a:r>
              <a:rPr lang="es-CL" dirty="0" smtClean="0"/>
              <a:t>es la herramienta de IDS más utilizada en la actualidad, es de código abierto, actualmente desarrollado por la empresa </a:t>
            </a:r>
            <a:r>
              <a:rPr lang="es-CL" dirty="0" err="1" smtClean="0"/>
              <a:t>Sourcefire</a:t>
            </a:r>
            <a:r>
              <a:rPr lang="es-CL" dirty="0" smtClean="0"/>
              <a:t> (CISCO)</a:t>
            </a:r>
          </a:p>
          <a:p>
            <a:r>
              <a:rPr lang="es-CL" dirty="0" smtClean="0"/>
              <a:t>Está disponible para plataformas Linux y Windows</a:t>
            </a:r>
          </a:p>
          <a:p>
            <a:r>
              <a:rPr lang="es-CL" dirty="0" smtClean="0"/>
              <a:t>También permite personalizar sus firmas de acuerdo a los requerimientos particulares de un usuario.</a:t>
            </a:r>
          </a:p>
          <a:p>
            <a:r>
              <a:rPr lang="es-CL" dirty="0" smtClean="0">
                <a:hlinkClick r:id="rId2"/>
              </a:rPr>
              <a:t>http://manual.snort.org/</a:t>
            </a:r>
            <a:endParaRPr lang="es-CL" dirty="0" smtClean="0"/>
          </a:p>
          <a:p>
            <a:endParaRPr lang="es-CL" dirty="0"/>
          </a:p>
        </p:txBody>
      </p:sp>
      <p:pic>
        <p:nvPicPr>
          <p:cNvPr id="4" name="3 Imagen" descr="snort.png"/>
          <p:cNvPicPr>
            <a:picLocks noChangeAspect="1"/>
          </p:cNvPicPr>
          <p:nvPr/>
        </p:nvPicPr>
        <p:blipFill>
          <a:blip r:embed="rId3" cstate="print"/>
          <a:stretch>
            <a:fillRect/>
          </a:stretch>
        </p:blipFill>
        <p:spPr>
          <a:xfrm>
            <a:off x="4869949" y="4509120"/>
            <a:ext cx="3590483" cy="1992062"/>
          </a:xfrm>
          <a:prstGeom prst="rect">
            <a:avLst/>
          </a:prstGeom>
        </p:spPr>
      </p:pic>
    </p:spTree>
    <p:extLst>
      <p:ext uri="{BB962C8B-B14F-4D97-AF65-F5344CB8AC3E}">
        <p14:creationId xmlns:p14="http://schemas.microsoft.com/office/powerpoint/2010/main" val="46138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Reglas de SNORT: </a:t>
            </a:r>
            <a:r>
              <a:rPr lang="es-CL" dirty="0" smtClean="0"/>
              <a:t>se utiliza un lenguaje tipo “script” para configurar las reglas de SNORT, los archivos de reglas están en texto plano.</a:t>
            </a:r>
          </a:p>
          <a:p>
            <a:r>
              <a:rPr lang="es-CL" dirty="0" smtClean="0"/>
              <a:t>Cada regla esta dividida en dos secciones:</a:t>
            </a:r>
          </a:p>
          <a:p>
            <a:pPr lvl="1"/>
            <a:r>
              <a:rPr lang="es-CL" dirty="0" smtClean="0"/>
              <a:t>Cabecera: indica el protocolo, la acción y las direcciones IP y puertos origen y destino</a:t>
            </a:r>
          </a:p>
          <a:p>
            <a:pPr lvl="1"/>
            <a:r>
              <a:rPr lang="es-CL" dirty="0" smtClean="0"/>
              <a:t>Cuerpo: se escribe entre paréntesis e indica los parámetros específicos del patrón de seguridad</a:t>
            </a:r>
          </a:p>
          <a:p>
            <a:r>
              <a:rPr lang="es-CL" dirty="0" smtClean="0"/>
              <a:t>Ejemplo de una regla de SNORT:</a:t>
            </a:r>
            <a:endParaRPr lang="es-CL" dirty="0"/>
          </a:p>
        </p:txBody>
      </p:sp>
      <p:pic>
        <p:nvPicPr>
          <p:cNvPr id="4" name="3 Imagen" descr="snort rule.png"/>
          <p:cNvPicPr>
            <a:picLocks noChangeAspect="1"/>
          </p:cNvPicPr>
          <p:nvPr/>
        </p:nvPicPr>
        <p:blipFill>
          <a:blip r:embed="rId2" cstate="print"/>
          <a:stretch>
            <a:fillRect/>
          </a:stretch>
        </p:blipFill>
        <p:spPr>
          <a:xfrm>
            <a:off x="683568" y="5528638"/>
            <a:ext cx="7920880" cy="636666"/>
          </a:xfrm>
          <a:prstGeom prst="rect">
            <a:avLst/>
          </a:prstGeom>
        </p:spPr>
      </p:pic>
      <p:sp>
        <p:nvSpPr>
          <p:cNvPr id="5" name="Rectángulo redondeado 4"/>
          <p:cNvSpPr/>
          <p:nvPr/>
        </p:nvSpPr>
        <p:spPr bwMode="auto">
          <a:xfrm>
            <a:off x="611560" y="5445224"/>
            <a:ext cx="6480720" cy="34863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6" name="Rectángulo redondeado 5"/>
          <p:cNvSpPr/>
          <p:nvPr/>
        </p:nvSpPr>
        <p:spPr bwMode="auto">
          <a:xfrm>
            <a:off x="1259632" y="5805264"/>
            <a:ext cx="7417196" cy="34863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7" name="CuadroTexto 6"/>
          <p:cNvSpPr txBox="1"/>
          <p:nvPr/>
        </p:nvSpPr>
        <p:spPr>
          <a:xfrm>
            <a:off x="7164288" y="5378807"/>
            <a:ext cx="1296144" cy="369332"/>
          </a:xfrm>
          <a:prstGeom prst="rect">
            <a:avLst/>
          </a:prstGeom>
          <a:noFill/>
        </p:spPr>
        <p:txBody>
          <a:bodyPr wrap="square" rtlCol="0">
            <a:spAutoFit/>
          </a:bodyPr>
          <a:lstStyle/>
          <a:p>
            <a:r>
              <a:rPr lang="es-CL" b="1" dirty="0" smtClean="0">
                <a:solidFill>
                  <a:schemeClr val="tx1"/>
                </a:solidFill>
              </a:rPr>
              <a:t>Cabecera</a:t>
            </a:r>
            <a:endParaRPr lang="en-US" b="1" dirty="0">
              <a:solidFill>
                <a:schemeClr val="tx1"/>
              </a:solidFill>
            </a:endParaRPr>
          </a:p>
        </p:txBody>
      </p:sp>
      <p:sp>
        <p:nvSpPr>
          <p:cNvPr id="8" name="CuadroTexto 7"/>
          <p:cNvSpPr txBox="1"/>
          <p:nvPr/>
        </p:nvSpPr>
        <p:spPr>
          <a:xfrm>
            <a:off x="1187624" y="6156012"/>
            <a:ext cx="1296144" cy="369332"/>
          </a:xfrm>
          <a:prstGeom prst="rect">
            <a:avLst/>
          </a:prstGeom>
          <a:noFill/>
        </p:spPr>
        <p:txBody>
          <a:bodyPr wrap="square" rtlCol="0">
            <a:spAutoFit/>
          </a:bodyPr>
          <a:lstStyle/>
          <a:p>
            <a:r>
              <a:rPr lang="es-CL" b="1" dirty="0" smtClean="0">
                <a:solidFill>
                  <a:schemeClr val="tx1"/>
                </a:solidFill>
              </a:rPr>
              <a:t>Cuerpo</a:t>
            </a:r>
            <a:endParaRPr lang="en-US" b="1" dirty="0">
              <a:solidFill>
                <a:schemeClr val="tx1"/>
              </a:solidFill>
            </a:endParaRPr>
          </a:p>
        </p:txBody>
      </p:sp>
    </p:spTree>
    <p:extLst>
      <p:ext uri="{BB962C8B-B14F-4D97-AF65-F5344CB8AC3E}">
        <p14:creationId xmlns:p14="http://schemas.microsoft.com/office/powerpoint/2010/main" val="272341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IPS (</a:t>
            </a:r>
            <a:r>
              <a:rPr lang="es-CL" b="1" dirty="0" err="1" smtClean="0"/>
              <a:t>Intrusion</a:t>
            </a:r>
            <a:r>
              <a:rPr lang="es-CL" b="1" dirty="0" smtClean="0"/>
              <a:t> </a:t>
            </a:r>
            <a:r>
              <a:rPr lang="es-CL" b="1" dirty="0" err="1" smtClean="0"/>
              <a:t>Prevention</a:t>
            </a:r>
            <a:r>
              <a:rPr lang="es-CL" b="1" dirty="0" smtClean="0"/>
              <a:t> </a:t>
            </a:r>
            <a:r>
              <a:rPr lang="es-CL" b="1" dirty="0" err="1" smtClean="0"/>
              <a:t>System</a:t>
            </a:r>
            <a:r>
              <a:rPr lang="es-CL" b="1" dirty="0" smtClean="0"/>
              <a:t>): </a:t>
            </a:r>
            <a:r>
              <a:rPr lang="es-CL" dirty="0" smtClean="0"/>
              <a:t>control de seguridad que monitorea el tráfico en línea y permite detectar anomalías de tráfico en base a patrones y comportamiento</a:t>
            </a:r>
          </a:p>
          <a:p>
            <a:r>
              <a:rPr lang="es-CL" dirty="0" smtClean="0"/>
              <a:t> La principal diferencia con un IPS es que tiene la capacidad de bloquear un ataque, además de detectarlo y registrarlo.</a:t>
            </a:r>
          </a:p>
          <a:p>
            <a:r>
              <a:rPr lang="es-CL" dirty="0" smtClean="0"/>
              <a:t>Los principales métodos de detección que existen en los IPS comerciales en la actualidad son:</a:t>
            </a:r>
          </a:p>
          <a:p>
            <a:pPr lvl="1"/>
            <a:r>
              <a:rPr lang="es-CL" dirty="0" smtClean="0"/>
              <a:t>Basados en firmas</a:t>
            </a:r>
          </a:p>
          <a:p>
            <a:pPr lvl="1"/>
            <a:r>
              <a:rPr lang="es-CL" dirty="0" smtClean="0"/>
              <a:t>Basados en tráfico</a:t>
            </a:r>
          </a:p>
          <a:p>
            <a:pPr lvl="1"/>
            <a:r>
              <a:rPr lang="es-CL" dirty="0" smtClean="0"/>
              <a:t>Basados en comportamiento</a:t>
            </a:r>
            <a:endParaRPr lang="es-CL" dirty="0"/>
          </a:p>
        </p:txBody>
      </p:sp>
    </p:spTree>
    <p:extLst>
      <p:ext uri="{BB962C8B-B14F-4D97-AF65-F5344CB8AC3E}">
        <p14:creationId xmlns:p14="http://schemas.microsoft.com/office/powerpoint/2010/main" val="170941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Diagrama de conexión de un IPS</a:t>
            </a:r>
            <a:endParaRPr lang="es-CL"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11" y="2132856"/>
            <a:ext cx="8694103" cy="4104456"/>
          </a:xfrm>
          <a:prstGeom prst="rect">
            <a:avLst/>
          </a:prstGeom>
        </p:spPr>
      </p:pic>
    </p:spTree>
    <p:extLst>
      <p:ext uri="{BB962C8B-B14F-4D97-AF65-F5344CB8AC3E}">
        <p14:creationId xmlns:p14="http://schemas.microsoft.com/office/powerpoint/2010/main" val="38519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1150" y="2382838"/>
            <a:ext cx="4404866" cy="1397000"/>
          </a:xfrm>
        </p:spPr>
        <p:txBody>
          <a:bodyPr/>
          <a:lstStyle/>
          <a:p>
            <a:r>
              <a:rPr lang="es-ES" dirty="0" smtClean="0"/>
              <a:t>Zonas de Seguridad</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Cuadro </a:t>
            </a:r>
            <a:r>
              <a:rPr lang="es-CL" dirty="0" err="1" smtClean="0"/>
              <a:t>Gartner</a:t>
            </a:r>
            <a:r>
              <a:rPr lang="es-CL" dirty="0" smtClean="0"/>
              <a:t> de IPS</a:t>
            </a:r>
            <a:endParaRPr lang="es-CL" dirty="0"/>
          </a:p>
        </p:txBody>
      </p:sp>
      <p:pic>
        <p:nvPicPr>
          <p:cNvPr id="5" name="4 Imagen" descr="gartner ips.png"/>
          <p:cNvPicPr>
            <a:picLocks noChangeAspect="1"/>
          </p:cNvPicPr>
          <p:nvPr/>
        </p:nvPicPr>
        <p:blipFill>
          <a:blip r:embed="rId2" cstate="print"/>
          <a:stretch>
            <a:fillRect/>
          </a:stretch>
        </p:blipFill>
        <p:spPr>
          <a:xfrm>
            <a:off x="2123728" y="1628800"/>
            <a:ext cx="5184576" cy="5184576"/>
          </a:xfrm>
          <a:prstGeom prst="rect">
            <a:avLst/>
          </a:prstGeom>
        </p:spPr>
      </p:pic>
      <p:sp>
        <p:nvSpPr>
          <p:cNvPr id="4" name="Elipse 3"/>
          <p:cNvSpPr/>
          <p:nvPr/>
        </p:nvSpPr>
        <p:spPr bwMode="auto">
          <a:xfrm>
            <a:off x="5436096" y="2564904"/>
            <a:ext cx="1656184" cy="93610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58715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Resumen</a:t>
            </a:r>
            <a:endParaRPr lang="es-ES" dirty="0"/>
          </a:p>
        </p:txBody>
      </p:sp>
      <p:sp>
        <p:nvSpPr>
          <p:cNvPr id="3" name="2 Marcador de contenido"/>
          <p:cNvSpPr>
            <a:spLocks noGrp="1"/>
          </p:cNvSpPr>
          <p:nvPr>
            <p:ph idx="1"/>
          </p:nvPr>
        </p:nvSpPr>
        <p:spPr/>
        <p:txBody>
          <a:bodyPr/>
          <a:lstStyle/>
          <a:p>
            <a:r>
              <a:rPr lang="es-ES" dirty="0" smtClean="0"/>
              <a:t>Zonas de Seguridad</a:t>
            </a:r>
          </a:p>
          <a:p>
            <a:pPr lvl="1"/>
            <a:r>
              <a:rPr lang="es-ES" dirty="0" smtClean="0"/>
              <a:t>Segmentación de redes</a:t>
            </a:r>
          </a:p>
          <a:p>
            <a:r>
              <a:rPr lang="es-ES" dirty="0" smtClean="0"/>
              <a:t>Redes DMZ</a:t>
            </a:r>
          </a:p>
          <a:p>
            <a:pPr lvl="1"/>
            <a:r>
              <a:rPr lang="es-ES" dirty="0" err="1" smtClean="0"/>
              <a:t>Def</a:t>
            </a:r>
            <a:r>
              <a:rPr lang="es-ES" dirty="0" smtClean="0"/>
              <a:t>:  zona de seguridad intermedia, a la cual solo se puede acceder a través de un firewall.</a:t>
            </a:r>
          </a:p>
          <a:p>
            <a:r>
              <a:rPr lang="es-ES" dirty="0" smtClean="0"/>
              <a:t>Utilidad de una red DMZ</a:t>
            </a:r>
          </a:p>
          <a:p>
            <a:pPr lvl="1"/>
            <a:r>
              <a:rPr lang="es-ES" dirty="0" smtClean="0"/>
              <a:t>Publicar servicios accesibles desde Internet</a:t>
            </a:r>
          </a:p>
          <a:p>
            <a:pPr lvl="1"/>
            <a:r>
              <a:rPr lang="es-ES" dirty="0" err="1" smtClean="0"/>
              <a:t>Ej</a:t>
            </a:r>
            <a:r>
              <a:rPr lang="es-ES" dirty="0" smtClean="0"/>
              <a:t>:</a:t>
            </a:r>
          </a:p>
          <a:p>
            <a:pPr lvl="2"/>
            <a:r>
              <a:rPr lang="es-ES" dirty="0" smtClean="0"/>
              <a:t>DNS</a:t>
            </a:r>
          </a:p>
          <a:p>
            <a:pPr lvl="2"/>
            <a:r>
              <a:rPr lang="es-ES" dirty="0" smtClean="0"/>
              <a:t>Web</a:t>
            </a:r>
          </a:p>
          <a:p>
            <a:pPr lvl="2"/>
            <a:r>
              <a:rPr lang="es-ES" dirty="0" smtClean="0"/>
              <a:t>Gateway de correo</a:t>
            </a:r>
          </a:p>
          <a:p>
            <a:pPr lvl="2"/>
            <a:r>
              <a:rPr lang="es-ES" dirty="0" smtClean="0"/>
              <a:t>Etc.</a:t>
            </a:r>
          </a:p>
          <a:p>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10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3">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10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Resumen</a:t>
            </a:r>
            <a:endParaRPr lang="es-ES" dirty="0"/>
          </a:p>
        </p:txBody>
      </p:sp>
      <p:sp>
        <p:nvSpPr>
          <p:cNvPr id="3" name="2 Marcador de contenido"/>
          <p:cNvSpPr>
            <a:spLocks noGrp="1"/>
          </p:cNvSpPr>
          <p:nvPr>
            <p:ph idx="1"/>
          </p:nvPr>
        </p:nvSpPr>
        <p:spPr/>
        <p:txBody>
          <a:bodyPr/>
          <a:lstStyle/>
          <a:p>
            <a:r>
              <a:rPr lang="es-ES" dirty="0" smtClean="0"/>
              <a:t>NAT:</a:t>
            </a:r>
          </a:p>
          <a:p>
            <a:pPr lvl="1"/>
            <a:r>
              <a:rPr lang="es-ES" dirty="0" smtClean="0"/>
              <a:t>Tipos de NAT</a:t>
            </a:r>
          </a:p>
          <a:p>
            <a:pPr lvl="1"/>
            <a:r>
              <a:rPr lang="es-ES" dirty="0" smtClean="0"/>
              <a:t>Estático</a:t>
            </a:r>
          </a:p>
          <a:p>
            <a:pPr lvl="1"/>
            <a:r>
              <a:rPr lang="es-ES" dirty="0" smtClean="0"/>
              <a:t>Dinámico</a:t>
            </a:r>
          </a:p>
          <a:p>
            <a:r>
              <a:rPr lang="es-ES" dirty="0" smtClean="0"/>
              <a:t>IDS</a:t>
            </a:r>
          </a:p>
          <a:p>
            <a:pPr lvl="1"/>
            <a:r>
              <a:rPr lang="es-ES" dirty="0" smtClean="0"/>
              <a:t>Funcionamiento</a:t>
            </a:r>
          </a:p>
          <a:p>
            <a:pPr lvl="1"/>
            <a:r>
              <a:rPr lang="es-ES" dirty="0" smtClean="0"/>
              <a:t>Reglas</a:t>
            </a:r>
          </a:p>
          <a:p>
            <a:r>
              <a:rPr lang="es-ES" dirty="0" smtClean="0"/>
              <a:t>IPS</a:t>
            </a:r>
          </a:p>
          <a:p>
            <a:pPr lvl="1"/>
            <a:r>
              <a:rPr lang="es-ES" dirty="0" smtClean="0"/>
              <a:t>Funcionamiento</a:t>
            </a:r>
          </a:p>
          <a:p>
            <a:pPr lvl="1"/>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Pregunta 1</a:t>
            </a:r>
            <a:endParaRPr lang="es-CL" dirty="0"/>
          </a:p>
        </p:txBody>
      </p:sp>
      <p:sp>
        <p:nvSpPr>
          <p:cNvPr id="3" name="2 Marcador de contenido"/>
          <p:cNvSpPr>
            <a:spLocks noGrp="1"/>
          </p:cNvSpPr>
          <p:nvPr>
            <p:ph idx="1"/>
          </p:nvPr>
        </p:nvSpPr>
        <p:spPr/>
        <p:txBody>
          <a:bodyPr/>
          <a:lstStyle/>
          <a:p>
            <a:r>
              <a:rPr lang="es-CL" dirty="0" smtClean="0"/>
              <a:t>¿Cuál de los siguientes servicios NO debería estar instalado en una red DMZ?</a:t>
            </a:r>
          </a:p>
          <a:p>
            <a:endParaRPr lang="es-CL" dirty="0" smtClean="0"/>
          </a:p>
          <a:p>
            <a:r>
              <a:rPr lang="es-CL" dirty="0" smtClean="0"/>
              <a:t>A.- Servicio web</a:t>
            </a:r>
          </a:p>
          <a:p>
            <a:r>
              <a:rPr lang="es-CL" dirty="0" smtClean="0"/>
              <a:t>B.- Servicio DNS</a:t>
            </a:r>
          </a:p>
          <a:p>
            <a:r>
              <a:rPr lang="es-CL" dirty="0" smtClean="0"/>
              <a:t>C.- Gateway de correo electrónico</a:t>
            </a:r>
          </a:p>
          <a:p>
            <a:r>
              <a:rPr lang="es-CL" dirty="0" smtClean="0"/>
              <a:t>D.- Base de datos</a:t>
            </a:r>
            <a:endParaRPr lang="es-C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mph" presetSubtype="1" nodeType="clickEffect">
                                  <p:stCondLst>
                                    <p:cond delay="0"/>
                                  </p:stCondLst>
                                  <p:childTnLst>
                                    <p:set>
                                      <p:cBhvr override="childStyle">
                                        <p:cTn id="36" dur="indefinite"/>
                                        <p:tgtEl>
                                          <p:spTgt spid="3">
                                            <p:txEl>
                                              <p:pRg st="5" end="5"/>
                                            </p:txEl>
                                          </p:spTgt>
                                        </p:tgtEl>
                                        <p:attrNameLst>
                                          <p:attrName>style.fontStyle</p:attrName>
                                        </p:attrNameLst>
                                      </p:cBhvr>
                                      <p:to>
                                        <p:strVal val="normal"/>
                                      </p:to>
                                    </p:set>
                                    <p:set>
                                      <p:cBhvr override="childStyle">
                                        <p:cTn id="37" dur="indefinite"/>
                                        <p:tgtEl>
                                          <p:spTgt spid="3">
                                            <p:txEl>
                                              <p:pRg st="5" end="5"/>
                                            </p:txEl>
                                          </p:spTgt>
                                        </p:tgtEl>
                                        <p:attrNameLst>
                                          <p:attrName>style.fontWeight</p:attrName>
                                        </p:attrNameLst>
                                      </p:cBhvr>
                                      <p:to>
                                        <p:strVal val="bold"/>
                                      </p:to>
                                    </p:set>
                                    <p:set>
                                      <p:cBhvr override="childStyle">
                                        <p:cTn id="38"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Pregunta 2</a:t>
            </a:r>
            <a:endParaRPr lang="es-CL" dirty="0"/>
          </a:p>
        </p:txBody>
      </p:sp>
      <p:sp>
        <p:nvSpPr>
          <p:cNvPr id="3" name="2 Marcador de contenido"/>
          <p:cNvSpPr>
            <a:spLocks noGrp="1"/>
          </p:cNvSpPr>
          <p:nvPr>
            <p:ph idx="1"/>
          </p:nvPr>
        </p:nvSpPr>
        <p:spPr/>
        <p:txBody>
          <a:bodyPr/>
          <a:lstStyle/>
          <a:p>
            <a:r>
              <a:rPr lang="es-CL" dirty="0" smtClean="0"/>
              <a:t>¿Cuál es el parámetro que cambia en un paquete IP en una operación de NAT dinámico o PAT?</a:t>
            </a:r>
          </a:p>
          <a:p>
            <a:endParaRPr lang="es-CL" dirty="0" smtClean="0"/>
          </a:p>
          <a:p>
            <a:r>
              <a:rPr lang="es-CL" dirty="0" smtClean="0"/>
              <a:t>A.- Dirección IP destino</a:t>
            </a:r>
          </a:p>
          <a:p>
            <a:r>
              <a:rPr lang="es-CL" dirty="0" smtClean="0"/>
              <a:t>B.- Puerto de servicio origen</a:t>
            </a:r>
          </a:p>
          <a:p>
            <a:r>
              <a:rPr lang="es-CL" dirty="0" smtClean="0"/>
              <a:t>C.- Puerto de servicio destino</a:t>
            </a:r>
          </a:p>
          <a:p>
            <a:r>
              <a:rPr lang="es-CL" dirty="0" smtClean="0"/>
              <a:t>D.- no cambia ningún parámetro</a:t>
            </a:r>
            <a:endParaRPr lang="es-C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mph" presetSubtype="1" nodeType="clickEffect">
                                  <p:stCondLst>
                                    <p:cond delay="0"/>
                                  </p:stCondLst>
                                  <p:childTnLst>
                                    <p:set>
                                      <p:cBhvr override="childStyle">
                                        <p:cTn id="36" dur="indefinite"/>
                                        <p:tgtEl>
                                          <p:spTgt spid="3">
                                            <p:txEl>
                                              <p:pRg st="3" end="3"/>
                                            </p:txEl>
                                          </p:spTgt>
                                        </p:tgtEl>
                                        <p:attrNameLst>
                                          <p:attrName>style.fontStyle</p:attrName>
                                        </p:attrNameLst>
                                      </p:cBhvr>
                                      <p:to>
                                        <p:strVal val="normal"/>
                                      </p:to>
                                    </p:set>
                                    <p:set>
                                      <p:cBhvr override="childStyle">
                                        <p:cTn id="37" dur="indefinite"/>
                                        <p:tgtEl>
                                          <p:spTgt spid="3">
                                            <p:txEl>
                                              <p:pRg st="3" end="3"/>
                                            </p:txEl>
                                          </p:spTgt>
                                        </p:tgtEl>
                                        <p:attrNameLst>
                                          <p:attrName>style.fontWeight</p:attrName>
                                        </p:attrNameLst>
                                      </p:cBhvr>
                                      <p:to>
                                        <p:strVal val="bold"/>
                                      </p:to>
                                    </p:set>
                                    <p:set>
                                      <p:cBhvr override="childStyle">
                                        <p:cTn id="38" dur="indefinite"/>
                                        <p:tgtEl>
                                          <p:spTgt spid="3">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Pregunta 3</a:t>
            </a:r>
            <a:endParaRPr lang="es-CL" dirty="0"/>
          </a:p>
        </p:txBody>
      </p:sp>
      <p:sp>
        <p:nvSpPr>
          <p:cNvPr id="3" name="2 Marcador de contenido"/>
          <p:cNvSpPr>
            <a:spLocks noGrp="1"/>
          </p:cNvSpPr>
          <p:nvPr>
            <p:ph idx="1"/>
          </p:nvPr>
        </p:nvSpPr>
        <p:spPr/>
        <p:txBody>
          <a:bodyPr/>
          <a:lstStyle/>
          <a:p>
            <a:r>
              <a:rPr lang="es-CL" dirty="0" smtClean="0"/>
              <a:t>La principal diferencia entre un IDS y un IPS es:</a:t>
            </a:r>
          </a:p>
          <a:p>
            <a:endParaRPr lang="es-CL" dirty="0" smtClean="0"/>
          </a:p>
          <a:p>
            <a:r>
              <a:rPr lang="es-CL" dirty="0" smtClean="0"/>
              <a:t>A.- IPS bloquea el tráfico malicioso mientras que el IDS sólo alerta</a:t>
            </a:r>
          </a:p>
          <a:p>
            <a:r>
              <a:rPr lang="es-CL" dirty="0" smtClean="0"/>
              <a:t>B.- IDS bloquea el tráfico malicioso mientras que el IPS sólo alerta actividad maliciosa</a:t>
            </a:r>
          </a:p>
          <a:p>
            <a:r>
              <a:rPr lang="es-CL" dirty="0" smtClean="0"/>
              <a:t>C.- IDS utiliza mecanismos heurísticos de detección y un IPS utiliza motor probabilístico</a:t>
            </a:r>
          </a:p>
          <a:p>
            <a:r>
              <a:rPr lang="es-CL" dirty="0" smtClean="0"/>
              <a:t>D.- IDS se instala en modalidad “in-line” mientras que el IPS utiliza una puerta SPAN</a:t>
            </a:r>
            <a:endParaRPr lang="es-CL" dirty="0"/>
          </a:p>
        </p:txBody>
      </p:sp>
    </p:spTree>
    <p:extLst>
      <p:ext uri="{BB962C8B-B14F-4D97-AF65-F5344CB8AC3E}">
        <p14:creationId xmlns:p14="http://schemas.microsoft.com/office/powerpoint/2010/main" val="259431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mph" presetSubtype="1" nodeType="clickEffect">
                                  <p:stCondLst>
                                    <p:cond delay="0"/>
                                  </p:stCondLst>
                                  <p:childTnLst>
                                    <p:set>
                                      <p:cBhvr override="childStyle">
                                        <p:cTn id="36" dur="indefinite"/>
                                        <p:tgtEl>
                                          <p:spTgt spid="3">
                                            <p:txEl>
                                              <p:pRg st="2" end="2"/>
                                            </p:txEl>
                                          </p:spTgt>
                                        </p:tgtEl>
                                        <p:attrNameLst>
                                          <p:attrName>style.fontStyle</p:attrName>
                                        </p:attrNameLst>
                                      </p:cBhvr>
                                      <p:to>
                                        <p:strVal val="normal"/>
                                      </p:to>
                                    </p:set>
                                    <p:set>
                                      <p:cBhvr override="childStyle">
                                        <p:cTn id="37" dur="indefinite"/>
                                        <p:tgtEl>
                                          <p:spTgt spid="3">
                                            <p:txEl>
                                              <p:pRg st="2" end="2"/>
                                            </p:txEl>
                                          </p:spTgt>
                                        </p:tgtEl>
                                        <p:attrNameLst>
                                          <p:attrName>style.fontWeight</p:attrName>
                                        </p:attrNameLst>
                                      </p:cBhvr>
                                      <p:to>
                                        <p:strVal val="bold"/>
                                      </p:to>
                                    </p:set>
                                    <p:set>
                                      <p:cBhvr override="childStyle">
                                        <p:cTn id="38" dur="indefinite"/>
                                        <p:tgtEl>
                                          <p:spTgt spid="3">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Zonas de Seguridad</a:t>
            </a:r>
            <a:r>
              <a:rPr lang="es-CL" dirty="0" smtClean="0"/>
              <a:t>: dentro de la configuración de un firewall se definen zonas, en consecuencia con la arquitectura de segmentación definida, de tal forma que:</a:t>
            </a:r>
          </a:p>
          <a:p>
            <a:pPr lvl="1"/>
            <a:r>
              <a:rPr lang="es-CL" dirty="0" smtClean="0"/>
              <a:t>Sólo </a:t>
            </a:r>
            <a:r>
              <a:rPr lang="es-CL" dirty="0" smtClean="0"/>
              <a:t>se permite a determinadas zonas, </a:t>
            </a:r>
            <a:r>
              <a:rPr lang="es-CL" dirty="0" smtClean="0"/>
              <a:t>sólo </a:t>
            </a:r>
            <a:r>
              <a:rPr lang="es-CL" dirty="0" smtClean="0"/>
              <a:t>el </a:t>
            </a:r>
            <a:r>
              <a:rPr lang="es-CL" dirty="0" smtClean="0"/>
              <a:t>tráfico </a:t>
            </a:r>
            <a:r>
              <a:rPr lang="es-CL" dirty="0" smtClean="0"/>
              <a:t>autorizado</a:t>
            </a:r>
          </a:p>
          <a:p>
            <a:pPr lvl="1"/>
            <a:r>
              <a:rPr lang="es-CL" dirty="0" smtClean="0"/>
              <a:t>En caso de un incidente de seguridad, </a:t>
            </a:r>
            <a:r>
              <a:rPr lang="es-CL" dirty="0" smtClean="0"/>
              <a:t>éste </a:t>
            </a:r>
            <a:r>
              <a:rPr lang="es-CL" dirty="0" smtClean="0"/>
              <a:t>queda circunscrito a una zona aislada y no afecta al resto de la red.</a:t>
            </a:r>
          </a:p>
          <a:p>
            <a:r>
              <a:rPr lang="es-CL" dirty="0" smtClean="0"/>
              <a:t>Las zonas de seguridad se pueden definir con redes L3 o VLAN.</a:t>
            </a:r>
          </a:p>
          <a:p>
            <a:r>
              <a:rPr lang="es-CL" dirty="0" smtClean="0"/>
              <a:t>Un firewall NO tiene la capacidad de controlar el </a:t>
            </a:r>
            <a:r>
              <a:rPr lang="es-CL" dirty="0" smtClean="0"/>
              <a:t>tráfico </a:t>
            </a:r>
            <a:r>
              <a:rPr lang="es-CL" dirty="0" smtClean="0"/>
              <a:t>dentro de una zona.</a:t>
            </a:r>
            <a:endParaRPr lang="es-C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Zonas de seguridad con firewalls</a:t>
            </a:r>
            <a:endParaRPr lang="es-CL" dirty="0"/>
          </a:p>
        </p:txBody>
      </p:sp>
      <p:pic>
        <p:nvPicPr>
          <p:cNvPr id="5" name="4 Imagen" descr="firewall_network_diagram_l.jpg"/>
          <p:cNvPicPr>
            <a:picLocks noChangeAspect="1"/>
          </p:cNvPicPr>
          <p:nvPr/>
        </p:nvPicPr>
        <p:blipFill>
          <a:blip r:embed="rId2" cstate="print"/>
          <a:stretch>
            <a:fillRect/>
          </a:stretch>
        </p:blipFill>
        <p:spPr>
          <a:xfrm>
            <a:off x="590550" y="1612726"/>
            <a:ext cx="7962900" cy="5200650"/>
          </a:xfrm>
          <a:prstGeom prst="rect">
            <a:avLst/>
          </a:prstGeom>
        </p:spPr>
      </p:pic>
      <p:sp>
        <p:nvSpPr>
          <p:cNvPr id="6" name="5 Elipse"/>
          <p:cNvSpPr/>
          <p:nvPr/>
        </p:nvSpPr>
        <p:spPr bwMode="auto">
          <a:xfrm>
            <a:off x="683568" y="3717032"/>
            <a:ext cx="3024336" cy="314096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CL" sz="1800" b="0" i="0" u="none" strike="noStrike" cap="none" normalizeH="0" baseline="0" smtClean="0">
              <a:ln>
                <a:noFill/>
              </a:ln>
              <a:solidFill>
                <a:schemeClr val="bg1"/>
              </a:solidFill>
              <a:effectLst/>
              <a:latin typeface="Arial" charset="0"/>
              <a:cs typeface="Arial" charset="0"/>
            </a:endParaRPr>
          </a:p>
        </p:txBody>
      </p:sp>
      <p:sp>
        <p:nvSpPr>
          <p:cNvPr id="7" name="6 Elipse"/>
          <p:cNvSpPr/>
          <p:nvPr/>
        </p:nvSpPr>
        <p:spPr bwMode="auto">
          <a:xfrm>
            <a:off x="3707904" y="4608512"/>
            <a:ext cx="1368152" cy="126876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CL" sz="1800" b="0" i="0" u="none" strike="noStrike" cap="none" normalizeH="0" baseline="0" smtClean="0">
              <a:ln>
                <a:noFill/>
              </a:ln>
              <a:solidFill>
                <a:schemeClr val="bg1"/>
              </a:solidFill>
              <a:effectLst/>
              <a:latin typeface="Arial" charset="0"/>
              <a:cs typeface="Arial" charset="0"/>
            </a:endParaRPr>
          </a:p>
        </p:txBody>
      </p:sp>
      <p:sp>
        <p:nvSpPr>
          <p:cNvPr id="8" name="7 Elipse"/>
          <p:cNvSpPr/>
          <p:nvPr/>
        </p:nvSpPr>
        <p:spPr bwMode="auto">
          <a:xfrm>
            <a:off x="5580112" y="3212976"/>
            <a:ext cx="3240360" cy="3645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CL" sz="1800" b="0" i="0" u="none" strike="noStrike" cap="none" normalizeH="0" baseline="0" smtClean="0">
              <a:ln>
                <a:noFill/>
              </a:ln>
              <a:solidFill>
                <a:schemeClr val="bg1"/>
              </a:solidFill>
              <a:effectLst/>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b="1" dirty="0" smtClean="0"/>
              <a:t>DMZ: </a:t>
            </a:r>
            <a:r>
              <a:rPr lang="es-CL" dirty="0" smtClean="0"/>
              <a:t>también llamada zona “des-militarizada” es una zona de seguridad que se crea en el contexto de arquitectura de redes con firewall, cuyo propósito principal es publicar servicios hacia redes “no” confiables.</a:t>
            </a:r>
          </a:p>
          <a:p>
            <a:r>
              <a:rPr lang="es-CL" dirty="0" smtClean="0"/>
              <a:t>La principal regla de seguridad de una red DMZ es que el trafico hacia ella esta permitido, pero el trafico desde la red DMZ esta restringido. El objetivo de esta política es que si se llega a comprometer esta red, este a salvo el resto de la red privada.</a:t>
            </a:r>
          </a:p>
          <a:p>
            <a:r>
              <a:rPr lang="es-CL" dirty="0" smtClean="0"/>
              <a:t>Se deben aplicar medidas especiales de seguridad a los servidores que forman parte de esta red.</a:t>
            </a:r>
          </a:p>
          <a:p>
            <a:endParaRPr lang="es-C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Diagrama</a:t>
            </a:r>
            <a:endParaRPr lang="es-ES" dirty="0"/>
          </a:p>
        </p:txBody>
      </p:sp>
      <p:pic>
        <p:nvPicPr>
          <p:cNvPr id="5" name="4 Imagen" descr="DMZ.gif"/>
          <p:cNvPicPr>
            <a:picLocks noChangeAspect="1"/>
          </p:cNvPicPr>
          <p:nvPr/>
        </p:nvPicPr>
        <p:blipFill>
          <a:blip r:embed="rId2" cstate="print"/>
          <a:stretch>
            <a:fillRect/>
          </a:stretch>
        </p:blipFill>
        <p:spPr>
          <a:xfrm>
            <a:off x="1773360" y="1833562"/>
            <a:ext cx="5462936" cy="4357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Utilidad de las redes DMZ</a:t>
            </a:r>
            <a:endParaRPr lang="es-ES" dirty="0"/>
          </a:p>
        </p:txBody>
      </p:sp>
      <p:sp>
        <p:nvSpPr>
          <p:cNvPr id="3" name="2 Marcador de contenido"/>
          <p:cNvSpPr>
            <a:spLocks noGrp="1"/>
          </p:cNvSpPr>
          <p:nvPr>
            <p:ph idx="1"/>
          </p:nvPr>
        </p:nvSpPr>
        <p:spPr/>
        <p:txBody>
          <a:bodyPr/>
          <a:lstStyle/>
          <a:p>
            <a:r>
              <a:rPr lang="es-ES" dirty="0" smtClean="0"/>
              <a:t>Es una red de seguridad intermedia</a:t>
            </a:r>
          </a:p>
          <a:p>
            <a:r>
              <a:rPr lang="es-ES" dirty="0" smtClean="0"/>
              <a:t>Solo el trafico hacia la red interna, esta permitido a través de ella.</a:t>
            </a:r>
          </a:p>
          <a:p>
            <a:r>
              <a:rPr lang="es-ES" dirty="0" smtClean="0"/>
              <a:t>Es una red en la cual se publican servicios, por ejemplo:</a:t>
            </a:r>
          </a:p>
          <a:p>
            <a:pPr lvl="1"/>
            <a:r>
              <a:rPr lang="es-ES" dirty="0" smtClean="0"/>
              <a:t>DNS</a:t>
            </a:r>
          </a:p>
          <a:p>
            <a:pPr lvl="1"/>
            <a:r>
              <a:rPr lang="es-ES" dirty="0" smtClean="0"/>
              <a:t>Servicios Web</a:t>
            </a:r>
          </a:p>
          <a:p>
            <a:pPr lvl="1"/>
            <a:r>
              <a:rPr lang="es-ES" dirty="0" smtClean="0"/>
              <a:t>Gateway de correo electrónico.</a:t>
            </a:r>
          </a:p>
          <a:p>
            <a:pPr lvl="1"/>
            <a:r>
              <a:rPr lang="es-ES" dirty="0" smtClean="0"/>
              <a:t>Etc.</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Controles de seguridad para redes</a:t>
            </a:r>
            <a:endParaRPr lang="es-CL" dirty="0"/>
          </a:p>
        </p:txBody>
      </p:sp>
      <p:sp>
        <p:nvSpPr>
          <p:cNvPr id="3" name="2 Marcador de contenido"/>
          <p:cNvSpPr>
            <a:spLocks noGrp="1"/>
          </p:cNvSpPr>
          <p:nvPr>
            <p:ph idx="1"/>
          </p:nvPr>
        </p:nvSpPr>
        <p:spPr/>
        <p:txBody>
          <a:bodyPr/>
          <a:lstStyle/>
          <a:p>
            <a:r>
              <a:rPr lang="es-CL" dirty="0" smtClean="0"/>
              <a:t>Los servicios que típicamente se instalan en una red DMZ son:</a:t>
            </a:r>
          </a:p>
          <a:p>
            <a:pPr lvl="1"/>
            <a:r>
              <a:rPr lang="es-CL" dirty="0" smtClean="0"/>
              <a:t>Servidores web</a:t>
            </a:r>
          </a:p>
          <a:p>
            <a:pPr lvl="1"/>
            <a:r>
              <a:rPr lang="es-CL" dirty="0" smtClean="0"/>
              <a:t>Gateway de correo electrónico</a:t>
            </a:r>
          </a:p>
          <a:p>
            <a:pPr lvl="1"/>
            <a:r>
              <a:rPr lang="es-CL" dirty="0" smtClean="0"/>
              <a:t>DNS</a:t>
            </a:r>
          </a:p>
          <a:p>
            <a:pPr lvl="1"/>
            <a:r>
              <a:rPr lang="es-CL" dirty="0" smtClean="0"/>
              <a:t>Servidor FTP</a:t>
            </a:r>
          </a:p>
          <a:p>
            <a:pPr lvl="1"/>
            <a:r>
              <a:rPr lang="es-CL" dirty="0" smtClean="0"/>
              <a:t>Servidor de Directorio publico</a:t>
            </a:r>
          </a:p>
          <a:p>
            <a:pPr lvl="1"/>
            <a:r>
              <a:rPr lang="es-CL" dirty="0" smtClean="0"/>
              <a:t>Correo Web</a:t>
            </a:r>
          </a:p>
          <a:p>
            <a:pPr lvl="1"/>
            <a:endParaRPr lang="es-CL" dirty="0"/>
          </a:p>
        </p:txBody>
      </p:sp>
      <p:pic>
        <p:nvPicPr>
          <p:cNvPr id="4" name="3 Imagen" descr="dmz.jpg"/>
          <p:cNvPicPr>
            <a:picLocks noChangeAspect="1"/>
          </p:cNvPicPr>
          <p:nvPr/>
        </p:nvPicPr>
        <p:blipFill>
          <a:blip r:embed="rId2" cstate="print"/>
          <a:stretch>
            <a:fillRect/>
          </a:stretch>
        </p:blipFill>
        <p:spPr>
          <a:xfrm>
            <a:off x="4943688" y="4176464"/>
            <a:ext cx="4020800" cy="24928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ox(in)">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9096</TotalTime>
  <Words>1460</Words>
  <Application>Microsoft Office PowerPoint</Application>
  <PresentationFormat>Presentación en pantalla (4:3)</PresentationFormat>
  <Paragraphs>184</Paragraphs>
  <Slides>35</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35</vt:i4>
      </vt:variant>
    </vt:vector>
  </HeadingPairs>
  <TitlesOfParts>
    <vt:vector size="41" baseType="lpstr">
      <vt:lpstr>Arial</vt:lpstr>
      <vt:lpstr>Lucida Sans Unicode</vt:lpstr>
      <vt:lpstr>Times New Roman</vt:lpstr>
      <vt:lpstr>Wingdings</vt:lpstr>
      <vt:lpstr>Tema de Office</vt:lpstr>
      <vt:lpstr>1_Tema de Office</vt:lpstr>
      <vt:lpstr>Presentación de PowerPoint</vt:lpstr>
      <vt:lpstr>Aprendizaje esperado</vt:lpstr>
      <vt:lpstr>Zonas de Seguridad</vt:lpstr>
      <vt:lpstr>Controles de seguridad para redes</vt:lpstr>
      <vt:lpstr>Zonas de seguridad con firewalls</vt:lpstr>
      <vt:lpstr>Controles de seguridad para redes</vt:lpstr>
      <vt:lpstr>Diagrama</vt:lpstr>
      <vt:lpstr>Utilidad de las redes DMZ</vt:lpstr>
      <vt:lpstr>Controles de seguridad para redes</vt:lpstr>
      <vt:lpstr>Ejemplos de uso de red DMZ</vt:lpstr>
      <vt:lpstr>Beneficios</vt:lpstr>
      <vt:lpstr>Ejemplos de uso de red DMZ</vt:lpstr>
      <vt:lpstr>Beneficios</vt:lpstr>
      <vt:lpstr>Firewall aplicativo</vt:lpstr>
      <vt:lpstr>Beneficios</vt:lpstr>
      <vt:lpstr>DNS</vt:lpstr>
      <vt:lpstr>Beneficios</vt:lpstr>
      <vt:lpstr>Controles de seguridad para redes</vt:lpstr>
      <vt:lpstr>NAT Estático</vt:lpstr>
      <vt:lpstr>NAT Dinámico o PAT</vt:lpstr>
      <vt:lpstr>IDS e IPS</vt:lpstr>
      <vt:lpstr>Controles de seguridad para redes</vt:lpstr>
      <vt:lpstr>Controles de seguridad para redes</vt:lpstr>
      <vt:lpstr>Operación de un IDS</vt:lpstr>
      <vt:lpstr>Controles de seguridad para redes</vt:lpstr>
      <vt:lpstr>Controles de seguridad para redes</vt:lpstr>
      <vt:lpstr>Controles de seguridad para redes</vt:lpstr>
      <vt:lpstr>Controles de seguridad para redes</vt:lpstr>
      <vt:lpstr>Controles de seguridad para redes</vt:lpstr>
      <vt:lpstr>Cuadro Gartner de IPS</vt:lpstr>
      <vt:lpstr>Resumen</vt:lpstr>
      <vt:lpstr>Resumen</vt:lpstr>
      <vt:lpstr>Pregunta 1</vt:lpstr>
      <vt:lpstr>Pregunta 2</vt:lpstr>
      <vt:lpstr>Pregunta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sala.profesores</dc:creator>
  <cp:lastModifiedBy>JAime Gomez</cp:lastModifiedBy>
  <cp:revision>592</cp:revision>
  <dcterms:created xsi:type="dcterms:W3CDTF">2011-08-16T22:38:15Z</dcterms:created>
  <dcterms:modified xsi:type="dcterms:W3CDTF">2015-05-23T11:32:52Z</dcterms:modified>
</cp:coreProperties>
</file>