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437" r:id="rId3"/>
    <p:sldId id="515" r:id="rId4"/>
    <p:sldId id="503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9" r:id="rId16"/>
    <p:sldId id="535" r:id="rId17"/>
    <p:sldId id="536" r:id="rId18"/>
    <p:sldId id="504" r:id="rId19"/>
    <p:sldId id="530" r:id="rId20"/>
    <p:sldId id="531" r:id="rId21"/>
    <p:sldId id="533" r:id="rId22"/>
    <p:sldId id="547" r:id="rId23"/>
    <p:sldId id="548" r:id="rId24"/>
    <p:sldId id="532" r:id="rId25"/>
    <p:sldId id="507" r:id="rId26"/>
    <p:sldId id="544" r:id="rId27"/>
    <p:sldId id="508" r:id="rId28"/>
    <p:sldId id="516" r:id="rId29"/>
    <p:sldId id="509" r:id="rId30"/>
    <p:sldId id="510" r:id="rId31"/>
    <p:sldId id="514" r:id="rId32"/>
    <p:sldId id="541" r:id="rId33"/>
    <p:sldId id="545" r:id="rId34"/>
  </p:sldIdLst>
  <p:sldSz cx="9144000" cy="6858000" type="screen4x3"/>
  <p:notesSz cx="7077075" cy="90773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38188" indent="-280988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23">
          <p15:clr>
            <a:srgbClr val="A4A3A4"/>
          </p15:clr>
        </p15:guide>
        <p15:guide id="2" pos="2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8" autoAdjust="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23"/>
        <p:guide pos="2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50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4650742A-CF3C-4C63-B8B4-164514790860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50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8700AF15-F8C9-4820-992B-383F7F18764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36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008499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26640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681038"/>
            <a:ext cx="4511675" cy="33845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708016" y="4312030"/>
            <a:ext cx="5642616" cy="4065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0" y="8616556"/>
            <a:ext cx="3065504" cy="45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4008499" y="8622559"/>
            <a:ext cx="3047074" cy="4337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691252" algn="l"/>
                <a:tab pos="1382504" algn="l"/>
                <a:tab pos="2073756" algn="l"/>
                <a:tab pos="2765008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EFDE3ECF-E135-4C04-A019-3F62FE5DEA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22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B7C67B7-6815-4B67-BFFD-2D7C3BC24EC9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008500" y="8622559"/>
            <a:ext cx="3057825" cy="4442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ECA0A467-9E44-4D25-AB0B-62BAE4B49916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008499" y="8622559"/>
            <a:ext cx="3060897" cy="44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CD4E6A0F-9A23-4F4E-AD48-256A0A19A53B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08499" y="8622559"/>
            <a:ext cx="3065504" cy="4517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3365B913-2515-493E-BA6D-1D6A631B6D69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179513" y="681400"/>
            <a:ext cx="4718050" cy="340399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  <p:sp>
        <p:nvSpPr>
          <p:cNvPr id="27655" name="Text Box 5"/>
          <p:cNvSpPr>
            <a:spLocks noGrp="1" noChangeArrowheads="1"/>
          </p:cNvSpPr>
          <p:nvPr>
            <p:ph type="body"/>
          </p:nvPr>
        </p:nvSpPr>
        <p:spPr>
          <a:xfrm>
            <a:off x="185835" y="4133425"/>
            <a:ext cx="6871275" cy="4076391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1181049" y="681400"/>
            <a:ext cx="4705763" cy="33934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1217909" y="681400"/>
            <a:ext cx="4624364" cy="3388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4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1163" y="404813"/>
            <a:ext cx="2049462" cy="48545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11188" y="404813"/>
            <a:ext cx="5997575" cy="48545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C7B673-8656-4B5C-9F7F-5C3C25AEBBC8}" type="datetime1">
              <a:rPr lang="es-CL" smtClean="0"/>
              <a:pPr/>
              <a:t>17-04-2018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Seguridad Informática</a:t>
            </a:r>
            <a:endParaRPr lang="es-C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2BA751-840E-4279-A542-98005082AFB8}" type="slidenum">
              <a:rPr lang="es-CL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2888" y="1600200"/>
            <a:ext cx="209391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11150" y="1600200"/>
            <a:ext cx="61293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81450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45038" y="1628775"/>
            <a:ext cx="3983037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8126412" cy="95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675" y="6626225"/>
            <a:ext cx="236220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428038" y="6623050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BC902D8-023C-4364-AF77-FCCC50DA6388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116887" cy="363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1497013"/>
            <a:ext cx="9144000" cy="1587"/>
          </a:xfrm>
          <a:prstGeom prst="line">
            <a:avLst/>
          </a:prstGeom>
          <a:noFill/>
          <a:ln w="57240">
            <a:solidFill>
              <a:srgbClr val="83A2C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16113"/>
            <a:ext cx="9144000" cy="2449512"/>
          </a:xfrm>
          <a:prstGeom prst="rect">
            <a:avLst/>
          </a:prstGeom>
          <a:solidFill>
            <a:srgbClr val="83A2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867400" y="0"/>
            <a:ext cx="3276600" cy="19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3675" y="6537325"/>
            <a:ext cx="33718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283575" y="6453188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9B061A07-C7C1-4B35-8B3F-6E83DFB388CB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2382838"/>
            <a:ext cx="3749675" cy="139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656263" y="5427663"/>
            <a:ext cx="2936875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>
                <a:solidFill>
                  <a:srgbClr val="D3D3D3"/>
                </a:solidFill>
              </a:rPr>
              <a:t>Escuela de Informática y Telecomunicaciones</a:t>
            </a:r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7400" y="1916113"/>
            <a:ext cx="3276600" cy="245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11150" y="2662238"/>
            <a:ext cx="5556250" cy="84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080" tIns="41040" rIns="82080" bIns="41040" anchor="ctr"/>
          <a:lstStyle/>
          <a:p>
            <a:pPr marL="673100" indent="-330200">
              <a:tabLst>
                <a:tab pos="368300" algn="l"/>
                <a:tab pos="825500" algn="l"/>
                <a:tab pos="1270000" algn="l"/>
                <a:tab pos="1714500" algn="l"/>
                <a:tab pos="2171700" algn="l"/>
                <a:tab pos="2616200" algn="l"/>
                <a:tab pos="3073400" algn="l"/>
                <a:tab pos="3517900" algn="l"/>
                <a:tab pos="3962400" algn="l"/>
                <a:tab pos="4419600" algn="l"/>
                <a:tab pos="4864100" algn="l"/>
                <a:tab pos="5308600" algn="l"/>
                <a:tab pos="5765800" algn="l"/>
                <a:tab pos="6210300" algn="l"/>
                <a:tab pos="6667500" algn="l"/>
                <a:tab pos="7112000" algn="l"/>
                <a:tab pos="7556500" algn="l"/>
                <a:tab pos="8013700" algn="l"/>
                <a:tab pos="8458200" algn="l"/>
                <a:tab pos="8902700" algn="l"/>
                <a:tab pos="9359900" algn="l"/>
                <a:tab pos="9474200" algn="l"/>
              </a:tabLst>
            </a:pPr>
            <a:r>
              <a:rPr lang="es-ES" sz="2800" dirty="0" smtClean="0"/>
              <a:t>Seguridad en </a:t>
            </a:r>
            <a:r>
              <a:rPr lang="es-ES" sz="2800" dirty="0" err="1" smtClean="0"/>
              <a:t>Sist</a:t>
            </a:r>
            <a:r>
              <a:rPr lang="es-ES" sz="2800" dirty="0" smtClean="0"/>
              <a:t>. </a:t>
            </a:r>
            <a:r>
              <a:rPr lang="es-ES" sz="2800" dirty="0" err="1" smtClean="0"/>
              <a:t>Comput</a:t>
            </a:r>
            <a:r>
              <a:rPr lang="es-ES" sz="2800" dirty="0" smtClean="0"/>
              <a:t>.</a:t>
            </a:r>
            <a:endParaRPr lang="en-US" sz="2800" dirty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95288" y="4797425"/>
            <a:ext cx="45720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L" b="1" dirty="0" smtClean="0">
                <a:solidFill>
                  <a:srgbClr val="000000"/>
                </a:solidFill>
              </a:rPr>
              <a:t>SSC 5501</a:t>
            </a:r>
            <a:endParaRPr lang="es-CL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Amenazas al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Procesos: </a:t>
            </a:r>
            <a:r>
              <a:rPr lang="es-CL" dirty="0" smtClean="0"/>
              <a:t>corresponden a las tareas que ejecuta el sistema operativo que se alojan en memoria y utiliza los recursos de hardware.</a:t>
            </a:r>
          </a:p>
          <a:p>
            <a:r>
              <a:rPr lang="es-CL" dirty="0" smtClean="0"/>
              <a:t>Vista de procesos de un sistema Linux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203" y="3601566"/>
            <a:ext cx="8558015" cy="20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Vista de procesos en Windows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1731669"/>
            <a:ext cx="6912767" cy="49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Amenazas al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Sistemas Operativos Virtuales: </a:t>
            </a:r>
            <a:r>
              <a:rPr lang="es-CL" dirty="0" smtClean="0"/>
              <a:t>son aquellos que permiten ejecutar múltiples sistemas operativos en un mismo hardware. Esta solución permite optimizar los recursos además de implementar servidores </a:t>
            </a:r>
            <a:r>
              <a:rPr lang="es-CL" smtClean="0"/>
              <a:t>solo vía </a:t>
            </a:r>
            <a:r>
              <a:rPr lang="es-CL" dirty="0" smtClean="0"/>
              <a:t>configuración de software.</a:t>
            </a:r>
          </a:p>
          <a:p>
            <a:r>
              <a:rPr lang="es-CL" dirty="0" smtClean="0"/>
              <a:t>La mayoría de estas soluciones permiten asignar parte de los recursos de hardware a cada uno de los sistemas operativos “huésped” a discreción.</a:t>
            </a:r>
          </a:p>
          <a:p>
            <a:r>
              <a:rPr lang="es-CL" dirty="0" smtClean="0"/>
              <a:t>Las soluciones mas utilizadas son:</a:t>
            </a:r>
          </a:p>
          <a:p>
            <a:pPr lvl="1"/>
            <a:r>
              <a:rPr lang="es-CL" dirty="0" err="1" smtClean="0"/>
              <a:t>VMWare</a:t>
            </a:r>
            <a:endParaRPr lang="es-CL" dirty="0" smtClean="0"/>
          </a:p>
          <a:p>
            <a:pPr lvl="1"/>
            <a:r>
              <a:rPr lang="es-CL" dirty="0" err="1" smtClean="0"/>
              <a:t>Xen</a:t>
            </a:r>
            <a:endParaRPr lang="es-CL" dirty="0" smtClean="0"/>
          </a:p>
          <a:p>
            <a:pPr lvl="1"/>
            <a:r>
              <a:rPr lang="es-CL" dirty="0" smtClean="0"/>
              <a:t>Citrix</a:t>
            </a:r>
          </a:p>
          <a:p>
            <a:pPr lvl="1"/>
            <a:r>
              <a:rPr lang="es-CL" dirty="0" smtClean="0"/>
              <a:t>Microsoft</a:t>
            </a:r>
          </a:p>
          <a:p>
            <a:pPr lvl="1"/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Esquema de </a:t>
            </a:r>
            <a:r>
              <a:rPr lang="es-CL" dirty="0" err="1" smtClean="0"/>
              <a:t>virtualización</a:t>
            </a:r>
            <a:endParaRPr lang="es-CL" dirty="0"/>
          </a:p>
        </p:txBody>
      </p:sp>
      <p:pic>
        <p:nvPicPr>
          <p:cNvPr id="4" name="3 Imagen" descr="hypervis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358" y="2008403"/>
            <a:ext cx="6227986" cy="4876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Amenazas al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Principales amenazas al Sistema Operativo:</a:t>
            </a:r>
          </a:p>
          <a:p>
            <a:r>
              <a:rPr lang="es-CL" b="1" dirty="0" smtClean="0"/>
              <a:t>Desbordamiento de búfer (Buffer </a:t>
            </a:r>
            <a:r>
              <a:rPr lang="es-CL" b="1" dirty="0" err="1" smtClean="0"/>
              <a:t>Overflow</a:t>
            </a:r>
            <a:r>
              <a:rPr lang="es-CL" b="1" dirty="0" smtClean="0"/>
              <a:t>): </a:t>
            </a:r>
            <a:r>
              <a:rPr lang="es-CL" dirty="0" smtClean="0"/>
              <a:t>ocurre cuando se excede la capacidad de memoria reservada para una variable y el sistema no tiene control sobre dicha variable. La principal consecuencia es la caída del sistema.</a:t>
            </a:r>
          </a:p>
          <a:p>
            <a:r>
              <a:rPr lang="es-CL" b="1" dirty="0" smtClean="0"/>
              <a:t>Puerta trasera (</a:t>
            </a:r>
            <a:r>
              <a:rPr lang="es-CL" b="1" dirty="0" err="1" smtClean="0"/>
              <a:t>Backdoor</a:t>
            </a:r>
            <a:r>
              <a:rPr lang="es-CL" b="1" dirty="0" smtClean="0"/>
              <a:t>): </a:t>
            </a:r>
            <a:r>
              <a:rPr lang="es-CL" dirty="0" smtClean="0"/>
              <a:t>programa que se instala en el Sistema Operativo, sin el consentimiento del usuario, que al ejecutarse levanta un servicio a través del cual el atacante puede tomar control remoto del servidor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Amenazas al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Ataques al Sistema Operativo:</a:t>
            </a:r>
          </a:p>
          <a:p>
            <a:r>
              <a:rPr lang="es-CL" dirty="0" smtClean="0"/>
              <a:t>Hoy existen dos tipos de ataques de los cuales un S. O. puede ser víctima.</a:t>
            </a:r>
          </a:p>
          <a:p>
            <a:r>
              <a:rPr lang="es-CL" b="1" dirty="0" smtClean="0"/>
              <a:t>Ataque de servicio: </a:t>
            </a:r>
            <a:r>
              <a:rPr lang="es-CL" dirty="0" smtClean="0"/>
              <a:t>consiste en explotar algún servicio vulnerable del sistema operativo y a través de </a:t>
            </a:r>
            <a:r>
              <a:rPr lang="es-CL" dirty="0" smtClean="0"/>
              <a:t>él </a:t>
            </a:r>
            <a:r>
              <a:rPr lang="es-CL" dirty="0" smtClean="0"/>
              <a:t>acceder al servidor o tomar control de este.</a:t>
            </a:r>
          </a:p>
          <a:p>
            <a:r>
              <a:rPr lang="es-CL" b="1" dirty="0" smtClean="0"/>
              <a:t>Ataque de cliente: </a:t>
            </a:r>
            <a:r>
              <a:rPr lang="es-CL" dirty="0" smtClean="0"/>
              <a:t>consiste en que el cliente se infecta con algún archivo o aplicación ejecutado en el servidor que aprovecha alguna vulnerabilidad en el sistema operativo de la víctima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Amenazas al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556793"/>
            <a:ext cx="8116887" cy="576063"/>
          </a:xfrm>
        </p:spPr>
        <p:txBody>
          <a:bodyPr/>
          <a:lstStyle/>
          <a:p>
            <a:r>
              <a:rPr lang="es-CL" b="1" dirty="0" smtClean="0"/>
              <a:t>Ataque de servicio</a:t>
            </a:r>
            <a:endParaRPr lang="es-C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25" y="2132856"/>
            <a:ext cx="37147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611560" y="4365105"/>
            <a:ext cx="8116887" cy="4320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/>
              <a:defRPr/>
            </a:pPr>
            <a:r>
              <a:rPr kumimoji="0" lang="es-CL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Ataque de cliente</a:t>
            </a:r>
            <a:endParaRPr kumimoji="0" lang="es-CL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4613" y="5017343"/>
            <a:ext cx="39147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Código Malicioso</a:t>
            </a:r>
          </a:p>
          <a:p>
            <a:endParaRPr lang="es-ES" dirty="0" smtClean="0"/>
          </a:p>
          <a:p>
            <a:pPr lvl="1"/>
            <a:r>
              <a:rPr lang="es-ES" sz="2400" dirty="0" err="1" smtClean="0"/>
              <a:t>Def</a:t>
            </a:r>
            <a:r>
              <a:rPr lang="es-ES" sz="2400" dirty="0" smtClean="0"/>
              <a:t>: software, aplicación o programa que se ejecuta </a:t>
            </a:r>
            <a:r>
              <a:rPr lang="es-ES" sz="2400" b="1" i="1" dirty="0" smtClean="0"/>
              <a:t>sin consentimiento</a:t>
            </a:r>
            <a:r>
              <a:rPr lang="es-ES" sz="2400" dirty="0" smtClean="0"/>
              <a:t> del usuario y que </a:t>
            </a:r>
            <a:r>
              <a:rPr lang="es-ES" sz="2400" b="1" i="1" dirty="0" smtClean="0"/>
              <a:t>causa algún tipo de daño</a:t>
            </a:r>
            <a:r>
              <a:rPr lang="es-ES" sz="2400" dirty="0" smtClean="0"/>
              <a:t>.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En el idioma ingles se conoce como “malware” que es una abreviación de “</a:t>
            </a:r>
            <a:r>
              <a:rPr lang="es-ES" sz="2400" b="1" dirty="0" err="1" smtClean="0"/>
              <a:t>Mal</a:t>
            </a:r>
            <a:r>
              <a:rPr lang="es-ES" sz="2400" dirty="0" err="1" smtClean="0"/>
              <a:t>icious</a:t>
            </a:r>
            <a:r>
              <a:rPr lang="es-ES" sz="2400" dirty="0" smtClean="0"/>
              <a:t> soft</a:t>
            </a:r>
            <a:r>
              <a:rPr lang="es-ES" sz="2400" b="1" dirty="0" smtClean="0"/>
              <a:t>ware</a:t>
            </a:r>
            <a:r>
              <a:rPr lang="es-ES" sz="2400" dirty="0" smtClean="0"/>
              <a:t>”.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Amenazas al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Malware: </a:t>
            </a:r>
            <a:r>
              <a:rPr lang="es-CL" dirty="0" smtClean="0"/>
              <a:t>software malicioso que ataca un Sistema Operativo para causar algún daño, sus principales variantes son:</a:t>
            </a:r>
          </a:p>
          <a:p>
            <a:r>
              <a:rPr lang="es-CL" b="1" dirty="0" smtClean="0"/>
              <a:t>Virus: </a:t>
            </a:r>
            <a:r>
              <a:rPr lang="es-CL" dirty="0" smtClean="0"/>
              <a:t>tiene la capacidad de auto-reproducirse a través de diferentes medios, afectan a archivos o aplicaciones.</a:t>
            </a:r>
          </a:p>
          <a:p>
            <a:r>
              <a:rPr lang="es-CL" b="1" dirty="0" smtClean="0"/>
              <a:t>Gusanos: </a:t>
            </a:r>
            <a:r>
              <a:rPr lang="es-CL" dirty="0" smtClean="0"/>
              <a:t>se propagan a través de la red y causan daño fundamentalmente por exceso de trafico. De este tipo han sido los daños mas importantes</a:t>
            </a:r>
          </a:p>
          <a:p>
            <a:r>
              <a:rPr lang="es-CL" b="1" dirty="0" smtClean="0"/>
              <a:t>Troyano: </a:t>
            </a:r>
            <a:r>
              <a:rPr lang="es-CL" dirty="0" smtClean="0"/>
              <a:t>utiliza un programa licito para transportarse, no tiene la capacidad de auto-reproducirse.</a:t>
            </a:r>
          </a:p>
          <a:p>
            <a:r>
              <a:rPr lang="es-CL" b="1" dirty="0" err="1" smtClean="0"/>
              <a:t>Rootkit</a:t>
            </a:r>
            <a:r>
              <a:rPr lang="es-CL" b="1" dirty="0" smtClean="0"/>
              <a:t>: </a:t>
            </a:r>
            <a:r>
              <a:rPr lang="es-CL" dirty="0" smtClean="0"/>
              <a:t>infecta al sistema reemplazando una porción del programa para ejecutar comandos de S. 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Amenazas al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err="1" smtClean="0"/>
              <a:t>Adware</a:t>
            </a:r>
            <a:r>
              <a:rPr lang="es-CL" b="1" dirty="0" smtClean="0"/>
              <a:t>: </a:t>
            </a:r>
            <a:r>
              <a:rPr lang="es-CL" dirty="0" smtClean="0"/>
              <a:t>infecta a su victima a través de publicidad no deseada, típicamente como pop-up de algún servicio de navegación</a:t>
            </a:r>
          </a:p>
          <a:p>
            <a:r>
              <a:rPr lang="es-CL" b="1" dirty="0" err="1" smtClean="0"/>
              <a:t>Dialer</a:t>
            </a:r>
            <a:r>
              <a:rPr lang="es-CL" b="1" dirty="0" smtClean="0"/>
              <a:t>: </a:t>
            </a:r>
            <a:r>
              <a:rPr lang="es-CL" dirty="0" smtClean="0"/>
              <a:t>al infectar a su victima inicia conexiones hacia Internet para bajar archivos o enviar información</a:t>
            </a:r>
          </a:p>
          <a:p>
            <a:r>
              <a:rPr lang="es-CL" b="1" dirty="0" smtClean="0"/>
              <a:t>Spyware: </a:t>
            </a:r>
            <a:r>
              <a:rPr lang="es-CL" dirty="0" smtClean="0"/>
              <a:t>tiene la capacidad de leer teclado o robar información y luego enviarla al atacante a través de Internet.</a:t>
            </a:r>
          </a:p>
          <a:p>
            <a:endParaRPr lang="es-CL" dirty="0"/>
          </a:p>
        </p:txBody>
      </p:sp>
      <p:pic>
        <p:nvPicPr>
          <p:cNvPr id="4" name="3 Imagen" descr="vir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7708" y="4696416"/>
            <a:ext cx="2738428" cy="2161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Prevención de Amenazas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Amenazas al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484785"/>
            <a:ext cx="8116887" cy="576063"/>
          </a:xfrm>
        </p:spPr>
        <p:txBody>
          <a:bodyPr/>
          <a:lstStyle/>
          <a:p>
            <a:r>
              <a:rPr lang="es-CL" b="1" dirty="0" smtClean="0"/>
              <a:t>Tipos de malware</a:t>
            </a:r>
            <a:endParaRPr lang="es-CL" b="1" dirty="0"/>
          </a:p>
        </p:txBody>
      </p:sp>
      <p:pic>
        <p:nvPicPr>
          <p:cNvPr id="4" name="3 Imagen" descr="new-malwar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546" y="2132856"/>
            <a:ext cx="6743814" cy="3667061"/>
          </a:xfrm>
          <a:prstGeom prst="rect">
            <a:avLst/>
          </a:prstGeom>
        </p:spPr>
      </p:pic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611560" y="6165304"/>
            <a:ext cx="8116887" cy="57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Fuente:</a:t>
            </a:r>
            <a:r>
              <a:rPr kumimoji="0" lang="es-CL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L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PandaLabs</a:t>
            </a:r>
            <a:r>
              <a:rPr kumimoji="0" lang="es-CL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2013</a:t>
            </a:r>
            <a:endParaRPr kumimoji="0" lang="es-C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Tipos de malware</a:t>
            </a:r>
            <a:endParaRPr lang="es-CL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611560" y="5949281"/>
            <a:ext cx="8116887" cy="57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Fuente:</a:t>
            </a:r>
            <a:r>
              <a:rPr kumimoji="0" lang="es-CL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L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PandaLabs</a:t>
            </a:r>
            <a:r>
              <a:rPr kumimoji="0" lang="es-CL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2014</a:t>
            </a:r>
            <a:endParaRPr kumimoji="0" lang="es-C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1628800"/>
            <a:ext cx="7183317" cy="41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0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Tipos de malware</a:t>
            </a:r>
            <a:endParaRPr lang="es-CL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611560" y="5949281"/>
            <a:ext cx="8116887" cy="57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Fuente:</a:t>
            </a:r>
            <a:r>
              <a:rPr kumimoji="0" lang="es-CL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L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PandaLabs</a:t>
            </a:r>
            <a:r>
              <a:rPr kumimoji="0" lang="es-CL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2014</a:t>
            </a:r>
            <a:endParaRPr kumimoji="0" lang="es-C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7387461" cy="41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1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Crecimiento del malware</a:t>
            </a:r>
            <a:endParaRPr lang="es-CL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611560" y="6309321"/>
            <a:ext cx="8116887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Fuente</a:t>
            </a:r>
            <a:r>
              <a:rPr lang="es-CL" b="1" kern="0" dirty="0" smtClean="0">
                <a:solidFill>
                  <a:srgbClr val="000000"/>
                </a:solidFill>
                <a:latin typeface="+mn-lt"/>
                <a:cs typeface="+mn-cs"/>
              </a:rPr>
              <a:t>: AV-test </a:t>
            </a:r>
            <a:r>
              <a:rPr lang="es-CL" b="1" kern="0" dirty="0" smtClean="0">
                <a:solidFill>
                  <a:srgbClr val="000000"/>
                </a:solidFill>
                <a:latin typeface="+mn-lt"/>
                <a:cs typeface="+mn-cs"/>
              </a:rPr>
              <a:t>2018</a:t>
            </a:r>
            <a:endParaRPr kumimoji="0" lang="es-C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2" descr="https://www.av-test.org/typo3temp/avtestreports/malware-all-years_sum_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6" y="1544608"/>
            <a:ext cx="8268072" cy="4620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Códigos maliciosos en la historia..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1993 aparece uno de los primeros virus, denominado “Barrotes”, se propagaba a través de disquete y se activaba el día 5 de enero, hacia aparecer una serie de barrotes en la pantalla, de donde deriva su nombre.</a:t>
            </a:r>
          </a:p>
          <a:p>
            <a:r>
              <a:rPr lang="es-ES" dirty="0" smtClean="0"/>
              <a:t>En 1999 aparece “</a:t>
            </a:r>
            <a:r>
              <a:rPr lang="es-ES" dirty="0" err="1" smtClean="0"/>
              <a:t>Melissa</a:t>
            </a:r>
            <a:r>
              <a:rPr lang="es-ES" dirty="0" smtClean="0"/>
              <a:t>” uno de los primeros virus en propagarse a través de correo electrónico, se infectaban los usuarios al abrir el correo.</a:t>
            </a:r>
          </a:p>
          <a:p>
            <a:r>
              <a:rPr lang="es-ES" dirty="0" smtClean="0"/>
              <a:t>En 2001 aparece “</a:t>
            </a:r>
            <a:r>
              <a:rPr lang="es-ES" dirty="0" err="1" smtClean="0"/>
              <a:t>Nimbda</a:t>
            </a:r>
            <a:r>
              <a:rPr lang="es-ES" dirty="0" smtClean="0"/>
              <a:t>” uno de los primeros virus de red, o “gusano”, infectaba las estaciones de trabajo y tomaba control de ellas.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 BLASTER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Fue detectado el año 2003, se propagaba a través de la red y utilizaba una vulnerabilidad del servicio DCOM de Microsoft. Se caracterizó por su rápida propagación.</a:t>
            </a:r>
            <a:endParaRPr lang="es-CL" dirty="0"/>
          </a:p>
        </p:txBody>
      </p:sp>
      <p:pic>
        <p:nvPicPr>
          <p:cNvPr id="4" name="3 Imagen" descr="hosts_135_6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924944"/>
            <a:ext cx="518457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Códigos maliciosos en la historia..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2003, aparece “</a:t>
            </a:r>
            <a:r>
              <a:rPr lang="es-ES" dirty="0" err="1" smtClean="0"/>
              <a:t>SQLSlammer</a:t>
            </a:r>
            <a:r>
              <a:rPr lang="es-ES" dirty="0" smtClean="0"/>
              <a:t>”, virus de red que aprovechaba una vulnerabilidad de SQL para infectar.</a:t>
            </a:r>
          </a:p>
          <a:p>
            <a:r>
              <a:rPr lang="es-ES" dirty="0" smtClean="0"/>
              <a:t>En 2004, aparece “</a:t>
            </a:r>
            <a:r>
              <a:rPr lang="es-ES" dirty="0" err="1" smtClean="0"/>
              <a:t>Netsky</a:t>
            </a:r>
            <a:r>
              <a:rPr lang="es-ES" dirty="0" smtClean="0"/>
              <a:t>”, que se reproducía a través del navegador “Explorer”.</a:t>
            </a:r>
          </a:p>
          <a:p>
            <a:r>
              <a:rPr lang="es-ES" dirty="0" smtClean="0"/>
              <a:t>En 2008, uno de los virus mas dañinos, “</a:t>
            </a:r>
            <a:r>
              <a:rPr lang="es-ES" dirty="0" err="1" smtClean="0"/>
              <a:t>Conficker</a:t>
            </a:r>
            <a:r>
              <a:rPr lang="es-ES" dirty="0" smtClean="0"/>
              <a:t>”, aprovechaba las vulnerabilidades de Microsoft y fue uno de los mas complejos de combatir para los fabricantes de Antivirus.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Propagación de </a:t>
            </a:r>
            <a:r>
              <a:rPr lang="es-ES" dirty="0" err="1" smtClean="0"/>
              <a:t>conficker</a:t>
            </a:r>
            <a:endParaRPr lang="es-ES" dirty="0"/>
          </a:p>
        </p:txBody>
      </p:sp>
      <p:pic>
        <p:nvPicPr>
          <p:cNvPr id="1026" name="Picture 2" descr="C:\Users\Jaime Gomez\Documents\DUOC\Ingenieria Informatica\confick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806" y="1636831"/>
            <a:ext cx="6963586" cy="4888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Crecimiento malware </a:t>
            </a:r>
            <a:r>
              <a:rPr lang="es-ES" dirty="0" err="1" smtClean="0"/>
              <a:t>mobile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7" y="1538287"/>
            <a:ext cx="8186785" cy="4663061"/>
          </a:xfrm>
          <a:prstGeom prst="rect">
            <a:avLst/>
          </a:prstGeom>
        </p:spPr>
      </p:pic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611560" y="6309321"/>
            <a:ext cx="8116887" cy="360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Fuente</a:t>
            </a:r>
            <a:r>
              <a:rPr lang="es-CL" b="1" kern="0" dirty="0" smtClean="0">
                <a:solidFill>
                  <a:srgbClr val="000000"/>
                </a:solidFill>
                <a:latin typeface="+mn-lt"/>
                <a:cs typeface="+mn-cs"/>
              </a:rPr>
              <a:t>: </a:t>
            </a:r>
            <a:r>
              <a:rPr lang="es-CL" b="1" kern="0" dirty="0" err="1" smtClean="0">
                <a:solidFill>
                  <a:srgbClr val="000000"/>
                </a:solidFill>
                <a:latin typeface="+mn-lt"/>
                <a:cs typeface="+mn-cs"/>
              </a:rPr>
              <a:t>SecureList</a:t>
            </a:r>
            <a:r>
              <a:rPr lang="es-CL" b="1" kern="0" dirty="0" smtClean="0">
                <a:solidFill>
                  <a:srgbClr val="000000"/>
                </a:solidFill>
                <a:latin typeface="+mn-lt"/>
                <a:cs typeface="+mn-cs"/>
              </a:rPr>
              <a:t> 2015</a:t>
            </a:r>
            <a:endParaRPr kumimoji="0" lang="es-C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infecciones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través de dispositivos removibles, tales como disqueteras, CD, </a:t>
            </a:r>
            <a:r>
              <a:rPr lang="es-ES" dirty="0" err="1" smtClean="0"/>
              <a:t>pendrives</a:t>
            </a:r>
            <a:r>
              <a:rPr lang="es-ES" dirty="0" smtClean="0"/>
              <a:t>, etc.</a:t>
            </a:r>
          </a:p>
          <a:p>
            <a:r>
              <a:rPr lang="es-ES" dirty="0" smtClean="0"/>
              <a:t>A través de macros de Office de Microsoft.</a:t>
            </a:r>
          </a:p>
          <a:p>
            <a:r>
              <a:rPr lang="es-ES" dirty="0" smtClean="0"/>
              <a:t>A través de correo electrónico, tanto en los adjuntos como en el mensaje.</a:t>
            </a:r>
          </a:p>
          <a:p>
            <a:r>
              <a:rPr lang="es-ES" dirty="0" smtClean="0"/>
              <a:t>A través de la red, se propagan en el trafico de redes locales o Internet.</a:t>
            </a:r>
          </a:p>
          <a:p>
            <a:r>
              <a:rPr lang="es-ES" dirty="0" smtClean="0"/>
              <a:t>A través de aplicaciones web, infecta al usuario que se conecta al sitio.</a:t>
            </a:r>
          </a:p>
          <a:p>
            <a:r>
              <a:rPr lang="es-ES" dirty="0" smtClean="0"/>
              <a:t>A través de “</a:t>
            </a:r>
            <a:r>
              <a:rPr lang="es-ES" dirty="0" err="1" smtClean="0"/>
              <a:t>Botnets</a:t>
            </a:r>
            <a:r>
              <a:rPr lang="es-ES" dirty="0" smtClean="0"/>
              <a:t>”, utilizando una computadora infectada como </a:t>
            </a:r>
            <a:r>
              <a:rPr lang="es-ES" dirty="0" err="1" smtClean="0"/>
              <a:t>Zombie</a:t>
            </a:r>
            <a:r>
              <a:rPr lang="es-ES" dirty="0" smtClean="0"/>
              <a:t> para infectar a otras.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 esperado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Conocer las principales amenazas para Sistemas Operativos</a:t>
            </a:r>
          </a:p>
          <a:p>
            <a:endParaRPr lang="es-ES" dirty="0" smtClean="0"/>
          </a:p>
          <a:p>
            <a:r>
              <a:rPr lang="es-ES" dirty="0" smtClean="0"/>
              <a:t>Conocer los principales códigos maliciosos existentes en Seguridad Informática</a:t>
            </a:r>
          </a:p>
          <a:p>
            <a:endParaRPr lang="es-ES" dirty="0" smtClean="0"/>
          </a:p>
          <a:p>
            <a:r>
              <a:rPr lang="es-ES" dirty="0" smtClean="0"/>
              <a:t>Estudio de casos emblemáticos de ataques de malware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Componentes del Sistema Operativo</a:t>
            </a:r>
          </a:p>
          <a:p>
            <a:pPr lvl="1"/>
            <a:r>
              <a:rPr lang="es-CL" dirty="0" smtClean="0"/>
              <a:t>Sistema de archivos</a:t>
            </a:r>
          </a:p>
          <a:p>
            <a:pPr lvl="1"/>
            <a:r>
              <a:rPr lang="es-CL" dirty="0" smtClean="0"/>
              <a:t>Modelo de permisos</a:t>
            </a:r>
          </a:p>
          <a:p>
            <a:r>
              <a:rPr lang="es-CL" dirty="0" smtClean="0"/>
              <a:t>Amenazas al Sistema Operativo</a:t>
            </a:r>
          </a:p>
          <a:p>
            <a:pPr lvl="1"/>
            <a:r>
              <a:rPr lang="es-CL" dirty="0" err="1" smtClean="0"/>
              <a:t>Virtualización</a:t>
            </a:r>
            <a:endParaRPr lang="es-CL" dirty="0" smtClean="0"/>
          </a:p>
          <a:p>
            <a:pPr lvl="1"/>
            <a:r>
              <a:rPr lang="es-CL" dirty="0" smtClean="0"/>
              <a:t>Tipos de amenazas</a:t>
            </a:r>
          </a:p>
          <a:p>
            <a:pPr lvl="1"/>
            <a:r>
              <a:rPr lang="es-CL" dirty="0" smtClean="0"/>
              <a:t>Tipos de ataques</a:t>
            </a:r>
          </a:p>
          <a:p>
            <a:r>
              <a:rPr lang="es-CL" dirty="0" smtClean="0"/>
              <a:t>Malware</a:t>
            </a:r>
          </a:p>
          <a:p>
            <a:pPr lvl="1"/>
            <a:r>
              <a:rPr lang="es-CL" dirty="0" smtClean="0"/>
              <a:t>Clasificación de malware</a:t>
            </a:r>
          </a:p>
          <a:p>
            <a:pPr lvl="1"/>
            <a:r>
              <a:rPr lang="es-CL" dirty="0" smtClean="0"/>
              <a:t>Estadísticas de malware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1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Si usted recibe una llamada de que existe una vulnerabilidad en un servidor en el puerto 1234. ¿A que tipo de malware se refiere?</a:t>
            </a:r>
          </a:p>
          <a:p>
            <a:endParaRPr lang="es-CL" dirty="0" smtClean="0"/>
          </a:p>
          <a:p>
            <a:r>
              <a:rPr lang="es-CL" dirty="0" smtClean="0"/>
              <a:t>A.- Virus</a:t>
            </a:r>
          </a:p>
          <a:p>
            <a:r>
              <a:rPr lang="es-CL" dirty="0" smtClean="0"/>
              <a:t>B.- Spyware</a:t>
            </a:r>
          </a:p>
          <a:p>
            <a:r>
              <a:rPr lang="es-CL" dirty="0" smtClean="0"/>
              <a:t>C.- </a:t>
            </a:r>
            <a:r>
              <a:rPr lang="es-CL" dirty="0" err="1" smtClean="0"/>
              <a:t>Backdoor</a:t>
            </a:r>
            <a:endParaRPr lang="es-CL" dirty="0" smtClean="0"/>
          </a:p>
          <a:p>
            <a:r>
              <a:rPr lang="es-CL" dirty="0" smtClean="0"/>
              <a:t>D.- </a:t>
            </a:r>
            <a:r>
              <a:rPr lang="es-CL" dirty="0" err="1" smtClean="0"/>
              <a:t>Rootkit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</a:t>
            </a:r>
            <a:r>
              <a:rPr lang="es-CL" dirty="0" smtClean="0"/>
              <a:t>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sistema operativo más vulnerable es el más:</a:t>
            </a:r>
          </a:p>
          <a:p>
            <a:endParaRPr lang="es-CL" dirty="0"/>
          </a:p>
          <a:p>
            <a:r>
              <a:rPr lang="es-CL" dirty="0" smtClean="0"/>
              <a:t>A.- débil</a:t>
            </a:r>
          </a:p>
          <a:p>
            <a:r>
              <a:rPr lang="es-CL" dirty="0" smtClean="0"/>
              <a:t>B.- utilizado</a:t>
            </a:r>
          </a:p>
          <a:p>
            <a:r>
              <a:rPr lang="es-CL" dirty="0" smtClean="0"/>
              <a:t>C.- económico</a:t>
            </a:r>
          </a:p>
          <a:p>
            <a:r>
              <a:rPr lang="es-CL" dirty="0" smtClean="0"/>
              <a:t>D.- gráfico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4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Amenazas al Sistema Operativo</a:t>
            </a:r>
            <a:endParaRPr lang="es-C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Componentes del Sistema Operativo:</a:t>
            </a:r>
          </a:p>
          <a:p>
            <a:r>
              <a:rPr lang="es-CL" b="1" dirty="0" err="1" smtClean="0"/>
              <a:t>Kernel</a:t>
            </a:r>
            <a:r>
              <a:rPr lang="es-CL" b="1" dirty="0" smtClean="0"/>
              <a:t>: </a:t>
            </a:r>
            <a:r>
              <a:rPr lang="es-CL" dirty="0" smtClean="0"/>
              <a:t>es el componente mas importante del Sistema operativo y se encarga de proveer la interfaz entre el hardware y las aplicaciones.</a:t>
            </a:r>
          </a:p>
          <a:p>
            <a:r>
              <a:rPr lang="es-CL" dirty="0" smtClean="0"/>
              <a:t>Sus principales funciones son:</a:t>
            </a:r>
          </a:p>
          <a:p>
            <a:pPr lvl="1"/>
            <a:r>
              <a:rPr lang="es-CL" dirty="0" smtClean="0"/>
              <a:t>Ejecución de procesos</a:t>
            </a:r>
          </a:p>
          <a:p>
            <a:pPr lvl="1"/>
            <a:r>
              <a:rPr lang="es-CL" dirty="0" smtClean="0"/>
              <a:t>Carga de programas</a:t>
            </a:r>
          </a:p>
          <a:p>
            <a:pPr lvl="1"/>
            <a:r>
              <a:rPr lang="es-CL" dirty="0" smtClean="0"/>
              <a:t>Interfaz entrada/salida (periféricos)</a:t>
            </a:r>
          </a:p>
          <a:p>
            <a:pPr lvl="1"/>
            <a:r>
              <a:rPr lang="es-CL" dirty="0" smtClean="0"/>
              <a:t>Supervisión de transmisión de datos</a:t>
            </a:r>
          </a:p>
          <a:p>
            <a:r>
              <a:rPr lang="es-CL" dirty="0" smtClean="0"/>
              <a:t>Tipos de </a:t>
            </a:r>
            <a:r>
              <a:rPr lang="es-CL" dirty="0" err="1" smtClean="0"/>
              <a:t>kernel</a:t>
            </a:r>
            <a:endParaRPr lang="es-CL" dirty="0" smtClean="0"/>
          </a:p>
          <a:p>
            <a:pPr lvl="1"/>
            <a:r>
              <a:rPr lang="es-CL" dirty="0" smtClean="0"/>
              <a:t>Monolíticos</a:t>
            </a:r>
          </a:p>
          <a:p>
            <a:pPr lvl="1"/>
            <a:r>
              <a:rPr lang="es-CL" dirty="0" err="1" smtClean="0"/>
              <a:t>Microkernel</a:t>
            </a:r>
            <a:endParaRPr lang="es-CL" dirty="0" smtClean="0"/>
          </a:p>
          <a:p>
            <a:pPr lvl="1"/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un Sistema Operativo</a:t>
            </a:r>
            <a:endParaRPr lang="es-CL" dirty="0"/>
          </a:p>
        </p:txBody>
      </p:sp>
      <p:pic>
        <p:nvPicPr>
          <p:cNvPr id="4" name="3 Imagen" descr="ker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8427" y="1844824"/>
            <a:ext cx="5373894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Amenazas al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Sistema de archivos: </a:t>
            </a:r>
            <a:r>
              <a:rPr lang="es-CL" dirty="0" smtClean="0"/>
              <a:t>realiza la asignación de espacio y acceso a los archivos del Sistema Operativo bajo un esquema de permisos.</a:t>
            </a:r>
          </a:p>
          <a:p>
            <a:r>
              <a:rPr lang="es-CL" b="1" dirty="0" smtClean="0"/>
              <a:t>Permisos en el Sistema Operativo: </a:t>
            </a:r>
            <a:r>
              <a:rPr lang="es-CL" dirty="0" smtClean="0"/>
              <a:t>son los que regulan las acciones posibles de ejecutar en los archivos, éstas pueden ser:</a:t>
            </a:r>
          </a:p>
          <a:p>
            <a:pPr lvl="1"/>
            <a:r>
              <a:rPr lang="es-CL" dirty="0" smtClean="0"/>
              <a:t>Lectura</a:t>
            </a:r>
          </a:p>
          <a:p>
            <a:pPr lvl="1"/>
            <a:r>
              <a:rPr lang="es-CL" dirty="0" smtClean="0"/>
              <a:t>Escritura</a:t>
            </a:r>
          </a:p>
          <a:p>
            <a:pPr lvl="1"/>
            <a:r>
              <a:rPr lang="es-CL" dirty="0" smtClean="0"/>
              <a:t>Ejecución</a:t>
            </a:r>
          </a:p>
          <a:p>
            <a:r>
              <a:rPr lang="es-CL" b="1" dirty="0" smtClean="0"/>
              <a:t>Permisos en Linux</a:t>
            </a:r>
            <a:r>
              <a:rPr lang="es-CL" dirty="0" smtClean="0"/>
              <a:t>: están categorizados en propietario (</a:t>
            </a:r>
            <a:r>
              <a:rPr lang="es-CL" dirty="0" err="1" smtClean="0"/>
              <a:t>owner</a:t>
            </a:r>
            <a:r>
              <a:rPr lang="es-CL" dirty="0" smtClean="0"/>
              <a:t>), grupo y Sistema Operativo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Permisos en el Sistema Operativo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757" y="1700808"/>
            <a:ext cx="780566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Amenazas al Sistema Operativo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Sistema de archivos NTFS: </a:t>
            </a:r>
            <a:r>
              <a:rPr lang="es-CL" dirty="0" smtClean="0"/>
              <a:t>controla los permisos de los archivos según los siguientes atributos:</a:t>
            </a:r>
          </a:p>
          <a:p>
            <a:pPr lvl="1"/>
            <a:r>
              <a:rPr lang="es-CL" dirty="0" smtClean="0"/>
              <a:t>Lectura</a:t>
            </a:r>
          </a:p>
          <a:p>
            <a:pPr lvl="1"/>
            <a:r>
              <a:rPr lang="es-CL" dirty="0" smtClean="0"/>
              <a:t>Escritura</a:t>
            </a:r>
          </a:p>
          <a:p>
            <a:pPr lvl="1"/>
            <a:r>
              <a:rPr lang="es-CL" dirty="0" smtClean="0"/>
              <a:t>Lectura y ejecución</a:t>
            </a:r>
          </a:p>
          <a:p>
            <a:pPr lvl="1"/>
            <a:r>
              <a:rPr lang="es-CL" dirty="0" smtClean="0"/>
              <a:t>Modificación</a:t>
            </a:r>
          </a:p>
          <a:p>
            <a:pPr lvl="1"/>
            <a:r>
              <a:rPr lang="es-CL" dirty="0" smtClean="0"/>
              <a:t>Control total</a:t>
            </a:r>
          </a:p>
          <a:p>
            <a:r>
              <a:rPr lang="es-CL" dirty="0" smtClean="0"/>
              <a:t>Los permisos en NTFS son controlados por el dueño del archivo (</a:t>
            </a:r>
            <a:r>
              <a:rPr lang="es-CL" dirty="0" err="1" smtClean="0"/>
              <a:t>owner</a:t>
            </a:r>
            <a:r>
              <a:rPr lang="es-CL" dirty="0" smtClean="0"/>
              <a:t>) y son manejados directamente desde la interfaz del Sistema Operativo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Configuración de permisos en NTFS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12581"/>
            <a:ext cx="3960440" cy="50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2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11455</TotalTime>
  <Words>1182</Words>
  <Application>Microsoft Office PowerPoint</Application>
  <PresentationFormat>Presentación en pantalla (4:3)</PresentationFormat>
  <Paragraphs>139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Tema de Office</vt:lpstr>
      <vt:lpstr>1_Tema de Office</vt:lpstr>
      <vt:lpstr>Presentación de PowerPoint</vt:lpstr>
      <vt:lpstr>Prevención de Amenazas</vt:lpstr>
      <vt:lpstr>Aprendizaje esperado</vt:lpstr>
      <vt:lpstr>Amenazas al Sistema Operativo</vt:lpstr>
      <vt:lpstr>Diagrama de un Sistema Operativo</vt:lpstr>
      <vt:lpstr>Amenazas al Sistema Operativo</vt:lpstr>
      <vt:lpstr>Permisos en el Sistema Operativo</vt:lpstr>
      <vt:lpstr>Amenazas al Sistema Operativo</vt:lpstr>
      <vt:lpstr>Configuración de permisos en NTFS</vt:lpstr>
      <vt:lpstr>Amenazas al Sistema Operativo</vt:lpstr>
      <vt:lpstr>Vista de procesos en Windows</vt:lpstr>
      <vt:lpstr>Amenazas al Sistema Operativo</vt:lpstr>
      <vt:lpstr>Esquema de virtualización</vt:lpstr>
      <vt:lpstr>Amenazas al Sistema Operativo</vt:lpstr>
      <vt:lpstr>Amenazas al Sistema Operativo</vt:lpstr>
      <vt:lpstr>Amenazas al Sistema Operativo</vt:lpstr>
      <vt:lpstr>Definición</vt:lpstr>
      <vt:lpstr>Amenazas al Sistema Operativo</vt:lpstr>
      <vt:lpstr>Amenazas al Sistema Operativo</vt:lpstr>
      <vt:lpstr>Amenazas al Sistema Operativo</vt:lpstr>
      <vt:lpstr>Tipos de malware</vt:lpstr>
      <vt:lpstr>Tipos de malware</vt:lpstr>
      <vt:lpstr>Crecimiento del malware</vt:lpstr>
      <vt:lpstr>Códigos maliciosos en la historia..</vt:lpstr>
      <vt:lpstr>CASO BLASTER</vt:lpstr>
      <vt:lpstr>Códigos maliciosos en la historia..</vt:lpstr>
      <vt:lpstr>Propagación de conficker</vt:lpstr>
      <vt:lpstr>Crecimiento malware mobile</vt:lpstr>
      <vt:lpstr>Tipos de infecciones</vt:lpstr>
      <vt:lpstr>Resumen</vt:lpstr>
      <vt:lpstr>Pregunta 1</vt:lpstr>
      <vt:lpstr>Pregunta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sala.profesores</dc:creator>
  <cp:lastModifiedBy>tolten</cp:lastModifiedBy>
  <cp:revision>778</cp:revision>
  <dcterms:created xsi:type="dcterms:W3CDTF">2011-08-16T22:38:15Z</dcterms:created>
  <dcterms:modified xsi:type="dcterms:W3CDTF">2018-04-17T12:50:21Z</dcterms:modified>
</cp:coreProperties>
</file>