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437" r:id="rId3"/>
    <p:sldId id="438" r:id="rId4"/>
    <p:sldId id="440" r:id="rId5"/>
    <p:sldId id="479" r:id="rId6"/>
    <p:sldId id="484" r:id="rId7"/>
    <p:sldId id="488" r:id="rId8"/>
    <p:sldId id="491" r:id="rId9"/>
    <p:sldId id="480" r:id="rId10"/>
    <p:sldId id="441" r:id="rId11"/>
    <p:sldId id="503" r:id="rId12"/>
    <p:sldId id="442" r:id="rId13"/>
    <p:sldId id="502" r:id="rId14"/>
    <p:sldId id="485" r:id="rId15"/>
    <p:sldId id="509" r:id="rId16"/>
    <p:sldId id="443" r:id="rId17"/>
    <p:sldId id="489" r:id="rId18"/>
    <p:sldId id="490" r:id="rId19"/>
    <p:sldId id="499" r:id="rId20"/>
    <p:sldId id="504" r:id="rId21"/>
    <p:sldId id="508" r:id="rId22"/>
    <p:sldId id="493" r:id="rId23"/>
    <p:sldId id="495" r:id="rId24"/>
    <p:sldId id="496" r:id="rId25"/>
    <p:sldId id="497" r:id="rId26"/>
    <p:sldId id="500" r:id="rId27"/>
    <p:sldId id="492" r:id="rId28"/>
    <p:sldId id="462" r:id="rId29"/>
    <p:sldId id="501" r:id="rId30"/>
    <p:sldId id="505" r:id="rId31"/>
    <p:sldId id="506" r:id="rId32"/>
    <p:sldId id="507" r:id="rId33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06/05/2015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85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4550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08500" y="8622559"/>
            <a:ext cx="3057825" cy="444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ECA0A467-9E44-4D25-AB0B-62BAE4B49916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08499" y="8622559"/>
            <a:ext cx="3060897" cy="44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CD4E6A0F-9A23-4F4E-AD48-256A0A19A53B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8499" y="8622559"/>
            <a:ext cx="3065504" cy="4517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3365B913-2515-493E-BA6D-1D6A631B6D69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79513" y="681400"/>
            <a:ext cx="4718050" cy="340399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85835" y="4133425"/>
            <a:ext cx="6871275" cy="4076391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181049" y="681400"/>
            <a:ext cx="4705763" cy="33934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17909" y="681400"/>
            <a:ext cx="4624364" cy="3388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48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06-05-2015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netcraft.com/anti-phishing/phishing-site-taked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</a:t>
            </a:r>
            <a:r>
              <a:rPr lang="es-ES" sz="2800" dirty="0" err="1" smtClean="0"/>
              <a:t>Sist</a:t>
            </a:r>
            <a:r>
              <a:rPr lang="es-ES" sz="2800" dirty="0" smtClean="0"/>
              <a:t>. </a:t>
            </a:r>
            <a:r>
              <a:rPr lang="es-ES" sz="2800" dirty="0" err="1" smtClean="0"/>
              <a:t>Comput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Ingeniería Social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801"/>
            <a:ext cx="8116887" cy="648071"/>
          </a:xfrm>
        </p:spPr>
        <p:txBody>
          <a:bodyPr/>
          <a:lstStyle/>
          <a:p>
            <a:r>
              <a:rPr lang="es-CL" b="1" dirty="0" smtClean="0"/>
              <a:t>Estadísticas de </a:t>
            </a:r>
            <a:r>
              <a:rPr lang="es-CL" b="1" dirty="0" err="1" smtClean="0"/>
              <a:t>Phishing</a:t>
            </a:r>
            <a:r>
              <a:rPr lang="es-CL" b="1" dirty="0" smtClean="0"/>
              <a:t>:</a:t>
            </a:r>
            <a:endParaRPr lang="es-CL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34" y="2204864"/>
            <a:ext cx="613369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Tácticas mas comunes (cont.)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Navegación engañosa:</a:t>
            </a:r>
          </a:p>
          <a:p>
            <a:pPr lvl="1"/>
            <a:r>
              <a:rPr lang="es-ES" dirty="0" smtClean="0"/>
              <a:t>En alguna página de Internet, aparece un “pop-up” solicitando acceder a algún sitio, típicamente una aplicación maliciosa se instala en el equipo.</a:t>
            </a:r>
          </a:p>
          <a:p>
            <a:r>
              <a:rPr lang="es-ES" dirty="0" smtClean="0"/>
              <a:t>Acceso remoto:</a:t>
            </a:r>
          </a:p>
          <a:p>
            <a:pPr lvl="1"/>
            <a:r>
              <a:rPr lang="es-ES" dirty="0" smtClean="0"/>
              <a:t>Se instala un agente en el equipo que permite tomar control remoto.</a:t>
            </a:r>
          </a:p>
          <a:p>
            <a:r>
              <a:rPr lang="es-ES" dirty="0" smtClean="0"/>
              <a:t>Acceso directo:</a:t>
            </a:r>
          </a:p>
          <a:p>
            <a:pPr lvl="1"/>
            <a:r>
              <a:rPr lang="es-ES" dirty="0" smtClean="0"/>
              <a:t>Se instala algún hardware, típicamente para leer teclado.</a:t>
            </a:r>
          </a:p>
          <a:p>
            <a:r>
              <a:rPr lang="es-ES" dirty="0" smtClean="0"/>
              <a:t>Intercepción de comunicación</a:t>
            </a:r>
          </a:p>
          <a:p>
            <a:pPr lvl="1"/>
            <a:r>
              <a:rPr lang="es-ES" dirty="0" smtClean="0"/>
              <a:t> A través de software espía se revisa el trafico de red.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Ingeniería Social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916832"/>
            <a:ext cx="8116887" cy="720079"/>
          </a:xfrm>
        </p:spPr>
        <p:txBody>
          <a:bodyPr/>
          <a:lstStyle/>
          <a:p>
            <a:r>
              <a:rPr lang="es-CL" b="1" dirty="0" smtClean="0"/>
              <a:t>Etapas de un ataque de Ingeniería social:</a:t>
            </a:r>
            <a:endParaRPr lang="es-CL" b="1" dirty="0"/>
          </a:p>
        </p:txBody>
      </p:sp>
      <p:pic>
        <p:nvPicPr>
          <p:cNvPr id="4" name="3 Imagen" descr="social_engineering_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895" y="3212976"/>
            <a:ext cx="8066561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engaño telefónico</a:t>
            </a:r>
            <a:endParaRPr lang="es-ES" dirty="0"/>
          </a:p>
        </p:txBody>
      </p:sp>
      <p:pic>
        <p:nvPicPr>
          <p:cNvPr id="2050" name="Picture 2" descr="C:\Users\Jaime Gomez\Documents\DUOC\Ingenieria Informatica\image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536" y="1988840"/>
            <a:ext cx="6341808" cy="4204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Ingeniería </a:t>
            </a:r>
            <a:r>
              <a:rPr lang="es-CL" dirty="0" smtClean="0"/>
              <a:t>Social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Estadísticas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3"/>
            <a:ext cx="8424936" cy="41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Estadísticas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0" y="2271858"/>
            <a:ext cx="8532440" cy="281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Compañías mas atacadas por </a:t>
            </a:r>
            <a:r>
              <a:rPr lang="es-ES" dirty="0" err="1" smtClean="0"/>
              <a:t>phishing</a:t>
            </a:r>
            <a:endParaRPr lang="es-ES" dirty="0"/>
          </a:p>
        </p:txBody>
      </p:sp>
      <p:pic>
        <p:nvPicPr>
          <p:cNvPr id="5122" name="Picture 2" descr="C:\Users\Jaime Gomez\Documents\DUOC\Ingenieria Informatica\ksb2010_spam_pic21_sp-48-1010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8" y="1881187"/>
            <a:ext cx="8640961" cy="4320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¿Como nos protegemos?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Buenas practicas:</a:t>
            </a:r>
          </a:p>
          <a:p>
            <a:pPr lvl="1"/>
            <a:r>
              <a:rPr lang="es-ES" dirty="0" smtClean="0"/>
              <a:t>No confiar en toda la información que se recibe</a:t>
            </a:r>
          </a:p>
          <a:p>
            <a:pPr lvl="1"/>
            <a:r>
              <a:rPr lang="es-ES" dirty="0" smtClean="0"/>
              <a:t>Validar la fuente</a:t>
            </a:r>
          </a:p>
          <a:p>
            <a:r>
              <a:rPr lang="es-ES" dirty="0" smtClean="0"/>
              <a:t>Herramientas de seguridad</a:t>
            </a:r>
          </a:p>
          <a:p>
            <a:pPr lvl="1"/>
            <a:r>
              <a:rPr lang="es-ES" dirty="0" smtClean="0"/>
              <a:t>IE11</a:t>
            </a:r>
          </a:p>
          <a:p>
            <a:r>
              <a:rPr lang="es-ES" dirty="0" smtClean="0"/>
              <a:t>Preguntar antes de actuar</a:t>
            </a:r>
          </a:p>
          <a:p>
            <a:pPr lvl="1"/>
            <a:r>
              <a:rPr lang="es-ES" dirty="0" smtClean="0"/>
              <a:t>Solicitud de información confidencial</a:t>
            </a:r>
          </a:p>
          <a:p>
            <a:pPr lvl="1"/>
            <a:r>
              <a:rPr lang="es-ES" dirty="0" smtClean="0"/>
              <a:t>Respuesta a cuestionarios</a:t>
            </a:r>
          </a:p>
          <a:p>
            <a:r>
              <a:rPr lang="es-ES" dirty="0" smtClean="0"/>
              <a:t>NO TODO LO QUE BRILLA ES ORO 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Herramientas de detección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052737"/>
            <a:ext cx="8116887" cy="1944215"/>
          </a:xfrm>
        </p:spPr>
        <p:txBody>
          <a:bodyPr/>
          <a:lstStyle/>
          <a:p>
            <a:pPr>
              <a:buNone/>
            </a:pPr>
            <a:endParaRPr lang="es-CL" b="1" dirty="0" smtClean="0"/>
          </a:p>
          <a:p>
            <a:r>
              <a:rPr lang="es-CL" dirty="0" err="1" smtClean="0"/>
              <a:t>Netcraft</a:t>
            </a:r>
            <a:r>
              <a:rPr lang="es-CL" dirty="0" smtClean="0"/>
              <a:t> provee varios servicios de apoyo en la detección y eliminación de </a:t>
            </a:r>
            <a:r>
              <a:rPr lang="es-CL" dirty="0" err="1" smtClean="0"/>
              <a:t>phishing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>
                <a:hlinkClick r:id="rId2"/>
              </a:rPr>
              <a:t>http://www.netcraft.com/anti-phishing/phishing-site-takedown/</a:t>
            </a:r>
            <a:endParaRPr lang="es-CL" dirty="0" smtClean="0"/>
          </a:p>
          <a:p>
            <a:pPr lvl="1"/>
            <a:endParaRPr lang="es-C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996952"/>
            <a:ext cx="3457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150" y="2382838"/>
            <a:ext cx="5196954" cy="1397000"/>
          </a:xfrm>
        </p:spPr>
        <p:txBody>
          <a:bodyPr/>
          <a:lstStyle/>
          <a:p>
            <a:r>
              <a:rPr lang="es-ES" dirty="0" smtClean="0"/>
              <a:t>Ingeniería Social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¿A qué sitios navegan los usuarios?</a:t>
            </a:r>
            <a:endParaRPr lang="es-CL" dirty="0"/>
          </a:p>
        </p:txBody>
      </p:sp>
      <p:pic>
        <p:nvPicPr>
          <p:cNvPr id="4" name="3 Imagen" descr="eset-españa-nod32-antivirus-compras-online-mujer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109695"/>
            <a:ext cx="6707397" cy="47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caso SOBER….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Gusano de alta masificación</a:t>
            </a:r>
          </a:p>
          <a:p>
            <a:r>
              <a:rPr lang="es-ES" dirty="0" smtClean="0"/>
              <a:t>Ataco las principales redes de Internet en el año 2005</a:t>
            </a:r>
          </a:p>
          <a:p>
            <a:r>
              <a:rPr lang="es-ES" dirty="0" smtClean="0"/>
              <a:t>Se reproduce a través de correo electrónico.</a:t>
            </a:r>
          </a:p>
          <a:p>
            <a:r>
              <a:rPr lang="es-ES" dirty="0" smtClean="0"/>
              <a:t>Contiene un archivo comprimido que al tratar de descomprimirse arroja un error.</a:t>
            </a:r>
          </a:p>
          <a:p>
            <a:r>
              <a:rPr lang="es-ES" dirty="0" smtClean="0"/>
              <a:t>En ese momento se instala y roba direcciones de correo electrónico de la libreta de direcciones.</a:t>
            </a:r>
          </a:p>
          <a:p>
            <a:r>
              <a:rPr lang="es-ES" dirty="0" smtClean="0"/>
              <a:t>Realiza un SPAM masivo con las direcciones encontradas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caso SOBER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1944241"/>
          </a:xfrm>
        </p:spPr>
        <p:txBody>
          <a:bodyPr/>
          <a:lstStyle/>
          <a:p>
            <a:r>
              <a:rPr lang="es-ES" dirty="0" smtClean="0"/>
              <a:t>En su momento </a:t>
            </a:r>
            <a:r>
              <a:rPr lang="es-ES" dirty="0" err="1" smtClean="0"/>
              <a:t>peak</a:t>
            </a:r>
            <a:r>
              <a:rPr lang="es-ES" dirty="0" smtClean="0"/>
              <a:t>, alcanzo una tasa de infección de 5000 mensajes por hora.</a:t>
            </a:r>
          </a:p>
          <a:p>
            <a:r>
              <a:rPr lang="es-ES" dirty="0" smtClean="0"/>
              <a:t>1 de cada 100 mensajes de correo electrónico, se encontraba infectado</a:t>
            </a:r>
            <a:endParaRPr lang="es-ES" dirty="0"/>
          </a:p>
        </p:txBody>
      </p:sp>
      <p:pic>
        <p:nvPicPr>
          <p:cNvPr id="3074" name="Picture 2" descr="C:\Users\Jaime Gomez\Documents\DUOC\Ingenieria Informatica\W32Sober.A_im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690" y="3861047"/>
            <a:ext cx="3231710" cy="2388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Propagación de SOBER</a:t>
            </a:r>
            <a:endParaRPr lang="es-ES" dirty="0"/>
          </a:p>
        </p:txBody>
      </p:sp>
      <p:pic>
        <p:nvPicPr>
          <p:cNvPr id="1026" name="Picture 2" descr="C:\Users\Jaime Gomez\Documents\DUOC\Ingenieria Informatica\sober-y-est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581" y="1750902"/>
            <a:ext cx="7320811" cy="4774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Propagación de SOBER</a:t>
            </a:r>
            <a:endParaRPr lang="es-ES" dirty="0"/>
          </a:p>
        </p:txBody>
      </p:sp>
      <p:pic>
        <p:nvPicPr>
          <p:cNvPr id="2050" name="Picture 2" descr="C:\Users\Jaime Gomez\Documents\DUOC\Ingenieria Informatica\malware-enero-20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810260"/>
            <a:ext cx="8259392" cy="4219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ingeniera social existirá siempre y cuando existan usuarios con la suficiente ingenuidad.</a:t>
            </a:r>
          </a:p>
          <a:p>
            <a:endParaRPr lang="es-ES" dirty="0" smtClean="0"/>
          </a:p>
          <a:p>
            <a:r>
              <a:rPr lang="es-ES" dirty="0" smtClean="0"/>
              <a:t>Es un tema que atraviesa en forma transversal a la sociedad.</a:t>
            </a:r>
          </a:p>
          <a:p>
            <a:endParaRPr lang="es-ES" dirty="0" smtClean="0"/>
          </a:p>
          <a:p>
            <a:r>
              <a:rPr lang="es-ES" dirty="0" smtClean="0"/>
              <a:t>Muy difícil de atacar, pues tiene que ver con el comportamiento de las personas.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Frase para el bronce…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Usted puede tener la mejor tecnología, firewalls, sistemas de detección de ataques, dispositivos biométricos, etc. Lo único que se necesita es un llamado a un empleado desprevenido e ingresar sin más. Tienen todo en sus manos.</a:t>
            </a:r>
          </a:p>
          <a:p>
            <a:endParaRPr lang="es-ES" dirty="0" smtClean="0"/>
          </a:p>
          <a:p>
            <a:pPr lvl="5"/>
            <a:r>
              <a:rPr lang="es-ES" sz="2800" b="1" dirty="0" smtClean="0"/>
              <a:t>Kevin </a:t>
            </a:r>
            <a:r>
              <a:rPr lang="es-ES" sz="2800" b="1" dirty="0" err="1" smtClean="0"/>
              <a:t>Mitnick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Ingeniería Social:</a:t>
            </a:r>
          </a:p>
          <a:p>
            <a:pPr lvl="1"/>
            <a:r>
              <a:rPr lang="es-ES" dirty="0" smtClean="0"/>
              <a:t>Técnica utilizada para obtener información confidencial a base de engaños.</a:t>
            </a:r>
          </a:p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Fraude y robo de información.</a:t>
            </a:r>
          </a:p>
          <a:p>
            <a:r>
              <a:rPr lang="es-ES" dirty="0" smtClean="0"/>
              <a:t>Técnicas de Ingeniería Social:</a:t>
            </a:r>
          </a:p>
          <a:p>
            <a:pPr lvl="1"/>
            <a:r>
              <a:rPr lang="es-ES" dirty="0" smtClean="0"/>
              <a:t>Pasivas</a:t>
            </a:r>
          </a:p>
          <a:p>
            <a:pPr lvl="1"/>
            <a:r>
              <a:rPr lang="es-ES" dirty="0" smtClean="0"/>
              <a:t>No presenciales</a:t>
            </a:r>
          </a:p>
          <a:p>
            <a:pPr lvl="1"/>
            <a:r>
              <a:rPr lang="es-ES" dirty="0" smtClean="0"/>
              <a:t>Presenciales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(cont.)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Fuentes mas comunes de ataques de Ingeniería Social</a:t>
            </a:r>
          </a:p>
          <a:p>
            <a:pPr lvl="1"/>
            <a:r>
              <a:rPr lang="es-ES" dirty="0" smtClean="0"/>
              <a:t>Correo electrónico </a:t>
            </a:r>
            <a:r>
              <a:rPr lang="es-ES" dirty="0" err="1" smtClean="0"/>
              <a:t>Phishing</a:t>
            </a:r>
            <a:endParaRPr lang="es-ES" dirty="0" smtClean="0"/>
          </a:p>
          <a:p>
            <a:pPr lvl="1"/>
            <a:r>
              <a:rPr lang="es-ES" dirty="0" smtClean="0"/>
              <a:t>Redes sociales (</a:t>
            </a:r>
            <a:r>
              <a:rPr lang="es-ES" dirty="0" err="1" smtClean="0"/>
              <a:t>Facebook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Dispositivos móviles.</a:t>
            </a:r>
          </a:p>
          <a:p>
            <a:r>
              <a:rPr lang="es-ES" dirty="0" smtClean="0"/>
              <a:t>Protección contra Ingeniería Social</a:t>
            </a:r>
          </a:p>
          <a:p>
            <a:pPr lvl="1"/>
            <a:r>
              <a:rPr lang="es-ES" dirty="0" smtClean="0"/>
              <a:t>Buenas practicas</a:t>
            </a:r>
          </a:p>
          <a:p>
            <a:r>
              <a:rPr lang="es-ES" dirty="0" smtClean="0"/>
              <a:t>Caso SOBER</a:t>
            </a:r>
          </a:p>
          <a:p>
            <a:pPr lvl="1"/>
            <a:r>
              <a:rPr lang="es-ES" dirty="0" smtClean="0"/>
              <a:t>Gusano con la mayor propagación que se tenga registro de Ingeniería Social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¿Cuál de los siguientes controles evitaría un ataque de Ingeniería Social?</a:t>
            </a:r>
          </a:p>
          <a:p>
            <a:endParaRPr lang="es-CL" dirty="0" smtClean="0"/>
          </a:p>
          <a:p>
            <a:r>
              <a:rPr lang="es-CL" dirty="0" smtClean="0"/>
              <a:t>A.- Cifrado</a:t>
            </a:r>
          </a:p>
          <a:p>
            <a:r>
              <a:rPr lang="es-CL" dirty="0" smtClean="0"/>
              <a:t>B.- Antivirus</a:t>
            </a:r>
          </a:p>
          <a:p>
            <a:r>
              <a:rPr lang="es-CL" dirty="0" smtClean="0"/>
              <a:t>C.- Firma digital</a:t>
            </a:r>
          </a:p>
          <a:p>
            <a:r>
              <a:rPr lang="es-CL" dirty="0" smtClean="0"/>
              <a:t>D.- Ninguna de las anteriores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sobre Ingeniería Social y cual es su principal amenaza.</a:t>
            </a:r>
          </a:p>
          <a:p>
            <a:endParaRPr lang="es-ES" dirty="0" smtClean="0"/>
          </a:p>
          <a:p>
            <a:r>
              <a:rPr lang="es-ES" dirty="0" smtClean="0"/>
              <a:t>Conocer los principales tipos de ataques de Ingeniería Social y como prevenirse.</a:t>
            </a:r>
          </a:p>
          <a:p>
            <a:endParaRPr lang="es-ES" dirty="0" smtClean="0"/>
          </a:p>
          <a:p>
            <a:r>
              <a:rPr lang="es-ES" dirty="0" smtClean="0"/>
              <a:t>Conocer el caso SOBER, gusano de Ingeniería Social.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éxito del caso SOBER radica, principalmente, en:</a:t>
            </a:r>
          </a:p>
          <a:p>
            <a:endParaRPr lang="es-CL" dirty="0" smtClean="0"/>
          </a:p>
          <a:p>
            <a:r>
              <a:rPr lang="es-CL" dirty="0" smtClean="0"/>
              <a:t>A.- La curiosidad de los usuarios</a:t>
            </a:r>
          </a:p>
          <a:p>
            <a:r>
              <a:rPr lang="es-CL" dirty="0" smtClean="0"/>
              <a:t>B.- Que todos queremos ayudar</a:t>
            </a:r>
          </a:p>
          <a:p>
            <a:r>
              <a:rPr lang="es-CL" dirty="0" smtClean="0"/>
              <a:t>C.- La falta de seguridad de los sistemas informáticos</a:t>
            </a:r>
          </a:p>
          <a:p>
            <a:r>
              <a:rPr lang="es-CL" dirty="0" smtClean="0"/>
              <a:t>D.- Las vulnerabilidades en los sistemas de correo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</a:t>
            </a:r>
            <a:r>
              <a:rPr lang="es-CL" dirty="0" err="1" smtClean="0"/>
              <a:t>Phishing</a:t>
            </a:r>
            <a:r>
              <a:rPr lang="es-CL" dirty="0" smtClean="0"/>
              <a:t> es una técnica de Ingeniería Social que corresponde a :</a:t>
            </a:r>
          </a:p>
          <a:p>
            <a:endParaRPr lang="es-CL" dirty="0" smtClean="0"/>
          </a:p>
          <a:p>
            <a:r>
              <a:rPr lang="es-CL" dirty="0" smtClean="0"/>
              <a:t>A.- Técnica presencial</a:t>
            </a:r>
          </a:p>
          <a:p>
            <a:r>
              <a:rPr lang="es-CL" dirty="0" smtClean="0"/>
              <a:t>B.- Técnica NO presencial</a:t>
            </a:r>
          </a:p>
          <a:p>
            <a:r>
              <a:rPr lang="es-CL" dirty="0" smtClean="0"/>
              <a:t>C.- Ataque activo</a:t>
            </a:r>
          </a:p>
          <a:p>
            <a:r>
              <a:rPr lang="es-CL" dirty="0" smtClean="0"/>
              <a:t>D.- Ataque pasivo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¿Que es Ingeniería Social?</a:t>
            </a:r>
          </a:p>
          <a:p>
            <a:r>
              <a:rPr lang="es-ES" dirty="0" smtClean="0"/>
              <a:t>Técnica utilizada para obtener información confidencial a través del engaño de usuarios con privilegio.</a:t>
            </a:r>
          </a:p>
          <a:p>
            <a:r>
              <a:rPr lang="es-ES" dirty="0" smtClean="0"/>
              <a:t>Objetivos principales:</a:t>
            </a:r>
          </a:p>
          <a:p>
            <a:pPr lvl="1"/>
            <a:r>
              <a:rPr lang="es-ES" dirty="0" smtClean="0"/>
              <a:t>Fraude</a:t>
            </a:r>
          </a:p>
          <a:p>
            <a:pPr lvl="1"/>
            <a:r>
              <a:rPr lang="es-ES" dirty="0" smtClean="0"/>
              <a:t>Robo de información</a:t>
            </a:r>
          </a:p>
          <a:p>
            <a:pPr lvl="1"/>
            <a:r>
              <a:rPr lang="es-ES" dirty="0" smtClean="0"/>
              <a:t>Robo bancario</a:t>
            </a:r>
          </a:p>
          <a:p>
            <a:pPr lvl="1"/>
            <a:r>
              <a:rPr lang="es-ES" dirty="0" smtClean="0"/>
              <a:t>Acceso a sistemas privados de información.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Ingeniería social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1080145"/>
          </a:xfrm>
        </p:spPr>
        <p:txBody>
          <a:bodyPr/>
          <a:lstStyle/>
          <a:p>
            <a:r>
              <a:rPr lang="es-ES" dirty="0" smtClean="0"/>
              <a:t>ES MUY DIFICIL SABER QUIEN ES QUIEN EN INTERNET</a:t>
            </a:r>
            <a:endParaRPr lang="es-ES" dirty="0"/>
          </a:p>
        </p:txBody>
      </p:sp>
      <p:pic>
        <p:nvPicPr>
          <p:cNvPr id="1026" name="Picture 2" descr="C:\Users\Jaime Gomez\Documents\DUOC\Ingenieria Informatica\ataque-de-hack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39345"/>
            <a:ext cx="3384376" cy="33979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de la Ingeniería Social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Todos queremos ayudar</a:t>
            </a:r>
          </a:p>
          <a:p>
            <a:endParaRPr lang="es-ES" dirty="0" smtClean="0"/>
          </a:p>
          <a:p>
            <a:r>
              <a:rPr lang="es-ES" dirty="0" smtClean="0"/>
              <a:t>Nuestra primera acción siempre es de confianza</a:t>
            </a:r>
          </a:p>
          <a:p>
            <a:endParaRPr lang="es-ES" dirty="0" smtClean="0"/>
          </a:p>
          <a:p>
            <a:r>
              <a:rPr lang="es-ES" dirty="0" smtClean="0"/>
              <a:t>No nos gusta decir que NO</a:t>
            </a:r>
          </a:p>
          <a:p>
            <a:endParaRPr lang="es-ES" dirty="0" smtClean="0"/>
          </a:p>
          <a:p>
            <a:r>
              <a:rPr lang="es-ES" dirty="0" smtClean="0"/>
              <a:t>A todos nos gusta la alabanza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humor…</a:t>
            </a:r>
            <a:endParaRPr lang="es-ES" dirty="0"/>
          </a:p>
        </p:txBody>
      </p:sp>
      <p:pic>
        <p:nvPicPr>
          <p:cNvPr id="6146" name="Picture 2" descr="C:\Users\Jaime Gomez\Documents\DUOC\Ingenieria Informatica\car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5616624" cy="4793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Técnicas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Técnicas pasivas:</a:t>
            </a:r>
          </a:p>
          <a:p>
            <a:pPr lvl="1"/>
            <a:r>
              <a:rPr lang="es-ES" dirty="0" smtClean="0"/>
              <a:t>Se vigila al usuario y se obtiene información basada en su comportamiento, NO se interactúa con él.</a:t>
            </a:r>
          </a:p>
          <a:p>
            <a:pPr lvl="1"/>
            <a:r>
              <a:rPr lang="es-ES" dirty="0" smtClean="0"/>
              <a:t>También conocida como “Surf </a:t>
            </a:r>
            <a:r>
              <a:rPr lang="es-ES" dirty="0" err="1" smtClean="0"/>
              <a:t>Shoulder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Técnicas NO presenciales:</a:t>
            </a:r>
          </a:p>
          <a:p>
            <a:pPr lvl="1"/>
            <a:r>
              <a:rPr lang="es-ES" dirty="0" smtClean="0"/>
              <a:t>Se contacta al usuario a través de algún medio (mail, teléfono) y se le engaña para obtener información.</a:t>
            </a:r>
          </a:p>
          <a:p>
            <a:r>
              <a:rPr lang="es-ES" dirty="0" smtClean="0"/>
              <a:t>Técnicas presenciales:</a:t>
            </a:r>
          </a:p>
          <a:p>
            <a:pPr lvl="1"/>
            <a:r>
              <a:rPr lang="es-ES" dirty="0" smtClean="0"/>
              <a:t>Se obtiene información invadiendo la privacidad del usuario, a través de documentación o espionaje.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Tácticas mas comunes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Phishing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Pagina web falsa para obtener credenciales de acceso.</a:t>
            </a:r>
          </a:p>
          <a:p>
            <a:pPr lvl="1"/>
            <a:r>
              <a:rPr lang="es-ES" dirty="0" smtClean="0"/>
              <a:t>Afecta principalmente a bancos e instituciones financieras</a:t>
            </a:r>
          </a:p>
          <a:p>
            <a:r>
              <a:rPr lang="es-ES" dirty="0" smtClean="0"/>
              <a:t>Engaño telefónico:</a:t>
            </a:r>
          </a:p>
          <a:p>
            <a:pPr lvl="1"/>
            <a:r>
              <a:rPr lang="es-ES" dirty="0" smtClean="0"/>
              <a:t>A través de preguntas en una conversación telefónica, se consigue información confidencial del usuario.</a:t>
            </a:r>
          </a:p>
          <a:p>
            <a:r>
              <a:rPr lang="es-ES" dirty="0" smtClean="0"/>
              <a:t>Aplicaciones maliciosas:</a:t>
            </a:r>
          </a:p>
          <a:p>
            <a:pPr lvl="1"/>
            <a:r>
              <a:rPr lang="es-ES" dirty="0" smtClean="0"/>
              <a:t>Se recibe una aplicación a través de correo electrónico y se le pide al usuario ejecutarla o ver el video.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830</Words>
  <Application>Microsoft Office PowerPoint</Application>
  <PresentationFormat>Presentación en pantalla (4:3)</PresentationFormat>
  <Paragraphs>145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Lucida Sans Unicode</vt:lpstr>
      <vt:lpstr>Times New Roman</vt:lpstr>
      <vt:lpstr>Wingdings</vt:lpstr>
      <vt:lpstr>Tema de Office</vt:lpstr>
      <vt:lpstr>1_Tema de Office</vt:lpstr>
      <vt:lpstr>Presentación de PowerPoint</vt:lpstr>
      <vt:lpstr>Ingeniería Social</vt:lpstr>
      <vt:lpstr>Aprendizaje esperado</vt:lpstr>
      <vt:lpstr>Definición</vt:lpstr>
      <vt:lpstr>Ingeniería social</vt:lpstr>
      <vt:lpstr>Principios de la Ingeniería Social</vt:lpstr>
      <vt:lpstr>Un poco de humor…</vt:lpstr>
      <vt:lpstr>Técnicas</vt:lpstr>
      <vt:lpstr>Tácticas mas comunes</vt:lpstr>
      <vt:lpstr>Ingeniería Social</vt:lpstr>
      <vt:lpstr>Tácticas mas comunes (cont.)</vt:lpstr>
      <vt:lpstr>Ingeniería Social</vt:lpstr>
      <vt:lpstr>Ejemplo de engaño telefónico</vt:lpstr>
      <vt:lpstr>Ingeniería Social</vt:lpstr>
      <vt:lpstr>Estadísticas</vt:lpstr>
      <vt:lpstr>Estadísticas</vt:lpstr>
      <vt:lpstr>Compañías mas atacadas por phishing</vt:lpstr>
      <vt:lpstr>¿Como nos protegemos?</vt:lpstr>
      <vt:lpstr>Herramientas de detección</vt:lpstr>
      <vt:lpstr>¿A qué sitios navegan los usuarios?</vt:lpstr>
      <vt:lpstr>El caso SOBER….</vt:lpstr>
      <vt:lpstr>El caso SOBER</vt:lpstr>
      <vt:lpstr>Propagación de SOBER</vt:lpstr>
      <vt:lpstr>Propagación de SOBER</vt:lpstr>
      <vt:lpstr>Principales conclusiones</vt:lpstr>
      <vt:lpstr>Frase para el bronce…</vt:lpstr>
      <vt:lpstr>Resumen</vt:lpstr>
      <vt:lpstr>Resumen (cont.)</vt:lpstr>
      <vt:lpstr>Pregunta 1</vt:lpstr>
      <vt:lpstr>Pregunta 2</vt:lpstr>
      <vt:lpstr>Pregunta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JAime Gomez</cp:lastModifiedBy>
  <cp:revision>758</cp:revision>
  <dcterms:created xsi:type="dcterms:W3CDTF">2011-08-16T22:38:15Z</dcterms:created>
  <dcterms:modified xsi:type="dcterms:W3CDTF">2015-05-06T14:19:14Z</dcterms:modified>
</cp:coreProperties>
</file>