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464" r:id="rId4"/>
    <p:sldId id="350" r:id="rId5"/>
    <p:sldId id="539" r:id="rId6"/>
    <p:sldId id="540" r:id="rId7"/>
    <p:sldId id="541" r:id="rId8"/>
    <p:sldId id="542" r:id="rId9"/>
    <p:sldId id="551" r:id="rId10"/>
    <p:sldId id="562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52" r:id="rId19"/>
    <p:sldId id="553" r:id="rId20"/>
    <p:sldId id="554" r:id="rId21"/>
    <p:sldId id="563" r:id="rId22"/>
    <p:sldId id="543" r:id="rId23"/>
    <p:sldId id="544" r:id="rId24"/>
    <p:sldId id="545" r:id="rId25"/>
    <p:sldId id="546" r:id="rId26"/>
    <p:sldId id="555" r:id="rId27"/>
    <p:sldId id="556" r:id="rId28"/>
    <p:sldId id="557" r:id="rId29"/>
    <p:sldId id="558" r:id="rId30"/>
    <p:sldId id="467" r:id="rId31"/>
    <p:sldId id="559" r:id="rId32"/>
    <p:sldId id="560" r:id="rId33"/>
    <p:sldId id="561" r:id="rId34"/>
  </p:sldIdLst>
  <p:sldSz cx="9144000" cy="6858000" type="screen4x3"/>
  <p:notesSz cx="7077075" cy="9077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3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60"/>
  </p:normalViewPr>
  <p:slideViewPr>
    <p:cSldViewPr>
      <p:cViewPr varScale="1">
        <p:scale>
          <a:sx n="70" d="100"/>
          <a:sy n="70" d="100"/>
        </p:scale>
        <p:origin x="80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23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50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4650742A-CF3C-4C63-B8B4-164514790860}" type="datetimeFigureOut">
              <a:rPr lang="es-ES" smtClean="0"/>
              <a:pPr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50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8700AF15-F8C9-4820-992B-383F7F18764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4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08499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681038"/>
            <a:ext cx="4511675" cy="3384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08016" y="4312030"/>
            <a:ext cx="5642616" cy="4065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8616556"/>
            <a:ext cx="3065504" cy="45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008499" y="8622559"/>
            <a:ext cx="3047074" cy="433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691252" algn="l"/>
                <a:tab pos="1382504" algn="l"/>
                <a:tab pos="2073756" algn="l"/>
                <a:tab pos="2765008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68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08500" y="8622559"/>
            <a:ext cx="3057825" cy="444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ECA0A467-9E44-4D25-AB0B-62BAE4B49916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08499" y="8622559"/>
            <a:ext cx="3060897" cy="44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CD4E6A0F-9A23-4F4E-AD48-256A0A19A53B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08499" y="8622559"/>
            <a:ext cx="3065504" cy="4517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3365B913-2515-493E-BA6D-1D6A631B6D69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79513" y="681400"/>
            <a:ext cx="4718050" cy="340399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85835" y="4133425"/>
            <a:ext cx="6871275" cy="4076391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181049" y="681400"/>
            <a:ext cx="4705763" cy="33934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17909" y="681400"/>
            <a:ext cx="4624364" cy="3388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22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FDE3ECF-E135-4C04-A019-3F62FE5DEAC5}" type="slidenum">
              <a:rPr lang="es-ES_tradnl" smtClean="0"/>
              <a:pPr>
                <a:defRPr/>
              </a:pPr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67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C7B673-8656-4B5C-9F7F-5C3C25AEBBC8}" type="datetime1">
              <a:rPr lang="es-CL" smtClean="0"/>
              <a:pPr/>
              <a:t>19-05-2015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Seguridad Informática</a:t>
            </a:r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2BA751-840E-4279-A542-98005082AFB8}" type="slidenum">
              <a:rPr lang="es-CL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sh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east-tec.com/invisiblesecret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zyboy.com/hydan/" TargetMode="External"/><Relationship Id="rId2" Type="http://schemas.openxmlformats.org/officeDocument/2006/relationships/hyperlink" Target="http://www.skyjuicesoftware.com/software/ds_inf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mnihide.com/" TargetMode="External"/><Relationship Id="rId4" Type="http://schemas.openxmlformats.org/officeDocument/2006/relationships/hyperlink" Target="http://sourceforge.net/projects/stegostick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Seguridad en </a:t>
            </a:r>
            <a:r>
              <a:rPr lang="es-ES" sz="2800" dirty="0" err="1" smtClean="0"/>
              <a:t>Sist</a:t>
            </a:r>
            <a:r>
              <a:rPr lang="es-ES" sz="2800" dirty="0" smtClean="0"/>
              <a:t>. </a:t>
            </a:r>
            <a:r>
              <a:rPr lang="es-ES" sz="2800" dirty="0" err="1" smtClean="0"/>
              <a:t>Comput</a:t>
            </a:r>
            <a:r>
              <a:rPr lang="es-ES" sz="2800" dirty="0" smtClean="0"/>
              <a:t>.</a:t>
            </a:r>
            <a:endParaRPr lang="en-U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dirty="0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PKI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Operación de PKI:</a:t>
            </a:r>
          </a:p>
          <a:p>
            <a:r>
              <a:rPr lang="es-CL" dirty="0" smtClean="0"/>
              <a:t>Este modelo esta basado en el uso de “Certificados Digitales” cuyo principal objetivo es validar la identidad de usuarios.</a:t>
            </a:r>
          </a:p>
          <a:p>
            <a:r>
              <a:rPr lang="es-CL" dirty="0" smtClean="0"/>
              <a:t>El certificado digital es un archivo que contiene una serie de atributos del usuario y de la entidad emisora, denominada Autoridad Certificadora (CA).</a:t>
            </a:r>
          </a:p>
          <a:p>
            <a:r>
              <a:rPr lang="es-CL" dirty="0" smtClean="0"/>
              <a:t>La CA es la responsable de registrar a todos los usuarios, mantener en sus repositorios los certificados digitales y validar su revocación.</a:t>
            </a:r>
          </a:p>
          <a:p>
            <a:r>
              <a:rPr lang="es-CL" dirty="0" smtClean="0"/>
              <a:t>Este modelo puede operar tanto en redes internas, como en Internet.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23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del modelo PKI</a:t>
            </a:r>
            <a:endParaRPr lang="es-CL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916832"/>
            <a:ext cx="71723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5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del modelo PKI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1.- A pide su Certificado Digital a la CA</a:t>
            </a:r>
          </a:p>
          <a:p>
            <a:r>
              <a:rPr lang="es-CL" dirty="0" smtClean="0"/>
              <a:t>2.- CA entrega el Certificado Digital a </a:t>
            </a:r>
            <a:r>
              <a:rPr lang="es-CL" dirty="0" err="1" smtClean="0"/>
              <a:t>A</a:t>
            </a:r>
            <a:r>
              <a:rPr lang="es-CL" dirty="0" smtClean="0"/>
              <a:t>, previa comprobación de su identidad</a:t>
            </a:r>
          </a:p>
          <a:p>
            <a:r>
              <a:rPr lang="es-CL" dirty="0" smtClean="0"/>
              <a:t>3.- A entrega su Certificad Digital a B</a:t>
            </a:r>
          </a:p>
          <a:p>
            <a:r>
              <a:rPr lang="es-CL" dirty="0" smtClean="0"/>
              <a:t>4.- B valida el Certificad Digital de A en la CA</a:t>
            </a:r>
          </a:p>
          <a:p>
            <a:r>
              <a:rPr lang="es-CL" dirty="0" smtClean="0"/>
              <a:t>5.- CA valida el certificado consultado por B</a:t>
            </a:r>
          </a:p>
          <a:p>
            <a:r>
              <a:rPr lang="es-CL" dirty="0" smtClean="0"/>
              <a:t>6.- B acepta la comunicación con A</a:t>
            </a:r>
          </a:p>
          <a:p>
            <a:r>
              <a:rPr lang="es-CL" b="1" dirty="0" smtClean="0"/>
              <a:t>NOTA: </a:t>
            </a:r>
            <a:r>
              <a:rPr lang="es-CL" dirty="0" smtClean="0"/>
              <a:t>uno de los atributos del Certificado Digital de A es su clave publica, por lo que B pude enviar mensajes cifrados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42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 una PKI</a:t>
            </a:r>
            <a:endParaRPr lang="es-CL" dirty="0"/>
          </a:p>
        </p:txBody>
      </p:sp>
      <p:pic>
        <p:nvPicPr>
          <p:cNvPr id="5" name="4 Imagen" descr="pki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556792"/>
            <a:ext cx="5616624" cy="51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7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Certificado Digital:</a:t>
            </a:r>
          </a:p>
          <a:p>
            <a:r>
              <a:rPr lang="es-CL" dirty="0" smtClean="0"/>
              <a:t>Es un archivo con una serie de atributos que validan la identidad del usuario y del emisor.</a:t>
            </a:r>
          </a:p>
          <a:p>
            <a:r>
              <a:rPr lang="es-CL" dirty="0" smtClean="0"/>
              <a:t>El formato utilizado en el modelo PKI es X.509 versión 3, cuyos principales atributos son:</a:t>
            </a:r>
          </a:p>
          <a:p>
            <a:pPr lvl="1"/>
            <a:r>
              <a:rPr lang="es-CL" dirty="0" smtClean="0"/>
              <a:t>Versión</a:t>
            </a:r>
          </a:p>
          <a:p>
            <a:pPr lvl="1"/>
            <a:r>
              <a:rPr lang="es-CL" dirty="0" smtClean="0"/>
              <a:t>Numero de serie</a:t>
            </a:r>
          </a:p>
          <a:p>
            <a:pPr lvl="1"/>
            <a:r>
              <a:rPr lang="es-CL" dirty="0" smtClean="0"/>
              <a:t>Firma de la entidad emisora (CA)</a:t>
            </a:r>
          </a:p>
          <a:p>
            <a:pPr lvl="1"/>
            <a:r>
              <a:rPr lang="es-CL" dirty="0" smtClean="0"/>
              <a:t>Nombre de usuario</a:t>
            </a:r>
          </a:p>
          <a:p>
            <a:pPr lvl="1"/>
            <a:r>
              <a:rPr lang="es-CL" dirty="0" smtClean="0"/>
              <a:t>Periodo de validez</a:t>
            </a:r>
          </a:p>
          <a:p>
            <a:pPr lvl="1"/>
            <a:r>
              <a:rPr lang="es-CL" dirty="0" smtClean="0"/>
              <a:t>Clave publica</a:t>
            </a:r>
          </a:p>
          <a:p>
            <a:pPr lvl="1"/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03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Certificado digital X.509 v3</a:t>
            </a:r>
            <a:endParaRPr lang="es-CL" dirty="0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526" y="1577951"/>
            <a:ext cx="5889786" cy="473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 bwMode="auto">
          <a:xfrm>
            <a:off x="1642926" y="5301208"/>
            <a:ext cx="5385730" cy="86409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ángulo redondeado 2"/>
          <p:cNvSpPr/>
          <p:nvPr/>
        </p:nvSpPr>
        <p:spPr bwMode="auto">
          <a:xfrm>
            <a:off x="1786942" y="4149080"/>
            <a:ext cx="4513250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1786942" y="4869160"/>
            <a:ext cx="343313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7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Componentes de una PKI:</a:t>
            </a:r>
          </a:p>
          <a:p>
            <a:r>
              <a:rPr lang="es-CL" dirty="0" smtClean="0"/>
              <a:t>Dentro del modelo completo de una PKI, definido en la RFC 2822, existen otros componentes que se detallan a continuación:</a:t>
            </a:r>
          </a:p>
          <a:p>
            <a:r>
              <a:rPr lang="es-CL" b="1" dirty="0" smtClean="0"/>
              <a:t>CA: </a:t>
            </a:r>
            <a:r>
              <a:rPr lang="es-CL" dirty="0" smtClean="0"/>
              <a:t>emisor de certificados digitales y quien administra la lista de revocación (CRL)</a:t>
            </a:r>
          </a:p>
          <a:p>
            <a:r>
              <a:rPr lang="es-CL" b="1" dirty="0" smtClean="0"/>
              <a:t>Autoridad de registro (RA): </a:t>
            </a:r>
            <a:r>
              <a:rPr lang="es-CL" dirty="0" smtClean="0"/>
              <a:t>es la encargada de validar la identidad de los usuarios que solicitan certificados digitales</a:t>
            </a:r>
          </a:p>
          <a:p>
            <a:r>
              <a:rPr lang="es-CL" b="1" dirty="0" smtClean="0"/>
              <a:t>Repositorio: </a:t>
            </a:r>
            <a:r>
              <a:rPr lang="es-CL" dirty="0" smtClean="0"/>
              <a:t>lugar destinado a almacenar los certificados digitales emitidos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003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Secure</a:t>
            </a:r>
            <a:r>
              <a:rPr lang="es-CL" dirty="0" smtClean="0"/>
              <a:t> Shell (SSH)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Protocolo de conexión segura, que permite el acceso remoto a un servidor con intérprete de comandos como reemplazo al servicio telnet</a:t>
            </a:r>
          </a:p>
          <a:p>
            <a:r>
              <a:rPr lang="es-CL" dirty="0" smtClean="0"/>
              <a:t>Utiliza cifrado asimétrico para toda la comunicación, incluyendo las contraseñas</a:t>
            </a:r>
          </a:p>
          <a:p>
            <a:r>
              <a:rPr lang="es-CL" dirty="0" smtClean="0"/>
              <a:t>El intercambio de llaves de cifrado se realiza vía </a:t>
            </a:r>
            <a:r>
              <a:rPr lang="es-CL" dirty="0" err="1" smtClean="0"/>
              <a:t>Diffie-Hellman</a:t>
            </a:r>
            <a:r>
              <a:rPr lang="es-CL" dirty="0" smtClean="0"/>
              <a:t> y utiliza MAC para integridad.</a:t>
            </a:r>
          </a:p>
          <a:p>
            <a:r>
              <a:rPr lang="es-CL" dirty="0" smtClean="0"/>
              <a:t>Servicio TCP que opera en el puerto 22</a:t>
            </a:r>
          </a:p>
          <a:p>
            <a:r>
              <a:rPr lang="es-CL" dirty="0" smtClean="0"/>
              <a:t>La mas reciente RFC es la 6668 de julio del 2012</a:t>
            </a:r>
          </a:p>
          <a:p>
            <a:r>
              <a:rPr lang="es-CL" dirty="0" smtClean="0"/>
              <a:t>Proyecto de uso libre: </a:t>
            </a:r>
            <a:r>
              <a:rPr lang="es-CL" dirty="0" err="1" smtClean="0"/>
              <a:t>OpenSSH</a:t>
            </a:r>
            <a:endParaRPr lang="es-CL" dirty="0" smtClean="0"/>
          </a:p>
          <a:p>
            <a:pPr lvl="1"/>
            <a:r>
              <a:rPr lang="es-CL" dirty="0" smtClean="0">
                <a:hlinkClick r:id="rId2"/>
              </a:rPr>
              <a:t>http://www.openssh.org/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Conexión utilizando SSH</a:t>
            </a:r>
            <a:endParaRPr lang="es-CL" dirty="0"/>
          </a:p>
        </p:txBody>
      </p:sp>
      <p:pic>
        <p:nvPicPr>
          <p:cNvPr id="5" name="4 Imagen" descr="124_ssh_fig04_l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636041"/>
            <a:ext cx="4104456" cy="5249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Fases de una conexión SSH:</a:t>
            </a:r>
          </a:p>
          <a:p>
            <a:r>
              <a:rPr lang="es-CL" b="1" dirty="0" smtClean="0"/>
              <a:t>Abertura de canal: </a:t>
            </a:r>
            <a:r>
              <a:rPr lang="es-CL" dirty="0" smtClean="0"/>
              <a:t>el cliente envía una solicitud de conexión con su id y el mecanismo de autenticación, el servidor valida la identidad del usuario y valida la conexión</a:t>
            </a:r>
          </a:p>
          <a:p>
            <a:r>
              <a:rPr lang="es-CL" b="1" dirty="0" smtClean="0"/>
              <a:t>Transferencia de datos: </a:t>
            </a:r>
            <a:r>
              <a:rPr lang="es-CL" dirty="0" smtClean="0"/>
              <a:t>se produce el intercambio de llaves, se cifra la conexión, el cliente envía la contraseña y se autentica la conexión, a continuación se procede con el envío de datos seguro.</a:t>
            </a:r>
          </a:p>
          <a:p>
            <a:r>
              <a:rPr lang="es-CL" b="1" dirty="0" smtClean="0"/>
              <a:t>Cierre de la conexión: </a:t>
            </a:r>
            <a:r>
              <a:rPr lang="es-CL" dirty="0" smtClean="0"/>
              <a:t>el cliente envía el cierre de la conexión, por consiguiente el servidor cierra el correspondiente socket.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1150" y="2382838"/>
            <a:ext cx="5196954" cy="1397000"/>
          </a:xfrm>
        </p:spPr>
        <p:txBody>
          <a:bodyPr/>
          <a:lstStyle/>
          <a:p>
            <a:r>
              <a:rPr lang="es-ES" dirty="0" smtClean="0"/>
              <a:t>Sistemas Criptográficos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Conexión SSH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9" y="1772816"/>
            <a:ext cx="8902259" cy="141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7235" y="3501008"/>
            <a:ext cx="5267053" cy="31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Esteganografía:</a:t>
            </a:r>
          </a:p>
          <a:p>
            <a:r>
              <a:rPr lang="es-CL" dirty="0" smtClean="0"/>
              <a:t>Esta técnica permite ocultar un archivo o aplicación en una imagen fotográfica o de video.</a:t>
            </a:r>
          </a:p>
          <a:p>
            <a:r>
              <a:rPr lang="es-ES" dirty="0" smtClean="0"/>
              <a:t>Al archivo utilizado para esta función se le denomina “portador”</a:t>
            </a:r>
          </a:p>
          <a:p>
            <a:r>
              <a:rPr lang="es-ES" dirty="0" smtClean="0"/>
              <a:t>Esta técnica hace casi imposible la detección de los mensajes, dado que el archivo “portador” se mantiene casi inalterado.</a:t>
            </a:r>
          </a:p>
          <a:p>
            <a:r>
              <a:rPr lang="es-ES" dirty="0" smtClean="0"/>
              <a:t>La principal técnica usada es el “método de sustitución”, en la que se reemplazan los bits menos significativos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Esteganografía</a:t>
            </a:r>
            <a:endParaRPr lang="es-CL" dirty="0"/>
          </a:p>
        </p:txBody>
      </p:sp>
      <p:pic>
        <p:nvPicPr>
          <p:cNvPr id="4" name="3 Imagen" descr="Steganograp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150" y="1764815"/>
            <a:ext cx="6736210" cy="4578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Esteganografía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556793"/>
            <a:ext cx="8116887" cy="1944215"/>
          </a:xfrm>
        </p:spPr>
        <p:txBody>
          <a:bodyPr/>
          <a:lstStyle/>
          <a:p>
            <a:r>
              <a:rPr lang="es-CL" dirty="0" smtClean="0"/>
              <a:t>Una de las principales aplicaciones para realizar esta técnica es “Invisible </a:t>
            </a:r>
            <a:r>
              <a:rPr lang="es-CL" dirty="0" err="1" smtClean="0"/>
              <a:t>Secrets</a:t>
            </a:r>
            <a:r>
              <a:rPr lang="es-CL" dirty="0" smtClean="0"/>
              <a:t>” de East-</a:t>
            </a:r>
            <a:r>
              <a:rPr lang="es-CL" dirty="0" err="1" smtClean="0"/>
              <a:t>Tec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>
                <a:hlinkClick r:id="rId2"/>
              </a:rPr>
              <a:t>http://www.east-tec.com/invisiblesecrets/</a:t>
            </a:r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4" name="3 Imagen" descr="screenshot-in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7587" y="2996952"/>
            <a:ext cx="4716661" cy="3861047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 bwMode="auto">
          <a:xfrm>
            <a:off x="2195736" y="4581128"/>
            <a:ext cx="1296144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Esteganografía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Otras herramientas de Esteganografía:</a:t>
            </a:r>
          </a:p>
          <a:p>
            <a:r>
              <a:rPr lang="es-CL" dirty="0" smtClean="0"/>
              <a:t>Data </a:t>
            </a:r>
            <a:r>
              <a:rPr lang="es-CL" dirty="0" err="1" smtClean="0"/>
              <a:t>Stash</a:t>
            </a:r>
            <a:r>
              <a:rPr lang="es-CL" dirty="0" smtClean="0"/>
              <a:t> de </a:t>
            </a:r>
            <a:r>
              <a:rPr lang="es-CL" dirty="0" err="1" smtClean="0"/>
              <a:t>SkyJuice</a:t>
            </a:r>
            <a:endParaRPr lang="es-CL" dirty="0" smtClean="0"/>
          </a:p>
          <a:p>
            <a:pPr lvl="1"/>
            <a:r>
              <a:rPr lang="es-CL" dirty="0" smtClean="0">
                <a:hlinkClick r:id="rId2"/>
              </a:rPr>
              <a:t>http://www.skyjuicesoftware.com/software/ds_info.html</a:t>
            </a:r>
            <a:endParaRPr lang="es-CL" dirty="0" smtClean="0"/>
          </a:p>
          <a:p>
            <a:r>
              <a:rPr lang="es-CL" dirty="0" err="1" smtClean="0"/>
              <a:t>Hydan</a:t>
            </a:r>
            <a:r>
              <a:rPr lang="es-CL" dirty="0" smtClean="0"/>
              <a:t> de </a:t>
            </a:r>
            <a:r>
              <a:rPr lang="es-CL" dirty="0" err="1" smtClean="0"/>
              <a:t>CrazyBoy</a:t>
            </a:r>
            <a:endParaRPr lang="es-CL" dirty="0" smtClean="0"/>
          </a:p>
          <a:p>
            <a:pPr lvl="1"/>
            <a:r>
              <a:rPr lang="es-CL" dirty="0" smtClean="0">
                <a:hlinkClick r:id="rId3"/>
              </a:rPr>
              <a:t>http://www.crazyboy.com/hydan/</a:t>
            </a:r>
            <a:endParaRPr lang="es-CL" dirty="0" smtClean="0"/>
          </a:p>
          <a:p>
            <a:r>
              <a:rPr lang="es-CL" dirty="0" err="1" smtClean="0"/>
              <a:t>StegoStick</a:t>
            </a:r>
            <a:endParaRPr lang="es-CL" dirty="0" smtClean="0"/>
          </a:p>
          <a:p>
            <a:pPr lvl="1"/>
            <a:r>
              <a:rPr lang="es-CL" dirty="0" smtClean="0">
                <a:hlinkClick r:id="rId4"/>
              </a:rPr>
              <a:t>http://sourceforge.net/projects/stegostick/</a:t>
            </a:r>
            <a:endParaRPr lang="es-CL" dirty="0" smtClean="0"/>
          </a:p>
          <a:p>
            <a:r>
              <a:rPr lang="es-CL" dirty="0" err="1" smtClean="0"/>
              <a:t>OmniHide</a:t>
            </a:r>
            <a:r>
              <a:rPr lang="es-CL" dirty="0" smtClean="0"/>
              <a:t> (video)</a:t>
            </a:r>
          </a:p>
          <a:p>
            <a:pPr lvl="1"/>
            <a:r>
              <a:rPr lang="es-CL" dirty="0" smtClean="0">
                <a:hlinkClick r:id="rId5"/>
              </a:rPr>
              <a:t>http://omnihide.com/</a:t>
            </a:r>
            <a:endParaRPr lang="es-CL" dirty="0" smtClean="0"/>
          </a:p>
          <a:p>
            <a:pPr lvl="1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PGP (</a:t>
            </a:r>
            <a:r>
              <a:rPr lang="es-CL" b="1" dirty="0" err="1" smtClean="0"/>
              <a:t>Pretty</a:t>
            </a:r>
            <a:r>
              <a:rPr lang="es-CL" b="1" dirty="0" smtClean="0"/>
              <a:t> </a:t>
            </a:r>
            <a:r>
              <a:rPr lang="es-CL" b="1" dirty="0" err="1" smtClean="0"/>
              <a:t>Good</a:t>
            </a:r>
            <a:r>
              <a:rPr lang="es-CL" b="1" dirty="0" smtClean="0"/>
              <a:t> </a:t>
            </a:r>
            <a:r>
              <a:rPr lang="es-CL" b="1" dirty="0" err="1" smtClean="0"/>
              <a:t>Privacy</a:t>
            </a:r>
            <a:r>
              <a:rPr lang="es-CL" b="1" dirty="0" smtClean="0"/>
              <a:t>):</a:t>
            </a:r>
          </a:p>
          <a:p>
            <a:r>
              <a:rPr lang="es-ES" dirty="0" smtClean="0"/>
              <a:t>Mecanismo de cifrado que permite aplicar técnicas de criptografía para:</a:t>
            </a:r>
          </a:p>
          <a:p>
            <a:pPr lvl="1"/>
            <a:r>
              <a:rPr lang="es-ES" dirty="0" smtClean="0"/>
              <a:t>Archivos, directorios</a:t>
            </a:r>
          </a:p>
          <a:p>
            <a:pPr lvl="1"/>
            <a:r>
              <a:rPr lang="es-ES" dirty="0" smtClean="0"/>
              <a:t>Correos electrónicos</a:t>
            </a:r>
          </a:p>
          <a:p>
            <a:pPr lvl="1"/>
            <a:r>
              <a:rPr lang="es-ES" dirty="0" smtClean="0"/>
              <a:t>Firma digital</a:t>
            </a:r>
          </a:p>
          <a:p>
            <a:r>
              <a:rPr lang="es-ES" dirty="0" smtClean="0"/>
              <a:t>Utiliza PKI como principio de operación con algoritmo RSA</a:t>
            </a:r>
          </a:p>
          <a:p>
            <a:r>
              <a:rPr lang="es-ES" dirty="0" smtClean="0"/>
              <a:t>Existe un proyecto de libre distribución </a:t>
            </a:r>
            <a:r>
              <a:rPr lang="es-ES" dirty="0" err="1" smtClean="0"/>
              <a:t>OpenPGP</a:t>
            </a:r>
            <a:endParaRPr lang="es-ES" dirty="0" smtClean="0"/>
          </a:p>
          <a:p>
            <a:pPr lvl="1"/>
            <a:r>
              <a:rPr lang="es-ES" dirty="0" smtClean="0"/>
              <a:t>http://www.openpgp.org/</a:t>
            </a:r>
          </a:p>
          <a:p>
            <a:r>
              <a:rPr lang="es-ES" dirty="0" smtClean="0"/>
              <a:t>RFC 4880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de uso de PGP</a:t>
            </a:r>
            <a:endParaRPr lang="es-CL" dirty="0"/>
          </a:p>
        </p:txBody>
      </p:sp>
      <p:pic>
        <p:nvPicPr>
          <p:cNvPr id="4" name="3 Imagen" descr="OpenPG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552" y="1628800"/>
            <a:ext cx="6695816" cy="5005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S/MIME:</a:t>
            </a:r>
          </a:p>
          <a:p>
            <a:r>
              <a:rPr lang="es-ES" dirty="0" smtClean="0"/>
              <a:t>Técnica utilizada para cifrar y firmar correos electrónicos.</a:t>
            </a:r>
          </a:p>
          <a:p>
            <a:r>
              <a:rPr lang="es-ES" dirty="0" smtClean="0"/>
              <a:t>Su sigla significa: </a:t>
            </a:r>
            <a:r>
              <a:rPr lang="es-ES" b="1" dirty="0" err="1" smtClean="0"/>
              <a:t>Secure</a:t>
            </a:r>
            <a:r>
              <a:rPr lang="es-ES" b="1" dirty="0" smtClean="0"/>
              <a:t> / </a:t>
            </a:r>
            <a:r>
              <a:rPr lang="es-ES" b="1" dirty="0" err="1" smtClean="0"/>
              <a:t>Multipurpose</a:t>
            </a:r>
            <a:r>
              <a:rPr lang="es-ES" b="1" dirty="0" smtClean="0"/>
              <a:t> Internet Mail </a:t>
            </a:r>
            <a:r>
              <a:rPr lang="es-ES" b="1" dirty="0" err="1" smtClean="0"/>
              <a:t>Extensions</a:t>
            </a:r>
            <a:endParaRPr lang="es-ES" b="1" dirty="0" smtClean="0"/>
          </a:p>
          <a:p>
            <a:r>
              <a:rPr lang="es-ES" dirty="0" smtClean="0"/>
              <a:t>Utiliza modelo PKI para su operación, con algoritmo RSA.</a:t>
            </a:r>
          </a:p>
          <a:p>
            <a:r>
              <a:rPr lang="es-ES" dirty="0" smtClean="0"/>
              <a:t>RFC 3852</a:t>
            </a:r>
          </a:p>
          <a:p>
            <a:r>
              <a:rPr lang="es-ES" dirty="0" smtClean="0"/>
              <a:t>Requiere que ambos clientes de correo soporten S/MIME.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de uso de S/MIME</a:t>
            </a:r>
            <a:endParaRPr lang="es-CL" dirty="0"/>
          </a:p>
        </p:txBody>
      </p:sp>
      <p:pic>
        <p:nvPicPr>
          <p:cNvPr id="4" name="3 Imagen" descr="smi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056784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SSL</a:t>
            </a:r>
          </a:p>
          <a:p>
            <a:pPr lvl="1"/>
            <a:r>
              <a:rPr lang="es-CL" dirty="0" smtClean="0"/>
              <a:t>Esquema de una conexión SSL</a:t>
            </a:r>
          </a:p>
          <a:p>
            <a:pPr lvl="1"/>
            <a:r>
              <a:rPr lang="es-CL" dirty="0" smtClean="0"/>
              <a:t>TLS</a:t>
            </a:r>
          </a:p>
          <a:p>
            <a:pPr lvl="1"/>
            <a:r>
              <a:rPr lang="es-CL" dirty="0" smtClean="0"/>
              <a:t>PKI</a:t>
            </a:r>
            <a:endParaRPr lang="es-CL" dirty="0" smtClean="0"/>
          </a:p>
          <a:p>
            <a:r>
              <a:rPr lang="es-CL" dirty="0" smtClean="0"/>
              <a:t>SSH</a:t>
            </a:r>
          </a:p>
          <a:p>
            <a:pPr lvl="1"/>
            <a:r>
              <a:rPr lang="es-CL" dirty="0" smtClean="0"/>
              <a:t>Fases de una conexión SSH</a:t>
            </a:r>
          </a:p>
          <a:p>
            <a:r>
              <a:rPr lang="es-CL" dirty="0" smtClean="0"/>
              <a:t>Esteganografía</a:t>
            </a:r>
          </a:p>
          <a:p>
            <a:pPr lvl="1"/>
            <a:r>
              <a:rPr lang="es-CL" dirty="0" smtClean="0"/>
              <a:t>Herramientas de </a:t>
            </a:r>
            <a:r>
              <a:rPr lang="es-CL" dirty="0" err="1" smtClean="0"/>
              <a:t>Esteganografía</a:t>
            </a:r>
            <a:endParaRPr lang="es-CL" dirty="0" smtClean="0"/>
          </a:p>
          <a:p>
            <a:r>
              <a:rPr lang="es-CL" dirty="0" smtClean="0"/>
              <a:t>PGP</a:t>
            </a:r>
          </a:p>
          <a:p>
            <a:r>
              <a:rPr lang="es-CL" dirty="0" smtClean="0"/>
              <a:t>S/MIME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 esperado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el origen y la utilidad del cifrado SSL en Seguridad Informática.</a:t>
            </a:r>
          </a:p>
          <a:p>
            <a:endParaRPr lang="es-ES" dirty="0" smtClean="0"/>
          </a:p>
          <a:p>
            <a:r>
              <a:rPr lang="es-ES" dirty="0" smtClean="0"/>
              <a:t>Conocer los sistemas de Criptografía utilizados en la actualidad.</a:t>
            </a:r>
          </a:p>
          <a:p>
            <a:pPr lvl="1"/>
            <a:r>
              <a:rPr lang="es-ES" dirty="0" smtClean="0"/>
              <a:t>PGP</a:t>
            </a:r>
          </a:p>
          <a:p>
            <a:pPr lvl="1"/>
            <a:r>
              <a:rPr lang="es-ES" dirty="0" err="1" smtClean="0"/>
              <a:t>Esteganografía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Conocer los principales beneficios y utilidades del uso de la criptografía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SSL como mecanismo de seguridad sirva para:</a:t>
            </a:r>
          </a:p>
          <a:p>
            <a:endParaRPr lang="es-CL" dirty="0" smtClean="0"/>
          </a:p>
          <a:p>
            <a:r>
              <a:rPr lang="es-CL" dirty="0" smtClean="0"/>
              <a:t>A.- Autenticar al servidor destino</a:t>
            </a:r>
          </a:p>
          <a:p>
            <a:r>
              <a:rPr lang="es-CL" dirty="0" smtClean="0"/>
              <a:t>B.- Prevenir el robo de información</a:t>
            </a:r>
          </a:p>
          <a:p>
            <a:r>
              <a:rPr lang="es-CL" dirty="0" smtClean="0"/>
              <a:t>C.- Asegurar la disponibilidad de la información</a:t>
            </a:r>
          </a:p>
          <a:p>
            <a:r>
              <a:rPr lang="es-CL" dirty="0" smtClean="0"/>
              <a:t>D.- Autenticar las transacciones del usuario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realizar con éxito una sesión SSL es necesario que:</a:t>
            </a:r>
          </a:p>
          <a:p>
            <a:endParaRPr lang="es-CL" dirty="0" smtClean="0"/>
          </a:p>
          <a:p>
            <a:r>
              <a:rPr lang="es-CL" dirty="0" smtClean="0"/>
              <a:t>A.- El cliente tenga un certificado digital</a:t>
            </a:r>
          </a:p>
          <a:p>
            <a:r>
              <a:rPr lang="es-CL" dirty="0" smtClean="0"/>
              <a:t>B.- Que el cliente se autentique por medio de una contraseña</a:t>
            </a:r>
          </a:p>
          <a:p>
            <a:r>
              <a:rPr lang="es-CL" dirty="0" smtClean="0"/>
              <a:t>C.- Que el servidor disponga de un certificado digital</a:t>
            </a:r>
          </a:p>
          <a:p>
            <a:r>
              <a:rPr lang="es-CL" dirty="0" smtClean="0"/>
              <a:t>D.- Que el cliente tenga una llave privada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¿Cuál </a:t>
            </a:r>
            <a:r>
              <a:rPr lang="es-CL" dirty="0" smtClean="0"/>
              <a:t>de los siguientes elementos es posible cifrar con </a:t>
            </a:r>
            <a:r>
              <a:rPr lang="es-CL" dirty="0" smtClean="0"/>
              <a:t>PGP?</a:t>
            </a:r>
            <a:endParaRPr lang="es-CL" dirty="0" smtClean="0"/>
          </a:p>
          <a:p>
            <a:pPr lvl="1"/>
            <a:r>
              <a:rPr lang="es-CL" dirty="0" smtClean="0"/>
              <a:t>I.- Correo electrónico</a:t>
            </a:r>
          </a:p>
          <a:p>
            <a:pPr lvl="1"/>
            <a:r>
              <a:rPr lang="es-CL" dirty="0" smtClean="0"/>
              <a:t>II.- Archivos</a:t>
            </a:r>
          </a:p>
          <a:p>
            <a:pPr lvl="1"/>
            <a:r>
              <a:rPr lang="es-CL" dirty="0" smtClean="0"/>
              <a:t>III.- </a:t>
            </a:r>
            <a:r>
              <a:rPr lang="es-CL" dirty="0" smtClean="0"/>
              <a:t>Tráfico </a:t>
            </a:r>
            <a:r>
              <a:rPr lang="es-CL" dirty="0" smtClean="0"/>
              <a:t>de red</a:t>
            </a:r>
          </a:p>
          <a:p>
            <a:endParaRPr lang="es-CL" dirty="0" smtClean="0"/>
          </a:p>
          <a:p>
            <a:r>
              <a:rPr lang="es-CL" dirty="0" smtClean="0"/>
              <a:t>A.- Solo I</a:t>
            </a:r>
          </a:p>
          <a:p>
            <a:r>
              <a:rPr lang="es-CL" dirty="0" smtClean="0"/>
              <a:t>B.- Solo I y II</a:t>
            </a:r>
          </a:p>
          <a:p>
            <a:r>
              <a:rPr lang="es-CL" dirty="0" smtClean="0"/>
              <a:t>C.- Solo III</a:t>
            </a:r>
          </a:p>
          <a:p>
            <a:r>
              <a:rPr lang="es-CL" dirty="0" smtClean="0"/>
              <a:t>D.- I, II y III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Secure</a:t>
            </a:r>
            <a:r>
              <a:rPr lang="es-CL" dirty="0" smtClean="0"/>
              <a:t> Socket </a:t>
            </a:r>
            <a:r>
              <a:rPr lang="es-CL" dirty="0" err="1" smtClean="0"/>
              <a:t>Layer</a:t>
            </a:r>
            <a:r>
              <a:rPr lang="es-CL" dirty="0" smtClean="0"/>
              <a:t> (SSL)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Esquema de seguridad para aplicaciones que opera entre la capa de trasporte TCP y la capa de aplicación, también se le denomina TLS (</a:t>
            </a:r>
            <a:r>
              <a:rPr lang="es-CL" smtClean="0"/>
              <a:t>Transport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 Security) para las conexiones web Internet.</a:t>
            </a:r>
          </a:p>
          <a:p>
            <a:r>
              <a:rPr lang="es-CL" dirty="0" smtClean="0"/>
              <a:t>Desarrollado por la compañía Netscape en 1994 con el propósito de mejorar la seguridad en las conexiones web de Internet.</a:t>
            </a:r>
          </a:p>
          <a:p>
            <a:r>
              <a:rPr lang="es-CL" dirty="0" smtClean="0"/>
              <a:t>Se compone de:</a:t>
            </a:r>
          </a:p>
          <a:p>
            <a:pPr lvl="1"/>
            <a:r>
              <a:rPr lang="es-CL" dirty="0" smtClean="0"/>
              <a:t>Certificados digitales X.509 v3 para la autenticación</a:t>
            </a:r>
          </a:p>
          <a:p>
            <a:pPr lvl="1"/>
            <a:r>
              <a:rPr lang="es-CL" dirty="0" smtClean="0"/>
              <a:t>Sistema de cifrado simétrico con llaves generadas por </a:t>
            </a:r>
            <a:r>
              <a:rPr lang="es-CL" dirty="0" err="1" smtClean="0"/>
              <a:t>Diffie-Hellman</a:t>
            </a:r>
            <a:endParaRPr lang="es-CL" dirty="0" smtClean="0"/>
          </a:p>
          <a:p>
            <a:pPr lvl="1"/>
            <a:r>
              <a:rPr lang="es-CL" dirty="0" smtClean="0"/>
              <a:t>MAC para integridad de mensajes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Esquema de una conexión SSL/TLS</a:t>
            </a:r>
            <a:endParaRPr lang="es-CL" dirty="0"/>
          </a:p>
        </p:txBody>
      </p:sp>
      <p:pic>
        <p:nvPicPr>
          <p:cNvPr id="4" name="3 Imagen" descr="Windows-Live-Writer-SSL_9184-tls_simple_handshake-8x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628" y="1542571"/>
            <a:ext cx="4177580" cy="5342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Fases de una conexión SSL/TLS:</a:t>
            </a:r>
          </a:p>
          <a:p>
            <a:r>
              <a:rPr lang="es-CL" dirty="0" smtClean="0"/>
              <a:t>1.- El cliente envía la versión de SSL, los parámetros de cifrado y data aleatoria para la comunicación.</a:t>
            </a:r>
          </a:p>
          <a:p>
            <a:r>
              <a:rPr lang="es-CL" dirty="0" smtClean="0"/>
              <a:t>2.- El servidor envía la versión SSL definitiva, los parámetros de cifrado.</a:t>
            </a:r>
          </a:p>
          <a:p>
            <a:r>
              <a:rPr lang="es-CL" dirty="0" smtClean="0"/>
              <a:t>3.- El servidor envía su certificado digital y su llave publica</a:t>
            </a:r>
          </a:p>
          <a:p>
            <a:r>
              <a:rPr lang="es-CL" dirty="0" smtClean="0"/>
              <a:t>4.- Cierre de la comunicación por parte del servidor</a:t>
            </a:r>
          </a:p>
          <a:p>
            <a:r>
              <a:rPr lang="es-CL" dirty="0" smtClean="0"/>
              <a:t>5.- El cliente envía su llave publica y su certificado digital (si aplica)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Fases de una conexión SSL/TLS (cont.):</a:t>
            </a:r>
          </a:p>
          <a:p>
            <a:r>
              <a:rPr lang="es-CL" dirty="0" smtClean="0"/>
              <a:t>6.- Generación de llaves y envío al servidor de la llave de sesión</a:t>
            </a:r>
          </a:p>
          <a:p>
            <a:r>
              <a:rPr lang="es-CL" dirty="0" smtClean="0"/>
              <a:t>7.- Cierre de la comunicación de parte del cliente</a:t>
            </a:r>
          </a:p>
          <a:p>
            <a:r>
              <a:rPr lang="es-CL" dirty="0" smtClean="0"/>
              <a:t>8.- El servidor envía un mensaje cifrado para validación del protocolo</a:t>
            </a:r>
          </a:p>
          <a:p>
            <a:r>
              <a:rPr lang="es-CL" dirty="0" smtClean="0"/>
              <a:t>9.- Cierre del protocolo por parte del servidor e inicio de la transmisión de datos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TLS:</a:t>
            </a:r>
          </a:p>
          <a:p>
            <a:r>
              <a:rPr lang="es-CL" dirty="0" smtClean="0"/>
              <a:t>La versión utilizada actualmente es TLS 1.2, definida en el RFC 5246 de 2008.</a:t>
            </a:r>
          </a:p>
          <a:p>
            <a:r>
              <a:rPr lang="es-CL" dirty="0" smtClean="0"/>
              <a:t>Sus principales características son:</a:t>
            </a:r>
          </a:p>
          <a:p>
            <a:pPr lvl="1"/>
            <a:r>
              <a:rPr lang="es-CL" dirty="0" smtClean="0"/>
              <a:t>Certificados digitales X.509 v3 con extensión PHCS 7</a:t>
            </a:r>
          </a:p>
          <a:p>
            <a:pPr lvl="1"/>
            <a:r>
              <a:rPr lang="es-CL" dirty="0" smtClean="0"/>
              <a:t>Algoritmo de cifrado RSA</a:t>
            </a:r>
          </a:p>
          <a:p>
            <a:pPr lvl="1"/>
            <a:r>
              <a:rPr lang="es-CL" dirty="0" err="1" smtClean="0"/>
              <a:t>Diffie</a:t>
            </a:r>
            <a:r>
              <a:rPr lang="es-CL" dirty="0" smtClean="0"/>
              <a:t> – </a:t>
            </a:r>
            <a:r>
              <a:rPr lang="es-CL" dirty="0" err="1" smtClean="0"/>
              <a:t>Hellman</a:t>
            </a:r>
            <a:r>
              <a:rPr lang="es-CL" dirty="0" smtClean="0"/>
              <a:t> para intercambio de llaves</a:t>
            </a:r>
          </a:p>
          <a:p>
            <a:pPr lvl="1"/>
            <a:r>
              <a:rPr lang="es-CL" dirty="0" smtClean="0"/>
              <a:t>Algoritmo de </a:t>
            </a:r>
            <a:r>
              <a:rPr lang="es-CL" dirty="0" err="1" smtClean="0"/>
              <a:t>hashing</a:t>
            </a:r>
            <a:r>
              <a:rPr lang="es-CL" dirty="0" smtClean="0"/>
              <a:t> SHA-2</a:t>
            </a:r>
          </a:p>
          <a:p>
            <a:pPr lvl="1"/>
            <a:r>
              <a:rPr lang="es-CL" dirty="0" smtClean="0"/>
              <a:t>HMAC como mecanismo de integridad y autenticación </a:t>
            </a:r>
          </a:p>
          <a:p>
            <a:r>
              <a:rPr lang="es-CL" dirty="0" smtClean="0"/>
              <a:t>En marzo de 2011, fue descontinuado el uso de SSL 2.0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Certificado digital para SSL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628800"/>
            <a:ext cx="40290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 bwMode="auto">
          <a:xfrm>
            <a:off x="4211960" y="4365104"/>
            <a:ext cx="2304256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4139952" y="4797152"/>
            <a:ext cx="1800200" cy="3600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Personalizado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13659</TotalTime>
  <Words>1260</Words>
  <Application>Microsoft Office PowerPoint</Application>
  <PresentationFormat>Presentación en pantalla (4:3)</PresentationFormat>
  <Paragraphs>171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Lucida Sans Unicode</vt:lpstr>
      <vt:lpstr>Times New Roman</vt:lpstr>
      <vt:lpstr>Wingdings</vt:lpstr>
      <vt:lpstr>Tema de Office</vt:lpstr>
      <vt:lpstr>1_Tema de Office</vt:lpstr>
      <vt:lpstr>Presentación de PowerPoint</vt:lpstr>
      <vt:lpstr>Sistemas Criptográficos</vt:lpstr>
      <vt:lpstr>Aprendizaje esperado</vt:lpstr>
      <vt:lpstr>Secure Socket Layer (SSL)</vt:lpstr>
      <vt:lpstr>Esquema de una conexión SSL/TLS</vt:lpstr>
      <vt:lpstr>Criptografía</vt:lpstr>
      <vt:lpstr>Criptografía</vt:lpstr>
      <vt:lpstr>Criptografía</vt:lpstr>
      <vt:lpstr>Certificado digital para SSL</vt:lpstr>
      <vt:lpstr>PKI</vt:lpstr>
      <vt:lpstr>Operación del modelo PKI</vt:lpstr>
      <vt:lpstr>Operación del modelo PKI</vt:lpstr>
      <vt:lpstr>Operación de una PKI</vt:lpstr>
      <vt:lpstr>Criptografía</vt:lpstr>
      <vt:lpstr>Certificado digital X.509 v3</vt:lpstr>
      <vt:lpstr>Criptografía</vt:lpstr>
      <vt:lpstr>Secure Shell (SSH)</vt:lpstr>
      <vt:lpstr>Conexión utilizando SSH</vt:lpstr>
      <vt:lpstr>Criptografía</vt:lpstr>
      <vt:lpstr>Conexión SSH</vt:lpstr>
      <vt:lpstr>Criptografía</vt:lpstr>
      <vt:lpstr>Esteganografía</vt:lpstr>
      <vt:lpstr>Esteganografía</vt:lpstr>
      <vt:lpstr>Esteganografía</vt:lpstr>
      <vt:lpstr>Criptografía</vt:lpstr>
      <vt:lpstr>Ejemplo de uso de PGP</vt:lpstr>
      <vt:lpstr>Criptografía</vt:lpstr>
      <vt:lpstr>Ejemplo de uso de S/MIME</vt:lpstr>
      <vt:lpstr>Resumen</vt:lpstr>
      <vt:lpstr>Pregunta 1</vt:lpstr>
      <vt:lpstr>Pregunta 2</vt:lpstr>
      <vt:lpstr>Pregunta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JAime Gomez</cp:lastModifiedBy>
  <cp:revision>763</cp:revision>
  <dcterms:created xsi:type="dcterms:W3CDTF">2011-08-16T22:38:15Z</dcterms:created>
  <dcterms:modified xsi:type="dcterms:W3CDTF">2015-05-19T14:21:28Z</dcterms:modified>
</cp:coreProperties>
</file>