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464" r:id="rId4"/>
    <p:sldId id="350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2" r:id="rId14"/>
    <p:sldId id="493" r:id="rId15"/>
    <p:sldId id="494" r:id="rId16"/>
    <p:sldId id="497" r:id="rId17"/>
    <p:sldId id="498" r:id="rId18"/>
    <p:sldId id="499" r:id="rId19"/>
    <p:sldId id="501" r:id="rId20"/>
    <p:sldId id="491" r:id="rId21"/>
    <p:sldId id="503" r:id="rId22"/>
    <p:sldId id="505" r:id="rId23"/>
    <p:sldId id="506" r:id="rId24"/>
    <p:sldId id="507" r:id="rId25"/>
    <p:sldId id="508" r:id="rId26"/>
    <p:sldId id="511" r:id="rId27"/>
    <p:sldId id="512" r:id="rId28"/>
    <p:sldId id="513" r:id="rId29"/>
    <p:sldId id="514" r:id="rId30"/>
    <p:sldId id="516" r:id="rId31"/>
    <p:sldId id="524" r:id="rId32"/>
    <p:sldId id="525" r:id="rId33"/>
    <p:sldId id="526" r:id="rId34"/>
    <p:sldId id="543" r:id="rId35"/>
    <p:sldId id="467" r:id="rId36"/>
    <p:sldId id="544" r:id="rId37"/>
    <p:sldId id="545" r:id="rId38"/>
    <p:sldId id="546" r:id="rId39"/>
    <p:sldId id="547" r:id="rId40"/>
  </p:sldIdLst>
  <p:sldSz cx="9144000" cy="6858000" type="screen4x3"/>
  <p:notesSz cx="7077075" cy="90773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38188" indent="-280988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3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60"/>
  </p:normalViewPr>
  <p:slideViewPr>
    <p:cSldViewPr>
      <p:cViewPr varScale="1">
        <p:scale>
          <a:sx n="70" d="100"/>
          <a:sy n="70" d="100"/>
        </p:scale>
        <p:origin x="80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23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500" y="0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4650742A-CF3C-4C63-B8B4-164514790860}" type="datetimeFigureOut">
              <a:rPr lang="es-ES" smtClean="0"/>
              <a:pPr/>
              <a:t>22/05/2015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500" y="8622559"/>
            <a:ext cx="3067040" cy="453266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8700AF15-F8C9-4820-992B-383F7F18764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077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077075" cy="90773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008499" y="0"/>
            <a:ext cx="3065504" cy="457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681038"/>
            <a:ext cx="4511675" cy="33845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708016" y="4312030"/>
            <a:ext cx="5642616" cy="4065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0" y="8616556"/>
            <a:ext cx="3065504" cy="45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7316" tIns="43658" rIns="87316" bIns="43658" anchor="ctr"/>
          <a:lstStyle/>
          <a:p>
            <a:pPr>
              <a:defRPr/>
            </a:pPr>
            <a:endParaRPr lang="es-ES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4008499" y="8622559"/>
            <a:ext cx="3047074" cy="4337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754" tIns="47096" rIns="90754" bIns="4709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691252" algn="l"/>
                <a:tab pos="1382504" algn="l"/>
                <a:tab pos="2073756" algn="l"/>
                <a:tab pos="2765008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EFDE3ECF-E135-4C04-A019-3F62FE5DEAC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9276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B7C67B7-6815-4B67-BFFD-2D7C3BC24EC9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4008500" y="8622559"/>
            <a:ext cx="3057825" cy="4442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ECA0A467-9E44-4D25-AB0B-62BAE4B49916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4008499" y="8622559"/>
            <a:ext cx="3060897" cy="44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CD4E6A0F-9A23-4F4E-AD48-256A0A19A53B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08499" y="8622559"/>
            <a:ext cx="3065504" cy="4517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754" tIns="47096" rIns="90754" bIns="47096" anchor="b"/>
          <a:lstStyle/>
          <a:p>
            <a:pPr algn="r"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fld id="{3365B913-2515-493E-BA6D-1D6A631B6D69}" type="slidenum">
              <a:rPr lang="es-ES_tradnl" sz="1200">
                <a:solidFill>
                  <a:srgbClr val="000000"/>
                </a:solidFill>
              </a:rPr>
              <a:pPr algn="r">
                <a:tabLst>
                  <a:tab pos="0" algn="l"/>
                  <a:tab pos="427485" algn="l"/>
                  <a:tab pos="856486" algn="l"/>
                  <a:tab pos="1285486" algn="l"/>
                  <a:tab pos="1714488" algn="l"/>
                  <a:tab pos="2143488" algn="l"/>
                  <a:tab pos="2572489" algn="l"/>
                  <a:tab pos="3001489" algn="l"/>
                  <a:tab pos="3430491" algn="l"/>
                  <a:tab pos="3859491" algn="l"/>
                  <a:tab pos="4288492" algn="l"/>
                  <a:tab pos="4717492" algn="l"/>
                  <a:tab pos="5146494" algn="l"/>
                  <a:tab pos="5575494" algn="l"/>
                  <a:tab pos="6004495" algn="l"/>
                  <a:tab pos="6433496" algn="l"/>
                  <a:tab pos="6862497" algn="l"/>
                  <a:tab pos="7291497" algn="l"/>
                  <a:tab pos="7720498" algn="l"/>
                  <a:tab pos="8149499" algn="l"/>
                  <a:tab pos="8578500" algn="l"/>
                </a:tabLst>
              </a:pPr>
              <a:t>1</a:t>
            </a:fld>
            <a:endParaRPr lang="es-ES_tradnl" sz="1200" dirty="0">
              <a:solidFill>
                <a:srgbClr val="000000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179513" y="681400"/>
            <a:ext cx="4718050" cy="340399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5" name="Text Box 5"/>
          <p:cNvSpPr>
            <a:spLocks noGrp="1" noChangeArrowheads="1"/>
          </p:cNvSpPr>
          <p:nvPr>
            <p:ph type="body"/>
          </p:nvPr>
        </p:nvSpPr>
        <p:spPr>
          <a:xfrm>
            <a:off x="185835" y="4133425"/>
            <a:ext cx="6871275" cy="4076391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  <a:p>
            <a:pPr>
              <a:spcBef>
                <a:spcPct val="0"/>
              </a:spcBef>
              <a:tabLst>
                <a:tab pos="0" algn="l"/>
                <a:tab pos="427485" algn="l"/>
                <a:tab pos="856486" algn="l"/>
                <a:tab pos="1285486" algn="l"/>
                <a:tab pos="1714488" algn="l"/>
                <a:tab pos="2143488" algn="l"/>
                <a:tab pos="2572489" algn="l"/>
                <a:tab pos="3001489" algn="l"/>
                <a:tab pos="3430491" algn="l"/>
                <a:tab pos="3859491" algn="l"/>
                <a:tab pos="4288492" algn="l"/>
                <a:tab pos="4717492" algn="l"/>
                <a:tab pos="5146494" algn="l"/>
                <a:tab pos="5575494" algn="l"/>
                <a:tab pos="6004495" algn="l"/>
                <a:tab pos="6433496" algn="l"/>
                <a:tab pos="6862497" algn="l"/>
                <a:tab pos="7291497" algn="l"/>
                <a:tab pos="7720498" algn="l"/>
                <a:tab pos="8149499" algn="l"/>
                <a:tab pos="8578500" algn="l"/>
              </a:tabLst>
            </a:pPr>
            <a:endParaRPr lang="es-ES_tradnl" sz="800" b="1" dirty="0" smtClean="0">
              <a:latin typeface="Arial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1181049" y="681400"/>
            <a:ext cx="4705763" cy="33934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217909" y="681400"/>
            <a:ext cx="4624364" cy="3388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7316" tIns="43658" rIns="87316" bIns="43658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1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1163" y="404813"/>
            <a:ext cx="2049462" cy="48545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5997575" cy="48545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C7B673-8656-4B5C-9F7F-5C3C25AEBBC8}" type="datetime1">
              <a:rPr lang="es-CL" smtClean="0"/>
              <a:pPr/>
              <a:t>22-05-2015</a:t>
            </a:fld>
            <a:endParaRPr lang="es-CL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Seguridad Informática</a:t>
            </a:r>
            <a:endParaRPr lang="es-C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2BA751-840E-4279-A542-98005082AFB8}" type="slidenum">
              <a:rPr lang="es-CL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1600200"/>
            <a:ext cx="209391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1150" y="1600200"/>
            <a:ext cx="61293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81450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45038" y="1628775"/>
            <a:ext cx="3983037" cy="363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8126412" cy="957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3675" y="6626225"/>
            <a:ext cx="236220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428038" y="6623050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7BC902D8-023C-4364-AF77-FCCC50DA6388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116887" cy="3630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1497013"/>
            <a:ext cx="9144000" cy="1587"/>
          </a:xfrm>
          <a:prstGeom prst="line">
            <a:avLst/>
          </a:prstGeom>
          <a:noFill/>
          <a:ln w="57240">
            <a:solidFill>
              <a:srgbClr val="83A2C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16113"/>
            <a:ext cx="9144000" cy="2449512"/>
          </a:xfrm>
          <a:prstGeom prst="rect">
            <a:avLst/>
          </a:prstGeom>
          <a:solidFill>
            <a:srgbClr val="83A2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5867400" y="0"/>
            <a:ext cx="3276600" cy="19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93675" y="6537325"/>
            <a:ext cx="33718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D3D3D3"/>
                </a:solidFill>
              </a:rPr>
              <a:t>Administración de Servicios de Red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283575" y="6453188"/>
            <a:ext cx="742950" cy="234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9B061A07-C7C1-4B35-8B3F-6E83DFB388CB}" type="slidenum">
              <a:rPr lang="en-US" sz="1000">
                <a:solidFill>
                  <a:srgbClr val="D3D3D3"/>
                </a:solidFill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2382838"/>
            <a:ext cx="3749675" cy="139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656263" y="5427663"/>
            <a:ext cx="2936875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2080" tIns="41040" rIns="82080" bIns="41040" anchor="b">
            <a:spAutoFit/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b="1">
                <a:solidFill>
                  <a:srgbClr val="D3D3D3"/>
                </a:solidFill>
              </a:rPr>
              <a:t>Escuela de Informática y Telecomunicaciones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67400" y="1916113"/>
            <a:ext cx="3276600" cy="2459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5pPr>
      <a:lvl6pPr marL="4572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6pPr>
      <a:lvl7pPr marL="9144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7pPr>
      <a:lvl8pPr marL="1371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8pPr>
      <a:lvl9pPr marL="18288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8138" indent="-338138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md5.com/" TargetMode="External"/><Relationship Id="rId2" Type="http://schemas.openxmlformats.org/officeDocument/2006/relationships/hyperlink" Target="http://www.sha1-onlin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day.com/2008/12/30/25c3-hackers-completely-break-ssl-using-200-ps3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1150" y="2662238"/>
            <a:ext cx="5556250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2080" tIns="41040" rIns="82080" bIns="41040" anchor="ctr"/>
          <a:lstStyle/>
          <a:p>
            <a:pPr marL="673100" indent="-330200">
              <a:tabLst>
                <a:tab pos="368300" algn="l"/>
                <a:tab pos="825500" algn="l"/>
                <a:tab pos="1270000" algn="l"/>
                <a:tab pos="1714500" algn="l"/>
                <a:tab pos="2171700" algn="l"/>
                <a:tab pos="2616200" algn="l"/>
                <a:tab pos="3073400" algn="l"/>
                <a:tab pos="3517900" algn="l"/>
                <a:tab pos="3962400" algn="l"/>
                <a:tab pos="4419600" algn="l"/>
                <a:tab pos="4864100" algn="l"/>
                <a:tab pos="5308600" algn="l"/>
                <a:tab pos="5765800" algn="l"/>
                <a:tab pos="6210300" algn="l"/>
                <a:tab pos="6667500" algn="l"/>
                <a:tab pos="7112000" algn="l"/>
                <a:tab pos="7556500" algn="l"/>
                <a:tab pos="8013700" algn="l"/>
                <a:tab pos="8458200" algn="l"/>
                <a:tab pos="8902700" algn="l"/>
                <a:tab pos="9359900" algn="l"/>
                <a:tab pos="9474200" algn="l"/>
              </a:tabLst>
            </a:pPr>
            <a:r>
              <a:rPr lang="es-ES" sz="2800" dirty="0" smtClean="0"/>
              <a:t>Seguridad en </a:t>
            </a:r>
            <a:r>
              <a:rPr lang="es-ES" sz="2800" dirty="0" err="1" smtClean="0"/>
              <a:t>Sist</a:t>
            </a:r>
            <a:r>
              <a:rPr lang="es-ES" sz="2800" dirty="0" smtClean="0"/>
              <a:t>. </a:t>
            </a:r>
            <a:r>
              <a:rPr lang="es-ES" sz="2800" dirty="0" err="1" smtClean="0"/>
              <a:t>Comput</a:t>
            </a:r>
            <a:r>
              <a:rPr lang="es-ES" sz="2800" dirty="0" smtClean="0"/>
              <a:t>.</a:t>
            </a:r>
            <a:endParaRPr lang="en-US" sz="2800" dirty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95288" y="4797425"/>
            <a:ext cx="45720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L" b="1" dirty="0" smtClean="0">
                <a:solidFill>
                  <a:srgbClr val="000000"/>
                </a:solidFill>
              </a:rPr>
              <a:t>SSC 5501</a:t>
            </a:r>
            <a:endParaRPr lang="es-C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Algoritmos de cifrado simétrico:</a:t>
            </a:r>
          </a:p>
          <a:p>
            <a:r>
              <a:rPr lang="es-CL" dirty="0" smtClean="0"/>
              <a:t>Algunos de algoritmos de cifrado simétrico utilizados en la actualidad son:</a:t>
            </a:r>
          </a:p>
          <a:p>
            <a:r>
              <a:rPr lang="es-ES" dirty="0" smtClean="0"/>
              <a:t>DES: llave de 56 bits</a:t>
            </a:r>
          </a:p>
          <a:p>
            <a:r>
              <a:rPr lang="es-ES" dirty="0" smtClean="0"/>
              <a:t>3DES: llave de 168 bits</a:t>
            </a:r>
          </a:p>
          <a:p>
            <a:r>
              <a:rPr lang="es-ES" dirty="0" smtClean="0"/>
              <a:t>RC5: llave de 128 bits</a:t>
            </a:r>
          </a:p>
          <a:p>
            <a:r>
              <a:rPr lang="es-ES" dirty="0" smtClean="0"/>
              <a:t>AES: llave de 128, 192 o 256 bits</a:t>
            </a:r>
          </a:p>
          <a:p>
            <a:r>
              <a:rPr lang="es-ES" dirty="0" err="1" smtClean="0"/>
              <a:t>Blowfish</a:t>
            </a:r>
            <a:r>
              <a:rPr lang="es-ES" dirty="0" smtClean="0"/>
              <a:t>: llave de 32 a 448 bits</a:t>
            </a:r>
          </a:p>
          <a:p>
            <a:r>
              <a:rPr lang="es-ES" dirty="0" smtClean="0"/>
              <a:t>IDEA: llave de 128 bits.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Algoritmos de cifrado simétrico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628801"/>
            <a:ext cx="8116887" cy="2520279"/>
          </a:xfrm>
        </p:spPr>
        <p:txBody>
          <a:bodyPr/>
          <a:lstStyle/>
          <a:p>
            <a:r>
              <a:rPr lang="es-CL" b="1" dirty="0" smtClean="0"/>
              <a:t>Seguridad en el cifrado: </a:t>
            </a:r>
            <a:r>
              <a:rPr lang="es-CL" dirty="0" smtClean="0"/>
              <a:t>en función del largo de la llave los algoritmos de cifrado simétrico son </a:t>
            </a:r>
            <a:r>
              <a:rPr lang="es-CL" dirty="0" smtClean="0"/>
              <a:t>más </a:t>
            </a:r>
            <a:r>
              <a:rPr lang="es-CL" dirty="0" smtClean="0"/>
              <a:t>difíciles de descifrar, para ello presentamos la siguiente tabla que muestra los tiempos involucrados en función de la capacidad computacional.</a:t>
            </a:r>
            <a:endParaRPr lang="es-CL" dirty="0"/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107950" y="3889647"/>
          <a:ext cx="9002713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o" r:id="rId3" imgW="5743346" imgH="1400656" progId="Word.Document.12">
                  <p:embed/>
                </p:oleObj>
              </mc:Choice>
              <mc:Fallback>
                <p:oleObj name="Documento" r:id="rId3" imgW="5743346" imgH="14006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9647"/>
                        <a:ext cx="9002713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Ataques a los sistemas de cifrado:</a:t>
            </a:r>
          </a:p>
          <a:p>
            <a:r>
              <a:rPr lang="es-CL" b="1" dirty="0" smtClean="0"/>
              <a:t>Ataques pasivos:</a:t>
            </a:r>
          </a:p>
          <a:p>
            <a:pPr lvl="1"/>
            <a:r>
              <a:rPr lang="es-CL" dirty="0" smtClean="0"/>
              <a:t>Son aquellos que no alteran la data, capturan parte del trafico cifrado e intentan descifrarlo con técnicas de fuerza bruta o análisis inverso.</a:t>
            </a:r>
          </a:p>
          <a:p>
            <a:r>
              <a:rPr lang="es-CL" b="1" dirty="0" smtClean="0"/>
              <a:t>Ataques activos:</a:t>
            </a:r>
          </a:p>
          <a:p>
            <a:pPr lvl="1"/>
            <a:r>
              <a:rPr lang="es-CL" dirty="0" smtClean="0"/>
              <a:t>Son aquellos que involucran modificación de la data cifrada, reemplazando el mensaje hacia el usuario final, esto puede ser:</a:t>
            </a:r>
          </a:p>
          <a:p>
            <a:pPr lvl="2"/>
            <a:r>
              <a:rPr lang="es-CL" dirty="0" smtClean="0"/>
              <a:t>Suplantación de identidad</a:t>
            </a:r>
          </a:p>
          <a:p>
            <a:pPr lvl="2"/>
            <a:r>
              <a:rPr lang="es-CL" dirty="0" smtClean="0"/>
              <a:t>Modificación de mensajes</a:t>
            </a:r>
          </a:p>
          <a:p>
            <a:pPr lvl="2"/>
            <a:r>
              <a:rPr lang="es-CL" dirty="0" smtClean="0"/>
              <a:t>Denegación de servicio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Ataques de fuerza bruta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700809"/>
            <a:ext cx="8116887" cy="2232247"/>
          </a:xfrm>
        </p:spPr>
        <p:txBody>
          <a:bodyPr/>
          <a:lstStyle/>
          <a:p>
            <a:r>
              <a:rPr lang="es-CL" dirty="0" smtClean="0"/>
              <a:t>Permiten obtener la llave de cifrado bajo diferentes escenarios, utilizando herramientas de Criptoanálisis, dependiendo el tipo de ataque se requiere distinto tipo de información.</a:t>
            </a:r>
          </a:p>
          <a:p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67542" y="3396600"/>
          <a:ext cx="826053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6"/>
                <a:gridCol w="6244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Tipo de ataque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Información para el criptoanálisis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Texto Cifrado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 Algoritmo de cifrado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 Texto cifrado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Texto Plano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 Algoritmo de cifrado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Texto cifrado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Texto plano aparejado con el texto cifrado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Texto</a:t>
                      </a: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elegido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Tx/>
                        <a:buChar char="-"/>
                      </a:pP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Algoritmo de cifrado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Texto plano elegido con su correspondiente texto cifrado</a:t>
                      </a:r>
                    </a:p>
                    <a:p>
                      <a:pPr algn="l">
                        <a:buFontTx/>
                        <a:buChar char="-"/>
                      </a:pPr>
                      <a:r>
                        <a:rPr lang="es-CL" baseline="0" dirty="0" smtClean="0">
                          <a:solidFill>
                            <a:schemeClr val="tx1"/>
                          </a:solidFill>
                        </a:rPr>
                        <a:t> Texto cifrado elegido con su correspondiente texto plano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Algoritmos de Cifrado simétrico: DES</a:t>
            </a:r>
          </a:p>
          <a:p>
            <a:r>
              <a:rPr lang="es-CL" b="1" dirty="0" smtClean="0"/>
              <a:t>D</a:t>
            </a:r>
            <a:r>
              <a:rPr lang="es-CL" dirty="0" smtClean="0"/>
              <a:t>ata </a:t>
            </a:r>
            <a:r>
              <a:rPr lang="es-CL" b="1" dirty="0" err="1" smtClean="0"/>
              <a:t>E</a:t>
            </a:r>
            <a:r>
              <a:rPr lang="es-CL" dirty="0" err="1" smtClean="0"/>
              <a:t>ncryption</a:t>
            </a:r>
            <a:r>
              <a:rPr lang="es-CL" dirty="0" smtClean="0"/>
              <a:t> </a:t>
            </a:r>
            <a:r>
              <a:rPr lang="es-CL" b="1" dirty="0" err="1" smtClean="0"/>
              <a:t>S</a:t>
            </a:r>
            <a:r>
              <a:rPr lang="es-CL" dirty="0" err="1" smtClean="0"/>
              <a:t>tardard</a:t>
            </a:r>
            <a:r>
              <a:rPr lang="es-CL" dirty="0" smtClean="0"/>
              <a:t>: </a:t>
            </a:r>
            <a:r>
              <a:rPr lang="es-CL" dirty="0" err="1" smtClean="0"/>
              <a:t>Fué</a:t>
            </a:r>
            <a:r>
              <a:rPr lang="es-CL" dirty="0" smtClean="0"/>
              <a:t> </a:t>
            </a:r>
            <a:r>
              <a:rPr lang="es-CL" dirty="0" smtClean="0"/>
              <a:t>publicado por la NIST en 1977.</a:t>
            </a:r>
          </a:p>
          <a:p>
            <a:r>
              <a:rPr lang="es-CL" dirty="0" smtClean="0"/>
              <a:t>Algoritmo de cifrado por bloques de 64 bits, basado en la función matemática de </a:t>
            </a:r>
            <a:r>
              <a:rPr lang="es-CL" dirty="0" err="1" smtClean="0"/>
              <a:t>Feistel</a:t>
            </a:r>
            <a:endParaRPr lang="es-CL" dirty="0" smtClean="0"/>
          </a:p>
          <a:p>
            <a:r>
              <a:rPr lang="es-CL" dirty="0" smtClean="0"/>
              <a:t>Su llave de cifrado es fija de 56 bits, aunque su diseño original contemplaba llaves de 128 bits</a:t>
            </a:r>
          </a:p>
          <a:p>
            <a:r>
              <a:rPr lang="es-CL" dirty="0" smtClean="0"/>
              <a:t>Dejó </a:t>
            </a:r>
            <a:r>
              <a:rPr lang="es-CL" dirty="0" smtClean="0"/>
              <a:t>de ser utilizado a fines de los años 90, pues se </a:t>
            </a:r>
            <a:r>
              <a:rPr lang="es-CL" dirty="0" smtClean="0"/>
              <a:t>logró </a:t>
            </a:r>
            <a:r>
              <a:rPr lang="es-CL" dirty="0" smtClean="0"/>
              <a:t>su obtener su llave en </a:t>
            </a:r>
            <a:r>
              <a:rPr lang="es-CL" dirty="0" smtClean="0"/>
              <a:t>sólo </a:t>
            </a:r>
            <a:r>
              <a:rPr lang="es-CL" dirty="0" smtClean="0"/>
              <a:t>6 días.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cifrado simétrico: 3DES</a:t>
            </a:r>
          </a:p>
          <a:p>
            <a:r>
              <a:rPr lang="es-CL" dirty="0" smtClean="0"/>
              <a:t>Desarrollado por IBM en 1978</a:t>
            </a:r>
          </a:p>
          <a:p>
            <a:r>
              <a:rPr lang="es-CL" dirty="0" smtClean="0"/>
              <a:t>Consiste en la aplicación del algoritmo </a:t>
            </a:r>
            <a:r>
              <a:rPr lang="es-CL" dirty="0" smtClean="0"/>
              <a:t>DES, </a:t>
            </a:r>
            <a:r>
              <a:rPr lang="es-CL" dirty="0" smtClean="0"/>
              <a:t>3 veces consecutivas.</a:t>
            </a:r>
          </a:p>
          <a:p>
            <a:r>
              <a:rPr lang="es-CL" dirty="0" smtClean="0"/>
              <a:t>La forma </a:t>
            </a:r>
            <a:r>
              <a:rPr lang="es-CL" dirty="0" smtClean="0"/>
              <a:t>más </a:t>
            </a:r>
            <a:r>
              <a:rPr lang="es-CL" dirty="0" smtClean="0"/>
              <a:t>utilizada es:</a:t>
            </a:r>
          </a:p>
          <a:p>
            <a:pPr lvl="1"/>
            <a:r>
              <a:rPr lang="es-CL" dirty="0" smtClean="0"/>
              <a:t>DES-EDE3: cifrado – descifrado – cifrado con 3 llaves distintas de 56 bits cada una</a:t>
            </a:r>
          </a:p>
          <a:p>
            <a:r>
              <a:rPr lang="es-CL" dirty="0" smtClean="0"/>
              <a:t>Su llave de cifrado es de 168 bits</a:t>
            </a:r>
          </a:p>
          <a:p>
            <a:r>
              <a:rPr lang="es-CL" dirty="0" smtClean="0"/>
              <a:t>A pesar de ser considerado un algoritmo seguro, es muy poco utilizado en la actualidad por ser considerado ineficiente.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del algoritmo 3DES</a:t>
            </a:r>
            <a:endParaRPr lang="es-CL" dirty="0"/>
          </a:p>
        </p:txBody>
      </p:sp>
      <p:pic>
        <p:nvPicPr>
          <p:cNvPr id="4" name="3 Imagen" descr="3d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189" y="1916832"/>
            <a:ext cx="7921251" cy="394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cifrado simétrico: AES</a:t>
            </a:r>
          </a:p>
          <a:p>
            <a:r>
              <a:rPr lang="es-CL" dirty="0" smtClean="0"/>
              <a:t>Algoritmo de cifrado por bloques, de llave de cifrado variable que pueden ser de 128, 192 o 256 bits</a:t>
            </a:r>
          </a:p>
          <a:p>
            <a:r>
              <a:rPr lang="es-CL" dirty="0" smtClean="0"/>
              <a:t>Basado en el algoritmo de </a:t>
            </a:r>
            <a:r>
              <a:rPr lang="es-CL" dirty="0" err="1" smtClean="0"/>
              <a:t>Rijndeal</a:t>
            </a:r>
            <a:r>
              <a:rPr lang="es-CL" dirty="0" smtClean="0"/>
              <a:t> que utiliza la estructura de permutación - sustitución</a:t>
            </a:r>
          </a:p>
          <a:p>
            <a:r>
              <a:rPr lang="es-CL" dirty="0" smtClean="0"/>
              <a:t>Desarrollado por la NIST, fue estandarizado en 2002</a:t>
            </a:r>
          </a:p>
          <a:p>
            <a:r>
              <a:rPr lang="es-CL" dirty="0" smtClean="0"/>
              <a:t>Es uno de los </a:t>
            </a:r>
            <a:r>
              <a:rPr lang="es-CL" dirty="0" smtClean="0"/>
              <a:t>más </a:t>
            </a:r>
            <a:r>
              <a:rPr lang="es-CL" dirty="0" smtClean="0"/>
              <a:t>utilizados hoy en día, por su alto estándar de seguridad y eficiencia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cifrado simétrico: RC4, RC5 y RC6</a:t>
            </a:r>
          </a:p>
          <a:p>
            <a:r>
              <a:rPr lang="es-CL" dirty="0" smtClean="0"/>
              <a:t>Diseñados por Ron Rivest de los laboratorios RSA</a:t>
            </a:r>
          </a:p>
          <a:p>
            <a:r>
              <a:rPr lang="es-CL" b="1" dirty="0" smtClean="0"/>
              <a:t>RC4: </a:t>
            </a:r>
            <a:r>
              <a:rPr lang="es-CL" dirty="0" smtClean="0"/>
              <a:t>desarrollado en 1987, </a:t>
            </a:r>
            <a:r>
              <a:rPr lang="es-CL" dirty="0" smtClean="0"/>
              <a:t>está </a:t>
            </a:r>
            <a:r>
              <a:rPr lang="es-CL" dirty="0" smtClean="0"/>
              <a:t>basado en el principio de permutación aleatoria, utiliza llave variable entre 40 y 256 bits</a:t>
            </a:r>
          </a:p>
          <a:p>
            <a:r>
              <a:rPr lang="es-CL" b="1" dirty="0" smtClean="0"/>
              <a:t>RC5: </a:t>
            </a:r>
            <a:r>
              <a:rPr lang="es-CL" dirty="0" smtClean="0"/>
              <a:t>desarrollado en 1994, el tamaño del bloque es variable y la llave de cifrado es de 128 bits</a:t>
            </a:r>
          </a:p>
          <a:p>
            <a:r>
              <a:rPr lang="es-CL" b="1" dirty="0" smtClean="0"/>
              <a:t>RC6: </a:t>
            </a:r>
            <a:r>
              <a:rPr lang="es-CL" dirty="0" smtClean="0"/>
              <a:t>candidato a AES en 2001, esta basado en RC5 pero agrega 4 bits a al registro</a:t>
            </a:r>
          </a:p>
          <a:p>
            <a:r>
              <a:rPr lang="es-CL" dirty="0" smtClean="0"/>
              <a:t>El principal uso de estos algoritmos es en criptografía para redes </a:t>
            </a:r>
            <a:r>
              <a:rPr lang="es-CL" dirty="0" err="1" smtClean="0"/>
              <a:t>WiFi</a:t>
            </a:r>
            <a:r>
              <a:rPr lang="es-CL" dirty="0" smtClean="0"/>
              <a:t>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Eficiencia en el cifrado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188" y="1556793"/>
            <a:ext cx="8116887" cy="1368151"/>
          </a:xfrm>
        </p:spPr>
        <p:txBody>
          <a:bodyPr/>
          <a:lstStyle/>
          <a:p>
            <a:r>
              <a:rPr lang="es-CL" dirty="0" smtClean="0"/>
              <a:t>El siguiente grafico muestra el tiempo requerido para cifrar bloques de 16 bytes.</a:t>
            </a:r>
            <a:endParaRPr lang="es-CL" dirty="0"/>
          </a:p>
        </p:txBody>
      </p:sp>
      <p:pic>
        <p:nvPicPr>
          <p:cNvPr id="4" name="3 Imagen" descr="BlockCipherEncryptionTim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535970"/>
            <a:ext cx="7488832" cy="4277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1150" y="2382838"/>
            <a:ext cx="5196954" cy="1397000"/>
          </a:xfrm>
        </p:spPr>
        <p:txBody>
          <a:bodyPr/>
          <a:lstStyle/>
          <a:p>
            <a:r>
              <a:rPr lang="es-ES" dirty="0" smtClean="0"/>
              <a:t>Sistemas Criptográficos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cifrado asimétrico: RSA</a:t>
            </a:r>
          </a:p>
          <a:p>
            <a:r>
              <a:rPr lang="es-CL" dirty="0" smtClean="0"/>
              <a:t>Desarrollado por Ron </a:t>
            </a:r>
            <a:r>
              <a:rPr lang="es-CL" b="1" dirty="0" smtClean="0"/>
              <a:t>R</a:t>
            </a:r>
            <a:r>
              <a:rPr lang="es-CL" dirty="0" smtClean="0"/>
              <a:t>ivest, </a:t>
            </a:r>
            <a:r>
              <a:rPr lang="es-CL" dirty="0" err="1" smtClean="0"/>
              <a:t>Adi</a:t>
            </a:r>
            <a:r>
              <a:rPr lang="es-CL" dirty="0" smtClean="0"/>
              <a:t> </a:t>
            </a:r>
            <a:r>
              <a:rPr lang="es-CL" b="1" dirty="0" smtClean="0"/>
              <a:t>S</a:t>
            </a:r>
            <a:r>
              <a:rPr lang="es-CL" dirty="0" smtClean="0"/>
              <a:t>hamir y Leonard </a:t>
            </a:r>
            <a:r>
              <a:rPr lang="es-CL" b="1" dirty="0" smtClean="0"/>
              <a:t>A</a:t>
            </a:r>
            <a:r>
              <a:rPr lang="es-CL" dirty="0" smtClean="0"/>
              <a:t>dleman en MIT y publicado en 1977.</a:t>
            </a:r>
          </a:p>
          <a:p>
            <a:r>
              <a:rPr lang="es-CL" dirty="0" smtClean="0"/>
              <a:t>Genera dos llaves, una </a:t>
            </a:r>
            <a:r>
              <a:rPr lang="es-CL" dirty="0" smtClean="0"/>
              <a:t>pública </a:t>
            </a:r>
            <a:r>
              <a:rPr lang="es-CL" dirty="0" smtClean="0"/>
              <a:t>y otras privada, basado en la teoría de números primos.</a:t>
            </a:r>
          </a:p>
          <a:p>
            <a:r>
              <a:rPr lang="es-CL" dirty="0" smtClean="0"/>
              <a:t>El proceso de cifrado y descifrado </a:t>
            </a:r>
            <a:r>
              <a:rPr lang="es-CL" dirty="0" smtClean="0"/>
              <a:t>está </a:t>
            </a:r>
            <a:r>
              <a:rPr lang="es-CL" dirty="0" smtClean="0"/>
              <a:t>basado en la </a:t>
            </a:r>
            <a:r>
              <a:rPr lang="es-CL" dirty="0" smtClean="0"/>
              <a:t>fórmula </a:t>
            </a:r>
            <a:r>
              <a:rPr lang="es-CL" dirty="0" smtClean="0"/>
              <a:t>matemática de “</a:t>
            </a:r>
            <a:r>
              <a:rPr lang="es-CL" dirty="0" smtClean="0"/>
              <a:t>módulo</a:t>
            </a:r>
            <a:r>
              <a:rPr lang="es-CL" dirty="0" smtClean="0"/>
              <a:t>” o “residuo” por su irreversibilidad.</a:t>
            </a:r>
          </a:p>
          <a:p>
            <a:r>
              <a:rPr lang="es-CL" dirty="0" smtClean="0"/>
              <a:t>Utiliza llaves de 1024 y 2048 bits</a:t>
            </a:r>
          </a:p>
          <a:p>
            <a:r>
              <a:rPr lang="es-CL" dirty="0" smtClean="0"/>
              <a:t>Es la base de los esquemas de seguridad como SSL/TLS y PGP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del algoritmo RSA</a:t>
            </a:r>
            <a:endParaRPr lang="es-CL" dirty="0"/>
          </a:p>
        </p:txBody>
      </p:sp>
      <p:pic>
        <p:nvPicPr>
          <p:cNvPr id="4" name="3 Imagen" descr="pics_rs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086" y="1746151"/>
            <a:ext cx="7005306" cy="4635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Comparación entre algoritmos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7" y="2169656"/>
          <a:ext cx="797249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/>
                <a:gridCol w="3096344"/>
                <a:gridCol w="3075954"/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Algoritmo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smtClean="0"/>
                        <a:t>Característica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Simétrico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Asimétrico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Rendimiento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Alto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Bajo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Seguridad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Baja (una sola llave)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Alta (dos llaves)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Escalabilidad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Baja (requiere n llaves para n comunicaciones)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Alta (requiere solo 2 llaves para n comunicaciones)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Administración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La llave</a:t>
                      </a:r>
                      <a:r>
                        <a:rPr lang="es-CL" baseline="0" dirty="0" smtClean="0"/>
                        <a:t> debe ser actualizada periódicamente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 es necesario actualizar</a:t>
                      </a:r>
                      <a:r>
                        <a:rPr lang="es-CL" baseline="0" dirty="0" smtClean="0"/>
                        <a:t> las llaves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</a:t>
            </a:r>
            <a:r>
              <a:rPr lang="es-CL" b="1" dirty="0" err="1" smtClean="0"/>
              <a:t>Diffie</a:t>
            </a:r>
            <a:r>
              <a:rPr lang="es-CL" b="1" dirty="0" smtClean="0"/>
              <a:t> – </a:t>
            </a:r>
            <a:r>
              <a:rPr lang="es-CL" b="1" dirty="0" err="1" smtClean="0"/>
              <a:t>Hellman</a:t>
            </a:r>
            <a:endParaRPr lang="es-CL" b="1" dirty="0" smtClean="0"/>
          </a:p>
          <a:p>
            <a:r>
              <a:rPr lang="es-CL" dirty="0" smtClean="0"/>
              <a:t>Desarrollado por </a:t>
            </a:r>
            <a:r>
              <a:rPr lang="es-CL" dirty="0" err="1" smtClean="0"/>
              <a:t>Whitfield</a:t>
            </a:r>
            <a:r>
              <a:rPr lang="es-CL" dirty="0" smtClean="0"/>
              <a:t> </a:t>
            </a:r>
            <a:r>
              <a:rPr lang="es-CL" dirty="0" err="1" smtClean="0"/>
              <a:t>Diffie</a:t>
            </a:r>
            <a:r>
              <a:rPr lang="es-CL" dirty="0" smtClean="0"/>
              <a:t> y Martin </a:t>
            </a:r>
            <a:r>
              <a:rPr lang="es-CL" dirty="0" err="1" smtClean="0"/>
              <a:t>Hellman</a:t>
            </a:r>
            <a:r>
              <a:rPr lang="es-CL" dirty="0" smtClean="0"/>
              <a:t> en 1976.</a:t>
            </a:r>
          </a:p>
          <a:p>
            <a:r>
              <a:rPr lang="es-CL" dirty="0" smtClean="0"/>
              <a:t>Es un mecanismo de intercambio de llaves </a:t>
            </a:r>
            <a:r>
              <a:rPr lang="es-CL" dirty="0" smtClean="0"/>
              <a:t>seguro, </a:t>
            </a:r>
            <a:r>
              <a:rPr lang="es-CL" dirty="0" smtClean="0"/>
              <a:t>que utiliza la criptografía asimétrica para crear una llave de cifrado simétrica.</a:t>
            </a:r>
          </a:p>
          <a:p>
            <a:r>
              <a:rPr lang="es-CL" dirty="0" smtClean="0"/>
              <a:t>Basado en la operación matemática de números primos, permite generar dos llaves iguales, </a:t>
            </a:r>
            <a:r>
              <a:rPr lang="es-CL" dirty="0" smtClean="0"/>
              <a:t>sólo </a:t>
            </a:r>
            <a:r>
              <a:rPr lang="es-CL" dirty="0" smtClean="0"/>
              <a:t>intercambiando las llaves </a:t>
            </a:r>
            <a:r>
              <a:rPr lang="es-CL" dirty="0" smtClean="0"/>
              <a:t>públicas </a:t>
            </a:r>
            <a:r>
              <a:rPr lang="es-CL" dirty="0" smtClean="0"/>
              <a:t>de los usuarios participantes en la comunicación cifrada.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</a:t>
            </a:r>
            <a:r>
              <a:rPr lang="es-CL" dirty="0" err="1" smtClean="0"/>
              <a:t>Diffie-Hellman</a:t>
            </a:r>
            <a:endParaRPr lang="es-CL" dirty="0"/>
          </a:p>
        </p:txBody>
      </p:sp>
      <p:pic>
        <p:nvPicPr>
          <p:cNvPr id="4" name="3 Imagen" descr="d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843190"/>
            <a:ext cx="6496586" cy="475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unidireccionales HASH (</a:t>
            </a:r>
            <a:r>
              <a:rPr lang="es-CL" dirty="0" err="1" smtClean="0"/>
              <a:t>One</a:t>
            </a:r>
            <a:r>
              <a:rPr lang="es-CL" dirty="0" smtClean="0"/>
              <a:t> </a:t>
            </a:r>
            <a:r>
              <a:rPr lang="es-CL" dirty="0" err="1" smtClean="0"/>
              <a:t>way</a:t>
            </a:r>
            <a:r>
              <a:rPr lang="es-CL" dirty="0" smtClean="0"/>
              <a:t>):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Función matemática que produce un resultado único de largo fijo que además es irreversible.</a:t>
            </a:r>
          </a:p>
          <a:p>
            <a:r>
              <a:rPr lang="es-CL" dirty="0" smtClean="0"/>
              <a:t>Están basadas en la operación “</a:t>
            </a:r>
            <a:r>
              <a:rPr lang="es-CL" dirty="0" smtClean="0"/>
              <a:t>módulo</a:t>
            </a:r>
            <a:r>
              <a:rPr lang="es-CL" dirty="0" smtClean="0"/>
              <a:t>” o “residuo”.</a:t>
            </a:r>
          </a:p>
          <a:p>
            <a:r>
              <a:rPr lang="es-CL" dirty="0" smtClean="0"/>
              <a:t>También se les conoce como funciones “sensibles”, pues un pequeño cambio en la data de entrada, produce un cambio importante el resultado, también conocido como “</a:t>
            </a:r>
            <a:r>
              <a:rPr lang="es-CL" dirty="0" err="1" smtClean="0"/>
              <a:t>digest</a:t>
            </a:r>
            <a:r>
              <a:rPr lang="es-CL" dirty="0" smtClean="0"/>
              <a:t>”</a:t>
            </a:r>
          </a:p>
          <a:p>
            <a:r>
              <a:rPr lang="es-CL" dirty="0" smtClean="0"/>
              <a:t>Las funciones hash son utilizadas, principalmente, para validar la integridad de un mensaje.</a:t>
            </a:r>
          </a:p>
          <a:p>
            <a:r>
              <a:rPr lang="es-CL" dirty="0" smtClean="0"/>
              <a:t>La situación en que dos datos distintos, produzcan un mismo resultado, se denomina “colisión”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una función HASH</a:t>
            </a:r>
            <a:endParaRPr lang="es-CL" dirty="0"/>
          </a:p>
        </p:txBody>
      </p:sp>
      <p:pic>
        <p:nvPicPr>
          <p:cNvPr id="4" name="3 Imagen" descr="330px-Hash_function_long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370" y="1731356"/>
            <a:ext cx="6821990" cy="436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Principales algoritmos de funciones HASH:</a:t>
            </a:r>
          </a:p>
          <a:p>
            <a:r>
              <a:rPr lang="es-CL" dirty="0" smtClean="0"/>
              <a:t>Las funciones de HASH </a:t>
            </a:r>
            <a:r>
              <a:rPr lang="es-CL" dirty="0" smtClean="0"/>
              <a:t>más </a:t>
            </a:r>
            <a:r>
              <a:rPr lang="es-CL" dirty="0" smtClean="0"/>
              <a:t>utilizadas en la actualidad son:</a:t>
            </a:r>
          </a:p>
          <a:p>
            <a:pPr lvl="1"/>
            <a:r>
              <a:rPr lang="es-CL" dirty="0" smtClean="0"/>
              <a:t>MD5: </a:t>
            </a:r>
            <a:r>
              <a:rPr lang="es-CL" dirty="0" err="1" smtClean="0"/>
              <a:t>digest</a:t>
            </a:r>
            <a:r>
              <a:rPr lang="es-CL" dirty="0" smtClean="0"/>
              <a:t> de 128 bits</a:t>
            </a:r>
          </a:p>
          <a:p>
            <a:pPr lvl="1"/>
            <a:r>
              <a:rPr lang="es-CL" dirty="0" smtClean="0"/>
              <a:t>SHA: </a:t>
            </a:r>
            <a:r>
              <a:rPr lang="es-CL" dirty="0" err="1" smtClean="0"/>
              <a:t>digest</a:t>
            </a:r>
            <a:r>
              <a:rPr lang="es-CL" dirty="0" smtClean="0"/>
              <a:t> de 160 bits</a:t>
            </a:r>
          </a:p>
          <a:p>
            <a:r>
              <a:rPr lang="es-CL" dirty="0" smtClean="0"/>
              <a:t>En el siguiente link, es posible calcular el “</a:t>
            </a:r>
            <a:r>
              <a:rPr lang="es-CL" dirty="0" err="1" smtClean="0"/>
              <a:t>digest</a:t>
            </a:r>
            <a:r>
              <a:rPr lang="es-CL" dirty="0" smtClean="0"/>
              <a:t>” de cualquier mensaje o archivo, utilizando los diferentes algoritmos:</a:t>
            </a:r>
          </a:p>
          <a:p>
            <a:pPr lvl="1"/>
            <a:r>
              <a:rPr lang="es-CL" dirty="0" smtClean="0">
                <a:hlinkClick r:id="rId2"/>
              </a:rPr>
              <a:t>http://www.sha1-online.com/</a:t>
            </a:r>
            <a:endParaRPr lang="es-CL" dirty="0" smtClean="0"/>
          </a:p>
          <a:p>
            <a:pPr lvl="1"/>
            <a:r>
              <a:rPr lang="es-CL" dirty="0" smtClean="0">
                <a:hlinkClick r:id="rId3"/>
              </a:rPr>
              <a:t>http://onlinemd5.com/</a:t>
            </a:r>
            <a:endParaRPr lang="es-CL" dirty="0" smtClean="0"/>
          </a:p>
          <a:p>
            <a:pPr lvl="1"/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HASH MD5:</a:t>
            </a:r>
          </a:p>
          <a:p>
            <a:r>
              <a:rPr lang="es-CL" dirty="0" smtClean="0"/>
              <a:t>Creado por Ron Rivest en 1991, en reemplazo de MD4</a:t>
            </a:r>
          </a:p>
          <a:p>
            <a:r>
              <a:rPr lang="es-CL" dirty="0" smtClean="0"/>
              <a:t>En 2004 fue demostrado que no es resistente a colisiones como se pensaba, lo que </a:t>
            </a:r>
            <a:r>
              <a:rPr lang="es-CL" dirty="0" smtClean="0"/>
              <a:t>condicionó </a:t>
            </a:r>
            <a:r>
              <a:rPr lang="es-CL" dirty="0" smtClean="0"/>
              <a:t>su uso.</a:t>
            </a:r>
          </a:p>
          <a:p>
            <a:r>
              <a:rPr lang="es-CL" dirty="0" smtClean="0"/>
              <a:t>Sus principales aplicaciones, radicaban en certificados y firmas digitales</a:t>
            </a:r>
          </a:p>
          <a:p>
            <a:r>
              <a:rPr lang="es-CL" dirty="0" smtClean="0"/>
              <a:t>En 2008 un grupo de estudiantes logra reproducir un certificado digital basado en MD5 con 200 PS3 en </a:t>
            </a:r>
            <a:r>
              <a:rPr lang="es-CL" dirty="0" smtClean="0"/>
              <a:t>sólo </a:t>
            </a:r>
            <a:r>
              <a:rPr lang="es-CL" dirty="0" smtClean="0"/>
              <a:t>un par de días, aprovechando la vulnerabilidad de resistencia a colisiones.</a:t>
            </a:r>
          </a:p>
          <a:p>
            <a:pPr lvl="1"/>
            <a:r>
              <a:rPr lang="es-CL" dirty="0" smtClean="0">
                <a:hlinkClick r:id="rId2"/>
              </a:rPr>
              <a:t>http://hackaday.com/2008/12/30/25c3-hackers-completely-break-ssl-using-200-ps3s/</a:t>
            </a:r>
            <a:endParaRPr lang="es-CL" dirty="0" smtClean="0"/>
          </a:p>
          <a:p>
            <a:pPr lvl="1"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 de </a:t>
            </a:r>
            <a:r>
              <a:rPr lang="es-CL" b="1" dirty="0" err="1" smtClean="0"/>
              <a:t>hashing</a:t>
            </a:r>
            <a:r>
              <a:rPr lang="es-CL" b="1" dirty="0" smtClean="0"/>
              <a:t> SHA:</a:t>
            </a:r>
          </a:p>
          <a:p>
            <a:r>
              <a:rPr lang="es-CL" b="1" dirty="0" err="1" smtClean="0"/>
              <a:t>S</a:t>
            </a:r>
            <a:r>
              <a:rPr lang="es-CL" dirty="0" err="1" smtClean="0"/>
              <a:t>ecure</a:t>
            </a:r>
            <a:r>
              <a:rPr lang="es-CL" dirty="0" smtClean="0"/>
              <a:t> </a:t>
            </a:r>
            <a:r>
              <a:rPr lang="es-CL" b="1" dirty="0" smtClean="0"/>
              <a:t>H</a:t>
            </a:r>
            <a:r>
              <a:rPr lang="es-CL" dirty="0" smtClean="0"/>
              <a:t>ash </a:t>
            </a:r>
            <a:r>
              <a:rPr lang="es-CL" b="1" dirty="0" err="1" smtClean="0"/>
              <a:t>A</a:t>
            </a:r>
            <a:r>
              <a:rPr lang="es-CL" dirty="0" err="1" smtClean="0"/>
              <a:t>lgorithm</a:t>
            </a:r>
            <a:r>
              <a:rPr lang="es-CL" dirty="0" smtClean="0"/>
              <a:t>, publicado por la NSA y FIPS en 1995, su primera versión.</a:t>
            </a:r>
          </a:p>
          <a:p>
            <a:r>
              <a:rPr lang="es-CL" dirty="0" smtClean="0"/>
              <a:t>SHA-1 genera un “</a:t>
            </a:r>
            <a:r>
              <a:rPr lang="es-CL" dirty="0" err="1" smtClean="0"/>
              <a:t>digest</a:t>
            </a:r>
            <a:r>
              <a:rPr lang="es-CL" dirty="0" smtClean="0"/>
              <a:t>” de 160 bits, altamente resistente a colisiones</a:t>
            </a:r>
          </a:p>
          <a:p>
            <a:r>
              <a:rPr lang="es-CL" dirty="0" smtClean="0"/>
              <a:t>En 2002 se </a:t>
            </a:r>
            <a:r>
              <a:rPr lang="es-CL" dirty="0" smtClean="0"/>
              <a:t>publicó </a:t>
            </a:r>
            <a:r>
              <a:rPr lang="es-CL" dirty="0" smtClean="0"/>
              <a:t>SHA-2 que genera “</a:t>
            </a:r>
            <a:r>
              <a:rPr lang="es-CL" dirty="0" err="1" smtClean="0"/>
              <a:t>digest</a:t>
            </a:r>
            <a:r>
              <a:rPr lang="es-CL" dirty="0" smtClean="0"/>
              <a:t>” de 224, 256, 384 y 512 bits</a:t>
            </a:r>
          </a:p>
          <a:p>
            <a:r>
              <a:rPr lang="es-CL" dirty="0" smtClean="0"/>
              <a:t>En octubre de 2012, fue lanzado un nuevo algoritmo, SHA-3 (</a:t>
            </a:r>
            <a:r>
              <a:rPr lang="es-CL" dirty="0" err="1" smtClean="0"/>
              <a:t>Keccak</a:t>
            </a:r>
            <a:r>
              <a:rPr lang="es-CL" dirty="0" smtClean="0"/>
              <a:t>), basado en el principio de permutación de bloques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Aprendizaje esperado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Conocer el origen y la utilidad del cifrado en Seguridad Informática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Conocer los sistemas de cifrado utilizados en la actualidad.</a:t>
            </a:r>
          </a:p>
          <a:p>
            <a:pPr lvl="1"/>
            <a:r>
              <a:rPr lang="es-ES" dirty="0" smtClean="0"/>
              <a:t>Eficiencia en el cifrado</a:t>
            </a:r>
          </a:p>
          <a:p>
            <a:pPr lvl="1"/>
            <a:r>
              <a:rPr lang="es-ES" dirty="0" smtClean="0"/>
              <a:t>Seguridad en el </a:t>
            </a:r>
            <a:r>
              <a:rPr lang="es-ES" dirty="0" smtClean="0"/>
              <a:t>cifrado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Conocer los principales beneficios y utilidades del uso del cifrado.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Firma digital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Consiste en un “</a:t>
            </a:r>
            <a:r>
              <a:rPr lang="es-CL" dirty="0" err="1" smtClean="0"/>
              <a:t>digest</a:t>
            </a:r>
            <a:r>
              <a:rPr lang="es-CL" dirty="0" smtClean="0"/>
              <a:t>” de un mensaje, cifrado con la llave privada del usuario, este mecanismo tiene por objetivo validar la identidad del emisor del mensaje.</a:t>
            </a:r>
          </a:p>
          <a:p>
            <a:r>
              <a:rPr lang="es-CL" dirty="0" smtClean="0"/>
              <a:t>Además valida la integridad al utilizar la función hash</a:t>
            </a:r>
          </a:p>
          <a:p>
            <a:r>
              <a:rPr lang="es-CL" dirty="0" smtClean="0"/>
              <a:t>Hoy en día tiene múltiples aplicaciones, tales como:</a:t>
            </a:r>
          </a:p>
          <a:p>
            <a:pPr lvl="1"/>
            <a:r>
              <a:rPr lang="es-CL" dirty="0" smtClean="0"/>
              <a:t>Validación de autoría de documentos</a:t>
            </a:r>
          </a:p>
          <a:p>
            <a:pPr lvl="1"/>
            <a:r>
              <a:rPr lang="es-CL" dirty="0" smtClean="0"/>
              <a:t>Trámites </a:t>
            </a:r>
            <a:r>
              <a:rPr lang="es-CL" dirty="0" smtClean="0"/>
              <a:t>legales</a:t>
            </a:r>
          </a:p>
          <a:p>
            <a:pPr lvl="1"/>
            <a:r>
              <a:rPr lang="es-CL" dirty="0" smtClean="0"/>
              <a:t>Validación de emisor de correo electrónico</a:t>
            </a:r>
          </a:p>
          <a:p>
            <a:r>
              <a:rPr lang="es-CL" dirty="0" smtClean="0"/>
              <a:t>Una de sus propiedades </a:t>
            </a:r>
            <a:r>
              <a:rPr lang="es-CL" dirty="0" smtClean="0"/>
              <a:t>más </a:t>
            </a:r>
            <a:r>
              <a:rPr lang="es-CL" dirty="0" smtClean="0"/>
              <a:t>importantes es el “no repudio” dado que esta cifrada con la clave privada del usuario, </a:t>
            </a:r>
            <a:r>
              <a:rPr lang="es-CL" dirty="0" smtClean="0"/>
              <a:t>sólo </a:t>
            </a:r>
            <a:r>
              <a:rPr lang="es-CL" dirty="0"/>
              <a:t>é</a:t>
            </a:r>
            <a:r>
              <a:rPr lang="es-CL" dirty="0" smtClean="0"/>
              <a:t>ste </a:t>
            </a:r>
            <a:r>
              <a:rPr lang="es-CL" dirty="0" smtClean="0"/>
              <a:t>pudo realizar la firma digital</a:t>
            </a:r>
          </a:p>
          <a:p>
            <a:pPr>
              <a:buNone/>
            </a:pP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Operación de firma digital</a:t>
            </a:r>
            <a:endParaRPr lang="es-CL" dirty="0"/>
          </a:p>
        </p:txBody>
      </p:sp>
      <p:pic>
        <p:nvPicPr>
          <p:cNvPr id="5" name="4 Imagen" descr="Firma_Digit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628800"/>
            <a:ext cx="6120681" cy="476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Pasos para validar una firma digital:</a:t>
            </a:r>
          </a:p>
          <a:p>
            <a:r>
              <a:rPr lang="es-ES" dirty="0" smtClean="0"/>
              <a:t>1.- Se obtiene el “</a:t>
            </a:r>
            <a:r>
              <a:rPr lang="es-ES" dirty="0" err="1" smtClean="0"/>
              <a:t>digest</a:t>
            </a:r>
            <a:r>
              <a:rPr lang="es-ES" dirty="0" smtClean="0"/>
              <a:t>” del mensaje</a:t>
            </a:r>
          </a:p>
          <a:p>
            <a:r>
              <a:rPr lang="es-ES" dirty="0" smtClean="0"/>
              <a:t>2.- El “</a:t>
            </a:r>
            <a:r>
              <a:rPr lang="es-ES" dirty="0" err="1" smtClean="0"/>
              <a:t>digest</a:t>
            </a:r>
            <a:r>
              <a:rPr lang="es-ES" dirty="0" smtClean="0"/>
              <a:t>” es cifrado con la clave privada del usuario que envía el mensaje.</a:t>
            </a:r>
          </a:p>
          <a:p>
            <a:r>
              <a:rPr lang="es-ES" dirty="0" smtClean="0"/>
              <a:t>3.- El mensaje viaja junto al “</a:t>
            </a:r>
            <a:r>
              <a:rPr lang="es-ES" dirty="0" err="1" smtClean="0"/>
              <a:t>digest</a:t>
            </a:r>
            <a:r>
              <a:rPr lang="es-ES" dirty="0" smtClean="0"/>
              <a:t>” cifrado (firma digital).</a:t>
            </a:r>
          </a:p>
          <a:p>
            <a:r>
              <a:rPr lang="es-ES" dirty="0" smtClean="0"/>
              <a:t>4.- El receptor descifra la “firma digital” con la clave pública del usuario.</a:t>
            </a:r>
          </a:p>
          <a:p>
            <a:r>
              <a:rPr lang="es-ES" dirty="0" smtClean="0"/>
              <a:t>5.- Compara el “</a:t>
            </a:r>
            <a:r>
              <a:rPr lang="es-ES" dirty="0" err="1" smtClean="0"/>
              <a:t>digest</a:t>
            </a:r>
            <a:r>
              <a:rPr lang="es-ES" dirty="0" smtClean="0"/>
              <a:t>” obtenido con el enviado, si son iguales valida la firma.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Principales beneficios del uso de la criptografía</a:t>
            </a:r>
          </a:p>
          <a:p>
            <a:pPr lvl="1"/>
            <a:r>
              <a:rPr lang="es-CL" b="1" dirty="0" smtClean="0"/>
              <a:t>Autenticación: </a:t>
            </a:r>
            <a:r>
              <a:rPr lang="es-CL" dirty="0" smtClean="0"/>
              <a:t>permite validar al usuario que se esta conectando y al dispositivo remoto</a:t>
            </a:r>
          </a:p>
          <a:p>
            <a:pPr lvl="1"/>
            <a:r>
              <a:rPr lang="es-CL" b="1" dirty="0" smtClean="0"/>
              <a:t>Confidencialidad: </a:t>
            </a:r>
            <a:r>
              <a:rPr lang="es-CL" dirty="0" smtClean="0"/>
              <a:t>todo el trafico va cifrado por lo que es altamente improbable que un usuario no autorizado acceda a la información</a:t>
            </a:r>
          </a:p>
          <a:p>
            <a:pPr lvl="1"/>
            <a:r>
              <a:rPr lang="es-CL" b="1" dirty="0" smtClean="0"/>
              <a:t>No repudio: </a:t>
            </a:r>
            <a:r>
              <a:rPr lang="es-CL" dirty="0" smtClean="0"/>
              <a:t>al firmar un mensaje con la llave privada, se garantiza que solo el usuario dueño de la firma haya ejecutado la acción</a:t>
            </a:r>
          </a:p>
          <a:p>
            <a:pPr lvl="1"/>
            <a:r>
              <a:rPr lang="es-CL" b="1" dirty="0" smtClean="0"/>
              <a:t>Integridad: </a:t>
            </a:r>
            <a:r>
              <a:rPr lang="es-CL" dirty="0" smtClean="0"/>
              <a:t>las funciones hash permiten garantizar que la data no ha sido modificada en el transito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</a:p>
          <a:p>
            <a:pPr lvl="1"/>
            <a:r>
              <a:rPr lang="es-CL" dirty="0" smtClean="0"/>
              <a:t>Origen y definición</a:t>
            </a:r>
          </a:p>
          <a:p>
            <a:r>
              <a:rPr lang="es-CL" dirty="0" smtClean="0"/>
              <a:t>Tipos de cifrado</a:t>
            </a:r>
          </a:p>
          <a:p>
            <a:pPr lvl="1"/>
            <a:r>
              <a:rPr lang="es-CL" dirty="0" smtClean="0"/>
              <a:t>Simétrico</a:t>
            </a:r>
          </a:p>
          <a:p>
            <a:pPr lvl="1"/>
            <a:r>
              <a:rPr lang="es-CL" dirty="0" smtClean="0"/>
              <a:t>Asimétrico</a:t>
            </a:r>
          </a:p>
          <a:p>
            <a:pPr lvl="1"/>
            <a:r>
              <a:rPr lang="es-CL" dirty="0" smtClean="0"/>
              <a:t>Algoritmos de cifrado</a:t>
            </a:r>
          </a:p>
          <a:p>
            <a:pPr lvl="1"/>
            <a:r>
              <a:rPr lang="es-CL" dirty="0" smtClean="0"/>
              <a:t>Eficiencia en el cifrado</a:t>
            </a:r>
          </a:p>
          <a:p>
            <a:r>
              <a:rPr lang="es-CL" dirty="0" smtClean="0"/>
              <a:t>Algoritmo </a:t>
            </a:r>
            <a:r>
              <a:rPr lang="es-CL" dirty="0" err="1" smtClean="0"/>
              <a:t>Diffie</a:t>
            </a:r>
            <a:r>
              <a:rPr lang="es-CL" dirty="0" smtClean="0"/>
              <a:t> – </a:t>
            </a:r>
            <a:r>
              <a:rPr lang="es-CL" dirty="0" err="1" smtClean="0"/>
              <a:t>Hellman</a:t>
            </a:r>
            <a:endParaRPr lang="es-CL" dirty="0" smtClean="0"/>
          </a:p>
          <a:p>
            <a:r>
              <a:rPr lang="es-CL" dirty="0" smtClean="0"/>
              <a:t>Funciones HASH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 (cont.)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Firma digital</a:t>
            </a:r>
          </a:p>
          <a:p>
            <a:r>
              <a:rPr lang="es-CL" dirty="0" smtClean="0"/>
              <a:t>Beneficios del uso de Criptografía</a:t>
            </a:r>
          </a:p>
          <a:p>
            <a:pPr lvl="1"/>
            <a:r>
              <a:rPr lang="es-CL" dirty="0" smtClean="0"/>
              <a:t>Autenticación</a:t>
            </a:r>
          </a:p>
          <a:p>
            <a:pPr lvl="1"/>
            <a:r>
              <a:rPr lang="es-CL" dirty="0" smtClean="0"/>
              <a:t>Confidencialidad</a:t>
            </a:r>
          </a:p>
          <a:p>
            <a:pPr lvl="1"/>
            <a:r>
              <a:rPr lang="es-CL" dirty="0" smtClean="0"/>
              <a:t>No repudio</a:t>
            </a:r>
          </a:p>
          <a:p>
            <a:pPr lvl="1"/>
            <a:r>
              <a:rPr lang="es-CL" dirty="0" smtClean="0"/>
              <a:t>Integridad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En Criptografía pública es verdadero que:</a:t>
            </a:r>
          </a:p>
          <a:p>
            <a:endParaRPr lang="es-CL" dirty="0" smtClean="0"/>
          </a:p>
          <a:p>
            <a:r>
              <a:rPr lang="es-CL" dirty="0" smtClean="0"/>
              <a:t>A.- La llave pública se utiliza para cifrar y descifrar</a:t>
            </a:r>
          </a:p>
          <a:p>
            <a:r>
              <a:rPr lang="es-CL" dirty="0" smtClean="0"/>
              <a:t>B.- Se cifra con llave privada y se descifra con la llave pública</a:t>
            </a:r>
          </a:p>
          <a:p>
            <a:r>
              <a:rPr lang="es-CL" dirty="0" smtClean="0"/>
              <a:t>C.- Se cifra con llave pública y se descifra con llave privada</a:t>
            </a:r>
          </a:p>
          <a:p>
            <a:r>
              <a:rPr lang="es-CL" dirty="0" smtClean="0"/>
              <a:t>D.- La llave privada se utiliza para cifrar y descifrar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2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¿Cuál es el principal inconveniente del algoritmo de cifrado AES-256?</a:t>
            </a:r>
          </a:p>
          <a:p>
            <a:endParaRPr lang="es-CL" dirty="0" smtClean="0"/>
          </a:p>
          <a:p>
            <a:r>
              <a:rPr lang="es-CL" dirty="0" smtClean="0"/>
              <a:t>A.- Su tamaño de llave lo hace altamente ineficiente</a:t>
            </a:r>
          </a:p>
          <a:p>
            <a:r>
              <a:rPr lang="es-CL" dirty="0" smtClean="0"/>
              <a:t>B.- El uso de este algoritmo requiere una configuración muy compleja</a:t>
            </a:r>
          </a:p>
          <a:p>
            <a:r>
              <a:rPr lang="es-CL" dirty="0" smtClean="0"/>
              <a:t>C.- Dado que el tamaño de su llave es variable, es posible tener </a:t>
            </a:r>
            <a:r>
              <a:rPr lang="es-CL" dirty="0" smtClean="0"/>
              <a:t>pérdidas </a:t>
            </a:r>
            <a:r>
              <a:rPr lang="es-CL" dirty="0" smtClean="0"/>
              <a:t>en la comunicación</a:t>
            </a:r>
          </a:p>
          <a:p>
            <a:r>
              <a:rPr lang="es-CL" dirty="0" smtClean="0"/>
              <a:t>D.- Al ser un algoritmo simétrico, requiere que la llave sea enviada por un mecanismo seguro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Las aplicaciones criptográficas que resguardan el principio de la Integridad de la información son:</a:t>
            </a:r>
          </a:p>
          <a:p>
            <a:pPr lvl="1"/>
            <a:r>
              <a:rPr lang="es-CL" dirty="0" smtClean="0"/>
              <a:t>I.- firma digital</a:t>
            </a:r>
          </a:p>
          <a:p>
            <a:pPr lvl="1"/>
            <a:r>
              <a:rPr lang="es-CL" dirty="0" smtClean="0"/>
              <a:t>II.- cifrado</a:t>
            </a:r>
          </a:p>
          <a:p>
            <a:pPr lvl="1"/>
            <a:r>
              <a:rPr lang="es-CL" dirty="0" smtClean="0"/>
              <a:t>III.- función hash</a:t>
            </a:r>
          </a:p>
          <a:p>
            <a:pPr lvl="1"/>
            <a:endParaRPr lang="es-CL" dirty="0"/>
          </a:p>
          <a:p>
            <a:r>
              <a:rPr lang="es-CL" dirty="0" smtClean="0"/>
              <a:t>A.- Solo I y III</a:t>
            </a:r>
          </a:p>
          <a:p>
            <a:r>
              <a:rPr lang="es-CL" dirty="0" smtClean="0"/>
              <a:t>B.- Solo II y III</a:t>
            </a:r>
          </a:p>
          <a:p>
            <a:r>
              <a:rPr lang="es-CL" dirty="0" smtClean="0"/>
              <a:t>C.- Solo I</a:t>
            </a:r>
          </a:p>
          <a:p>
            <a:r>
              <a:rPr lang="es-CL" dirty="0" smtClean="0"/>
              <a:t>D.- I, II y III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80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Origen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11188" y="1628801"/>
            <a:ext cx="8116887" cy="2808311"/>
          </a:xfrm>
        </p:spPr>
        <p:txBody>
          <a:bodyPr/>
          <a:lstStyle/>
          <a:p>
            <a:r>
              <a:rPr lang="es-ES" dirty="0" smtClean="0"/>
              <a:t>Viene de la palabra griega “</a:t>
            </a:r>
            <a:r>
              <a:rPr lang="es-ES" dirty="0" err="1" smtClean="0"/>
              <a:t>Kryptos</a:t>
            </a:r>
            <a:r>
              <a:rPr lang="es-ES" dirty="0" smtClean="0"/>
              <a:t>” que significa “oculto” y “</a:t>
            </a:r>
            <a:r>
              <a:rPr lang="es-ES" dirty="0" err="1" smtClean="0"/>
              <a:t>Graphos</a:t>
            </a:r>
            <a:r>
              <a:rPr lang="es-ES" dirty="0" smtClean="0"/>
              <a:t>” que significa “escribir”.</a:t>
            </a:r>
            <a:endParaRPr lang="es-ES" b="1" dirty="0" smtClean="0"/>
          </a:p>
          <a:p>
            <a:r>
              <a:rPr lang="es-ES" b="1" dirty="0" smtClean="0"/>
              <a:t>Definición:</a:t>
            </a:r>
          </a:p>
          <a:p>
            <a:r>
              <a:rPr lang="es-ES" dirty="0" smtClean="0"/>
              <a:t>Técnica que permite resguardar los principios de la Seguridad de la información en los datos, a través de algoritmos matemáticos. Estos principios son:</a:t>
            </a:r>
          </a:p>
          <a:p>
            <a:endParaRPr lang="es-ES" dirty="0" smtClean="0"/>
          </a:p>
          <a:p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31640" y="4332704"/>
          <a:ext cx="6480720" cy="21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178"/>
                <a:gridCol w="4235542"/>
              </a:tblGrid>
              <a:tr h="43852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Atributo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Aplicación Criptográfica</a:t>
                      </a:r>
                      <a:endParaRPr lang="es-C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852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Confidencialidad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Cifrado</a:t>
                      </a:r>
                      <a:endParaRPr lang="es-CL" dirty="0"/>
                    </a:p>
                  </a:txBody>
                  <a:tcPr/>
                </a:tc>
              </a:tr>
              <a:tr h="43852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Autenticación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Firma</a:t>
                      </a:r>
                      <a:r>
                        <a:rPr lang="es-CL" baseline="0" dirty="0" smtClean="0"/>
                        <a:t> Digital</a:t>
                      </a:r>
                      <a:endParaRPr lang="es-CL" dirty="0"/>
                    </a:p>
                  </a:txBody>
                  <a:tcPr/>
                </a:tc>
              </a:tr>
              <a:tr h="43852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Integridad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Función HASH</a:t>
                      </a:r>
                      <a:endParaRPr lang="es-CL" dirty="0"/>
                    </a:p>
                  </a:txBody>
                  <a:tcPr/>
                </a:tc>
              </a:tr>
              <a:tr h="43852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 repudio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Firma Digital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Uso de la Criptografía</a:t>
            </a:r>
            <a:endParaRPr lang="es-CL" dirty="0"/>
          </a:p>
        </p:txBody>
      </p:sp>
      <p:pic>
        <p:nvPicPr>
          <p:cNvPr id="225282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29780"/>
            <a:ext cx="1795463" cy="1833562"/>
          </a:xfrm>
          <a:prstGeom prst="rect">
            <a:avLst/>
          </a:prstGeom>
          <a:noFill/>
        </p:spPr>
      </p:pic>
      <p:pic>
        <p:nvPicPr>
          <p:cNvPr id="225283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5921" y="2029780"/>
            <a:ext cx="2084511" cy="1978250"/>
          </a:xfrm>
          <a:prstGeom prst="rect">
            <a:avLst/>
          </a:prstGeom>
          <a:noFill/>
        </p:spPr>
      </p:pic>
      <p:pic>
        <p:nvPicPr>
          <p:cNvPr id="6" name="5 Imagen" descr="spy_user_agent_webroot_undercover-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2820" y="4118012"/>
            <a:ext cx="1903276" cy="1903276"/>
          </a:xfrm>
          <a:prstGeom prst="rect">
            <a:avLst/>
          </a:prstGeom>
        </p:spPr>
      </p:pic>
      <p:sp>
        <p:nvSpPr>
          <p:cNvPr id="7" name="6 Flecha izquierda y derecha"/>
          <p:cNvSpPr/>
          <p:nvPr/>
        </p:nvSpPr>
        <p:spPr bwMode="auto">
          <a:xfrm>
            <a:off x="2771800" y="2821868"/>
            <a:ext cx="3460105" cy="72008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s-C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Canal Inseguro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94909" y="3995772"/>
            <a:ext cx="97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chemeClr val="tx1"/>
                </a:solidFill>
              </a:rPr>
              <a:t>Alice</a:t>
            </a:r>
            <a:endParaRPr lang="es-CL" sz="2400" b="1" dirty="0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199565" y="4005064"/>
            <a:ext cx="97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chemeClr val="tx1"/>
                </a:solidFill>
              </a:rPr>
              <a:t>Bob</a:t>
            </a:r>
            <a:endParaRPr lang="es-CL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Cifrado:</a:t>
            </a:r>
          </a:p>
          <a:p>
            <a:pPr marL="338138" lvl="2" indent="-338138">
              <a:spcBef>
                <a:spcPts val="1500"/>
              </a:spcBef>
            </a:pPr>
            <a:r>
              <a:rPr lang="es-ES" sz="2400" dirty="0" smtClean="0"/>
              <a:t>Sistema matemático que altera los datos, con el objeto de ocultar u ofuscar la información para protegerla de un tercero NO autorizado.</a:t>
            </a:r>
          </a:p>
          <a:p>
            <a:r>
              <a:rPr lang="es-CL" dirty="0" smtClean="0"/>
              <a:t>Resguarda el principio de la Confidencialidad</a:t>
            </a:r>
          </a:p>
          <a:p>
            <a:r>
              <a:rPr lang="es-ES" b="1" dirty="0" smtClean="0"/>
              <a:t>Simétrico:</a:t>
            </a:r>
          </a:p>
          <a:p>
            <a:pPr lvl="1"/>
            <a:r>
              <a:rPr lang="es-ES" dirty="0" smtClean="0"/>
              <a:t>Utiliza la misma llave para cifrar que para descifrar</a:t>
            </a:r>
          </a:p>
          <a:p>
            <a:r>
              <a:rPr lang="es-ES" b="1" dirty="0" smtClean="0"/>
              <a:t>Asimétrico:</a:t>
            </a:r>
          </a:p>
          <a:p>
            <a:pPr lvl="1"/>
            <a:r>
              <a:rPr lang="es-ES" dirty="0" smtClean="0"/>
              <a:t>Utiliza una llave para cifrar y otra distinta para descifrar.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Cifrado simétrico</a:t>
            </a:r>
            <a:endParaRPr lang="es-CL" dirty="0"/>
          </a:p>
        </p:txBody>
      </p:sp>
      <p:pic>
        <p:nvPicPr>
          <p:cNvPr id="5" name="4 Imagen" descr="cifrado simetric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26205"/>
            <a:ext cx="7776863" cy="4075289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611560" y="6021289"/>
            <a:ext cx="8116887" cy="5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kumimoji="0" lang="es-CL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También se</a:t>
            </a:r>
            <a:r>
              <a:rPr kumimoji="0" lang="es-CL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conoce como cifrado de clave secreta</a:t>
            </a:r>
            <a:endParaRPr kumimoji="0" lang="es-CL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endParaRPr kumimoji="0" lang="es-CL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Cifrado asimétrico</a:t>
            </a:r>
            <a:endParaRPr lang="es-CL" dirty="0"/>
          </a:p>
        </p:txBody>
      </p:sp>
      <p:pic>
        <p:nvPicPr>
          <p:cNvPr id="4" name="3 Imagen" descr="cifrado asimetric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284" y="1628800"/>
            <a:ext cx="6221084" cy="4257284"/>
          </a:xfrm>
          <a:prstGeom prst="rect">
            <a:avLst/>
          </a:prstGeom>
        </p:spPr>
      </p:pic>
      <p:sp>
        <p:nvSpPr>
          <p:cNvPr id="5" name="2 Marcador de contenido"/>
          <p:cNvSpPr txBox="1">
            <a:spLocks/>
          </p:cNvSpPr>
          <p:nvPr/>
        </p:nvSpPr>
        <p:spPr bwMode="auto">
          <a:xfrm>
            <a:off x="611560" y="6021288"/>
            <a:ext cx="8116887" cy="7200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l" defTabSz="449263" rtl="0" eaLnBrk="0" fontAlgn="base" latinLnBrk="0" hangingPunct="0">
              <a:lnSpc>
                <a:spcPct val="95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tabLst/>
              <a:defRPr/>
            </a:pPr>
            <a:r>
              <a:rPr kumimoji="0" lang="es-CL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También se conoce como cifrado de clave </a:t>
            </a:r>
            <a:r>
              <a:rPr kumimoji="0" lang="es-CL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pública</a:t>
            </a:r>
            <a:endParaRPr kumimoji="0" lang="es-CL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Criptografía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smtClean="0"/>
              <a:t>Algoritmos de cifrado:</a:t>
            </a:r>
          </a:p>
          <a:p>
            <a:r>
              <a:rPr lang="es-CL" dirty="0" smtClean="0"/>
              <a:t>Los principales atributos que debe tener un algoritmo de cifrado, por el cual se basa su efectividad y uso son:</a:t>
            </a:r>
          </a:p>
          <a:p>
            <a:r>
              <a:rPr lang="es-CL" b="1" dirty="0" smtClean="0"/>
              <a:t>Complejidad</a:t>
            </a:r>
            <a:r>
              <a:rPr lang="es-CL" dirty="0" smtClean="0"/>
              <a:t>: este atributo permite determinar que tan difícil será descifrar un dato</a:t>
            </a:r>
          </a:p>
          <a:p>
            <a:r>
              <a:rPr lang="es-CL" b="1" dirty="0" smtClean="0"/>
              <a:t>Largo de llave: </a:t>
            </a:r>
            <a:r>
              <a:rPr lang="es-CL" dirty="0" smtClean="0"/>
              <a:t>es un indicador del nivel de seguridad del algoritmo, entre </a:t>
            </a:r>
            <a:r>
              <a:rPr lang="es-CL" dirty="0" smtClean="0"/>
              <a:t>más </a:t>
            </a:r>
            <a:r>
              <a:rPr lang="es-CL" dirty="0" smtClean="0"/>
              <a:t>larga la llave, </a:t>
            </a:r>
            <a:r>
              <a:rPr lang="es-CL" dirty="0" smtClean="0"/>
              <a:t>más </a:t>
            </a:r>
            <a:r>
              <a:rPr lang="es-CL" dirty="0" smtClean="0"/>
              <a:t>seguro</a:t>
            </a:r>
          </a:p>
          <a:p>
            <a:r>
              <a:rPr lang="es-CL" b="1" dirty="0" smtClean="0"/>
              <a:t>Eficiencia: </a:t>
            </a:r>
            <a:r>
              <a:rPr lang="es-CL" dirty="0" smtClean="0"/>
              <a:t>es la cantidad de data que puede cifrar por unidad de tiempo, este atributo es especialmente importante en envíos masivos de información.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Personalizado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12700</TotalTime>
  <Words>1934</Words>
  <Application>Microsoft Office PowerPoint</Application>
  <PresentationFormat>Presentación en pantalla (4:3)</PresentationFormat>
  <Paragraphs>239</Paragraphs>
  <Slides>38</Slides>
  <Notes>1</Notes>
  <HiddenSlides>2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Lucida Sans Unicode</vt:lpstr>
      <vt:lpstr>Times New Roman</vt:lpstr>
      <vt:lpstr>Wingdings</vt:lpstr>
      <vt:lpstr>Tema de Office</vt:lpstr>
      <vt:lpstr>1_Tema de Office</vt:lpstr>
      <vt:lpstr>Documento</vt:lpstr>
      <vt:lpstr>Presentación de PowerPoint</vt:lpstr>
      <vt:lpstr>Sistemas Criptográficos</vt:lpstr>
      <vt:lpstr>Aprendizaje esperado</vt:lpstr>
      <vt:lpstr>Origen</vt:lpstr>
      <vt:lpstr>Uso de la Criptografía</vt:lpstr>
      <vt:lpstr>Criptografía</vt:lpstr>
      <vt:lpstr>Cifrado simétrico</vt:lpstr>
      <vt:lpstr>Cifrado asimétrico</vt:lpstr>
      <vt:lpstr>Criptografía</vt:lpstr>
      <vt:lpstr>Criptografía</vt:lpstr>
      <vt:lpstr>Algoritmos de cifrado simétrico</vt:lpstr>
      <vt:lpstr>Criptografía</vt:lpstr>
      <vt:lpstr>Ataques de fuerza bruta</vt:lpstr>
      <vt:lpstr>Criptografía</vt:lpstr>
      <vt:lpstr>Criptografía</vt:lpstr>
      <vt:lpstr>Operación del algoritmo 3DES</vt:lpstr>
      <vt:lpstr>Criptografía</vt:lpstr>
      <vt:lpstr>Criptografía</vt:lpstr>
      <vt:lpstr>Eficiencia en el cifrado</vt:lpstr>
      <vt:lpstr>Criptografía</vt:lpstr>
      <vt:lpstr>Operación del algoritmo RSA</vt:lpstr>
      <vt:lpstr>Comparación entre algoritmos</vt:lpstr>
      <vt:lpstr>Criptografía</vt:lpstr>
      <vt:lpstr>Operación de Diffie-Hellman</vt:lpstr>
      <vt:lpstr>Funciones unidireccionales HASH (One way):</vt:lpstr>
      <vt:lpstr>Operación de una función HASH</vt:lpstr>
      <vt:lpstr>Criptografía</vt:lpstr>
      <vt:lpstr>Criptografía</vt:lpstr>
      <vt:lpstr>Criptografía</vt:lpstr>
      <vt:lpstr>Firma digital</vt:lpstr>
      <vt:lpstr>Operación de firma digital</vt:lpstr>
      <vt:lpstr>Criptografía</vt:lpstr>
      <vt:lpstr>Criptografía</vt:lpstr>
      <vt:lpstr>Resumen</vt:lpstr>
      <vt:lpstr>Resumen (cont.)</vt:lpstr>
      <vt:lpstr>Pregunta 1</vt:lpstr>
      <vt:lpstr>Pregunta 2</vt:lpstr>
      <vt:lpstr>Pregunta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sala.profesores</dc:creator>
  <cp:lastModifiedBy>JAime Gomez</cp:lastModifiedBy>
  <cp:revision>770</cp:revision>
  <dcterms:created xsi:type="dcterms:W3CDTF">2011-08-16T22:38:15Z</dcterms:created>
  <dcterms:modified xsi:type="dcterms:W3CDTF">2015-05-23T01:49:03Z</dcterms:modified>
</cp:coreProperties>
</file>