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E19A1A-1557-4962-A28A-3459D2D0902C}">
  <a:tblStyle styleId="{59E19A1A-1557-4962-A28A-3459D2D090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673e20f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c673e20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673e20f5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c673e20f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c75d29dd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c75d29d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c75d29dd3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c75d29d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75d29dd3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75d29d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c75d29dd3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c75d29dd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c75d29dd3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c75d29dd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c75d29dd3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c75d29d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75d29dd3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c75d29dd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c673e20f5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c673e20f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c673e20f5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c673e20f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c673e20f5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c673e20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c673e20f5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c673e20f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c673e20f5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c673e20f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c75d29dd3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c75d29dd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c673e20f5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c673e20f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c75d29dd3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c75d29d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c75d29dd3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c75d29dd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c673e20f5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c673e20f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c75d29dd3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c75d29d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75d29dd3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75d29dd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c75d29dd3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c75d29d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c673e20f5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c673e20f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c75d29dd3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c75d29dd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c75d29dd3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c75d29dd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c75d29dd3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c75d29dd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c75d29dd3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c75d29dd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c75d29d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c75d29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673e20f5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673e20f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imagem: </a:t>
            </a:r>
            <a:r>
              <a:rPr lang="en-US"/>
              <a:t>https://datasciencedojo.com/blog/natural-language-processing-applications/#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75d29dd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75d29d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75d29dd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75d29d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673e20f5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c673e20f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c673e20f5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c673e20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1687650"/>
            <a:ext cx="77724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5000"/>
              <a:t>Rotulagem de Sequência em Descrição de Produtos em Notas Fiscais: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85800" y="5104525"/>
            <a:ext cx="7772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Eduardo Darrazão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Orientador: Luiz Celso Gomes-Jr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685800" y="3677513"/>
            <a:ext cx="77724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3600"/>
              <a:t>Uma comparação entre modelos tradicionais e baseados em LLMs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Curitiba - PR	07/12/2023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960537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2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165" name="Google Shape;165;p22"/>
          <p:cNvSpPr/>
          <p:nvPr/>
        </p:nvSpPr>
        <p:spPr>
          <a:xfrm>
            <a:off x="212425" y="2051675"/>
            <a:ext cx="2292600" cy="83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960537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3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174" name="Google Shape;174;p23"/>
          <p:cNvSpPr/>
          <p:nvPr/>
        </p:nvSpPr>
        <p:spPr>
          <a:xfrm>
            <a:off x="204000" y="2877725"/>
            <a:ext cx="2553900" cy="89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28650" y="5111475"/>
            <a:ext cx="76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 incomuns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sub-palavras.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960537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4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184" name="Google Shape;184;p24"/>
          <p:cNvSpPr/>
          <p:nvPr/>
        </p:nvSpPr>
        <p:spPr>
          <a:xfrm>
            <a:off x="229275" y="3737500"/>
            <a:ext cx="2916600" cy="116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960537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5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193" name="Google Shape;193;p25"/>
          <p:cNvSpPr/>
          <p:nvPr/>
        </p:nvSpPr>
        <p:spPr>
          <a:xfrm>
            <a:off x="3044650" y="2953600"/>
            <a:ext cx="2292600" cy="78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28650" y="5111475"/>
            <a:ext cx="76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embeddings: representação de palavras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960537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26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203" name="Google Shape;203;p26"/>
          <p:cNvSpPr/>
          <p:nvPr/>
        </p:nvSpPr>
        <p:spPr>
          <a:xfrm>
            <a:off x="3053100" y="2211825"/>
            <a:ext cx="2191500" cy="78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28650" y="5111475"/>
            <a:ext cx="76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Camada linear ou BiLSTM + Camada linear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960537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7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213" name="Google Shape;213;p27"/>
          <p:cNvSpPr/>
          <p:nvPr/>
        </p:nvSpPr>
        <p:spPr>
          <a:xfrm>
            <a:off x="4637750" y="1960525"/>
            <a:ext cx="3793200" cy="73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960537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28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222" name="Google Shape;222;p28"/>
          <p:cNvSpPr/>
          <p:nvPr/>
        </p:nvSpPr>
        <p:spPr>
          <a:xfrm>
            <a:off x="5826325" y="2608000"/>
            <a:ext cx="2191500" cy="78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BERTimbau</a:t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" y="1458012"/>
            <a:ext cx="9054050" cy="29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29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231" name="Google Shape;231;p29"/>
          <p:cNvSpPr/>
          <p:nvPr/>
        </p:nvSpPr>
        <p:spPr>
          <a:xfrm>
            <a:off x="4832500" y="2864050"/>
            <a:ext cx="4213800" cy="153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1207075" y="4394950"/>
            <a:ext cx="52260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homem foi para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 loja e comprou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comprou um galão 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Metodologia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Classificar as partes das descrições de medicamentos entre 7 categorias: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Produto, Disposição, Embalagem, Quantidade, Concentração, Conteúdo e Adicional.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Duas abordagens: CRF e BERTimbau;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200 Descrições anotadas;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BIO Schema;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Avaliação: SEQeval + CoNLL Script.</a:t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0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Metodologia: CRF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628650" y="1253400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 utilizadas: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Geral:</a:t>
            </a:r>
            <a:r>
              <a:rPr lang="en-US"/>
              <a:t> token em si, posição na descrição;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Dicionário:</a:t>
            </a:r>
            <a:r>
              <a:rPr lang="en-US"/>
              <a:t> concentração/conteúdo, disposição, quantidade e embalagem;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Morfologia - Estrutura:</a:t>
            </a:r>
            <a:r>
              <a:rPr lang="en-US"/>
              <a:t> prefixo, sufixo, palavra composta, tamanho;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Morfologia - Apresentação:</a:t>
            </a:r>
            <a:r>
              <a:rPr lang="en-US"/>
              <a:t> informações referentes a números, vogais e caracteres especiais.</a:t>
            </a:r>
            <a:endParaRPr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31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Controle e gerenciamento de documentos fiscais;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Identificação de operações fraudulentas;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Melhorar o trabalho do poder público;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Avaliar modelos computacionais modernos e modelos clássicos nesta tarefa.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Metodologia: BERTimbau</a:t>
            </a:r>
            <a:endParaRPr/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6789"/>
            <a:ext cx="8839199" cy="20244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2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628650" y="3447525"/>
            <a:ext cx="78867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LLMs melhoram o resultado.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Qual modelo pré-treinado é melhor?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Realizar fine-tuning no modelo vale a pena?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Qual o impacto de adicionar uma camada final de CRF?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Poder computacional e complexidade.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401"/>
            <a:ext cx="8839199" cy="22746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33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sp>
        <p:nvSpPr>
          <p:cNvPr id="266" name="Google Shape;266;p33"/>
          <p:cNvSpPr/>
          <p:nvPr/>
        </p:nvSpPr>
        <p:spPr>
          <a:xfrm>
            <a:off x="2867600" y="1807225"/>
            <a:ext cx="514200" cy="193800"/>
          </a:xfrm>
          <a:prstGeom prst="rect">
            <a:avLst/>
          </a:prstGeom>
          <a:solidFill>
            <a:srgbClr val="FFFF00">
              <a:alpha val="30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862900" y="1807225"/>
            <a:ext cx="514200" cy="193800"/>
          </a:xfrm>
          <a:prstGeom prst="rect">
            <a:avLst/>
          </a:prstGeom>
          <a:solidFill>
            <a:srgbClr val="FFFF00">
              <a:alpha val="30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4875100" y="1613425"/>
            <a:ext cx="514200" cy="193800"/>
          </a:xfrm>
          <a:prstGeom prst="rect">
            <a:avLst/>
          </a:prstGeom>
          <a:solidFill>
            <a:srgbClr val="FFFF00">
              <a:alpha val="30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6839775" y="1613425"/>
            <a:ext cx="514200" cy="193800"/>
          </a:xfrm>
          <a:prstGeom prst="rect">
            <a:avLst/>
          </a:prstGeom>
          <a:solidFill>
            <a:srgbClr val="FFFF00">
              <a:alpha val="30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8147000" y="1613425"/>
            <a:ext cx="579000" cy="193800"/>
          </a:xfrm>
          <a:prstGeom prst="rect">
            <a:avLst/>
          </a:prstGeom>
          <a:solidFill>
            <a:srgbClr val="FFFF00">
              <a:alpha val="30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5787475" y="3294125"/>
            <a:ext cx="514200" cy="193800"/>
          </a:xfrm>
          <a:prstGeom prst="rect">
            <a:avLst/>
          </a:prstGeom>
          <a:solidFill>
            <a:srgbClr val="FFFF00">
              <a:alpha val="30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628650" y="3447525"/>
            <a:ext cx="7886700" cy="24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LLMs melhoram o resultado.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Qual modelo pré-treinado é melhor?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Realizar fine-tuning no modelo vale a pena?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Qual o impacto de adicionar uma camada final de CRF?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Poder computacional e complexidade.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401"/>
            <a:ext cx="8839199" cy="22746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34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Conclusões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628650" y="1215450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Utilizar LLMs para rotulagem de sequência obtém melhores resultados que CRF;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Desempenho x recursos;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Disponibilidade de modelos;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 para estruturação de documentos fiscais;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Artigos???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35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Publicações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Futuros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628650" y="1215450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Avaliar o desempenho e recursos necessários em conjuntos maiores de dados;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Modelos baseados em Transformers com abordagens diferentes: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GPT: few-shot and zero-shot learning.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7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8"/>
          <p:cNvSpPr txBox="1"/>
          <p:nvPr>
            <p:ph type="ctrTitle"/>
          </p:nvPr>
        </p:nvSpPr>
        <p:spPr>
          <a:xfrm>
            <a:off x="685800" y="2254850"/>
            <a:ext cx="77724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4000"/>
              <a:t>Rotulagem de Sequência em Descrição de Produtos em Notas Fiscais: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 txBox="1"/>
          <p:nvPr>
            <p:ph idx="1" type="subTitle"/>
          </p:nvPr>
        </p:nvSpPr>
        <p:spPr>
          <a:xfrm>
            <a:off x="685800" y="5104525"/>
            <a:ext cx="7772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Eduardo Darrazão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Orientador: Luiz Celso Gomes-Jr</a:t>
            </a:r>
            <a:endParaRPr/>
          </a:p>
        </p:txBody>
      </p:sp>
      <p:sp>
        <p:nvSpPr>
          <p:cNvPr id="311" name="Google Shape;311;p38"/>
          <p:cNvSpPr txBox="1"/>
          <p:nvPr>
            <p:ph type="ctrTitle"/>
          </p:nvPr>
        </p:nvSpPr>
        <p:spPr>
          <a:xfrm>
            <a:off x="685800" y="3677513"/>
            <a:ext cx="77724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600"/>
              <a:t>Uma comparação entre modelos tradicionais e baseados em LLMs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 txBox="1"/>
          <p:nvPr>
            <p:ph idx="1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Curitiba - PR	07/12/2023</a:t>
            </a:r>
            <a:endParaRPr/>
          </a:p>
        </p:txBody>
      </p:sp>
      <p:sp>
        <p:nvSpPr>
          <p:cNvPr id="313" name="Google Shape;313;p38"/>
          <p:cNvSpPr txBox="1"/>
          <p:nvPr>
            <p:ph type="ctrTitle"/>
          </p:nvPr>
        </p:nvSpPr>
        <p:spPr>
          <a:xfrm>
            <a:off x="1917900" y="1491050"/>
            <a:ext cx="53082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Obrigado!</a:t>
            </a:r>
            <a:endParaRPr b="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-1240" r="1240" t="0"/>
          <a:stretch/>
        </p:blipFill>
        <p:spPr>
          <a:xfrm>
            <a:off x="865224" y="878784"/>
            <a:ext cx="5424250" cy="51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100" y="1361475"/>
            <a:ext cx="2097375" cy="4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6350"/>
            <a:ext cx="8839204" cy="482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25" y="1018587"/>
            <a:ext cx="4106026" cy="48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976" y="184775"/>
            <a:ext cx="3573500" cy="573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Problema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Identificar os elementos presentes nas descrições de medicamentos de notas fiscais;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Descrições são preenchidas de modo livre pelo emissor do documento;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Não existe padronização entre os emissores;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Descrições podem possuir conjuntos diferentes de elementos.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038"/>
            <a:ext cx="3210150" cy="509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Google Shape;3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800" y="1933650"/>
            <a:ext cx="6523600" cy="3152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Problema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ALLEGRA</a:t>
            </a:r>
            <a:r>
              <a:rPr lang="en-US"/>
              <a:t> </a:t>
            </a:r>
            <a:r>
              <a:rPr lang="en-US">
                <a:highlight>
                  <a:srgbClr val="00FFFF"/>
                </a:highlight>
              </a:rPr>
              <a:t>6MG</a:t>
            </a:r>
            <a:r>
              <a:rPr lang="en-US"/>
              <a:t> </a:t>
            </a:r>
            <a:r>
              <a:rPr lang="en-US">
                <a:highlight>
                  <a:srgbClr val="00FF00"/>
                </a:highlight>
              </a:rPr>
              <a:t>SUS ORAL</a:t>
            </a:r>
            <a:r>
              <a:rPr lang="en-US"/>
              <a:t> </a:t>
            </a:r>
            <a:r>
              <a:rPr lang="en-US">
                <a:highlight>
                  <a:srgbClr val="FF0000"/>
                </a:highlight>
              </a:rPr>
              <a:t>FR</a:t>
            </a:r>
            <a:r>
              <a:rPr lang="en-US"/>
              <a:t> </a:t>
            </a:r>
            <a:r>
              <a:rPr lang="en-US">
                <a:highlight>
                  <a:srgbClr val="FF00FF"/>
                </a:highlight>
              </a:rPr>
              <a:t>60ML</a:t>
            </a:r>
            <a:r>
              <a:rPr lang="en-US"/>
              <a:t>+</a:t>
            </a:r>
            <a:r>
              <a:rPr lang="en-US">
                <a:highlight>
                  <a:srgbClr val="FF9900"/>
                </a:highlight>
              </a:rPr>
              <a:t>SER DOS INF</a:t>
            </a:r>
            <a:endParaRPr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LEVOTIROXINA SODICA</a:t>
            </a:r>
            <a:r>
              <a:rPr lang="en-US"/>
              <a:t> </a:t>
            </a:r>
            <a:r>
              <a:rPr lang="en-US">
                <a:highlight>
                  <a:srgbClr val="00FFFF"/>
                </a:highlight>
              </a:rPr>
              <a:t>75MCG</a:t>
            </a:r>
            <a:r>
              <a:rPr lang="en-US"/>
              <a:t> </a:t>
            </a:r>
            <a:r>
              <a:rPr lang="en-US">
                <a:highlight>
                  <a:srgbClr val="00FF00"/>
                </a:highlight>
              </a:rPr>
              <a:t>COMP</a:t>
            </a:r>
            <a:r>
              <a:rPr lang="en-US"/>
              <a:t> MERCK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EUTHYROX (</a:t>
            </a:r>
            <a:r>
              <a:rPr lang="en-US">
                <a:highlight>
                  <a:srgbClr val="FFFF00"/>
                </a:highlight>
              </a:rPr>
              <a:t>LEVOTIROXINA</a:t>
            </a:r>
            <a:r>
              <a:rPr lang="en-US"/>
              <a:t>) </a:t>
            </a:r>
            <a:r>
              <a:rPr lang="en-US">
                <a:highlight>
                  <a:srgbClr val="00FFFF"/>
                </a:highlight>
              </a:rPr>
              <a:t>75MCG</a:t>
            </a:r>
            <a:r>
              <a:rPr lang="en-US"/>
              <a:t> </a:t>
            </a:r>
            <a:r>
              <a:rPr lang="en-US">
                <a:highlight>
                  <a:srgbClr val="FF0000"/>
                </a:highlight>
              </a:rPr>
              <a:t>CX</a:t>
            </a:r>
            <a:r>
              <a:rPr lang="en-US"/>
              <a:t> </a:t>
            </a:r>
            <a:r>
              <a:rPr lang="en-US">
                <a:highlight>
                  <a:srgbClr val="FF00FF"/>
                </a:highlight>
              </a:rPr>
              <a:t>50</a:t>
            </a:r>
            <a:r>
              <a:rPr lang="en-US">
                <a:highlight>
                  <a:srgbClr val="00FF00"/>
                </a:highlight>
              </a:rPr>
              <a:t>CP</a:t>
            </a:r>
            <a:r>
              <a:rPr lang="en-US"/>
              <a:t> (-)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LEVOTIROXINA SODICA</a:t>
            </a:r>
            <a:r>
              <a:rPr lang="en-US"/>
              <a:t> </a:t>
            </a:r>
            <a:r>
              <a:rPr lang="en-US">
                <a:highlight>
                  <a:srgbClr val="00FF00"/>
                </a:highlight>
              </a:rPr>
              <a:t>CP</a:t>
            </a:r>
            <a:r>
              <a:rPr lang="en-US"/>
              <a:t> </a:t>
            </a:r>
            <a:r>
              <a:rPr lang="en-US">
                <a:highlight>
                  <a:srgbClr val="00FFFF"/>
                </a:highlight>
              </a:rPr>
              <a:t>50MCG</a:t>
            </a:r>
            <a:r>
              <a:rPr lang="en-US"/>
              <a:t> (</a:t>
            </a:r>
            <a:r>
              <a:rPr lang="en-US">
                <a:highlight>
                  <a:srgbClr val="FF00FF"/>
                </a:highlight>
              </a:rPr>
              <a:t>30</a:t>
            </a:r>
            <a:r>
              <a:rPr lang="en-US"/>
              <a:t>) GENERICO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Fundamentos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28650" y="1378750"/>
            <a:ext cx="39393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Processamento de Linguagem Natural (PLN):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Representação de texto.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100" y="1253396"/>
            <a:ext cx="4351234" cy="43512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Fundamentos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8650" y="1378750"/>
            <a:ext cx="78867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Extração de Informação: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Rotulagem de Sequência.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883150" y="28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{59E19A1A-1557-4962-A28A-3459D2D0902C}</a:tableStyleId>
              </a:tblPr>
              <a:tblGrid>
                <a:gridCol w="1521350"/>
                <a:gridCol w="1225350"/>
                <a:gridCol w="1064725"/>
                <a:gridCol w="1132375"/>
                <a:gridCol w="1140825"/>
                <a:gridCol w="1293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Descrição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Disposição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Embalagem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Quantidade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Concentração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LEVOTIROXINA SODICA CP 50MCG (30) GENERICO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LEVOTIROXINA SODICA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50MCG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LEVOTIROXINA SODICA 75MCG COMP MERCK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LEVOTIROXINA SODICA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75MCG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EUTHYROX (LEVOTIROXINA) 75MCG CX 50CP (-)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LEVOTIROXINA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75MCG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Fundamentos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28650" y="1378750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Campos Aleatórios Condicionais (CRF):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Conditional Random Fields.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63" y="2540063"/>
            <a:ext cx="6785875" cy="2787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9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Fundamentos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28650" y="1825625"/>
            <a:ext cx="47358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Long Short-Term Memory (LSTM);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Rede Neural Recorrente (RNN);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Transformers: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Modelos de Linguagem.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0170" y="1338500"/>
            <a:ext cx="3035180" cy="4382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0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Trabalhos Relacionados 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Tribunal de Contas da União (TCU);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ALICE, MONICA, SOFIA, ADELE.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Redes Heterogêneas;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Conference on Computational Natural Language Learning (CoNLL);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Yet Another Sequence Tagger (YASET);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BERTimbau.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7024000" y="643840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1"/>
          <p:cNvSpPr txBox="1"/>
          <p:nvPr>
            <p:ph idx="4294967295" type="subTitle"/>
          </p:nvPr>
        </p:nvSpPr>
        <p:spPr>
          <a:xfrm>
            <a:off x="685800" y="6177225"/>
            <a:ext cx="352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Curitiba - PR	07/12/2023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