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hjdKnI3q/WNNOkOhjelLVSdC/r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595959"/>
                </a:solidFill>
              </a:rPr>
              <a:t>Se calcula mediante la suma de las distancias al cuadrado entre cada punto y el centroide de su respectivo cluster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b61bf37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b61bf37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.jp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3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1708" y="1143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s" sz="2800"/>
              <a:t>Agrupación por K-</a:t>
            </a:r>
            <a:r>
              <a:rPr lang="es" sz="2800"/>
              <a:t>Means</a:t>
            </a:r>
            <a:r>
              <a:rPr lang="es" sz="2800"/>
              <a:t> para V</a:t>
            </a:r>
            <a:r>
              <a:rPr lang="es" sz="2800"/>
              <a:t>isualización</a:t>
            </a:r>
            <a:r>
              <a:rPr lang="es" sz="2800"/>
              <a:t> de Datos en </a:t>
            </a:r>
            <a:r>
              <a:rPr b="0" i="0" lang="e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de Modelo Metabólico de Célula con Cáncer de Mama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149650" y="231250"/>
            <a:ext cx="484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 DE GUADALAJARA - CUCEI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MCBCI - </a:t>
            </a:r>
            <a:r>
              <a:rPr lang="es" sz="1500"/>
              <a:t>Bioingenieria y sistemas metabólicos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11700" y="3966275"/>
            <a:ext cx="64197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Profesor: Dr. </a:t>
            </a:r>
            <a:r>
              <a:rPr lang="es" sz="1500"/>
              <a:t>Germán </a:t>
            </a:r>
            <a:r>
              <a:rPr lang="es" sz="1500"/>
              <a:t>Preciat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Alumno: Eduardo Ruiz Robles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900" y="231250"/>
            <a:ext cx="340777" cy="4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9624" y="173800"/>
            <a:ext cx="402750" cy="54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-418" r="42208" t="38834"/>
          <a:stretch/>
        </p:blipFill>
        <p:spPr>
          <a:xfrm>
            <a:off x="729200" y="971239"/>
            <a:ext cx="3233900" cy="236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4937" y="1246625"/>
            <a:ext cx="2264169" cy="168981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/>
          <p:nvPr/>
        </p:nvSpPr>
        <p:spPr>
          <a:xfrm>
            <a:off x="5329046" y="4157522"/>
            <a:ext cx="1299000" cy="300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5474639" y="3486047"/>
            <a:ext cx="1008000" cy="300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5601023" y="3701719"/>
            <a:ext cx="750600" cy="300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5582696" y="3929620"/>
            <a:ext cx="798300" cy="300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4887900" y="3701725"/>
            <a:ext cx="58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s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 =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5324925" y="3459200"/>
            <a:ext cx="152100" cy="998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18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1255775" y="36984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s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Función biomasa: c^T * 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Flux Balance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Flux Variability Analysis</a:t>
            </a:r>
            <a:endParaRPr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600" y="1305000"/>
            <a:ext cx="3616600" cy="26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Valores obtenidos del análisis realizado en MATLAB con COBRA Toolbox </a:t>
            </a:r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2538" y="1378075"/>
            <a:ext cx="4618924" cy="350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Método del codo</a:t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11700" y="1283575"/>
            <a:ext cx="42603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WCSS(Within Cluster Sum of Squares):</a:t>
            </a:r>
            <a:r>
              <a:rPr lang="e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6299" y="829750"/>
            <a:ext cx="3854326" cy="300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3338" y="1714499"/>
            <a:ext cx="3097023" cy="99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Agrupación usando k-means</a:t>
            </a:r>
            <a:endParaRPr/>
          </a:p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311700" y="1152475"/>
            <a:ext cx="343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Arginina = 0, la regulación del gen ASL inihbe el crecimiento celular in vitro e in vivo (Zou et al. (2024))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leucina = 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linoleate disregulaci</a:t>
            </a:r>
            <a:r>
              <a:rPr lang="es">
                <a:solidFill>
                  <a:schemeClr val="dk1"/>
                </a:solidFill>
              </a:rPr>
              <a:t>ón en propanoate conlleva a potenciar la invasividad de las </a:t>
            </a:r>
            <a:r>
              <a:rPr lang="es">
                <a:solidFill>
                  <a:schemeClr val="dk1"/>
                </a:solidFill>
              </a:rPr>
              <a:t>células</a:t>
            </a:r>
            <a:r>
              <a:rPr lang="es">
                <a:solidFill>
                  <a:schemeClr val="dk1"/>
                </a:solidFill>
              </a:rPr>
              <a:t> cancerosas (Gomes, A.P., Ilter, D., Low, V. et al. 2022)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4498" y="926375"/>
            <a:ext cx="4764450" cy="2976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5"/>
          <p:cNvCxnSpPr/>
          <p:nvPr/>
        </p:nvCxnSpPr>
        <p:spPr>
          <a:xfrm>
            <a:off x="3575950" y="1560550"/>
            <a:ext cx="2981100" cy="10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5"/>
          <p:cNvCxnSpPr/>
          <p:nvPr/>
        </p:nvCxnSpPr>
        <p:spPr>
          <a:xfrm>
            <a:off x="2127375" y="2568250"/>
            <a:ext cx="4338900" cy="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5"/>
          <p:cNvCxnSpPr/>
          <p:nvPr/>
        </p:nvCxnSpPr>
        <p:spPr>
          <a:xfrm flipH="1" rot="10800000">
            <a:off x="3617950" y="2400250"/>
            <a:ext cx="1609500" cy="15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b61bf37c4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1b61bf37c4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">
                <a:solidFill>
                  <a:schemeClr val="dk1"/>
                </a:solidFill>
              </a:rPr>
              <a:t>Zou, J., Mai, C., Lin, Z., Zhou, J., &amp; Lai, G. (2024). Targeting metabolism of breast cancer and its implications in T cell immunotherapy. Frontiers in Immunology, 15. https://doi.org/10.3389/fimmu.2024.1381970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s">
                <a:solidFill>
                  <a:schemeClr val="dk1"/>
                </a:solidFill>
              </a:rPr>
              <a:t>Gomes, A.P., Ilter, D., Low, V. et al. Altered propionate metabolism contributes to tumour progression and aggressiveness. Nat Metab 4, 435–443 (2022). https://doi.org/10.1038/s42255-022-00553-5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