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  <p:sldId id="265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9160-3DED-4D50-9304-CC5207978EE3}" type="datetimeFigureOut">
              <a:rPr lang="pt-BR" smtClean="0"/>
              <a:t>28/07/2019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9CDF1-CF95-4D6D-9198-5DFE00E3E1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10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9160-3DED-4D50-9304-CC5207978EE3}" type="datetimeFigureOut">
              <a:rPr lang="pt-BR" smtClean="0"/>
              <a:t>28/07/2019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9CDF1-CF95-4D6D-9198-5DFE00E3E1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209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9160-3DED-4D50-9304-CC5207978EE3}" type="datetimeFigureOut">
              <a:rPr lang="pt-BR" smtClean="0"/>
              <a:t>28/07/2019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9CDF1-CF95-4D6D-9198-5DFE00E3E1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100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9160-3DED-4D50-9304-CC5207978EE3}" type="datetimeFigureOut">
              <a:rPr lang="pt-BR" smtClean="0"/>
              <a:t>28/07/2019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9CDF1-CF95-4D6D-9198-5DFE00E3E1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314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9160-3DED-4D50-9304-CC5207978EE3}" type="datetimeFigureOut">
              <a:rPr lang="pt-BR" smtClean="0"/>
              <a:t>28/07/2019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9CDF1-CF95-4D6D-9198-5DFE00E3E1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723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9160-3DED-4D50-9304-CC5207978EE3}" type="datetimeFigureOut">
              <a:rPr lang="pt-BR" smtClean="0"/>
              <a:t>28/07/2019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9CDF1-CF95-4D6D-9198-5DFE00E3E1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680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9160-3DED-4D50-9304-CC5207978EE3}" type="datetimeFigureOut">
              <a:rPr lang="pt-BR" smtClean="0"/>
              <a:t>28/07/2019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9CDF1-CF95-4D6D-9198-5DFE00E3E1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1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9160-3DED-4D50-9304-CC5207978EE3}" type="datetimeFigureOut">
              <a:rPr lang="pt-BR" smtClean="0"/>
              <a:t>28/07/2019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9CDF1-CF95-4D6D-9198-5DFE00E3E1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267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9160-3DED-4D50-9304-CC5207978EE3}" type="datetimeFigureOut">
              <a:rPr lang="pt-BR" smtClean="0"/>
              <a:t>28/07/2019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9CDF1-CF95-4D6D-9198-5DFE00E3E1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9115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9160-3DED-4D50-9304-CC5207978EE3}" type="datetimeFigureOut">
              <a:rPr lang="pt-BR" smtClean="0"/>
              <a:t>28/07/2019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9CDF1-CF95-4D6D-9198-5DFE00E3E1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50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9160-3DED-4D50-9304-CC5207978EE3}" type="datetimeFigureOut">
              <a:rPr lang="pt-BR" smtClean="0"/>
              <a:t>28/07/2019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9CDF1-CF95-4D6D-9198-5DFE00E3E1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2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09160-3DED-4D50-9304-CC5207978EE3}" type="datetimeFigureOut">
              <a:rPr lang="pt-BR" smtClean="0"/>
              <a:t>28/07/2019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9CDF1-CF95-4D6D-9198-5DFE00E3E1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06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ângulo de cantos arredondados 38"/>
          <p:cNvSpPr/>
          <p:nvPr/>
        </p:nvSpPr>
        <p:spPr>
          <a:xfrm>
            <a:off x="2339752" y="260648"/>
            <a:ext cx="4608512" cy="122413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Nearest</a:t>
            </a:r>
            <a:r>
              <a:rPr lang="pt-BR" sz="2800" dirty="0" smtClean="0">
                <a:solidFill>
                  <a:schemeClr val="tx1"/>
                </a:solidFill>
              </a:rPr>
              <a:t> </a:t>
            </a:r>
          </a:p>
          <a:p>
            <a:r>
              <a:rPr lang="pt-BR" sz="2800" dirty="0">
                <a:solidFill>
                  <a:schemeClr val="tx1"/>
                </a:solidFill>
              </a:rPr>
              <a:t>L</a:t>
            </a:r>
            <a:r>
              <a:rPr lang="pt-BR" sz="2800" dirty="0" smtClean="0">
                <a:solidFill>
                  <a:schemeClr val="tx1"/>
                </a:solidFill>
              </a:rPr>
              <a:t>andmark </a:t>
            </a:r>
            <a:endParaRPr lang="pt-BR" sz="28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25699"/>
            <a:ext cx="5992813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lipse 3"/>
          <p:cNvSpPr/>
          <p:nvPr/>
        </p:nvSpPr>
        <p:spPr>
          <a:xfrm>
            <a:off x="4941202" y="3355441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2195736" y="2633811"/>
            <a:ext cx="2925486" cy="901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flipH="1">
            <a:off x="3634273" y="3535461"/>
            <a:ext cx="1486949" cy="68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5121222" y="3535461"/>
            <a:ext cx="962946" cy="1474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5121222" y="3535461"/>
            <a:ext cx="2259090" cy="104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 flipH="1" flipV="1">
            <a:off x="4709728" y="2345779"/>
            <a:ext cx="411494" cy="118968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V="1">
            <a:off x="5121222" y="2129755"/>
            <a:ext cx="386882" cy="1405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 flipV="1">
            <a:off x="5106957" y="3355441"/>
            <a:ext cx="1409259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de cantos arredondados 25"/>
          <p:cNvSpPr/>
          <p:nvPr/>
        </p:nvSpPr>
        <p:spPr>
          <a:xfrm>
            <a:off x="4145612" y="489650"/>
            <a:ext cx="2589502" cy="36004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LandMark_id = 39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4230283" y="387672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d1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3152698" y="263253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d2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4447738" y="271530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d3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5296347" y="261284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d4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5833579" y="336391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d5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6045336" y="408810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d6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5228606" y="424933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d7</a:t>
            </a:r>
            <a:endParaRPr lang="pt-BR" dirty="0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4145612" y="908720"/>
            <a:ext cx="2589502" cy="36004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Minimal distance = d3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8" name="Elipse 27"/>
          <p:cNvSpPr/>
          <p:nvPr/>
        </p:nvSpPr>
        <p:spPr>
          <a:xfrm>
            <a:off x="4355976" y="1902584"/>
            <a:ext cx="659219" cy="659219"/>
          </a:xfrm>
          <a:prstGeom prst="ellips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de cantos arredondados 36"/>
          <p:cNvSpPr/>
          <p:nvPr/>
        </p:nvSpPr>
        <p:spPr>
          <a:xfrm>
            <a:off x="6036365" y="2535284"/>
            <a:ext cx="2589502" cy="360040"/>
          </a:xfrm>
          <a:prstGeom prst="roundRect">
            <a:avLst/>
          </a:prstGeom>
          <a:solidFill>
            <a:srgbClr val="0070C0"/>
          </a:solidFill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Car Predicted position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38" name="Conector de seta reta 37"/>
          <p:cNvCxnSpPr>
            <a:stCxn id="37" idx="1"/>
          </p:cNvCxnSpPr>
          <p:nvPr/>
        </p:nvCxnSpPr>
        <p:spPr>
          <a:xfrm flipH="1">
            <a:off x="5301242" y="2715304"/>
            <a:ext cx="735123" cy="73014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012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84823"/>
            <a:ext cx="5992813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Elipse 1"/>
          <p:cNvSpPr/>
          <p:nvPr/>
        </p:nvSpPr>
        <p:spPr>
          <a:xfrm>
            <a:off x="1634550" y="474816"/>
            <a:ext cx="288032" cy="288032"/>
          </a:xfrm>
          <a:prstGeom prst="ellipse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604190" y="431234"/>
            <a:ext cx="35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ID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922582" y="431234"/>
            <a:ext cx="264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Landmarks from map data</a:t>
            </a:r>
            <a:endParaRPr lang="en-US"/>
          </a:p>
        </p:txBody>
      </p:sp>
      <p:sp>
        <p:nvSpPr>
          <p:cNvPr id="41" name="Elipse 40"/>
          <p:cNvSpPr/>
          <p:nvPr/>
        </p:nvSpPr>
        <p:spPr>
          <a:xfrm>
            <a:off x="1619672" y="908720"/>
            <a:ext cx="288032" cy="288032"/>
          </a:xfrm>
          <a:prstGeom prst="ellipse">
            <a:avLst/>
          </a:prstGeom>
          <a:solidFill>
            <a:srgbClr val="00B05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1939550" y="834856"/>
            <a:ext cx="582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Observed landmarks transformed to Map coordinate system</a:t>
            </a:r>
            <a:endParaRPr lang="en-US" dirty="0"/>
          </a:p>
        </p:txBody>
      </p:sp>
      <p:sp>
        <p:nvSpPr>
          <p:cNvPr id="44" name="Elipse 43"/>
          <p:cNvSpPr/>
          <p:nvPr/>
        </p:nvSpPr>
        <p:spPr>
          <a:xfrm>
            <a:off x="2060104" y="2996036"/>
            <a:ext cx="288032" cy="288032"/>
          </a:xfrm>
          <a:prstGeom prst="ellipse">
            <a:avLst/>
          </a:prstGeom>
          <a:solidFill>
            <a:srgbClr val="00B05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Elipse 44"/>
          <p:cNvSpPr/>
          <p:nvPr/>
        </p:nvSpPr>
        <p:spPr>
          <a:xfrm>
            <a:off x="3312192" y="4292180"/>
            <a:ext cx="288032" cy="288032"/>
          </a:xfrm>
          <a:prstGeom prst="ellipse">
            <a:avLst/>
          </a:prstGeom>
          <a:solidFill>
            <a:srgbClr val="00B05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6" name="Elipse 45"/>
          <p:cNvSpPr/>
          <p:nvPr/>
        </p:nvSpPr>
        <p:spPr>
          <a:xfrm>
            <a:off x="4385130" y="2563988"/>
            <a:ext cx="288032" cy="288032"/>
          </a:xfrm>
          <a:prstGeom prst="ellipse">
            <a:avLst/>
          </a:prstGeom>
          <a:solidFill>
            <a:srgbClr val="00B05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7" name="Elipse 46"/>
          <p:cNvSpPr/>
          <p:nvPr/>
        </p:nvSpPr>
        <p:spPr>
          <a:xfrm>
            <a:off x="5508104" y="2507383"/>
            <a:ext cx="288032" cy="288032"/>
          </a:xfrm>
          <a:prstGeom prst="ellipse">
            <a:avLst/>
          </a:prstGeom>
          <a:solidFill>
            <a:srgbClr val="00B05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Elipse 47"/>
          <p:cNvSpPr/>
          <p:nvPr/>
        </p:nvSpPr>
        <p:spPr>
          <a:xfrm>
            <a:off x="6588224" y="3767337"/>
            <a:ext cx="288032" cy="288032"/>
          </a:xfrm>
          <a:prstGeom prst="ellipse">
            <a:avLst/>
          </a:prstGeom>
          <a:solidFill>
            <a:srgbClr val="00B05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Elipse 48"/>
          <p:cNvSpPr/>
          <p:nvPr/>
        </p:nvSpPr>
        <p:spPr>
          <a:xfrm>
            <a:off x="7417231" y="4606663"/>
            <a:ext cx="288032" cy="288032"/>
          </a:xfrm>
          <a:prstGeom prst="ellipse">
            <a:avLst/>
          </a:prstGeom>
          <a:solidFill>
            <a:srgbClr val="00B05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Elipse 49"/>
          <p:cNvSpPr/>
          <p:nvPr/>
        </p:nvSpPr>
        <p:spPr>
          <a:xfrm>
            <a:off x="5796136" y="5084268"/>
            <a:ext cx="288032" cy="288032"/>
          </a:xfrm>
          <a:prstGeom prst="ellipse">
            <a:avLst/>
          </a:prstGeom>
          <a:solidFill>
            <a:srgbClr val="00B05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1827312" y="2563988"/>
            <a:ext cx="584448" cy="100811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 rot="1451485">
            <a:off x="4283565" y="2131940"/>
            <a:ext cx="584448" cy="100811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 rot="18652294">
            <a:off x="3307999" y="3967415"/>
            <a:ext cx="584448" cy="100811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/>
          <p:cNvSpPr/>
          <p:nvPr/>
        </p:nvSpPr>
        <p:spPr>
          <a:xfrm rot="18478644">
            <a:off x="5721017" y="4760690"/>
            <a:ext cx="584448" cy="100811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 rot="18478644">
            <a:off x="6369088" y="3245980"/>
            <a:ext cx="584448" cy="100811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/>
          <p:cNvSpPr/>
          <p:nvPr/>
        </p:nvSpPr>
        <p:spPr>
          <a:xfrm rot="18478644">
            <a:off x="5215879" y="2003326"/>
            <a:ext cx="584448" cy="100811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/>
          <p:cNvSpPr/>
          <p:nvPr/>
        </p:nvSpPr>
        <p:spPr>
          <a:xfrm rot="2097258">
            <a:off x="7135857" y="4296667"/>
            <a:ext cx="584448" cy="100811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115616" y="260648"/>
            <a:ext cx="7416824" cy="5760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 rot="5400000">
            <a:off x="1555847" y="1151493"/>
            <a:ext cx="239080" cy="6086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/>
          <p:cNvSpPr txBox="1"/>
          <p:nvPr/>
        </p:nvSpPr>
        <p:spPr>
          <a:xfrm>
            <a:off x="1954228" y="1271152"/>
            <a:ext cx="2524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Landmark ID association.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582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-155577" y="260648"/>
                <a:ext cx="9402702" cy="10468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𝑁𝑢𝑚𝑏𝑒𝑟</m:t>
                      </m:r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latin typeface="Cambria Math"/>
                        </a:rPr>
                        <m:t>𝑜𝑓</m:t>
                      </m:r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latin typeface="Cambria Math"/>
                        </a:rPr>
                        <m:t>𝑝𝑎𝑟𝑡𝑖𝑐𝑙𝑒𝑠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𝐼𝑛𝑡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𝑆𝑒𝑛𝑠𝑜𝑟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/>
                                    </a:rPr>
                                    <m:t>𝑟𝑎𝑛𝑔𝑒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/>
                                    </a:rPr>
                                    <m:t>+ 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pt-BR" sz="2400" i="1">
                          <a:latin typeface="Cambria Math"/>
                        </a:rPr>
                        <m:t>=</m:t>
                      </m:r>
                      <m:r>
                        <a:rPr lang="pt-BR" sz="2400" i="1">
                          <a:latin typeface="Cambria Math"/>
                        </a:rPr>
                        <m:t>𝐼𝑛𝑡</m:t>
                      </m:r>
                      <m:d>
                        <m:dPr>
                          <m:ctrlPr>
                            <a:rPr lang="pt-BR" sz="24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latin typeface="Cambria Math"/>
                                </a:rPr>
                                <m:t>50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0,3+0,3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m:rPr>
                          <m:nor/>
                        </m:rPr>
                        <a:rPr lang="pt-BR" sz="2400" dirty="0"/>
                        <m:t> = </m:t>
                      </m:r>
                      <m:r>
                        <a:rPr lang="pt-BR" sz="2400" b="0" i="0" dirty="0" smtClean="0">
                          <a:latin typeface="Cambria Math"/>
                        </a:rPr>
                        <m:t>118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5577" y="260648"/>
                <a:ext cx="9402702" cy="10468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ixaDeTexto 26"/>
              <p:cNvSpPr txBox="1"/>
              <p:nvPr/>
            </p:nvSpPr>
            <p:spPr>
              <a:xfrm>
                <a:off x="484790" y="2063481"/>
                <a:ext cx="8121967" cy="1731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pt-BR" sz="36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36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36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3600" b="0" i="1" smtClean="0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lang="pt-BR" sz="36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pt-BR" sz="3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36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3600" b="0" i="1" smtClean="0">
                              <a:latin typeface="Cambria Math"/>
                            </a:rPr>
                            <m:t>2.</m:t>
                          </m:r>
                          <m:r>
                            <a:rPr lang="pt-BR" sz="36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r>
                            <a:rPr lang="pt-BR" sz="3600" b="0" i="1" smtClean="0">
                              <a:latin typeface="Cambria Math"/>
                              <a:ea typeface="Cambria Math"/>
                            </a:rPr>
                            <m:t>.</m:t>
                          </m:r>
                          <m:sSub>
                            <m:sSubPr>
                              <m:ctrlPr>
                                <a:rPr lang="pt-BR" sz="3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3600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BR" sz="36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pt-BR" sz="3600" b="0" i="1" smtClean="0">
                              <a:latin typeface="Cambria Math"/>
                              <a:ea typeface="Cambria Math"/>
                            </a:rPr>
                            <m:t>.</m:t>
                          </m:r>
                          <m:sSub>
                            <m:sSubPr>
                              <m:ctrlPr>
                                <a:rPr lang="pt-BR" sz="3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3600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BR" sz="3600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r>
                        <a:rPr lang="pt-BR" sz="3600" b="0" i="1" smtClean="0">
                          <a:latin typeface="Cambria Math"/>
                        </a:rPr>
                        <m:t>.</m:t>
                      </m:r>
                      <m:sSup>
                        <m:sSupPr>
                          <m:ctrlPr>
                            <a:rPr lang="pt-BR" sz="3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36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pt-BR" sz="3600" b="0" i="1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pt-BR" sz="3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36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36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sz="3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36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  <m:r>
                                            <a:rPr lang="pt-BR" sz="3600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sz="36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36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3600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36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pt-BR" sz="3600" b="0" i="1" smtClean="0">
                                      <a:latin typeface="Cambria Math"/>
                                    </a:rPr>
                                    <m:t>2.</m:t>
                                  </m:r>
                                  <m:r>
                                    <a:rPr lang="pt-BR" sz="3600" b="0" i="1" smtClean="0">
                                      <a:latin typeface="Cambria Math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pt-BR" sz="36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pt-BR" sz="36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36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pt-BR" sz="36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pt-BR" sz="36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pt-BR" sz="3600" b="0" i="1" smtClean="0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sz="3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3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sz="3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36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  <m:r>
                                            <a:rPr lang="pt-BR" sz="3600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sz="36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36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36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36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pt-BR" sz="3600" i="1">
                                      <a:latin typeface="Cambria Math"/>
                                    </a:rPr>
                                    <m:t>2. </m:t>
                                  </m:r>
                                  <m:sSup>
                                    <m:sSupPr>
                                      <m:ctrlPr>
                                        <a:rPr lang="pt-BR" sz="3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pt-BR" sz="3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3600" i="1">
                                              <a:latin typeface="Cambria Math"/>
                                              <a:ea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pt-BR" sz="36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pt-BR" sz="36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90" y="2063481"/>
                <a:ext cx="8121967" cy="17312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1763688" y="4719539"/>
                <a:ext cx="5377241" cy="6227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pt-BR" sz="3200" b="0" i="1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pt-BR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sz="3200" b="0" i="1" smtClean="0">
                          <a:latin typeface="Cambria Math"/>
                        </a:rPr>
                        <m:t>.</m:t>
                      </m:r>
                      <m:sSub>
                        <m:sSubPr>
                          <m:ctrlPr>
                            <a:rPr lang="pt-BR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pt-BR" sz="3200" b="0" i="1" smtClean="0">
                          <a:latin typeface="Cambria Math"/>
                        </a:rPr>
                        <m:t>.</m:t>
                      </m:r>
                      <m:sSub>
                        <m:sSubPr>
                          <m:ctrlPr>
                            <a:rPr lang="pt-BR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pt-BR" sz="3200" b="0" i="1" smtClean="0">
                          <a:latin typeface="Cambria Math"/>
                        </a:rPr>
                        <m:t>.</m:t>
                      </m:r>
                      <m:sSub>
                        <m:sSubPr>
                          <m:ctrlPr>
                            <a:rPr lang="pt-BR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pt-BR" sz="3200" b="0" i="1" smtClean="0">
                          <a:latin typeface="Cambria Math"/>
                        </a:rPr>
                        <m:t>. </m:t>
                      </m:r>
                      <m:d>
                        <m:dPr>
                          <m:ctrlPr>
                            <a:rPr lang="pt-BR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/>
                            </a:rPr>
                            <m:t>…</m:t>
                          </m:r>
                        </m:e>
                      </m:d>
                      <m:r>
                        <a:rPr lang="pt-BR" sz="3200" b="0" i="1" smtClean="0">
                          <a:latin typeface="Cambria Math"/>
                        </a:rPr>
                        <m:t> . </m:t>
                      </m:r>
                      <m:sSub>
                        <m:sSubPr>
                          <m:ctrlPr>
                            <a:rPr lang="pt-BR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719539"/>
                <a:ext cx="5377241" cy="62273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5609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650444" y="996547"/>
            <a:ext cx="4392488" cy="4392488"/>
          </a:xfrm>
          <a:prstGeom prst="ellipse">
            <a:avLst/>
          </a:prstGeom>
          <a:solidFill>
            <a:srgbClr val="92D05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Pizza 2"/>
          <p:cNvSpPr/>
          <p:nvPr/>
        </p:nvSpPr>
        <p:spPr>
          <a:xfrm>
            <a:off x="1609130" y="892213"/>
            <a:ext cx="4475115" cy="4579450"/>
          </a:xfrm>
          <a:prstGeom prst="pie">
            <a:avLst>
              <a:gd name="adj1" fmla="val 15600546"/>
              <a:gd name="adj2" fmla="val 1681482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4" name="Conector de seta reta 3"/>
          <p:cNvCxnSpPr/>
          <p:nvPr/>
        </p:nvCxnSpPr>
        <p:spPr>
          <a:xfrm>
            <a:off x="3846688" y="3192791"/>
            <a:ext cx="2988332" cy="0"/>
          </a:xfrm>
          <a:prstGeom prst="straightConnector1">
            <a:avLst/>
          </a:prstGeom>
          <a:ln w="317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 flipV="1">
            <a:off x="3846688" y="227106"/>
            <a:ext cx="0" cy="2965685"/>
          </a:xfrm>
          <a:prstGeom prst="line">
            <a:avLst/>
          </a:prstGeom>
          <a:ln w="317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>
            <a:off x="3846688" y="3192791"/>
            <a:ext cx="0" cy="2772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6041275" y="3192791"/>
            <a:ext cx="0" cy="2772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3846688" y="5965099"/>
            <a:ext cx="2194587" cy="0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820172" y="563455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0,3</a:t>
            </a:r>
            <a:endParaRPr lang="pt-BR" dirty="0"/>
          </a:p>
        </p:txBody>
      </p:sp>
      <p:cxnSp>
        <p:nvCxnSpPr>
          <p:cNvPr id="10" name="Conector reto 9"/>
          <p:cNvCxnSpPr/>
          <p:nvPr/>
        </p:nvCxnSpPr>
        <p:spPr>
          <a:xfrm flipH="1">
            <a:off x="899592" y="996547"/>
            <a:ext cx="2947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H="1">
            <a:off x="899592" y="3192791"/>
            <a:ext cx="2839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V="1">
            <a:off x="980893" y="996547"/>
            <a:ext cx="0" cy="2175961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 rot="16200000">
            <a:off x="558020" y="179033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0,3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6061999" y="3085118"/>
                <a:ext cx="62972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400" i="1" dirty="0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4400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999" y="3085118"/>
                <a:ext cx="629723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ipse 14"/>
          <p:cNvSpPr/>
          <p:nvPr/>
        </p:nvSpPr>
        <p:spPr>
          <a:xfrm>
            <a:off x="3641538" y="2987459"/>
            <a:ext cx="385170" cy="385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3672504" y="5990821"/>
            <a:ext cx="24263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standard deviation of x [m]</a:t>
            </a:r>
            <a:endParaRPr lang="pt-BR" sz="1600" dirty="0"/>
          </a:p>
        </p:txBody>
      </p:sp>
      <p:sp>
        <p:nvSpPr>
          <p:cNvPr id="17" name="Retângulo 16"/>
          <p:cNvSpPr/>
          <p:nvPr/>
        </p:nvSpPr>
        <p:spPr>
          <a:xfrm rot="16200000">
            <a:off x="35961" y="1915249"/>
            <a:ext cx="2384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standard deviation of y[m]</a:t>
            </a:r>
            <a:endParaRPr lang="pt-BR" sz="1600" dirty="0"/>
          </a:p>
        </p:txBody>
      </p:sp>
      <p:cxnSp>
        <p:nvCxnSpPr>
          <p:cNvPr id="18" name="Conector de seta reta 17"/>
          <p:cNvCxnSpPr>
            <a:endCxn id="15" idx="7"/>
          </p:cNvCxnSpPr>
          <p:nvPr/>
        </p:nvCxnSpPr>
        <p:spPr>
          <a:xfrm flipH="1">
            <a:off x="3970301" y="996547"/>
            <a:ext cx="1370553" cy="204731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5333421" y="996547"/>
            <a:ext cx="24377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5344819" y="642757"/>
            <a:ext cx="2563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Estimated position from GPS</a:t>
            </a:r>
            <a:endParaRPr lang="pt-BR" sz="1600" dirty="0"/>
          </a:p>
        </p:txBody>
      </p:sp>
      <p:cxnSp>
        <p:nvCxnSpPr>
          <p:cNvPr id="21" name="Conector reto 20"/>
          <p:cNvCxnSpPr/>
          <p:nvPr/>
        </p:nvCxnSpPr>
        <p:spPr>
          <a:xfrm flipH="1" flipV="1">
            <a:off x="3378636" y="564499"/>
            <a:ext cx="468052" cy="2608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o 21"/>
          <p:cNvSpPr/>
          <p:nvPr/>
        </p:nvSpPr>
        <p:spPr>
          <a:xfrm rot="17291791">
            <a:off x="2664530" y="658186"/>
            <a:ext cx="2081073" cy="2081073"/>
          </a:xfrm>
          <a:prstGeom prst="arc">
            <a:avLst>
              <a:gd name="adj1" fmla="val 1886199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-36512" y="188640"/>
            <a:ext cx="3280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standard deviation of yaw [rad] =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3083376" y="18864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0,01</a:t>
            </a:r>
            <a:endParaRPr lang="pt-BR" dirty="0"/>
          </a:p>
        </p:txBody>
      </p:sp>
      <p:cxnSp>
        <p:nvCxnSpPr>
          <p:cNvPr id="25" name="Conector reto 24"/>
          <p:cNvCxnSpPr/>
          <p:nvPr/>
        </p:nvCxnSpPr>
        <p:spPr>
          <a:xfrm flipV="1">
            <a:off x="3834123" y="557973"/>
            <a:ext cx="484155" cy="2614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o 25"/>
          <p:cNvGrpSpPr/>
          <p:nvPr/>
        </p:nvGrpSpPr>
        <p:grpSpPr>
          <a:xfrm>
            <a:off x="1941388" y="1733638"/>
            <a:ext cx="1577051" cy="1459153"/>
            <a:chOff x="328848" y="4965168"/>
            <a:chExt cx="1577051" cy="1459153"/>
          </a:xfrm>
        </p:grpSpPr>
        <p:sp>
          <p:nvSpPr>
            <p:cNvPr id="27" name="Elipse 26"/>
            <p:cNvSpPr/>
            <p:nvPr/>
          </p:nvSpPr>
          <p:spPr>
            <a:xfrm>
              <a:off x="825779" y="5423787"/>
              <a:ext cx="468052" cy="4680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Pizza 27"/>
            <p:cNvSpPr/>
            <p:nvPr/>
          </p:nvSpPr>
          <p:spPr>
            <a:xfrm>
              <a:off x="328848" y="4965168"/>
              <a:ext cx="1425910" cy="1459153"/>
            </a:xfrm>
            <a:prstGeom prst="pie">
              <a:avLst>
                <a:gd name="adj1" fmla="val 15600546"/>
                <a:gd name="adj2" fmla="val 16814826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29" name="Conector de seta reta 28"/>
            <p:cNvCxnSpPr/>
            <p:nvPr/>
          </p:nvCxnSpPr>
          <p:spPr>
            <a:xfrm>
              <a:off x="1041803" y="5682652"/>
              <a:ext cx="648072" cy="5849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 flipV="1">
              <a:off x="1041803" y="5027743"/>
              <a:ext cx="0" cy="654910"/>
            </a:xfrm>
            <a:prstGeom prst="line">
              <a:avLst/>
            </a:prstGeom>
            <a:ln w="317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aixaDeTexto 30"/>
                <p:cNvSpPr txBox="1"/>
                <p:nvPr/>
              </p:nvSpPr>
              <p:spPr>
                <a:xfrm>
                  <a:off x="1435257" y="5691784"/>
                  <a:ext cx="47064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200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20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pt-BR" sz="2000" b="0" i="1" dirty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31" name="CaixaDe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5257" y="5691784"/>
                  <a:ext cx="470642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aixaDeTexto 31"/>
                <p:cNvSpPr txBox="1"/>
                <p:nvPr/>
              </p:nvSpPr>
              <p:spPr>
                <a:xfrm>
                  <a:off x="609755" y="4965168"/>
                  <a:ext cx="47711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200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2000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pt-BR" sz="2000" b="0" i="1" dirty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32" name="CaixaDeTexto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755" y="4965168"/>
                  <a:ext cx="477117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aixaDeTexto 32"/>
                <p:cNvSpPr txBox="1"/>
                <p:nvPr/>
              </p:nvSpPr>
              <p:spPr>
                <a:xfrm>
                  <a:off x="497188" y="5657813"/>
                  <a:ext cx="49058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dirty="0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pt-BR" sz="2000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33" name="CaixaDeTexto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188" y="5657813"/>
                  <a:ext cx="490584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upo 33"/>
          <p:cNvGrpSpPr/>
          <p:nvPr/>
        </p:nvGrpSpPr>
        <p:grpSpPr>
          <a:xfrm rot="21434510">
            <a:off x="2128015" y="3651410"/>
            <a:ext cx="1577050" cy="1459154"/>
            <a:chOff x="328848" y="4965167"/>
            <a:chExt cx="1577050" cy="1459154"/>
          </a:xfrm>
        </p:grpSpPr>
        <p:sp>
          <p:nvSpPr>
            <p:cNvPr id="35" name="Elipse 34"/>
            <p:cNvSpPr/>
            <p:nvPr/>
          </p:nvSpPr>
          <p:spPr>
            <a:xfrm>
              <a:off x="825779" y="5423787"/>
              <a:ext cx="468052" cy="4680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Pizza 35"/>
            <p:cNvSpPr/>
            <p:nvPr/>
          </p:nvSpPr>
          <p:spPr>
            <a:xfrm>
              <a:off x="328848" y="4965168"/>
              <a:ext cx="1425910" cy="1459153"/>
            </a:xfrm>
            <a:prstGeom prst="pie">
              <a:avLst>
                <a:gd name="adj1" fmla="val 15919669"/>
                <a:gd name="adj2" fmla="val 16814826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37" name="Conector de seta reta 36"/>
            <p:cNvCxnSpPr/>
            <p:nvPr/>
          </p:nvCxnSpPr>
          <p:spPr>
            <a:xfrm>
              <a:off x="1041803" y="5682652"/>
              <a:ext cx="648072" cy="5849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flipV="1">
              <a:off x="1041803" y="5027743"/>
              <a:ext cx="0" cy="654910"/>
            </a:xfrm>
            <a:prstGeom prst="line">
              <a:avLst/>
            </a:prstGeom>
            <a:ln w="317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DeTexto 38"/>
                <p:cNvSpPr txBox="1"/>
                <p:nvPr/>
              </p:nvSpPr>
              <p:spPr>
                <a:xfrm>
                  <a:off x="1435256" y="5691783"/>
                  <a:ext cx="47064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200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20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pt-BR" sz="2000" b="0" i="1" dirty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39" name="CaixaDe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5256" y="5691783"/>
                  <a:ext cx="470642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aixaDeTexto 39"/>
                <p:cNvSpPr txBox="1"/>
                <p:nvPr/>
              </p:nvSpPr>
              <p:spPr>
                <a:xfrm>
                  <a:off x="609755" y="4965167"/>
                  <a:ext cx="47711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200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2000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pt-BR" sz="2000" b="0" i="1" dirty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40" name="CaixaDe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755" y="4965167"/>
                  <a:ext cx="477117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497188" y="5657813"/>
                  <a:ext cx="49654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dirty="0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pt-BR" sz="2000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188" y="5657813"/>
                  <a:ext cx="496546" cy="40011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422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upo 41"/>
          <p:cNvGrpSpPr/>
          <p:nvPr/>
        </p:nvGrpSpPr>
        <p:grpSpPr>
          <a:xfrm rot="392141">
            <a:off x="4097130" y="3658683"/>
            <a:ext cx="1577051" cy="1459153"/>
            <a:chOff x="328848" y="4965168"/>
            <a:chExt cx="1577051" cy="1459153"/>
          </a:xfrm>
        </p:grpSpPr>
        <p:sp>
          <p:nvSpPr>
            <p:cNvPr id="43" name="Elipse 42"/>
            <p:cNvSpPr/>
            <p:nvPr/>
          </p:nvSpPr>
          <p:spPr>
            <a:xfrm>
              <a:off x="825779" y="5423787"/>
              <a:ext cx="468052" cy="4680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Pizza 43"/>
            <p:cNvSpPr/>
            <p:nvPr/>
          </p:nvSpPr>
          <p:spPr>
            <a:xfrm>
              <a:off x="328848" y="4965168"/>
              <a:ext cx="1425910" cy="1459153"/>
            </a:xfrm>
            <a:prstGeom prst="pie">
              <a:avLst>
                <a:gd name="adj1" fmla="val 15509834"/>
                <a:gd name="adj2" fmla="val 16461353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45" name="Conector de seta reta 44"/>
            <p:cNvCxnSpPr/>
            <p:nvPr/>
          </p:nvCxnSpPr>
          <p:spPr>
            <a:xfrm>
              <a:off x="1041803" y="5682652"/>
              <a:ext cx="648072" cy="5849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/>
            <p:nvPr/>
          </p:nvCxnSpPr>
          <p:spPr>
            <a:xfrm flipV="1">
              <a:off x="1041803" y="5027743"/>
              <a:ext cx="0" cy="654910"/>
            </a:xfrm>
            <a:prstGeom prst="line">
              <a:avLst/>
            </a:prstGeom>
            <a:ln w="317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aixaDeTexto 46"/>
                <p:cNvSpPr txBox="1"/>
                <p:nvPr/>
              </p:nvSpPr>
              <p:spPr>
                <a:xfrm>
                  <a:off x="1435257" y="5691784"/>
                  <a:ext cx="47064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200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20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pt-BR" sz="2000" b="0" i="1" dirty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47" name="CaixaDe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5257" y="5691784"/>
                  <a:ext cx="470642" cy="4001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aixaDeTexto 47"/>
                <p:cNvSpPr txBox="1"/>
                <p:nvPr/>
              </p:nvSpPr>
              <p:spPr>
                <a:xfrm>
                  <a:off x="609755" y="4965168"/>
                  <a:ext cx="47711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200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2000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pt-BR" sz="2000" b="0" i="1" dirty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48" name="CaixaDe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755" y="4965168"/>
                  <a:ext cx="477117" cy="40011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aixaDeTexto 48"/>
                <p:cNvSpPr txBox="1"/>
                <p:nvPr/>
              </p:nvSpPr>
              <p:spPr>
                <a:xfrm>
                  <a:off x="497188" y="5657813"/>
                  <a:ext cx="49654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dirty="0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pt-BR" sz="2000" b="0" i="1" dirty="0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49" name="CaixaDeTexto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188" y="5657813"/>
                  <a:ext cx="496546" cy="40011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upo 50"/>
          <p:cNvGrpSpPr/>
          <p:nvPr/>
        </p:nvGrpSpPr>
        <p:grpSpPr>
          <a:xfrm rot="21355667">
            <a:off x="4743609" y="1404171"/>
            <a:ext cx="1577051" cy="1459153"/>
            <a:chOff x="328848" y="4965168"/>
            <a:chExt cx="1577051" cy="1459153"/>
          </a:xfrm>
        </p:grpSpPr>
        <p:sp>
          <p:nvSpPr>
            <p:cNvPr id="52" name="Elipse 51"/>
            <p:cNvSpPr/>
            <p:nvPr/>
          </p:nvSpPr>
          <p:spPr>
            <a:xfrm>
              <a:off x="825779" y="5423787"/>
              <a:ext cx="468052" cy="4680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Pizza 52"/>
            <p:cNvSpPr/>
            <p:nvPr/>
          </p:nvSpPr>
          <p:spPr>
            <a:xfrm>
              <a:off x="328848" y="4965168"/>
              <a:ext cx="1425910" cy="1459153"/>
            </a:xfrm>
            <a:prstGeom prst="pie">
              <a:avLst>
                <a:gd name="adj1" fmla="val 15802411"/>
                <a:gd name="adj2" fmla="val 1701741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54" name="Conector de seta reta 53"/>
            <p:cNvCxnSpPr/>
            <p:nvPr/>
          </p:nvCxnSpPr>
          <p:spPr>
            <a:xfrm>
              <a:off x="1041803" y="5682652"/>
              <a:ext cx="648072" cy="5849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/>
            <p:nvPr/>
          </p:nvCxnSpPr>
          <p:spPr>
            <a:xfrm flipV="1">
              <a:off x="1041803" y="5027743"/>
              <a:ext cx="0" cy="654910"/>
            </a:xfrm>
            <a:prstGeom prst="line">
              <a:avLst/>
            </a:prstGeom>
            <a:ln w="317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aixaDeTexto 55"/>
                <p:cNvSpPr txBox="1"/>
                <p:nvPr/>
              </p:nvSpPr>
              <p:spPr>
                <a:xfrm>
                  <a:off x="1435257" y="5691784"/>
                  <a:ext cx="47064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200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20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pt-BR" sz="2000" b="0" i="1" dirty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56" name="CaixaDe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5257" y="5691784"/>
                  <a:ext cx="470642" cy="40011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CaixaDeTexto 56"/>
                <p:cNvSpPr txBox="1"/>
                <p:nvPr/>
              </p:nvSpPr>
              <p:spPr>
                <a:xfrm>
                  <a:off x="609755" y="4965168"/>
                  <a:ext cx="47711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200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2000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pt-BR" sz="2000" b="0" i="1" dirty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57" name="CaixaDeTexto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755" y="4965168"/>
                  <a:ext cx="477117" cy="40011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aixaDeTexto 57"/>
                <p:cNvSpPr txBox="1"/>
                <p:nvPr/>
              </p:nvSpPr>
              <p:spPr>
                <a:xfrm>
                  <a:off x="487120" y="5657813"/>
                  <a:ext cx="51071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dirty="0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pt-BR" sz="20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58" name="CaixaDe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120" y="5657813"/>
                  <a:ext cx="510717" cy="400110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9" name="Conector de seta reta 58"/>
          <p:cNvCxnSpPr>
            <a:endCxn id="52" idx="5"/>
          </p:cNvCxnSpPr>
          <p:nvPr/>
        </p:nvCxnSpPr>
        <p:spPr>
          <a:xfrm flipH="1" flipV="1">
            <a:off x="5648904" y="2254309"/>
            <a:ext cx="694005" cy="58343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/>
          <p:cNvCxnSpPr>
            <a:endCxn id="52" idx="5"/>
          </p:cNvCxnSpPr>
          <p:nvPr/>
        </p:nvCxnSpPr>
        <p:spPr>
          <a:xfrm flipH="1" flipV="1">
            <a:off x="5648904" y="2254309"/>
            <a:ext cx="686571" cy="583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tângulo 60"/>
              <p:cNvSpPr/>
              <p:nvPr/>
            </p:nvSpPr>
            <p:spPr>
              <a:xfrm>
                <a:off x="6832316" y="2463214"/>
                <a:ext cx="17987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sz="1600" dirty="0" smtClean="0"/>
                  <a:t> particle numbers</a:t>
                </a:r>
                <a:endParaRPr lang="pt-BR" sz="1600" dirty="0"/>
              </a:p>
            </p:txBody>
          </p:sp>
        </mc:Choice>
        <mc:Fallback xmlns="">
          <p:sp>
            <p:nvSpPr>
              <p:cNvPr id="61" name="Retângulo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316" y="2463214"/>
                <a:ext cx="1798762" cy="338554"/>
              </a:xfrm>
              <a:prstGeom prst="rect">
                <a:avLst/>
              </a:prstGeom>
              <a:blipFill rotWithShape="1">
                <a:blip r:embed="rId15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ector reto 63"/>
          <p:cNvCxnSpPr/>
          <p:nvPr/>
        </p:nvCxnSpPr>
        <p:spPr>
          <a:xfrm>
            <a:off x="6335475" y="2837743"/>
            <a:ext cx="24377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tângulo 64"/>
          <p:cNvSpPr/>
          <p:nvPr/>
        </p:nvSpPr>
        <p:spPr>
          <a:xfrm rot="16200000">
            <a:off x="1043387" y="2022979"/>
            <a:ext cx="8755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(Sensor)</a:t>
            </a:r>
            <a:endParaRPr lang="pt-BR" sz="1600" dirty="0"/>
          </a:p>
        </p:txBody>
      </p:sp>
      <p:sp>
        <p:nvSpPr>
          <p:cNvPr id="69" name="Retângulo 68"/>
          <p:cNvSpPr/>
          <p:nvPr/>
        </p:nvSpPr>
        <p:spPr>
          <a:xfrm>
            <a:off x="4499992" y="6237312"/>
            <a:ext cx="8755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(Sensor)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538442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84823"/>
            <a:ext cx="5992813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Elipse 24"/>
          <p:cNvSpPr/>
          <p:nvPr/>
        </p:nvSpPr>
        <p:spPr>
          <a:xfrm>
            <a:off x="1634550" y="474816"/>
            <a:ext cx="288032" cy="288032"/>
          </a:xfrm>
          <a:prstGeom prst="ellipse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1604190" y="431234"/>
            <a:ext cx="35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ID</a:t>
            </a:r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1922582" y="431234"/>
            <a:ext cx="264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Landmarks from map data</a:t>
            </a:r>
            <a:endParaRPr lang="en-US"/>
          </a:p>
        </p:txBody>
      </p:sp>
      <p:sp>
        <p:nvSpPr>
          <p:cNvPr id="41" name="Elipse 40"/>
          <p:cNvSpPr/>
          <p:nvPr/>
        </p:nvSpPr>
        <p:spPr>
          <a:xfrm>
            <a:off x="1619672" y="908720"/>
            <a:ext cx="288032" cy="288032"/>
          </a:xfrm>
          <a:prstGeom prst="ellipse">
            <a:avLst/>
          </a:prstGeom>
          <a:solidFill>
            <a:srgbClr val="00B05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1939550" y="834856"/>
            <a:ext cx="582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Observed landmarks transformed to Map coordinate system</a:t>
            </a:r>
            <a:endParaRPr lang="en-US" dirty="0"/>
          </a:p>
        </p:txBody>
      </p:sp>
      <p:sp>
        <p:nvSpPr>
          <p:cNvPr id="43" name="Elipse 42"/>
          <p:cNvSpPr/>
          <p:nvPr/>
        </p:nvSpPr>
        <p:spPr>
          <a:xfrm>
            <a:off x="2060104" y="2996036"/>
            <a:ext cx="288032" cy="288032"/>
          </a:xfrm>
          <a:prstGeom prst="ellipse">
            <a:avLst/>
          </a:prstGeom>
          <a:solidFill>
            <a:srgbClr val="00B05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Elipse 43"/>
          <p:cNvSpPr/>
          <p:nvPr/>
        </p:nvSpPr>
        <p:spPr>
          <a:xfrm>
            <a:off x="3312192" y="4292180"/>
            <a:ext cx="288032" cy="288032"/>
          </a:xfrm>
          <a:prstGeom prst="ellipse">
            <a:avLst/>
          </a:prstGeom>
          <a:solidFill>
            <a:srgbClr val="00B05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Elipse 47"/>
          <p:cNvSpPr/>
          <p:nvPr/>
        </p:nvSpPr>
        <p:spPr>
          <a:xfrm>
            <a:off x="7417231" y="4606663"/>
            <a:ext cx="288032" cy="288032"/>
          </a:xfrm>
          <a:prstGeom prst="ellipse">
            <a:avLst/>
          </a:prstGeom>
          <a:solidFill>
            <a:srgbClr val="00B05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Elipse 48"/>
          <p:cNvSpPr/>
          <p:nvPr/>
        </p:nvSpPr>
        <p:spPr>
          <a:xfrm>
            <a:off x="5796136" y="5084268"/>
            <a:ext cx="288032" cy="288032"/>
          </a:xfrm>
          <a:prstGeom prst="ellipse">
            <a:avLst/>
          </a:prstGeom>
          <a:solidFill>
            <a:srgbClr val="00B05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Elipse 49"/>
          <p:cNvSpPr/>
          <p:nvPr/>
        </p:nvSpPr>
        <p:spPr>
          <a:xfrm>
            <a:off x="1827312" y="2563988"/>
            <a:ext cx="584448" cy="100811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/>
          <p:cNvSpPr/>
          <p:nvPr/>
        </p:nvSpPr>
        <p:spPr>
          <a:xfrm>
            <a:off x="1115616" y="260648"/>
            <a:ext cx="7416824" cy="5760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 rot="5400000">
            <a:off x="1555847" y="1151493"/>
            <a:ext cx="239080" cy="6086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CaixaDeTexto 58"/>
          <p:cNvSpPr txBox="1"/>
          <p:nvPr/>
        </p:nvSpPr>
        <p:spPr>
          <a:xfrm>
            <a:off x="1954228" y="1271152"/>
            <a:ext cx="2524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Landmark ID association.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525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689" y="1984823"/>
            <a:ext cx="5992813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lipse 2"/>
          <p:cNvSpPr/>
          <p:nvPr/>
        </p:nvSpPr>
        <p:spPr>
          <a:xfrm>
            <a:off x="1379551" y="474816"/>
            <a:ext cx="288032" cy="288032"/>
          </a:xfrm>
          <a:prstGeom prst="ellipse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349191" y="431234"/>
            <a:ext cx="35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ID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667583" y="431234"/>
            <a:ext cx="264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Landmarks from map data</a:t>
            </a:r>
            <a:endParaRPr lang="en-US"/>
          </a:p>
        </p:txBody>
      </p:sp>
      <p:sp>
        <p:nvSpPr>
          <p:cNvPr id="6" name="Elipse 5"/>
          <p:cNvSpPr/>
          <p:nvPr/>
        </p:nvSpPr>
        <p:spPr>
          <a:xfrm>
            <a:off x="1364673" y="908720"/>
            <a:ext cx="288032" cy="288032"/>
          </a:xfrm>
          <a:prstGeom prst="ellipse">
            <a:avLst/>
          </a:prstGeom>
          <a:solidFill>
            <a:srgbClr val="00B05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684551" y="834856"/>
            <a:ext cx="582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Observed landmarks transformed to Map coordinate system</a:t>
            </a:r>
            <a:endParaRPr lang="en-US" dirty="0"/>
          </a:p>
        </p:txBody>
      </p:sp>
      <p:sp>
        <p:nvSpPr>
          <p:cNvPr id="9" name="Elipse 8"/>
          <p:cNvSpPr/>
          <p:nvPr/>
        </p:nvSpPr>
        <p:spPr>
          <a:xfrm>
            <a:off x="5364088" y="4845540"/>
            <a:ext cx="288032" cy="288032"/>
          </a:xfrm>
          <a:prstGeom prst="ellipse">
            <a:avLst/>
          </a:prstGeom>
          <a:solidFill>
            <a:srgbClr val="00B05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/>
          <p:cNvSpPr/>
          <p:nvPr/>
        </p:nvSpPr>
        <p:spPr>
          <a:xfrm>
            <a:off x="7162232" y="4606663"/>
            <a:ext cx="288032" cy="288032"/>
          </a:xfrm>
          <a:prstGeom prst="ellipse">
            <a:avLst/>
          </a:prstGeom>
          <a:solidFill>
            <a:srgbClr val="00B05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/>
          <p:cNvSpPr/>
          <p:nvPr/>
        </p:nvSpPr>
        <p:spPr>
          <a:xfrm rot="19754084">
            <a:off x="5364776" y="4629516"/>
            <a:ext cx="584448" cy="100811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140537" y="260648"/>
            <a:ext cx="8751943" cy="6192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 rot="5400000">
            <a:off x="1300848" y="1151493"/>
            <a:ext cx="239080" cy="6086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1699229" y="1271152"/>
            <a:ext cx="2524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Landmark ID association.</a:t>
            </a:r>
            <a:endParaRPr lang="en-US" dirty="0"/>
          </a:p>
        </p:txBody>
      </p:sp>
      <p:sp>
        <p:nvSpPr>
          <p:cNvPr id="16" name="Elipse 15"/>
          <p:cNvSpPr/>
          <p:nvPr/>
        </p:nvSpPr>
        <p:spPr>
          <a:xfrm>
            <a:off x="4710188" y="385357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reto 16"/>
          <p:cNvCxnSpPr/>
          <p:nvPr/>
        </p:nvCxnSpPr>
        <p:spPr>
          <a:xfrm flipH="1">
            <a:off x="3403259" y="4033590"/>
            <a:ext cx="1486949" cy="68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3120041" y="2277689"/>
            <a:ext cx="3511801" cy="3511801"/>
          </a:xfrm>
          <a:prstGeom prst="ellipse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389800" y="4358732"/>
            <a:ext cx="2589502" cy="360040"/>
          </a:xfrm>
          <a:prstGeom prst="roundRect">
            <a:avLst/>
          </a:prstGeom>
          <a:solidFill>
            <a:srgbClr val="0070C0"/>
          </a:solidFill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Maximum</a:t>
            </a:r>
            <a:r>
              <a:rPr lang="pt-BR" dirty="0" smtClean="0">
                <a:solidFill>
                  <a:schemeClr val="bg1"/>
                </a:solidFill>
              </a:rPr>
              <a:t> sensor range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23" name="Conector de seta reta 22"/>
          <p:cNvCxnSpPr/>
          <p:nvPr/>
        </p:nvCxnSpPr>
        <p:spPr>
          <a:xfrm flipV="1">
            <a:off x="2226665" y="4033590"/>
            <a:ext cx="854513" cy="325142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de cantos arredondados 25"/>
          <p:cNvSpPr/>
          <p:nvPr/>
        </p:nvSpPr>
        <p:spPr>
          <a:xfrm>
            <a:off x="6156200" y="1935337"/>
            <a:ext cx="2589502" cy="360040"/>
          </a:xfrm>
          <a:prstGeom prst="roundRect">
            <a:avLst/>
          </a:prstGeom>
          <a:solidFill>
            <a:srgbClr val="0070C0"/>
          </a:solidFill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Car Predicted position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27" name="Conector de seta reta 26"/>
          <p:cNvCxnSpPr>
            <a:stCxn id="26" idx="1"/>
          </p:cNvCxnSpPr>
          <p:nvPr/>
        </p:nvCxnSpPr>
        <p:spPr>
          <a:xfrm flipH="1">
            <a:off x="4973607" y="2115357"/>
            <a:ext cx="1182593" cy="1738213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de cantos arredondados 27"/>
          <p:cNvSpPr/>
          <p:nvPr/>
        </p:nvSpPr>
        <p:spPr>
          <a:xfrm>
            <a:off x="2233717" y="5517232"/>
            <a:ext cx="2589502" cy="703831"/>
          </a:xfrm>
          <a:prstGeom prst="roundRect">
            <a:avLst/>
          </a:prstGeom>
          <a:solidFill>
            <a:srgbClr val="0070C0"/>
          </a:solidFill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Landmark observed and associated with n.16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Conector de seta reta 28"/>
          <p:cNvCxnSpPr/>
          <p:nvPr/>
        </p:nvCxnSpPr>
        <p:spPr>
          <a:xfrm flipV="1">
            <a:off x="4823219" y="4989556"/>
            <a:ext cx="684885" cy="90509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85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aixaDeTexto 35"/>
          <p:cNvSpPr txBox="1"/>
          <p:nvPr/>
        </p:nvSpPr>
        <p:spPr>
          <a:xfrm>
            <a:off x="4474197" y="263253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d3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25699"/>
            <a:ext cx="5992813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lipse 3"/>
          <p:cNvSpPr/>
          <p:nvPr/>
        </p:nvSpPr>
        <p:spPr>
          <a:xfrm>
            <a:off x="4941202" y="3355441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2195736" y="2633811"/>
            <a:ext cx="2925486" cy="901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flipH="1">
            <a:off x="3634273" y="3535461"/>
            <a:ext cx="1486949" cy="68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5121222" y="3535461"/>
            <a:ext cx="962946" cy="1474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5121222" y="3535461"/>
            <a:ext cx="2259090" cy="104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 flipH="1" flipV="1">
            <a:off x="4709728" y="2345779"/>
            <a:ext cx="411494" cy="1189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V="1">
            <a:off x="5121222" y="2129755"/>
            <a:ext cx="386882" cy="1405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 flipV="1">
            <a:off x="5106957" y="3355441"/>
            <a:ext cx="1409259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4230283" y="387672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d1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3152698" y="263253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d2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012582" y="242088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d4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5833579" y="336391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d5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6045336" y="408810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d6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5228606" y="424933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d7</a:t>
            </a:r>
            <a:endParaRPr lang="pt-BR" dirty="0"/>
          </a:p>
        </p:txBody>
      </p:sp>
      <p:sp>
        <p:nvSpPr>
          <p:cNvPr id="37" name="Retângulo de cantos arredondados 36"/>
          <p:cNvSpPr/>
          <p:nvPr/>
        </p:nvSpPr>
        <p:spPr>
          <a:xfrm>
            <a:off x="6411199" y="1445679"/>
            <a:ext cx="2589502" cy="360040"/>
          </a:xfrm>
          <a:prstGeom prst="roundRect">
            <a:avLst/>
          </a:prstGeom>
          <a:solidFill>
            <a:srgbClr val="0070C0"/>
          </a:solidFill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Car Predicted position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38" name="Conector de seta reta 37"/>
          <p:cNvCxnSpPr>
            <a:stCxn id="37" idx="1"/>
          </p:cNvCxnSpPr>
          <p:nvPr/>
        </p:nvCxnSpPr>
        <p:spPr>
          <a:xfrm flipH="1">
            <a:off x="5228606" y="1625699"/>
            <a:ext cx="1182593" cy="1738213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/>
          <p:cNvSpPr/>
          <p:nvPr/>
        </p:nvSpPr>
        <p:spPr>
          <a:xfrm>
            <a:off x="3351055" y="1779560"/>
            <a:ext cx="3511801" cy="3511801"/>
          </a:xfrm>
          <a:prstGeom prst="ellipse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de cantos arredondados 39"/>
          <p:cNvSpPr/>
          <p:nvPr/>
        </p:nvSpPr>
        <p:spPr>
          <a:xfrm>
            <a:off x="5967799" y="5733256"/>
            <a:ext cx="2589502" cy="360040"/>
          </a:xfrm>
          <a:prstGeom prst="roundRect">
            <a:avLst/>
          </a:prstGeom>
          <a:solidFill>
            <a:srgbClr val="0070C0"/>
          </a:solidFill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Maximum</a:t>
            </a:r>
            <a:r>
              <a:rPr lang="pt-BR" dirty="0" smtClean="0">
                <a:solidFill>
                  <a:schemeClr val="bg1"/>
                </a:solidFill>
              </a:rPr>
              <a:t> sensor range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41" name="Conector de seta reta 40"/>
          <p:cNvCxnSpPr>
            <a:stCxn id="40" idx="1"/>
          </p:cNvCxnSpPr>
          <p:nvPr/>
        </p:nvCxnSpPr>
        <p:spPr>
          <a:xfrm flipH="1" flipV="1">
            <a:off x="5440363" y="5229200"/>
            <a:ext cx="527436" cy="684076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de cantos arredondados 41"/>
          <p:cNvSpPr/>
          <p:nvPr/>
        </p:nvSpPr>
        <p:spPr>
          <a:xfrm>
            <a:off x="1187624" y="260648"/>
            <a:ext cx="5760640" cy="108012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800" dirty="0" smtClean="0">
                <a:solidFill>
                  <a:schemeClr val="tx1"/>
                </a:solidFill>
              </a:rPr>
              <a:t>Landmark Id’s inside sensor range 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3" name="Retângulo de cantos arredondados 42"/>
          <p:cNvSpPr/>
          <p:nvPr/>
        </p:nvSpPr>
        <p:spPr>
          <a:xfrm>
            <a:off x="3345951" y="843060"/>
            <a:ext cx="1768665" cy="36004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[</a:t>
            </a:r>
            <a:r>
              <a:rPr lang="pt-BR" dirty="0" smtClean="0">
                <a:solidFill>
                  <a:schemeClr val="tx1"/>
                </a:solidFill>
              </a:rPr>
              <a:t>4 ,16,24,39,38]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3494406" y="3592199"/>
            <a:ext cx="328146" cy="328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101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ipse 19"/>
          <p:cNvSpPr/>
          <p:nvPr/>
        </p:nvSpPr>
        <p:spPr>
          <a:xfrm>
            <a:off x="3120041" y="1927612"/>
            <a:ext cx="3511801" cy="3511801"/>
          </a:xfrm>
          <a:prstGeom prst="ellipse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689" y="1634746"/>
            <a:ext cx="5992813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lipse 2"/>
          <p:cNvSpPr/>
          <p:nvPr/>
        </p:nvSpPr>
        <p:spPr>
          <a:xfrm>
            <a:off x="1379551" y="474816"/>
            <a:ext cx="288032" cy="288032"/>
          </a:xfrm>
          <a:prstGeom prst="ellipse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349191" y="431234"/>
            <a:ext cx="35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ID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667583" y="431234"/>
            <a:ext cx="264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Landmarks from map data</a:t>
            </a:r>
            <a:endParaRPr lang="en-US"/>
          </a:p>
        </p:txBody>
      </p:sp>
      <p:sp>
        <p:nvSpPr>
          <p:cNvPr id="6" name="Elipse 5"/>
          <p:cNvSpPr/>
          <p:nvPr/>
        </p:nvSpPr>
        <p:spPr>
          <a:xfrm>
            <a:off x="1364673" y="908720"/>
            <a:ext cx="288032" cy="288032"/>
          </a:xfrm>
          <a:prstGeom prst="ellipse">
            <a:avLst/>
          </a:prstGeom>
          <a:solidFill>
            <a:srgbClr val="00B05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684551" y="834856"/>
            <a:ext cx="582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Observed landmarks transformed to Map coordinate system</a:t>
            </a:r>
            <a:endParaRPr lang="en-US" dirty="0"/>
          </a:p>
        </p:txBody>
      </p:sp>
      <p:sp>
        <p:nvSpPr>
          <p:cNvPr id="9" name="Elipse 8"/>
          <p:cNvSpPr/>
          <p:nvPr/>
        </p:nvSpPr>
        <p:spPr>
          <a:xfrm>
            <a:off x="5364088" y="4495463"/>
            <a:ext cx="288032" cy="288032"/>
          </a:xfrm>
          <a:prstGeom prst="ellipse">
            <a:avLst/>
          </a:prstGeom>
          <a:solidFill>
            <a:srgbClr val="00B05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/>
          <p:cNvSpPr/>
          <p:nvPr/>
        </p:nvSpPr>
        <p:spPr>
          <a:xfrm>
            <a:off x="7162232" y="4256586"/>
            <a:ext cx="288032" cy="288032"/>
          </a:xfrm>
          <a:prstGeom prst="ellipse">
            <a:avLst/>
          </a:prstGeom>
          <a:solidFill>
            <a:srgbClr val="00B05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140537" y="260648"/>
            <a:ext cx="8751943" cy="6192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4710188" y="350349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reto 16"/>
          <p:cNvCxnSpPr/>
          <p:nvPr/>
        </p:nvCxnSpPr>
        <p:spPr>
          <a:xfrm flipH="1">
            <a:off x="3403259" y="3683513"/>
            <a:ext cx="1486949" cy="68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de cantos arredondados 21"/>
          <p:cNvSpPr/>
          <p:nvPr/>
        </p:nvSpPr>
        <p:spPr>
          <a:xfrm>
            <a:off x="404478" y="5079373"/>
            <a:ext cx="2589502" cy="360040"/>
          </a:xfrm>
          <a:prstGeom prst="roundRect">
            <a:avLst/>
          </a:prstGeom>
          <a:solidFill>
            <a:srgbClr val="0070C0"/>
          </a:solidFill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Maximum</a:t>
            </a:r>
            <a:r>
              <a:rPr lang="pt-BR" dirty="0" smtClean="0">
                <a:solidFill>
                  <a:schemeClr val="bg1"/>
                </a:solidFill>
              </a:rPr>
              <a:t> sensor range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23" name="Conector de seta reta 22"/>
          <p:cNvCxnSpPr/>
          <p:nvPr/>
        </p:nvCxnSpPr>
        <p:spPr>
          <a:xfrm flipV="1">
            <a:off x="3002638" y="4783495"/>
            <a:ext cx="550404" cy="48207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de cantos arredondados 25"/>
          <p:cNvSpPr/>
          <p:nvPr/>
        </p:nvSpPr>
        <p:spPr>
          <a:xfrm>
            <a:off x="6432161" y="1585260"/>
            <a:ext cx="1150048" cy="360040"/>
          </a:xfrm>
          <a:prstGeom prst="roundRect">
            <a:avLst/>
          </a:prstGeom>
          <a:solidFill>
            <a:srgbClr val="0070C0"/>
          </a:solidFill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Particle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7" name="Conector de seta reta 26"/>
          <p:cNvCxnSpPr>
            <a:stCxn id="26" idx="1"/>
            <a:endCxn id="16" idx="7"/>
          </p:cNvCxnSpPr>
          <p:nvPr/>
        </p:nvCxnSpPr>
        <p:spPr>
          <a:xfrm flipH="1">
            <a:off x="5017501" y="1765280"/>
            <a:ext cx="1414660" cy="179094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3265010" y="3702068"/>
            <a:ext cx="288032" cy="288032"/>
          </a:xfrm>
          <a:prstGeom prst="ellipse">
            <a:avLst/>
          </a:prstGeom>
          <a:solidFill>
            <a:srgbClr val="00B05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Elipse 24"/>
          <p:cNvSpPr/>
          <p:nvPr/>
        </p:nvSpPr>
        <p:spPr>
          <a:xfrm>
            <a:off x="6155336" y="2978701"/>
            <a:ext cx="288032" cy="288032"/>
          </a:xfrm>
          <a:prstGeom prst="ellipse">
            <a:avLst/>
          </a:prstGeom>
          <a:solidFill>
            <a:srgbClr val="00B05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Elipse 29"/>
          <p:cNvSpPr/>
          <p:nvPr/>
        </p:nvSpPr>
        <p:spPr>
          <a:xfrm>
            <a:off x="4890208" y="2070811"/>
            <a:ext cx="288032" cy="288032"/>
          </a:xfrm>
          <a:prstGeom prst="ellipse">
            <a:avLst/>
          </a:prstGeom>
          <a:solidFill>
            <a:srgbClr val="00B05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Elipse 30"/>
          <p:cNvSpPr/>
          <p:nvPr/>
        </p:nvSpPr>
        <p:spPr>
          <a:xfrm>
            <a:off x="4079750" y="2223211"/>
            <a:ext cx="288032" cy="288032"/>
          </a:xfrm>
          <a:prstGeom prst="ellipse">
            <a:avLst/>
          </a:prstGeom>
          <a:solidFill>
            <a:srgbClr val="00B05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/>
              <p:cNvSpPr txBox="1"/>
              <p:nvPr/>
            </p:nvSpPr>
            <p:spPr>
              <a:xfrm>
                <a:off x="3838630" y="1666002"/>
                <a:ext cx="6778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630" y="1666002"/>
                <a:ext cx="677878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/>
              <p:cNvSpPr txBox="1"/>
              <p:nvPr/>
            </p:nvSpPr>
            <p:spPr>
              <a:xfrm>
                <a:off x="4979122" y="1556792"/>
                <a:ext cx="6861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122" y="1556792"/>
                <a:ext cx="68615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32"/>
              <p:cNvSpPr txBox="1"/>
              <p:nvPr/>
            </p:nvSpPr>
            <p:spPr>
              <a:xfrm>
                <a:off x="6321036" y="2745305"/>
                <a:ext cx="6861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036" y="2745305"/>
                <a:ext cx="686149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/>
              <p:cNvSpPr txBox="1"/>
              <p:nvPr/>
            </p:nvSpPr>
            <p:spPr>
              <a:xfrm>
                <a:off x="4835165" y="4417210"/>
                <a:ext cx="6861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165" y="4417210"/>
                <a:ext cx="686149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Elipse 34"/>
          <p:cNvSpPr/>
          <p:nvPr/>
        </p:nvSpPr>
        <p:spPr>
          <a:xfrm>
            <a:off x="1938633" y="2252147"/>
            <a:ext cx="288032" cy="288032"/>
          </a:xfrm>
          <a:prstGeom prst="ellipse">
            <a:avLst/>
          </a:prstGeom>
          <a:solidFill>
            <a:srgbClr val="00B05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ixaDeTexto 35"/>
              <p:cNvSpPr txBox="1"/>
              <p:nvPr/>
            </p:nvSpPr>
            <p:spPr>
              <a:xfrm>
                <a:off x="3081178" y="3206886"/>
                <a:ext cx="6974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178" y="3206886"/>
                <a:ext cx="697434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/>
              <p:cNvSpPr txBox="1"/>
              <p:nvPr/>
            </p:nvSpPr>
            <p:spPr>
              <a:xfrm>
                <a:off x="1110228" y="5805264"/>
                <a:ext cx="71999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Vector weight for each particle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sz="24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,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i="1" dirty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sz="24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t-BR" sz="2400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i="1" dirty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sz="2400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 smtClean="0"/>
                  <a:t>,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i="1" dirty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sz="2400" b="0" i="1" dirty="0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 smtClean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i="1" dirty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]</a:t>
                </a:r>
                <a:endParaRPr lang="en-US" sz="2400" dirty="0"/>
              </a:p>
            </p:txBody>
          </p:sp>
        </mc:Choice>
        <mc:Fallback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228" y="5805264"/>
                <a:ext cx="7199920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1270" t="-10526" r="-254" b="-28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64290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377</Words>
  <Application>Microsoft Office PowerPoint</Application>
  <PresentationFormat>Apresentação na tela (4:3)</PresentationFormat>
  <Paragraphs>75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</dc:creator>
  <cp:lastModifiedBy>Eduardo</cp:lastModifiedBy>
  <cp:revision>19</cp:revision>
  <cp:lastPrinted>2019-07-26T23:30:12Z</cp:lastPrinted>
  <dcterms:created xsi:type="dcterms:W3CDTF">2019-07-22T18:19:36Z</dcterms:created>
  <dcterms:modified xsi:type="dcterms:W3CDTF">2019-07-28T12:11:24Z</dcterms:modified>
</cp:coreProperties>
</file>