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Lóp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 Juan López</a:t>
            </a:r>
          </a:p>
        </p:txBody>
      </p:sp>
      <p:sp>
        <p:nvSpPr>
          <p:cNvPr id="94" name="“Escribe una cita aquí”"/>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Helvetica Neue Medium"/>
                <a:ea typeface="Helvetica Neue Medium"/>
                <a:cs typeface="Helvetica Neue Medium"/>
                <a:sym typeface="Helvetica Neue Medium"/>
              </a:defRPr>
            </a:lvl1pPr>
          </a:lstStyle>
          <a:p>
            <a:pPr/>
            <a:r>
              <a:t>“Escribe una cita aquí”</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atin typeface="+mn-lt"/>
                <a:ea typeface="+mn-ea"/>
                <a:cs typeface="+mn-cs"/>
                <a:sym typeface="Baskerville"/>
              </a:defRPr>
            </a:lvl1pPr>
            <a:lvl2pPr marL="0" indent="0" algn="ctr">
              <a:spcBef>
                <a:spcPts val="0"/>
              </a:spcBef>
              <a:buClrTx/>
              <a:buSzTx/>
              <a:buNone/>
              <a:defRPr sz="3700">
                <a:latin typeface="+mn-lt"/>
                <a:ea typeface="+mn-ea"/>
                <a:cs typeface="+mn-cs"/>
                <a:sym typeface="Baskerville"/>
              </a:defRPr>
            </a:lvl2pPr>
            <a:lvl3pPr marL="0" indent="0" algn="ctr">
              <a:spcBef>
                <a:spcPts val="0"/>
              </a:spcBef>
              <a:buClrTx/>
              <a:buSzTx/>
              <a:buNone/>
              <a:defRPr sz="3700">
                <a:latin typeface="+mn-lt"/>
                <a:ea typeface="+mn-ea"/>
                <a:cs typeface="+mn-cs"/>
                <a:sym typeface="Baskerville"/>
              </a:defRPr>
            </a:lvl3pPr>
            <a:lvl4pPr marL="0" indent="0" algn="ctr">
              <a:spcBef>
                <a:spcPts val="0"/>
              </a:spcBef>
              <a:buClrTx/>
              <a:buSzTx/>
              <a:buNone/>
              <a:defRPr sz="3700">
                <a:latin typeface="+mn-lt"/>
                <a:ea typeface="+mn-ea"/>
                <a:cs typeface="+mn-cs"/>
                <a:sym typeface="Baskerville"/>
              </a:defRPr>
            </a:lvl4pPr>
            <a:lvl5pPr marL="0" indent="0" algn="ctr">
              <a:spcBef>
                <a:spcPts val="0"/>
              </a:spcBef>
              <a:buClrTx/>
              <a:buSzTx/>
              <a:buNone/>
              <a:defRPr sz="3700">
                <a:latin typeface="+mn-lt"/>
                <a:ea typeface="+mn-ea"/>
                <a:cs typeface="+mn-cs"/>
                <a:sym typeface="Baskerville"/>
              </a:defRPr>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Imagen"/>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Imagen"/>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Baskerville"/>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esarrollo de Sistemas Inteligentes"/>
          <p:cNvSpPr txBox="1"/>
          <p:nvPr>
            <p:ph type="ctrTitle"/>
          </p:nvPr>
        </p:nvSpPr>
        <p:spPr>
          <a:prstGeom prst="rect">
            <a:avLst/>
          </a:prstGeom>
        </p:spPr>
        <p:txBody>
          <a:bodyPr/>
          <a:lstStyle/>
          <a:p>
            <a:pPr/>
            <a:r>
              <a:t>Desarrollo de Sistemas Inteligentes</a:t>
            </a:r>
          </a:p>
        </p:txBody>
      </p:sp>
      <p:sp>
        <p:nvSpPr>
          <p:cNvPr id="120" name="Práctica Final"/>
          <p:cNvSpPr txBox="1"/>
          <p:nvPr>
            <p:ph type="subTitle" sz="quarter" idx="1"/>
          </p:nvPr>
        </p:nvSpPr>
        <p:spPr>
          <a:xfrm>
            <a:off x="1270000" y="5910885"/>
            <a:ext cx="10464800" cy="1130301"/>
          </a:xfrm>
          <a:prstGeom prst="rect">
            <a:avLst/>
          </a:prstGeom>
        </p:spPr>
        <p:txBody>
          <a:bodyPr/>
          <a:lstStyle/>
          <a:p>
            <a:pPr/>
            <a:r>
              <a:t>Práctica Final</a:t>
            </a:r>
          </a:p>
        </p:txBody>
      </p:sp>
      <p:sp>
        <p:nvSpPr>
          <p:cNvPr id="121" name="Nicolás Fuentes Turpín, Eduardo Salmerón Castaño, Víctor García Puche"/>
          <p:cNvSpPr txBox="1"/>
          <p:nvPr/>
        </p:nvSpPr>
        <p:spPr>
          <a:xfrm>
            <a:off x="1173429" y="8011770"/>
            <a:ext cx="106579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Nicolás Fuentes Turpín, Eduardo Salmerón Castaño, Víctor García Puche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Contenidos de la práctica"/>
          <p:cNvSpPr txBox="1"/>
          <p:nvPr>
            <p:ph type="title"/>
          </p:nvPr>
        </p:nvSpPr>
        <p:spPr>
          <a:prstGeom prst="rect">
            <a:avLst/>
          </a:prstGeom>
        </p:spPr>
        <p:txBody>
          <a:bodyPr/>
          <a:lstStyle/>
          <a:p>
            <a:pPr/>
            <a:r>
              <a:t>Contenidos de la práctica</a:t>
            </a:r>
          </a:p>
        </p:txBody>
      </p:sp>
      <p:sp>
        <p:nvSpPr>
          <p:cNvPr id="124" name="Ontología:…"/>
          <p:cNvSpPr txBox="1"/>
          <p:nvPr>
            <p:ph type="body" idx="1"/>
          </p:nvPr>
        </p:nvSpPr>
        <p:spPr>
          <a:prstGeom prst="rect">
            <a:avLst/>
          </a:prstGeom>
        </p:spPr>
        <p:txBody>
          <a:bodyPr/>
          <a:lstStyle/>
          <a:p>
            <a:pPr>
              <a:defRPr>
                <a:latin typeface="+mn-lt"/>
                <a:ea typeface="+mn-ea"/>
                <a:cs typeface="+mn-cs"/>
                <a:sym typeface="Baskerville"/>
              </a:defRPr>
            </a:pPr>
            <a:r>
              <a:t>Ontología:</a:t>
            </a:r>
          </a:p>
          <a:p>
            <a:pPr lvl="1">
              <a:defRPr>
                <a:latin typeface="+mn-lt"/>
                <a:ea typeface="+mn-ea"/>
                <a:cs typeface="+mn-cs"/>
                <a:sym typeface="Baskerville"/>
              </a:defRPr>
            </a:pPr>
            <a:r>
              <a:t>Creada en Protegé</a:t>
            </a:r>
          </a:p>
          <a:p>
            <a:pPr lvl="1">
              <a:defRPr>
                <a:latin typeface="+mn-lt"/>
                <a:ea typeface="+mn-ea"/>
                <a:cs typeface="+mn-cs"/>
                <a:sym typeface="Baskerville"/>
              </a:defRPr>
            </a:pPr>
          </a:p>
          <a:p>
            <a:pPr>
              <a:defRPr>
                <a:latin typeface="+mn-lt"/>
                <a:ea typeface="+mn-ea"/>
                <a:cs typeface="+mn-cs"/>
                <a:sym typeface="Baskerville"/>
              </a:defRPr>
            </a:pPr>
            <a:r>
              <a:t>Sistema de reglas mediante pares de fichero de entrada:</a:t>
            </a:r>
          </a:p>
          <a:p>
            <a:pPr lvl="1">
              <a:defRPr>
                <a:latin typeface="+mn-lt"/>
                <a:ea typeface="+mn-ea"/>
                <a:cs typeface="+mn-cs"/>
                <a:sym typeface="Baskerville"/>
              </a:defRPr>
            </a:pPr>
            <a:r>
              <a:t>Creado en Java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Grafo ontología.png" descr="Grafo ontología.png"/>
          <p:cNvPicPr>
            <a:picLocks noChangeAspect="1"/>
          </p:cNvPicPr>
          <p:nvPr>
            <p:ph type="pic" idx="13"/>
          </p:nvPr>
        </p:nvPicPr>
        <p:blipFill>
          <a:blip r:embed="rId2">
            <a:extLst/>
          </a:blip>
          <a:srcRect l="0" t="0" r="0" b="0"/>
          <a:stretch>
            <a:fillRect/>
          </a:stretch>
        </p:blipFill>
        <p:spPr>
          <a:xfrm>
            <a:off x="1029914" y="406400"/>
            <a:ext cx="11557001" cy="6235700"/>
          </a:xfrm>
          <a:prstGeom prst="rect">
            <a:avLst/>
          </a:prstGeom>
        </p:spPr>
      </p:pic>
      <p:sp>
        <p:nvSpPr>
          <p:cNvPr id="127" name="Ontología de nuestro sistema de reglas"/>
          <p:cNvSpPr txBox="1"/>
          <p:nvPr>
            <p:ph type="title"/>
          </p:nvPr>
        </p:nvSpPr>
        <p:spPr>
          <a:prstGeom prst="rect">
            <a:avLst/>
          </a:prstGeom>
        </p:spPr>
        <p:txBody>
          <a:bodyPr/>
          <a:lstStyle>
            <a:lvl1pPr defTabSz="385572">
              <a:defRPr sz="5280"/>
            </a:lvl1pPr>
          </a:lstStyle>
          <a:p>
            <a:pPr/>
            <a:r>
              <a:t>Ontología de nuestro sistema de reglas</a:t>
            </a:r>
          </a:p>
        </p:txBody>
      </p:sp>
      <p:sp>
        <p:nvSpPr>
          <p:cNvPr id="128" name="En resumen, creamos una jerarquía de enfermedades y datos de ECG, para así poder comparar entre los distintos datos y diagnosticar síntomas"/>
          <p:cNvSpPr txBox="1"/>
          <p:nvPr>
            <p:ph type="body" sz="quarter" idx="1"/>
          </p:nvPr>
        </p:nvSpPr>
        <p:spPr>
          <a:prstGeom prst="rect">
            <a:avLst/>
          </a:prstGeom>
        </p:spPr>
        <p:txBody>
          <a:bodyPr/>
          <a:lstStyle>
            <a:lvl1pPr defTabSz="443991">
              <a:defRPr sz="2812"/>
            </a:lvl1pPr>
          </a:lstStyle>
          <a:p>
            <a:pPr/>
            <a:r>
              <a:t>En resumen, creamos una jerarquía de enfermedades y datos de ECG, para así poder comparar entre los distintos datos y diagnosticar síntomas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Captura de pantalla 2019-12-17 a las 5.54.21 p. m..png" descr="Captura de pantalla 2019-12-17 a las 5.54.21 p. m..png"/>
          <p:cNvPicPr>
            <a:picLocks noChangeAspect="0"/>
          </p:cNvPicPr>
          <p:nvPr>
            <p:ph type="pic" idx="13"/>
          </p:nvPr>
        </p:nvPicPr>
        <p:blipFill>
          <a:blip r:embed="rId2">
            <a:extLst/>
          </a:blip>
          <a:srcRect l="0" t="0" r="0" b="0"/>
          <a:stretch>
            <a:fillRect/>
          </a:stretch>
        </p:blipFill>
        <p:spPr>
          <a:xfrm>
            <a:off x="5857369" y="2148333"/>
            <a:ext cx="6734325" cy="5203082"/>
          </a:xfrm>
          <a:prstGeom prst="rect">
            <a:avLst/>
          </a:prstGeom>
        </p:spPr>
      </p:pic>
      <p:sp>
        <p:nvSpPr>
          <p:cNvPr id="131" name="Creación de ondas sin necesidad de nuevas reglas"/>
          <p:cNvSpPr txBox="1"/>
          <p:nvPr>
            <p:ph type="title"/>
          </p:nvPr>
        </p:nvSpPr>
        <p:spPr>
          <a:xfrm>
            <a:off x="342900" y="635000"/>
            <a:ext cx="5334000" cy="3987800"/>
          </a:xfrm>
          <a:prstGeom prst="rect">
            <a:avLst/>
          </a:prstGeom>
        </p:spPr>
        <p:txBody>
          <a:bodyPr/>
          <a:lstStyle/>
          <a:p>
            <a:pPr/>
            <a:r>
              <a:t>Creación de ondas sin necesidad de nuevas reglas</a:t>
            </a:r>
          </a:p>
        </p:txBody>
      </p:sp>
      <p:sp>
        <p:nvSpPr>
          <p:cNvPr id="132" name="Evitamos la creación de ondas por parte de nuestro sistema de reglas para facilitar el mecanismo del mismo. Utilizamos la letras que nos ofrece nuestro ECG para saber en que momento que tipo de onda crear, y así insertarla en nuestra kSession"/>
          <p:cNvSpPr txBox="1"/>
          <p:nvPr>
            <p:ph type="body" sz="quarter" idx="1"/>
          </p:nvPr>
        </p:nvSpPr>
        <p:spPr>
          <a:xfrm>
            <a:off x="342900" y="4724400"/>
            <a:ext cx="5334000" cy="4114800"/>
          </a:xfrm>
          <a:prstGeom prst="rect">
            <a:avLst/>
          </a:prstGeom>
        </p:spPr>
        <p:txBody>
          <a:bodyPr/>
          <a:lstStyle/>
          <a:p>
            <a:pPr defTabSz="484886">
              <a:defRPr sz="3071"/>
            </a:pPr>
            <a:r>
              <a:t>Evitamos la creación de ondas por parte de nuestro sistema de reglas para facilitar el mecanismo del mismo. Utilizamos la letras que nos ofrece nuestro ECG para saber en que momento que tipo de onda crear, y así insertarla en nuestra </a:t>
            </a:r>
            <a:r>
              <a:rPr i="1"/>
              <a:t>kSession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Captura de pantalla 2019-12-17 a las 5.54.58 p. m..png" descr="Captura de pantalla 2019-12-17 a las 5.54.58 p. m..png"/>
          <p:cNvPicPr>
            <a:picLocks noChangeAspect="1"/>
          </p:cNvPicPr>
          <p:nvPr>
            <p:ph type="pic" idx="13"/>
          </p:nvPr>
        </p:nvPicPr>
        <p:blipFill>
          <a:blip r:embed="rId2">
            <a:extLst/>
          </a:blip>
          <a:srcRect l="0" t="0" r="0" b="0"/>
          <a:stretch>
            <a:fillRect/>
          </a:stretch>
        </p:blipFill>
        <p:spPr>
          <a:xfrm>
            <a:off x="2679700" y="2245282"/>
            <a:ext cx="7645400" cy="5499101"/>
          </a:xfrm>
          <a:prstGeom prst="rect">
            <a:avLst/>
          </a:prstGeom>
        </p:spPr>
      </p:pic>
      <p:sp>
        <p:nvSpPr>
          <p:cNvPr id="135" name="Creación de intervalos de un ECG por medio de reglas"/>
          <p:cNvSpPr txBox="1"/>
          <p:nvPr>
            <p:ph type="title"/>
          </p:nvPr>
        </p:nvSpPr>
        <p:spPr>
          <a:xfrm>
            <a:off x="1270000" y="413865"/>
            <a:ext cx="10464800" cy="1422401"/>
          </a:xfrm>
          <a:prstGeom prst="rect">
            <a:avLst/>
          </a:prstGeom>
        </p:spPr>
        <p:txBody>
          <a:bodyPr/>
          <a:lstStyle>
            <a:lvl1pPr defTabSz="332993">
              <a:defRPr sz="4560"/>
            </a:lvl1pPr>
          </a:lstStyle>
          <a:p>
            <a:pPr/>
            <a:r>
              <a:t>Creación de intervalos de un ECG por medio de reglas</a:t>
            </a:r>
          </a:p>
        </p:txBody>
      </p:sp>
      <p:sp>
        <p:nvSpPr>
          <p:cNvPr id="136" name="Utilizamos las ondas creadas e insertadas previamente por nuestra clase Parser para crear nuestros diversos intervalos e insertarlos asimismo en nuestra kSession"/>
          <p:cNvSpPr txBox="1"/>
          <p:nvPr>
            <p:ph type="body" sz="quarter" idx="1"/>
          </p:nvPr>
        </p:nvSpPr>
        <p:spPr>
          <a:prstGeom prst="rect">
            <a:avLst/>
          </a:prstGeom>
        </p:spPr>
        <p:txBody>
          <a:bodyPr/>
          <a:lstStyle/>
          <a:p>
            <a:pPr defTabSz="403097">
              <a:defRPr sz="2553"/>
            </a:pPr>
            <a:r>
              <a:t>Utilizamos las ondas creadas e insertadas previamente por nuestra clase </a:t>
            </a:r>
            <a:r>
              <a:rPr i="1"/>
              <a:t>Parser </a:t>
            </a:r>
            <a:r>
              <a:t>para crear nuestros diversos intervalos e insertarlos asimismo en nuestra </a:t>
            </a:r>
            <a:r>
              <a:rPr i="1"/>
              <a:t>kSession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Captura de pantalla 2019-12-17 a las 6.20.36 p. m..png" descr="Captura de pantalla 2019-12-17 a las 6.20.36 p. m..png"/>
          <p:cNvPicPr>
            <a:picLocks noChangeAspect="0"/>
          </p:cNvPicPr>
          <p:nvPr>
            <p:ph type="pic" idx="13"/>
          </p:nvPr>
        </p:nvPicPr>
        <p:blipFill>
          <a:blip r:embed="rId2">
            <a:extLst/>
          </a:blip>
          <a:srcRect l="0" t="0" r="0" b="0"/>
          <a:stretch>
            <a:fillRect/>
          </a:stretch>
        </p:blipFill>
        <p:spPr>
          <a:xfrm>
            <a:off x="7367334" y="1359296"/>
            <a:ext cx="4942038" cy="6780908"/>
          </a:xfrm>
          <a:prstGeom prst="rect">
            <a:avLst/>
          </a:prstGeom>
        </p:spPr>
      </p:pic>
      <p:sp>
        <p:nvSpPr>
          <p:cNvPr id="139" name="NormalValues"/>
          <p:cNvSpPr txBox="1"/>
          <p:nvPr>
            <p:ph type="title"/>
          </p:nvPr>
        </p:nvSpPr>
        <p:spPr>
          <a:xfrm>
            <a:off x="939800" y="1449189"/>
            <a:ext cx="5334000" cy="1433711"/>
          </a:xfrm>
          <a:prstGeom prst="rect">
            <a:avLst/>
          </a:prstGeom>
        </p:spPr>
        <p:txBody>
          <a:bodyPr anchor="ctr"/>
          <a:lstStyle>
            <a:lvl1pPr>
              <a:defRPr i="1"/>
            </a:lvl1pPr>
          </a:lstStyle>
          <a:p>
            <a:pPr/>
            <a:r>
              <a:t>NormalValues</a:t>
            </a:r>
          </a:p>
        </p:txBody>
      </p:sp>
      <p:sp>
        <p:nvSpPr>
          <p:cNvPr id="140" name="Para poder comparar nuestros diversos ECG’s con valores normales, hacemos uso de una clase-contenedor denominada NormalValues en la cual añadimos datos de análisis para que estos puedan ser comparados en nuestras reglas y así ser capaces de detectar posibles enfermedades"/>
          <p:cNvSpPr txBox="1"/>
          <p:nvPr>
            <p:ph type="body" sz="quarter" idx="1"/>
          </p:nvPr>
        </p:nvSpPr>
        <p:spPr>
          <a:xfrm>
            <a:off x="939800" y="3517900"/>
            <a:ext cx="5334000" cy="4114800"/>
          </a:xfrm>
          <a:prstGeom prst="rect">
            <a:avLst/>
          </a:prstGeom>
        </p:spPr>
        <p:txBody>
          <a:bodyPr/>
          <a:lstStyle/>
          <a:p>
            <a:pPr defTabSz="473201">
              <a:defRPr sz="2997"/>
            </a:pPr>
            <a:r>
              <a:t>Para poder comparar nuestros diversos ECG’s con valores normales, hacemos uso de una clase-contenedor denominada </a:t>
            </a:r>
            <a:r>
              <a:rPr i="1"/>
              <a:t>NormalValues</a:t>
            </a:r>
            <a:r>
              <a:t> en la cual añadimos datos de análisis para que estos puedan ser comparados en nuestras reglas y así ser capaces de detectar posibles enfermedades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Captura de pantalla 2019-12-17 a las 5.54.37 p. m..png" descr="Captura de pantalla 2019-12-17 a las 5.54.37 p. m..png"/>
          <p:cNvPicPr>
            <a:picLocks noChangeAspect="1"/>
          </p:cNvPicPr>
          <p:nvPr>
            <p:ph type="pic" idx="13"/>
          </p:nvPr>
        </p:nvPicPr>
        <p:blipFill>
          <a:blip r:embed="rId2">
            <a:extLst/>
          </a:blip>
          <a:srcRect l="0" t="0" r="0" b="0"/>
          <a:stretch>
            <a:fillRect/>
          </a:stretch>
        </p:blipFill>
        <p:spPr>
          <a:xfrm>
            <a:off x="1973813" y="986860"/>
            <a:ext cx="8877301" cy="1625601"/>
          </a:xfrm>
          <a:prstGeom prst="rect">
            <a:avLst/>
          </a:prstGeom>
        </p:spPr>
      </p:pic>
      <p:sp>
        <p:nvSpPr>
          <p:cNvPr id="143" name="Creación e inserción de enfermedades por medio de reglas de diagnosis"/>
          <p:cNvSpPr txBox="1"/>
          <p:nvPr>
            <p:ph type="title"/>
          </p:nvPr>
        </p:nvSpPr>
        <p:spPr>
          <a:xfrm>
            <a:off x="1270000" y="5626100"/>
            <a:ext cx="10464800" cy="1422400"/>
          </a:xfrm>
          <a:prstGeom prst="rect">
            <a:avLst/>
          </a:prstGeom>
        </p:spPr>
        <p:txBody>
          <a:bodyPr/>
          <a:lstStyle>
            <a:lvl1pPr defTabSz="332993">
              <a:defRPr sz="4560"/>
            </a:lvl1pPr>
          </a:lstStyle>
          <a:p>
            <a:pPr/>
            <a:r>
              <a:t>Creación e inserción de enfermedades por medio de reglas de diagnosis</a:t>
            </a:r>
          </a:p>
        </p:txBody>
      </p:sp>
      <p:sp>
        <p:nvSpPr>
          <p:cNvPr id="144" name="Utilizamos nuestra clase NormalValues para poder comparar los datos de nuestro ECG con los datos genéricos de un ECG normal. Una vez nuestra regla es disparada, crea una instancia de la potencial enfermedad que puede padecer el paciente, y evita volver a dispararse para mantener limpio el fichero de salida."/>
          <p:cNvSpPr txBox="1"/>
          <p:nvPr>
            <p:ph type="body" sz="quarter" idx="1"/>
          </p:nvPr>
        </p:nvSpPr>
        <p:spPr>
          <a:xfrm>
            <a:off x="1270000" y="7552019"/>
            <a:ext cx="10820400" cy="1384301"/>
          </a:xfrm>
          <a:prstGeom prst="rect">
            <a:avLst/>
          </a:prstGeom>
        </p:spPr>
        <p:txBody>
          <a:bodyPr/>
          <a:lstStyle/>
          <a:p>
            <a:pPr defTabSz="286258">
              <a:defRPr sz="2205"/>
            </a:pPr>
            <a:r>
              <a:t>Utilizamos nuestra clase </a:t>
            </a:r>
            <a:r>
              <a:rPr i="1"/>
              <a:t>NormalValues </a:t>
            </a:r>
            <a:r>
              <a:t>para poder comparar los datos de nuestro ECG con los datos genéricos de un ECG normal. Una vez nuestra regla es disparada, crea una instancia de la potencial enfermedad que puede padecer el paciente, y evita volver a dispararse para mantener limpio el fichero de salida.</a:t>
            </a:r>
          </a:p>
        </p:txBody>
      </p:sp>
      <p:pic>
        <p:nvPicPr>
          <p:cNvPr id="145" name="Captura de pantalla 2019-12-17 a las 5.54.48 p. m..png" descr="Captura de pantalla 2019-12-17 a las 5.54.48 p. m..png"/>
          <p:cNvPicPr>
            <a:picLocks noChangeAspect="1"/>
          </p:cNvPicPr>
          <p:nvPr/>
        </p:nvPicPr>
        <p:blipFill>
          <a:blip r:embed="rId3">
            <a:extLst/>
          </a:blip>
          <a:stretch>
            <a:fillRect/>
          </a:stretch>
        </p:blipFill>
        <p:spPr>
          <a:xfrm>
            <a:off x="608563" y="3306479"/>
            <a:ext cx="11607801" cy="1625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Captura de pantalla 2019-12-17 a las 6.25.05 p. m..png" descr="Captura de pantalla 2019-12-17 a las 6.25.05 p. m..png"/>
          <p:cNvPicPr>
            <a:picLocks noChangeAspect="0"/>
          </p:cNvPicPr>
          <p:nvPr>
            <p:ph type="pic" idx="13"/>
          </p:nvPr>
        </p:nvPicPr>
        <p:blipFill>
          <a:blip r:embed="rId2">
            <a:extLst/>
          </a:blip>
          <a:srcRect l="0" t="0" r="0" b="0"/>
          <a:stretch>
            <a:fillRect/>
          </a:stretch>
        </p:blipFill>
        <p:spPr>
          <a:xfrm>
            <a:off x="6283126" y="1444029"/>
            <a:ext cx="6204497" cy="2369742"/>
          </a:xfrm>
          <a:prstGeom prst="rect">
            <a:avLst/>
          </a:prstGeom>
        </p:spPr>
      </p:pic>
      <p:sp>
        <p:nvSpPr>
          <p:cNvPr id="148" name="Impresión del diagnóstico en un fichero de salida"/>
          <p:cNvSpPr txBox="1"/>
          <p:nvPr>
            <p:ph type="title"/>
          </p:nvPr>
        </p:nvSpPr>
        <p:spPr>
          <a:xfrm>
            <a:off x="482600" y="448270"/>
            <a:ext cx="5334000" cy="3987801"/>
          </a:xfrm>
          <a:prstGeom prst="rect">
            <a:avLst/>
          </a:prstGeom>
        </p:spPr>
        <p:txBody>
          <a:bodyPr anchor="ctr"/>
          <a:lstStyle/>
          <a:p>
            <a:pPr/>
            <a:r>
              <a:t>Impresión del diagnóstico en un fichero de salida</a:t>
            </a:r>
          </a:p>
        </p:txBody>
      </p:sp>
      <p:sp>
        <p:nvSpPr>
          <p:cNvPr id="149" name="Para crear nuestro fichero utilizamos la clase PrintWriter de Java, la cual, además, nos permite escribir en él mediante una variable (denominada writer)"/>
          <p:cNvSpPr txBox="1"/>
          <p:nvPr>
            <p:ph type="body" sz="quarter" idx="1"/>
          </p:nvPr>
        </p:nvSpPr>
        <p:spPr>
          <a:xfrm>
            <a:off x="990451" y="6654800"/>
            <a:ext cx="5232698" cy="2240757"/>
          </a:xfrm>
          <a:prstGeom prst="rect">
            <a:avLst/>
          </a:prstGeom>
        </p:spPr>
        <p:txBody>
          <a:bodyPr/>
          <a:lstStyle/>
          <a:p>
            <a:pPr defTabSz="461518">
              <a:defRPr sz="2923"/>
            </a:pPr>
            <a:r>
              <a:t>Para crear nuestro fichero utilizamos la clase </a:t>
            </a:r>
            <a:r>
              <a:rPr i="1"/>
              <a:t>PrintWriter </a:t>
            </a:r>
            <a:r>
              <a:t>de Java, la cual, además, nos permite escribir en él mediante una variable (denominada </a:t>
            </a:r>
            <a:r>
              <a:rPr i="1"/>
              <a:t>writer</a:t>
            </a:r>
            <a:r>
              <a:t>)</a:t>
            </a:r>
          </a:p>
        </p:txBody>
      </p:sp>
      <p:pic>
        <p:nvPicPr>
          <p:cNvPr id="150" name="Captura de pantalla 2019-12-17 a las 6.26.52 p. m..png" descr="Captura de pantalla 2019-12-17 a las 6.26.52 p. m..png"/>
          <p:cNvPicPr>
            <a:picLocks noChangeAspect="0"/>
          </p:cNvPicPr>
          <p:nvPr/>
        </p:nvPicPr>
        <p:blipFill>
          <a:blip r:embed="rId3">
            <a:extLst/>
          </a:blip>
          <a:stretch>
            <a:fillRect/>
          </a:stretch>
        </p:blipFill>
        <p:spPr>
          <a:xfrm>
            <a:off x="2983909" y="4799903"/>
            <a:ext cx="7036982" cy="868764"/>
          </a:xfrm>
          <a:prstGeom prst="rect">
            <a:avLst/>
          </a:prstGeom>
          <a:ln w="12700">
            <a:miter lim="400000"/>
          </a:ln>
        </p:spPr>
      </p:pic>
      <p:sp>
        <p:nvSpPr>
          <p:cNvPr id="151" name="Insertamos esta variable en nuestra kSession y creamos una regla para imprimir las enfermedades. Esta regla se dispara siempre que se inserte en nuestra kSession una instancia de la clase Issue e imprime el mensaje atribuido a esta en el fichero de salida."/>
          <p:cNvSpPr txBox="1"/>
          <p:nvPr/>
        </p:nvSpPr>
        <p:spPr>
          <a:xfrm>
            <a:off x="6448226" y="6270228"/>
            <a:ext cx="5874148" cy="300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900">
                <a:latin typeface="+mn-lt"/>
                <a:ea typeface="+mn-ea"/>
                <a:cs typeface="+mn-cs"/>
                <a:sym typeface="Baskerville"/>
              </a:defRPr>
            </a:pPr>
            <a:r>
              <a:t>Insertamos esta variable en nuestra </a:t>
            </a:r>
            <a:r>
              <a:rPr i="1"/>
              <a:t>kSession</a:t>
            </a:r>
            <a:r>
              <a:t> y creamos una regla para imprimir las enfermedades. Esta regla se dispara siempre que se inserte en nuestra </a:t>
            </a:r>
            <a:r>
              <a:rPr i="1"/>
              <a:t>kSession</a:t>
            </a:r>
            <a:r>
              <a:t> una instancia de la clase </a:t>
            </a:r>
            <a:r>
              <a:rPr i="1"/>
              <a:t>Issue </a:t>
            </a:r>
            <a:r>
              <a:t>e imprime el mensaje atribuido a esta en el fichero de salida.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3" name="Captura de pantalla 2019-12-19 a las 11.27.55 a. m..png" descr="Captura de pantalla 2019-12-19 a las 11.27.55 a. m..png"/>
          <p:cNvPicPr>
            <a:picLocks noChangeAspect="0"/>
          </p:cNvPicPr>
          <p:nvPr>
            <p:ph type="pic" idx="13"/>
          </p:nvPr>
        </p:nvPicPr>
        <p:blipFill>
          <a:blip r:embed="rId2">
            <a:extLst/>
          </a:blip>
          <a:srcRect l="0" t="0" r="0" b="0"/>
          <a:stretch>
            <a:fillRect/>
          </a:stretch>
        </p:blipFill>
        <p:spPr>
          <a:xfrm>
            <a:off x="1393031" y="2386832"/>
            <a:ext cx="10218742" cy="1134556"/>
          </a:xfrm>
          <a:prstGeom prst="rect">
            <a:avLst/>
          </a:prstGeom>
        </p:spPr>
      </p:pic>
      <p:sp>
        <p:nvSpPr>
          <p:cNvPr id="154" name="Ejemplo de fichero de salida"/>
          <p:cNvSpPr txBox="1"/>
          <p:nvPr>
            <p:ph type="title"/>
          </p:nvPr>
        </p:nvSpPr>
        <p:spPr>
          <a:xfrm>
            <a:off x="1270000" y="5562600"/>
            <a:ext cx="10464800" cy="1422400"/>
          </a:xfrm>
          <a:prstGeom prst="rect">
            <a:avLst/>
          </a:prstGeom>
        </p:spPr>
        <p:txBody>
          <a:bodyPr/>
          <a:lstStyle>
            <a:lvl1pPr defTabSz="525779">
              <a:defRPr sz="7200"/>
            </a:lvl1pPr>
          </a:lstStyle>
          <a:p>
            <a:pPr/>
            <a:r>
              <a:t>Ejemplo de fichero de salida</a:t>
            </a:r>
          </a:p>
        </p:txBody>
      </p:sp>
      <p:sp>
        <p:nvSpPr>
          <p:cNvPr id="155" name="Las enfermedades muestran el ciclo en el que se diagnosticó el síntoma (si la enfermedad es provocada por las pulsaciones por minuto, también se indica)"/>
          <p:cNvSpPr txBox="1"/>
          <p:nvPr>
            <p:ph type="body" sz="quarter" idx="1"/>
          </p:nvPr>
        </p:nvSpPr>
        <p:spPr>
          <a:xfrm>
            <a:off x="1270000" y="7505700"/>
            <a:ext cx="10464800" cy="1130300"/>
          </a:xfrm>
          <a:prstGeom prst="rect">
            <a:avLst/>
          </a:prstGeom>
        </p:spPr>
        <p:txBody>
          <a:bodyPr/>
          <a:lstStyle>
            <a:lvl1pPr defTabSz="420624">
              <a:defRPr sz="2664"/>
            </a:lvl1pPr>
          </a:lstStyle>
          <a:p>
            <a:pPr/>
            <a:r>
              <a:t>Las enfermedades muestran el ciclo en el que se diagnosticó el síntoma (si la enfermedad es provocada por las pulsaciones por minuto, también se indica)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Baskerville"/>
        <a:ea typeface="Baskerville"/>
        <a:cs typeface="Baskerville"/>
      </a:majorFont>
      <a:minorFont>
        <a:latin typeface="Baskerville"/>
        <a:ea typeface="Baskerville"/>
        <a:cs typeface="Baskervill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Baskerville"/>
        <a:ea typeface="Baskerville"/>
        <a:cs typeface="Baskerville"/>
      </a:majorFont>
      <a:minorFont>
        <a:latin typeface="Baskerville"/>
        <a:ea typeface="Baskerville"/>
        <a:cs typeface="Baskervill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