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9" r:id="rId2"/>
    <p:sldId id="270" r:id="rId3"/>
    <p:sldId id="256" r:id="rId4"/>
    <p:sldId id="257" r:id="rId5"/>
    <p:sldId id="258" r:id="rId6"/>
    <p:sldId id="260" r:id="rId7"/>
    <p:sldId id="261" r:id="rId8"/>
    <p:sldId id="264" r:id="rId9"/>
    <p:sldId id="262" r:id="rId10"/>
    <p:sldId id="265" r:id="rId11"/>
    <p:sldId id="263"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6D8764-D603-4F92-932C-54C622FD9789}" type="datetimeFigureOut">
              <a:rPr lang="en-IN" smtClean="0"/>
              <a:t>08-10-2012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A9147-9A3F-446D-A9E8-55B2DC0118BD}" type="slidenum">
              <a:rPr lang="en-IN" smtClean="0"/>
              <a:t>‹#›</a:t>
            </a:fld>
            <a:endParaRPr lang="en-IN"/>
          </a:p>
        </p:txBody>
      </p:sp>
    </p:spTree>
    <p:extLst>
      <p:ext uri="{BB962C8B-B14F-4D97-AF65-F5344CB8AC3E}">
        <p14:creationId xmlns:p14="http://schemas.microsoft.com/office/powerpoint/2010/main" val="130479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71A9147-9A3F-446D-A9E8-55B2DC0118BD}" type="slidenum">
              <a:rPr lang="en-IN" smtClean="0"/>
              <a:t>7</a:t>
            </a:fld>
            <a:endParaRPr lang="en-IN"/>
          </a:p>
        </p:txBody>
      </p:sp>
    </p:spTree>
    <p:extLst>
      <p:ext uri="{BB962C8B-B14F-4D97-AF65-F5344CB8AC3E}">
        <p14:creationId xmlns:p14="http://schemas.microsoft.com/office/powerpoint/2010/main" val="46316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A372E0B-0771-469C-9403-16034AB857F5}" type="datetimeFigureOut">
              <a:rPr lang="en-IN" smtClean="0"/>
              <a:t>08-10-2012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6B231-E880-4D77-A4AC-54D7FDDFD729}" type="slidenum">
              <a:rPr lang="en-IN" smtClean="0"/>
              <a:t>‹#›</a:t>
            </a:fld>
            <a:endParaRPr lang="en-IN"/>
          </a:p>
        </p:txBody>
      </p:sp>
    </p:spTree>
    <p:extLst>
      <p:ext uri="{BB962C8B-B14F-4D97-AF65-F5344CB8AC3E}">
        <p14:creationId xmlns:p14="http://schemas.microsoft.com/office/powerpoint/2010/main" val="371657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372E0B-0771-469C-9403-16034AB857F5}" type="datetimeFigureOut">
              <a:rPr lang="en-IN" smtClean="0"/>
              <a:t>08-10-2012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6B231-E880-4D77-A4AC-54D7FDDFD729}" type="slidenum">
              <a:rPr lang="en-IN" smtClean="0"/>
              <a:t>‹#›</a:t>
            </a:fld>
            <a:endParaRPr lang="en-IN"/>
          </a:p>
        </p:txBody>
      </p:sp>
    </p:spTree>
    <p:extLst>
      <p:ext uri="{BB962C8B-B14F-4D97-AF65-F5344CB8AC3E}">
        <p14:creationId xmlns:p14="http://schemas.microsoft.com/office/powerpoint/2010/main" val="258880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372E0B-0771-469C-9403-16034AB857F5}" type="datetimeFigureOut">
              <a:rPr lang="en-IN" smtClean="0"/>
              <a:t>08-10-2012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6B231-E880-4D77-A4AC-54D7FDDFD729}" type="slidenum">
              <a:rPr lang="en-IN" smtClean="0"/>
              <a:t>‹#›</a:t>
            </a:fld>
            <a:endParaRPr lang="en-IN"/>
          </a:p>
        </p:txBody>
      </p:sp>
    </p:spTree>
    <p:extLst>
      <p:ext uri="{BB962C8B-B14F-4D97-AF65-F5344CB8AC3E}">
        <p14:creationId xmlns:p14="http://schemas.microsoft.com/office/powerpoint/2010/main" val="280957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372E0B-0771-469C-9403-16034AB857F5}" type="datetimeFigureOut">
              <a:rPr lang="en-IN" smtClean="0"/>
              <a:t>08-10-2012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6B231-E880-4D77-A4AC-54D7FDDFD729}" type="slidenum">
              <a:rPr lang="en-IN" smtClean="0"/>
              <a:t>‹#›</a:t>
            </a:fld>
            <a:endParaRPr lang="en-IN"/>
          </a:p>
        </p:txBody>
      </p:sp>
    </p:spTree>
    <p:extLst>
      <p:ext uri="{BB962C8B-B14F-4D97-AF65-F5344CB8AC3E}">
        <p14:creationId xmlns:p14="http://schemas.microsoft.com/office/powerpoint/2010/main" val="175819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372E0B-0771-469C-9403-16034AB857F5}" type="datetimeFigureOut">
              <a:rPr lang="en-IN" smtClean="0"/>
              <a:t>08-10-2012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6B231-E880-4D77-A4AC-54D7FDDFD729}" type="slidenum">
              <a:rPr lang="en-IN" smtClean="0"/>
              <a:t>‹#›</a:t>
            </a:fld>
            <a:endParaRPr lang="en-IN"/>
          </a:p>
        </p:txBody>
      </p:sp>
    </p:spTree>
    <p:extLst>
      <p:ext uri="{BB962C8B-B14F-4D97-AF65-F5344CB8AC3E}">
        <p14:creationId xmlns:p14="http://schemas.microsoft.com/office/powerpoint/2010/main" val="34448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A372E0B-0771-469C-9403-16034AB857F5}" type="datetimeFigureOut">
              <a:rPr lang="en-IN" smtClean="0"/>
              <a:t>08-10-2012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6B231-E880-4D77-A4AC-54D7FDDFD729}" type="slidenum">
              <a:rPr lang="en-IN" smtClean="0"/>
              <a:t>‹#›</a:t>
            </a:fld>
            <a:endParaRPr lang="en-IN"/>
          </a:p>
        </p:txBody>
      </p:sp>
    </p:spTree>
    <p:extLst>
      <p:ext uri="{BB962C8B-B14F-4D97-AF65-F5344CB8AC3E}">
        <p14:creationId xmlns:p14="http://schemas.microsoft.com/office/powerpoint/2010/main" val="322658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372E0B-0771-469C-9403-16034AB857F5}" type="datetimeFigureOut">
              <a:rPr lang="en-IN" smtClean="0"/>
              <a:t>08-10-2012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C6B231-E880-4D77-A4AC-54D7FDDFD729}" type="slidenum">
              <a:rPr lang="en-IN" smtClean="0"/>
              <a:t>‹#›</a:t>
            </a:fld>
            <a:endParaRPr lang="en-IN"/>
          </a:p>
        </p:txBody>
      </p:sp>
    </p:spTree>
    <p:extLst>
      <p:ext uri="{BB962C8B-B14F-4D97-AF65-F5344CB8AC3E}">
        <p14:creationId xmlns:p14="http://schemas.microsoft.com/office/powerpoint/2010/main" val="9258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A372E0B-0771-469C-9403-16034AB857F5}" type="datetimeFigureOut">
              <a:rPr lang="en-IN" smtClean="0"/>
              <a:t>08-10-2012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C6B231-E880-4D77-A4AC-54D7FDDFD729}" type="slidenum">
              <a:rPr lang="en-IN" smtClean="0"/>
              <a:t>‹#›</a:t>
            </a:fld>
            <a:endParaRPr lang="en-IN"/>
          </a:p>
        </p:txBody>
      </p:sp>
    </p:spTree>
    <p:extLst>
      <p:ext uri="{BB962C8B-B14F-4D97-AF65-F5344CB8AC3E}">
        <p14:creationId xmlns:p14="http://schemas.microsoft.com/office/powerpoint/2010/main" val="104206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72E0B-0771-469C-9403-16034AB857F5}" type="datetimeFigureOut">
              <a:rPr lang="en-IN" smtClean="0"/>
              <a:t>08-10-2012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C6B231-E880-4D77-A4AC-54D7FDDFD729}" type="slidenum">
              <a:rPr lang="en-IN" smtClean="0"/>
              <a:t>‹#›</a:t>
            </a:fld>
            <a:endParaRPr lang="en-IN"/>
          </a:p>
        </p:txBody>
      </p:sp>
    </p:spTree>
    <p:extLst>
      <p:ext uri="{BB962C8B-B14F-4D97-AF65-F5344CB8AC3E}">
        <p14:creationId xmlns:p14="http://schemas.microsoft.com/office/powerpoint/2010/main" val="210543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372E0B-0771-469C-9403-16034AB857F5}" type="datetimeFigureOut">
              <a:rPr lang="en-IN" smtClean="0"/>
              <a:t>08-10-2012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6B231-E880-4D77-A4AC-54D7FDDFD729}" type="slidenum">
              <a:rPr lang="en-IN" smtClean="0"/>
              <a:t>‹#›</a:t>
            </a:fld>
            <a:endParaRPr lang="en-IN"/>
          </a:p>
        </p:txBody>
      </p:sp>
    </p:spTree>
    <p:extLst>
      <p:ext uri="{BB962C8B-B14F-4D97-AF65-F5344CB8AC3E}">
        <p14:creationId xmlns:p14="http://schemas.microsoft.com/office/powerpoint/2010/main" val="891970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372E0B-0771-469C-9403-16034AB857F5}" type="datetimeFigureOut">
              <a:rPr lang="en-IN" smtClean="0"/>
              <a:t>08-10-2012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6B231-E880-4D77-A4AC-54D7FDDFD729}" type="slidenum">
              <a:rPr lang="en-IN" smtClean="0"/>
              <a:t>‹#›</a:t>
            </a:fld>
            <a:endParaRPr lang="en-IN"/>
          </a:p>
        </p:txBody>
      </p:sp>
    </p:spTree>
    <p:extLst>
      <p:ext uri="{BB962C8B-B14F-4D97-AF65-F5344CB8AC3E}">
        <p14:creationId xmlns:p14="http://schemas.microsoft.com/office/powerpoint/2010/main" val="339857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72E0B-0771-469C-9403-16034AB857F5}" type="datetimeFigureOut">
              <a:rPr lang="en-IN" smtClean="0"/>
              <a:t>08-10-2012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6B231-E880-4D77-A4AC-54D7FDDFD729}" type="slidenum">
              <a:rPr lang="en-IN" smtClean="0"/>
              <a:t>‹#›</a:t>
            </a:fld>
            <a:endParaRPr lang="en-IN"/>
          </a:p>
        </p:txBody>
      </p:sp>
    </p:spTree>
    <p:extLst>
      <p:ext uri="{BB962C8B-B14F-4D97-AF65-F5344CB8AC3E}">
        <p14:creationId xmlns:p14="http://schemas.microsoft.com/office/powerpoint/2010/main" val="3695317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8363272" cy="6624736"/>
          </a:xfrm>
        </p:spPr>
        <p:txBody>
          <a:bodyPr>
            <a:normAutofit lnSpcReduction="10000"/>
          </a:bodyPr>
          <a:lstStyle/>
          <a:p>
            <a:pPr marL="0" indent="0" algn="ctr">
              <a:buNone/>
            </a:pPr>
            <a:r>
              <a:rPr lang="en-IN" b="1" u="sng" dirty="0" smtClean="0">
                <a:solidFill>
                  <a:srgbClr val="C00000"/>
                </a:solidFill>
              </a:rPr>
              <a:t>Learn ITIL by Simulation Game</a:t>
            </a:r>
          </a:p>
          <a:p>
            <a:pPr marL="0" indent="0" algn="ctr">
              <a:buNone/>
            </a:pPr>
            <a:endParaRPr lang="en-IN" b="1" u="sng" dirty="0" smtClean="0">
              <a:solidFill>
                <a:srgbClr val="C00000"/>
              </a:solidFill>
            </a:endParaRPr>
          </a:p>
          <a:p>
            <a:pPr marL="0" indent="0" algn="ctr">
              <a:buNone/>
            </a:pPr>
            <a:r>
              <a:rPr lang="en-IN" b="1" dirty="0" smtClean="0">
                <a:solidFill>
                  <a:srgbClr val="C00000"/>
                </a:solidFill>
              </a:rPr>
              <a:t>5 Real life scenario based on effective IT Service Management</a:t>
            </a:r>
          </a:p>
          <a:p>
            <a:pPr marL="0" indent="0" algn="ctr">
              <a:buNone/>
            </a:pPr>
            <a:endParaRPr lang="en-IN" b="1" dirty="0">
              <a:solidFill>
                <a:srgbClr val="C00000"/>
              </a:solidFill>
            </a:endParaRPr>
          </a:p>
          <a:p>
            <a:pPr marL="0" indent="0" algn="ctr">
              <a:buNone/>
            </a:pPr>
            <a:r>
              <a:rPr lang="en-IN" b="1" dirty="0" smtClean="0">
                <a:solidFill>
                  <a:srgbClr val="C00000"/>
                </a:solidFill>
              </a:rPr>
              <a:t>Answer all Five correctly and win the ITIL Crown</a:t>
            </a:r>
          </a:p>
          <a:p>
            <a:pPr marL="0" indent="0" algn="ctr">
              <a:buNone/>
            </a:pPr>
            <a:endParaRPr lang="en-IN" b="1" dirty="0">
              <a:solidFill>
                <a:srgbClr val="C00000"/>
              </a:solidFill>
            </a:endParaRPr>
          </a:p>
          <a:p>
            <a:pPr marL="0" indent="0" algn="ctr">
              <a:buNone/>
            </a:pPr>
            <a:r>
              <a:rPr lang="en-IN" b="1" dirty="0">
                <a:solidFill>
                  <a:srgbClr val="C00000"/>
                </a:solidFill>
                <a:latin typeface="Bradley Hand ITC" pitchFamily="66" charset="0"/>
              </a:rPr>
              <a:t>The </a:t>
            </a:r>
            <a:r>
              <a:rPr lang="en-IN" b="1" dirty="0" smtClean="0">
                <a:solidFill>
                  <a:srgbClr val="C00000"/>
                </a:solidFill>
                <a:latin typeface="Bradley Hand ITC" pitchFamily="66" charset="0"/>
              </a:rPr>
              <a:t>incident is </a:t>
            </a:r>
            <a:r>
              <a:rPr lang="en-IN" b="1" dirty="0">
                <a:solidFill>
                  <a:srgbClr val="C00000"/>
                </a:solidFill>
                <a:latin typeface="Bradley Hand ITC" pitchFamily="66" charset="0"/>
              </a:rPr>
              <a:t>about an online retail store called ‘Trends’ and a customer </a:t>
            </a:r>
            <a:r>
              <a:rPr lang="en-IN" b="1" dirty="0" smtClean="0">
                <a:solidFill>
                  <a:srgbClr val="C00000"/>
                </a:solidFill>
                <a:latin typeface="Bradley Hand ITC" pitchFamily="66" charset="0"/>
              </a:rPr>
              <a:t>who has ordered </a:t>
            </a:r>
            <a:r>
              <a:rPr lang="en-IN" b="1" dirty="0">
                <a:solidFill>
                  <a:srgbClr val="C00000"/>
                </a:solidFill>
                <a:latin typeface="Bradley Hand ITC" pitchFamily="66" charset="0"/>
              </a:rPr>
              <a:t>a refrigerator online. It was supposed to be delivered within 24 hours. Customer complained on phone that she has not got her refrigerator which was ordered 24 hours </a:t>
            </a:r>
            <a:r>
              <a:rPr lang="en-IN" b="1" dirty="0" smtClean="0">
                <a:solidFill>
                  <a:srgbClr val="C00000"/>
                </a:solidFill>
                <a:latin typeface="Bradley Hand ITC" pitchFamily="66" charset="0"/>
              </a:rPr>
              <a:t>earlier</a:t>
            </a:r>
            <a:r>
              <a:rPr lang="en-IN" b="1" dirty="0" smtClean="0">
                <a:solidFill>
                  <a:srgbClr val="C00000"/>
                </a:solidFill>
              </a:rPr>
              <a:t>.</a:t>
            </a:r>
          </a:p>
          <a:p>
            <a:pPr marL="0" indent="0" algn="ctr">
              <a:buNone/>
            </a:pPr>
            <a:endParaRPr lang="en-IN" b="1" dirty="0">
              <a:solidFill>
                <a:srgbClr val="C00000"/>
              </a:solidFill>
            </a:endParaRPr>
          </a:p>
        </p:txBody>
      </p:sp>
    </p:spTree>
    <p:extLst>
      <p:ext uri="{BB962C8B-B14F-4D97-AF65-F5344CB8AC3E}">
        <p14:creationId xmlns:p14="http://schemas.microsoft.com/office/powerpoint/2010/main" val="1967446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40" y="133926"/>
            <a:ext cx="8229600" cy="1143000"/>
          </a:xfrm>
        </p:spPr>
        <p:txBody>
          <a:bodyPr>
            <a:normAutofit fontScale="90000"/>
          </a:bodyPr>
          <a:lstStyle/>
          <a:p>
            <a:r>
              <a:rPr lang="en-IN" sz="2200" b="1" dirty="0" smtClean="0">
                <a:solidFill>
                  <a:srgbClr val="0070C0"/>
                </a:solidFill>
                <a:latin typeface="Bradley Hand ITC" pitchFamily="66" charset="0"/>
              </a:rPr>
              <a:t/>
            </a:r>
            <a:br>
              <a:rPr lang="en-IN" sz="2200" b="1" dirty="0" smtClean="0">
                <a:solidFill>
                  <a:srgbClr val="0070C0"/>
                </a:solidFill>
                <a:latin typeface="Bradley Hand ITC" pitchFamily="66" charset="0"/>
              </a:rPr>
            </a:br>
            <a:r>
              <a:rPr lang="en-IN" sz="2200" b="1" u="sng" dirty="0">
                <a:solidFill>
                  <a:srgbClr val="0070C0"/>
                </a:solidFill>
                <a:latin typeface="Bradley Hand ITC" pitchFamily="66" charset="0"/>
              </a:rPr>
              <a:t>Scenario </a:t>
            </a:r>
            <a:r>
              <a:rPr lang="en-IN" sz="2200" b="1" u="sng" dirty="0" smtClean="0">
                <a:solidFill>
                  <a:srgbClr val="0070C0"/>
                </a:solidFill>
                <a:latin typeface="Bradley Hand ITC" pitchFamily="66" charset="0"/>
              </a:rPr>
              <a:t>4 </a:t>
            </a:r>
            <a:r>
              <a:rPr lang="en-IN" sz="2200" b="1" u="sng" dirty="0">
                <a:solidFill>
                  <a:srgbClr val="0070C0"/>
                </a:solidFill>
                <a:latin typeface="Bradley Hand ITC" pitchFamily="66" charset="0"/>
              </a:rPr>
              <a:t>- </a:t>
            </a:r>
            <a:r>
              <a:rPr lang="en-IN" sz="2200" b="1" dirty="0">
                <a:solidFill>
                  <a:srgbClr val="0070C0"/>
                </a:solidFill>
                <a:latin typeface="Bradley Hand ITC" pitchFamily="66" charset="0"/>
              </a:rPr>
              <a:t>Server </a:t>
            </a:r>
            <a:r>
              <a:rPr lang="en-IN" sz="2200" b="1" dirty="0" smtClean="0">
                <a:solidFill>
                  <a:srgbClr val="0070C0"/>
                </a:solidFill>
                <a:latin typeface="Bradley Hand ITC" pitchFamily="66" charset="0"/>
              </a:rPr>
              <a:t>Speed2 is still down and will be up after 2 hours. You find out that Server Speed3 can be used as an alternative to the second server for delivery status. The customer for the fridge delivery kept on calling and was very disappointed with the service. Which of the following option would you choose in this given situation?</a:t>
            </a:r>
            <a:endParaRPr lang="en-IN" sz="2200" b="1" dirty="0">
              <a:solidFill>
                <a:srgbClr val="0070C0"/>
              </a:solidFill>
              <a:latin typeface="Bradley Hand ITC" pitchFamily="66" charset="0"/>
            </a:endParaRPr>
          </a:p>
        </p:txBody>
      </p:sp>
      <p:sp>
        <p:nvSpPr>
          <p:cNvPr id="3" name="Content Placeholder 2"/>
          <p:cNvSpPr>
            <a:spLocks noGrp="1"/>
          </p:cNvSpPr>
          <p:nvPr>
            <p:ph idx="1"/>
          </p:nvPr>
        </p:nvSpPr>
        <p:spPr/>
        <p:txBody>
          <a:bodyPr/>
          <a:lstStyle/>
          <a:p>
            <a:endParaRPr lang="en-IN" dirty="0"/>
          </a:p>
        </p:txBody>
      </p:sp>
      <p:pic>
        <p:nvPicPr>
          <p:cNvPr id="4" name="Picture 7" descr="C:\Users\Bharat Kapoor\Desktop\project 12\flash\computer_clipar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670833"/>
            <a:ext cx="2428974" cy="1100509"/>
          </a:xfrm>
          <a:prstGeom prst="rect">
            <a:avLst/>
          </a:prstGeom>
          <a:noFill/>
          <a:scene3d>
            <a:camera prst="orthographicFront">
              <a:rot lat="300000" lon="6600000" rev="0"/>
            </a:camera>
            <a:lightRig rig="threePt" dir="t"/>
          </a:scene3d>
          <a:sp3d z="-298450"/>
          <a:extLst>
            <a:ext uri="{909E8E84-426E-40DD-AFC4-6F175D3DCCD1}">
              <a14:hiddenFill xmlns:a14="http://schemas.microsoft.com/office/drawing/2010/main">
                <a:solidFill>
                  <a:srgbClr val="FFFFFF"/>
                </a:solidFill>
              </a14:hiddenFill>
            </a:ext>
          </a:extLst>
        </p:spPr>
      </p:pic>
      <p:pic>
        <p:nvPicPr>
          <p:cNvPr id="5" name="Picture 8" descr="C:\Users\Bharat Kapoor\Desktop\project 12\flash\Service5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490" y="3876341"/>
            <a:ext cx="2231082" cy="25202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descr="C:\Users\Bharat Kapoor\Desktop\project 12\flash\talking_in_the_phone_clip_a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899" y="4221088"/>
            <a:ext cx="2304256" cy="2016224"/>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p:cNvSpPr/>
          <p:nvPr/>
        </p:nvSpPr>
        <p:spPr>
          <a:xfrm>
            <a:off x="26653" y="2224011"/>
            <a:ext cx="3209027" cy="1761906"/>
          </a:xfrm>
          <a:prstGeom prst="wedgeEllipseCallout">
            <a:avLst>
              <a:gd name="adj1" fmla="val -24996"/>
              <a:gd name="adj2" fmla="val 6532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TextBox 7"/>
          <p:cNvSpPr txBox="1"/>
          <p:nvPr/>
        </p:nvSpPr>
        <p:spPr>
          <a:xfrm>
            <a:off x="234199" y="2427855"/>
            <a:ext cx="3001481" cy="1354217"/>
          </a:xfrm>
          <a:prstGeom prst="rect">
            <a:avLst/>
          </a:prstGeom>
          <a:noFill/>
        </p:spPr>
        <p:txBody>
          <a:bodyPr wrap="square" rtlCol="0">
            <a:spAutoFit/>
          </a:bodyPr>
          <a:lstStyle/>
          <a:p>
            <a:endParaRPr lang="en-IN" sz="1400" dirty="0" smtClean="0">
              <a:solidFill>
                <a:srgbClr val="7030A0"/>
              </a:solidFill>
              <a:latin typeface="Arial Black" pitchFamily="34" charset="0"/>
            </a:endParaRPr>
          </a:p>
          <a:p>
            <a:r>
              <a:rPr lang="en-IN" sz="1700" b="1" i="1" dirty="0" smtClean="0">
                <a:solidFill>
                  <a:schemeClr val="bg2">
                    <a:lumMod val="25000"/>
                  </a:schemeClr>
                </a:solidFill>
                <a:latin typeface="Baskerville Old Face" pitchFamily="18" charset="0"/>
              </a:rPr>
              <a:t>Hey this </a:t>
            </a:r>
            <a:r>
              <a:rPr lang="en-IN" sz="1700" b="1" i="1" dirty="0">
                <a:solidFill>
                  <a:schemeClr val="bg2">
                    <a:lumMod val="25000"/>
                  </a:schemeClr>
                </a:solidFill>
                <a:latin typeface="Baskerville Old Face" pitchFamily="18" charset="0"/>
              </a:rPr>
              <a:t> </a:t>
            </a:r>
            <a:r>
              <a:rPr lang="en-IN" sz="1700" b="1" i="1" dirty="0" smtClean="0">
                <a:solidFill>
                  <a:schemeClr val="bg2">
                    <a:lumMod val="25000"/>
                  </a:schemeClr>
                </a:solidFill>
                <a:latin typeface="Baskerville Old Face" pitchFamily="18" charset="0"/>
              </a:rPr>
              <a:t>is  fifth  time I am calling you ….what’s wrong with you guys ….Can’t you deliver  one goddamn  refrigerator?</a:t>
            </a:r>
          </a:p>
        </p:txBody>
      </p:sp>
      <p:sp>
        <p:nvSpPr>
          <p:cNvPr id="9" name="Oval Callout 8"/>
          <p:cNvSpPr/>
          <p:nvPr/>
        </p:nvSpPr>
        <p:spPr>
          <a:xfrm>
            <a:off x="5938986" y="1872871"/>
            <a:ext cx="2808312" cy="1733106"/>
          </a:xfrm>
          <a:prstGeom prst="wedgeEllipseCallout">
            <a:avLst>
              <a:gd name="adj1" fmla="val 6933"/>
              <a:gd name="adj2" fmla="val 5789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TextBox 9"/>
          <p:cNvSpPr txBox="1"/>
          <p:nvPr/>
        </p:nvSpPr>
        <p:spPr>
          <a:xfrm>
            <a:off x="6244490" y="2037681"/>
            <a:ext cx="2231082" cy="1477328"/>
          </a:xfrm>
          <a:prstGeom prst="rect">
            <a:avLst/>
          </a:prstGeom>
          <a:noFill/>
        </p:spPr>
        <p:txBody>
          <a:bodyPr wrap="square" rtlCol="0">
            <a:spAutoFit/>
          </a:bodyPr>
          <a:lstStyle/>
          <a:p>
            <a:r>
              <a:rPr lang="en-IN" i="1" dirty="0" smtClean="0">
                <a:latin typeface="Baskerville Old Face" pitchFamily="18" charset="0"/>
              </a:rPr>
              <a:t>Now this is too much</a:t>
            </a:r>
          </a:p>
          <a:p>
            <a:r>
              <a:rPr lang="en-IN" i="1" dirty="0" smtClean="0">
                <a:latin typeface="Baskerville Old Face" pitchFamily="18" charset="0"/>
              </a:rPr>
              <a:t>I am running out of excuse … I need to  do  act real serious on it. But what?</a:t>
            </a:r>
            <a:endParaRPr lang="en-IN" i="1" dirty="0">
              <a:latin typeface="Baskerville Old Face" pitchFamily="18" charset="0"/>
            </a:endParaRPr>
          </a:p>
        </p:txBody>
      </p:sp>
    </p:spTree>
    <p:extLst>
      <p:ext uri="{BB962C8B-B14F-4D97-AF65-F5344CB8AC3E}">
        <p14:creationId xmlns:p14="http://schemas.microsoft.com/office/powerpoint/2010/main" val="908363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597352"/>
          </a:xfrm>
        </p:spPr>
        <p:txBody>
          <a:bodyPr>
            <a:normAutofit fontScale="92500"/>
          </a:bodyPr>
          <a:lstStyle/>
          <a:p>
            <a:pPr marL="0" indent="0">
              <a:buNone/>
            </a:pPr>
            <a:r>
              <a:rPr lang="en-IN" sz="2200" b="1" u="sng" dirty="0">
                <a:solidFill>
                  <a:srgbClr val="C00000"/>
                </a:solidFill>
                <a:latin typeface="Bradley Hand ITC" pitchFamily="66" charset="0"/>
              </a:rPr>
              <a:t>Options: </a:t>
            </a:r>
          </a:p>
          <a:p>
            <a:pPr marL="457200" indent="-457200">
              <a:buAutoNum type="alphaLcParenR"/>
            </a:pPr>
            <a:r>
              <a:rPr lang="en-IN" sz="2200" b="1" dirty="0" smtClean="0">
                <a:solidFill>
                  <a:srgbClr val="C00000"/>
                </a:solidFill>
                <a:latin typeface="Bradley Hand ITC" pitchFamily="66" charset="0"/>
              </a:rPr>
              <a:t>Seek </a:t>
            </a:r>
            <a:r>
              <a:rPr lang="en-IN" sz="2200" b="1" dirty="0" smtClean="0">
                <a:solidFill>
                  <a:srgbClr val="C00000"/>
                </a:solidFill>
                <a:latin typeface="Bradley Hand ITC" pitchFamily="66" charset="0"/>
              </a:rPr>
              <a:t>outside help</a:t>
            </a:r>
          </a:p>
          <a:p>
            <a:pPr marL="0" indent="0">
              <a:buNone/>
            </a:pPr>
            <a:endParaRPr lang="en-IN" sz="2200" b="1" dirty="0" smtClean="0">
              <a:solidFill>
                <a:srgbClr val="C00000"/>
              </a:solidFill>
              <a:latin typeface="Bradley Hand ITC" pitchFamily="66" charset="0"/>
            </a:endParaRPr>
          </a:p>
          <a:p>
            <a:pPr marL="0" indent="0">
              <a:buNone/>
            </a:pPr>
            <a:r>
              <a:rPr lang="en-IN" sz="2200" b="1" dirty="0" smtClean="0">
                <a:solidFill>
                  <a:srgbClr val="C00000"/>
                </a:solidFill>
                <a:latin typeface="Bradley Hand ITC" pitchFamily="66" charset="0"/>
              </a:rPr>
              <a:t>b) Get the service desk delivery agent to speak with the customer and see if another fridge of a different brand can be delivered </a:t>
            </a:r>
          </a:p>
          <a:p>
            <a:pPr marL="0" indent="0">
              <a:buNone/>
            </a:pPr>
            <a:endParaRPr lang="en-IN" sz="2200" b="1" dirty="0" smtClean="0">
              <a:solidFill>
                <a:srgbClr val="C00000"/>
              </a:solidFill>
              <a:latin typeface="Bradley Hand ITC" pitchFamily="66" charset="0"/>
            </a:endParaRPr>
          </a:p>
          <a:p>
            <a:pPr marL="0" indent="0">
              <a:buNone/>
            </a:pPr>
            <a:r>
              <a:rPr lang="en-IN" sz="2200" b="1" dirty="0" smtClean="0">
                <a:solidFill>
                  <a:srgbClr val="C00000"/>
                </a:solidFill>
                <a:latin typeface="Bradley Hand ITC" pitchFamily="66" charset="0"/>
              </a:rPr>
              <a:t>c) Take a break and forget about the whole thing for sometime</a:t>
            </a:r>
          </a:p>
          <a:p>
            <a:pPr marL="0" indent="0">
              <a:buNone/>
            </a:pPr>
            <a:endParaRPr lang="en-IN" sz="2200" b="1" dirty="0" smtClean="0">
              <a:solidFill>
                <a:srgbClr val="C00000"/>
              </a:solidFill>
              <a:latin typeface="Bradley Hand ITC" pitchFamily="66" charset="0"/>
            </a:endParaRPr>
          </a:p>
          <a:p>
            <a:pPr marL="0" indent="0">
              <a:buNone/>
            </a:pPr>
            <a:r>
              <a:rPr lang="en-IN" sz="2200" b="1" dirty="0" smtClean="0">
                <a:solidFill>
                  <a:srgbClr val="C00000"/>
                </a:solidFill>
                <a:latin typeface="Bradley Hand ITC" pitchFamily="66" charset="0"/>
              </a:rPr>
              <a:t>d) Get more information about Server Speed3 for using as a workaround to get the very details about the order placed for the refrigerator delivery</a:t>
            </a:r>
          </a:p>
          <a:p>
            <a:pPr marL="0" indent="0">
              <a:buNone/>
            </a:pPr>
            <a:endParaRPr lang="en-IN" sz="2200" b="1" dirty="0" smtClean="0">
              <a:solidFill>
                <a:srgbClr val="C00000"/>
              </a:solidFill>
              <a:latin typeface="Bradley Hand ITC" pitchFamily="66" charset="0"/>
            </a:endParaRPr>
          </a:p>
          <a:p>
            <a:pPr marL="0" indent="0">
              <a:buNone/>
            </a:pPr>
            <a:r>
              <a:rPr lang="en-IN" sz="2200" b="1" dirty="0" smtClean="0">
                <a:solidFill>
                  <a:srgbClr val="C00000"/>
                </a:solidFill>
                <a:latin typeface="Bradley Hand ITC" pitchFamily="66" charset="0"/>
              </a:rPr>
              <a:t>e) Wait till Server Speed2 come back online</a:t>
            </a:r>
          </a:p>
          <a:p>
            <a:pPr marL="0" indent="0">
              <a:buNone/>
            </a:pPr>
            <a:endParaRPr lang="en-IN" sz="2200" b="1" dirty="0" smtClean="0">
              <a:solidFill>
                <a:srgbClr val="C00000"/>
              </a:solidFill>
              <a:latin typeface="Bradley Hand ITC" pitchFamily="66" charset="0"/>
            </a:endParaRPr>
          </a:p>
          <a:p>
            <a:pPr marL="0" indent="0">
              <a:buNone/>
            </a:pPr>
            <a:r>
              <a:rPr lang="en-IN" sz="2200" b="1" dirty="0" smtClean="0">
                <a:solidFill>
                  <a:srgbClr val="C00000"/>
                </a:solidFill>
                <a:latin typeface="Bradley Hand ITC" pitchFamily="66" charset="0"/>
              </a:rPr>
              <a:t>Correct answer: d)</a:t>
            </a:r>
          </a:p>
          <a:p>
            <a:pPr marL="0" indent="0">
              <a:buNone/>
            </a:pPr>
            <a:r>
              <a:rPr lang="en-IN" sz="2200" b="1" dirty="0" smtClean="0">
                <a:solidFill>
                  <a:srgbClr val="C00000"/>
                </a:solidFill>
                <a:latin typeface="Bradley Hand ITC" pitchFamily="66" charset="0"/>
              </a:rPr>
              <a:t>Justification: You communicate to the Service desk delivery agent with this information which is recommended according to ITIL best practices for handling service requests. The service desk gets back to the customer and will try to deliver according to the customer’s choice with her consent.</a:t>
            </a:r>
          </a:p>
          <a:p>
            <a:pPr marL="0" indent="0">
              <a:buNone/>
            </a:pPr>
            <a:endParaRPr lang="en-IN" sz="2200" b="1" dirty="0">
              <a:solidFill>
                <a:srgbClr val="C00000"/>
              </a:solidFill>
              <a:latin typeface="Bradley Hand ITC" pitchFamily="66" charset="0"/>
            </a:endParaRPr>
          </a:p>
        </p:txBody>
      </p:sp>
    </p:spTree>
    <p:extLst>
      <p:ext uri="{BB962C8B-B14F-4D97-AF65-F5344CB8AC3E}">
        <p14:creationId xmlns:p14="http://schemas.microsoft.com/office/powerpoint/2010/main" val="1806481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200" b="1" u="sng" dirty="0">
                <a:solidFill>
                  <a:srgbClr val="00B0F0"/>
                </a:solidFill>
                <a:latin typeface="Bradley Hand ITC" pitchFamily="66" charset="0"/>
              </a:rPr>
              <a:t>Scenario </a:t>
            </a:r>
            <a:r>
              <a:rPr lang="en-IN" sz="2200" b="1" u="sng" dirty="0" smtClean="0">
                <a:solidFill>
                  <a:srgbClr val="00B0F0"/>
                </a:solidFill>
                <a:latin typeface="Bradley Hand ITC" pitchFamily="66" charset="0"/>
              </a:rPr>
              <a:t>5 </a:t>
            </a:r>
            <a:r>
              <a:rPr lang="en-IN" sz="2200" b="1" u="sng" dirty="0">
                <a:solidFill>
                  <a:srgbClr val="00B0F0"/>
                </a:solidFill>
                <a:latin typeface="Bradley Hand ITC" pitchFamily="66" charset="0"/>
              </a:rPr>
              <a:t>- </a:t>
            </a:r>
            <a:r>
              <a:rPr lang="en-IN" sz="2200" b="1" dirty="0">
                <a:solidFill>
                  <a:srgbClr val="00B0F0"/>
                </a:solidFill>
                <a:latin typeface="Bradley Hand ITC" pitchFamily="66" charset="0"/>
              </a:rPr>
              <a:t>After 2 weeks the Service Desk team sat for a review meeting to conduct a thorough analysis to discuss the good and the bad things learnt from the refrigerator issue. What is it called in ITIL terminology?</a:t>
            </a:r>
          </a:p>
        </p:txBody>
      </p:sp>
      <p:pic>
        <p:nvPicPr>
          <p:cNvPr id="1026" name="Picture 2" descr="C:\Users\Bharat Kapoor\Desktop\project 12\flash\board-clip-art1.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6851" y="1600200"/>
            <a:ext cx="554543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950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a:bodyPr>
          <a:lstStyle/>
          <a:p>
            <a:pPr marL="0" indent="0">
              <a:buNone/>
            </a:pPr>
            <a:r>
              <a:rPr lang="en-IN" sz="2400" b="1" u="sng" dirty="0">
                <a:solidFill>
                  <a:srgbClr val="C00000"/>
                </a:solidFill>
                <a:latin typeface="Bradley Hand ITC" pitchFamily="66" charset="0"/>
              </a:rPr>
              <a:t>Options: </a:t>
            </a:r>
          </a:p>
          <a:p>
            <a:pPr marL="0" indent="0">
              <a:buNone/>
            </a:pPr>
            <a:endParaRPr lang="en-IN" sz="2400" b="1" dirty="0" smtClean="0">
              <a:solidFill>
                <a:srgbClr val="C00000"/>
              </a:solidFill>
              <a:latin typeface="Bradley Hand ITC" pitchFamily="66" charset="0"/>
            </a:endParaRPr>
          </a:p>
          <a:p>
            <a:pPr marL="0" indent="0">
              <a:buNone/>
            </a:pPr>
            <a:r>
              <a:rPr lang="en-IN" sz="2400" b="1" dirty="0" smtClean="0">
                <a:solidFill>
                  <a:srgbClr val="C00000"/>
                </a:solidFill>
                <a:latin typeface="Bradley Hand ITC" pitchFamily="66" charset="0"/>
              </a:rPr>
              <a:t>a</a:t>
            </a:r>
            <a:r>
              <a:rPr lang="en-IN" sz="2400" b="1" dirty="0">
                <a:solidFill>
                  <a:srgbClr val="C00000"/>
                </a:solidFill>
                <a:latin typeface="Bradley Hand ITC" pitchFamily="66" charset="0"/>
              </a:rPr>
              <a:t>)	Change management</a:t>
            </a:r>
          </a:p>
          <a:p>
            <a:pPr marL="0" indent="0">
              <a:buNone/>
            </a:pPr>
            <a:r>
              <a:rPr lang="en-IN" sz="2400" b="1" dirty="0">
                <a:solidFill>
                  <a:srgbClr val="C00000"/>
                </a:solidFill>
                <a:latin typeface="Bradley Hand ITC" pitchFamily="66" charset="0"/>
              </a:rPr>
              <a:t>b)	Expanded Problem lifecycle</a:t>
            </a:r>
          </a:p>
          <a:p>
            <a:pPr marL="0" indent="0">
              <a:buNone/>
            </a:pPr>
            <a:r>
              <a:rPr lang="en-IN" sz="2400" b="1" dirty="0">
                <a:solidFill>
                  <a:srgbClr val="C00000"/>
                </a:solidFill>
                <a:latin typeface="Bradley Hand ITC" pitchFamily="66" charset="0"/>
              </a:rPr>
              <a:t>c)	Event management</a:t>
            </a:r>
          </a:p>
          <a:p>
            <a:pPr marL="0" indent="0">
              <a:buNone/>
            </a:pPr>
            <a:r>
              <a:rPr lang="en-IN" sz="2400" b="1" dirty="0">
                <a:solidFill>
                  <a:srgbClr val="C00000"/>
                </a:solidFill>
                <a:latin typeface="Bradley Hand ITC" pitchFamily="66" charset="0"/>
              </a:rPr>
              <a:t>d)	Expanded Incident lifecycle</a:t>
            </a:r>
          </a:p>
          <a:p>
            <a:pPr marL="0" indent="0">
              <a:buNone/>
            </a:pPr>
            <a:r>
              <a:rPr lang="en-IN" sz="2400" b="1" dirty="0">
                <a:solidFill>
                  <a:srgbClr val="C00000"/>
                </a:solidFill>
                <a:latin typeface="Bradley Hand ITC" pitchFamily="66" charset="0"/>
              </a:rPr>
              <a:t>e)	Incident management</a:t>
            </a:r>
          </a:p>
          <a:p>
            <a:pPr marL="0" indent="0">
              <a:buNone/>
            </a:pPr>
            <a:endParaRPr lang="en-IN" sz="2400" b="1" dirty="0" smtClean="0">
              <a:solidFill>
                <a:srgbClr val="C00000"/>
              </a:solidFill>
              <a:latin typeface="Bradley Hand ITC" pitchFamily="66" charset="0"/>
            </a:endParaRPr>
          </a:p>
          <a:p>
            <a:pPr marL="0" indent="0">
              <a:buNone/>
            </a:pPr>
            <a:endParaRPr lang="en-IN" sz="2400" b="1" dirty="0">
              <a:solidFill>
                <a:srgbClr val="C00000"/>
              </a:solidFill>
              <a:latin typeface="Bradley Hand ITC" pitchFamily="66" charset="0"/>
            </a:endParaRPr>
          </a:p>
          <a:p>
            <a:pPr marL="0" indent="0">
              <a:buNone/>
            </a:pPr>
            <a:r>
              <a:rPr lang="en-IN" sz="2400" b="1" dirty="0">
                <a:solidFill>
                  <a:srgbClr val="C00000"/>
                </a:solidFill>
                <a:latin typeface="Bradley Hand ITC" pitchFamily="66" charset="0"/>
              </a:rPr>
              <a:t>Correct Answer: d)</a:t>
            </a:r>
          </a:p>
          <a:p>
            <a:pPr marL="0" indent="0">
              <a:buNone/>
            </a:pPr>
            <a:r>
              <a:rPr lang="en-IN" sz="2400" b="1" dirty="0">
                <a:solidFill>
                  <a:srgbClr val="C00000"/>
                </a:solidFill>
                <a:latin typeface="Bradley Hand ITC" pitchFamily="66" charset="0"/>
              </a:rPr>
              <a:t>Justification: Expanded Incident Lifecycle is used for reviewing incidents related to cause and impact analysis, things to be done, things to be avoided, things that could have been done better, things to eliminate the trigger or entry point. </a:t>
            </a:r>
          </a:p>
          <a:p>
            <a:pPr marL="0" indent="0">
              <a:buNone/>
            </a:pPr>
            <a:endParaRPr lang="en-IN" sz="2400" b="1" dirty="0">
              <a:solidFill>
                <a:srgbClr val="C00000"/>
              </a:solidFill>
              <a:latin typeface="Bradley Hand ITC" pitchFamily="66" charset="0"/>
            </a:endParaRPr>
          </a:p>
        </p:txBody>
      </p:sp>
    </p:spTree>
    <p:extLst>
      <p:ext uri="{BB962C8B-B14F-4D97-AF65-F5344CB8AC3E}">
        <p14:creationId xmlns:p14="http://schemas.microsoft.com/office/powerpoint/2010/main" val="3895021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552728"/>
          </a:xfrm>
        </p:spPr>
        <p:txBody>
          <a:bodyPr>
            <a:normAutofit/>
          </a:bodyPr>
          <a:lstStyle/>
          <a:p>
            <a:pPr marL="0" indent="0">
              <a:buNone/>
            </a:pPr>
            <a:r>
              <a:rPr lang="en-IN" b="1" u="sng" dirty="0" smtClean="0">
                <a:solidFill>
                  <a:srgbClr val="C00000"/>
                </a:solidFill>
                <a:latin typeface="Bradley Hand ITC" pitchFamily="66" charset="0"/>
              </a:rPr>
              <a:t>Instructions to Play:</a:t>
            </a:r>
          </a:p>
          <a:p>
            <a:r>
              <a:rPr lang="en-IN" b="1" dirty="0" smtClean="0">
                <a:solidFill>
                  <a:srgbClr val="C00000"/>
                </a:solidFill>
                <a:latin typeface="Bradley Hand ITC" pitchFamily="66" charset="0"/>
              </a:rPr>
              <a:t>Total number of question : 5</a:t>
            </a:r>
          </a:p>
          <a:p>
            <a:r>
              <a:rPr lang="en-IN" b="1" dirty="0" smtClean="0">
                <a:solidFill>
                  <a:srgbClr val="C00000"/>
                </a:solidFill>
                <a:latin typeface="Bradley Hand ITC" pitchFamily="66" charset="0"/>
              </a:rPr>
              <a:t>Read the questions</a:t>
            </a:r>
          </a:p>
          <a:p>
            <a:r>
              <a:rPr lang="en-IN" b="1" dirty="0" smtClean="0">
                <a:solidFill>
                  <a:srgbClr val="C00000"/>
                </a:solidFill>
                <a:latin typeface="Bradley Hand ITC" pitchFamily="66" charset="0"/>
              </a:rPr>
              <a:t>Choose the options</a:t>
            </a:r>
          </a:p>
          <a:p>
            <a:r>
              <a:rPr lang="en-IN" b="1" dirty="0" smtClean="0">
                <a:solidFill>
                  <a:srgbClr val="C00000"/>
                </a:solidFill>
                <a:latin typeface="Bradley Hand ITC" pitchFamily="66" charset="0"/>
              </a:rPr>
              <a:t>Every correct Answer will bring you close to win ITIL crown</a:t>
            </a:r>
          </a:p>
          <a:p>
            <a:r>
              <a:rPr lang="en-IN" b="1" dirty="0" smtClean="0">
                <a:solidFill>
                  <a:srgbClr val="C00000"/>
                </a:solidFill>
                <a:latin typeface="Bradley Hand ITC" pitchFamily="66" charset="0"/>
              </a:rPr>
              <a:t>Submit</a:t>
            </a:r>
          </a:p>
          <a:p>
            <a:r>
              <a:rPr lang="en-IN" b="1" dirty="0" smtClean="0">
                <a:solidFill>
                  <a:srgbClr val="C00000"/>
                </a:solidFill>
                <a:latin typeface="Bradley Hand ITC" pitchFamily="66" charset="0"/>
              </a:rPr>
              <a:t>Every answer will be provided with correct options and justification</a:t>
            </a:r>
          </a:p>
        </p:txBody>
      </p:sp>
    </p:spTree>
    <p:extLst>
      <p:ext uri="{BB962C8B-B14F-4D97-AF65-F5344CB8AC3E}">
        <p14:creationId xmlns:p14="http://schemas.microsoft.com/office/powerpoint/2010/main" val="692423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C:\Users\Bharat Kapoor\Desktop\project 12\flash\computer_clipar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640" y="2004455"/>
            <a:ext cx="2428974" cy="1100509"/>
          </a:xfrm>
          <a:prstGeom prst="rect">
            <a:avLst/>
          </a:prstGeom>
          <a:noFill/>
          <a:scene3d>
            <a:camera prst="orthographicFront">
              <a:rot lat="300000" lon="6600000" rev="0"/>
            </a:camera>
            <a:lightRig rig="threePt" dir="t"/>
          </a:scene3d>
          <a:sp3d z="-298450"/>
          <a:extLst>
            <a:ext uri="{909E8E84-426E-40DD-AFC4-6F175D3DCCD1}">
              <a14:hiddenFill xmlns:a14="http://schemas.microsoft.com/office/drawing/2010/main">
                <a:solidFill>
                  <a:srgbClr val="FFFFFF"/>
                </a:solidFill>
              </a14:hiddenFill>
            </a:ext>
          </a:extLst>
        </p:spPr>
      </p:pic>
      <p:pic>
        <p:nvPicPr>
          <p:cNvPr id="1032" name="Picture 8" descr="C:\Users\Bharat Kapoor\Desktop\project 12\flash\Service5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844824"/>
            <a:ext cx="2231082" cy="252028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Bharat Kapoor\Desktop\project 12\flash\talking_in_the_phone_clip_a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204864"/>
            <a:ext cx="2304256" cy="2016224"/>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a:xfrm>
            <a:off x="611560" y="82918"/>
            <a:ext cx="3384376" cy="1761906"/>
          </a:xfrm>
          <a:prstGeom prst="wedgeEllipseCallout">
            <a:avLst>
              <a:gd name="adj1" fmla="val -24996"/>
              <a:gd name="adj2" fmla="val 6532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 name="TextBox 6"/>
          <p:cNvSpPr txBox="1"/>
          <p:nvPr/>
        </p:nvSpPr>
        <p:spPr>
          <a:xfrm>
            <a:off x="927627" y="96569"/>
            <a:ext cx="2815984" cy="1615827"/>
          </a:xfrm>
          <a:prstGeom prst="rect">
            <a:avLst/>
          </a:prstGeom>
          <a:noFill/>
        </p:spPr>
        <p:txBody>
          <a:bodyPr wrap="square" rtlCol="0">
            <a:spAutoFit/>
          </a:bodyPr>
          <a:lstStyle/>
          <a:p>
            <a:endParaRPr lang="en-IN" sz="1400" dirty="0" smtClean="0">
              <a:solidFill>
                <a:srgbClr val="7030A0"/>
              </a:solidFill>
              <a:latin typeface="Arial Black" pitchFamily="34" charset="0"/>
            </a:endParaRPr>
          </a:p>
          <a:p>
            <a:r>
              <a:rPr lang="en-IN" sz="1700" b="1" i="1" dirty="0" smtClean="0">
                <a:solidFill>
                  <a:schemeClr val="bg2">
                    <a:lumMod val="25000"/>
                  </a:schemeClr>
                </a:solidFill>
                <a:latin typeface="Baskerville Old Face" pitchFamily="18" charset="0"/>
              </a:rPr>
              <a:t>When you are going to deliver my refrigerator? It’s already been more than 24 hrs.…</a:t>
            </a:r>
            <a:r>
              <a:rPr lang="en-IN" sz="1700" b="1" i="1" dirty="0" err="1" smtClean="0">
                <a:solidFill>
                  <a:schemeClr val="bg2">
                    <a:lumMod val="25000"/>
                  </a:schemeClr>
                </a:solidFill>
                <a:latin typeface="Baskerville Old Face" pitchFamily="18" charset="0"/>
              </a:rPr>
              <a:t>uuhhh</a:t>
            </a:r>
            <a:r>
              <a:rPr lang="en-IN" sz="1700" b="1" i="1" dirty="0" smtClean="0">
                <a:solidFill>
                  <a:schemeClr val="bg2">
                    <a:lumMod val="25000"/>
                  </a:schemeClr>
                </a:solidFill>
                <a:latin typeface="Baskerville Old Face" pitchFamily="18" charset="0"/>
              </a:rPr>
              <a:t>...Such a bad          Service Delivery</a:t>
            </a:r>
          </a:p>
        </p:txBody>
      </p:sp>
      <p:sp>
        <p:nvSpPr>
          <p:cNvPr id="18" name="Oval Callout 17"/>
          <p:cNvSpPr/>
          <p:nvPr/>
        </p:nvSpPr>
        <p:spPr>
          <a:xfrm>
            <a:off x="6012160" y="96569"/>
            <a:ext cx="1872208" cy="1532231"/>
          </a:xfrm>
          <a:prstGeom prst="wedgeEllipseCallout">
            <a:avLst>
              <a:gd name="adj1" fmla="val 23845"/>
              <a:gd name="adj2" fmla="val 5395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TextBox 9"/>
          <p:cNvSpPr txBox="1"/>
          <p:nvPr/>
        </p:nvSpPr>
        <p:spPr>
          <a:xfrm>
            <a:off x="6228184" y="363706"/>
            <a:ext cx="1512168" cy="1200329"/>
          </a:xfrm>
          <a:prstGeom prst="rect">
            <a:avLst/>
          </a:prstGeom>
          <a:noFill/>
        </p:spPr>
        <p:txBody>
          <a:bodyPr wrap="square" rtlCol="0">
            <a:spAutoFit/>
          </a:bodyPr>
          <a:lstStyle/>
          <a:p>
            <a:r>
              <a:rPr lang="en-IN" b="1" i="1" dirty="0" smtClean="0">
                <a:latin typeface="Baskerville Old Face" pitchFamily="18" charset="0"/>
              </a:rPr>
              <a:t>I am sorry …allow me to check what went wrong</a:t>
            </a:r>
            <a:endParaRPr lang="en-IN" b="1" i="1" dirty="0">
              <a:latin typeface="Baskerville Old Face" pitchFamily="18" charset="0"/>
            </a:endParaRPr>
          </a:p>
        </p:txBody>
      </p:sp>
      <p:cxnSp>
        <p:nvCxnSpPr>
          <p:cNvPr id="12" name="Straight Connector 11"/>
          <p:cNvCxnSpPr/>
          <p:nvPr/>
        </p:nvCxnSpPr>
        <p:spPr>
          <a:xfrm>
            <a:off x="4932040" y="363706"/>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040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40" y="133926"/>
            <a:ext cx="8229600" cy="1143000"/>
          </a:xfrm>
        </p:spPr>
        <p:txBody>
          <a:bodyPr>
            <a:normAutofit/>
          </a:bodyPr>
          <a:lstStyle/>
          <a:p>
            <a:r>
              <a:rPr lang="en-IN" sz="2200" b="1" u="sng" dirty="0">
                <a:solidFill>
                  <a:srgbClr val="0070C0"/>
                </a:solidFill>
                <a:latin typeface="Bradley Hand ITC" pitchFamily="66" charset="0"/>
              </a:rPr>
              <a:t>Scenario 1</a:t>
            </a:r>
            <a:r>
              <a:rPr lang="en-IN" sz="2200" b="1" dirty="0">
                <a:solidFill>
                  <a:srgbClr val="0070C0"/>
                </a:solidFill>
                <a:latin typeface="Bradley Hand ITC" pitchFamily="66" charset="0"/>
              </a:rPr>
              <a:t> </a:t>
            </a:r>
            <a:r>
              <a:rPr lang="en-IN" sz="2200" b="1" dirty="0" smtClean="0">
                <a:solidFill>
                  <a:srgbClr val="0070C0"/>
                </a:solidFill>
                <a:latin typeface="Bradley Hand ITC" pitchFamily="66" charset="0"/>
              </a:rPr>
              <a:t>- A </a:t>
            </a:r>
            <a:r>
              <a:rPr lang="en-IN" sz="2200" b="1" dirty="0" smtClean="0">
                <a:solidFill>
                  <a:srgbClr val="0070C0"/>
                </a:solidFill>
                <a:latin typeface="Bradley Hand ITC" pitchFamily="66" charset="0"/>
              </a:rPr>
              <a:t>ticket was raised that “Server Speed1” is down. What is the first action that you, as a service desk delivery agent, should take?</a:t>
            </a:r>
            <a:endParaRPr lang="en-IN" sz="2200" b="1" dirty="0">
              <a:solidFill>
                <a:srgbClr val="0070C0"/>
              </a:solidFill>
              <a:latin typeface="Bradley Hand ITC" pitchFamily="66" charset="0"/>
            </a:endParaRPr>
          </a:p>
        </p:txBody>
      </p:sp>
      <p:pic>
        <p:nvPicPr>
          <p:cNvPr id="4" name="Picture 7" descr="C:\Users\Bharat Kapoor\Desktop\project 12\flash\computer_clipar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806736"/>
            <a:ext cx="2428974" cy="1100509"/>
          </a:xfrm>
          <a:prstGeom prst="rect">
            <a:avLst/>
          </a:prstGeom>
          <a:noFill/>
          <a:scene3d>
            <a:camera prst="orthographicFront">
              <a:rot lat="300000" lon="6600000" rev="0"/>
            </a:camera>
            <a:lightRig rig="threePt" dir="t"/>
          </a:scene3d>
          <a:sp3d z="-298450"/>
          <a:extLst>
            <a:ext uri="{909E8E84-426E-40DD-AFC4-6F175D3DCCD1}">
              <a14:hiddenFill xmlns:a14="http://schemas.microsoft.com/office/drawing/2010/main">
                <a:solidFill>
                  <a:srgbClr val="FFFFFF"/>
                </a:solidFill>
              </a14:hiddenFill>
            </a:ext>
          </a:extLst>
        </p:spPr>
      </p:pic>
      <p:pic>
        <p:nvPicPr>
          <p:cNvPr id="5" name="Picture 8" descr="C:\Users\Bharat Kapoor\Desktop\project 12\flash\Service5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104964"/>
            <a:ext cx="2231082" cy="25202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descr="C:\Users\Bharat Kapoor\Desktop\project 12\flash\talking_in_the_phone_clip_a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861" y="3356992"/>
            <a:ext cx="2304256" cy="2016224"/>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p:cNvSpPr/>
          <p:nvPr/>
        </p:nvSpPr>
        <p:spPr>
          <a:xfrm>
            <a:off x="576352" y="1196752"/>
            <a:ext cx="2232248" cy="1761906"/>
          </a:xfrm>
          <a:prstGeom prst="wedgeEllipseCallout">
            <a:avLst>
              <a:gd name="adj1" fmla="val -24996"/>
              <a:gd name="adj2" fmla="val 6532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TextBox 7"/>
          <p:cNvSpPr txBox="1"/>
          <p:nvPr/>
        </p:nvSpPr>
        <p:spPr>
          <a:xfrm>
            <a:off x="755576" y="1447635"/>
            <a:ext cx="2815984" cy="1092607"/>
          </a:xfrm>
          <a:prstGeom prst="rect">
            <a:avLst/>
          </a:prstGeom>
          <a:noFill/>
        </p:spPr>
        <p:txBody>
          <a:bodyPr wrap="square" rtlCol="0">
            <a:spAutoFit/>
          </a:bodyPr>
          <a:lstStyle/>
          <a:p>
            <a:endParaRPr lang="en-IN" sz="1400" dirty="0" smtClean="0">
              <a:solidFill>
                <a:srgbClr val="7030A0"/>
              </a:solidFill>
              <a:latin typeface="Arial Black" pitchFamily="34" charset="0"/>
            </a:endParaRPr>
          </a:p>
          <a:p>
            <a:r>
              <a:rPr lang="en-IN" sz="1700" b="1" i="1" dirty="0" smtClean="0">
                <a:solidFill>
                  <a:schemeClr val="bg2">
                    <a:lumMod val="25000"/>
                  </a:schemeClr>
                </a:solidFill>
                <a:latin typeface="Baskerville Old Face" pitchFamily="18" charset="0"/>
              </a:rPr>
              <a:t>I am still waiting for </a:t>
            </a:r>
          </a:p>
          <a:p>
            <a:r>
              <a:rPr lang="en-IN" sz="1700" b="1" i="1" dirty="0" smtClean="0">
                <a:solidFill>
                  <a:schemeClr val="bg2">
                    <a:lumMod val="25000"/>
                  </a:schemeClr>
                </a:solidFill>
                <a:latin typeface="Baskerville Old Face" pitchFamily="18" charset="0"/>
              </a:rPr>
              <a:t>your answer……please </a:t>
            </a:r>
          </a:p>
          <a:p>
            <a:r>
              <a:rPr lang="en-IN" sz="1700" b="1" i="1" dirty="0" smtClean="0">
                <a:solidFill>
                  <a:schemeClr val="bg2">
                    <a:lumMod val="25000"/>
                  </a:schemeClr>
                </a:solidFill>
                <a:latin typeface="Baskerville Old Face" pitchFamily="18" charset="0"/>
              </a:rPr>
              <a:t>hurry up</a:t>
            </a:r>
          </a:p>
        </p:txBody>
      </p:sp>
      <p:sp>
        <p:nvSpPr>
          <p:cNvPr id="9" name="Oval Callout 8"/>
          <p:cNvSpPr/>
          <p:nvPr/>
        </p:nvSpPr>
        <p:spPr>
          <a:xfrm>
            <a:off x="5940152" y="1275585"/>
            <a:ext cx="2375098" cy="1604239"/>
          </a:xfrm>
          <a:prstGeom prst="wedgeEllipseCallout">
            <a:avLst>
              <a:gd name="adj1" fmla="val 23845"/>
              <a:gd name="adj2" fmla="val 5395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TextBox 9"/>
          <p:cNvSpPr txBox="1"/>
          <p:nvPr/>
        </p:nvSpPr>
        <p:spPr>
          <a:xfrm>
            <a:off x="6084168" y="1477540"/>
            <a:ext cx="2231082" cy="1200329"/>
          </a:xfrm>
          <a:prstGeom prst="rect">
            <a:avLst/>
          </a:prstGeom>
          <a:noFill/>
        </p:spPr>
        <p:txBody>
          <a:bodyPr wrap="square" rtlCol="0">
            <a:spAutoFit/>
          </a:bodyPr>
          <a:lstStyle/>
          <a:p>
            <a:r>
              <a:rPr lang="en-IN" i="1" dirty="0" smtClean="0">
                <a:latin typeface="Baskerville Old Face" pitchFamily="18" charset="0"/>
              </a:rPr>
              <a:t>OMG what to say  to this </a:t>
            </a:r>
            <a:r>
              <a:rPr lang="en-IN" sz="1700" i="1" dirty="0" smtClean="0">
                <a:latin typeface="Baskerville Old Face" pitchFamily="18" charset="0"/>
              </a:rPr>
              <a:t>customer…this</a:t>
            </a:r>
            <a:r>
              <a:rPr lang="en-IN" i="1" dirty="0" smtClean="0">
                <a:latin typeface="Baskerville Old Face" pitchFamily="18" charset="0"/>
              </a:rPr>
              <a:t> is our fault  our  server  is down </a:t>
            </a:r>
            <a:endParaRPr lang="en-IN" i="1" dirty="0">
              <a:latin typeface="Baskerville Old Face" pitchFamily="18" charset="0"/>
            </a:endParaRPr>
          </a:p>
        </p:txBody>
      </p:sp>
    </p:spTree>
    <p:extLst>
      <p:ext uri="{BB962C8B-B14F-4D97-AF65-F5344CB8AC3E}">
        <p14:creationId xmlns:p14="http://schemas.microsoft.com/office/powerpoint/2010/main" val="2224287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6408712"/>
          </a:xfrm>
        </p:spPr>
        <p:txBody>
          <a:bodyPr>
            <a:normAutofit fontScale="62500" lnSpcReduction="20000"/>
          </a:bodyPr>
          <a:lstStyle/>
          <a:p>
            <a:pPr marL="0" indent="0">
              <a:buNone/>
            </a:pPr>
            <a:r>
              <a:rPr lang="en-IN" b="1" dirty="0" smtClean="0">
                <a:solidFill>
                  <a:srgbClr val="C00000"/>
                </a:solidFill>
                <a:latin typeface="Bradley Hand ITC" pitchFamily="66" charset="0"/>
              </a:rPr>
              <a:t>       </a:t>
            </a:r>
            <a:r>
              <a:rPr lang="en-IN" b="1" u="sng" dirty="0" smtClean="0">
                <a:solidFill>
                  <a:srgbClr val="C00000"/>
                </a:solidFill>
                <a:latin typeface="Bradley Hand ITC" pitchFamily="66" charset="0"/>
              </a:rPr>
              <a:t>Options: </a:t>
            </a:r>
            <a:endParaRPr lang="en-IN" b="1" u="sng" dirty="0" smtClean="0">
              <a:solidFill>
                <a:srgbClr val="C00000"/>
              </a:solidFill>
              <a:latin typeface="Bradley Hand ITC" pitchFamily="66" charset="0"/>
            </a:endParaRPr>
          </a:p>
          <a:p>
            <a:pPr marL="0" indent="0">
              <a:buNone/>
            </a:pPr>
            <a:endParaRPr lang="en-IN" b="1" dirty="0">
              <a:solidFill>
                <a:srgbClr val="C00000"/>
              </a:solidFill>
              <a:latin typeface="Bradley Hand ITC" pitchFamily="66" charset="0"/>
            </a:endParaRPr>
          </a:p>
          <a:p>
            <a:pPr marL="0" indent="0">
              <a:buNone/>
            </a:pPr>
            <a:r>
              <a:rPr lang="en-IN" b="1" dirty="0" smtClean="0">
                <a:solidFill>
                  <a:srgbClr val="C00000"/>
                </a:solidFill>
                <a:latin typeface="Bradley Hand ITC" pitchFamily="66" charset="0"/>
              </a:rPr>
              <a:t>a)  Tell the customer to reorder once again after 10 minutes</a:t>
            </a:r>
          </a:p>
          <a:p>
            <a:pPr marL="0" indent="0">
              <a:buNone/>
            </a:pPr>
            <a:endParaRPr lang="en-IN" b="1" dirty="0" smtClean="0">
              <a:solidFill>
                <a:srgbClr val="C00000"/>
              </a:solidFill>
              <a:latin typeface="Bradley Hand ITC" pitchFamily="66" charset="0"/>
            </a:endParaRPr>
          </a:p>
          <a:p>
            <a:pPr marL="0" indent="0">
              <a:buNone/>
            </a:pPr>
            <a:r>
              <a:rPr lang="en-IN" b="1" dirty="0" smtClean="0">
                <a:solidFill>
                  <a:srgbClr val="C00000"/>
                </a:solidFill>
                <a:latin typeface="Bradley Hand ITC" pitchFamily="66" charset="0"/>
              </a:rPr>
              <a:t>b)  Apologize and hang up</a:t>
            </a:r>
          </a:p>
          <a:p>
            <a:pPr marL="0" indent="0">
              <a:buNone/>
            </a:pPr>
            <a:endParaRPr lang="en-IN" b="1" dirty="0" smtClean="0">
              <a:solidFill>
                <a:srgbClr val="C00000"/>
              </a:solidFill>
              <a:latin typeface="Bradley Hand ITC" pitchFamily="66" charset="0"/>
            </a:endParaRPr>
          </a:p>
          <a:p>
            <a:pPr marL="0" indent="0">
              <a:buNone/>
            </a:pPr>
            <a:r>
              <a:rPr lang="en-IN" b="1" dirty="0" smtClean="0">
                <a:solidFill>
                  <a:srgbClr val="C00000"/>
                </a:solidFill>
                <a:latin typeface="Bradley Hand ITC" pitchFamily="66" charset="0"/>
              </a:rPr>
              <a:t>c)  Tell the customer to wait for some time for the delivery</a:t>
            </a:r>
          </a:p>
          <a:p>
            <a:pPr marL="0" indent="0">
              <a:buNone/>
            </a:pPr>
            <a:endParaRPr lang="en-IN" b="1" dirty="0" smtClean="0">
              <a:solidFill>
                <a:srgbClr val="C00000"/>
              </a:solidFill>
              <a:latin typeface="Bradley Hand ITC" pitchFamily="66" charset="0"/>
            </a:endParaRPr>
          </a:p>
          <a:p>
            <a:pPr marL="0" indent="0">
              <a:buNone/>
            </a:pPr>
            <a:r>
              <a:rPr lang="en-IN" b="1" dirty="0" smtClean="0">
                <a:solidFill>
                  <a:srgbClr val="C00000"/>
                </a:solidFill>
                <a:latin typeface="Bradley Hand ITC" pitchFamily="66" charset="0"/>
              </a:rPr>
              <a:t>d)  Log the complaint and identify the priority by checking      your service level agreements (SLA’s). If this is a priority that you can’t address, escalate it to the technical teams</a:t>
            </a:r>
          </a:p>
          <a:p>
            <a:pPr marL="0" indent="0">
              <a:buNone/>
            </a:pPr>
            <a:endParaRPr lang="en-IN" b="1" dirty="0" smtClean="0">
              <a:solidFill>
                <a:srgbClr val="C00000"/>
              </a:solidFill>
              <a:latin typeface="Bradley Hand ITC" pitchFamily="66" charset="0"/>
            </a:endParaRPr>
          </a:p>
          <a:p>
            <a:pPr marL="514350" indent="-514350">
              <a:buAutoNum type="alphaLcParenR" startAt="5"/>
            </a:pPr>
            <a:r>
              <a:rPr lang="en-IN" b="1" dirty="0" smtClean="0">
                <a:solidFill>
                  <a:srgbClr val="C00000"/>
                </a:solidFill>
                <a:latin typeface="Bradley Hand ITC" pitchFamily="66" charset="0"/>
              </a:rPr>
              <a:t>Identify the priority and escalate it to the trouble shooting teams   and go for a break</a:t>
            </a:r>
          </a:p>
          <a:p>
            <a:pPr marL="0" indent="0">
              <a:buNone/>
            </a:pPr>
            <a:endParaRPr lang="en-IN" b="1" dirty="0" smtClean="0">
              <a:solidFill>
                <a:srgbClr val="C00000"/>
              </a:solidFill>
              <a:latin typeface="Bradley Hand ITC" pitchFamily="66" charset="0"/>
            </a:endParaRPr>
          </a:p>
          <a:p>
            <a:pPr marL="0" indent="0">
              <a:buNone/>
            </a:pPr>
            <a:r>
              <a:rPr lang="en-IN" b="1" dirty="0" smtClean="0">
                <a:solidFill>
                  <a:srgbClr val="C00000"/>
                </a:solidFill>
                <a:latin typeface="Bradley Hand ITC" pitchFamily="66" charset="0"/>
              </a:rPr>
              <a:t>Correct answer: d) </a:t>
            </a:r>
          </a:p>
          <a:p>
            <a:pPr marL="0" indent="0">
              <a:buNone/>
            </a:pPr>
            <a:endParaRPr lang="en-IN" b="1" dirty="0" smtClean="0">
              <a:solidFill>
                <a:srgbClr val="C00000"/>
              </a:solidFill>
              <a:latin typeface="Bradley Hand ITC" pitchFamily="66" charset="0"/>
            </a:endParaRPr>
          </a:p>
          <a:p>
            <a:pPr marL="0" indent="0">
              <a:buNone/>
            </a:pPr>
            <a:r>
              <a:rPr lang="en-IN" b="1" dirty="0" smtClean="0">
                <a:solidFill>
                  <a:srgbClr val="C00000"/>
                </a:solidFill>
                <a:latin typeface="Bradley Hand ITC" pitchFamily="66" charset="0"/>
              </a:rPr>
              <a:t>Justification: The server is down, and customer is upset for non-delivery within the assured timeline of 24 hours and this becomes a priority according to your SLA’s. ITIL recommends escalating it to the technical team. </a:t>
            </a:r>
          </a:p>
          <a:p>
            <a:pPr marL="514350" indent="-514350">
              <a:buAutoNum type="alphaLcParenR" startAt="5"/>
            </a:pPr>
            <a:endParaRPr lang="en-IN" b="1" dirty="0">
              <a:solidFill>
                <a:srgbClr val="C00000"/>
              </a:solidFill>
              <a:latin typeface="Bradley Hand ITC" pitchFamily="66" charset="0"/>
            </a:endParaRPr>
          </a:p>
        </p:txBody>
      </p:sp>
    </p:spTree>
    <p:extLst>
      <p:ext uri="{BB962C8B-B14F-4D97-AF65-F5344CB8AC3E}">
        <p14:creationId xmlns:p14="http://schemas.microsoft.com/office/powerpoint/2010/main" val="2101700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b="1" u="sng" dirty="0">
                <a:solidFill>
                  <a:srgbClr val="0070C0"/>
                </a:solidFill>
                <a:latin typeface="Bradley Hand ITC" pitchFamily="66" charset="0"/>
              </a:rPr>
              <a:t>Scenario </a:t>
            </a:r>
            <a:r>
              <a:rPr lang="en-IN" sz="2200" b="1" u="sng" dirty="0" smtClean="0">
                <a:solidFill>
                  <a:srgbClr val="0070C0"/>
                </a:solidFill>
                <a:latin typeface="Bradley Hand ITC" pitchFamily="66" charset="0"/>
              </a:rPr>
              <a:t>2</a:t>
            </a:r>
            <a:r>
              <a:rPr lang="en-IN" sz="2200" b="1" dirty="0" smtClean="0">
                <a:solidFill>
                  <a:srgbClr val="0070C0"/>
                </a:solidFill>
                <a:latin typeface="Bradley Hand ITC" pitchFamily="66" charset="0"/>
              </a:rPr>
              <a:t> --You </a:t>
            </a:r>
            <a:r>
              <a:rPr lang="en-IN" sz="2200" b="1" dirty="0" smtClean="0">
                <a:solidFill>
                  <a:srgbClr val="0070C0"/>
                </a:solidFill>
                <a:latin typeface="Bradley Hand ITC" pitchFamily="66" charset="0"/>
              </a:rPr>
              <a:t>are the technical agent who received the ticket. What should you do now?</a:t>
            </a:r>
            <a:br>
              <a:rPr lang="en-IN" sz="2200" b="1" dirty="0" smtClean="0">
                <a:solidFill>
                  <a:srgbClr val="0070C0"/>
                </a:solidFill>
                <a:latin typeface="Bradley Hand ITC" pitchFamily="66" charset="0"/>
              </a:rPr>
            </a:br>
            <a:endParaRPr lang="en-IN" sz="2200" dirty="0">
              <a:solidFill>
                <a:srgbClr val="0070C0"/>
              </a:solidFill>
            </a:endParaRPr>
          </a:p>
        </p:txBody>
      </p:sp>
      <p:pic>
        <p:nvPicPr>
          <p:cNvPr id="2050" name="Picture 2" descr="C:\Users\Bharat Kapoor\Desktop\project 12\flash\15029-caucasian-business-man-typing-on-a-computer-at-a-desk-clipart-by-djar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8064" y="3409267"/>
            <a:ext cx="3096344" cy="28083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Bharat Kapoor\Desktop\project 12\flash\question_mark_ic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340768"/>
            <a:ext cx="2619375" cy="4905375"/>
          </a:xfrm>
          <a:prstGeom prst="rect">
            <a:avLst/>
          </a:prstGeom>
          <a:noFill/>
          <a:extLst>
            <a:ext uri="{909E8E84-426E-40DD-AFC4-6F175D3DCCD1}">
              <a14:hiddenFill xmlns:a14="http://schemas.microsoft.com/office/drawing/2010/main">
                <a:solidFill>
                  <a:srgbClr val="FFFFFF"/>
                </a:solidFill>
              </a14:hiddenFill>
            </a:ext>
          </a:extLst>
        </p:spPr>
      </p:pic>
      <p:sp>
        <p:nvSpPr>
          <p:cNvPr id="4" name="Oval Callout 3"/>
          <p:cNvSpPr/>
          <p:nvPr/>
        </p:nvSpPr>
        <p:spPr>
          <a:xfrm>
            <a:off x="5626378" y="1268760"/>
            <a:ext cx="3168352" cy="1728192"/>
          </a:xfrm>
          <a:prstGeom prst="wedgeEllipseCallout">
            <a:avLst>
              <a:gd name="adj1" fmla="val -10926"/>
              <a:gd name="adj2" fmla="val 6802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TextBox 4"/>
          <p:cNvSpPr txBox="1"/>
          <p:nvPr/>
        </p:nvSpPr>
        <p:spPr>
          <a:xfrm>
            <a:off x="6036194" y="1532691"/>
            <a:ext cx="2376264" cy="1138773"/>
          </a:xfrm>
          <a:prstGeom prst="rect">
            <a:avLst/>
          </a:prstGeom>
          <a:noFill/>
        </p:spPr>
        <p:txBody>
          <a:bodyPr wrap="square" rtlCol="0">
            <a:spAutoFit/>
          </a:bodyPr>
          <a:lstStyle/>
          <a:p>
            <a:r>
              <a:rPr lang="en-IN" sz="1700" b="1" i="1" dirty="0" smtClean="0">
                <a:latin typeface="Baskerville Old Face" pitchFamily="18" charset="0"/>
              </a:rPr>
              <a:t>Oops! got one  more service ticket…..this seems complex </a:t>
            </a:r>
            <a:r>
              <a:rPr lang="en-IN" sz="1700" b="1" i="1" dirty="0" smtClean="0">
                <a:latin typeface="Baskerville Old Face" pitchFamily="18" charset="0"/>
                <a:sym typeface="Wingdings" pitchFamily="2" charset="2"/>
              </a:rPr>
              <a:t> What to do with it????</a:t>
            </a:r>
            <a:endParaRPr lang="en-IN" sz="1700" b="1" i="1" dirty="0">
              <a:latin typeface="Baskerville Old Face" pitchFamily="18" charset="0"/>
            </a:endParaRPr>
          </a:p>
        </p:txBody>
      </p:sp>
    </p:spTree>
    <p:extLst>
      <p:ext uri="{BB962C8B-B14F-4D97-AF65-F5344CB8AC3E}">
        <p14:creationId xmlns:p14="http://schemas.microsoft.com/office/powerpoint/2010/main" val="1182870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fontScale="92500" lnSpcReduction="10000"/>
          </a:bodyPr>
          <a:lstStyle/>
          <a:p>
            <a:pPr marL="0" indent="0">
              <a:buNone/>
            </a:pPr>
            <a:r>
              <a:rPr lang="en-IN" sz="2400" b="1" dirty="0">
                <a:solidFill>
                  <a:srgbClr val="C00000"/>
                </a:solidFill>
                <a:latin typeface="Bradley Hand ITC" pitchFamily="66" charset="0"/>
              </a:rPr>
              <a:t>Options: </a:t>
            </a:r>
          </a:p>
          <a:p>
            <a:pPr marL="0" indent="0">
              <a:buNone/>
            </a:pPr>
            <a:endParaRPr lang="en-IN" sz="2400" b="1" dirty="0" smtClean="0">
              <a:solidFill>
                <a:srgbClr val="C00000"/>
              </a:solidFill>
              <a:latin typeface="Bradley Hand ITC" pitchFamily="66" charset="0"/>
            </a:endParaRPr>
          </a:p>
          <a:p>
            <a:pPr marL="0" indent="0">
              <a:buNone/>
            </a:pPr>
            <a:r>
              <a:rPr lang="en-IN" sz="2400" b="1" dirty="0" smtClean="0">
                <a:solidFill>
                  <a:srgbClr val="C00000"/>
                </a:solidFill>
                <a:latin typeface="Bradley Hand ITC" pitchFamily="66" charset="0"/>
              </a:rPr>
              <a:t>a)  Categorize the ticket</a:t>
            </a:r>
          </a:p>
          <a:p>
            <a:pPr marL="0" indent="0">
              <a:buNone/>
            </a:pPr>
            <a:r>
              <a:rPr lang="en-IN" sz="2400" b="1" dirty="0" smtClean="0">
                <a:solidFill>
                  <a:srgbClr val="C00000"/>
                </a:solidFill>
                <a:latin typeface="Bradley Hand ITC" pitchFamily="66" charset="0"/>
              </a:rPr>
              <a:t>b)  Log the ticket</a:t>
            </a:r>
          </a:p>
          <a:p>
            <a:pPr marL="0" indent="0">
              <a:buNone/>
            </a:pPr>
            <a:r>
              <a:rPr lang="en-IN" sz="2400" b="1" dirty="0" smtClean="0">
                <a:solidFill>
                  <a:srgbClr val="C00000"/>
                </a:solidFill>
                <a:latin typeface="Bradley Hand ITC" pitchFamily="66" charset="0"/>
              </a:rPr>
              <a:t>c)  Do a workaround</a:t>
            </a:r>
          </a:p>
          <a:p>
            <a:pPr marL="0" indent="0">
              <a:buNone/>
            </a:pPr>
            <a:r>
              <a:rPr lang="en-IN" sz="2400" b="1" dirty="0" smtClean="0">
                <a:solidFill>
                  <a:srgbClr val="C00000"/>
                </a:solidFill>
                <a:latin typeface="Bradley Hand ITC" pitchFamily="66" charset="0"/>
              </a:rPr>
              <a:t>d) Continue working on what you were doing</a:t>
            </a:r>
          </a:p>
          <a:p>
            <a:pPr marL="0" indent="0">
              <a:buNone/>
            </a:pPr>
            <a:r>
              <a:rPr lang="en-IN" sz="2400" b="1" dirty="0" smtClean="0">
                <a:solidFill>
                  <a:srgbClr val="C00000"/>
                </a:solidFill>
                <a:latin typeface="Bradley Hand ITC" pitchFamily="66" charset="0"/>
              </a:rPr>
              <a:t>e) Search for relevant information about Server Speed1 in  the            configuration management system before taking a decision</a:t>
            </a:r>
          </a:p>
          <a:p>
            <a:pPr marL="0" indent="0">
              <a:buNone/>
            </a:pPr>
            <a:endParaRPr lang="en-IN" sz="2400" b="1" dirty="0" smtClean="0">
              <a:solidFill>
                <a:srgbClr val="C00000"/>
              </a:solidFill>
              <a:latin typeface="Bradley Hand ITC" pitchFamily="66" charset="0"/>
            </a:endParaRPr>
          </a:p>
          <a:p>
            <a:pPr marL="0" indent="0">
              <a:buNone/>
            </a:pPr>
            <a:endParaRPr lang="en-IN" sz="2400" b="1" dirty="0">
              <a:solidFill>
                <a:srgbClr val="C00000"/>
              </a:solidFill>
              <a:latin typeface="Bradley Hand ITC" pitchFamily="66" charset="0"/>
            </a:endParaRPr>
          </a:p>
          <a:p>
            <a:pPr marL="0" indent="0">
              <a:buNone/>
            </a:pPr>
            <a:r>
              <a:rPr lang="en-IN" sz="2400" b="1" dirty="0" smtClean="0">
                <a:solidFill>
                  <a:srgbClr val="C00000"/>
                </a:solidFill>
                <a:latin typeface="Bradley Hand ITC" pitchFamily="66" charset="0"/>
              </a:rPr>
              <a:t>Correct answer: e) </a:t>
            </a:r>
          </a:p>
          <a:p>
            <a:pPr marL="0" indent="0">
              <a:buNone/>
            </a:pPr>
            <a:r>
              <a:rPr lang="en-IN" sz="2400" b="1" dirty="0" smtClean="0">
                <a:solidFill>
                  <a:srgbClr val="C00000"/>
                </a:solidFill>
                <a:latin typeface="Bradley Hand ITC" pitchFamily="66" charset="0"/>
              </a:rPr>
              <a:t>Justification: It is important to be sure if Server Speed1 is the right source of checking the status for the delivery of refrigerator. CMS is the repository of information pertaining to configuration items or service assets and ITIL suggest asking the appropriate questions and checking before taking decisions.</a:t>
            </a:r>
          </a:p>
          <a:p>
            <a:pPr marL="0" indent="0">
              <a:buNone/>
            </a:pPr>
            <a:endParaRPr lang="en-IN" sz="2400" b="1" dirty="0">
              <a:solidFill>
                <a:srgbClr val="C00000"/>
              </a:solidFill>
              <a:latin typeface="Bradley Hand ITC" pitchFamily="66" charset="0"/>
            </a:endParaRPr>
          </a:p>
          <a:p>
            <a:pPr marL="0" indent="0">
              <a:buNone/>
            </a:pPr>
            <a:endParaRPr lang="en-IN" sz="2400" b="1" dirty="0" smtClean="0">
              <a:solidFill>
                <a:srgbClr val="C00000"/>
              </a:solidFill>
              <a:latin typeface="Bradley Hand ITC" pitchFamily="66" charset="0"/>
            </a:endParaRPr>
          </a:p>
          <a:p>
            <a:endParaRPr lang="en-IN" dirty="0"/>
          </a:p>
        </p:txBody>
      </p:sp>
    </p:spTree>
    <p:extLst>
      <p:ext uri="{BB962C8B-B14F-4D97-AF65-F5344CB8AC3E}">
        <p14:creationId xmlns:p14="http://schemas.microsoft.com/office/powerpoint/2010/main" val="1476489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200" b="1" u="sng" dirty="0">
                <a:solidFill>
                  <a:srgbClr val="0070C0"/>
                </a:solidFill>
                <a:latin typeface="Bradley Hand ITC" pitchFamily="66" charset="0"/>
              </a:rPr>
              <a:t>Scenario 3</a:t>
            </a:r>
            <a:r>
              <a:rPr lang="en-IN" sz="2200" b="1" u="sng" dirty="0" smtClean="0">
                <a:solidFill>
                  <a:srgbClr val="0070C0"/>
                </a:solidFill>
                <a:latin typeface="Bradley Hand ITC" pitchFamily="66" charset="0"/>
              </a:rPr>
              <a:t>--</a:t>
            </a:r>
            <a:r>
              <a:rPr lang="en-IN" sz="2200" b="1" dirty="0" smtClean="0">
                <a:solidFill>
                  <a:srgbClr val="0070C0"/>
                </a:solidFill>
                <a:latin typeface="Bradley Hand ITC" pitchFamily="66" charset="0"/>
              </a:rPr>
              <a:t>You </a:t>
            </a:r>
            <a:r>
              <a:rPr lang="en-IN" sz="2200" b="1" dirty="0" smtClean="0">
                <a:solidFill>
                  <a:srgbClr val="0070C0"/>
                </a:solidFill>
                <a:latin typeface="Bradley Hand ITC" pitchFamily="66" charset="0"/>
              </a:rPr>
              <a:t>realize from the CMS that the right source to check is not Server Speed1 but Server Speed2. The first server handles orders from customers whereas the second server handles delivery. Server Speed2 is inaccessible at the moment. What is your next step?</a:t>
            </a:r>
            <a:br>
              <a:rPr lang="en-IN" sz="2200" b="1" dirty="0" smtClean="0">
                <a:solidFill>
                  <a:srgbClr val="0070C0"/>
                </a:solidFill>
                <a:latin typeface="Bradley Hand ITC" pitchFamily="66" charset="0"/>
              </a:rPr>
            </a:br>
            <a:endParaRPr lang="en-IN" sz="2200" dirty="0">
              <a:solidFill>
                <a:srgbClr val="0070C0"/>
              </a:solidFill>
            </a:endParaRPr>
          </a:p>
        </p:txBody>
      </p:sp>
      <p:pic>
        <p:nvPicPr>
          <p:cNvPr id="2050" name="Picture 2" descr="C:\Users\Bharat Kapoor\Desktop\project 12\flash\15029-caucasian-business-man-typing-on-a-computer-at-a-desk-clipart-by-djar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83344" y="4020213"/>
            <a:ext cx="3096344" cy="2808312"/>
          </a:xfrm>
          <a:prstGeom prst="rect">
            <a:avLst/>
          </a:prstGeom>
          <a:noFill/>
          <a:extLst>
            <a:ext uri="{909E8E84-426E-40DD-AFC4-6F175D3DCCD1}">
              <a14:hiddenFill xmlns:a14="http://schemas.microsoft.com/office/drawing/2010/main">
                <a:solidFill>
                  <a:srgbClr val="FFFFFF"/>
                </a:solidFill>
              </a14:hiddenFill>
            </a:ext>
          </a:extLst>
        </p:spPr>
      </p:pic>
      <p:sp>
        <p:nvSpPr>
          <p:cNvPr id="6" name="Cloud 5"/>
          <p:cNvSpPr/>
          <p:nvPr/>
        </p:nvSpPr>
        <p:spPr>
          <a:xfrm>
            <a:off x="6084168" y="1844824"/>
            <a:ext cx="2858616" cy="1656184"/>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7" name="TextBox 6"/>
          <p:cNvSpPr txBox="1"/>
          <p:nvPr/>
        </p:nvSpPr>
        <p:spPr>
          <a:xfrm>
            <a:off x="6591207" y="2072751"/>
            <a:ext cx="2016224" cy="1154162"/>
          </a:xfrm>
          <a:prstGeom prst="rect">
            <a:avLst/>
          </a:prstGeom>
          <a:noFill/>
        </p:spPr>
        <p:txBody>
          <a:bodyPr wrap="square" rtlCol="0">
            <a:spAutoFit/>
          </a:bodyPr>
          <a:lstStyle/>
          <a:p>
            <a:r>
              <a:rPr lang="en-IN" b="1" u="sng" dirty="0" smtClean="0"/>
              <a:t>DANGER CLOUD </a:t>
            </a:r>
            <a:r>
              <a:rPr lang="en-IN" sz="1700" b="1" dirty="0" smtClean="0">
                <a:latin typeface="Bradley Hand ITC" pitchFamily="66" charset="0"/>
              </a:rPr>
              <a:t>Oh…no…Delivery Server is down … what to do now?</a:t>
            </a:r>
            <a:endParaRPr lang="en-IN" sz="1700" b="1" dirty="0">
              <a:latin typeface="Bradley Hand ITC" pitchFamily="66" charset="0"/>
            </a:endParaRPr>
          </a:p>
        </p:txBody>
      </p:sp>
      <p:pic>
        <p:nvPicPr>
          <p:cNvPr id="3074" name="Picture 2" descr="C:\Users\Bharat Kapoor\Desktop\project 12\flash\question20ma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02912"/>
            <a:ext cx="4487416" cy="3526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37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16632"/>
            <a:ext cx="8229600" cy="6336703"/>
          </a:xfrm>
        </p:spPr>
        <p:txBody>
          <a:bodyPr>
            <a:normAutofit fontScale="62500" lnSpcReduction="20000"/>
          </a:bodyPr>
          <a:lstStyle/>
          <a:p>
            <a:pPr marL="0" indent="0">
              <a:buNone/>
            </a:pPr>
            <a:r>
              <a:rPr lang="en-IN" b="1" u="sng" dirty="0">
                <a:solidFill>
                  <a:srgbClr val="C00000"/>
                </a:solidFill>
                <a:latin typeface="Bradley Hand ITC" pitchFamily="66" charset="0"/>
              </a:rPr>
              <a:t>Options: </a:t>
            </a:r>
          </a:p>
          <a:p>
            <a:pPr marL="0" indent="0">
              <a:buNone/>
            </a:pPr>
            <a:endParaRPr lang="en-IN" b="1" dirty="0" smtClean="0">
              <a:solidFill>
                <a:srgbClr val="C00000"/>
              </a:solidFill>
              <a:latin typeface="Bradley Hand ITC" pitchFamily="66" charset="0"/>
            </a:endParaRPr>
          </a:p>
          <a:p>
            <a:pPr marL="0" indent="0">
              <a:buNone/>
            </a:pPr>
            <a:r>
              <a:rPr lang="en-IN" b="1" dirty="0" smtClean="0">
                <a:solidFill>
                  <a:srgbClr val="C00000"/>
                </a:solidFill>
                <a:latin typeface="Bradley Hand ITC" pitchFamily="66" charset="0"/>
              </a:rPr>
              <a:t>a</a:t>
            </a:r>
            <a:r>
              <a:rPr lang="en-IN" b="1" dirty="0" smtClean="0">
                <a:solidFill>
                  <a:srgbClr val="C00000"/>
                </a:solidFill>
                <a:latin typeface="Bradley Hand ITC" pitchFamily="66" charset="0"/>
              </a:rPr>
              <a:t>) Contact the customer and give refund option</a:t>
            </a:r>
          </a:p>
          <a:p>
            <a:pPr marL="0" indent="0">
              <a:buNone/>
            </a:pPr>
            <a:endParaRPr lang="en-IN" b="1" dirty="0" smtClean="0">
              <a:solidFill>
                <a:srgbClr val="C00000"/>
              </a:solidFill>
              <a:latin typeface="Bradley Hand ITC" pitchFamily="66" charset="0"/>
            </a:endParaRPr>
          </a:p>
          <a:p>
            <a:pPr marL="0" indent="0">
              <a:buNone/>
            </a:pPr>
            <a:r>
              <a:rPr lang="en-IN" b="1" dirty="0" smtClean="0">
                <a:solidFill>
                  <a:srgbClr val="C00000"/>
                </a:solidFill>
                <a:latin typeface="Bradley Hand ITC" pitchFamily="66" charset="0"/>
              </a:rPr>
              <a:t>b) Contact your immediate superior</a:t>
            </a:r>
          </a:p>
          <a:p>
            <a:pPr marL="0" indent="0">
              <a:buNone/>
            </a:pPr>
            <a:endParaRPr lang="en-IN" b="1" dirty="0" smtClean="0">
              <a:solidFill>
                <a:srgbClr val="C00000"/>
              </a:solidFill>
              <a:latin typeface="Bradley Hand ITC" pitchFamily="66" charset="0"/>
            </a:endParaRPr>
          </a:p>
          <a:p>
            <a:pPr marL="0" indent="0">
              <a:buNone/>
            </a:pPr>
            <a:r>
              <a:rPr lang="en-IN" b="1" dirty="0" smtClean="0">
                <a:solidFill>
                  <a:srgbClr val="C00000"/>
                </a:solidFill>
                <a:latin typeface="Bradley Hand ITC" pitchFamily="66" charset="0"/>
              </a:rPr>
              <a:t>c) Check the CMS to find out the cause of the outage and to see if there is a backup server for delivery</a:t>
            </a:r>
          </a:p>
          <a:p>
            <a:pPr marL="0" indent="0">
              <a:buNone/>
            </a:pPr>
            <a:endParaRPr lang="en-IN" b="1" dirty="0" smtClean="0">
              <a:solidFill>
                <a:srgbClr val="C00000"/>
              </a:solidFill>
              <a:latin typeface="Bradley Hand ITC" pitchFamily="66" charset="0"/>
            </a:endParaRPr>
          </a:p>
          <a:p>
            <a:pPr marL="0" indent="0">
              <a:buNone/>
            </a:pPr>
            <a:r>
              <a:rPr lang="en-IN" b="1" dirty="0" smtClean="0">
                <a:solidFill>
                  <a:srgbClr val="C00000"/>
                </a:solidFill>
                <a:latin typeface="Bradley Hand ITC" pitchFamily="66" charset="0"/>
              </a:rPr>
              <a:t>d) Contact the customer and request for more time for  delivery</a:t>
            </a:r>
          </a:p>
          <a:p>
            <a:pPr marL="0" indent="0">
              <a:buNone/>
            </a:pPr>
            <a:endParaRPr lang="en-IN" b="1" dirty="0" smtClean="0">
              <a:solidFill>
                <a:srgbClr val="C00000"/>
              </a:solidFill>
              <a:latin typeface="Bradley Hand ITC" pitchFamily="66" charset="0"/>
            </a:endParaRPr>
          </a:p>
          <a:p>
            <a:pPr marL="0" indent="0">
              <a:buNone/>
            </a:pPr>
            <a:r>
              <a:rPr lang="en-IN" b="1" dirty="0" smtClean="0">
                <a:solidFill>
                  <a:srgbClr val="C00000"/>
                </a:solidFill>
                <a:latin typeface="Bradley Hand ITC" pitchFamily="66" charset="0"/>
              </a:rPr>
              <a:t>e) Contact the customer and explain there is a technical issue and so will not be able to deliver soon</a:t>
            </a:r>
          </a:p>
          <a:p>
            <a:pPr marL="0" indent="0">
              <a:buNone/>
            </a:pPr>
            <a:endParaRPr lang="en-IN" b="1" dirty="0" smtClean="0">
              <a:solidFill>
                <a:srgbClr val="C00000"/>
              </a:solidFill>
              <a:latin typeface="Bradley Hand ITC" pitchFamily="66" charset="0"/>
            </a:endParaRPr>
          </a:p>
          <a:p>
            <a:pPr marL="0" indent="0">
              <a:buNone/>
            </a:pPr>
            <a:r>
              <a:rPr lang="en-IN" b="1" dirty="0" smtClean="0">
                <a:solidFill>
                  <a:srgbClr val="C00000"/>
                </a:solidFill>
                <a:latin typeface="Bradley Hand ITC" pitchFamily="66" charset="0"/>
              </a:rPr>
              <a:t>Correct answer: c) </a:t>
            </a:r>
          </a:p>
          <a:p>
            <a:pPr marL="0" indent="0">
              <a:buNone/>
            </a:pPr>
            <a:endParaRPr lang="en-IN" b="1" dirty="0" smtClean="0">
              <a:solidFill>
                <a:srgbClr val="C00000"/>
              </a:solidFill>
              <a:latin typeface="Bradley Hand ITC" pitchFamily="66" charset="0"/>
            </a:endParaRPr>
          </a:p>
          <a:p>
            <a:pPr marL="0" indent="0">
              <a:buNone/>
            </a:pPr>
            <a:r>
              <a:rPr lang="en-IN" b="1" dirty="0" smtClean="0">
                <a:solidFill>
                  <a:srgbClr val="C00000"/>
                </a:solidFill>
                <a:latin typeface="Bradley Hand ITC" pitchFamily="66" charset="0"/>
              </a:rPr>
              <a:t>Justification: You realize Server Speed2 was undergoing a normal maintenance check and was going back online within the next 2 hours. ITIL recommends that it is imperative to understand if there are any alternatives for delivery status and the cause of the server being down. Backup processes to handle and taking care of customer orders/requests should be there in case the relevant server is down.</a:t>
            </a:r>
          </a:p>
          <a:p>
            <a:pPr marL="0" indent="0">
              <a:buNone/>
            </a:pPr>
            <a:endParaRPr lang="en-IN" b="1" dirty="0">
              <a:solidFill>
                <a:srgbClr val="C00000"/>
              </a:solidFill>
              <a:latin typeface="Bradley Hand ITC" pitchFamily="66" charset="0"/>
            </a:endParaRPr>
          </a:p>
        </p:txBody>
      </p:sp>
    </p:spTree>
    <p:extLst>
      <p:ext uri="{BB962C8B-B14F-4D97-AF65-F5344CB8AC3E}">
        <p14:creationId xmlns:p14="http://schemas.microsoft.com/office/powerpoint/2010/main" val="3077733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906</Words>
  <Application>Microsoft Office PowerPoint</Application>
  <PresentationFormat>On-screen Show (4:3)</PresentationFormat>
  <Paragraphs>100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Scenario 1 - A ticket was raised that “Server Speed1” is down. What is the first action that you, as a service desk delivery agent, should take?</vt:lpstr>
      <vt:lpstr>PowerPoint Presentation</vt:lpstr>
      <vt:lpstr>Scenario 2 --You are the technical agent who received the ticket. What should you do now? </vt:lpstr>
      <vt:lpstr>PowerPoint Presentation</vt:lpstr>
      <vt:lpstr>Scenario 3--You realize from the CMS that the right source to check is not Server Speed1 but Server Speed2. The first server handles orders from customers whereas the second server handles delivery. Server Speed2 is inaccessible at the moment. What is your next step? </vt:lpstr>
      <vt:lpstr>PowerPoint Presentation</vt:lpstr>
      <vt:lpstr> Scenario 4 - Server Speed2 is still down and will be up after 2 hours. You find out that Server Speed3 can be used as an alternative to the second server for delivery status. The customer for the fridge delivery kept on calling and was very disappointed with the service. Which of the following option would you choose in this given situation?</vt:lpstr>
      <vt:lpstr>PowerPoint Presentation</vt:lpstr>
      <vt:lpstr>Scenario 5 - After 2 weeks the Service Desk team sat for a review meeting to conduct a thorough analysis to discuss the good and the bad things learnt from the refrigerator issue. What is it called in ITIL terminology?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c:title>
  <dc:creator>Bharat Kapoor</dc:creator>
  <cp:lastModifiedBy>Bharat Kapoor</cp:lastModifiedBy>
  <cp:revision>20</cp:revision>
  <dcterms:created xsi:type="dcterms:W3CDTF">2012-10-07T12:04:21Z</dcterms:created>
  <dcterms:modified xsi:type="dcterms:W3CDTF">2012-10-08T11:18:40Z</dcterms:modified>
</cp:coreProperties>
</file>