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72" r:id="rId13"/>
    <p:sldId id="273" r:id="rId14"/>
    <p:sldId id="274" r:id="rId15"/>
    <p:sldId id="275" r:id="rId16"/>
    <p:sldId id="276" r:id="rId17"/>
    <p:sldId id="267" r:id="rId18"/>
    <p:sldId id="277" r:id="rId19"/>
    <p:sldId id="278" r:id="rId20"/>
    <p:sldId id="279" r:id="rId21"/>
    <p:sldId id="268" r:id="rId22"/>
    <p:sldId id="280" r:id="rId23"/>
    <p:sldId id="281" r:id="rId24"/>
    <p:sldId id="282" r:id="rId25"/>
    <p:sldId id="283" r:id="rId26"/>
    <p:sldId id="284" r:id="rId27"/>
    <p:sldId id="285" r:id="rId28"/>
    <p:sldId id="269" r:id="rId29"/>
    <p:sldId id="286" r:id="rId30"/>
    <p:sldId id="287" r:id="rId31"/>
    <p:sldId id="288" r:id="rId32"/>
    <p:sldId id="289" r:id="rId33"/>
    <p:sldId id="270" r:id="rId34"/>
    <p:sldId id="290" r:id="rId35"/>
    <p:sldId id="291" r:id="rId36"/>
    <p:sldId id="292" r:id="rId37"/>
    <p:sldId id="293" r:id="rId38"/>
    <p:sldId id="271" r:id="rId39"/>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61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EA0F56-78CE-4D00-9459-DA1C518E8299}" type="datetimeFigureOut">
              <a:rPr lang="pt-BR" smtClean="0"/>
              <a:t>09/02/2024</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449B17-0697-4ECA-9ACD-FF80EE2F6C2A}" type="slidenum">
              <a:rPr lang="pt-BR" smtClean="0"/>
              <a:t>‹nº›</a:t>
            </a:fld>
            <a:endParaRPr lang="pt-BR"/>
          </a:p>
        </p:txBody>
      </p:sp>
    </p:spTree>
    <p:extLst>
      <p:ext uri="{BB962C8B-B14F-4D97-AF65-F5344CB8AC3E}">
        <p14:creationId xmlns:p14="http://schemas.microsoft.com/office/powerpoint/2010/main" val="1570680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52449B17-0697-4ECA-9ACD-FF80EE2F6C2A}" type="slidenum">
              <a:rPr lang="pt-BR" smtClean="0"/>
              <a:t>10</a:t>
            </a:fld>
            <a:endParaRPr lang="pt-BR"/>
          </a:p>
        </p:txBody>
      </p:sp>
    </p:spTree>
    <p:extLst>
      <p:ext uri="{BB962C8B-B14F-4D97-AF65-F5344CB8AC3E}">
        <p14:creationId xmlns:p14="http://schemas.microsoft.com/office/powerpoint/2010/main" val="2903638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CE92AA54-1117-4CA4-A07D-0C1D307ECC18}" type="datetimeFigureOut">
              <a:rPr lang="pt-BR" smtClean="0"/>
              <a:t>09/02/2024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73BCC8F-5D0F-44AC-ABB6-6AA8DC5EEF9C}" type="slidenum">
              <a:rPr lang="pt-BR" smtClean="0"/>
              <a:t>‹nº›</a:t>
            </a:fld>
            <a:endParaRPr lang="pt-BR"/>
          </a:p>
        </p:txBody>
      </p:sp>
    </p:spTree>
    <p:extLst>
      <p:ext uri="{BB962C8B-B14F-4D97-AF65-F5344CB8AC3E}">
        <p14:creationId xmlns:p14="http://schemas.microsoft.com/office/powerpoint/2010/main" val="1849406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CE92AA54-1117-4CA4-A07D-0C1D307ECC18}" type="datetimeFigureOut">
              <a:rPr lang="pt-BR" smtClean="0"/>
              <a:t>09/02/2024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73BCC8F-5D0F-44AC-ABB6-6AA8DC5EEF9C}" type="slidenum">
              <a:rPr lang="pt-BR" smtClean="0"/>
              <a:t>‹nº›</a:t>
            </a:fld>
            <a:endParaRPr lang="pt-BR"/>
          </a:p>
        </p:txBody>
      </p:sp>
    </p:spTree>
    <p:extLst>
      <p:ext uri="{BB962C8B-B14F-4D97-AF65-F5344CB8AC3E}">
        <p14:creationId xmlns:p14="http://schemas.microsoft.com/office/powerpoint/2010/main" val="1172622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CE92AA54-1117-4CA4-A07D-0C1D307ECC18}" type="datetimeFigureOut">
              <a:rPr lang="pt-BR" smtClean="0"/>
              <a:t>09/02/2024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73BCC8F-5D0F-44AC-ABB6-6AA8DC5EEF9C}" type="slidenum">
              <a:rPr lang="pt-BR" smtClean="0"/>
              <a:t>‹nº›</a:t>
            </a:fld>
            <a:endParaRPr lang="pt-BR"/>
          </a:p>
        </p:txBody>
      </p:sp>
    </p:spTree>
    <p:extLst>
      <p:ext uri="{BB962C8B-B14F-4D97-AF65-F5344CB8AC3E}">
        <p14:creationId xmlns:p14="http://schemas.microsoft.com/office/powerpoint/2010/main" val="2249382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CE92AA54-1117-4CA4-A07D-0C1D307ECC18}" type="datetimeFigureOut">
              <a:rPr lang="pt-BR" smtClean="0"/>
              <a:t>09/02/2024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73BCC8F-5D0F-44AC-ABB6-6AA8DC5EEF9C}" type="slidenum">
              <a:rPr lang="pt-BR" smtClean="0"/>
              <a:t>‹nº›</a:t>
            </a:fld>
            <a:endParaRPr lang="pt-BR"/>
          </a:p>
        </p:txBody>
      </p:sp>
    </p:spTree>
    <p:extLst>
      <p:ext uri="{BB962C8B-B14F-4D97-AF65-F5344CB8AC3E}">
        <p14:creationId xmlns:p14="http://schemas.microsoft.com/office/powerpoint/2010/main" val="1235691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CE92AA54-1117-4CA4-A07D-0C1D307ECC18}" type="datetimeFigureOut">
              <a:rPr lang="pt-BR" smtClean="0"/>
              <a:t>09/02/2024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73BCC8F-5D0F-44AC-ABB6-6AA8DC5EEF9C}" type="slidenum">
              <a:rPr lang="pt-BR" smtClean="0"/>
              <a:t>‹nº›</a:t>
            </a:fld>
            <a:endParaRPr lang="pt-BR"/>
          </a:p>
        </p:txBody>
      </p:sp>
    </p:spTree>
    <p:extLst>
      <p:ext uri="{BB962C8B-B14F-4D97-AF65-F5344CB8AC3E}">
        <p14:creationId xmlns:p14="http://schemas.microsoft.com/office/powerpoint/2010/main" val="866681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CE92AA54-1117-4CA4-A07D-0C1D307ECC18}" type="datetimeFigureOut">
              <a:rPr lang="pt-BR" smtClean="0"/>
              <a:t>09/02/2024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D73BCC8F-5D0F-44AC-ABB6-6AA8DC5EEF9C}" type="slidenum">
              <a:rPr lang="pt-BR" smtClean="0"/>
              <a:t>‹nº›</a:t>
            </a:fld>
            <a:endParaRPr lang="pt-BR"/>
          </a:p>
        </p:txBody>
      </p:sp>
    </p:spTree>
    <p:extLst>
      <p:ext uri="{BB962C8B-B14F-4D97-AF65-F5344CB8AC3E}">
        <p14:creationId xmlns:p14="http://schemas.microsoft.com/office/powerpoint/2010/main" val="3934371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CE92AA54-1117-4CA4-A07D-0C1D307ECC18}" type="datetimeFigureOut">
              <a:rPr lang="pt-BR" smtClean="0"/>
              <a:t>09/02/2024</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D73BCC8F-5D0F-44AC-ABB6-6AA8DC5EEF9C}" type="slidenum">
              <a:rPr lang="pt-BR" smtClean="0"/>
              <a:t>‹nº›</a:t>
            </a:fld>
            <a:endParaRPr lang="pt-BR"/>
          </a:p>
        </p:txBody>
      </p:sp>
    </p:spTree>
    <p:extLst>
      <p:ext uri="{BB962C8B-B14F-4D97-AF65-F5344CB8AC3E}">
        <p14:creationId xmlns:p14="http://schemas.microsoft.com/office/powerpoint/2010/main" val="1225299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CE92AA54-1117-4CA4-A07D-0C1D307ECC18}" type="datetimeFigureOut">
              <a:rPr lang="pt-BR" smtClean="0"/>
              <a:t>09/02/2024</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D73BCC8F-5D0F-44AC-ABB6-6AA8DC5EEF9C}" type="slidenum">
              <a:rPr lang="pt-BR" smtClean="0"/>
              <a:t>‹nº›</a:t>
            </a:fld>
            <a:endParaRPr lang="pt-BR"/>
          </a:p>
        </p:txBody>
      </p:sp>
    </p:spTree>
    <p:extLst>
      <p:ext uri="{BB962C8B-B14F-4D97-AF65-F5344CB8AC3E}">
        <p14:creationId xmlns:p14="http://schemas.microsoft.com/office/powerpoint/2010/main" val="1269959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CE92AA54-1117-4CA4-A07D-0C1D307ECC18}" type="datetimeFigureOut">
              <a:rPr lang="pt-BR" smtClean="0"/>
              <a:t>09/02/2024</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D73BCC8F-5D0F-44AC-ABB6-6AA8DC5EEF9C}" type="slidenum">
              <a:rPr lang="pt-BR" smtClean="0"/>
              <a:t>‹nº›</a:t>
            </a:fld>
            <a:endParaRPr lang="pt-BR"/>
          </a:p>
        </p:txBody>
      </p:sp>
    </p:spTree>
    <p:extLst>
      <p:ext uri="{BB962C8B-B14F-4D97-AF65-F5344CB8AC3E}">
        <p14:creationId xmlns:p14="http://schemas.microsoft.com/office/powerpoint/2010/main" val="4261722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CE92AA54-1117-4CA4-A07D-0C1D307ECC18}" type="datetimeFigureOut">
              <a:rPr lang="pt-BR" smtClean="0"/>
              <a:t>09/02/2024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D73BCC8F-5D0F-44AC-ABB6-6AA8DC5EEF9C}" type="slidenum">
              <a:rPr lang="pt-BR" smtClean="0"/>
              <a:t>‹nº›</a:t>
            </a:fld>
            <a:endParaRPr lang="pt-BR"/>
          </a:p>
        </p:txBody>
      </p:sp>
    </p:spTree>
    <p:extLst>
      <p:ext uri="{BB962C8B-B14F-4D97-AF65-F5344CB8AC3E}">
        <p14:creationId xmlns:p14="http://schemas.microsoft.com/office/powerpoint/2010/main" val="7614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CE92AA54-1117-4CA4-A07D-0C1D307ECC18}" type="datetimeFigureOut">
              <a:rPr lang="pt-BR" smtClean="0"/>
              <a:t>09/02/2024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D73BCC8F-5D0F-44AC-ABB6-6AA8DC5EEF9C}" type="slidenum">
              <a:rPr lang="pt-BR" smtClean="0"/>
              <a:t>‹nº›</a:t>
            </a:fld>
            <a:endParaRPr lang="pt-BR"/>
          </a:p>
        </p:txBody>
      </p:sp>
    </p:spTree>
    <p:extLst>
      <p:ext uri="{BB962C8B-B14F-4D97-AF65-F5344CB8AC3E}">
        <p14:creationId xmlns:p14="http://schemas.microsoft.com/office/powerpoint/2010/main" val="220504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92AA54-1117-4CA4-A07D-0C1D307ECC18}" type="datetimeFigureOut">
              <a:rPr lang="pt-BR" smtClean="0"/>
              <a:t>09/02/2024</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3BCC8F-5D0F-44AC-ABB6-6AA8DC5EEF9C}" type="slidenum">
              <a:rPr lang="pt-BR" smtClean="0"/>
              <a:t>‹nº›</a:t>
            </a:fld>
            <a:endParaRPr lang="pt-BR"/>
          </a:p>
        </p:txBody>
      </p:sp>
    </p:spTree>
    <p:extLst>
      <p:ext uri="{BB962C8B-B14F-4D97-AF65-F5344CB8AC3E}">
        <p14:creationId xmlns:p14="http://schemas.microsoft.com/office/powerpoint/2010/main" val="37509373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smtClean="0"/>
              <a:t>Banco de Dados II</a:t>
            </a:r>
            <a:endParaRPr lang="pt-BR" dirty="0"/>
          </a:p>
        </p:txBody>
      </p:sp>
      <p:sp>
        <p:nvSpPr>
          <p:cNvPr id="3" name="Subtítulo 2"/>
          <p:cNvSpPr>
            <a:spLocks noGrp="1"/>
          </p:cNvSpPr>
          <p:nvPr>
            <p:ph type="subTitle" idx="1"/>
          </p:nvPr>
        </p:nvSpPr>
        <p:spPr/>
        <p:txBody>
          <a:bodyPr/>
          <a:lstStyle/>
          <a:p>
            <a:r>
              <a:rPr lang="pt-BR" dirty="0" smtClean="0"/>
              <a:t>Visão</a:t>
            </a:r>
            <a:endParaRPr lang="pt-BR" dirty="0"/>
          </a:p>
        </p:txBody>
      </p:sp>
    </p:spTree>
    <p:extLst>
      <p:ext uri="{BB962C8B-B14F-4D97-AF65-F5344CB8AC3E}">
        <p14:creationId xmlns:p14="http://schemas.microsoft.com/office/powerpoint/2010/main" val="356306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Visões Exemplos</a:t>
            </a:r>
            <a:endParaRPr lang="pt-BR" dirty="0"/>
          </a:p>
        </p:txBody>
      </p:sp>
      <p:sp>
        <p:nvSpPr>
          <p:cNvPr id="3" name="Espaço Reservado para Conteúdo 2"/>
          <p:cNvSpPr>
            <a:spLocks noGrp="1"/>
          </p:cNvSpPr>
          <p:nvPr>
            <p:ph idx="1"/>
          </p:nvPr>
        </p:nvSpPr>
        <p:spPr/>
        <p:txBody>
          <a:bodyPr>
            <a:normAutofit/>
          </a:bodyPr>
          <a:lstStyle/>
          <a:p>
            <a:pPr marL="0" indent="0">
              <a:buNone/>
            </a:pPr>
            <a:r>
              <a:rPr lang="pt-BR" sz="2400" dirty="0" err="1" smtClean="0">
                <a:latin typeface="Courier New" pitchFamily="49" charset="0"/>
                <a:cs typeface="Courier New" pitchFamily="49" charset="0"/>
              </a:rPr>
              <a:t>Select</a:t>
            </a:r>
            <a:r>
              <a:rPr lang="pt-BR" sz="2400" dirty="0" smtClean="0">
                <a:latin typeface="Courier New" pitchFamily="49" charset="0"/>
                <a:cs typeface="Courier New" pitchFamily="49" charset="0"/>
              </a:rPr>
              <a:t> * </a:t>
            </a:r>
          </a:p>
          <a:p>
            <a:pPr marL="0" indent="0">
              <a:buNone/>
            </a:pPr>
            <a:r>
              <a:rPr lang="pt-BR" sz="2400" dirty="0" err="1" smtClean="0">
                <a:latin typeface="Courier New" pitchFamily="49" charset="0"/>
                <a:cs typeface="Courier New" pitchFamily="49" charset="0"/>
              </a:rPr>
              <a:t>from</a:t>
            </a:r>
            <a:r>
              <a:rPr lang="pt-BR" sz="2400" dirty="0" smtClean="0">
                <a:latin typeface="Courier New" pitchFamily="49" charset="0"/>
                <a:cs typeface="Courier New" pitchFamily="49" charset="0"/>
              </a:rPr>
              <a:t> </a:t>
            </a:r>
            <a:r>
              <a:rPr lang="pt-BR" sz="2400" dirty="0" err="1" smtClean="0">
                <a:latin typeface="Courier New" pitchFamily="49" charset="0"/>
                <a:cs typeface="Courier New" pitchFamily="49" charset="0"/>
              </a:rPr>
              <a:t>Employee_Info</a:t>
            </a:r>
            <a:endParaRPr lang="pt-BR" sz="2400" dirty="0">
              <a:latin typeface="Courier New" pitchFamily="49" charset="0"/>
              <a:cs typeface="Courier New" pitchFamily="49" charset="0"/>
            </a:endParaRPr>
          </a:p>
        </p:txBody>
      </p:sp>
      <p:pic>
        <p:nvPicPr>
          <p:cNvPr id="5" name="Imagem 4" descr="Recorte de Tel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2564904"/>
            <a:ext cx="8264368" cy="3888432"/>
          </a:xfrm>
          <a:prstGeom prst="rect">
            <a:avLst/>
          </a:prstGeom>
        </p:spPr>
      </p:pic>
    </p:spTree>
    <p:extLst>
      <p:ext uri="{BB962C8B-B14F-4D97-AF65-F5344CB8AC3E}">
        <p14:creationId xmlns:p14="http://schemas.microsoft.com/office/powerpoint/2010/main" val="2465882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Visão</a:t>
            </a:r>
            <a:endParaRPr lang="pt-BR" dirty="0"/>
          </a:p>
        </p:txBody>
      </p:sp>
      <p:sp>
        <p:nvSpPr>
          <p:cNvPr id="3" name="Espaço Reservado para Conteúdo 2"/>
          <p:cNvSpPr>
            <a:spLocks noGrp="1"/>
          </p:cNvSpPr>
          <p:nvPr>
            <p:ph idx="1"/>
          </p:nvPr>
        </p:nvSpPr>
        <p:spPr/>
        <p:txBody>
          <a:bodyPr>
            <a:normAutofit lnSpcReduction="10000"/>
          </a:bodyPr>
          <a:lstStyle/>
          <a:p>
            <a:r>
              <a:rPr lang="pt-BR" dirty="0"/>
              <a:t>Atualizáveis ou Não Atualizáveis:</a:t>
            </a:r>
          </a:p>
          <a:p>
            <a:pPr lvl="1"/>
            <a:r>
              <a:rPr lang="pt-BR" dirty="0" smtClean="0"/>
              <a:t>Visões </a:t>
            </a:r>
            <a:r>
              <a:rPr lang="pt-BR" dirty="0"/>
              <a:t>podem ser atualizáveis ou não atualizáveis, dependendo da complexidade da consulta subjacente e das regras de atualização definidas.</a:t>
            </a:r>
          </a:p>
          <a:p>
            <a:pPr lvl="1"/>
            <a:r>
              <a:rPr lang="pt-BR" dirty="0"/>
              <a:t>Visões simples, que consistem em uma única tabela sem operações complexas, geralmente são atualizáveis.</a:t>
            </a:r>
          </a:p>
          <a:p>
            <a:pPr lvl="1"/>
            <a:r>
              <a:rPr lang="pt-BR" dirty="0"/>
              <a:t>Visões que envolvem operações de junção, agregação ou funções de grupo podem ser definidas como não atualizáveis.</a:t>
            </a:r>
          </a:p>
        </p:txBody>
      </p:sp>
    </p:spTree>
    <p:extLst>
      <p:ext uri="{BB962C8B-B14F-4D97-AF65-F5344CB8AC3E}">
        <p14:creationId xmlns:p14="http://schemas.microsoft.com/office/powerpoint/2010/main" val="2090310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Visão</a:t>
            </a:r>
            <a:br>
              <a:rPr lang="pt-BR" dirty="0" smtClean="0"/>
            </a:br>
            <a:r>
              <a:rPr lang="pt-BR" dirty="0" err="1"/>
              <a:t>Visão</a:t>
            </a:r>
            <a:r>
              <a:rPr lang="pt-BR" dirty="0"/>
              <a:t> </a:t>
            </a:r>
            <a:r>
              <a:rPr lang="pt-BR" dirty="0" smtClean="0"/>
              <a:t>Atualizável</a:t>
            </a:r>
            <a:endParaRPr lang="pt-BR" dirty="0"/>
          </a:p>
        </p:txBody>
      </p:sp>
      <p:sp>
        <p:nvSpPr>
          <p:cNvPr id="3" name="Espaço Reservado para Conteúdo 2"/>
          <p:cNvSpPr>
            <a:spLocks noGrp="1"/>
          </p:cNvSpPr>
          <p:nvPr>
            <p:ph idx="1"/>
          </p:nvPr>
        </p:nvSpPr>
        <p:spPr/>
        <p:txBody>
          <a:bodyPr>
            <a:normAutofit fontScale="85000" lnSpcReduction="10000"/>
          </a:bodyPr>
          <a:lstStyle/>
          <a:p>
            <a:pPr marL="457200" lvl="1" indent="0">
              <a:buNone/>
            </a:pPr>
            <a:r>
              <a:rPr lang="en-US" sz="1400" dirty="0" smtClean="0">
                <a:latin typeface="Courier New" pitchFamily="49" charset="0"/>
                <a:cs typeface="Courier New" pitchFamily="49" charset="0"/>
              </a:rPr>
              <a:t>CREATE </a:t>
            </a:r>
            <a:r>
              <a:rPr lang="en-US" sz="1400" dirty="0">
                <a:latin typeface="Courier New" pitchFamily="49" charset="0"/>
                <a:cs typeface="Courier New" pitchFamily="49" charset="0"/>
              </a:rPr>
              <a:t>VIEW </a:t>
            </a:r>
            <a:r>
              <a:rPr lang="en-US" sz="1400" dirty="0" err="1">
                <a:latin typeface="Courier New" pitchFamily="49" charset="0"/>
                <a:cs typeface="Courier New" pitchFamily="49" charset="0"/>
              </a:rPr>
              <a:t>Sales_Employees</a:t>
            </a:r>
            <a:r>
              <a:rPr lang="en-US" sz="1400" dirty="0">
                <a:latin typeface="Courier New" pitchFamily="49" charset="0"/>
                <a:cs typeface="Courier New" pitchFamily="49" charset="0"/>
              </a:rPr>
              <a:t> AS SELECT </a:t>
            </a:r>
            <a:r>
              <a:rPr lang="en-US" sz="1400" dirty="0" err="1">
                <a:latin typeface="Courier New" pitchFamily="49" charset="0"/>
                <a:cs typeface="Courier New" pitchFamily="49" charset="0"/>
              </a:rPr>
              <a:t>employee_id</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first_name</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last_name</a:t>
            </a:r>
            <a:r>
              <a:rPr lang="en-US" sz="1400" dirty="0">
                <a:latin typeface="Courier New" pitchFamily="49" charset="0"/>
                <a:cs typeface="Courier New" pitchFamily="49" charset="0"/>
              </a:rPr>
              <a:t>, email, </a:t>
            </a:r>
            <a:r>
              <a:rPr lang="en-US" sz="1400" dirty="0" err="1">
                <a:latin typeface="Courier New" pitchFamily="49" charset="0"/>
                <a:cs typeface="Courier New" pitchFamily="49" charset="0"/>
              </a:rPr>
              <a:t>phone_number</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hire_date</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job_id</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department_id</a:t>
            </a:r>
            <a:r>
              <a:rPr lang="en-US" sz="1400" dirty="0">
                <a:latin typeface="Courier New" pitchFamily="49" charset="0"/>
                <a:cs typeface="Courier New" pitchFamily="49" charset="0"/>
              </a:rPr>
              <a:t> </a:t>
            </a:r>
            <a:endParaRPr lang="en-US" sz="1400" dirty="0" smtClean="0">
              <a:latin typeface="Courier New" pitchFamily="49" charset="0"/>
              <a:cs typeface="Courier New" pitchFamily="49" charset="0"/>
            </a:endParaRPr>
          </a:p>
          <a:p>
            <a:pPr marL="457200" lvl="1" indent="0">
              <a:buNone/>
            </a:pPr>
            <a:r>
              <a:rPr lang="en-US" sz="1400" dirty="0" smtClean="0">
                <a:latin typeface="Courier New" pitchFamily="49" charset="0"/>
                <a:cs typeface="Courier New" pitchFamily="49" charset="0"/>
              </a:rPr>
              <a:t>FROM </a:t>
            </a:r>
            <a:r>
              <a:rPr lang="en-US" sz="1400" dirty="0">
                <a:latin typeface="Courier New" pitchFamily="49" charset="0"/>
                <a:cs typeface="Courier New" pitchFamily="49" charset="0"/>
              </a:rPr>
              <a:t>employees </a:t>
            </a:r>
            <a:endParaRPr lang="en-US" sz="1400" dirty="0" smtClean="0">
              <a:latin typeface="Courier New" pitchFamily="49" charset="0"/>
              <a:cs typeface="Courier New" pitchFamily="49" charset="0"/>
            </a:endParaRPr>
          </a:p>
          <a:p>
            <a:pPr marL="457200" lvl="1" indent="0">
              <a:buNone/>
            </a:pPr>
            <a:r>
              <a:rPr lang="en-US" sz="1400" dirty="0" smtClean="0">
                <a:latin typeface="Courier New" pitchFamily="49" charset="0"/>
                <a:cs typeface="Courier New" pitchFamily="49" charset="0"/>
              </a:rPr>
              <a:t>WHERE </a:t>
            </a:r>
            <a:r>
              <a:rPr lang="en-US" sz="1400" dirty="0" err="1">
                <a:latin typeface="Courier New" pitchFamily="49" charset="0"/>
                <a:cs typeface="Courier New" pitchFamily="49" charset="0"/>
              </a:rPr>
              <a:t>department_id</a:t>
            </a:r>
            <a:r>
              <a:rPr lang="en-US" sz="1400" dirty="0">
                <a:latin typeface="Courier New" pitchFamily="49" charset="0"/>
                <a:cs typeface="Courier New" pitchFamily="49" charset="0"/>
              </a:rPr>
              <a:t> = (SELECT </a:t>
            </a:r>
            <a:r>
              <a:rPr lang="en-US" sz="1400" dirty="0" err="1">
                <a:latin typeface="Courier New" pitchFamily="49" charset="0"/>
                <a:cs typeface="Courier New" pitchFamily="49" charset="0"/>
              </a:rPr>
              <a:t>department_id</a:t>
            </a:r>
            <a:r>
              <a:rPr lang="en-US" sz="1400" dirty="0">
                <a:latin typeface="Courier New" pitchFamily="49" charset="0"/>
                <a:cs typeface="Courier New" pitchFamily="49" charset="0"/>
              </a:rPr>
              <a:t> FROM departments WHERE </a:t>
            </a:r>
            <a:r>
              <a:rPr lang="en-US" sz="1400" dirty="0" err="1">
                <a:latin typeface="Courier New" pitchFamily="49" charset="0"/>
                <a:cs typeface="Courier New" pitchFamily="49" charset="0"/>
              </a:rPr>
              <a:t>department_name</a:t>
            </a:r>
            <a:r>
              <a:rPr lang="en-US" sz="1400" dirty="0">
                <a:latin typeface="Courier New" pitchFamily="49" charset="0"/>
                <a:cs typeface="Courier New" pitchFamily="49" charset="0"/>
              </a:rPr>
              <a:t> = 'Sales</a:t>
            </a:r>
            <a:r>
              <a:rPr lang="en-US" sz="1400" dirty="0" smtClean="0">
                <a:latin typeface="Courier New" pitchFamily="49" charset="0"/>
                <a:cs typeface="Courier New" pitchFamily="49" charset="0"/>
              </a:rPr>
              <a:t>');</a:t>
            </a:r>
          </a:p>
          <a:p>
            <a:r>
              <a:rPr lang="pt-BR" dirty="0" smtClean="0"/>
              <a:t>Uma </a:t>
            </a:r>
            <a:r>
              <a:rPr lang="pt-BR" dirty="0"/>
              <a:t>visão que mostra os funcionários do departamento de vendas. </a:t>
            </a:r>
            <a:endParaRPr lang="pt-BR" dirty="0" smtClean="0"/>
          </a:p>
          <a:p>
            <a:pPr lvl="1"/>
            <a:r>
              <a:rPr lang="pt-BR" dirty="0" smtClean="0"/>
              <a:t>Essa </a:t>
            </a:r>
            <a:r>
              <a:rPr lang="pt-BR" dirty="0"/>
              <a:t>visão será atualizável, pois está baseada em uma única tabela e não envolve operações complexas</a:t>
            </a:r>
            <a:r>
              <a:rPr lang="pt-BR" dirty="0" smtClean="0"/>
              <a:t>.</a:t>
            </a:r>
            <a:endParaRPr lang="pt-BR" dirty="0"/>
          </a:p>
          <a:p>
            <a:r>
              <a:rPr lang="pt-BR" dirty="0" smtClean="0"/>
              <a:t>A visão </a:t>
            </a:r>
            <a:r>
              <a:rPr lang="pt-BR" dirty="0" err="1"/>
              <a:t>Sales_Employees</a:t>
            </a:r>
            <a:r>
              <a:rPr lang="pt-BR" dirty="0"/>
              <a:t> mostra todas as informações dos funcionários do departamento de vendas. </a:t>
            </a:r>
            <a:endParaRPr lang="pt-BR" dirty="0" smtClean="0"/>
          </a:p>
          <a:p>
            <a:pPr lvl="1"/>
            <a:r>
              <a:rPr lang="pt-BR" dirty="0" smtClean="0"/>
              <a:t>Como </a:t>
            </a:r>
            <a:r>
              <a:rPr lang="pt-BR" dirty="0"/>
              <a:t>a visão está baseada apenas na tabela </a:t>
            </a:r>
            <a:r>
              <a:rPr lang="pt-BR" dirty="0" err="1"/>
              <a:t>employees</a:t>
            </a:r>
            <a:r>
              <a:rPr lang="pt-BR" dirty="0"/>
              <a:t>, e a condição de seleção é direta, ela é atualizável.</a:t>
            </a:r>
          </a:p>
        </p:txBody>
      </p:sp>
    </p:spTree>
    <p:extLst>
      <p:ext uri="{BB962C8B-B14F-4D97-AF65-F5344CB8AC3E}">
        <p14:creationId xmlns:p14="http://schemas.microsoft.com/office/powerpoint/2010/main" val="2154562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Visão</a:t>
            </a:r>
            <a:br>
              <a:rPr lang="pt-BR" dirty="0"/>
            </a:br>
            <a:r>
              <a:rPr lang="pt-BR" dirty="0" err="1"/>
              <a:t>Visão</a:t>
            </a:r>
            <a:r>
              <a:rPr lang="pt-BR" dirty="0"/>
              <a:t> Atualizável</a:t>
            </a:r>
          </a:p>
        </p:txBody>
      </p:sp>
      <p:sp>
        <p:nvSpPr>
          <p:cNvPr id="3" name="Espaço Reservado para Conteúdo 2"/>
          <p:cNvSpPr>
            <a:spLocks noGrp="1"/>
          </p:cNvSpPr>
          <p:nvPr>
            <p:ph idx="1"/>
          </p:nvPr>
        </p:nvSpPr>
        <p:spPr/>
        <p:txBody>
          <a:bodyPr>
            <a:normAutofit fontScale="92500" lnSpcReduction="10000"/>
          </a:bodyPr>
          <a:lstStyle/>
          <a:p>
            <a:pPr marL="800100" lvl="2" indent="0">
              <a:buNone/>
            </a:pPr>
            <a:r>
              <a:rPr lang="en-US" dirty="0">
                <a:latin typeface="Courier New" pitchFamily="49" charset="0"/>
                <a:cs typeface="Courier New" pitchFamily="49" charset="0"/>
              </a:rPr>
              <a:t>CREATE VIEW </a:t>
            </a:r>
            <a:r>
              <a:rPr lang="en-US" dirty="0" err="1">
                <a:latin typeface="Courier New" pitchFamily="49" charset="0"/>
                <a:cs typeface="Courier New" pitchFamily="49" charset="0"/>
              </a:rPr>
              <a:t>Avg_Salary_By_Dept</a:t>
            </a:r>
            <a:r>
              <a:rPr lang="en-US" dirty="0">
                <a:latin typeface="Courier New" pitchFamily="49" charset="0"/>
                <a:cs typeface="Courier New" pitchFamily="49" charset="0"/>
              </a:rPr>
              <a:t> AS SELECT </a:t>
            </a:r>
            <a:r>
              <a:rPr lang="en-US" dirty="0" err="1">
                <a:latin typeface="Courier New" pitchFamily="49" charset="0"/>
                <a:cs typeface="Courier New" pitchFamily="49" charset="0"/>
              </a:rPr>
              <a:t>department_id</a:t>
            </a:r>
            <a:r>
              <a:rPr lang="en-US" dirty="0">
                <a:latin typeface="Courier New" pitchFamily="49" charset="0"/>
                <a:cs typeface="Courier New" pitchFamily="49" charset="0"/>
              </a:rPr>
              <a:t>, AVG(salary) AS </a:t>
            </a:r>
            <a:r>
              <a:rPr lang="en-US" dirty="0" err="1">
                <a:latin typeface="Courier New" pitchFamily="49" charset="0"/>
                <a:cs typeface="Courier New" pitchFamily="49" charset="0"/>
              </a:rPr>
              <a:t>avg_salary</a:t>
            </a:r>
            <a:r>
              <a:rPr lang="en-US" dirty="0">
                <a:latin typeface="Courier New" pitchFamily="49" charset="0"/>
                <a:cs typeface="Courier New" pitchFamily="49" charset="0"/>
              </a:rPr>
              <a:t> </a:t>
            </a:r>
            <a:endParaRPr lang="en-US" dirty="0" smtClean="0">
              <a:latin typeface="Courier New" pitchFamily="49" charset="0"/>
              <a:cs typeface="Courier New" pitchFamily="49" charset="0"/>
            </a:endParaRPr>
          </a:p>
          <a:p>
            <a:pPr marL="800100" lvl="2" indent="0">
              <a:buNone/>
            </a:pPr>
            <a:r>
              <a:rPr lang="en-US" dirty="0" smtClean="0">
                <a:latin typeface="Courier New" pitchFamily="49" charset="0"/>
                <a:cs typeface="Courier New" pitchFamily="49" charset="0"/>
              </a:rPr>
              <a:t>FROM </a:t>
            </a:r>
            <a:r>
              <a:rPr lang="en-US" dirty="0">
                <a:latin typeface="Courier New" pitchFamily="49" charset="0"/>
                <a:cs typeface="Courier New" pitchFamily="49" charset="0"/>
              </a:rPr>
              <a:t>employees </a:t>
            </a:r>
            <a:endParaRPr lang="en-US" dirty="0" smtClean="0">
              <a:latin typeface="Courier New" pitchFamily="49" charset="0"/>
              <a:cs typeface="Courier New" pitchFamily="49" charset="0"/>
            </a:endParaRPr>
          </a:p>
          <a:p>
            <a:pPr marL="800100" lvl="2" indent="0">
              <a:buNone/>
            </a:pPr>
            <a:r>
              <a:rPr lang="en-US" dirty="0" smtClean="0">
                <a:latin typeface="Courier New" pitchFamily="49" charset="0"/>
                <a:cs typeface="Courier New" pitchFamily="49" charset="0"/>
              </a:rPr>
              <a:t>GROUP </a:t>
            </a:r>
            <a:r>
              <a:rPr lang="en-US" dirty="0">
                <a:latin typeface="Courier New" pitchFamily="49" charset="0"/>
                <a:cs typeface="Courier New" pitchFamily="49" charset="0"/>
              </a:rPr>
              <a:t>BY </a:t>
            </a:r>
            <a:r>
              <a:rPr lang="en-US" dirty="0" err="1">
                <a:latin typeface="Courier New" pitchFamily="49" charset="0"/>
                <a:cs typeface="Courier New" pitchFamily="49" charset="0"/>
              </a:rPr>
              <a:t>department_id</a:t>
            </a:r>
            <a:r>
              <a:rPr lang="en-US" dirty="0" smtClean="0">
                <a:latin typeface="Courier New" pitchFamily="49" charset="0"/>
                <a:cs typeface="Courier New" pitchFamily="49" charset="0"/>
              </a:rPr>
              <a:t>;</a:t>
            </a:r>
          </a:p>
          <a:p>
            <a:r>
              <a:rPr lang="pt-BR" dirty="0"/>
              <a:t>Essa visão será não atualizável, pois envolve uma função agregada (AVG) e não pode ser facilmente </a:t>
            </a:r>
            <a:r>
              <a:rPr lang="pt-BR" dirty="0" smtClean="0"/>
              <a:t>atualizada.</a:t>
            </a:r>
          </a:p>
          <a:p>
            <a:r>
              <a:rPr lang="pt-BR" dirty="0" smtClean="0"/>
              <a:t>Mostra </a:t>
            </a:r>
            <a:r>
              <a:rPr lang="pt-BR" dirty="0"/>
              <a:t>a média de salário dos funcionários por departamento. Como envolve uma função agregada (AVG) e agrupamento (GROUP BY), esta visão é considerada não atualizável.</a:t>
            </a:r>
          </a:p>
        </p:txBody>
      </p:sp>
    </p:spTree>
    <p:extLst>
      <p:ext uri="{BB962C8B-B14F-4D97-AF65-F5344CB8AC3E}">
        <p14:creationId xmlns:p14="http://schemas.microsoft.com/office/powerpoint/2010/main" val="711423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Visão</a:t>
            </a:r>
            <a:br>
              <a:rPr lang="pt-BR" dirty="0" smtClean="0"/>
            </a:br>
            <a:r>
              <a:rPr lang="pt-BR" dirty="0" smtClean="0"/>
              <a:t>Atualizável X Não Atualizável</a:t>
            </a:r>
            <a:endParaRPr lang="pt-BR" dirty="0"/>
          </a:p>
        </p:txBody>
      </p:sp>
      <p:sp>
        <p:nvSpPr>
          <p:cNvPr id="3" name="Espaço Reservado para Conteúdo 2"/>
          <p:cNvSpPr>
            <a:spLocks noGrp="1"/>
          </p:cNvSpPr>
          <p:nvPr>
            <p:ph idx="1"/>
          </p:nvPr>
        </p:nvSpPr>
        <p:spPr/>
        <p:txBody>
          <a:bodyPr>
            <a:normAutofit fontScale="92500" lnSpcReduction="10000"/>
          </a:bodyPr>
          <a:lstStyle/>
          <a:p>
            <a:r>
              <a:rPr lang="pt-BR" dirty="0"/>
              <a:t>Visões Atualizáveis:</a:t>
            </a:r>
          </a:p>
          <a:p>
            <a:pPr lvl="1"/>
            <a:r>
              <a:rPr lang="pt-BR" dirty="0"/>
              <a:t>Quando você precisa de flexibilidade de atualização: </a:t>
            </a:r>
            <a:endParaRPr lang="pt-BR" dirty="0" smtClean="0"/>
          </a:p>
          <a:p>
            <a:pPr lvl="2"/>
            <a:r>
              <a:rPr lang="pt-BR" dirty="0" smtClean="0"/>
              <a:t>Se </a:t>
            </a:r>
            <a:r>
              <a:rPr lang="pt-BR" dirty="0"/>
              <a:t>você precisa permitir que os usuários atualizem, insiram ou excluam dados através da visão, uma visão atualizável é a escolha adequada. </a:t>
            </a:r>
            <a:endParaRPr lang="pt-BR" dirty="0" smtClean="0"/>
          </a:p>
          <a:p>
            <a:pPr lvl="2"/>
            <a:r>
              <a:rPr lang="pt-BR" dirty="0" smtClean="0"/>
              <a:t>Isso </a:t>
            </a:r>
            <a:r>
              <a:rPr lang="pt-BR" dirty="0"/>
              <a:t>é útil quando você deseja simplificar o acesso aos dados, permitindo que os usuários modifiquem as informações diretamente através da visão.</a:t>
            </a:r>
          </a:p>
          <a:p>
            <a:pPr lvl="1"/>
            <a:r>
              <a:rPr lang="pt-BR" dirty="0" smtClean="0"/>
              <a:t>Quando </a:t>
            </a:r>
            <a:r>
              <a:rPr lang="pt-BR" dirty="0"/>
              <a:t>a lógica de atualização é simples: </a:t>
            </a:r>
            <a:endParaRPr lang="pt-BR" dirty="0" smtClean="0"/>
          </a:p>
          <a:p>
            <a:pPr lvl="2"/>
            <a:r>
              <a:rPr lang="pt-BR" dirty="0" smtClean="0"/>
              <a:t>Visões </a:t>
            </a:r>
            <a:r>
              <a:rPr lang="pt-BR" dirty="0"/>
              <a:t>atualizáveis são mais adequadas quando a lógica de atualização é direta e não envolve operações complexas ou condições complicadas</a:t>
            </a:r>
            <a:r>
              <a:rPr lang="pt-BR" dirty="0" smtClean="0"/>
              <a:t>.</a:t>
            </a:r>
          </a:p>
        </p:txBody>
      </p:sp>
    </p:spTree>
    <p:extLst>
      <p:ext uri="{BB962C8B-B14F-4D97-AF65-F5344CB8AC3E}">
        <p14:creationId xmlns:p14="http://schemas.microsoft.com/office/powerpoint/2010/main" val="4280390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Visão</a:t>
            </a:r>
            <a:br>
              <a:rPr lang="pt-BR" dirty="0" smtClean="0"/>
            </a:br>
            <a:r>
              <a:rPr lang="pt-BR" dirty="0" smtClean="0"/>
              <a:t>Atualizável X Não Atualizável</a:t>
            </a:r>
            <a:endParaRPr lang="pt-BR" dirty="0"/>
          </a:p>
        </p:txBody>
      </p:sp>
      <p:sp>
        <p:nvSpPr>
          <p:cNvPr id="3" name="Espaço Reservado para Conteúdo 2"/>
          <p:cNvSpPr>
            <a:spLocks noGrp="1"/>
          </p:cNvSpPr>
          <p:nvPr>
            <p:ph idx="1"/>
          </p:nvPr>
        </p:nvSpPr>
        <p:spPr/>
        <p:txBody>
          <a:bodyPr>
            <a:normAutofit fontScale="92500" lnSpcReduction="20000"/>
          </a:bodyPr>
          <a:lstStyle/>
          <a:p>
            <a:r>
              <a:rPr lang="pt-BR" dirty="0" smtClean="0"/>
              <a:t>Visões </a:t>
            </a:r>
            <a:r>
              <a:rPr lang="pt-BR" dirty="0"/>
              <a:t>Não Atualizáveis:</a:t>
            </a:r>
          </a:p>
          <a:p>
            <a:pPr lvl="1"/>
            <a:r>
              <a:rPr lang="pt-BR" dirty="0"/>
              <a:t>Quando a consulta envolve funções agregadas ou junções complexas: </a:t>
            </a:r>
            <a:endParaRPr lang="pt-BR" dirty="0" smtClean="0"/>
          </a:p>
          <a:p>
            <a:pPr lvl="2"/>
            <a:r>
              <a:rPr lang="pt-BR" dirty="0" smtClean="0"/>
              <a:t>Se </a:t>
            </a:r>
            <a:r>
              <a:rPr lang="pt-BR" dirty="0"/>
              <a:t>a visão envolve funções agregadas como SUM, AVG, COUNT, ou operações de junção complexas, é mais provável que seja não atualizável. </a:t>
            </a:r>
            <a:endParaRPr lang="pt-BR" dirty="0" smtClean="0"/>
          </a:p>
          <a:p>
            <a:pPr lvl="2"/>
            <a:r>
              <a:rPr lang="pt-BR" dirty="0" smtClean="0"/>
              <a:t>Isso </a:t>
            </a:r>
            <a:r>
              <a:rPr lang="pt-BR" dirty="0"/>
              <a:t>ocorre porque a lógica de atualização para essas visões pode ser ambígua ou complicada.</a:t>
            </a:r>
          </a:p>
          <a:p>
            <a:pPr lvl="1"/>
            <a:r>
              <a:rPr lang="pt-BR" dirty="0" smtClean="0"/>
              <a:t>Quando </a:t>
            </a:r>
            <a:r>
              <a:rPr lang="pt-BR" dirty="0"/>
              <a:t>a visão é usada apenas para consulta: </a:t>
            </a:r>
            <a:endParaRPr lang="pt-BR" dirty="0" smtClean="0"/>
          </a:p>
          <a:p>
            <a:pPr lvl="2"/>
            <a:r>
              <a:rPr lang="pt-BR" dirty="0" smtClean="0"/>
              <a:t>Se </a:t>
            </a:r>
            <a:r>
              <a:rPr lang="pt-BR" dirty="0"/>
              <a:t>a visão é usada apenas para consultas e não há necessidade de atualização, uma visão não atualizável é a escolha certa. </a:t>
            </a:r>
            <a:endParaRPr lang="pt-BR" dirty="0" smtClean="0"/>
          </a:p>
          <a:p>
            <a:pPr lvl="2"/>
            <a:r>
              <a:rPr lang="pt-BR" dirty="0" smtClean="0"/>
              <a:t>Isso </a:t>
            </a:r>
            <a:r>
              <a:rPr lang="pt-BR" dirty="0"/>
              <a:t>pode ser útil para simplificar consultas frequentes ou ocultar a complexidade da estrutura de dados subjacente.</a:t>
            </a:r>
          </a:p>
        </p:txBody>
      </p:sp>
    </p:spTree>
    <p:extLst>
      <p:ext uri="{BB962C8B-B14F-4D97-AF65-F5344CB8AC3E}">
        <p14:creationId xmlns:p14="http://schemas.microsoft.com/office/powerpoint/2010/main" val="915472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Visão</a:t>
            </a:r>
            <a:br>
              <a:rPr lang="pt-BR" dirty="0"/>
            </a:br>
            <a:r>
              <a:rPr lang="pt-BR" dirty="0"/>
              <a:t>Atualizável X Não Atualizável</a:t>
            </a:r>
          </a:p>
        </p:txBody>
      </p:sp>
      <p:sp>
        <p:nvSpPr>
          <p:cNvPr id="3" name="Espaço Reservado para Conteúdo 2"/>
          <p:cNvSpPr>
            <a:spLocks noGrp="1"/>
          </p:cNvSpPr>
          <p:nvPr>
            <p:ph idx="1"/>
          </p:nvPr>
        </p:nvSpPr>
        <p:spPr/>
        <p:txBody>
          <a:bodyPr>
            <a:normAutofit fontScale="92500" lnSpcReduction="20000"/>
          </a:bodyPr>
          <a:lstStyle/>
          <a:p>
            <a:r>
              <a:rPr lang="pt-BR" dirty="0"/>
              <a:t>Não Recomendado:</a:t>
            </a:r>
          </a:p>
          <a:p>
            <a:pPr lvl="1"/>
            <a:r>
              <a:rPr lang="pt-BR" dirty="0" smtClean="0"/>
              <a:t>Para </a:t>
            </a:r>
            <a:r>
              <a:rPr lang="pt-BR" dirty="0"/>
              <a:t>consultas pesadas ou frequentes operações de atualização: </a:t>
            </a:r>
            <a:endParaRPr lang="pt-BR" dirty="0" smtClean="0"/>
          </a:p>
          <a:p>
            <a:pPr lvl="2"/>
            <a:r>
              <a:rPr lang="pt-BR" dirty="0" smtClean="0"/>
              <a:t>Visões </a:t>
            </a:r>
            <a:r>
              <a:rPr lang="pt-BR" dirty="0"/>
              <a:t>que envolvem consultas pesadas ou operações de atualização frequentes podem impactar negativamente o desempenho do sistema. </a:t>
            </a:r>
            <a:endParaRPr lang="pt-BR" dirty="0" smtClean="0"/>
          </a:p>
          <a:p>
            <a:pPr lvl="2"/>
            <a:r>
              <a:rPr lang="pt-BR" dirty="0" smtClean="0"/>
              <a:t>Nestes </a:t>
            </a:r>
            <a:r>
              <a:rPr lang="pt-BR" dirty="0"/>
              <a:t>casos, é melhor evitar o uso de visões ou reavaliar a lógica de consulta para otimização.</a:t>
            </a:r>
          </a:p>
          <a:p>
            <a:pPr lvl="1"/>
            <a:r>
              <a:rPr lang="pt-BR" dirty="0" smtClean="0"/>
              <a:t>Quando </a:t>
            </a:r>
            <a:r>
              <a:rPr lang="pt-BR" dirty="0"/>
              <a:t>a lógica de atualização é complexa ou ambígua: </a:t>
            </a:r>
            <a:endParaRPr lang="pt-BR" dirty="0" smtClean="0"/>
          </a:p>
          <a:p>
            <a:pPr lvl="2"/>
            <a:r>
              <a:rPr lang="pt-BR" dirty="0" smtClean="0"/>
              <a:t>Se </a:t>
            </a:r>
            <a:r>
              <a:rPr lang="pt-BR" dirty="0"/>
              <a:t>a lógica de atualização da visão é complexa ou ambígua, é melhor evitar o uso de visões atualizáveis, pois isso pode levar a problemas de integridade de dados ou resultados inesperados.</a:t>
            </a:r>
          </a:p>
        </p:txBody>
      </p:sp>
    </p:spTree>
    <p:extLst>
      <p:ext uri="{BB962C8B-B14F-4D97-AF65-F5344CB8AC3E}">
        <p14:creationId xmlns:p14="http://schemas.microsoft.com/office/powerpoint/2010/main" val="1459514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Visão</a:t>
            </a:r>
            <a:endParaRPr lang="pt-BR" dirty="0"/>
          </a:p>
        </p:txBody>
      </p:sp>
      <p:sp>
        <p:nvSpPr>
          <p:cNvPr id="3" name="Espaço Reservado para Conteúdo 2"/>
          <p:cNvSpPr>
            <a:spLocks noGrp="1"/>
          </p:cNvSpPr>
          <p:nvPr>
            <p:ph idx="1"/>
          </p:nvPr>
        </p:nvSpPr>
        <p:spPr/>
        <p:txBody>
          <a:bodyPr>
            <a:normAutofit lnSpcReduction="10000"/>
          </a:bodyPr>
          <a:lstStyle/>
          <a:p>
            <a:r>
              <a:rPr lang="pt-BR" dirty="0"/>
              <a:t>Materializadas vs. Não Materializadas:</a:t>
            </a:r>
          </a:p>
          <a:p>
            <a:pPr lvl="1"/>
            <a:r>
              <a:rPr lang="pt-BR" dirty="0" smtClean="0"/>
              <a:t>As </a:t>
            </a:r>
            <a:r>
              <a:rPr lang="pt-BR" dirty="0"/>
              <a:t>visões não materializadas são aquelas cujos resultados são recalculados sempre que são consultados.</a:t>
            </a:r>
          </a:p>
          <a:p>
            <a:pPr lvl="1"/>
            <a:r>
              <a:rPr lang="pt-BR" dirty="0"/>
              <a:t>Visões materializadas, por outro lado, armazenam fisicamente os resultados da consulta e são atualizadas periodicamente para refletir alterações nos dados subjacentes. </a:t>
            </a:r>
            <a:endParaRPr lang="pt-BR" dirty="0" smtClean="0"/>
          </a:p>
          <a:p>
            <a:pPr lvl="2"/>
            <a:r>
              <a:rPr lang="pt-BR" dirty="0" smtClean="0"/>
              <a:t>Melhorando significativamente </a:t>
            </a:r>
            <a:r>
              <a:rPr lang="pt-BR" dirty="0"/>
              <a:t>o desempenho de consultas complexas.</a:t>
            </a:r>
          </a:p>
        </p:txBody>
      </p:sp>
    </p:spTree>
    <p:extLst>
      <p:ext uri="{BB962C8B-B14F-4D97-AF65-F5344CB8AC3E}">
        <p14:creationId xmlns:p14="http://schemas.microsoft.com/office/powerpoint/2010/main" val="2121926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Visão</a:t>
            </a:r>
            <a:br>
              <a:rPr lang="pt-BR" dirty="0" smtClean="0"/>
            </a:br>
            <a:r>
              <a:rPr lang="pt-BR" dirty="0" smtClean="0"/>
              <a:t>Materializadas x Não Materializadas</a:t>
            </a:r>
            <a:endParaRPr lang="pt-BR" dirty="0"/>
          </a:p>
        </p:txBody>
      </p:sp>
      <p:sp>
        <p:nvSpPr>
          <p:cNvPr id="3" name="Espaço Reservado para Conteúdo 2"/>
          <p:cNvSpPr>
            <a:spLocks noGrp="1"/>
          </p:cNvSpPr>
          <p:nvPr>
            <p:ph idx="1"/>
          </p:nvPr>
        </p:nvSpPr>
        <p:spPr/>
        <p:txBody>
          <a:bodyPr>
            <a:normAutofit fontScale="70000" lnSpcReduction="20000"/>
          </a:bodyPr>
          <a:lstStyle/>
          <a:p>
            <a:pPr marL="800100" lvl="2" indent="0">
              <a:buNone/>
            </a:pPr>
            <a:r>
              <a:rPr lang="en-US" sz="2300" dirty="0">
                <a:latin typeface="Courier New" pitchFamily="49" charset="0"/>
                <a:cs typeface="Courier New" pitchFamily="49" charset="0"/>
              </a:rPr>
              <a:t>CREATE MATERIALIZED VIEW </a:t>
            </a:r>
            <a:r>
              <a:rPr lang="en-US" sz="2300" dirty="0" err="1">
                <a:latin typeface="Courier New" pitchFamily="49" charset="0"/>
                <a:cs typeface="Courier New" pitchFamily="49" charset="0"/>
              </a:rPr>
              <a:t>Sales_Summary</a:t>
            </a:r>
            <a:r>
              <a:rPr lang="en-US" sz="2300" dirty="0">
                <a:latin typeface="Courier New" pitchFamily="49" charset="0"/>
                <a:cs typeface="Courier New" pitchFamily="49" charset="0"/>
              </a:rPr>
              <a:t> AS</a:t>
            </a:r>
          </a:p>
          <a:p>
            <a:pPr marL="800100" lvl="2" indent="0">
              <a:buNone/>
            </a:pPr>
            <a:r>
              <a:rPr lang="en-US" sz="2300" dirty="0">
                <a:latin typeface="Courier New" pitchFamily="49" charset="0"/>
                <a:cs typeface="Courier New" pitchFamily="49" charset="0"/>
              </a:rPr>
              <a:t>SELECT </a:t>
            </a:r>
            <a:r>
              <a:rPr lang="en-US" sz="2300" dirty="0" err="1">
                <a:latin typeface="Courier New" pitchFamily="49" charset="0"/>
                <a:cs typeface="Courier New" pitchFamily="49" charset="0"/>
              </a:rPr>
              <a:t>department_id</a:t>
            </a:r>
            <a:r>
              <a:rPr lang="en-US" sz="2300" dirty="0">
                <a:latin typeface="Courier New" pitchFamily="49" charset="0"/>
                <a:cs typeface="Courier New" pitchFamily="49" charset="0"/>
              </a:rPr>
              <a:t>, COUNT(*) AS </a:t>
            </a:r>
            <a:r>
              <a:rPr lang="en-US" sz="2300" dirty="0" err="1">
                <a:latin typeface="Courier New" pitchFamily="49" charset="0"/>
                <a:cs typeface="Courier New" pitchFamily="49" charset="0"/>
              </a:rPr>
              <a:t>num_employees</a:t>
            </a:r>
            <a:r>
              <a:rPr lang="en-US" sz="2300" dirty="0">
                <a:latin typeface="Courier New" pitchFamily="49" charset="0"/>
                <a:cs typeface="Courier New" pitchFamily="49" charset="0"/>
              </a:rPr>
              <a:t>, AVG(salary) AS </a:t>
            </a:r>
            <a:r>
              <a:rPr lang="en-US" sz="2300" dirty="0" err="1">
                <a:latin typeface="Courier New" pitchFamily="49" charset="0"/>
                <a:cs typeface="Courier New" pitchFamily="49" charset="0"/>
              </a:rPr>
              <a:t>avg_salary</a:t>
            </a:r>
            <a:endParaRPr lang="en-US" sz="2300" dirty="0">
              <a:latin typeface="Courier New" pitchFamily="49" charset="0"/>
              <a:cs typeface="Courier New" pitchFamily="49" charset="0"/>
            </a:endParaRPr>
          </a:p>
          <a:p>
            <a:pPr marL="800100" lvl="2" indent="0">
              <a:buNone/>
            </a:pPr>
            <a:r>
              <a:rPr lang="en-US" sz="2300" dirty="0">
                <a:latin typeface="Courier New" pitchFamily="49" charset="0"/>
                <a:cs typeface="Courier New" pitchFamily="49" charset="0"/>
              </a:rPr>
              <a:t>FROM employees</a:t>
            </a:r>
          </a:p>
          <a:p>
            <a:pPr marL="800100" lvl="2" indent="0">
              <a:buNone/>
            </a:pPr>
            <a:r>
              <a:rPr lang="en-US" sz="2300" dirty="0">
                <a:latin typeface="Courier New" pitchFamily="49" charset="0"/>
                <a:cs typeface="Courier New" pitchFamily="49" charset="0"/>
              </a:rPr>
              <a:t>WHERE </a:t>
            </a:r>
            <a:r>
              <a:rPr lang="en-US" sz="2300" dirty="0" err="1">
                <a:latin typeface="Courier New" pitchFamily="49" charset="0"/>
                <a:cs typeface="Courier New" pitchFamily="49" charset="0"/>
              </a:rPr>
              <a:t>department_id</a:t>
            </a:r>
            <a:r>
              <a:rPr lang="en-US" sz="2300" dirty="0">
                <a:latin typeface="Courier New" pitchFamily="49" charset="0"/>
                <a:cs typeface="Courier New" pitchFamily="49" charset="0"/>
              </a:rPr>
              <a:t> IN </a:t>
            </a:r>
            <a:endParaRPr lang="en-US" sz="2300" dirty="0" smtClean="0">
              <a:latin typeface="Courier New" pitchFamily="49" charset="0"/>
              <a:cs typeface="Courier New" pitchFamily="49" charset="0"/>
            </a:endParaRPr>
          </a:p>
          <a:p>
            <a:pPr marL="800100" lvl="2" indent="0">
              <a:buNone/>
            </a:pPr>
            <a:r>
              <a:rPr lang="en-US" sz="2300" dirty="0">
                <a:latin typeface="Courier New" pitchFamily="49" charset="0"/>
                <a:cs typeface="Courier New" pitchFamily="49" charset="0"/>
              </a:rPr>
              <a:t>	</a:t>
            </a:r>
            <a:r>
              <a:rPr lang="en-US" sz="2300" dirty="0" smtClean="0">
                <a:latin typeface="Courier New" pitchFamily="49" charset="0"/>
                <a:cs typeface="Courier New" pitchFamily="49" charset="0"/>
              </a:rPr>
              <a:t>	(</a:t>
            </a:r>
            <a:r>
              <a:rPr lang="en-US" sz="2300" dirty="0">
                <a:latin typeface="Courier New" pitchFamily="49" charset="0"/>
                <a:cs typeface="Courier New" pitchFamily="49" charset="0"/>
              </a:rPr>
              <a:t>SELECT </a:t>
            </a:r>
            <a:r>
              <a:rPr lang="en-US" sz="2300" dirty="0" err="1">
                <a:latin typeface="Courier New" pitchFamily="49" charset="0"/>
                <a:cs typeface="Courier New" pitchFamily="49" charset="0"/>
              </a:rPr>
              <a:t>department_id</a:t>
            </a:r>
            <a:r>
              <a:rPr lang="en-US" sz="2300" dirty="0">
                <a:latin typeface="Courier New" pitchFamily="49" charset="0"/>
                <a:cs typeface="Courier New" pitchFamily="49" charset="0"/>
              </a:rPr>
              <a:t> </a:t>
            </a:r>
            <a:endParaRPr lang="en-US" sz="2300" dirty="0" smtClean="0">
              <a:latin typeface="Courier New" pitchFamily="49" charset="0"/>
              <a:cs typeface="Courier New" pitchFamily="49" charset="0"/>
            </a:endParaRPr>
          </a:p>
          <a:p>
            <a:pPr marL="800100" lvl="2" indent="0">
              <a:buNone/>
            </a:pPr>
            <a:r>
              <a:rPr lang="en-US" sz="2300" dirty="0">
                <a:latin typeface="Courier New" pitchFamily="49" charset="0"/>
                <a:cs typeface="Courier New" pitchFamily="49" charset="0"/>
              </a:rPr>
              <a:t>	</a:t>
            </a:r>
            <a:r>
              <a:rPr lang="en-US" sz="2300" dirty="0" smtClean="0">
                <a:latin typeface="Courier New" pitchFamily="49" charset="0"/>
                <a:cs typeface="Courier New" pitchFamily="49" charset="0"/>
              </a:rPr>
              <a:t>	 FROM </a:t>
            </a:r>
            <a:r>
              <a:rPr lang="en-US" sz="2300" dirty="0">
                <a:latin typeface="Courier New" pitchFamily="49" charset="0"/>
                <a:cs typeface="Courier New" pitchFamily="49" charset="0"/>
              </a:rPr>
              <a:t>departments WHERE </a:t>
            </a:r>
            <a:r>
              <a:rPr lang="en-US" sz="2300" dirty="0" err="1">
                <a:latin typeface="Courier New" pitchFamily="49" charset="0"/>
                <a:cs typeface="Courier New" pitchFamily="49" charset="0"/>
              </a:rPr>
              <a:t>department_name</a:t>
            </a:r>
            <a:r>
              <a:rPr lang="en-US" sz="2300" dirty="0">
                <a:latin typeface="Courier New" pitchFamily="49" charset="0"/>
                <a:cs typeface="Courier New" pitchFamily="49" charset="0"/>
              </a:rPr>
              <a:t> = 'Sales')</a:t>
            </a:r>
          </a:p>
          <a:p>
            <a:pPr marL="800100" lvl="2" indent="0">
              <a:buNone/>
            </a:pPr>
            <a:r>
              <a:rPr lang="en-US" sz="2300" dirty="0" smtClean="0">
                <a:latin typeface="Courier New" pitchFamily="49" charset="0"/>
                <a:cs typeface="Courier New" pitchFamily="49" charset="0"/>
              </a:rPr>
              <a:t>		 GROUP </a:t>
            </a:r>
            <a:r>
              <a:rPr lang="en-US" sz="2300" dirty="0">
                <a:latin typeface="Courier New" pitchFamily="49" charset="0"/>
                <a:cs typeface="Courier New" pitchFamily="49" charset="0"/>
              </a:rPr>
              <a:t>BY </a:t>
            </a:r>
            <a:r>
              <a:rPr lang="en-US" sz="2300" dirty="0" err="1">
                <a:latin typeface="Courier New" pitchFamily="49" charset="0"/>
                <a:cs typeface="Courier New" pitchFamily="49" charset="0"/>
              </a:rPr>
              <a:t>department_id</a:t>
            </a:r>
            <a:r>
              <a:rPr lang="en-US" sz="2300" dirty="0" smtClean="0">
                <a:latin typeface="Courier New" pitchFamily="49" charset="0"/>
                <a:cs typeface="Courier New" pitchFamily="49" charset="0"/>
              </a:rPr>
              <a:t>;</a:t>
            </a:r>
          </a:p>
          <a:p>
            <a:pPr marL="800100" lvl="2" indent="0">
              <a:buNone/>
            </a:pPr>
            <a:endParaRPr lang="en-US" dirty="0" smtClean="0">
              <a:latin typeface="Courier New" pitchFamily="49" charset="0"/>
              <a:cs typeface="Courier New" pitchFamily="49" charset="0"/>
            </a:endParaRPr>
          </a:p>
          <a:p>
            <a:r>
              <a:rPr lang="pt-BR" dirty="0"/>
              <a:t>Neste exemplo, a visão materializada </a:t>
            </a:r>
            <a:r>
              <a:rPr lang="pt-BR" dirty="0" err="1"/>
              <a:t>Sales_Summary</a:t>
            </a:r>
            <a:r>
              <a:rPr lang="pt-BR" dirty="0"/>
              <a:t> armazena o número de funcionários e a média de salário por departamento de vendas. Os resultados são armazenados fisicamente, o que significa que consultas subsequentes à visão não precisam recalcular os resultados toda vez</a:t>
            </a:r>
          </a:p>
        </p:txBody>
      </p:sp>
    </p:spTree>
    <p:extLst>
      <p:ext uri="{BB962C8B-B14F-4D97-AF65-F5344CB8AC3E}">
        <p14:creationId xmlns:p14="http://schemas.microsoft.com/office/powerpoint/2010/main" val="4246499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Visão</a:t>
            </a:r>
            <a:br>
              <a:rPr lang="pt-BR" dirty="0"/>
            </a:br>
            <a:r>
              <a:rPr lang="pt-BR" dirty="0"/>
              <a:t>Materializadas x Não Materializadas</a:t>
            </a:r>
          </a:p>
        </p:txBody>
      </p:sp>
      <p:sp>
        <p:nvSpPr>
          <p:cNvPr id="3" name="Espaço Reservado para Conteúdo 2"/>
          <p:cNvSpPr>
            <a:spLocks noGrp="1"/>
          </p:cNvSpPr>
          <p:nvPr>
            <p:ph idx="1"/>
          </p:nvPr>
        </p:nvSpPr>
        <p:spPr/>
        <p:txBody>
          <a:bodyPr>
            <a:normAutofit fontScale="85000" lnSpcReduction="20000"/>
          </a:bodyPr>
          <a:lstStyle/>
          <a:p>
            <a:pPr marL="800100" lvl="2" indent="0">
              <a:buNone/>
            </a:pPr>
            <a:r>
              <a:rPr lang="en-US" sz="2100" dirty="0">
                <a:latin typeface="Courier New" pitchFamily="49" charset="0"/>
                <a:cs typeface="Courier New" pitchFamily="49" charset="0"/>
              </a:rPr>
              <a:t>CREATE VIEW </a:t>
            </a:r>
            <a:r>
              <a:rPr lang="en-US" sz="2100" dirty="0" err="1">
                <a:latin typeface="Courier New" pitchFamily="49" charset="0"/>
                <a:cs typeface="Courier New" pitchFamily="49" charset="0"/>
              </a:rPr>
              <a:t>Employee_Details</a:t>
            </a:r>
            <a:r>
              <a:rPr lang="en-US" sz="2100" dirty="0">
                <a:latin typeface="Courier New" pitchFamily="49" charset="0"/>
                <a:cs typeface="Courier New" pitchFamily="49" charset="0"/>
              </a:rPr>
              <a:t> AS</a:t>
            </a:r>
          </a:p>
          <a:p>
            <a:pPr marL="800100" lvl="2" indent="0">
              <a:buNone/>
            </a:pPr>
            <a:r>
              <a:rPr lang="en-US" sz="2100" dirty="0">
                <a:latin typeface="Courier New" pitchFamily="49" charset="0"/>
                <a:cs typeface="Courier New" pitchFamily="49" charset="0"/>
              </a:rPr>
              <a:t>SELECT </a:t>
            </a:r>
            <a:r>
              <a:rPr lang="en-US" sz="2100" dirty="0" err="1">
                <a:latin typeface="Courier New" pitchFamily="49" charset="0"/>
                <a:cs typeface="Courier New" pitchFamily="49" charset="0"/>
              </a:rPr>
              <a:t>employee_id</a:t>
            </a:r>
            <a:r>
              <a:rPr lang="en-US" sz="2100" dirty="0">
                <a:latin typeface="Courier New" pitchFamily="49" charset="0"/>
                <a:cs typeface="Courier New" pitchFamily="49" charset="0"/>
              </a:rPr>
              <a:t>, </a:t>
            </a:r>
            <a:r>
              <a:rPr lang="en-US" sz="2100" dirty="0" err="1">
                <a:latin typeface="Courier New" pitchFamily="49" charset="0"/>
                <a:cs typeface="Courier New" pitchFamily="49" charset="0"/>
              </a:rPr>
              <a:t>first_name</a:t>
            </a:r>
            <a:r>
              <a:rPr lang="en-US" sz="2100" dirty="0">
                <a:latin typeface="Courier New" pitchFamily="49" charset="0"/>
                <a:cs typeface="Courier New" pitchFamily="49" charset="0"/>
              </a:rPr>
              <a:t>, </a:t>
            </a:r>
            <a:r>
              <a:rPr lang="en-US" sz="2100" dirty="0" err="1">
                <a:latin typeface="Courier New" pitchFamily="49" charset="0"/>
                <a:cs typeface="Courier New" pitchFamily="49" charset="0"/>
              </a:rPr>
              <a:t>last_name</a:t>
            </a:r>
            <a:r>
              <a:rPr lang="en-US" sz="2100" dirty="0">
                <a:latin typeface="Courier New" pitchFamily="49" charset="0"/>
                <a:cs typeface="Courier New" pitchFamily="49" charset="0"/>
              </a:rPr>
              <a:t>, email, </a:t>
            </a:r>
            <a:r>
              <a:rPr lang="en-US" sz="2100" dirty="0" err="1">
                <a:latin typeface="Courier New" pitchFamily="49" charset="0"/>
                <a:cs typeface="Courier New" pitchFamily="49" charset="0"/>
              </a:rPr>
              <a:t>phone_number</a:t>
            </a:r>
            <a:r>
              <a:rPr lang="en-US" sz="2100" dirty="0">
                <a:latin typeface="Courier New" pitchFamily="49" charset="0"/>
                <a:cs typeface="Courier New" pitchFamily="49" charset="0"/>
              </a:rPr>
              <a:t>, </a:t>
            </a:r>
            <a:r>
              <a:rPr lang="en-US" sz="2100" dirty="0" err="1">
                <a:latin typeface="Courier New" pitchFamily="49" charset="0"/>
                <a:cs typeface="Courier New" pitchFamily="49" charset="0"/>
              </a:rPr>
              <a:t>hire_date</a:t>
            </a:r>
            <a:r>
              <a:rPr lang="en-US" sz="2100" dirty="0">
                <a:latin typeface="Courier New" pitchFamily="49" charset="0"/>
                <a:cs typeface="Courier New" pitchFamily="49" charset="0"/>
              </a:rPr>
              <a:t>, </a:t>
            </a:r>
            <a:r>
              <a:rPr lang="en-US" sz="2100" dirty="0" err="1">
                <a:latin typeface="Courier New" pitchFamily="49" charset="0"/>
                <a:cs typeface="Courier New" pitchFamily="49" charset="0"/>
              </a:rPr>
              <a:t>job_id</a:t>
            </a:r>
            <a:r>
              <a:rPr lang="en-US" sz="2100" dirty="0">
                <a:latin typeface="Courier New" pitchFamily="49" charset="0"/>
                <a:cs typeface="Courier New" pitchFamily="49" charset="0"/>
              </a:rPr>
              <a:t>, salary, </a:t>
            </a:r>
            <a:r>
              <a:rPr lang="en-US" sz="2100" dirty="0" err="1">
                <a:latin typeface="Courier New" pitchFamily="49" charset="0"/>
                <a:cs typeface="Courier New" pitchFamily="49" charset="0"/>
              </a:rPr>
              <a:t>department_id</a:t>
            </a:r>
            <a:endParaRPr lang="en-US" sz="2100" dirty="0">
              <a:latin typeface="Courier New" pitchFamily="49" charset="0"/>
              <a:cs typeface="Courier New" pitchFamily="49" charset="0"/>
            </a:endParaRPr>
          </a:p>
          <a:p>
            <a:pPr marL="800100" lvl="2" indent="0">
              <a:buNone/>
            </a:pPr>
            <a:r>
              <a:rPr lang="en-US" sz="2100" dirty="0">
                <a:latin typeface="Courier New" pitchFamily="49" charset="0"/>
                <a:cs typeface="Courier New" pitchFamily="49" charset="0"/>
              </a:rPr>
              <a:t>FROM employees</a:t>
            </a:r>
            <a:r>
              <a:rPr lang="en-US" sz="2100" dirty="0" smtClean="0">
                <a:latin typeface="Courier New" pitchFamily="49" charset="0"/>
                <a:cs typeface="Courier New" pitchFamily="49" charset="0"/>
              </a:rPr>
              <a:t>;</a:t>
            </a:r>
          </a:p>
          <a:p>
            <a:pPr marL="800100" lvl="2" indent="0">
              <a:buNone/>
            </a:pPr>
            <a:endParaRPr lang="en-US" sz="1800" dirty="0" smtClean="0">
              <a:latin typeface="Courier New" pitchFamily="49" charset="0"/>
              <a:cs typeface="Courier New" pitchFamily="49" charset="0"/>
            </a:endParaRPr>
          </a:p>
          <a:p>
            <a:r>
              <a:rPr lang="pt-BR" dirty="0" smtClean="0"/>
              <a:t>A visão </a:t>
            </a:r>
            <a:r>
              <a:rPr lang="pt-BR" dirty="0" err="1"/>
              <a:t>Employee_Details</a:t>
            </a:r>
            <a:r>
              <a:rPr lang="pt-BR" dirty="0"/>
              <a:t> mostra todas as informações dos funcionários. Como não especificamos MATERIALIZED, essa visão é não materializada por padrão</a:t>
            </a:r>
            <a:r>
              <a:rPr lang="pt-BR" dirty="0" smtClean="0"/>
              <a:t>.</a:t>
            </a:r>
          </a:p>
          <a:p>
            <a:r>
              <a:rPr lang="pt-BR" dirty="0"/>
              <a:t>Uma visão não materializada é uma visão onde os resultados não são armazenados fisicamente; em vez disso, os dados são recalculados sempre que a visão é consultada.</a:t>
            </a:r>
          </a:p>
        </p:txBody>
      </p:sp>
    </p:spTree>
    <p:extLst>
      <p:ext uri="{BB962C8B-B14F-4D97-AF65-F5344CB8AC3E}">
        <p14:creationId xmlns:p14="http://schemas.microsoft.com/office/powerpoint/2010/main" val="2965793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Visão</a:t>
            </a:r>
            <a:endParaRPr lang="pt-BR" dirty="0"/>
          </a:p>
        </p:txBody>
      </p:sp>
      <p:sp>
        <p:nvSpPr>
          <p:cNvPr id="3" name="Espaço Reservado para Conteúdo 2"/>
          <p:cNvSpPr>
            <a:spLocks noGrp="1"/>
          </p:cNvSpPr>
          <p:nvPr>
            <p:ph idx="1"/>
          </p:nvPr>
        </p:nvSpPr>
        <p:spPr/>
        <p:txBody>
          <a:bodyPr>
            <a:normAutofit fontScale="92500" lnSpcReduction="10000"/>
          </a:bodyPr>
          <a:lstStyle/>
          <a:p>
            <a:r>
              <a:rPr lang="pt-BR" dirty="0" smtClean="0"/>
              <a:t>Uma visão em um banco de dados é uma consulta armazenada que é tratada como uma tabela virtual.</a:t>
            </a:r>
          </a:p>
          <a:p>
            <a:r>
              <a:rPr lang="pt-BR" dirty="0" smtClean="0"/>
              <a:t>Ela não armazena dados por si só, mas fornece uma representação de dados de uma ou mais tabelas.</a:t>
            </a:r>
          </a:p>
          <a:p>
            <a:r>
              <a:rPr lang="pt-BR" dirty="0" smtClean="0"/>
              <a:t>As visões podem ser utilizadas para simplificar consultas complexas</a:t>
            </a:r>
          </a:p>
          <a:p>
            <a:pPr lvl="1"/>
            <a:r>
              <a:rPr lang="pt-BR" dirty="0" smtClean="0"/>
              <a:t>Ocultar detalhes de implementação e garantir a segurança dos dados.</a:t>
            </a:r>
            <a:endParaRPr lang="pt-BR" dirty="0"/>
          </a:p>
        </p:txBody>
      </p:sp>
    </p:spTree>
    <p:extLst>
      <p:ext uri="{BB962C8B-B14F-4D97-AF65-F5344CB8AC3E}">
        <p14:creationId xmlns:p14="http://schemas.microsoft.com/office/powerpoint/2010/main" val="20370278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Visão</a:t>
            </a:r>
            <a:br>
              <a:rPr lang="pt-BR" dirty="0"/>
            </a:br>
            <a:r>
              <a:rPr lang="pt-BR" dirty="0"/>
              <a:t>Materializadas x Não Materializadas</a:t>
            </a:r>
          </a:p>
        </p:txBody>
      </p:sp>
      <p:sp>
        <p:nvSpPr>
          <p:cNvPr id="3" name="Espaço Reservado para Conteúdo 2"/>
          <p:cNvSpPr>
            <a:spLocks noGrp="1"/>
          </p:cNvSpPr>
          <p:nvPr>
            <p:ph idx="1"/>
          </p:nvPr>
        </p:nvSpPr>
        <p:spPr/>
        <p:txBody>
          <a:bodyPr>
            <a:normAutofit/>
          </a:bodyPr>
          <a:lstStyle/>
          <a:p>
            <a:r>
              <a:rPr lang="pt-BR" dirty="0"/>
              <a:t>Quando Utilizar:</a:t>
            </a:r>
          </a:p>
          <a:p>
            <a:pPr lvl="1"/>
            <a:r>
              <a:rPr lang="pt-BR" dirty="0" smtClean="0"/>
              <a:t>Visão </a:t>
            </a:r>
            <a:r>
              <a:rPr lang="pt-BR" dirty="0"/>
              <a:t>Materializada: </a:t>
            </a:r>
            <a:endParaRPr lang="pt-BR" dirty="0" smtClean="0"/>
          </a:p>
          <a:p>
            <a:pPr lvl="2"/>
            <a:r>
              <a:rPr lang="pt-BR" dirty="0" smtClean="0"/>
              <a:t>Utilize </a:t>
            </a:r>
            <a:r>
              <a:rPr lang="pt-BR" dirty="0"/>
              <a:t>quando precisar de acesso rápido aos resultados de consultas complexas, especialmente se os dados subjacentes forem estáveis e não mudarem com frequência.</a:t>
            </a:r>
          </a:p>
          <a:p>
            <a:pPr lvl="1"/>
            <a:r>
              <a:rPr lang="pt-BR" dirty="0" smtClean="0"/>
              <a:t>Visão </a:t>
            </a:r>
            <a:r>
              <a:rPr lang="pt-BR" dirty="0"/>
              <a:t>Não Materializada: </a:t>
            </a:r>
            <a:endParaRPr lang="pt-BR" dirty="0" smtClean="0"/>
          </a:p>
          <a:p>
            <a:pPr lvl="2"/>
            <a:r>
              <a:rPr lang="pt-BR" dirty="0" smtClean="0"/>
              <a:t>Utilize </a:t>
            </a:r>
            <a:r>
              <a:rPr lang="pt-BR" dirty="0"/>
              <a:t>quando precisar de uma visão atualizada em tempo real dos dados subjacentes, e o tempo de resposta não for uma preocupação crítica.</a:t>
            </a:r>
          </a:p>
        </p:txBody>
      </p:sp>
    </p:spTree>
    <p:extLst>
      <p:ext uri="{BB962C8B-B14F-4D97-AF65-F5344CB8AC3E}">
        <p14:creationId xmlns:p14="http://schemas.microsoft.com/office/powerpoint/2010/main" val="39731447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Visão</a:t>
            </a:r>
            <a:endParaRPr lang="pt-BR" dirty="0"/>
          </a:p>
        </p:txBody>
      </p:sp>
      <p:sp>
        <p:nvSpPr>
          <p:cNvPr id="3" name="Espaço Reservado para Conteúdo 2"/>
          <p:cNvSpPr>
            <a:spLocks noGrp="1"/>
          </p:cNvSpPr>
          <p:nvPr>
            <p:ph idx="1"/>
          </p:nvPr>
        </p:nvSpPr>
        <p:spPr/>
        <p:txBody>
          <a:bodyPr>
            <a:normAutofit lnSpcReduction="10000"/>
          </a:bodyPr>
          <a:lstStyle/>
          <a:p>
            <a:r>
              <a:rPr lang="pt-BR" dirty="0"/>
              <a:t>Visões Aninhadas:</a:t>
            </a:r>
          </a:p>
          <a:p>
            <a:pPr lvl="1"/>
            <a:r>
              <a:rPr lang="pt-BR" dirty="0" smtClean="0"/>
              <a:t>Visões </a:t>
            </a:r>
            <a:r>
              <a:rPr lang="pt-BR" dirty="0"/>
              <a:t>podem ser aninhadas dentro de outras visões ou consultas, permitindo uma camada adicional de abstração e modularidade.</a:t>
            </a:r>
          </a:p>
          <a:p>
            <a:r>
              <a:rPr lang="pt-BR" dirty="0"/>
              <a:t>Recursividade:</a:t>
            </a:r>
          </a:p>
          <a:p>
            <a:pPr lvl="1"/>
            <a:r>
              <a:rPr lang="pt-BR" dirty="0" smtClean="0"/>
              <a:t>Visões </a:t>
            </a:r>
            <a:r>
              <a:rPr lang="pt-BR" dirty="0"/>
              <a:t>recursivas são aquelas que se referem a si mesmas em sua definição, permitindo consultas hierárquicas ou recursivas. Isso é útil para consultas em estruturas de dados como árvores ou grafos.</a:t>
            </a:r>
          </a:p>
        </p:txBody>
      </p:sp>
    </p:spTree>
    <p:extLst>
      <p:ext uri="{BB962C8B-B14F-4D97-AF65-F5344CB8AC3E}">
        <p14:creationId xmlns:p14="http://schemas.microsoft.com/office/powerpoint/2010/main" val="25450054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116632"/>
            <a:ext cx="8229600" cy="634082"/>
          </a:xfrm>
        </p:spPr>
        <p:txBody>
          <a:bodyPr>
            <a:normAutofit fontScale="90000"/>
          </a:bodyPr>
          <a:lstStyle/>
          <a:p>
            <a:r>
              <a:rPr lang="pt-BR" dirty="0" smtClean="0"/>
              <a:t>Visão Aninhada</a:t>
            </a:r>
            <a:endParaRPr lang="pt-BR" dirty="0"/>
          </a:p>
        </p:txBody>
      </p:sp>
      <p:sp>
        <p:nvSpPr>
          <p:cNvPr id="3" name="Espaço Reservado para Conteúdo 2"/>
          <p:cNvSpPr>
            <a:spLocks noGrp="1"/>
          </p:cNvSpPr>
          <p:nvPr>
            <p:ph idx="1"/>
          </p:nvPr>
        </p:nvSpPr>
        <p:spPr>
          <a:xfrm>
            <a:off x="457200" y="908720"/>
            <a:ext cx="8229600" cy="5832648"/>
          </a:xfrm>
        </p:spPr>
        <p:txBody>
          <a:bodyPr>
            <a:normAutofit fontScale="55000" lnSpcReduction="20000"/>
          </a:bodyPr>
          <a:lstStyle/>
          <a:p>
            <a:r>
              <a:rPr lang="pt-BR" dirty="0"/>
              <a:t>Suponha que </a:t>
            </a:r>
            <a:r>
              <a:rPr lang="pt-BR" dirty="0" smtClean="0"/>
              <a:t>é preciso </a:t>
            </a:r>
            <a:r>
              <a:rPr lang="pt-BR" dirty="0"/>
              <a:t>criar uma visão que liste os nomes dos funcionários do departamento de vendas, juntamente com o nome do gerente desse departamento. </a:t>
            </a:r>
            <a:endParaRPr lang="pt-BR" dirty="0" smtClean="0"/>
          </a:p>
          <a:p>
            <a:r>
              <a:rPr lang="pt-BR" dirty="0" smtClean="0"/>
              <a:t>Para </a:t>
            </a:r>
            <a:r>
              <a:rPr lang="pt-BR" dirty="0"/>
              <a:t>isso, </a:t>
            </a:r>
            <a:r>
              <a:rPr lang="pt-BR" dirty="0" smtClean="0"/>
              <a:t>é necessário realizar </a:t>
            </a:r>
            <a:r>
              <a:rPr lang="pt-BR" dirty="0"/>
              <a:t>uma consulta que envolva as tabelas </a:t>
            </a:r>
            <a:r>
              <a:rPr lang="pt-BR" dirty="0" err="1"/>
              <a:t>employees</a:t>
            </a:r>
            <a:r>
              <a:rPr lang="pt-BR" dirty="0"/>
              <a:t> e </a:t>
            </a:r>
            <a:r>
              <a:rPr lang="pt-BR" dirty="0" err="1"/>
              <a:t>departments</a:t>
            </a:r>
            <a:r>
              <a:rPr lang="pt-BR" dirty="0"/>
              <a:t>, bem como uma </a:t>
            </a:r>
            <a:r>
              <a:rPr lang="pt-BR" dirty="0" err="1"/>
              <a:t>subconsulta</a:t>
            </a:r>
            <a:r>
              <a:rPr lang="pt-BR" dirty="0"/>
              <a:t> para encontrar o gerente do departamento de vendas</a:t>
            </a:r>
            <a:r>
              <a:rPr lang="pt-BR" dirty="0" smtClean="0"/>
              <a:t>.</a:t>
            </a:r>
          </a:p>
          <a:p>
            <a:pPr marL="800100" lvl="2" indent="0">
              <a:buNone/>
            </a:pPr>
            <a:r>
              <a:rPr lang="en-US" dirty="0" smtClean="0">
                <a:latin typeface="Courier New" pitchFamily="49" charset="0"/>
                <a:cs typeface="Courier New" pitchFamily="49" charset="0"/>
              </a:rPr>
              <a:t>CREATE </a:t>
            </a:r>
            <a:r>
              <a:rPr lang="en-US" dirty="0">
                <a:latin typeface="Courier New" pitchFamily="49" charset="0"/>
                <a:cs typeface="Courier New" pitchFamily="49" charset="0"/>
              </a:rPr>
              <a:t>VIEW </a:t>
            </a:r>
            <a:r>
              <a:rPr lang="en-US" dirty="0" err="1">
                <a:latin typeface="Courier New" pitchFamily="49" charset="0"/>
                <a:cs typeface="Courier New" pitchFamily="49" charset="0"/>
              </a:rPr>
              <a:t>Sales_Employees_With_Manager</a:t>
            </a:r>
            <a:r>
              <a:rPr lang="en-US" dirty="0">
                <a:latin typeface="Courier New" pitchFamily="49" charset="0"/>
                <a:cs typeface="Courier New" pitchFamily="49" charset="0"/>
              </a:rPr>
              <a:t> AS</a:t>
            </a:r>
          </a:p>
          <a:p>
            <a:pPr marL="800100" lvl="2" indent="0">
              <a:buNone/>
            </a:pPr>
            <a:r>
              <a:rPr lang="en-US" dirty="0">
                <a:latin typeface="Courier New" pitchFamily="49" charset="0"/>
                <a:cs typeface="Courier New" pitchFamily="49" charset="0"/>
              </a:rPr>
              <a:t>SELECT </a:t>
            </a:r>
            <a:r>
              <a:rPr lang="en-US" dirty="0" err="1">
                <a:latin typeface="Courier New" pitchFamily="49" charset="0"/>
                <a:cs typeface="Courier New" pitchFamily="49" charset="0"/>
              </a:rPr>
              <a:t>e.first_name</a:t>
            </a:r>
            <a:r>
              <a:rPr lang="en-US" dirty="0">
                <a:latin typeface="Courier New" pitchFamily="49" charset="0"/>
                <a:cs typeface="Courier New" pitchFamily="49" charset="0"/>
              </a:rPr>
              <a:t> AS </a:t>
            </a:r>
            <a:r>
              <a:rPr lang="en-US" dirty="0" err="1">
                <a:latin typeface="Courier New" pitchFamily="49" charset="0"/>
                <a:cs typeface="Courier New" pitchFamily="49" charset="0"/>
              </a:rPr>
              <a:t>employee_first_name</a:t>
            </a:r>
            <a:r>
              <a:rPr lang="en-US" dirty="0">
                <a:latin typeface="Courier New" pitchFamily="49" charset="0"/>
                <a:cs typeface="Courier New" pitchFamily="49" charset="0"/>
              </a:rPr>
              <a:t>, </a:t>
            </a:r>
            <a:r>
              <a:rPr lang="en-US" dirty="0" err="1">
                <a:latin typeface="Courier New" pitchFamily="49" charset="0"/>
                <a:cs typeface="Courier New" pitchFamily="49" charset="0"/>
              </a:rPr>
              <a:t>e.last_name</a:t>
            </a:r>
            <a:r>
              <a:rPr lang="en-US" dirty="0">
                <a:latin typeface="Courier New" pitchFamily="49" charset="0"/>
                <a:cs typeface="Courier New" pitchFamily="49" charset="0"/>
              </a:rPr>
              <a:t> AS </a:t>
            </a:r>
            <a:r>
              <a:rPr lang="en-US" dirty="0" err="1">
                <a:latin typeface="Courier New" pitchFamily="49" charset="0"/>
                <a:cs typeface="Courier New" pitchFamily="49" charset="0"/>
              </a:rPr>
              <a:t>employee_last_name</a:t>
            </a:r>
            <a:r>
              <a:rPr lang="en-US" dirty="0">
                <a:latin typeface="Courier New" pitchFamily="49" charset="0"/>
                <a:cs typeface="Courier New" pitchFamily="49" charset="0"/>
              </a:rPr>
              <a:t>,</a:t>
            </a:r>
          </a:p>
          <a:p>
            <a:pPr marL="800100" lvl="2" indent="0">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d.manager_id</a:t>
            </a:r>
            <a:r>
              <a:rPr lang="en-US" dirty="0">
                <a:latin typeface="Courier New" pitchFamily="49" charset="0"/>
                <a:cs typeface="Courier New" pitchFamily="49" charset="0"/>
              </a:rPr>
              <a:t>,</a:t>
            </a:r>
          </a:p>
          <a:p>
            <a:pPr marL="800100" lvl="2" indent="0">
              <a:buNone/>
            </a:pPr>
            <a:r>
              <a:rPr lang="en-US" dirty="0">
                <a:latin typeface="Courier New" pitchFamily="49" charset="0"/>
                <a:cs typeface="Courier New" pitchFamily="49" charset="0"/>
              </a:rPr>
              <a:t>       (SELECT </a:t>
            </a:r>
            <a:r>
              <a:rPr lang="en-US" dirty="0" err="1">
                <a:latin typeface="Courier New" pitchFamily="49" charset="0"/>
                <a:cs typeface="Courier New" pitchFamily="49" charset="0"/>
              </a:rPr>
              <a:t>first_name</a:t>
            </a:r>
            <a:r>
              <a:rPr lang="en-US" dirty="0">
                <a:latin typeface="Courier New" pitchFamily="49" charset="0"/>
                <a:cs typeface="Courier New" pitchFamily="49" charset="0"/>
              </a:rPr>
              <a:t> || ' ' || </a:t>
            </a:r>
            <a:r>
              <a:rPr lang="en-US" dirty="0" err="1">
                <a:latin typeface="Courier New" pitchFamily="49" charset="0"/>
                <a:cs typeface="Courier New" pitchFamily="49" charset="0"/>
              </a:rPr>
              <a:t>last_name</a:t>
            </a:r>
            <a:r>
              <a:rPr lang="en-US" dirty="0">
                <a:latin typeface="Courier New" pitchFamily="49" charset="0"/>
                <a:cs typeface="Courier New" pitchFamily="49" charset="0"/>
              </a:rPr>
              <a:t> </a:t>
            </a:r>
          </a:p>
          <a:p>
            <a:pPr marL="800100" lvl="2" indent="0">
              <a:buNone/>
            </a:pPr>
            <a:r>
              <a:rPr lang="en-US" dirty="0">
                <a:latin typeface="Courier New" pitchFamily="49" charset="0"/>
                <a:cs typeface="Courier New" pitchFamily="49" charset="0"/>
              </a:rPr>
              <a:t>        FROM employees </a:t>
            </a:r>
          </a:p>
          <a:p>
            <a:pPr marL="800100" lvl="2" indent="0">
              <a:buNone/>
            </a:pPr>
            <a:r>
              <a:rPr lang="en-US" dirty="0">
                <a:latin typeface="Courier New" pitchFamily="49" charset="0"/>
                <a:cs typeface="Courier New" pitchFamily="49" charset="0"/>
              </a:rPr>
              <a:t>        WHERE </a:t>
            </a:r>
            <a:r>
              <a:rPr lang="en-US" dirty="0" err="1">
                <a:latin typeface="Courier New" pitchFamily="49" charset="0"/>
                <a:cs typeface="Courier New" pitchFamily="49" charset="0"/>
              </a:rPr>
              <a:t>employee_id</a:t>
            </a:r>
            <a:r>
              <a:rPr lang="en-US" dirty="0">
                <a:latin typeface="Courier New" pitchFamily="49" charset="0"/>
                <a:cs typeface="Courier New" pitchFamily="49" charset="0"/>
              </a:rPr>
              <a:t> = </a:t>
            </a:r>
            <a:r>
              <a:rPr lang="en-US" dirty="0" err="1">
                <a:latin typeface="Courier New" pitchFamily="49" charset="0"/>
                <a:cs typeface="Courier New" pitchFamily="49" charset="0"/>
              </a:rPr>
              <a:t>d.manager_id</a:t>
            </a:r>
            <a:r>
              <a:rPr lang="en-US" dirty="0">
                <a:latin typeface="Courier New" pitchFamily="49" charset="0"/>
                <a:cs typeface="Courier New" pitchFamily="49" charset="0"/>
              </a:rPr>
              <a:t>) AS </a:t>
            </a:r>
            <a:r>
              <a:rPr lang="en-US" dirty="0" err="1">
                <a:latin typeface="Courier New" pitchFamily="49" charset="0"/>
                <a:cs typeface="Courier New" pitchFamily="49" charset="0"/>
              </a:rPr>
              <a:t>manager_name</a:t>
            </a:r>
            <a:endParaRPr lang="en-US" dirty="0">
              <a:latin typeface="Courier New" pitchFamily="49" charset="0"/>
              <a:cs typeface="Courier New" pitchFamily="49" charset="0"/>
            </a:endParaRPr>
          </a:p>
          <a:p>
            <a:pPr marL="800100" lvl="2" indent="0">
              <a:buNone/>
            </a:pPr>
            <a:r>
              <a:rPr lang="en-US" dirty="0">
                <a:latin typeface="Courier New" pitchFamily="49" charset="0"/>
                <a:cs typeface="Courier New" pitchFamily="49" charset="0"/>
              </a:rPr>
              <a:t>FROM employees e</a:t>
            </a:r>
          </a:p>
          <a:p>
            <a:pPr marL="800100" lvl="2" indent="0">
              <a:buNone/>
            </a:pPr>
            <a:r>
              <a:rPr lang="en-US" dirty="0">
                <a:latin typeface="Courier New" pitchFamily="49" charset="0"/>
                <a:cs typeface="Courier New" pitchFamily="49" charset="0"/>
              </a:rPr>
              <a:t>JOIN departments d ON </a:t>
            </a:r>
            <a:r>
              <a:rPr lang="en-US" dirty="0" err="1">
                <a:latin typeface="Courier New" pitchFamily="49" charset="0"/>
                <a:cs typeface="Courier New" pitchFamily="49" charset="0"/>
              </a:rPr>
              <a:t>e.department_id</a:t>
            </a:r>
            <a:r>
              <a:rPr lang="en-US" dirty="0">
                <a:latin typeface="Courier New" pitchFamily="49" charset="0"/>
                <a:cs typeface="Courier New" pitchFamily="49" charset="0"/>
              </a:rPr>
              <a:t> = </a:t>
            </a:r>
            <a:r>
              <a:rPr lang="en-US" dirty="0" err="1">
                <a:latin typeface="Courier New" pitchFamily="49" charset="0"/>
                <a:cs typeface="Courier New" pitchFamily="49" charset="0"/>
              </a:rPr>
              <a:t>d.department_id</a:t>
            </a:r>
            <a:endParaRPr lang="en-US" dirty="0">
              <a:latin typeface="Courier New" pitchFamily="49" charset="0"/>
              <a:cs typeface="Courier New" pitchFamily="49" charset="0"/>
            </a:endParaRPr>
          </a:p>
          <a:p>
            <a:pPr marL="800100" lvl="2" indent="0">
              <a:buNone/>
            </a:pPr>
            <a:r>
              <a:rPr lang="en-US" dirty="0">
                <a:latin typeface="Courier New" pitchFamily="49" charset="0"/>
                <a:cs typeface="Courier New" pitchFamily="49" charset="0"/>
              </a:rPr>
              <a:t>WHERE </a:t>
            </a:r>
            <a:r>
              <a:rPr lang="en-US" dirty="0" err="1">
                <a:latin typeface="Courier New" pitchFamily="49" charset="0"/>
                <a:cs typeface="Courier New" pitchFamily="49" charset="0"/>
              </a:rPr>
              <a:t>d.department_name</a:t>
            </a:r>
            <a:r>
              <a:rPr lang="en-US" dirty="0">
                <a:latin typeface="Courier New" pitchFamily="49" charset="0"/>
                <a:cs typeface="Courier New" pitchFamily="49" charset="0"/>
              </a:rPr>
              <a:t> = 'Sales</a:t>
            </a:r>
            <a:r>
              <a:rPr lang="en-US" dirty="0" smtClean="0">
                <a:latin typeface="Courier New" pitchFamily="49" charset="0"/>
                <a:cs typeface="Courier New" pitchFamily="49" charset="0"/>
              </a:rPr>
              <a:t>';</a:t>
            </a:r>
          </a:p>
          <a:p>
            <a:endParaRPr lang="pt-BR" dirty="0" smtClean="0"/>
          </a:p>
          <a:p>
            <a:r>
              <a:rPr lang="pt-BR" dirty="0" smtClean="0"/>
              <a:t>É criada </a:t>
            </a:r>
            <a:r>
              <a:rPr lang="pt-BR" dirty="0"/>
              <a:t>uma visão chamada </a:t>
            </a:r>
            <a:r>
              <a:rPr lang="pt-BR" dirty="0" err="1"/>
              <a:t>Sales_Employees_With_Manager</a:t>
            </a:r>
            <a:r>
              <a:rPr lang="pt-BR" dirty="0"/>
              <a:t>.</a:t>
            </a:r>
          </a:p>
          <a:p>
            <a:r>
              <a:rPr lang="pt-BR" dirty="0"/>
              <a:t>A consulta principal junta as tabelas </a:t>
            </a:r>
            <a:r>
              <a:rPr lang="pt-BR" dirty="0" err="1"/>
              <a:t>employees</a:t>
            </a:r>
            <a:r>
              <a:rPr lang="pt-BR" dirty="0"/>
              <a:t> e </a:t>
            </a:r>
            <a:r>
              <a:rPr lang="pt-BR" dirty="0" err="1"/>
              <a:t>departments</a:t>
            </a:r>
            <a:r>
              <a:rPr lang="pt-BR" dirty="0"/>
              <a:t>, filtrando apenas os funcionários do departamento de vendas.</a:t>
            </a:r>
          </a:p>
          <a:p>
            <a:r>
              <a:rPr lang="pt-BR" dirty="0"/>
              <a:t>Utilizamos uma </a:t>
            </a:r>
            <a:r>
              <a:rPr lang="pt-BR" dirty="0" err="1"/>
              <a:t>subconsulta</a:t>
            </a:r>
            <a:r>
              <a:rPr lang="pt-BR" dirty="0"/>
              <a:t> dentro da seleção para encontrar o nome do gerente de cada departamento de vendas, usando o ID do gerente da tabela </a:t>
            </a:r>
            <a:r>
              <a:rPr lang="pt-BR" dirty="0" err="1"/>
              <a:t>departments</a:t>
            </a:r>
            <a:r>
              <a:rPr lang="pt-BR" dirty="0"/>
              <a:t>.</a:t>
            </a:r>
          </a:p>
          <a:p>
            <a:r>
              <a:rPr lang="pt-BR" dirty="0"/>
              <a:t>O resultado final é uma visão que lista os funcionários do departamento de vendas juntamente com o nome do seu gerente.</a:t>
            </a:r>
            <a:endParaRPr lang="en-US" dirty="0" smtClean="0"/>
          </a:p>
          <a:p>
            <a:endParaRPr lang="pt-BR" dirty="0"/>
          </a:p>
        </p:txBody>
      </p:sp>
    </p:spTree>
    <p:extLst>
      <p:ext uri="{BB962C8B-B14F-4D97-AF65-F5344CB8AC3E}">
        <p14:creationId xmlns:p14="http://schemas.microsoft.com/office/powerpoint/2010/main" val="37986163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Visão </a:t>
            </a:r>
            <a:r>
              <a:rPr lang="pt-BR" dirty="0" smtClean="0"/>
              <a:t>Aninhada</a:t>
            </a:r>
            <a:br>
              <a:rPr lang="pt-BR" dirty="0" smtClean="0"/>
            </a:br>
            <a:r>
              <a:rPr lang="pt-BR" dirty="0" smtClean="0"/>
              <a:t>Indicação</a:t>
            </a:r>
            <a:endParaRPr lang="pt-BR" dirty="0"/>
          </a:p>
        </p:txBody>
      </p:sp>
      <p:sp>
        <p:nvSpPr>
          <p:cNvPr id="3" name="Espaço Reservado para Conteúdo 2"/>
          <p:cNvSpPr>
            <a:spLocks noGrp="1"/>
          </p:cNvSpPr>
          <p:nvPr>
            <p:ph idx="1"/>
          </p:nvPr>
        </p:nvSpPr>
        <p:spPr/>
        <p:txBody>
          <a:bodyPr>
            <a:normAutofit fontScale="85000" lnSpcReduction="20000"/>
          </a:bodyPr>
          <a:lstStyle/>
          <a:p>
            <a:r>
              <a:rPr lang="pt-BR" dirty="0"/>
              <a:t>Consulta de Dados Hierárquicos:</a:t>
            </a:r>
          </a:p>
          <a:p>
            <a:pPr lvl="1"/>
            <a:r>
              <a:rPr lang="pt-BR" dirty="0" smtClean="0"/>
              <a:t>Visões </a:t>
            </a:r>
            <a:r>
              <a:rPr lang="pt-BR" dirty="0"/>
              <a:t>aninhadas são úteis para consultas que envolvem dados hierárquicos, como árvores de categorias ou estruturas de organização.</a:t>
            </a:r>
          </a:p>
          <a:p>
            <a:r>
              <a:rPr lang="pt-BR" dirty="0"/>
              <a:t>Obtenção de Informações Adicionais:</a:t>
            </a:r>
          </a:p>
          <a:p>
            <a:pPr lvl="1"/>
            <a:r>
              <a:rPr lang="pt-BR" dirty="0" smtClean="0"/>
              <a:t>Quando </a:t>
            </a:r>
            <a:r>
              <a:rPr lang="pt-BR" dirty="0"/>
              <a:t>você precisa de informações adicionais que não estão diretamente disponíveis em uma tabela, mas podem ser obtidas por meio de uma </a:t>
            </a:r>
            <a:r>
              <a:rPr lang="pt-BR" dirty="0" err="1"/>
              <a:t>subconsulta</a:t>
            </a:r>
            <a:r>
              <a:rPr lang="pt-BR" dirty="0"/>
              <a:t>, uma visão aninhada pode ser útil.</a:t>
            </a:r>
          </a:p>
          <a:p>
            <a:r>
              <a:rPr lang="pt-BR" dirty="0"/>
              <a:t>Redução da Complexidade da Consulta:</a:t>
            </a:r>
          </a:p>
          <a:p>
            <a:pPr lvl="1"/>
            <a:r>
              <a:rPr lang="pt-BR" dirty="0" smtClean="0"/>
              <a:t>Em </a:t>
            </a:r>
            <a:r>
              <a:rPr lang="pt-BR" dirty="0"/>
              <a:t>algumas situações, uma visão aninhada pode ajudar a reduzir a complexidade de uma consulta, dividindo-a em partes mais gerenciáveis e legíveis.</a:t>
            </a:r>
          </a:p>
        </p:txBody>
      </p:sp>
    </p:spTree>
    <p:extLst>
      <p:ext uri="{BB962C8B-B14F-4D97-AF65-F5344CB8AC3E}">
        <p14:creationId xmlns:p14="http://schemas.microsoft.com/office/powerpoint/2010/main" val="41386457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Visão Aninhada</a:t>
            </a:r>
            <a:br>
              <a:rPr lang="pt-BR" dirty="0"/>
            </a:br>
            <a:r>
              <a:rPr lang="pt-BR" dirty="0" smtClean="0"/>
              <a:t>Não indicado</a:t>
            </a:r>
            <a:endParaRPr lang="pt-BR" dirty="0"/>
          </a:p>
        </p:txBody>
      </p:sp>
      <p:sp>
        <p:nvSpPr>
          <p:cNvPr id="3" name="Espaço Reservado para Conteúdo 2"/>
          <p:cNvSpPr>
            <a:spLocks noGrp="1"/>
          </p:cNvSpPr>
          <p:nvPr>
            <p:ph idx="1"/>
          </p:nvPr>
        </p:nvSpPr>
        <p:spPr/>
        <p:txBody>
          <a:bodyPr>
            <a:normAutofit fontScale="77500" lnSpcReduction="20000"/>
          </a:bodyPr>
          <a:lstStyle/>
          <a:p>
            <a:r>
              <a:rPr lang="pt-BR" dirty="0"/>
              <a:t>Consulta Pesada ou Recorrente:</a:t>
            </a:r>
          </a:p>
          <a:p>
            <a:pPr lvl="1"/>
            <a:r>
              <a:rPr lang="pt-BR" dirty="0" smtClean="0"/>
              <a:t>Visões </a:t>
            </a:r>
            <a:r>
              <a:rPr lang="pt-BR" dirty="0"/>
              <a:t>aninhadas podem resultar em consultas complexas e pesadas, especialmente se a </a:t>
            </a:r>
            <a:r>
              <a:rPr lang="pt-BR" dirty="0" err="1"/>
              <a:t>subconsulta</a:t>
            </a:r>
            <a:r>
              <a:rPr lang="pt-BR" dirty="0"/>
              <a:t> for executada repetidamente para cada linha retornada pela consulta principal. Isso pode impactar negativamente o desempenho do sistema.</a:t>
            </a:r>
          </a:p>
          <a:p>
            <a:r>
              <a:rPr lang="pt-BR" dirty="0"/>
              <a:t>Legibilidade do Código:</a:t>
            </a:r>
          </a:p>
          <a:p>
            <a:pPr lvl="1"/>
            <a:r>
              <a:rPr lang="pt-BR" dirty="0" smtClean="0"/>
              <a:t>Visões </a:t>
            </a:r>
            <a:r>
              <a:rPr lang="pt-BR" dirty="0"/>
              <a:t>aninhadas podem tornar o código menos legível e mais difícil de entender, especialmente se houver várias camadas de </a:t>
            </a:r>
            <a:r>
              <a:rPr lang="pt-BR" dirty="0" err="1"/>
              <a:t>aninhamento</a:t>
            </a:r>
            <a:r>
              <a:rPr lang="pt-BR" dirty="0"/>
              <a:t>.</a:t>
            </a:r>
          </a:p>
          <a:p>
            <a:r>
              <a:rPr lang="pt-BR" dirty="0"/>
              <a:t>Manutenção e Depuração:</a:t>
            </a:r>
          </a:p>
          <a:p>
            <a:pPr lvl="1"/>
            <a:r>
              <a:rPr lang="pt-BR" dirty="0" smtClean="0"/>
              <a:t>Consultas </a:t>
            </a:r>
            <a:r>
              <a:rPr lang="pt-BR" dirty="0"/>
              <a:t>com visões aninhadas podem ser mais difíceis de manter e depurar, especialmente se houver alterações nos requisitos ou na estrutura dos dados.</a:t>
            </a:r>
          </a:p>
        </p:txBody>
      </p:sp>
    </p:spTree>
    <p:extLst>
      <p:ext uri="{BB962C8B-B14F-4D97-AF65-F5344CB8AC3E}">
        <p14:creationId xmlns:p14="http://schemas.microsoft.com/office/powerpoint/2010/main" val="34918091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Visão </a:t>
            </a:r>
            <a:r>
              <a:rPr lang="pt-BR" dirty="0" smtClean="0"/>
              <a:t>Aninhada</a:t>
            </a:r>
            <a:br>
              <a:rPr lang="pt-BR" dirty="0" smtClean="0"/>
            </a:br>
            <a:r>
              <a:rPr lang="pt-BR" dirty="0" smtClean="0"/>
              <a:t>Alternativas (</a:t>
            </a:r>
            <a:r>
              <a:rPr lang="pt-BR" dirty="0" err="1" smtClean="0"/>
              <a:t>Qdo</a:t>
            </a:r>
            <a:r>
              <a:rPr lang="pt-BR" dirty="0" smtClean="0"/>
              <a:t> não indicado)</a:t>
            </a:r>
            <a:endParaRPr lang="pt-BR" dirty="0"/>
          </a:p>
        </p:txBody>
      </p:sp>
      <p:sp>
        <p:nvSpPr>
          <p:cNvPr id="3" name="Espaço Reservado para Conteúdo 2"/>
          <p:cNvSpPr>
            <a:spLocks noGrp="1"/>
          </p:cNvSpPr>
          <p:nvPr>
            <p:ph idx="1"/>
          </p:nvPr>
        </p:nvSpPr>
        <p:spPr/>
        <p:txBody>
          <a:bodyPr>
            <a:normAutofit fontScale="62500" lnSpcReduction="20000"/>
          </a:bodyPr>
          <a:lstStyle/>
          <a:p>
            <a:r>
              <a:rPr lang="pt-BR" dirty="0"/>
              <a:t>Consultas com Junção Explícita:</a:t>
            </a:r>
          </a:p>
          <a:p>
            <a:pPr lvl="1"/>
            <a:r>
              <a:rPr lang="pt-BR" dirty="0" smtClean="0"/>
              <a:t>Em </a:t>
            </a:r>
            <a:r>
              <a:rPr lang="pt-BR" dirty="0"/>
              <a:t>alguns casos, é mais claro e eficiente usar uma junção explícita em vez de uma visão aninhada para obter os dados desejados.</a:t>
            </a:r>
          </a:p>
          <a:p>
            <a:r>
              <a:rPr lang="pt-BR" dirty="0" err="1"/>
              <a:t>Subconsultas</a:t>
            </a:r>
            <a:r>
              <a:rPr lang="pt-BR" dirty="0"/>
              <a:t> Separadas:</a:t>
            </a:r>
          </a:p>
          <a:p>
            <a:pPr lvl="1"/>
            <a:r>
              <a:rPr lang="pt-BR" dirty="0" smtClean="0"/>
              <a:t>Se </a:t>
            </a:r>
            <a:r>
              <a:rPr lang="pt-BR" dirty="0"/>
              <a:t>as informações adicionais podem ser obtidas por meio de </a:t>
            </a:r>
            <a:r>
              <a:rPr lang="pt-BR" dirty="0" err="1"/>
              <a:t>subconsultas</a:t>
            </a:r>
            <a:r>
              <a:rPr lang="pt-BR" dirty="0"/>
              <a:t> separadas, pode ser mais fácil manter a clareza e a legibilidade do código usando </a:t>
            </a:r>
            <a:r>
              <a:rPr lang="pt-BR" dirty="0" err="1"/>
              <a:t>subconsultas</a:t>
            </a:r>
            <a:r>
              <a:rPr lang="pt-BR" dirty="0"/>
              <a:t> independentes.</a:t>
            </a:r>
          </a:p>
          <a:p>
            <a:r>
              <a:rPr lang="pt-BR" dirty="0"/>
              <a:t>Uso de Visões Externas:</a:t>
            </a:r>
          </a:p>
          <a:p>
            <a:pPr lvl="1"/>
            <a:r>
              <a:rPr lang="pt-BR" dirty="0" smtClean="0"/>
              <a:t>Em </a:t>
            </a:r>
            <a:r>
              <a:rPr lang="pt-BR" dirty="0"/>
              <a:t>vez de aninhar visões, considere criar visões externas separadas, que podem ser usadas independentemente em consultas conforme necessário</a:t>
            </a:r>
            <a:r>
              <a:rPr lang="pt-BR" dirty="0" smtClean="0"/>
              <a:t>.</a:t>
            </a:r>
          </a:p>
          <a:p>
            <a:pPr lvl="1"/>
            <a:endParaRPr lang="pt-BR" dirty="0" smtClean="0"/>
          </a:p>
          <a:p>
            <a:r>
              <a:rPr lang="pt-BR" dirty="0" smtClean="0"/>
              <a:t>Visões </a:t>
            </a:r>
            <a:r>
              <a:rPr lang="pt-BR" dirty="0"/>
              <a:t>aninhadas podem ser úteis para obter informações adicionais ou lidar com dados hierárquicos, mas devem ser usadas com moderação, especialmente em consultas complexas ou que exigem alta legibilidade do código. Sempre avalie se uma visão aninhada realmente melhora a clareza e a eficiência da consulta antes de implementá-la.</a:t>
            </a:r>
          </a:p>
        </p:txBody>
      </p:sp>
    </p:spTree>
    <p:extLst>
      <p:ext uri="{BB962C8B-B14F-4D97-AF65-F5344CB8AC3E}">
        <p14:creationId xmlns:p14="http://schemas.microsoft.com/office/powerpoint/2010/main" val="14928749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116632"/>
            <a:ext cx="8229600" cy="706090"/>
          </a:xfrm>
        </p:spPr>
        <p:txBody>
          <a:bodyPr>
            <a:normAutofit fontScale="90000"/>
          </a:bodyPr>
          <a:lstStyle/>
          <a:p>
            <a:r>
              <a:rPr lang="pt-BR" dirty="0" smtClean="0"/>
              <a:t>Visão </a:t>
            </a:r>
            <a:br>
              <a:rPr lang="pt-BR" dirty="0" smtClean="0"/>
            </a:br>
            <a:r>
              <a:rPr lang="pt-BR" dirty="0" smtClean="0"/>
              <a:t>Recursividade</a:t>
            </a:r>
            <a:endParaRPr lang="pt-BR" dirty="0"/>
          </a:p>
        </p:txBody>
      </p:sp>
      <p:sp>
        <p:nvSpPr>
          <p:cNvPr id="3" name="Espaço Reservado para Conteúdo 2"/>
          <p:cNvSpPr>
            <a:spLocks noGrp="1"/>
          </p:cNvSpPr>
          <p:nvPr>
            <p:ph idx="1"/>
          </p:nvPr>
        </p:nvSpPr>
        <p:spPr>
          <a:xfrm>
            <a:off x="457200" y="1052736"/>
            <a:ext cx="8229600" cy="5616624"/>
          </a:xfrm>
        </p:spPr>
        <p:txBody>
          <a:bodyPr>
            <a:normAutofit fontScale="55000" lnSpcReduction="20000"/>
          </a:bodyPr>
          <a:lstStyle/>
          <a:p>
            <a:r>
              <a:rPr lang="pt-BR" dirty="0"/>
              <a:t>Um exemplo comum de uso de visões recursivas é para consultas em estruturas de dados hierárquicas, como árvores de </a:t>
            </a:r>
            <a:r>
              <a:rPr lang="pt-BR" dirty="0" smtClean="0"/>
              <a:t>categorias </a:t>
            </a:r>
            <a:r>
              <a:rPr lang="pt-BR" dirty="0"/>
              <a:t>ou organogramas de empresas</a:t>
            </a:r>
            <a:r>
              <a:rPr lang="pt-BR" dirty="0" smtClean="0"/>
              <a:t>.</a:t>
            </a:r>
          </a:p>
          <a:p>
            <a:r>
              <a:rPr lang="pt-BR" dirty="0"/>
              <a:t> Suponha que temos uma tabela </a:t>
            </a:r>
            <a:r>
              <a:rPr lang="pt-BR" dirty="0" err="1"/>
              <a:t>employees</a:t>
            </a:r>
            <a:r>
              <a:rPr lang="pt-BR" dirty="0"/>
              <a:t> no modelo HR-</a:t>
            </a:r>
            <a:r>
              <a:rPr lang="pt-BR" dirty="0" err="1"/>
              <a:t>Schema</a:t>
            </a:r>
            <a:r>
              <a:rPr lang="pt-BR" dirty="0"/>
              <a:t>, onde cada funcionário possui um campo </a:t>
            </a:r>
            <a:r>
              <a:rPr lang="pt-BR" dirty="0" err="1"/>
              <a:t>employee_id</a:t>
            </a:r>
            <a:r>
              <a:rPr lang="pt-BR" dirty="0"/>
              <a:t> e um campo </a:t>
            </a:r>
            <a:r>
              <a:rPr lang="pt-BR" dirty="0" err="1"/>
              <a:t>manager_id</a:t>
            </a:r>
            <a:r>
              <a:rPr lang="pt-BR" dirty="0"/>
              <a:t> que indica o ID do gerente direto desse funcionário</a:t>
            </a:r>
            <a:r>
              <a:rPr lang="pt-BR" dirty="0" smtClean="0"/>
              <a:t>.</a:t>
            </a:r>
          </a:p>
          <a:p>
            <a:pPr marL="800100" lvl="2" indent="0">
              <a:buNone/>
            </a:pPr>
            <a:r>
              <a:rPr lang="pt-BR" dirty="0" smtClean="0">
                <a:latin typeface="Courier New" pitchFamily="49" charset="0"/>
                <a:cs typeface="Courier New" pitchFamily="49" charset="0"/>
              </a:rPr>
              <a:t>CREATE </a:t>
            </a:r>
            <a:r>
              <a:rPr lang="pt-BR" dirty="0">
                <a:latin typeface="Courier New" pitchFamily="49" charset="0"/>
                <a:cs typeface="Courier New" pitchFamily="49" charset="0"/>
              </a:rPr>
              <a:t>OR REPLACE VIEW </a:t>
            </a:r>
            <a:r>
              <a:rPr lang="pt-BR" dirty="0" err="1">
                <a:latin typeface="Courier New" pitchFamily="49" charset="0"/>
                <a:cs typeface="Courier New" pitchFamily="49" charset="0"/>
              </a:rPr>
              <a:t>Employee_Hierarchy</a:t>
            </a:r>
            <a:r>
              <a:rPr lang="pt-BR" dirty="0">
                <a:latin typeface="Courier New" pitchFamily="49" charset="0"/>
                <a:cs typeface="Courier New" pitchFamily="49" charset="0"/>
              </a:rPr>
              <a:t> AS</a:t>
            </a:r>
          </a:p>
          <a:p>
            <a:pPr marL="800100" lvl="2" indent="0">
              <a:buNone/>
            </a:pPr>
            <a:r>
              <a:rPr lang="pt-BR" dirty="0">
                <a:latin typeface="Courier New" pitchFamily="49" charset="0"/>
                <a:cs typeface="Courier New" pitchFamily="49" charset="0"/>
              </a:rPr>
              <a:t>WITH RECURSIVE </a:t>
            </a:r>
            <a:r>
              <a:rPr lang="pt-BR" dirty="0" err="1">
                <a:latin typeface="Courier New" pitchFamily="49" charset="0"/>
                <a:cs typeface="Courier New" pitchFamily="49" charset="0"/>
              </a:rPr>
              <a:t>Employee_CTE</a:t>
            </a:r>
            <a:r>
              <a:rPr lang="pt-BR" dirty="0">
                <a:latin typeface="Courier New" pitchFamily="49" charset="0"/>
                <a:cs typeface="Courier New" pitchFamily="49" charset="0"/>
              </a:rPr>
              <a:t> AS (</a:t>
            </a:r>
          </a:p>
          <a:p>
            <a:pPr marL="800100" lvl="2" indent="0">
              <a:buNone/>
            </a:pPr>
            <a:r>
              <a:rPr lang="pt-BR" dirty="0">
                <a:latin typeface="Courier New" pitchFamily="49" charset="0"/>
                <a:cs typeface="Courier New" pitchFamily="49" charset="0"/>
              </a:rPr>
              <a:t>    SELECT </a:t>
            </a:r>
            <a:r>
              <a:rPr lang="pt-BR" dirty="0" err="1">
                <a:latin typeface="Courier New" pitchFamily="49" charset="0"/>
                <a:cs typeface="Courier New" pitchFamily="49" charset="0"/>
              </a:rPr>
              <a:t>employee_id</a:t>
            </a:r>
            <a:r>
              <a:rPr lang="pt-BR" dirty="0">
                <a:latin typeface="Courier New" pitchFamily="49" charset="0"/>
                <a:cs typeface="Courier New" pitchFamily="49" charset="0"/>
              </a:rPr>
              <a:t>, </a:t>
            </a:r>
            <a:r>
              <a:rPr lang="pt-BR" dirty="0" err="1">
                <a:latin typeface="Courier New" pitchFamily="49" charset="0"/>
                <a:cs typeface="Courier New" pitchFamily="49" charset="0"/>
              </a:rPr>
              <a:t>first_name</a:t>
            </a:r>
            <a:r>
              <a:rPr lang="pt-BR" dirty="0">
                <a:latin typeface="Courier New" pitchFamily="49" charset="0"/>
                <a:cs typeface="Courier New" pitchFamily="49" charset="0"/>
              </a:rPr>
              <a:t>, </a:t>
            </a:r>
            <a:r>
              <a:rPr lang="pt-BR" dirty="0" err="1">
                <a:latin typeface="Courier New" pitchFamily="49" charset="0"/>
                <a:cs typeface="Courier New" pitchFamily="49" charset="0"/>
              </a:rPr>
              <a:t>last_name</a:t>
            </a:r>
            <a:r>
              <a:rPr lang="pt-BR" dirty="0">
                <a:latin typeface="Courier New" pitchFamily="49" charset="0"/>
                <a:cs typeface="Courier New" pitchFamily="49" charset="0"/>
              </a:rPr>
              <a:t>, </a:t>
            </a:r>
            <a:r>
              <a:rPr lang="pt-BR" dirty="0" err="1">
                <a:latin typeface="Courier New" pitchFamily="49" charset="0"/>
                <a:cs typeface="Courier New" pitchFamily="49" charset="0"/>
              </a:rPr>
              <a:t>manager_id</a:t>
            </a:r>
            <a:r>
              <a:rPr lang="pt-BR" dirty="0">
                <a:latin typeface="Courier New" pitchFamily="49" charset="0"/>
                <a:cs typeface="Courier New" pitchFamily="49" charset="0"/>
              </a:rPr>
              <a:t>, 1 AS </a:t>
            </a:r>
            <a:r>
              <a:rPr lang="pt-BR" dirty="0" err="1">
                <a:latin typeface="Courier New" pitchFamily="49" charset="0"/>
                <a:cs typeface="Courier New" pitchFamily="49" charset="0"/>
              </a:rPr>
              <a:t>level</a:t>
            </a:r>
            <a:endParaRPr lang="pt-BR" dirty="0">
              <a:latin typeface="Courier New" pitchFamily="49" charset="0"/>
              <a:cs typeface="Courier New" pitchFamily="49" charset="0"/>
            </a:endParaRPr>
          </a:p>
          <a:p>
            <a:pPr marL="800100" lvl="2" indent="0">
              <a:buNone/>
            </a:pPr>
            <a:r>
              <a:rPr lang="pt-BR" dirty="0">
                <a:latin typeface="Courier New" pitchFamily="49" charset="0"/>
                <a:cs typeface="Courier New" pitchFamily="49" charset="0"/>
              </a:rPr>
              <a:t>    FROM </a:t>
            </a:r>
            <a:r>
              <a:rPr lang="pt-BR" dirty="0" err="1">
                <a:latin typeface="Courier New" pitchFamily="49" charset="0"/>
                <a:cs typeface="Courier New" pitchFamily="49" charset="0"/>
              </a:rPr>
              <a:t>employees</a:t>
            </a:r>
            <a:endParaRPr lang="pt-BR" dirty="0">
              <a:latin typeface="Courier New" pitchFamily="49" charset="0"/>
              <a:cs typeface="Courier New" pitchFamily="49" charset="0"/>
            </a:endParaRPr>
          </a:p>
          <a:p>
            <a:pPr marL="800100" lvl="2" indent="0">
              <a:buNone/>
            </a:pPr>
            <a:r>
              <a:rPr lang="pt-BR" dirty="0">
                <a:latin typeface="Courier New" pitchFamily="49" charset="0"/>
                <a:cs typeface="Courier New" pitchFamily="49" charset="0"/>
              </a:rPr>
              <a:t>    WHERE </a:t>
            </a:r>
            <a:r>
              <a:rPr lang="pt-BR" dirty="0" err="1">
                <a:latin typeface="Courier New" pitchFamily="49" charset="0"/>
                <a:cs typeface="Courier New" pitchFamily="49" charset="0"/>
              </a:rPr>
              <a:t>manager_id</a:t>
            </a:r>
            <a:r>
              <a:rPr lang="pt-BR" dirty="0">
                <a:latin typeface="Courier New" pitchFamily="49" charset="0"/>
                <a:cs typeface="Courier New" pitchFamily="49" charset="0"/>
              </a:rPr>
              <a:t> IS NULL -- Raiz da hierarquia</a:t>
            </a:r>
          </a:p>
          <a:p>
            <a:pPr marL="800100" lvl="2" indent="0">
              <a:buNone/>
            </a:pPr>
            <a:r>
              <a:rPr lang="pt-BR" dirty="0">
                <a:latin typeface="Courier New" pitchFamily="49" charset="0"/>
                <a:cs typeface="Courier New" pitchFamily="49" charset="0"/>
              </a:rPr>
              <a:t>    UNION ALL</a:t>
            </a:r>
          </a:p>
          <a:p>
            <a:pPr marL="800100" lvl="2" indent="0">
              <a:buNone/>
            </a:pPr>
            <a:r>
              <a:rPr lang="pt-BR" dirty="0">
                <a:latin typeface="Courier New" pitchFamily="49" charset="0"/>
                <a:cs typeface="Courier New" pitchFamily="49" charset="0"/>
              </a:rPr>
              <a:t>    SELECT </a:t>
            </a:r>
            <a:r>
              <a:rPr lang="pt-BR" dirty="0" err="1">
                <a:latin typeface="Courier New" pitchFamily="49" charset="0"/>
                <a:cs typeface="Courier New" pitchFamily="49" charset="0"/>
              </a:rPr>
              <a:t>e.employee_id</a:t>
            </a:r>
            <a:r>
              <a:rPr lang="pt-BR" dirty="0">
                <a:latin typeface="Courier New" pitchFamily="49" charset="0"/>
                <a:cs typeface="Courier New" pitchFamily="49" charset="0"/>
              </a:rPr>
              <a:t>, </a:t>
            </a:r>
            <a:r>
              <a:rPr lang="pt-BR" dirty="0" err="1">
                <a:latin typeface="Courier New" pitchFamily="49" charset="0"/>
                <a:cs typeface="Courier New" pitchFamily="49" charset="0"/>
              </a:rPr>
              <a:t>e.first_name</a:t>
            </a:r>
            <a:r>
              <a:rPr lang="pt-BR" dirty="0">
                <a:latin typeface="Courier New" pitchFamily="49" charset="0"/>
                <a:cs typeface="Courier New" pitchFamily="49" charset="0"/>
              </a:rPr>
              <a:t>, </a:t>
            </a:r>
            <a:r>
              <a:rPr lang="pt-BR" dirty="0" err="1">
                <a:latin typeface="Courier New" pitchFamily="49" charset="0"/>
                <a:cs typeface="Courier New" pitchFamily="49" charset="0"/>
              </a:rPr>
              <a:t>e.last_name</a:t>
            </a:r>
            <a:r>
              <a:rPr lang="pt-BR" dirty="0">
                <a:latin typeface="Courier New" pitchFamily="49" charset="0"/>
                <a:cs typeface="Courier New" pitchFamily="49" charset="0"/>
              </a:rPr>
              <a:t>, </a:t>
            </a:r>
            <a:r>
              <a:rPr lang="pt-BR" dirty="0" err="1">
                <a:latin typeface="Courier New" pitchFamily="49" charset="0"/>
                <a:cs typeface="Courier New" pitchFamily="49" charset="0"/>
              </a:rPr>
              <a:t>e.manager_id</a:t>
            </a:r>
            <a:r>
              <a:rPr lang="pt-BR" dirty="0">
                <a:latin typeface="Courier New" pitchFamily="49" charset="0"/>
                <a:cs typeface="Courier New" pitchFamily="49" charset="0"/>
              </a:rPr>
              <a:t>, </a:t>
            </a:r>
            <a:r>
              <a:rPr lang="pt-BR" dirty="0" err="1">
                <a:latin typeface="Courier New" pitchFamily="49" charset="0"/>
                <a:cs typeface="Courier New" pitchFamily="49" charset="0"/>
              </a:rPr>
              <a:t>ec.level</a:t>
            </a:r>
            <a:r>
              <a:rPr lang="pt-BR" dirty="0">
                <a:latin typeface="Courier New" pitchFamily="49" charset="0"/>
                <a:cs typeface="Courier New" pitchFamily="49" charset="0"/>
              </a:rPr>
              <a:t> + 1</a:t>
            </a:r>
          </a:p>
          <a:p>
            <a:pPr marL="800100" lvl="2" indent="0">
              <a:buNone/>
            </a:pPr>
            <a:r>
              <a:rPr lang="pt-BR" dirty="0">
                <a:latin typeface="Courier New" pitchFamily="49" charset="0"/>
                <a:cs typeface="Courier New" pitchFamily="49" charset="0"/>
              </a:rPr>
              <a:t>    FROM </a:t>
            </a:r>
            <a:r>
              <a:rPr lang="pt-BR" dirty="0" err="1">
                <a:latin typeface="Courier New" pitchFamily="49" charset="0"/>
                <a:cs typeface="Courier New" pitchFamily="49" charset="0"/>
              </a:rPr>
              <a:t>employees</a:t>
            </a:r>
            <a:r>
              <a:rPr lang="pt-BR" dirty="0">
                <a:latin typeface="Courier New" pitchFamily="49" charset="0"/>
                <a:cs typeface="Courier New" pitchFamily="49" charset="0"/>
              </a:rPr>
              <a:t> e</a:t>
            </a:r>
          </a:p>
          <a:p>
            <a:pPr marL="800100" lvl="2" indent="0">
              <a:buNone/>
            </a:pPr>
            <a:r>
              <a:rPr lang="pt-BR" dirty="0">
                <a:latin typeface="Courier New" pitchFamily="49" charset="0"/>
                <a:cs typeface="Courier New" pitchFamily="49" charset="0"/>
              </a:rPr>
              <a:t>    INNER JOIN </a:t>
            </a:r>
            <a:r>
              <a:rPr lang="pt-BR" dirty="0" err="1">
                <a:latin typeface="Courier New" pitchFamily="49" charset="0"/>
                <a:cs typeface="Courier New" pitchFamily="49" charset="0"/>
              </a:rPr>
              <a:t>Employee_CTE</a:t>
            </a:r>
            <a:r>
              <a:rPr lang="pt-BR" dirty="0">
                <a:latin typeface="Courier New" pitchFamily="49" charset="0"/>
                <a:cs typeface="Courier New" pitchFamily="49" charset="0"/>
              </a:rPr>
              <a:t> </a:t>
            </a:r>
            <a:r>
              <a:rPr lang="pt-BR" dirty="0" err="1">
                <a:latin typeface="Courier New" pitchFamily="49" charset="0"/>
                <a:cs typeface="Courier New" pitchFamily="49" charset="0"/>
              </a:rPr>
              <a:t>ec</a:t>
            </a:r>
            <a:r>
              <a:rPr lang="pt-BR" dirty="0">
                <a:latin typeface="Courier New" pitchFamily="49" charset="0"/>
                <a:cs typeface="Courier New" pitchFamily="49" charset="0"/>
              </a:rPr>
              <a:t> ON </a:t>
            </a:r>
            <a:r>
              <a:rPr lang="pt-BR" dirty="0" err="1">
                <a:latin typeface="Courier New" pitchFamily="49" charset="0"/>
                <a:cs typeface="Courier New" pitchFamily="49" charset="0"/>
              </a:rPr>
              <a:t>e.manager_id</a:t>
            </a:r>
            <a:r>
              <a:rPr lang="pt-BR" dirty="0">
                <a:latin typeface="Courier New" pitchFamily="49" charset="0"/>
                <a:cs typeface="Courier New" pitchFamily="49" charset="0"/>
              </a:rPr>
              <a:t> = </a:t>
            </a:r>
            <a:r>
              <a:rPr lang="pt-BR" dirty="0" err="1">
                <a:latin typeface="Courier New" pitchFamily="49" charset="0"/>
                <a:cs typeface="Courier New" pitchFamily="49" charset="0"/>
              </a:rPr>
              <a:t>ec.employee_id</a:t>
            </a:r>
            <a:endParaRPr lang="pt-BR" dirty="0">
              <a:latin typeface="Courier New" pitchFamily="49" charset="0"/>
              <a:cs typeface="Courier New" pitchFamily="49" charset="0"/>
            </a:endParaRPr>
          </a:p>
          <a:p>
            <a:pPr marL="800100" lvl="2" indent="0">
              <a:buNone/>
            </a:pPr>
            <a:r>
              <a:rPr lang="pt-BR" dirty="0">
                <a:latin typeface="Courier New" pitchFamily="49" charset="0"/>
                <a:cs typeface="Courier New" pitchFamily="49" charset="0"/>
              </a:rPr>
              <a:t>)</a:t>
            </a:r>
          </a:p>
          <a:p>
            <a:pPr marL="800100" lvl="2" indent="0">
              <a:buNone/>
            </a:pPr>
            <a:r>
              <a:rPr lang="pt-BR" dirty="0">
                <a:latin typeface="Courier New" pitchFamily="49" charset="0"/>
                <a:cs typeface="Courier New" pitchFamily="49" charset="0"/>
              </a:rPr>
              <a:t>SELECT * FROM </a:t>
            </a:r>
            <a:r>
              <a:rPr lang="pt-BR" dirty="0" err="1">
                <a:latin typeface="Courier New" pitchFamily="49" charset="0"/>
                <a:cs typeface="Courier New" pitchFamily="49" charset="0"/>
              </a:rPr>
              <a:t>Employee_CTE</a:t>
            </a:r>
            <a:r>
              <a:rPr lang="pt-BR" dirty="0" smtClean="0">
                <a:latin typeface="Courier New" pitchFamily="49" charset="0"/>
                <a:cs typeface="Courier New" pitchFamily="49" charset="0"/>
              </a:rPr>
              <a:t>;</a:t>
            </a:r>
          </a:p>
          <a:p>
            <a:r>
              <a:rPr lang="pt-BR" dirty="0" smtClean="0"/>
              <a:t>Utiliza </a:t>
            </a:r>
            <a:r>
              <a:rPr lang="pt-BR" dirty="0"/>
              <a:t>uma CTE recursiva (WITH RECURSIVE) para definir a estrutura hierárquica.</a:t>
            </a:r>
          </a:p>
          <a:p>
            <a:r>
              <a:rPr lang="pt-BR" dirty="0"/>
              <a:t>A CTE recursiva começa com os funcionários que não possuem gerente (</a:t>
            </a:r>
            <a:r>
              <a:rPr lang="pt-BR" dirty="0" err="1"/>
              <a:t>manager_id</a:t>
            </a:r>
            <a:r>
              <a:rPr lang="pt-BR" dirty="0"/>
              <a:t> IS NULL), ou seja, a raiz da hierarquia.</a:t>
            </a:r>
          </a:p>
          <a:p>
            <a:r>
              <a:rPr lang="pt-BR" dirty="0"/>
              <a:t>Em seguida, realizamos uma junção recursiva com a mesma CTE para encontrar os subordinados de cada funcionário.</a:t>
            </a:r>
          </a:p>
          <a:p>
            <a:r>
              <a:rPr lang="pt-BR" dirty="0"/>
              <a:t>A cláusula UNION ALL combina os resultados das consultas recursivas.</a:t>
            </a:r>
          </a:p>
          <a:p>
            <a:r>
              <a:rPr lang="pt-BR" dirty="0"/>
              <a:t>Finalmente, selecionamos os resultados da CTE recursiva.</a:t>
            </a:r>
          </a:p>
        </p:txBody>
      </p:sp>
    </p:spTree>
    <p:extLst>
      <p:ext uri="{BB962C8B-B14F-4D97-AF65-F5344CB8AC3E}">
        <p14:creationId xmlns:p14="http://schemas.microsoft.com/office/powerpoint/2010/main" val="29518238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44624"/>
            <a:ext cx="8229600" cy="922114"/>
          </a:xfrm>
        </p:spPr>
        <p:txBody>
          <a:bodyPr>
            <a:normAutofit fontScale="90000"/>
          </a:bodyPr>
          <a:lstStyle/>
          <a:p>
            <a:r>
              <a:rPr lang="pt-BR" dirty="0"/>
              <a:t>Visão </a:t>
            </a:r>
            <a:br>
              <a:rPr lang="pt-BR" dirty="0"/>
            </a:br>
            <a:r>
              <a:rPr lang="pt-BR" dirty="0"/>
              <a:t>Recursividade</a:t>
            </a:r>
          </a:p>
        </p:txBody>
      </p:sp>
      <p:sp>
        <p:nvSpPr>
          <p:cNvPr id="3" name="Espaço Reservado para Conteúdo 2"/>
          <p:cNvSpPr>
            <a:spLocks noGrp="1"/>
          </p:cNvSpPr>
          <p:nvPr>
            <p:ph idx="1"/>
          </p:nvPr>
        </p:nvSpPr>
        <p:spPr>
          <a:xfrm>
            <a:off x="457200" y="1124744"/>
            <a:ext cx="8229600" cy="5472608"/>
          </a:xfrm>
        </p:spPr>
        <p:txBody>
          <a:bodyPr>
            <a:normAutofit fontScale="70000" lnSpcReduction="20000"/>
          </a:bodyPr>
          <a:lstStyle/>
          <a:p>
            <a:r>
              <a:rPr lang="pt-BR" dirty="0"/>
              <a:t>Prós:</a:t>
            </a:r>
          </a:p>
          <a:p>
            <a:pPr lvl="1"/>
            <a:r>
              <a:rPr lang="pt-BR" dirty="0"/>
              <a:t>Facilita Consultas Hierárquicas: </a:t>
            </a:r>
            <a:endParaRPr lang="pt-BR" dirty="0" smtClean="0"/>
          </a:p>
          <a:p>
            <a:pPr lvl="2"/>
            <a:r>
              <a:rPr lang="pt-BR" dirty="0" smtClean="0"/>
              <a:t>Permite </a:t>
            </a:r>
            <a:r>
              <a:rPr lang="pt-BR" dirty="0"/>
              <a:t>consultas convenientes em estruturas de dados hierárquicas, como organogramas ou árvores de categorias.</a:t>
            </a:r>
          </a:p>
          <a:p>
            <a:pPr lvl="1"/>
            <a:r>
              <a:rPr lang="pt-BR" dirty="0"/>
              <a:t>Escalabilidade: </a:t>
            </a:r>
            <a:endParaRPr lang="pt-BR" dirty="0" smtClean="0"/>
          </a:p>
          <a:p>
            <a:pPr lvl="2"/>
            <a:r>
              <a:rPr lang="pt-BR" dirty="0" smtClean="0"/>
              <a:t>Pode </a:t>
            </a:r>
            <a:r>
              <a:rPr lang="pt-BR" dirty="0"/>
              <a:t>lidar com hierarquias de tamanho arbitrário, pois é uma abordagem recursiva.</a:t>
            </a:r>
          </a:p>
          <a:p>
            <a:pPr lvl="1"/>
            <a:r>
              <a:rPr lang="pt-BR" dirty="0"/>
              <a:t>Flexibilidade: </a:t>
            </a:r>
            <a:endParaRPr lang="pt-BR" dirty="0" smtClean="0"/>
          </a:p>
          <a:p>
            <a:pPr lvl="2"/>
            <a:r>
              <a:rPr lang="pt-BR" dirty="0" smtClean="0"/>
              <a:t>Pode </a:t>
            </a:r>
            <a:r>
              <a:rPr lang="pt-BR" dirty="0"/>
              <a:t>ser personalizada para incluir informações adicionais, como níveis hierárquicos ou estatísticas.</a:t>
            </a:r>
          </a:p>
          <a:p>
            <a:r>
              <a:rPr lang="pt-BR" dirty="0"/>
              <a:t>Contras:</a:t>
            </a:r>
          </a:p>
          <a:p>
            <a:pPr lvl="1"/>
            <a:r>
              <a:rPr lang="pt-BR" dirty="0"/>
              <a:t>Complexidade: </a:t>
            </a:r>
            <a:endParaRPr lang="pt-BR" dirty="0" smtClean="0"/>
          </a:p>
          <a:p>
            <a:pPr lvl="2"/>
            <a:r>
              <a:rPr lang="pt-BR" dirty="0" smtClean="0"/>
              <a:t>Consultas </a:t>
            </a:r>
            <a:r>
              <a:rPr lang="pt-BR" dirty="0"/>
              <a:t>recursivas podem ser complexas de entender e depurar, especialmente para usuários inexperientes.</a:t>
            </a:r>
          </a:p>
          <a:p>
            <a:pPr lvl="1"/>
            <a:r>
              <a:rPr lang="pt-BR" dirty="0"/>
              <a:t>Desempenho: </a:t>
            </a:r>
            <a:endParaRPr lang="pt-BR" dirty="0" smtClean="0"/>
          </a:p>
          <a:p>
            <a:pPr lvl="2"/>
            <a:r>
              <a:rPr lang="pt-BR" dirty="0" smtClean="0"/>
              <a:t>Consultas </a:t>
            </a:r>
            <a:r>
              <a:rPr lang="pt-BR" dirty="0"/>
              <a:t>recursivas podem ser mais lentas em grandes conjuntos de dados, especialmente se não forem otimizadas corretamente.</a:t>
            </a:r>
          </a:p>
          <a:p>
            <a:pPr lvl="1"/>
            <a:r>
              <a:rPr lang="pt-BR" dirty="0"/>
              <a:t>Recursão Infinita: </a:t>
            </a:r>
            <a:endParaRPr lang="pt-BR" dirty="0" smtClean="0"/>
          </a:p>
          <a:p>
            <a:pPr lvl="2"/>
            <a:r>
              <a:rPr lang="pt-BR" dirty="0" smtClean="0"/>
              <a:t>Se </a:t>
            </a:r>
            <a:r>
              <a:rPr lang="pt-BR" dirty="0"/>
              <a:t>a hierarquia contiver loops ou referências circulares, isso pode resultar em uma recursão infinita, causando um erro ou sobrecarregando o sistema.</a:t>
            </a:r>
          </a:p>
        </p:txBody>
      </p:sp>
    </p:spTree>
    <p:extLst>
      <p:ext uri="{BB962C8B-B14F-4D97-AF65-F5344CB8AC3E}">
        <p14:creationId xmlns:p14="http://schemas.microsoft.com/office/powerpoint/2010/main" val="16948411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Visão</a:t>
            </a:r>
            <a:endParaRPr lang="pt-BR" dirty="0"/>
          </a:p>
        </p:txBody>
      </p:sp>
      <p:sp>
        <p:nvSpPr>
          <p:cNvPr id="3" name="Espaço Reservado para Conteúdo 2"/>
          <p:cNvSpPr>
            <a:spLocks noGrp="1"/>
          </p:cNvSpPr>
          <p:nvPr>
            <p:ph idx="1"/>
          </p:nvPr>
        </p:nvSpPr>
        <p:spPr/>
        <p:txBody>
          <a:bodyPr>
            <a:normAutofit/>
          </a:bodyPr>
          <a:lstStyle/>
          <a:p>
            <a:r>
              <a:rPr lang="pt-BR" dirty="0"/>
              <a:t>Indexação:</a:t>
            </a:r>
          </a:p>
          <a:p>
            <a:pPr lvl="1"/>
            <a:r>
              <a:rPr lang="pt-BR" dirty="0" smtClean="0"/>
              <a:t>Índices </a:t>
            </a:r>
            <a:r>
              <a:rPr lang="pt-BR" dirty="0"/>
              <a:t>podem ser criados em visões para melhorar o desempenho de consultas frequentes</a:t>
            </a:r>
            <a:r>
              <a:rPr lang="pt-BR" dirty="0" smtClean="0"/>
              <a:t>.</a:t>
            </a:r>
          </a:p>
          <a:p>
            <a:pPr lvl="1"/>
            <a:endParaRPr lang="pt-BR" dirty="0"/>
          </a:p>
          <a:p>
            <a:r>
              <a:rPr lang="pt-BR" dirty="0"/>
              <a:t>Reescrita de Consultas:</a:t>
            </a:r>
          </a:p>
          <a:p>
            <a:pPr lvl="1"/>
            <a:r>
              <a:rPr lang="pt-BR" dirty="0" smtClean="0"/>
              <a:t>O </a:t>
            </a:r>
            <a:r>
              <a:rPr lang="pt-BR" dirty="0" err="1"/>
              <a:t>otimizador</a:t>
            </a:r>
            <a:r>
              <a:rPr lang="pt-BR" dirty="0"/>
              <a:t> de consultas pode reescrever consultas sobre visões para melhorar o desempenho, transformando-as em consultas equivalentes mais eficientes.</a:t>
            </a:r>
          </a:p>
        </p:txBody>
      </p:sp>
    </p:spTree>
    <p:extLst>
      <p:ext uri="{BB962C8B-B14F-4D97-AF65-F5344CB8AC3E}">
        <p14:creationId xmlns:p14="http://schemas.microsoft.com/office/powerpoint/2010/main" val="24001799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Visão </a:t>
            </a:r>
            <a:br>
              <a:rPr lang="pt-BR" dirty="0" smtClean="0"/>
            </a:br>
            <a:r>
              <a:rPr lang="pt-BR" dirty="0" smtClean="0"/>
              <a:t>Indexação</a:t>
            </a:r>
            <a:endParaRPr lang="pt-BR" dirty="0"/>
          </a:p>
        </p:txBody>
      </p:sp>
      <p:sp>
        <p:nvSpPr>
          <p:cNvPr id="3" name="Espaço Reservado para Conteúdo 2"/>
          <p:cNvSpPr>
            <a:spLocks noGrp="1"/>
          </p:cNvSpPr>
          <p:nvPr>
            <p:ph idx="1"/>
          </p:nvPr>
        </p:nvSpPr>
        <p:spPr/>
        <p:txBody>
          <a:bodyPr>
            <a:normAutofit fontScale="77500" lnSpcReduction="20000"/>
          </a:bodyPr>
          <a:lstStyle/>
          <a:p>
            <a:r>
              <a:rPr lang="pt-BR" dirty="0" err="1" smtClean="0"/>
              <a:t>Uvisão</a:t>
            </a:r>
            <a:r>
              <a:rPr lang="pt-BR" dirty="0" smtClean="0"/>
              <a:t> </a:t>
            </a:r>
            <a:r>
              <a:rPr lang="pt-BR" dirty="0"/>
              <a:t>que lista os funcionários do departamento de vendas, como mostrado abaixo</a:t>
            </a:r>
            <a:r>
              <a:rPr lang="pt-BR" dirty="0" smtClean="0"/>
              <a:t>:</a:t>
            </a:r>
          </a:p>
          <a:p>
            <a:pPr marL="800100" lvl="2" indent="0">
              <a:buNone/>
            </a:pPr>
            <a:r>
              <a:rPr lang="en-US" dirty="0">
                <a:latin typeface="Courier New" pitchFamily="49" charset="0"/>
                <a:cs typeface="Courier New" pitchFamily="49" charset="0"/>
              </a:rPr>
              <a:t>CREATE VIEW </a:t>
            </a:r>
            <a:r>
              <a:rPr lang="en-US" dirty="0" err="1">
                <a:latin typeface="Courier New" pitchFamily="49" charset="0"/>
                <a:cs typeface="Courier New" pitchFamily="49" charset="0"/>
              </a:rPr>
              <a:t>Sales_Employees</a:t>
            </a:r>
            <a:r>
              <a:rPr lang="en-US" dirty="0">
                <a:latin typeface="Courier New" pitchFamily="49" charset="0"/>
                <a:cs typeface="Courier New" pitchFamily="49" charset="0"/>
              </a:rPr>
              <a:t> AS</a:t>
            </a:r>
          </a:p>
          <a:p>
            <a:pPr marL="800100" lvl="2" indent="0">
              <a:buNone/>
            </a:pPr>
            <a:r>
              <a:rPr lang="en-US" dirty="0">
                <a:latin typeface="Courier New" pitchFamily="49" charset="0"/>
                <a:cs typeface="Courier New" pitchFamily="49" charset="0"/>
              </a:rPr>
              <a:t>SELECT </a:t>
            </a:r>
            <a:r>
              <a:rPr lang="en-US" dirty="0" err="1">
                <a:latin typeface="Courier New" pitchFamily="49" charset="0"/>
                <a:cs typeface="Courier New" pitchFamily="49" charset="0"/>
              </a:rPr>
              <a:t>employee_id</a:t>
            </a:r>
            <a:r>
              <a:rPr lang="en-US" dirty="0">
                <a:latin typeface="Courier New" pitchFamily="49" charset="0"/>
                <a:cs typeface="Courier New" pitchFamily="49" charset="0"/>
              </a:rPr>
              <a:t>, </a:t>
            </a:r>
            <a:r>
              <a:rPr lang="en-US" dirty="0" err="1">
                <a:latin typeface="Courier New" pitchFamily="49" charset="0"/>
                <a:cs typeface="Courier New" pitchFamily="49" charset="0"/>
              </a:rPr>
              <a:t>first_name</a:t>
            </a:r>
            <a:r>
              <a:rPr lang="en-US" dirty="0">
                <a:latin typeface="Courier New" pitchFamily="49" charset="0"/>
                <a:cs typeface="Courier New" pitchFamily="49" charset="0"/>
              </a:rPr>
              <a:t>, </a:t>
            </a:r>
            <a:r>
              <a:rPr lang="en-US" dirty="0" err="1">
                <a:latin typeface="Courier New" pitchFamily="49" charset="0"/>
                <a:cs typeface="Courier New" pitchFamily="49" charset="0"/>
              </a:rPr>
              <a:t>last_name</a:t>
            </a:r>
            <a:r>
              <a:rPr lang="en-US" dirty="0">
                <a:latin typeface="Courier New" pitchFamily="49" charset="0"/>
                <a:cs typeface="Courier New" pitchFamily="49" charset="0"/>
              </a:rPr>
              <a:t>, email, </a:t>
            </a:r>
            <a:r>
              <a:rPr lang="en-US" dirty="0" err="1">
                <a:latin typeface="Courier New" pitchFamily="49" charset="0"/>
                <a:cs typeface="Courier New" pitchFamily="49" charset="0"/>
              </a:rPr>
              <a:t>phone_number</a:t>
            </a:r>
            <a:r>
              <a:rPr lang="en-US" dirty="0">
                <a:latin typeface="Courier New" pitchFamily="49" charset="0"/>
                <a:cs typeface="Courier New" pitchFamily="49" charset="0"/>
              </a:rPr>
              <a:t>, </a:t>
            </a:r>
            <a:r>
              <a:rPr lang="en-US" dirty="0" err="1">
                <a:latin typeface="Courier New" pitchFamily="49" charset="0"/>
                <a:cs typeface="Courier New" pitchFamily="49" charset="0"/>
              </a:rPr>
              <a:t>hire_date</a:t>
            </a:r>
            <a:r>
              <a:rPr lang="en-US" dirty="0">
                <a:latin typeface="Courier New" pitchFamily="49" charset="0"/>
                <a:cs typeface="Courier New" pitchFamily="49" charset="0"/>
              </a:rPr>
              <a:t>, </a:t>
            </a:r>
            <a:r>
              <a:rPr lang="en-US" dirty="0" err="1">
                <a:latin typeface="Courier New" pitchFamily="49" charset="0"/>
                <a:cs typeface="Courier New" pitchFamily="49" charset="0"/>
              </a:rPr>
              <a:t>job_id</a:t>
            </a:r>
            <a:r>
              <a:rPr lang="en-US" dirty="0">
                <a:latin typeface="Courier New" pitchFamily="49" charset="0"/>
                <a:cs typeface="Courier New" pitchFamily="49" charset="0"/>
              </a:rPr>
              <a:t>, </a:t>
            </a:r>
            <a:r>
              <a:rPr lang="en-US" dirty="0" err="1">
                <a:latin typeface="Courier New" pitchFamily="49" charset="0"/>
                <a:cs typeface="Courier New" pitchFamily="49" charset="0"/>
              </a:rPr>
              <a:t>department_id</a:t>
            </a:r>
            <a:endParaRPr lang="en-US" dirty="0">
              <a:latin typeface="Courier New" pitchFamily="49" charset="0"/>
              <a:cs typeface="Courier New" pitchFamily="49" charset="0"/>
            </a:endParaRPr>
          </a:p>
          <a:p>
            <a:pPr marL="800100" lvl="2" indent="0">
              <a:buNone/>
            </a:pPr>
            <a:r>
              <a:rPr lang="en-US" dirty="0">
                <a:latin typeface="Courier New" pitchFamily="49" charset="0"/>
                <a:cs typeface="Courier New" pitchFamily="49" charset="0"/>
              </a:rPr>
              <a:t>FROM employees</a:t>
            </a:r>
          </a:p>
          <a:p>
            <a:pPr marL="800100" lvl="2" indent="0">
              <a:buNone/>
            </a:pPr>
            <a:r>
              <a:rPr lang="en-US" dirty="0">
                <a:latin typeface="Courier New" pitchFamily="49" charset="0"/>
                <a:cs typeface="Courier New" pitchFamily="49" charset="0"/>
              </a:rPr>
              <a:t>WHERE </a:t>
            </a:r>
            <a:r>
              <a:rPr lang="en-US" dirty="0" err="1">
                <a:latin typeface="Courier New" pitchFamily="49" charset="0"/>
                <a:cs typeface="Courier New" pitchFamily="49" charset="0"/>
              </a:rPr>
              <a:t>department_id</a:t>
            </a:r>
            <a:r>
              <a:rPr lang="en-US" dirty="0">
                <a:latin typeface="Courier New" pitchFamily="49" charset="0"/>
                <a:cs typeface="Courier New" pitchFamily="49" charset="0"/>
              </a:rPr>
              <a:t> = (SELECT </a:t>
            </a:r>
            <a:r>
              <a:rPr lang="en-US" dirty="0" err="1">
                <a:latin typeface="Courier New" pitchFamily="49" charset="0"/>
                <a:cs typeface="Courier New" pitchFamily="49" charset="0"/>
              </a:rPr>
              <a:t>department_id</a:t>
            </a:r>
            <a:r>
              <a:rPr lang="en-US" dirty="0">
                <a:latin typeface="Courier New" pitchFamily="49" charset="0"/>
                <a:cs typeface="Courier New" pitchFamily="49" charset="0"/>
              </a:rPr>
              <a:t> FROM departments WHERE </a:t>
            </a:r>
            <a:r>
              <a:rPr lang="en-US" dirty="0" err="1">
                <a:latin typeface="Courier New" pitchFamily="49" charset="0"/>
                <a:cs typeface="Courier New" pitchFamily="49" charset="0"/>
              </a:rPr>
              <a:t>department_name</a:t>
            </a:r>
            <a:r>
              <a:rPr lang="en-US" dirty="0">
                <a:latin typeface="Courier New" pitchFamily="49" charset="0"/>
                <a:cs typeface="Courier New" pitchFamily="49" charset="0"/>
              </a:rPr>
              <a:t> = 'Sales</a:t>
            </a:r>
            <a:r>
              <a:rPr lang="en-US" dirty="0" smtClean="0">
                <a:latin typeface="Courier New" pitchFamily="49" charset="0"/>
                <a:cs typeface="Courier New" pitchFamily="49" charset="0"/>
              </a:rPr>
              <a:t>');</a:t>
            </a:r>
          </a:p>
          <a:p>
            <a:pPr marL="800100" lvl="2" indent="0">
              <a:buNone/>
            </a:pPr>
            <a:endParaRPr lang="en-US" dirty="0" smtClean="0">
              <a:latin typeface="Courier New" pitchFamily="49" charset="0"/>
              <a:cs typeface="Courier New" pitchFamily="49" charset="0"/>
            </a:endParaRPr>
          </a:p>
          <a:p>
            <a:r>
              <a:rPr lang="pt-BR" dirty="0" smtClean="0"/>
              <a:t>Indexando a </a:t>
            </a:r>
            <a:r>
              <a:rPr lang="pt-BR" dirty="0"/>
              <a:t>coluna </a:t>
            </a:r>
            <a:r>
              <a:rPr lang="pt-BR" dirty="0" err="1"/>
              <a:t>department_id</a:t>
            </a:r>
            <a:r>
              <a:rPr lang="pt-BR" dirty="0"/>
              <a:t> nesta visão</a:t>
            </a:r>
            <a:r>
              <a:rPr lang="pt-BR" dirty="0" smtClean="0"/>
              <a:t>:</a:t>
            </a:r>
          </a:p>
          <a:p>
            <a:pPr marL="857250" lvl="2" indent="0">
              <a:buNone/>
            </a:pPr>
            <a:r>
              <a:rPr lang="en-US" dirty="0">
                <a:latin typeface="Courier New" pitchFamily="49" charset="0"/>
                <a:cs typeface="Courier New" pitchFamily="49" charset="0"/>
              </a:rPr>
              <a:t>CREATE INDEX </a:t>
            </a:r>
            <a:r>
              <a:rPr lang="en-US" dirty="0" err="1">
                <a:latin typeface="Courier New" pitchFamily="49" charset="0"/>
                <a:cs typeface="Courier New" pitchFamily="49" charset="0"/>
              </a:rPr>
              <a:t>idx_sales_employees_department_id</a:t>
            </a:r>
            <a:r>
              <a:rPr lang="en-US" dirty="0">
                <a:latin typeface="Courier New" pitchFamily="49" charset="0"/>
                <a:cs typeface="Courier New" pitchFamily="49" charset="0"/>
              </a:rPr>
              <a:t> ON </a:t>
            </a:r>
            <a:r>
              <a:rPr lang="en-US" dirty="0" err="1">
                <a:latin typeface="Courier New" pitchFamily="49" charset="0"/>
                <a:cs typeface="Courier New" pitchFamily="49" charset="0"/>
              </a:rPr>
              <a:t>Sales_Employees</a:t>
            </a:r>
            <a:r>
              <a:rPr lang="en-US" dirty="0">
                <a:latin typeface="Courier New" pitchFamily="49" charset="0"/>
                <a:cs typeface="Courier New" pitchFamily="49" charset="0"/>
              </a:rPr>
              <a:t> (</a:t>
            </a:r>
            <a:r>
              <a:rPr lang="en-US" dirty="0" err="1">
                <a:latin typeface="Courier New" pitchFamily="49" charset="0"/>
                <a:cs typeface="Courier New" pitchFamily="49" charset="0"/>
              </a:rPr>
              <a:t>department_id</a:t>
            </a:r>
            <a:r>
              <a:rPr lang="en-US" dirty="0" smtClean="0">
                <a:latin typeface="Courier New" pitchFamily="49" charset="0"/>
                <a:cs typeface="Courier New" pitchFamily="49" charset="0"/>
              </a:rPr>
              <a:t>);</a:t>
            </a:r>
          </a:p>
          <a:p>
            <a:pPr marL="857250" lvl="2" indent="0">
              <a:buNone/>
            </a:pPr>
            <a:endParaRPr lang="en-US" dirty="0" smtClean="0">
              <a:latin typeface="Courier New" pitchFamily="49" charset="0"/>
              <a:cs typeface="Courier New" pitchFamily="49" charset="0"/>
            </a:endParaRPr>
          </a:p>
          <a:p>
            <a:r>
              <a:rPr lang="pt-BR" dirty="0"/>
              <a:t>Isso cria um índice na coluna </a:t>
            </a:r>
            <a:r>
              <a:rPr lang="pt-BR" dirty="0" err="1"/>
              <a:t>department_id</a:t>
            </a:r>
            <a:r>
              <a:rPr lang="pt-BR" dirty="0"/>
              <a:t> da visão </a:t>
            </a:r>
            <a:r>
              <a:rPr lang="pt-BR" dirty="0" err="1"/>
              <a:t>Sales_Employees</a:t>
            </a:r>
            <a:r>
              <a:rPr lang="pt-BR" dirty="0"/>
              <a:t>.</a:t>
            </a:r>
          </a:p>
        </p:txBody>
      </p:sp>
    </p:spTree>
    <p:extLst>
      <p:ext uri="{BB962C8B-B14F-4D97-AF65-F5344CB8AC3E}">
        <p14:creationId xmlns:p14="http://schemas.microsoft.com/office/powerpoint/2010/main" val="3362168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Visão</a:t>
            </a:r>
            <a:br>
              <a:rPr lang="pt-BR" dirty="0" smtClean="0"/>
            </a:br>
            <a:r>
              <a:rPr lang="pt-BR" dirty="0" smtClean="0"/>
              <a:t>Aplicação</a:t>
            </a:r>
            <a:endParaRPr lang="pt-BR" dirty="0"/>
          </a:p>
        </p:txBody>
      </p:sp>
      <p:sp>
        <p:nvSpPr>
          <p:cNvPr id="3" name="Espaço Reservado para Conteúdo 2"/>
          <p:cNvSpPr>
            <a:spLocks noGrp="1"/>
          </p:cNvSpPr>
          <p:nvPr>
            <p:ph idx="1"/>
          </p:nvPr>
        </p:nvSpPr>
        <p:spPr/>
        <p:txBody>
          <a:bodyPr>
            <a:normAutofit fontScale="85000" lnSpcReduction="20000"/>
          </a:bodyPr>
          <a:lstStyle/>
          <a:p>
            <a:r>
              <a:rPr lang="pt-BR" dirty="0" smtClean="0"/>
              <a:t>Simplificação de consultas: </a:t>
            </a:r>
          </a:p>
          <a:p>
            <a:pPr lvl="1"/>
            <a:r>
              <a:rPr lang="pt-BR" dirty="0" smtClean="0"/>
              <a:t>As visões podem encapsular lógica de consulta complexa, tornando mais fácil para os usuários executar consultas frequentes.</a:t>
            </a:r>
          </a:p>
          <a:p>
            <a:r>
              <a:rPr lang="pt-BR" dirty="0" smtClean="0"/>
              <a:t>Controle de acesso: </a:t>
            </a:r>
          </a:p>
          <a:p>
            <a:pPr lvl="1"/>
            <a:r>
              <a:rPr lang="pt-BR" dirty="0" smtClean="0"/>
              <a:t>As visões podem ser usadas para restringir o acesso a determinadas partes dos dados, mostrando apenas as informações relevantes para os usuários.</a:t>
            </a:r>
          </a:p>
          <a:p>
            <a:r>
              <a:rPr lang="pt-BR" dirty="0" smtClean="0"/>
              <a:t>Ocultação de detalhes: </a:t>
            </a:r>
          </a:p>
          <a:p>
            <a:pPr lvl="1"/>
            <a:r>
              <a:rPr lang="pt-BR" dirty="0" smtClean="0"/>
              <a:t>As visões podem ocultar a estrutura interna das tabelas, fornecendo uma interface consistente para os usuários finais.</a:t>
            </a:r>
            <a:endParaRPr lang="pt-BR" dirty="0"/>
          </a:p>
        </p:txBody>
      </p:sp>
    </p:spTree>
    <p:extLst>
      <p:ext uri="{BB962C8B-B14F-4D97-AF65-F5344CB8AC3E}">
        <p14:creationId xmlns:p14="http://schemas.microsoft.com/office/powerpoint/2010/main" val="23768542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188640"/>
            <a:ext cx="8229600" cy="706090"/>
          </a:xfrm>
        </p:spPr>
        <p:txBody>
          <a:bodyPr>
            <a:normAutofit fontScale="90000"/>
          </a:bodyPr>
          <a:lstStyle/>
          <a:p>
            <a:r>
              <a:rPr lang="pt-BR" dirty="0"/>
              <a:t>Visão </a:t>
            </a:r>
            <a:br>
              <a:rPr lang="pt-BR" dirty="0"/>
            </a:br>
            <a:r>
              <a:rPr lang="pt-BR" dirty="0"/>
              <a:t>Indexação</a:t>
            </a:r>
          </a:p>
        </p:txBody>
      </p:sp>
      <p:sp>
        <p:nvSpPr>
          <p:cNvPr id="3" name="Espaço Reservado para Conteúdo 2"/>
          <p:cNvSpPr>
            <a:spLocks noGrp="1"/>
          </p:cNvSpPr>
          <p:nvPr>
            <p:ph idx="1"/>
          </p:nvPr>
        </p:nvSpPr>
        <p:spPr>
          <a:xfrm>
            <a:off x="457200" y="1124744"/>
            <a:ext cx="8229600" cy="5472608"/>
          </a:xfrm>
        </p:spPr>
        <p:txBody>
          <a:bodyPr>
            <a:noAutofit/>
          </a:bodyPr>
          <a:lstStyle/>
          <a:p>
            <a:r>
              <a:rPr lang="pt-BR" sz="1800" dirty="0"/>
              <a:t>Prós:</a:t>
            </a:r>
          </a:p>
          <a:p>
            <a:pPr lvl="1"/>
            <a:r>
              <a:rPr lang="pt-BR" sz="1400" dirty="0"/>
              <a:t>Melhoria de Desempenho em Consultas: </a:t>
            </a:r>
            <a:endParaRPr lang="pt-BR" sz="1400" dirty="0" smtClean="0"/>
          </a:p>
          <a:p>
            <a:pPr lvl="2"/>
            <a:r>
              <a:rPr lang="pt-BR" sz="1200" dirty="0" smtClean="0"/>
              <a:t>A </a:t>
            </a:r>
            <a:r>
              <a:rPr lang="pt-BR" sz="1200" dirty="0"/>
              <a:t>indexação pode acelerar consultas que usam a coluna indexada como critério de filtragem, ordenação ou junção.</a:t>
            </a:r>
          </a:p>
          <a:p>
            <a:pPr lvl="1"/>
            <a:r>
              <a:rPr lang="pt-BR" sz="1400" dirty="0" smtClean="0"/>
              <a:t>Redução </a:t>
            </a:r>
            <a:r>
              <a:rPr lang="pt-BR" sz="1400" dirty="0"/>
              <a:t>do Custo de Processamento: </a:t>
            </a:r>
            <a:endParaRPr lang="pt-BR" sz="1400" dirty="0" smtClean="0"/>
          </a:p>
          <a:p>
            <a:pPr lvl="2"/>
            <a:r>
              <a:rPr lang="pt-BR" sz="1200" dirty="0" smtClean="0"/>
              <a:t>Índices </a:t>
            </a:r>
            <a:r>
              <a:rPr lang="pt-BR" sz="1200" dirty="0"/>
              <a:t>podem reduzir a necessidade de ler grandes volumes de dados diretamente da tabela subjacente, o que pode economizar tempo e recursos de processamento.</a:t>
            </a:r>
          </a:p>
          <a:p>
            <a:pPr lvl="1"/>
            <a:r>
              <a:rPr lang="pt-BR" sz="1400" dirty="0" smtClean="0"/>
              <a:t>Otimização </a:t>
            </a:r>
            <a:r>
              <a:rPr lang="pt-BR" sz="1400" dirty="0"/>
              <a:t>do Acesso aos Dados: </a:t>
            </a:r>
            <a:endParaRPr lang="pt-BR" sz="1400" dirty="0" smtClean="0"/>
          </a:p>
          <a:p>
            <a:pPr lvl="2"/>
            <a:r>
              <a:rPr lang="pt-BR" sz="1200" dirty="0" smtClean="0"/>
              <a:t>Em </a:t>
            </a:r>
            <a:r>
              <a:rPr lang="pt-BR" sz="1200" dirty="0"/>
              <a:t>consultas frequentes que envolvem a visão, a indexação pode melhorar significativamente o tempo de resposta e a eficiência.</a:t>
            </a:r>
          </a:p>
          <a:p>
            <a:r>
              <a:rPr lang="pt-BR" sz="1800" dirty="0" smtClean="0"/>
              <a:t>Contras</a:t>
            </a:r>
            <a:r>
              <a:rPr lang="pt-BR" sz="1800" dirty="0"/>
              <a:t>:</a:t>
            </a:r>
          </a:p>
          <a:p>
            <a:pPr lvl="1"/>
            <a:r>
              <a:rPr lang="pt-BR" sz="1400" dirty="0"/>
              <a:t>Overhead de Manutenção: </a:t>
            </a:r>
            <a:endParaRPr lang="pt-BR" sz="1400" dirty="0" smtClean="0"/>
          </a:p>
          <a:p>
            <a:pPr lvl="2"/>
            <a:r>
              <a:rPr lang="pt-BR" sz="1200" dirty="0" smtClean="0"/>
              <a:t>Índices </a:t>
            </a:r>
            <a:r>
              <a:rPr lang="pt-BR" sz="1200" dirty="0"/>
              <a:t>adicionam overhead de manutenção durante operações de inserção, atualização e exclusão de dados, pois o índice deve ser atualizado para refletir as mudanças nos dados subjacentes.</a:t>
            </a:r>
          </a:p>
          <a:p>
            <a:pPr lvl="1"/>
            <a:r>
              <a:rPr lang="pt-BR" sz="1400" dirty="0" smtClean="0"/>
              <a:t>Uso </a:t>
            </a:r>
            <a:r>
              <a:rPr lang="pt-BR" sz="1400" dirty="0"/>
              <a:t>de Recursos de Armazenamento: </a:t>
            </a:r>
            <a:endParaRPr lang="pt-BR" sz="1400" dirty="0" smtClean="0"/>
          </a:p>
          <a:p>
            <a:pPr lvl="2"/>
            <a:r>
              <a:rPr lang="pt-BR" sz="1200" dirty="0" smtClean="0"/>
              <a:t>Índices </a:t>
            </a:r>
            <a:r>
              <a:rPr lang="pt-BR" sz="1200" dirty="0"/>
              <a:t>ocupam espaço de armazenamento adicional no banco de dados, o que pode se tornar significativo em grandes conjuntos de dados.</a:t>
            </a:r>
          </a:p>
          <a:p>
            <a:pPr lvl="1"/>
            <a:r>
              <a:rPr lang="pt-BR" sz="1400" dirty="0" smtClean="0"/>
              <a:t>Custo </a:t>
            </a:r>
            <a:r>
              <a:rPr lang="pt-BR" sz="1400" dirty="0"/>
              <a:t>de Atualização de Índices: </a:t>
            </a:r>
            <a:endParaRPr lang="pt-BR" sz="1400" dirty="0" smtClean="0"/>
          </a:p>
          <a:p>
            <a:pPr lvl="2"/>
            <a:r>
              <a:rPr lang="pt-BR" sz="1200" dirty="0" smtClean="0"/>
              <a:t>Atualizar </a:t>
            </a:r>
            <a:r>
              <a:rPr lang="pt-BR" sz="1200" dirty="0"/>
              <a:t>um índice em uma visão pode ser caro, especialmente se a visão for frequentemente modificada ou se a indexação envolver colunas que são atualizadas com frequência.</a:t>
            </a:r>
          </a:p>
          <a:p>
            <a:pPr lvl="1"/>
            <a:r>
              <a:rPr lang="pt-BR" sz="1400" dirty="0" smtClean="0"/>
              <a:t>Limitações </a:t>
            </a:r>
            <a:r>
              <a:rPr lang="pt-BR" sz="1400" dirty="0"/>
              <a:t>de Indexação em Visões: </a:t>
            </a:r>
            <a:endParaRPr lang="pt-BR" sz="1400" dirty="0" smtClean="0"/>
          </a:p>
          <a:p>
            <a:pPr lvl="2"/>
            <a:r>
              <a:rPr lang="pt-BR" sz="1200" dirty="0" smtClean="0"/>
              <a:t>Nem </a:t>
            </a:r>
            <a:r>
              <a:rPr lang="pt-BR" sz="1200" dirty="0"/>
              <a:t>todas as operações de indexação podem ser aplicadas a visões, e algumas limitações podem se aplicar, dependendo do banco de dados e do tipo de visão.</a:t>
            </a:r>
          </a:p>
        </p:txBody>
      </p:sp>
    </p:spTree>
    <p:extLst>
      <p:ext uri="{BB962C8B-B14F-4D97-AF65-F5344CB8AC3E}">
        <p14:creationId xmlns:p14="http://schemas.microsoft.com/office/powerpoint/2010/main" val="3271613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23528" y="116632"/>
            <a:ext cx="8229600" cy="706090"/>
          </a:xfrm>
        </p:spPr>
        <p:txBody>
          <a:bodyPr>
            <a:normAutofit fontScale="90000"/>
          </a:bodyPr>
          <a:lstStyle/>
          <a:p>
            <a:r>
              <a:rPr lang="pt-BR" dirty="0" smtClean="0"/>
              <a:t>Visão </a:t>
            </a:r>
            <a:br>
              <a:rPr lang="pt-BR" dirty="0" smtClean="0"/>
            </a:br>
            <a:r>
              <a:rPr lang="pt-BR" dirty="0" smtClean="0"/>
              <a:t>Reescrita</a:t>
            </a:r>
            <a:endParaRPr lang="pt-BR" dirty="0"/>
          </a:p>
        </p:txBody>
      </p:sp>
      <p:sp>
        <p:nvSpPr>
          <p:cNvPr id="3" name="Espaço Reservado para Conteúdo 2"/>
          <p:cNvSpPr>
            <a:spLocks noGrp="1"/>
          </p:cNvSpPr>
          <p:nvPr>
            <p:ph idx="1"/>
          </p:nvPr>
        </p:nvSpPr>
        <p:spPr>
          <a:xfrm>
            <a:off x="457200" y="1052736"/>
            <a:ext cx="8229600" cy="5688632"/>
          </a:xfrm>
        </p:spPr>
        <p:txBody>
          <a:bodyPr>
            <a:normAutofit fontScale="62500" lnSpcReduction="20000"/>
          </a:bodyPr>
          <a:lstStyle/>
          <a:p>
            <a:r>
              <a:rPr lang="pt-BR" dirty="0"/>
              <a:t>A reescrita de consulta em uma visão é uma técnica na qual o </a:t>
            </a:r>
            <a:r>
              <a:rPr lang="pt-BR" dirty="0" err="1"/>
              <a:t>otimizador</a:t>
            </a:r>
            <a:r>
              <a:rPr lang="pt-BR" dirty="0"/>
              <a:t> de consulta do banco de dados pode modificar ou reescrever uma consulta sobre a visão para melhorar o desempenho ou eficiência. </a:t>
            </a:r>
            <a:endParaRPr lang="pt-BR" dirty="0" smtClean="0"/>
          </a:p>
          <a:p>
            <a:r>
              <a:rPr lang="pt-BR" dirty="0" smtClean="0"/>
              <a:t>Uma visão </a:t>
            </a:r>
            <a:r>
              <a:rPr lang="pt-BR" dirty="0"/>
              <a:t>que mostra os detalhes dos funcionários do departamento de vendas:</a:t>
            </a:r>
            <a:endParaRPr lang="pt-BR" dirty="0" smtClean="0"/>
          </a:p>
          <a:p>
            <a:pPr marL="800100" lvl="2" indent="0">
              <a:buNone/>
            </a:pPr>
            <a:r>
              <a:rPr lang="en-US" dirty="0">
                <a:latin typeface="Courier New" pitchFamily="49" charset="0"/>
                <a:cs typeface="Courier New" pitchFamily="49" charset="0"/>
              </a:rPr>
              <a:t>CREATE VIEW </a:t>
            </a:r>
            <a:r>
              <a:rPr lang="en-US" dirty="0" err="1">
                <a:latin typeface="Courier New" pitchFamily="49" charset="0"/>
                <a:cs typeface="Courier New" pitchFamily="49" charset="0"/>
              </a:rPr>
              <a:t>Sales_Employees_Details</a:t>
            </a:r>
            <a:r>
              <a:rPr lang="en-US" dirty="0">
                <a:latin typeface="Courier New" pitchFamily="49" charset="0"/>
                <a:cs typeface="Courier New" pitchFamily="49" charset="0"/>
              </a:rPr>
              <a:t> AS</a:t>
            </a:r>
          </a:p>
          <a:p>
            <a:pPr marL="800100" lvl="2" indent="0">
              <a:buNone/>
            </a:pPr>
            <a:r>
              <a:rPr lang="en-US" dirty="0">
                <a:latin typeface="Courier New" pitchFamily="49" charset="0"/>
                <a:cs typeface="Courier New" pitchFamily="49" charset="0"/>
              </a:rPr>
              <a:t>SELECT </a:t>
            </a:r>
            <a:r>
              <a:rPr lang="en-US" dirty="0" err="1">
                <a:latin typeface="Courier New" pitchFamily="49" charset="0"/>
                <a:cs typeface="Courier New" pitchFamily="49" charset="0"/>
              </a:rPr>
              <a:t>employee_id</a:t>
            </a:r>
            <a:r>
              <a:rPr lang="en-US" dirty="0">
                <a:latin typeface="Courier New" pitchFamily="49" charset="0"/>
                <a:cs typeface="Courier New" pitchFamily="49" charset="0"/>
              </a:rPr>
              <a:t>, </a:t>
            </a:r>
            <a:r>
              <a:rPr lang="en-US" dirty="0" err="1">
                <a:latin typeface="Courier New" pitchFamily="49" charset="0"/>
                <a:cs typeface="Courier New" pitchFamily="49" charset="0"/>
              </a:rPr>
              <a:t>first_name</a:t>
            </a:r>
            <a:r>
              <a:rPr lang="en-US" dirty="0">
                <a:latin typeface="Courier New" pitchFamily="49" charset="0"/>
                <a:cs typeface="Courier New" pitchFamily="49" charset="0"/>
              </a:rPr>
              <a:t>, </a:t>
            </a:r>
            <a:r>
              <a:rPr lang="en-US" dirty="0" err="1">
                <a:latin typeface="Courier New" pitchFamily="49" charset="0"/>
                <a:cs typeface="Courier New" pitchFamily="49" charset="0"/>
              </a:rPr>
              <a:t>last_name</a:t>
            </a:r>
            <a:r>
              <a:rPr lang="en-US" dirty="0">
                <a:latin typeface="Courier New" pitchFamily="49" charset="0"/>
                <a:cs typeface="Courier New" pitchFamily="49" charset="0"/>
              </a:rPr>
              <a:t>, email, </a:t>
            </a:r>
            <a:r>
              <a:rPr lang="en-US" dirty="0" err="1">
                <a:latin typeface="Courier New" pitchFamily="49" charset="0"/>
                <a:cs typeface="Courier New" pitchFamily="49" charset="0"/>
              </a:rPr>
              <a:t>phone_number</a:t>
            </a:r>
            <a:r>
              <a:rPr lang="en-US" dirty="0">
                <a:latin typeface="Courier New" pitchFamily="49" charset="0"/>
                <a:cs typeface="Courier New" pitchFamily="49" charset="0"/>
              </a:rPr>
              <a:t>, </a:t>
            </a:r>
            <a:r>
              <a:rPr lang="en-US" dirty="0" err="1">
                <a:latin typeface="Courier New" pitchFamily="49" charset="0"/>
                <a:cs typeface="Courier New" pitchFamily="49" charset="0"/>
              </a:rPr>
              <a:t>hire_date</a:t>
            </a:r>
            <a:r>
              <a:rPr lang="en-US" dirty="0">
                <a:latin typeface="Courier New" pitchFamily="49" charset="0"/>
                <a:cs typeface="Courier New" pitchFamily="49" charset="0"/>
              </a:rPr>
              <a:t>, </a:t>
            </a:r>
            <a:r>
              <a:rPr lang="en-US" dirty="0" err="1">
                <a:latin typeface="Courier New" pitchFamily="49" charset="0"/>
                <a:cs typeface="Courier New" pitchFamily="49" charset="0"/>
              </a:rPr>
              <a:t>job_id</a:t>
            </a:r>
            <a:r>
              <a:rPr lang="en-US" dirty="0">
                <a:latin typeface="Courier New" pitchFamily="49" charset="0"/>
                <a:cs typeface="Courier New" pitchFamily="49" charset="0"/>
              </a:rPr>
              <a:t>, </a:t>
            </a:r>
            <a:r>
              <a:rPr lang="en-US" dirty="0" err="1">
                <a:latin typeface="Courier New" pitchFamily="49" charset="0"/>
                <a:cs typeface="Courier New" pitchFamily="49" charset="0"/>
              </a:rPr>
              <a:t>department_id</a:t>
            </a:r>
            <a:endParaRPr lang="en-US" dirty="0">
              <a:latin typeface="Courier New" pitchFamily="49" charset="0"/>
              <a:cs typeface="Courier New" pitchFamily="49" charset="0"/>
            </a:endParaRPr>
          </a:p>
          <a:p>
            <a:pPr marL="800100" lvl="2" indent="0">
              <a:buNone/>
            </a:pPr>
            <a:r>
              <a:rPr lang="en-US" dirty="0">
                <a:latin typeface="Courier New" pitchFamily="49" charset="0"/>
                <a:cs typeface="Courier New" pitchFamily="49" charset="0"/>
              </a:rPr>
              <a:t>FROM employees</a:t>
            </a:r>
          </a:p>
          <a:p>
            <a:pPr marL="800100" lvl="2" indent="0">
              <a:buNone/>
            </a:pPr>
            <a:r>
              <a:rPr lang="en-US" dirty="0">
                <a:latin typeface="Courier New" pitchFamily="49" charset="0"/>
                <a:cs typeface="Courier New" pitchFamily="49" charset="0"/>
              </a:rPr>
              <a:t>WHERE </a:t>
            </a:r>
            <a:r>
              <a:rPr lang="en-US" dirty="0" err="1">
                <a:latin typeface="Courier New" pitchFamily="49" charset="0"/>
                <a:cs typeface="Courier New" pitchFamily="49" charset="0"/>
              </a:rPr>
              <a:t>department_id</a:t>
            </a:r>
            <a:r>
              <a:rPr lang="en-US" dirty="0">
                <a:latin typeface="Courier New" pitchFamily="49" charset="0"/>
                <a:cs typeface="Courier New" pitchFamily="49" charset="0"/>
              </a:rPr>
              <a:t> = </a:t>
            </a:r>
            <a:endParaRPr lang="en-US" dirty="0" smtClean="0">
              <a:latin typeface="Courier New" pitchFamily="49" charset="0"/>
              <a:cs typeface="Courier New" pitchFamily="49" charset="0"/>
            </a:endParaRPr>
          </a:p>
          <a:p>
            <a:pPr marL="800100" lvl="2" indent="0">
              <a:buNone/>
            </a:pPr>
            <a:r>
              <a:rPr lang="en-US" dirty="0" smtClean="0">
                <a:latin typeface="Courier New" pitchFamily="49" charset="0"/>
                <a:cs typeface="Courier New" pitchFamily="49" charset="0"/>
              </a:rPr>
              <a:t>			(SELECT </a:t>
            </a:r>
            <a:r>
              <a:rPr lang="en-US" dirty="0" err="1">
                <a:latin typeface="Courier New" pitchFamily="49" charset="0"/>
                <a:cs typeface="Courier New" pitchFamily="49" charset="0"/>
              </a:rPr>
              <a:t>department_id</a:t>
            </a:r>
            <a:r>
              <a:rPr lang="en-US" dirty="0">
                <a:latin typeface="Courier New" pitchFamily="49" charset="0"/>
                <a:cs typeface="Courier New" pitchFamily="49" charset="0"/>
              </a:rPr>
              <a:t> </a:t>
            </a:r>
            <a:endParaRPr lang="en-US" dirty="0" smtClean="0">
              <a:latin typeface="Courier New" pitchFamily="49" charset="0"/>
              <a:cs typeface="Courier New" pitchFamily="49" charset="0"/>
            </a:endParaRPr>
          </a:p>
          <a:p>
            <a:pPr marL="800100" lvl="2"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FROM </a:t>
            </a:r>
            <a:r>
              <a:rPr lang="en-US" dirty="0">
                <a:latin typeface="Courier New" pitchFamily="49" charset="0"/>
                <a:cs typeface="Courier New" pitchFamily="49" charset="0"/>
              </a:rPr>
              <a:t>departments </a:t>
            </a:r>
            <a:endParaRPr lang="en-US" dirty="0" smtClean="0">
              <a:latin typeface="Courier New" pitchFamily="49" charset="0"/>
              <a:cs typeface="Courier New" pitchFamily="49" charset="0"/>
            </a:endParaRPr>
          </a:p>
          <a:p>
            <a:pPr marL="800100" lvl="2"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WHERE </a:t>
            </a:r>
            <a:r>
              <a:rPr lang="en-US" dirty="0" err="1">
                <a:latin typeface="Courier New" pitchFamily="49" charset="0"/>
                <a:cs typeface="Courier New" pitchFamily="49" charset="0"/>
              </a:rPr>
              <a:t>department_name</a:t>
            </a:r>
            <a:r>
              <a:rPr lang="en-US" dirty="0">
                <a:latin typeface="Courier New" pitchFamily="49" charset="0"/>
                <a:cs typeface="Courier New" pitchFamily="49" charset="0"/>
              </a:rPr>
              <a:t> = 'Sales</a:t>
            </a:r>
            <a:r>
              <a:rPr lang="en-US" dirty="0" smtClean="0">
                <a:latin typeface="Courier New" pitchFamily="49" charset="0"/>
                <a:cs typeface="Courier New" pitchFamily="49" charset="0"/>
              </a:rPr>
              <a:t>');</a:t>
            </a:r>
          </a:p>
          <a:p>
            <a:r>
              <a:rPr lang="pt-BR" dirty="0" smtClean="0"/>
              <a:t>Um </a:t>
            </a:r>
            <a:r>
              <a:rPr lang="pt-BR" dirty="0"/>
              <a:t>consulta que seleciona os funcionários do departamento de vendas usando essa visão</a:t>
            </a:r>
            <a:r>
              <a:rPr lang="pt-BR" dirty="0" smtClean="0"/>
              <a:t>:</a:t>
            </a:r>
          </a:p>
          <a:p>
            <a:pPr marL="914400" lvl="2" indent="0">
              <a:buNone/>
            </a:pPr>
            <a:r>
              <a:rPr lang="en-US" dirty="0">
                <a:latin typeface="Courier New" pitchFamily="49" charset="0"/>
                <a:cs typeface="Courier New" pitchFamily="49" charset="0"/>
              </a:rPr>
              <a:t>SELECT * FROM </a:t>
            </a:r>
            <a:r>
              <a:rPr lang="en-US" dirty="0" err="1">
                <a:latin typeface="Courier New" pitchFamily="49" charset="0"/>
                <a:cs typeface="Courier New" pitchFamily="49" charset="0"/>
              </a:rPr>
              <a:t>Sales_Employees_Details</a:t>
            </a:r>
            <a:r>
              <a:rPr lang="en-US" dirty="0">
                <a:latin typeface="Courier New" pitchFamily="49" charset="0"/>
                <a:cs typeface="Courier New" pitchFamily="49" charset="0"/>
              </a:rPr>
              <a:t> WHERE </a:t>
            </a:r>
            <a:r>
              <a:rPr lang="en-US" dirty="0" err="1">
                <a:latin typeface="Courier New" pitchFamily="49" charset="0"/>
                <a:cs typeface="Courier New" pitchFamily="49" charset="0"/>
              </a:rPr>
              <a:t>job_id</a:t>
            </a:r>
            <a:r>
              <a:rPr lang="en-US" dirty="0">
                <a:latin typeface="Courier New" pitchFamily="49" charset="0"/>
                <a:cs typeface="Courier New" pitchFamily="49" charset="0"/>
              </a:rPr>
              <a:t> = 'SA_REP</a:t>
            </a:r>
            <a:r>
              <a:rPr lang="en-US" dirty="0" smtClean="0">
                <a:latin typeface="Courier New" pitchFamily="49" charset="0"/>
                <a:cs typeface="Courier New" pitchFamily="49" charset="0"/>
              </a:rPr>
              <a:t>';</a:t>
            </a:r>
          </a:p>
          <a:p>
            <a:endParaRPr lang="pt-BR" dirty="0" smtClean="0"/>
          </a:p>
          <a:p>
            <a:r>
              <a:rPr lang="pt-BR" dirty="0" smtClean="0"/>
              <a:t>O </a:t>
            </a:r>
            <a:r>
              <a:rPr lang="pt-BR" dirty="0" err="1"/>
              <a:t>otimizador</a:t>
            </a:r>
            <a:r>
              <a:rPr lang="pt-BR" dirty="0"/>
              <a:t> de consulta pode reescrever essa consulta para otimizar o desempenho, talvez transformando-a em uma junção entre as tabelas </a:t>
            </a:r>
            <a:r>
              <a:rPr lang="pt-BR" dirty="0" err="1"/>
              <a:t>employees</a:t>
            </a:r>
            <a:r>
              <a:rPr lang="pt-BR" dirty="0"/>
              <a:t> e </a:t>
            </a:r>
            <a:r>
              <a:rPr lang="pt-BR" dirty="0" err="1"/>
              <a:t>departments</a:t>
            </a:r>
            <a:r>
              <a:rPr lang="pt-BR" dirty="0"/>
              <a:t> em vez de usar a </a:t>
            </a:r>
            <a:r>
              <a:rPr lang="pt-BR" dirty="0" err="1"/>
              <a:t>subconsulta</a:t>
            </a:r>
            <a:r>
              <a:rPr lang="pt-BR" dirty="0"/>
              <a:t> na cláusula WHERE.</a:t>
            </a:r>
          </a:p>
        </p:txBody>
      </p:sp>
    </p:spTree>
    <p:extLst>
      <p:ext uri="{BB962C8B-B14F-4D97-AF65-F5344CB8AC3E}">
        <p14:creationId xmlns:p14="http://schemas.microsoft.com/office/powerpoint/2010/main" val="3350714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16632"/>
            <a:ext cx="8229600" cy="706090"/>
          </a:xfrm>
        </p:spPr>
        <p:txBody>
          <a:bodyPr>
            <a:normAutofit fontScale="90000"/>
          </a:bodyPr>
          <a:lstStyle/>
          <a:p>
            <a:r>
              <a:rPr lang="pt-BR" dirty="0"/>
              <a:t>Visão </a:t>
            </a:r>
            <a:br>
              <a:rPr lang="pt-BR" dirty="0"/>
            </a:br>
            <a:r>
              <a:rPr lang="pt-BR" dirty="0"/>
              <a:t>Reescrita</a:t>
            </a:r>
          </a:p>
        </p:txBody>
      </p:sp>
      <p:sp>
        <p:nvSpPr>
          <p:cNvPr id="3" name="Espaço Reservado para Conteúdo 2"/>
          <p:cNvSpPr>
            <a:spLocks noGrp="1"/>
          </p:cNvSpPr>
          <p:nvPr>
            <p:ph idx="1"/>
          </p:nvPr>
        </p:nvSpPr>
        <p:spPr>
          <a:xfrm>
            <a:off x="457200" y="1052736"/>
            <a:ext cx="8229600" cy="5616624"/>
          </a:xfrm>
        </p:spPr>
        <p:txBody>
          <a:bodyPr>
            <a:normAutofit fontScale="55000" lnSpcReduction="20000"/>
          </a:bodyPr>
          <a:lstStyle/>
          <a:p>
            <a:r>
              <a:rPr lang="pt-BR" dirty="0"/>
              <a:t>Prós:</a:t>
            </a:r>
          </a:p>
          <a:p>
            <a:pPr lvl="1"/>
            <a:r>
              <a:rPr lang="pt-BR" dirty="0"/>
              <a:t>Melhoria de Desempenho: </a:t>
            </a:r>
            <a:endParaRPr lang="pt-BR" dirty="0" smtClean="0"/>
          </a:p>
          <a:p>
            <a:pPr lvl="2"/>
            <a:r>
              <a:rPr lang="pt-BR" dirty="0" smtClean="0"/>
              <a:t>A </a:t>
            </a:r>
            <a:r>
              <a:rPr lang="pt-BR" dirty="0"/>
              <a:t>reescrita de consulta pode melhorar o desempenho da consulta, gerando um plano de execução mais eficiente.</a:t>
            </a:r>
          </a:p>
          <a:p>
            <a:pPr lvl="1"/>
            <a:r>
              <a:rPr lang="pt-BR" dirty="0" smtClean="0"/>
              <a:t>Otimização </a:t>
            </a:r>
            <a:r>
              <a:rPr lang="pt-BR" dirty="0"/>
              <a:t>Automática: </a:t>
            </a:r>
            <a:endParaRPr lang="pt-BR" dirty="0" smtClean="0"/>
          </a:p>
          <a:p>
            <a:pPr lvl="2"/>
            <a:r>
              <a:rPr lang="pt-BR" dirty="0" smtClean="0"/>
              <a:t>O </a:t>
            </a:r>
            <a:r>
              <a:rPr lang="pt-BR" dirty="0" err="1"/>
              <a:t>otimizador</a:t>
            </a:r>
            <a:r>
              <a:rPr lang="pt-BR" dirty="0"/>
              <a:t> de consulta pode realizar automaticamente reescritas de consulta para otimizar o acesso aos dados, sem a necessidade de intervenção manual.</a:t>
            </a:r>
          </a:p>
          <a:p>
            <a:pPr lvl="1"/>
            <a:r>
              <a:rPr lang="pt-BR" dirty="0" smtClean="0"/>
              <a:t>Transparência </a:t>
            </a:r>
            <a:r>
              <a:rPr lang="pt-BR" dirty="0"/>
              <a:t>para o Usuário: </a:t>
            </a:r>
            <a:endParaRPr lang="pt-BR" dirty="0" smtClean="0"/>
          </a:p>
          <a:p>
            <a:pPr lvl="2"/>
            <a:r>
              <a:rPr lang="pt-BR" dirty="0" smtClean="0"/>
              <a:t>Os </a:t>
            </a:r>
            <a:r>
              <a:rPr lang="pt-BR" dirty="0"/>
              <a:t>usuários podem continuar consultando a visão como se nada tivesse mudado, enquanto o banco de dados otimiza automaticamente as consultas nos bastidores.</a:t>
            </a:r>
          </a:p>
          <a:p>
            <a:endParaRPr lang="pt-BR" dirty="0" smtClean="0"/>
          </a:p>
          <a:p>
            <a:r>
              <a:rPr lang="pt-BR" dirty="0" smtClean="0"/>
              <a:t>Contras</a:t>
            </a:r>
            <a:r>
              <a:rPr lang="pt-BR" dirty="0"/>
              <a:t>:</a:t>
            </a:r>
          </a:p>
          <a:p>
            <a:pPr lvl="1"/>
            <a:r>
              <a:rPr lang="pt-BR" dirty="0"/>
              <a:t>Comportamento Impróprio: </a:t>
            </a:r>
            <a:endParaRPr lang="pt-BR" dirty="0" smtClean="0"/>
          </a:p>
          <a:p>
            <a:pPr lvl="2"/>
            <a:r>
              <a:rPr lang="pt-BR" dirty="0" smtClean="0"/>
              <a:t>Em </a:t>
            </a:r>
            <a:r>
              <a:rPr lang="pt-BR" dirty="0"/>
              <a:t>alguns casos, a reescrita automática de consulta pode produzir um comportamento inesperado ou resultados incorretos, especialmente se houver mudanças na estrutura dos dados.</a:t>
            </a:r>
          </a:p>
          <a:p>
            <a:pPr lvl="1"/>
            <a:r>
              <a:rPr lang="pt-BR" dirty="0" smtClean="0"/>
              <a:t>Complexidade </a:t>
            </a:r>
            <a:r>
              <a:rPr lang="pt-BR" dirty="0"/>
              <a:t>Oculta: </a:t>
            </a:r>
            <a:endParaRPr lang="pt-BR" dirty="0" smtClean="0"/>
          </a:p>
          <a:p>
            <a:pPr lvl="2"/>
            <a:r>
              <a:rPr lang="pt-BR" dirty="0" smtClean="0"/>
              <a:t>As </a:t>
            </a:r>
            <a:r>
              <a:rPr lang="pt-BR" dirty="0"/>
              <a:t>reescritas de consulta podem introduzir complexidade oculta no plano de execução da consulta, tornando mais difícil entender e depurar o desempenho.</a:t>
            </a:r>
          </a:p>
          <a:p>
            <a:pPr lvl="1"/>
            <a:r>
              <a:rPr lang="pt-BR" dirty="0" smtClean="0"/>
              <a:t>Limitações </a:t>
            </a:r>
            <a:r>
              <a:rPr lang="pt-BR" dirty="0"/>
              <a:t>de Otimização: </a:t>
            </a:r>
            <a:endParaRPr lang="pt-BR" dirty="0" smtClean="0"/>
          </a:p>
          <a:p>
            <a:pPr lvl="2"/>
            <a:r>
              <a:rPr lang="pt-BR" dirty="0" smtClean="0"/>
              <a:t>Nem </a:t>
            </a:r>
            <a:r>
              <a:rPr lang="pt-BR" dirty="0"/>
              <a:t>todas as consultas podem ser otimizadas efetivamente pelo </a:t>
            </a:r>
            <a:r>
              <a:rPr lang="pt-BR" dirty="0" err="1"/>
              <a:t>otimizador</a:t>
            </a:r>
            <a:r>
              <a:rPr lang="pt-BR" dirty="0"/>
              <a:t> de consulta, e algumas reescritas podem não produzir melhorias significativas no desempenho.</a:t>
            </a:r>
          </a:p>
          <a:p>
            <a:pPr lvl="1"/>
            <a:r>
              <a:rPr lang="pt-BR" dirty="0" smtClean="0"/>
              <a:t>Perda </a:t>
            </a:r>
            <a:r>
              <a:rPr lang="pt-BR" dirty="0"/>
              <a:t>de Controle: </a:t>
            </a:r>
            <a:endParaRPr lang="pt-BR" dirty="0" smtClean="0"/>
          </a:p>
          <a:p>
            <a:pPr lvl="2"/>
            <a:r>
              <a:rPr lang="pt-BR" dirty="0" smtClean="0"/>
              <a:t>A </a:t>
            </a:r>
            <a:r>
              <a:rPr lang="pt-BR" dirty="0"/>
              <a:t>reescrita automática de consultas pode resultar na perda de controle por parte do desenvolvedor sobre como as consultas são executadas, o que pode dificultar a otimização manual em casos específicos.</a:t>
            </a:r>
          </a:p>
        </p:txBody>
      </p:sp>
    </p:spTree>
    <p:extLst>
      <p:ext uri="{BB962C8B-B14F-4D97-AF65-F5344CB8AC3E}">
        <p14:creationId xmlns:p14="http://schemas.microsoft.com/office/powerpoint/2010/main" val="4962337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Visão</a:t>
            </a:r>
            <a:endParaRPr lang="pt-BR" dirty="0"/>
          </a:p>
        </p:txBody>
      </p:sp>
      <p:sp>
        <p:nvSpPr>
          <p:cNvPr id="3" name="Espaço Reservado para Conteúdo 2"/>
          <p:cNvSpPr>
            <a:spLocks noGrp="1"/>
          </p:cNvSpPr>
          <p:nvPr>
            <p:ph idx="1"/>
          </p:nvPr>
        </p:nvSpPr>
        <p:spPr/>
        <p:txBody>
          <a:bodyPr>
            <a:normAutofit/>
          </a:bodyPr>
          <a:lstStyle/>
          <a:p>
            <a:r>
              <a:rPr lang="pt-BR" dirty="0"/>
              <a:t>Controle de Acesso:</a:t>
            </a:r>
          </a:p>
          <a:p>
            <a:pPr lvl="1"/>
            <a:r>
              <a:rPr lang="pt-BR" dirty="0" smtClean="0"/>
              <a:t>Visões </a:t>
            </a:r>
            <a:r>
              <a:rPr lang="pt-BR" dirty="0"/>
              <a:t>podem ser usadas para restringir o acesso a determinadas partes dos dados, expondo apenas as informações necessárias para os usuários autorizados.</a:t>
            </a:r>
          </a:p>
          <a:p>
            <a:r>
              <a:rPr lang="pt-BR" dirty="0"/>
              <a:t>Privacidade de Dados:</a:t>
            </a:r>
          </a:p>
          <a:p>
            <a:pPr lvl="1"/>
            <a:r>
              <a:rPr lang="pt-BR" dirty="0" smtClean="0"/>
              <a:t>Visões </a:t>
            </a:r>
            <a:r>
              <a:rPr lang="pt-BR" dirty="0"/>
              <a:t>podem ser úteis para mascarar dados confidenciais, como salários ou informações pessoais, para usuários sem privilégios.</a:t>
            </a:r>
          </a:p>
        </p:txBody>
      </p:sp>
    </p:spTree>
    <p:extLst>
      <p:ext uri="{BB962C8B-B14F-4D97-AF65-F5344CB8AC3E}">
        <p14:creationId xmlns:p14="http://schemas.microsoft.com/office/powerpoint/2010/main" val="33662504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16632"/>
            <a:ext cx="8229600" cy="706090"/>
          </a:xfrm>
        </p:spPr>
        <p:txBody>
          <a:bodyPr>
            <a:normAutofit fontScale="90000"/>
          </a:bodyPr>
          <a:lstStyle/>
          <a:p>
            <a:r>
              <a:rPr lang="pt-BR" dirty="0" smtClean="0"/>
              <a:t>Visão</a:t>
            </a:r>
            <a:br>
              <a:rPr lang="pt-BR" dirty="0" smtClean="0"/>
            </a:br>
            <a:r>
              <a:rPr lang="pt-BR" dirty="0" smtClean="0"/>
              <a:t>Controle de Acesso</a:t>
            </a:r>
            <a:endParaRPr lang="pt-BR" dirty="0"/>
          </a:p>
        </p:txBody>
      </p:sp>
      <p:sp>
        <p:nvSpPr>
          <p:cNvPr id="3" name="Espaço Reservado para Conteúdo 2"/>
          <p:cNvSpPr>
            <a:spLocks noGrp="1"/>
          </p:cNvSpPr>
          <p:nvPr>
            <p:ph idx="1"/>
          </p:nvPr>
        </p:nvSpPr>
        <p:spPr>
          <a:xfrm>
            <a:off x="107504" y="1052736"/>
            <a:ext cx="8928992" cy="5688632"/>
          </a:xfrm>
        </p:spPr>
        <p:txBody>
          <a:bodyPr>
            <a:normAutofit fontScale="70000" lnSpcReduction="20000"/>
          </a:bodyPr>
          <a:lstStyle/>
          <a:p>
            <a:r>
              <a:rPr lang="pt-BR" dirty="0" smtClean="0"/>
              <a:t>Um </a:t>
            </a:r>
            <a:r>
              <a:rPr lang="pt-BR" dirty="0"/>
              <a:t>exemplo comum de uso de visões para controle de acesso é limitar as informações visíveis aos usuários com base em suas permissões ou </a:t>
            </a:r>
            <a:r>
              <a:rPr lang="pt-BR" dirty="0" smtClean="0"/>
              <a:t>funções</a:t>
            </a:r>
          </a:p>
          <a:p>
            <a:r>
              <a:rPr lang="pt-BR" dirty="0" smtClean="0"/>
              <a:t>Uma tabela </a:t>
            </a:r>
            <a:r>
              <a:rPr lang="pt-BR" dirty="0" err="1"/>
              <a:t>employees</a:t>
            </a:r>
            <a:r>
              <a:rPr lang="pt-BR" dirty="0"/>
              <a:t> no modelo HR-</a:t>
            </a:r>
            <a:r>
              <a:rPr lang="pt-BR" dirty="0" err="1"/>
              <a:t>Schema</a:t>
            </a:r>
            <a:r>
              <a:rPr lang="pt-BR" dirty="0"/>
              <a:t> e </a:t>
            </a:r>
            <a:r>
              <a:rPr lang="pt-BR" dirty="0" smtClean="0"/>
              <a:t>precisamos </a:t>
            </a:r>
            <a:r>
              <a:rPr lang="pt-BR" dirty="0"/>
              <a:t>restringir o acesso aos dados dos funcionários apenas para os gerentes de departamento. </a:t>
            </a:r>
            <a:r>
              <a:rPr lang="pt-BR" dirty="0" smtClean="0"/>
              <a:t>Cria-se uma </a:t>
            </a:r>
            <a:r>
              <a:rPr lang="pt-BR" dirty="0"/>
              <a:t>visão que inclui apenas os funcionários do departamento gerenciado pelo usuário atual</a:t>
            </a:r>
            <a:r>
              <a:rPr lang="pt-BR" dirty="0" smtClean="0"/>
              <a:t>.</a:t>
            </a:r>
          </a:p>
          <a:p>
            <a:pPr marL="800100" lvl="2" indent="0">
              <a:buNone/>
            </a:pPr>
            <a:r>
              <a:rPr lang="en-US" dirty="0">
                <a:latin typeface="Courier New" pitchFamily="49" charset="0"/>
                <a:cs typeface="Courier New" pitchFamily="49" charset="0"/>
              </a:rPr>
              <a:t>CREATE VIEW </a:t>
            </a:r>
            <a:r>
              <a:rPr lang="en-US" dirty="0" err="1">
                <a:latin typeface="Courier New" pitchFamily="49" charset="0"/>
                <a:cs typeface="Courier New" pitchFamily="49" charset="0"/>
              </a:rPr>
              <a:t>My_Department_Employees</a:t>
            </a:r>
            <a:r>
              <a:rPr lang="en-US" dirty="0">
                <a:latin typeface="Courier New" pitchFamily="49" charset="0"/>
                <a:cs typeface="Courier New" pitchFamily="49" charset="0"/>
              </a:rPr>
              <a:t> AS</a:t>
            </a:r>
          </a:p>
          <a:p>
            <a:pPr marL="800100" lvl="2" indent="0">
              <a:buNone/>
            </a:pPr>
            <a:r>
              <a:rPr lang="en-US" dirty="0">
                <a:latin typeface="Courier New" pitchFamily="49" charset="0"/>
                <a:cs typeface="Courier New" pitchFamily="49" charset="0"/>
              </a:rPr>
              <a:t>SELECT </a:t>
            </a:r>
            <a:r>
              <a:rPr lang="en-US" dirty="0" err="1">
                <a:latin typeface="Courier New" pitchFamily="49" charset="0"/>
                <a:cs typeface="Courier New" pitchFamily="49" charset="0"/>
              </a:rPr>
              <a:t>employee_id</a:t>
            </a:r>
            <a:r>
              <a:rPr lang="en-US" dirty="0">
                <a:latin typeface="Courier New" pitchFamily="49" charset="0"/>
                <a:cs typeface="Courier New" pitchFamily="49" charset="0"/>
              </a:rPr>
              <a:t>, </a:t>
            </a:r>
            <a:r>
              <a:rPr lang="en-US" dirty="0" err="1">
                <a:latin typeface="Courier New" pitchFamily="49" charset="0"/>
                <a:cs typeface="Courier New" pitchFamily="49" charset="0"/>
              </a:rPr>
              <a:t>first_name</a:t>
            </a:r>
            <a:r>
              <a:rPr lang="en-US" dirty="0">
                <a:latin typeface="Courier New" pitchFamily="49" charset="0"/>
                <a:cs typeface="Courier New" pitchFamily="49" charset="0"/>
              </a:rPr>
              <a:t>, </a:t>
            </a:r>
            <a:r>
              <a:rPr lang="en-US" dirty="0" err="1">
                <a:latin typeface="Courier New" pitchFamily="49" charset="0"/>
                <a:cs typeface="Courier New" pitchFamily="49" charset="0"/>
              </a:rPr>
              <a:t>last_name</a:t>
            </a:r>
            <a:r>
              <a:rPr lang="en-US" dirty="0">
                <a:latin typeface="Courier New" pitchFamily="49" charset="0"/>
                <a:cs typeface="Courier New" pitchFamily="49" charset="0"/>
              </a:rPr>
              <a:t>, email, </a:t>
            </a:r>
            <a:r>
              <a:rPr lang="en-US" dirty="0" err="1">
                <a:latin typeface="Courier New" pitchFamily="49" charset="0"/>
                <a:cs typeface="Courier New" pitchFamily="49" charset="0"/>
              </a:rPr>
              <a:t>phone_number</a:t>
            </a:r>
            <a:r>
              <a:rPr lang="en-US" dirty="0">
                <a:latin typeface="Courier New" pitchFamily="49" charset="0"/>
                <a:cs typeface="Courier New" pitchFamily="49" charset="0"/>
              </a:rPr>
              <a:t>, </a:t>
            </a:r>
            <a:r>
              <a:rPr lang="en-US" dirty="0" err="1">
                <a:latin typeface="Courier New" pitchFamily="49" charset="0"/>
                <a:cs typeface="Courier New" pitchFamily="49" charset="0"/>
              </a:rPr>
              <a:t>hire_date</a:t>
            </a:r>
            <a:r>
              <a:rPr lang="en-US" dirty="0">
                <a:latin typeface="Courier New" pitchFamily="49" charset="0"/>
                <a:cs typeface="Courier New" pitchFamily="49" charset="0"/>
              </a:rPr>
              <a:t>, </a:t>
            </a:r>
            <a:r>
              <a:rPr lang="en-US" dirty="0" err="1">
                <a:latin typeface="Courier New" pitchFamily="49" charset="0"/>
                <a:cs typeface="Courier New" pitchFamily="49" charset="0"/>
              </a:rPr>
              <a:t>job_id</a:t>
            </a:r>
            <a:r>
              <a:rPr lang="en-US" dirty="0">
                <a:latin typeface="Courier New" pitchFamily="49" charset="0"/>
                <a:cs typeface="Courier New" pitchFamily="49" charset="0"/>
              </a:rPr>
              <a:t>, </a:t>
            </a:r>
            <a:r>
              <a:rPr lang="en-US" dirty="0" err="1">
                <a:latin typeface="Courier New" pitchFamily="49" charset="0"/>
                <a:cs typeface="Courier New" pitchFamily="49" charset="0"/>
              </a:rPr>
              <a:t>department_id</a:t>
            </a:r>
            <a:endParaRPr lang="en-US" dirty="0">
              <a:latin typeface="Courier New" pitchFamily="49" charset="0"/>
              <a:cs typeface="Courier New" pitchFamily="49" charset="0"/>
            </a:endParaRPr>
          </a:p>
          <a:p>
            <a:pPr marL="800100" lvl="2" indent="0">
              <a:buNone/>
            </a:pPr>
            <a:r>
              <a:rPr lang="en-US" dirty="0">
                <a:latin typeface="Courier New" pitchFamily="49" charset="0"/>
                <a:cs typeface="Courier New" pitchFamily="49" charset="0"/>
              </a:rPr>
              <a:t>FROM employees</a:t>
            </a:r>
          </a:p>
          <a:p>
            <a:pPr marL="800100" lvl="2" indent="0">
              <a:buNone/>
            </a:pPr>
            <a:r>
              <a:rPr lang="en-US" dirty="0">
                <a:latin typeface="Courier New" pitchFamily="49" charset="0"/>
                <a:cs typeface="Courier New" pitchFamily="49" charset="0"/>
              </a:rPr>
              <a:t>WHERE </a:t>
            </a:r>
            <a:r>
              <a:rPr lang="en-US" dirty="0" err="1">
                <a:latin typeface="Courier New" pitchFamily="49" charset="0"/>
                <a:cs typeface="Courier New" pitchFamily="49" charset="0"/>
              </a:rPr>
              <a:t>department_id</a:t>
            </a:r>
            <a:r>
              <a:rPr lang="en-US" dirty="0">
                <a:latin typeface="Courier New" pitchFamily="49" charset="0"/>
                <a:cs typeface="Courier New" pitchFamily="49" charset="0"/>
              </a:rPr>
              <a:t> IN </a:t>
            </a:r>
            <a:endParaRPr lang="en-US" dirty="0" smtClean="0">
              <a:latin typeface="Courier New" pitchFamily="49" charset="0"/>
              <a:cs typeface="Courier New" pitchFamily="49" charset="0"/>
            </a:endParaRPr>
          </a:p>
          <a:p>
            <a:pPr marL="800100" lvl="2"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a:latin typeface="Courier New" pitchFamily="49" charset="0"/>
                <a:cs typeface="Courier New" pitchFamily="49" charset="0"/>
              </a:rPr>
              <a:t>SELECT </a:t>
            </a:r>
            <a:r>
              <a:rPr lang="en-US" dirty="0" err="1">
                <a:latin typeface="Courier New" pitchFamily="49" charset="0"/>
                <a:cs typeface="Courier New" pitchFamily="49" charset="0"/>
              </a:rPr>
              <a:t>department_id</a:t>
            </a:r>
            <a:r>
              <a:rPr lang="en-US" dirty="0">
                <a:latin typeface="Courier New" pitchFamily="49" charset="0"/>
                <a:cs typeface="Courier New" pitchFamily="49" charset="0"/>
              </a:rPr>
              <a:t> </a:t>
            </a:r>
            <a:endParaRPr lang="en-US" dirty="0" smtClean="0">
              <a:latin typeface="Courier New" pitchFamily="49" charset="0"/>
              <a:cs typeface="Courier New" pitchFamily="49" charset="0"/>
            </a:endParaRPr>
          </a:p>
          <a:p>
            <a:pPr marL="800100" lvl="2"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FROM </a:t>
            </a:r>
            <a:r>
              <a:rPr lang="en-US" dirty="0">
                <a:latin typeface="Courier New" pitchFamily="49" charset="0"/>
                <a:cs typeface="Courier New" pitchFamily="49" charset="0"/>
              </a:rPr>
              <a:t>departments </a:t>
            </a:r>
            <a:endParaRPr lang="en-US" dirty="0" smtClean="0">
              <a:latin typeface="Courier New" pitchFamily="49" charset="0"/>
              <a:cs typeface="Courier New" pitchFamily="49" charset="0"/>
            </a:endParaRPr>
          </a:p>
          <a:p>
            <a:pPr marL="800100" lvl="2"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WHERE </a:t>
            </a:r>
            <a:r>
              <a:rPr lang="en-US" dirty="0" err="1" smtClean="0">
                <a:latin typeface="Courier New" pitchFamily="49" charset="0"/>
                <a:cs typeface="Courier New" pitchFamily="49" charset="0"/>
              </a:rPr>
              <a:t>manager_id</a:t>
            </a:r>
            <a:r>
              <a:rPr lang="en-US" dirty="0" smtClean="0">
                <a:latin typeface="Courier New" pitchFamily="49" charset="0"/>
                <a:cs typeface="Courier New" pitchFamily="49" charset="0"/>
              </a:rPr>
              <a:t> </a:t>
            </a:r>
            <a:r>
              <a:rPr lang="en-US" dirty="0">
                <a:latin typeface="Courier New" pitchFamily="49" charset="0"/>
                <a:cs typeface="Courier New" pitchFamily="49" charset="0"/>
              </a:rPr>
              <a:t>= &lt;</a:t>
            </a:r>
            <a:r>
              <a:rPr lang="en-US" dirty="0" err="1">
                <a:latin typeface="Courier New" pitchFamily="49" charset="0"/>
                <a:cs typeface="Courier New" pitchFamily="49" charset="0"/>
              </a:rPr>
              <a:t>id_do_usuario</a:t>
            </a:r>
            <a:r>
              <a:rPr lang="en-US" dirty="0" smtClean="0">
                <a:latin typeface="Courier New" pitchFamily="49" charset="0"/>
                <a:cs typeface="Courier New" pitchFamily="49" charset="0"/>
              </a:rPr>
              <a:t>&gt;);</a:t>
            </a:r>
          </a:p>
          <a:p>
            <a:pPr marL="800100" lvl="2" indent="0">
              <a:buNone/>
            </a:pPr>
            <a:endParaRPr lang="en-US" dirty="0" smtClean="0">
              <a:latin typeface="Courier New" pitchFamily="49" charset="0"/>
              <a:cs typeface="Courier New" pitchFamily="49" charset="0"/>
            </a:endParaRPr>
          </a:p>
          <a:p>
            <a:r>
              <a:rPr lang="pt-BR" dirty="0"/>
              <a:t>Neste exemplo, substitua &lt;</a:t>
            </a:r>
            <a:r>
              <a:rPr lang="pt-BR" dirty="0" err="1"/>
              <a:t>id_do_usuario</a:t>
            </a:r>
            <a:r>
              <a:rPr lang="pt-BR" dirty="0"/>
              <a:t>&gt; pelo ID do usuário atual que está </a:t>
            </a:r>
            <a:r>
              <a:rPr lang="pt-BR" dirty="0" err="1"/>
              <a:t>logado</a:t>
            </a:r>
            <a:r>
              <a:rPr lang="pt-BR" dirty="0"/>
              <a:t> no sistema. Esta visão retornará apenas os funcionários do departamento gerenciado por esse usuário.</a:t>
            </a:r>
            <a:endParaRPr lang="en-US" dirty="0" smtClean="0"/>
          </a:p>
          <a:p>
            <a:endParaRPr lang="pt-BR" dirty="0"/>
          </a:p>
        </p:txBody>
      </p:sp>
    </p:spTree>
    <p:extLst>
      <p:ext uri="{BB962C8B-B14F-4D97-AF65-F5344CB8AC3E}">
        <p14:creationId xmlns:p14="http://schemas.microsoft.com/office/powerpoint/2010/main" val="37182987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16632"/>
            <a:ext cx="8229600" cy="706090"/>
          </a:xfrm>
        </p:spPr>
        <p:txBody>
          <a:bodyPr>
            <a:normAutofit fontScale="90000"/>
          </a:bodyPr>
          <a:lstStyle/>
          <a:p>
            <a:r>
              <a:rPr lang="pt-BR" dirty="0" smtClean="0"/>
              <a:t>Visão</a:t>
            </a:r>
            <a:br>
              <a:rPr lang="pt-BR" dirty="0" smtClean="0"/>
            </a:br>
            <a:r>
              <a:rPr lang="pt-BR" dirty="0" smtClean="0"/>
              <a:t>Controle de Acesso</a:t>
            </a:r>
            <a:endParaRPr lang="pt-BR" dirty="0"/>
          </a:p>
        </p:txBody>
      </p:sp>
      <p:sp>
        <p:nvSpPr>
          <p:cNvPr id="3" name="Espaço Reservado para Conteúdo 2"/>
          <p:cNvSpPr>
            <a:spLocks noGrp="1"/>
          </p:cNvSpPr>
          <p:nvPr>
            <p:ph idx="1"/>
          </p:nvPr>
        </p:nvSpPr>
        <p:spPr>
          <a:xfrm>
            <a:off x="107504" y="1052736"/>
            <a:ext cx="8928992" cy="5688632"/>
          </a:xfrm>
        </p:spPr>
        <p:txBody>
          <a:bodyPr>
            <a:normAutofit fontScale="55000" lnSpcReduction="20000"/>
          </a:bodyPr>
          <a:lstStyle/>
          <a:p>
            <a:r>
              <a:rPr lang="pt-BR" dirty="0"/>
              <a:t>Prós:</a:t>
            </a:r>
          </a:p>
          <a:p>
            <a:pPr lvl="1"/>
            <a:r>
              <a:rPr lang="pt-BR" dirty="0"/>
              <a:t>Controle de Acesso Granular: </a:t>
            </a:r>
            <a:endParaRPr lang="pt-BR" dirty="0" smtClean="0"/>
          </a:p>
          <a:p>
            <a:pPr lvl="2"/>
            <a:r>
              <a:rPr lang="pt-BR" dirty="0" smtClean="0"/>
              <a:t>Visões </a:t>
            </a:r>
            <a:r>
              <a:rPr lang="pt-BR" dirty="0"/>
              <a:t>podem ser usadas para restringir o acesso a dados sensíveis, permitindo que apenas usuários autorizados vejam as informações relevantes para eles.</a:t>
            </a:r>
          </a:p>
          <a:p>
            <a:pPr lvl="1"/>
            <a:r>
              <a:rPr lang="pt-BR" dirty="0" smtClean="0"/>
              <a:t>Ocultação </a:t>
            </a:r>
            <a:r>
              <a:rPr lang="pt-BR" dirty="0"/>
              <a:t>de Dados Sensíveis: </a:t>
            </a:r>
            <a:endParaRPr lang="pt-BR" dirty="0" smtClean="0"/>
          </a:p>
          <a:p>
            <a:pPr lvl="2"/>
            <a:r>
              <a:rPr lang="pt-BR" dirty="0" smtClean="0"/>
              <a:t>Visões </a:t>
            </a:r>
            <a:r>
              <a:rPr lang="pt-BR" dirty="0"/>
              <a:t>podem ocultar informações sensíveis ou confidenciais dos usuários que não têm permissão para acessá-las, garantindo a privacidade dos dados.</a:t>
            </a:r>
          </a:p>
          <a:p>
            <a:pPr lvl="1"/>
            <a:r>
              <a:rPr lang="pt-BR" dirty="0" smtClean="0"/>
              <a:t>Simplicidade </a:t>
            </a:r>
            <a:r>
              <a:rPr lang="pt-BR" dirty="0"/>
              <a:t>de Implementação: </a:t>
            </a:r>
            <a:endParaRPr lang="pt-BR" dirty="0" smtClean="0"/>
          </a:p>
          <a:p>
            <a:pPr lvl="2"/>
            <a:r>
              <a:rPr lang="pt-BR" dirty="0" smtClean="0"/>
              <a:t>Criar </a:t>
            </a:r>
            <a:r>
              <a:rPr lang="pt-BR" dirty="0"/>
              <a:t>visões para controle de acesso pode ser uma abordagem simples e eficaz, especialmente em sistemas com uma estrutura de permissões bem definida.</a:t>
            </a:r>
          </a:p>
          <a:p>
            <a:endParaRPr lang="pt-BR" dirty="0" smtClean="0"/>
          </a:p>
          <a:p>
            <a:r>
              <a:rPr lang="pt-BR" dirty="0" smtClean="0"/>
              <a:t>Contras</a:t>
            </a:r>
            <a:r>
              <a:rPr lang="pt-BR" dirty="0"/>
              <a:t>:</a:t>
            </a:r>
          </a:p>
          <a:p>
            <a:pPr lvl="1"/>
            <a:r>
              <a:rPr lang="pt-BR" dirty="0"/>
              <a:t>Complexidade de Manutenção: </a:t>
            </a:r>
            <a:endParaRPr lang="pt-BR" dirty="0" smtClean="0"/>
          </a:p>
          <a:p>
            <a:pPr lvl="2"/>
            <a:r>
              <a:rPr lang="pt-BR" dirty="0" smtClean="0"/>
              <a:t>À </a:t>
            </a:r>
            <a:r>
              <a:rPr lang="pt-BR" dirty="0"/>
              <a:t>medida que as permissões e funções dos usuários mudam ao longo do tempo, pode ser necessário atualizar ou criar novas visões, o que pode aumentar a complexidade e a sobrecarga de manutenção.</a:t>
            </a:r>
          </a:p>
          <a:p>
            <a:pPr lvl="1"/>
            <a:r>
              <a:rPr lang="pt-BR" dirty="0" smtClean="0"/>
              <a:t>Potenciais </a:t>
            </a:r>
            <a:r>
              <a:rPr lang="pt-BR" dirty="0" err="1"/>
              <a:t>Violacões</a:t>
            </a:r>
            <a:r>
              <a:rPr lang="pt-BR" dirty="0"/>
              <a:t> de Segurança: </a:t>
            </a:r>
            <a:endParaRPr lang="pt-BR" dirty="0" smtClean="0"/>
          </a:p>
          <a:p>
            <a:pPr lvl="2"/>
            <a:r>
              <a:rPr lang="pt-BR" dirty="0" smtClean="0"/>
              <a:t>Se </a:t>
            </a:r>
            <a:r>
              <a:rPr lang="pt-BR" dirty="0"/>
              <a:t>a lógica de controle de acesso na visão não for implementada corretamente, pode haver potenciais brechas de segurança que permitam que usuários não autorizados acessem informações confidenciais.</a:t>
            </a:r>
          </a:p>
          <a:p>
            <a:pPr lvl="1"/>
            <a:r>
              <a:rPr lang="pt-BR" dirty="0" smtClean="0"/>
              <a:t>Desempenho</a:t>
            </a:r>
            <a:r>
              <a:rPr lang="pt-BR" dirty="0"/>
              <a:t>: </a:t>
            </a:r>
            <a:endParaRPr lang="pt-BR" dirty="0" smtClean="0"/>
          </a:p>
          <a:p>
            <a:pPr lvl="2"/>
            <a:r>
              <a:rPr lang="pt-BR" dirty="0" smtClean="0"/>
              <a:t>Em </a:t>
            </a:r>
            <a:r>
              <a:rPr lang="pt-BR" dirty="0"/>
              <a:t>sistemas com grande volume de dados, o uso excessivo de visões para controle de acesso pode afetar o desempenho das consultas, especialmente se não forem otimizadas corretamente.</a:t>
            </a:r>
          </a:p>
          <a:p>
            <a:pPr lvl="1"/>
            <a:r>
              <a:rPr lang="pt-BR" dirty="0" smtClean="0"/>
              <a:t>Limitações </a:t>
            </a:r>
            <a:r>
              <a:rPr lang="pt-BR" dirty="0"/>
              <a:t>de Escala: </a:t>
            </a:r>
            <a:endParaRPr lang="pt-BR" dirty="0" smtClean="0"/>
          </a:p>
          <a:p>
            <a:pPr lvl="2"/>
            <a:r>
              <a:rPr lang="pt-BR" dirty="0" smtClean="0"/>
              <a:t>Visões </a:t>
            </a:r>
            <a:r>
              <a:rPr lang="pt-BR" dirty="0"/>
              <a:t>para controle de acesso podem ser difíceis de escalar em sistemas com muitos usuários ou com uma estrutura de permissões complexa.</a:t>
            </a:r>
          </a:p>
        </p:txBody>
      </p:sp>
    </p:spTree>
    <p:extLst>
      <p:ext uri="{BB962C8B-B14F-4D97-AF65-F5344CB8AC3E}">
        <p14:creationId xmlns:p14="http://schemas.microsoft.com/office/powerpoint/2010/main" val="33055812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5536" y="116632"/>
            <a:ext cx="8229600" cy="706090"/>
          </a:xfrm>
        </p:spPr>
        <p:txBody>
          <a:bodyPr>
            <a:normAutofit fontScale="90000"/>
          </a:bodyPr>
          <a:lstStyle/>
          <a:p>
            <a:r>
              <a:rPr lang="pt-BR" dirty="0" smtClean="0"/>
              <a:t>Visão</a:t>
            </a:r>
            <a:br>
              <a:rPr lang="pt-BR" dirty="0" smtClean="0"/>
            </a:br>
            <a:r>
              <a:rPr lang="pt-BR" dirty="0" smtClean="0"/>
              <a:t>Privacidade de Dados</a:t>
            </a:r>
            <a:endParaRPr lang="pt-BR" dirty="0"/>
          </a:p>
        </p:txBody>
      </p:sp>
      <p:sp>
        <p:nvSpPr>
          <p:cNvPr id="3" name="Espaço Reservado para Conteúdo 2"/>
          <p:cNvSpPr>
            <a:spLocks noGrp="1"/>
          </p:cNvSpPr>
          <p:nvPr>
            <p:ph idx="1"/>
          </p:nvPr>
        </p:nvSpPr>
        <p:spPr>
          <a:xfrm>
            <a:off x="107504" y="1052736"/>
            <a:ext cx="8928992" cy="5688632"/>
          </a:xfrm>
        </p:spPr>
        <p:txBody>
          <a:bodyPr>
            <a:normAutofit fontScale="85000" lnSpcReduction="10000"/>
          </a:bodyPr>
          <a:lstStyle/>
          <a:p>
            <a:r>
              <a:rPr lang="pt-BR" dirty="0"/>
              <a:t>Um exemplo de uso de visão para privacidade de dados seria ocultar informações sensíveis ou confidenciais de usuários que não têm permissão para acessá-las</a:t>
            </a:r>
            <a:r>
              <a:rPr lang="pt-BR" dirty="0" smtClean="0"/>
              <a:t>.</a:t>
            </a:r>
          </a:p>
          <a:p>
            <a:r>
              <a:rPr lang="pt-BR" dirty="0"/>
              <a:t>Suponha </a:t>
            </a:r>
            <a:r>
              <a:rPr lang="pt-BR" dirty="0" smtClean="0"/>
              <a:t>uma </a:t>
            </a:r>
            <a:r>
              <a:rPr lang="pt-BR" dirty="0"/>
              <a:t>tabela </a:t>
            </a:r>
            <a:r>
              <a:rPr lang="pt-BR" dirty="0" err="1"/>
              <a:t>employees</a:t>
            </a:r>
            <a:r>
              <a:rPr lang="pt-BR" dirty="0"/>
              <a:t> no modelo HR-</a:t>
            </a:r>
            <a:r>
              <a:rPr lang="pt-BR" dirty="0" err="1"/>
              <a:t>Schema</a:t>
            </a:r>
            <a:r>
              <a:rPr lang="pt-BR" dirty="0"/>
              <a:t> e queremos ocultar o salário dos funcionários para usuários que não têm permissão para visualizar essa informação. </a:t>
            </a:r>
            <a:r>
              <a:rPr lang="pt-BR" dirty="0" smtClean="0"/>
              <a:t>Cria-se uma </a:t>
            </a:r>
            <a:r>
              <a:rPr lang="pt-BR" dirty="0"/>
              <a:t>visão que mostra todas as informações dos funcionários, exceto o salário</a:t>
            </a:r>
            <a:r>
              <a:rPr lang="pt-BR" dirty="0" smtClean="0"/>
              <a:t>.</a:t>
            </a:r>
            <a:r>
              <a:rPr lang="en-US" dirty="0"/>
              <a:t> </a:t>
            </a:r>
            <a:endParaRPr lang="en-US" dirty="0" smtClean="0"/>
          </a:p>
          <a:p>
            <a:pPr marL="800100" lvl="2" indent="0">
              <a:buNone/>
            </a:pPr>
            <a:r>
              <a:rPr lang="en-US" dirty="0" smtClean="0">
                <a:latin typeface="Courier New" pitchFamily="49" charset="0"/>
                <a:cs typeface="Courier New" pitchFamily="49" charset="0"/>
              </a:rPr>
              <a:t>CREATE </a:t>
            </a:r>
            <a:r>
              <a:rPr lang="en-US" dirty="0">
                <a:latin typeface="Courier New" pitchFamily="49" charset="0"/>
                <a:cs typeface="Courier New" pitchFamily="49" charset="0"/>
              </a:rPr>
              <a:t>VIEW </a:t>
            </a:r>
            <a:r>
              <a:rPr lang="en-US" dirty="0" err="1">
                <a:latin typeface="Courier New" pitchFamily="49" charset="0"/>
                <a:cs typeface="Courier New" pitchFamily="49" charset="0"/>
              </a:rPr>
              <a:t>Employees_Details_No_Salary</a:t>
            </a:r>
            <a:r>
              <a:rPr lang="en-US" dirty="0">
                <a:latin typeface="Courier New" pitchFamily="49" charset="0"/>
                <a:cs typeface="Courier New" pitchFamily="49" charset="0"/>
              </a:rPr>
              <a:t> AS</a:t>
            </a:r>
          </a:p>
          <a:p>
            <a:pPr marL="800100" lvl="2" indent="0">
              <a:buNone/>
            </a:pPr>
            <a:r>
              <a:rPr lang="en-US" dirty="0">
                <a:latin typeface="Courier New" pitchFamily="49" charset="0"/>
                <a:cs typeface="Courier New" pitchFamily="49" charset="0"/>
              </a:rPr>
              <a:t>SELECT </a:t>
            </a:r>
            <a:r>
              <a:rPr lang="en-US" dirty="0" err="1">
                <a:latin typeface="Courier New" pitchFamily="49" charset="0"/>
                <a:cs typeface="Courier New" pitchFamily="49" charset="0"/>
              </a:rPr>
              <a:t>employee_id</a:t>
            </a:r>
            <a:r>
              <a:rPr lang="en-US" dirty="0">
                <a:latin typeface="Courier New" pitchFamily="49" charset="0"/>
                <a:cs typeface="Courier New" pitchFamily="49" charset="0"/>
              </a:rPr>
              <a:t>, </a:t>
            </a:r>
            <a:r>
              <a:rPr lang="en-US" dirty="0" err="1">
                <a:latin typeface="Courier New" pitchFamily="49" charset="0"/>
                <a:cs typeface="Courier New" pitchFamily="49" charset="0"/>
              </a:rPr>
              <a:t>first_name</a:t>
            </a:r>
            <a:r>
              <a:rPr lang="en-US" dirty="0">
                <a:latin typeface="Courier New" pitchFamily="49" charset="0"/>
                <a:cs typeface="Courier New" pitchFamily="49" charset="0"/>
              </a:rPr>
              <a:t>, </a:t>
            </a:r>
            <a:r>
              <a:rPr lang="en-US" dirty="0" err="1">
                <a:latin typeface="Courier New" pitchFamily="49" charset="0"/>
                <a:cs typeface="Courier New" pitchFamily="49" charset="0"/>
              </a:rPr>
              <a:t>last_name</a:t>
            </a:r>
            <a:r>
              <a:rPr lang="en-US" dirty="0">
                <a:latin typeface="Courier New" pitchFamily="49" charset="0"/>
                <a:cs typeface="Courier New" pitchFamily="49" charset="0"/>
              </a:rPr>
              <a:t>, email, </a:t>
            </a:r>
            <a:r>
              <a:rPr lang="en-US" dirty="0" err="1">
                <a:latin typeface="Courier New" pitchFamily="49" charset="0"/>
                <a:cs typeface="Courier New" pitchFamily="49" charset="0"/>
              </a:rPr>
              <a:t>phone_number</a:t>
            </a:r>
            <a:r>
              <a:rPr lang="en-US" dirty="0">
                <a:latin typeface="Courier New" pitchFamily="49" charset="0"/>
                <a:cs typeface="Courier New" pitchFamily="49" charset="0"/>
              </a:rPr>
              <a:t>, </a:t>
            </a:r>
            <a:r>
              <a:rPr lang="en-US" dirty="0" err="1">
                <a:latin typeface="Courier New" pitchFamily="49" charset="0"/>
                <a:cs typeface="Courier New" pitchFamily="49" charset="0"/>
              </a:rPr>
              <a:t>hire_date</a:t>
            </a:r>
            <a:r>
              <a:rPr lang="en-US" dirty="0">
                <a:latin typeface="Courier New" pitchFamily="49" charset="0"/>
                <a:cs typeface="Courier New" pitchFamily="49" charset="0"/>
              </a:rPr>
              <a:t>, </a:t>
            </a:r>
            <a:r>
              <a:rPr lang="en-US" dirty="0" err="1">
                <a:latin typeface="Courier New" pitchFamily="49" charset="0"/>
                <a:cs typeface="Courier New" pitchFamily="49" charset="0"/>
              </a:rPr>
              <a:t>job_id</a:t>
            </a:r>
            <a:r>
              <a:rPr lang="en-US" dirty="0">
                <a:latin typeface="Courier New" pitchFamily="49" charset="0"/>
                <a:cs typeface="Courier New" pitchFamily="49" charset="0"/>
              </a:rPr>
              <a:t>, </a:t>
            </a:r>
            <a:r>
              <a:rPr lang="en-US" dirty="0" err="1">
                <a:latin typeface="Courier New" pitchFamily="49" charset="0"/>
                <a:cs typeface="Courier New" pitchFamily="49" charset="0"/>
              </a:rPr>
              <a:t>department_id</a:t>
            </a:r>
            <a:endParaRPr lang="en-US" dirty="0">
              <a:latin typeface="Courier New" pitchFamily="49" charset="0"/>
              <a:cs typeface="Courier New" pitchFamily="49" charset="0"/>
            </a:endParaRPr>
          </a:p>
          <a:p>
            <a:pPr marL="800100" lvl="2" indent="0">
              <a:buNone/>
            </a:pPr>
            <a:r>
              <a:rPr lang="en-US" dirty="0">
                <a:latin typeface="Courier New" pitchFamily="49" charset="0"/>
                <a:cs typeface="Courier New" pitchFamily="49" charset="0"/>
              </a:rPr>
              <a:t>FROM employees</a:t>
            </a:r>
            <a:r>
              <a:rPr lang="en-US" dirty="0" smtClean="0">
                <a:latin typeface="Courier New" pitchFamily="49" charset="0"/>
                <a:cs typeface="Courier New" pitchFamily="49" charset="0"/>
              </a:rPr>
              <a:t>;</a:t>
            </a:r>
          </a:p>
          <a:p>
            <a:r>
              <a:rPr lang="pt-BR" dirty="0"/>
              <a:t>Neste </a:t>
            </a:r>
            <a:r>
              <a:rPr lang="pt-BR" dirty="0" smtClean="0"/>
              <a:t>exemplo, foi omitido </a:t>
            </a:r>
            <a:r>
              <a:rPr lang="pt-BR" dirty="0"/>
              <a:t>a coluna </a:t>
            </a:r>
            <a:r>
              <a:rPr lang="pt-BR" dirty="0" err="1"/>
              <a:t>salary</a:t>
            </a:r>
            <a:r>
              <a:rPr lang="pt-BR" dirty="0"/>
              <a:t> da tabela original e criando uma nova visão chamada </a:t>
            </a:r>
            <a:r>
              <a:rPr lang="pt-BR" dirty="0" err="1"/>
              <a:t>Employees_Details_No_Salary</a:t>
            </a:r>
            <a:r>
              <a:rPr lang="pt-BR" dirty="0"/>
              <a:t>.</a:t>
            </a:r>
          </a:p>
        </p:txBody>
      </p:sp>
    </p:spTree>
    <p:extLst>
      <p:ext uri="{BB962C8B-B14F-4D97-AF65-F5344CB8AC3E}">
        <p14:creationId xmlns:p14="http://schemas.microsoft.com/office/powerpoint/2010/main" val="29235357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5536" y="116632"/>
            <a:ext cx="8229600" cy="706090"/>
          </a:xfrm>
        </p:spPr>
        <p:txBody>
          <a:bodyPr>
            <a:normAutofit fontScale="90000"/>
          </a:bodyPr>
          <a:lstStyle/>
          <a:p>
            <a:r>
              <a:rPr lang="pt-BR" dirty="0" smtClean="0"/>
              <a:t>Visão</a:t>
            </a:r>
            <a:br>
              <a:rPr lang="pt-BR" dirty="0" smtClean="0"/>
            </a:br>
            <a:r>
              <a:rPr lang="pt-BR" dirty="0" smtClean="0"/>
              <a:t>Privacidade de Dados</a:t>
            </a:r>
            <a:endParaRPr lang="pt-BR" dirty="0"/>
          </a:p>
        </p:txBody>
      </p:sp>
      <p:sp>
        <p:nvSpPr>
          <p:cNvPr id="3" name="Espaço Reservado para Conteúdo 2"/>
          <p:cNvSpPr>
            <a:spLocks noGrp="1"/>
          </p:cNvSpPr>
          <p:nvPr>
            <p:ph idx="1"/>
          </p:nvPr>
        </p:nvSpPr>
        <p:spPr>
          <a:xfrm>
            <a:off x="107504" y="1052736"/>
            <a:ext cx="8928992" cy="5688632"/>
          </a:xfrm>
        </p:spPr>
        <p:txBody>
          <a:bodyPr>
            <a:normAutofit fontScale="55000" lnSpcReduction="20000"/>
          </a:bodyPr>
          <a:lstStyle/>
          <a:p>
            <a:r>
              <a:rPr lang="pt-BR" dirty="0"/>
              <a:t>Prós:</a:t>
            </a:r>
          </a:p>
          <a:p>
            <a:pPr lvl="1"/>
            <a:r>
              <a:rPr lang="pt-BR" dirty="0"/>
              <a:t>Ocultação de Informações Sensíveis: </a:t>
            </a:r>
            <a:endParaRPr lang="pt-BR" dirty="0" smtClean="0"/>
          </a:p>
          <a:p>
            <a:pPr lvl="2"/>
            <a:r>
              <a:rPr lang="pt-BR" dirty="0" smtClean="0"/>
              <a:t>Visões </a:t>
            </a:r>
            <a:r>
              <a:rPr lang="pt-BR" dirty="0"/>
              <a:t>podem ser usadas para ocultar informações sensíveis, como salários, números de segurança social ou dados pessoais, de usuários que não têm permissão para acessá-los, garantindo a privacidade dos dados.</a:t>
            </a:r>
          </a:p>
          <a:p>
            <a:pPr lvl="1"/>
            <a:r>
              <a:rPr lang="pt-BR" dirty="0" smtClean="0"/>
              <a:t>Facilidade </a:t>
            </a:r>
            <a:r>
              <a:rPr lang="pt-BR" dirty="0"/>
              <a:t>de Implementação: </a:t>
            </a:r>
            <a:endParaRPr lang="pt-BR" dirty="0" smtClean="0"/>
          </a:p>
          <a:p>
            <a:pPr lvl="2"/>
            <a:r>
              <a:rPr lang="pt-BR" dirty="0" smtClean="0"/>
              <a:t>Criar </a:t>
            </a:r>
            <a:r>
              <a:rPr lang="pt-BR" dirty="0"/>
              <a:t>visões para privacidade de dados pode ser uma abordagem simples e eficaz para restringir o acesso a informações confidenciais, especialmente em sistemas com uma estrutura de permissões bem definida.</a:t>
            </a:r>
          </a:p>
          <a:p>
            <a:pPr lvl="1"/>
            <a:r>
              <a:rPr lang="pt-BR" dirty="0" smtClean="0"/>
              <a:t>Flexibilidade</a:t>
            </a:r>
            <a:r>
              <a:rPr lang="pt-BR" dirty="0"/>
              <a:t>: </a:t>
            </a:r>
            <a:endParaRPr lang="pt-BR" dirty="0" smtClean="0"/>
          </a:p>
          <a:p>
            <a:pPr lvl="2"/>
            <a:r>
              <a:rPr lang="pt-BR" dirty="0" smtClean="0"/>
              <a:t>Visões </a:t>
            </a:r>
            <a:r>
              <a:rPr lang="pt-BR" dirty="0"/>
              <a:t>podem ser personalizadas para ocultar diferentes tipos de informações sensíveis, dependendo das necessidades específicas do sistema e das permissões dos usuários.</a:t>
            </a:r>
          </a:p>
          <a:p>
            <a:endParaRPr lang="pt-BR" dirty="0" smtClean="0"/>
          </a:p>
          <a:p>
            <a:r>
              <a:rPr lang="pt-BR" dirty="0" smtClean="0"/>
              <a:t>Contras</a:t>
            </a:r>
            <a:r>
              <a:rPr lang="pt-BR" dirty="0"/>
              <a:t>:</a:t>
            </a:r>
          </a:p>
          <a:p>
            <a:pPr lvl="1"/>
            <a:r>
              <a:rPr lang="pt-BR" dirty="0"/>
              <a:t>Complexidade de Manutenção: </a:t>
            </a:r>
            <a:endParaRPr lang="pt-BR" dirty="0" smtClean="0"/>
          </a:p>
          <a:p>
            <a:pPr lvl="2"/>
            <a:r>
              <a:rPr lang="pt-BR" dirty="0" smtClean="0"/>
              <a:t>À </a:t>
            </a:r>
            <a:r>
              <a:rPr lang="pt-BR" dirty="0"/>
              <a:t>medida que os requisitos de privacidade de dados mudam ao longo do tempo, pode ser necessário atualizar ou criar novas visões, o que pode aumentar a complexidade e a sobrecarga de manutenção.</a:t>
            </a:r>
          </a:p>
          <a:p>
            <a:pPr lvl="1"/>
            <a:r>
              <a:rPr lang="pt-BR" dirty="0" smtClean="0"/>
              <a:t>Potenciais Violações </a:t>
            </a:r>
            <a:r>
              <a:rPr lang="pt-BR" dirty="0"/>
              <a:t>de Segurança: </a:t>
            </a:r>
            <a:endParaRPr lang="pt-BR" dirty="0" smtClean="0"/>
          </a:p>
          <a:p>
            <a:pPr lvl="2"/>
            <a:r>
              <a:rPr lang="pt-BR" dirty="0" smtClean="0"/>
              <a:t>Se </a:t>
            </a:r>
            <a:r>
              <a:rPr lang="pt-BR" dirty="0"/>
              <a:t>a lógica de controle de acesso na visão não for implementada corretamente, pode haver potenciais brechas de segurança que permitam que usuários não autorizados acessem informações confidenciais.</a:t>
            </a:r>
          </a:p>
          <a:p>
            <a:pPr lvl="1"/>
            <a:r>
              <a:rPr lang="pt-BR" dirty="0" smtClean="0"/>
              <a:t>Desempenho</a:t>
            </a:r>
            <a:r>
              <a:rPr lang="pt-BR" dirty="0"/>
              <a:t>: </a:t>
            </a:r>
            <a:endParaRPr lang="pt-BR" dirty="0" smtClean="0"/>
          </a:p>
          <a:p>
            <a:pPr lvl="2"/>
            <a:r>
              <a:rPr lang="pt-BR" dirty="0" smtClean="0"/>
              <a:t>Em </a:t>
            </a:r>
            <a:r>
              <a:rPr lang="pt-BR" dirty="0"/>
              <a:t>sistemas com grande volume de dados, o uso excessivo de visões para privacidade de dados pode afetar o desempenho das consultas, especialmente se não forem otimizadas corretamente.</a:t>
            </a:r>
          </a:p>
          <a:p>
            <a:pPr lvl="1"/>
            <a:r>
              <a:rPr lang="pt-BR" dirty="0" smtClean="0"/>
              <a:t>Limitações </a:t>
            </a:r>
            <a:r>
              <a:rPr lang="pt-BR" dirty="0"/>
              <a:t>de Escala: </a:t>
            </a:r>
            <a:endParaRPr lang="pt-BR" dirty="0" smtClean="0"/>
          </a:p>
          <a:p>
            <a:pPr lvl="2"/>
            <a:r>
              <a:rPr lang="pt-BR" dirty="0" smtClean="0"/>
              <a:t>Visões </a:t>
            </a:r>
            <a:r>
              <a:rPr lang="pt-BR" dirty="0"/>
              <a:t>para privacidade de dados podem ser difíceis de escalar em sistemas com muitos usuários ou com uma estrutura de permissões complexa.</a:t>
            </a:r>
          </a:p>
        </p:txBody>
      </p:sp>
    </p:spTree>
    <p:extLst>
      <p:ext uri="{BB962C8B-B14F-4D97-AF65-F5344CB8AC3E}">
        <p14:creationId xmlns:p14="http://schemas.microsoft.com/office/powerpoint/2010/main" val="39226284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Visão</a:t>
            </a:r>
            <a:br>
              <a:rPr lang="pt-BR" dirty="0" smtClean="0"/>
            </a:br>
            <a:r>
              <a:rPr lang="pt-BR" dirty="0" smtClean="0"/>
              <a:t>Limitações</a:t>
            </a:r>
            <a:endParaRPr lang="pt-BR" dirty="0"/>
          </a:p>
        </p:txBody>
      </p:sp>
      <p:sp>
        <p:nvSpPr>
          <p:cNvPr id="3" name="Espaço Reservado para Conteúdo 2"/>
          <p:cNvSpPr>
            <a:spLocks noGrp="1"/>
          </p:cNvSpPr>
          <p:nvPr>
            <p:ph idx="1"/>
          </p:nvPr>
        </p:nvSpPr>
        <p:spPr/>
        <p:txBody>
          <a:bodyPr>
            <a:normAutofit/>
          </a:bodyPr>
          <a:lstStyle/>
          <a:p>
            <a:r>
              <a:rPr lang="pt-BR" dirty="0"/>
              <a:t>Complexidade da Consulta:</a:t>
            </a:r>
          </a:p>
          <a:p>
            <a:pPr lvl="1"/>
            <a:r>
              <a:rPr lang="pt-BR" dirty="0" smtClean="0"/>
              <a:t>Visões </a:t>
            </a:r>
            <a:r>
              <a:rPr lang="pt-BR" dirty="0"/>
              <a:t>que envolvem consultas complexas podem ser difíceis de otimizar e podem impactar negativamente o desempenho do sistema.</a:t>
            </a:r>
          </a:p>
          <a:p>
            <a:r>
              <a:rPr lang="pt-BR" dirty="0"/>
              <a:t>Atualizações Complexas:</a:t>
            </a:r>
          </a:p>
          <a:p>
            <a:pPr lvl="1"/>
            <a:r>
              <a:rPr lang="pt-BR" dirty="0" smtClean="0"/>
              <a:t>Atualizações </a:t>
            </a:r>
            <a:r>
              <a:rPr lang="pt-BR" dirty="0"/>
              <a:t>de dados em visões que envolvem várias tabelas ou funções agregadas podem ser difíceis de implementar e manter.</a:t>
            </a:r>
          </a:p>
        </p:txBody>
      </p:sp>
    </p:spTree>
    <p:extLst>
      <p:ext uri="{BB962C8B-B14F-4D97-AF65-F5344CB8AC3E}">
        <p14:creationId xmlns:p14="http://schemas.microsoft.com/office/powerpoint/2010/main" val="3070813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Visão</a:t>
            </a:r>
            <a:br>
              <a:rPr lang="pt-BR" dirty="0" smtClean="0"/>
            </a:br>
            <a:r>
              <a:rPr lang="pt-BR" dirty="0" smtClean="0"/>
              <a:t>Usos</a:t>
            </a:r>
            <a:endParaRPr lang="pt-BR" dirty="0"/>
          </a:p>
        </p:txBody>
      </p:sp>
      <p:sp>
        <p:nvSpPr>
          <p:cNvPr id="3" name="Espaço Reservado para Conteúdo 2"/>
          <p:cNvSpPr>
            <a:spLocks noGrp="1"/>
          </p:cNvSpPr>
          <p:nvPr>
            <p:ph idx="1"/>
          </p:nvPr>
        </p:nvSpPr>
        <p:spPr/>
        <p:txBody>
          <a:bodyPr>
            <a:normAutofit fontScale="92500" lnSpcReduction="20000"/>
          </a:bodyPr>
          <a:lstStyle/>
          <a:p>
            <a:r>
              <a:rPr lang="pt-BR" dirty="0" smtClean="0"/>
              <a:t>Agregação de dados: </a:t>
            </a:r>
          </a:p>
          <a:p>
            <a:pPr lvl="1"/>
            <a:r>
              <a:rPr lang="pt-BR" dirty="0" smtClean="0"/>
              <a:t>As visões podem ser usadas para agregar dados de várias tabelas em uma única exibição.</a:t>
            </a:r>
          </a:p>
          <a:p>
            <a:r>
              <a:rPr lang="pt-BR" dirty="0" smtClean="0"/>
              <a:t>Simplificação de lógica de negócios: </a:t>
            </a:r>
          </a:p>
          <a:p>
            <a:pPr lvl="1"/>
            <a:r>
              <a:rPr lang="pt-BR" dirty="0" smtClean="0"/>
              <a:t>As visões podem encapsular regras de negócios complexas, tornando a lógica de aplicação mais fácil de entender e manter.</a:t>
            </a:r>
          </a:p>
          <a:p>
            <a:r>
              <a:rPr lang="pt-BR" dirty="0" smtClean="0"/>
              <a:t>Acesso seguro aos dados: </a:t>
            </a:r>
          </a:p>
          <a:p>
            <a:pPr lvl="1"/>
            <a:r>
              <a:rPr lang="pt-BR" dirty="0" smtClean="0"/>
              <a:t>As visões podem ser usadas para controlar o acesso aos dados sensíveis, expondo apenas as informações necessárias para os usuários autorizados.</a:t>
            </a:r>
            <a:endParaRPr lang="pt-BR" dirty="0"/>
          </a:p>
        </p:txBody>
      </p:sp>
    </p:spTree>
    <p:extLst>
      <p:ext uri="{BB962C8B-B14F-4D97-AF65-F5344CB8AC3E}">
        <p14:creationId xmlns:p14="http://schemas.microsoft.com/office/powerpoint/2010/main" val="1648049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Visões</a:t>
            </a:r>
            <a:br>
              <a:rPr lang="pt-BR" dirty="0" smtClean="0"/>
            </a:br>
            <a:r>
              <a:rPr lang="pt-BR" dirty="0" smtClean="0"/>
              <a:t>Desvantagens</a:t>
            </a:r>
            <a:endParaRPr lang="pt-BR" dirty="0"/>
          </a:p>
        </p:txBody>
      </p:sp>
      <p:sp>
        <p:nvSpPr>
          <p:cNvPr id="3" name="Espaço Reservado para Conteúdo 2"/>
          <p:cNvSpPr>
            <a:spLocks noGrp="1"/>
          </p:cNvSpPr>
          <p:nvPr>
            <p:ph idx="1"/>
          </p:nvPr>
        </p:nvSpPr>
        <p:spPr/>
        <p:txBody>
          <a:bodyPr/>
          <a:lstStyle/>
          <a:p>
            <a:r>
              <a:rPr lang="pt-BR" dirty="0" smtClean="0"/>
              <a:t>Consultas pesadas: </a:t>
            </a:r>
          </a:p>
          <a:p>
            <a:pPr lvl="1"/>
            <a:r>
              <a:rPr lang="pt-BR" dirty="0" smtClean="0"/>
              <a:t>Visões que envolvem consultas complexas ou operações de junção pesadas podem impactar negativamente o desempenho do sistema.</a:t>
            </a:r>
          </a:p>
          <a:p>
            <a:r>
              <a:rPr lang="pt-BR" dirty="0" smtClean="0"/>
              <a:t>Atualizações complexas: </a:t>
            </a:r>
          </a:p>
          <a:p>
            <a:pPr lvl="1"/>
            <a:r>
              <a:rPr lang="pt-BR" dirty="0" smtClean="0"/>
              <a:t>Visões que envolvem várias tabelas ou funções agregadas podem ser difíceis de atualizar e manter.</a:t>
            </a:r>
            <a:endParaRPr lang="pt-BR" dirty="0"/>
          </a:p>
        </p:txBody>
      </p:sp>
    </p:spTree>
    <p:extLst>
      <p:ext uri="{BB962C8B-B14F-4D97-AF65-F5344CB8AC3E}">
        <p14:creationId xmlns:p14="http://schemas.microsoft.com/office/powerpoint/2010/main" val="114386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Visões</a:t>
            </a:r>
            <a:br>
              <a:rPr lang="pt-BR" dirty="0" smtClean="0"/>
            </a:br>
            <a:r>
              <a:rPr lang="pt-BR" dirty="0" smtClean="0"/>
              <a:t>Exemplos</a:t>
            </a:r>
            <a:endParaRPr lang="pt-BR" dirty="0"/>
          </a:p>
        </p:txBody>
      </p:sp>
      <p:sp>
        <p:nvSpPr>
          <p:cNvPr id="3" name="Espaço Reservado para Conteúdo 2"/>
          <p:cNvSpPr>
            <a:spLocks noGrp="1"/>
          </p:cNvSpPr>
          <p:nvPr>
            <p:ph idx="1"/>
          </p:nvPr>
        </p:nvSpPr>
        <p:spPr/>
        <p:txBody>
          <a:bodyPr>
            <a:normAutofit lnSpcReduction="10000"/>
          </a:bodyPr>
          <a:lstStyle/>
          <a:p>
            <a:r>
              <a:rPr lang="pt-BR" b="1" dirty="0" err="1"/>
              <a:t>High_Salary_Employees</a:t>
            </a:r>
            <a:r>
              <a:rPr lang="pt-BR" dirty="0"/>
              <a:t>: </a:t>
            </a:r>
            <a:endParaRPr lang="pt-BR" dirty="0" smtClean="0"/>
          </a:p>
          <a:p>
            <a:pPr lvl="1"/>
            <a:r>
              <a:rPr lang="pt-BR" dirty="0" smtClean="0"/>
              <a:t>Visão </a:t>
            </a:r>
            <a:r>
              <a:rPr lang="pt-BR" dirty="0"/>
              <a:t>que mostra os funcionários com salários acima de uma certa quantia.</a:t>
            </a:r>
          </a:p>
          <a:p>
            <a:r>
              <a:rPr lang="pt-BR" b="1" dirty="0" err="1"/>
              <a:t>Employee_Details</a:t>
            </a:r>
            <a:r>
              <a:rPr lang="pt-BR" dirty="0"/>
              <a:t>: </a:t>
            </a:r>
            <a:endParaRPr lang="pt-BR" dirty="0" smtClean="0"/>
          </a:p>
          <a:p>
            <a:pPr lvl="1"/>
            <a:r>
              <a:rPr lang="pt-BR" dirty="0" smtClean="0"/>
              <a:t>Visão </a:t>
            </a:r>
            <a:r>
              <a:rPr lang="pt-BR" dirty="0"/>
              <a:t>que fornece detalhes simplificados dos funcionários para os gerentes.</a:t>
            </a:r>
          </a:p>
          <a:p>
            <a:r>
              <a:rPr lang="pt-BR" b="1" dirty="0" err="1"/>
              <a:t>Sales_Report</a:t>
            </a:r>
            <a:r>
              <a:rPr lang="pt-BR" dirty="0"/>
              <a:t>: </a:t>
            </a:r>
            <a:endParaRPr lang="pt-BR" dirty="0" smtClean="0"/>
          </a:p>
          <a:p>
            <a:pPr lvl="1"/>
            <a:r>
              <a:rPr lang="pt-BR" dirty="0" smtClean="0"/>
              <a:t>Visão </a:t>
            </a:r>
            <a:r>
              <a:rPr lang="pt-BR" dirty="0"/>
              <a:t>que mostra informações resumidas das vendas para relatórios de gerenciamento.</a:t>
            </a:r>
          </a:p>
          <a:p>
            <a:endParaRPr lang="pt-BR" dirty="0"/>
          </a:p>
        </p:txBody>
      </p:sp>
    </p:spTree>
    <p:extLst>
      <p:ext uri="{BB962C8B-B14F-4D97-AF65-F5344CB8AC3E}">
        <p14:creationId xmlns:p14="http://schemas.microsoft.com/office/powerpoint/2010/main" val="3860925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Visões Exemplos</a:t>
            </a:r>
            <a:endParaRPr lang="pt-BR" dirty="0"/>
          </a:p>
        </p:txBody>
      </p:sp>
      <p:sp>
        <p:nvSpPr>
          <p:cNvPr id="3" name="Espaço Reservado para Conteúdo 2"/>
          <p:cNvSpPr>
            <a:spLocks noGrp="1"/>
          </p:cNvSpPr>
          <p:nvPr>
            <p:ph idx="1"/>
          </p:nvPr>
        </p:nvSpPr>
        <p:spPr/>
        <p:txBody>
          <a:bodyPr>
            <a:normAutofit fontScale="77500" lnSpcReduction="20000"/>
          </a:bodyPr>
          <a:lstStyle/>
          <a:p>
            <a:pPr marL="800100" lvl="2" indent="0">
              <a:buNone/>
            </a:pPr>
            <a:r>
              <a:rPr lang="en-US" dirty="0">
                <a:latin typeface="Courier New" pitchFamily="49" charset="0"/>
                <a:cs typeface="Courier New" pitchFamily="49" charset="0"/>
              </a:rPr>
              <a:t>CREATE VIEW </a:t>
            </a:r>
            <a:r>
              <a:rPr lang="en-US" dirty="0" err="1">
                <a:latin typeface="Courier New" pitchFamily="49" charset="0"/>
                <a:cs typeface="Courier New" pitchFamily="49" charset="0"/>
              </a:rPr>
              <a:t>High_Salary_Employees</a:t>
            </a:r>
            <a:r>
              <a:rPr lang="en-US" dirty="0">
                <a:latin typeface="Courier New" pitchFamily="49" charset="0"/>
                <a:cs typeface="Courier New" pitchFamily="49" charset="0"/>
              </a:rPr>
              <a:t> AS SELECT </a:t>
            </a:r>
            <a:r>
              <a:rPr lang="en-US" dirty="0" err="1">
                <a:latin typeface="Courier New" pitchFamily="49" charset="0"/>
                <a:cs typeface="Courier New" pitchFamily="49" charset="0"/>
              </a:rPr>
              <a:t>e.employee_id</a:t>
            </a:r>
            <a:r>
              <a:rPr lang="en-US" dirty="0">
                <a:latin typeface="Courier New" pitchFamily="49" charset="0"/>
                <a:cs typeface="Courier New" pitchFamily="49" charset="0"/>
              </a:rPr>
              <a:t>, </a:t>
            </a:r>
            <a:r>
              <a:rPr lang="en-US" dirty="0" err="1">
                <a:latin typeface="Courier New" pitchFamily="49" charset="0"/>
                <a:cs typeface="Courier New" pitchFamily="49" charset="0"/>
              </a:rPr>
              <a:t>e.first_name</a:t>
            </a:r>
            <a:r>
              <a:rPr lang="en-US" dirty="0">
                <a:latin typeface="Courier New" pitchFamily="49" charset="0"/>
                <a:cs typeface="Courier New" pitchFamily="49" charset="0"/>
              </a:rPr>
              <a:t>, </a:t>
            </a:r>
            <a:r>
              <a:rPr lang="en-US" dirty="0" err="1">
                <a:latin typeface="Courier New" pitchFamily="49" charset="0"/>
                <a:cs typeface="Courier New" pitchFamily="49" charset="0"/>
              </a:rPr>
              <a:t>e.last_name</a:t>
            </a:r>
            <a:r>
              <a:rPr lang="en-US" dirty="0">
                <a:latin typeface="Courier New" pitchFamily="49" charset="0"/>
                <a:cs typeface="Courier New" pitchFamily="49" charset="0"/>
              </a:rPr>
              <a:t>, </a:t>
            </a:r>
            <a:r>
              <a:rPr lang="en-US" dirty="0" err="1">
                <a:latin typeface="Courier New" pitchFamily="49" charset="0"/>
                <a:cs typeface="Courier New" pitchFamily="49" charset="0"/>
              </a:rPr>
              <a:t>e.salary</a:t>
            </a:r>
            <a:r>
              <a:rPr lang="en-US" dirty="0">
                <a:latin typeface="Courier New" pitchFamily="49" charset="0"/>
                <a:cs typeface="Courier New" pitchFamily="49" charset="0"/>
              </a:rPr>
              <a:t> </a:t>
            </a:r>
            <a:endParaRPr lang="en-US" dirty="0" smtClean="0">
              <a:latin typeface="Courier New" pitchFamily="49" charset="0"/>
              <a:cs typeface="Courier New" pitchFamily="49" charset="0"/>
            </a:endParaRPr>
          </a:p>
          <a:p>
            <a:pPr marL="800100" lvl="2" indent="0">
              <a:buNone/>
            </a:pPr>
            <a:r>
              <a:rPr lang="en-US" dirty="0" smtClean="0">
                <a:latin typeface="Courier New" pitchFamily="49" charset="0"/>
                <a:cs typeface="Courier New" pitchFamily="49" charset="0"/>
              </a:rPr>
              <a:t>FROM </a:t>
            </a:r>
            <a:r>
              <a:rPr lang="en-US" dirty="0">
                <a:latin typeface="Courier New" pitchFamily="49" charset="0"/>
                <a:cs typeface="Courier New" pitchFamily="49" charset="0"/>
              </a:rPr>
              <a:t>employees e </a:t>
            </a:r>
            <a:endParaRPr lang="en-US" dirty="0" smtClean="0">
              <a:latin typeface="Courier New" pitchFamily="49" charset="0"/>
              <a:cs typeface="Courier New" pitchFamily="49" charset="0"/>
            </a:endParaRPr>
          </a:p>
          <a:p>
            <a:pPr marL="800100" lvl="2" indent="0">
              <a:buNone/>
            </a:pPr>
            <a:r>
              <a:rPr lang="en-US" dirty="0" smtClean="0">
                <a:latin typeface="Courier New" pitchFamily="49" charset="0"/>
                <a:cs typeface="Courier New" pitchFamily="49" charset="0"/>
              </a:rPr>
              <a:t>WHERE </a:t>
            </a:r>
            <a:r>
              <a:rPr lang="en-US" dirty="0" err="1">
                <a:latin typeface="Courier New" pitchFamily="49" charset="0"/>
                <a:cs typeface="Courier New" pitchFamily="49" charset="0"/>
              </a:rPr>
              <a:t>e.salary</a:t>
            </a:r>
            <a:r>
              <a:rPr lang="en-US" dirty="0">
                <a:latin typeface="Courier New" pitchFamily="49" charset="0"/>
                <a:cs typeface="Courier New" pitchFamily="49" charset="0"/>
              </a:rPr>
              <a:t> &gt; 5000</a:t>
            </a:r>
            <a:r>
              <a:rPr lang="en-US" dirty="0" smtClean="0">
                <a:latin typeface="Courier New" pitchFamily="49" charset="0"/>
                <a:cs typeface="Courier New" pitchFamily="49" charset="0"/>
              </a:rPr>
              <a:t>;</a:t>
            </a:r>
          </a:p>
          <a:p>
            <a:pPr marL="800100" lvl="2" indent="0">
              <a:buNone/>
            </a:pPr>
            <a:endParaRPr lang="en-US" dirty="0" smtClean="0">
              <a:latin typeface="Courier New" pitchFamily="49" charset="0"/>
              <a:cs typeface="Courier New" pitchFamily="49" charset="0"/>
            </a:endParaRPr>
          </a:p>
          <a:p>
            <a:r>
              <a:rPr lang="pt-BR" dirty="0" err="1" smtClean="0"/>
              <a:t>High_Salary_Employees</a:t>
            </a:r>
            <a:r>
              <a:rPr lang="pt-BR" dirty="0" smtClean="0"/>
              <a:t> é o nome da visão que estamos criando.</a:t>
            </a:r>
          </a:p>
          <a:p>
            <a:r>
              <a:rPr lang="pt-BR" dirty="0" err="1" smtClean="0"/>
              <a:t>employees</a:t>
            </a:r>
            <a:r>
              <a:rPr lang="pt-BR" dirty="0" smtClean="0"/>
              <a:t> é a tabela principal de funcionários no HR-</a:t>
            </a:r>
            <a:r>
              <a:rPr lang="pt-BR" dirty="0" err="1" smtClean="0"/>
              <a:t>Schema</a:t>
            </a:r>
            <a:r>
              <a:rPr lang="pt-BR" dirty="0" smtClean="0"/>
              <a:t>.</a:t>
            </a:r>
          </a:p>
          <a:p>
            <a:r>
              <a:rPr lang="pt-BR" dirty="0" smtClean="0"/>
              <a:t>Estamos selecionando os campos </a:t>
            </a:r>
            <a:r>
              <a:rPr lang="pt-BR" dirty="0" err="1" smtClean="0"/>
              <a:t>employee_id</a:t>
            </a:r>
            <a:r>
              <a:rPr lang="pt-BR" dirty="0" smtClean="0"/>
              <a:t>, </a:t>
            </a:r>
            <a:r>
              <a:rPr lang="pt-BR" dirty="0" err="1" smtClean="0"/>
              <a:t>first_name</a:t>
            </a:r>
            <a:r>
              <a:rPr lang="pt-BR" dirty="0" smtClean="0"/>
              <a:t>, </a:t>
            </a:r>
            <a:r>
              <a:rPr lang="pt-BR" dirty="0" err="1" smtClean="0"/>
              <a:t>last_name</a:t>
            </a:r>
            <a:r>
              <a:rPr lang="pt-BR" dirty="0" smtClean="0"/>
              <a:t>, e </a:t>
            </a:r>
            <a:r>
              <a:rPr lang="pt-BR" dirty="0" err="1" smtClean="0"/>
              <a:t>salary</a:t>
            </a:r>
            <a:r>
              <a:rPr lang="pt-BR" dirty="0" smtClean="0"/>
              <a:t> da tabela </a:t>
            </a:r>
            <a:r>
              <a:rPr lang="pt-BR" dirty="0" err="1" smtClean="0"/>
              <a:t>employees</a:t>
            </a:r>
            <a:r>
              <a:rPr lang="pt-BR" dirty="0" smtClean="0"/>
              <a:t>.</a:t>
            </a:r>
          </a:p>
          <a:p>
            <a:r>
              <a:rPr lang="pt-BR" dirty="0" smtClean="0"/>
              <a:t>A cláusula WHERE filtra os resultados para mostrar apenas os funcionários com salários superiores a $5000.</a:t>
            </a:r>
            <a:endParaRPr lang="en-US" dirty="0"/>
          </a:p>
          <a:p>
            <a:endParaRPr lang="pt-BR" dirty="0"/>
          </a:p>
        </p:txBody>
      </p:sp>
    </p:spTree>
    <p:extLst>
      <p:ext uri="{BB962C8B-B14F-4D97-AF65-F5344CB8AC3E}">
        <p14:creationId xmlns:p14="http://schemas.microsoft.com/office/powerpoint/2010/main" val="2998577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Visões Exemplos</a:t>
            </a:r>
            <a:endParaRPr lang="pt-BR" dirty="0"/>
          </a:p>
        </p:txBody>
      </p:sp>
      <p:sp>
        <p:nvSpPr>
          <p:cNvPr id="3" name="Espaço Reservado para Conteúdo 2"/>
          <p:cNvSpPr>
            <a:spLocks noGrp="1"/>
          </p:cNvSpPr>
          <p:nvPr>
            <p:ph idx="1"/>
          </p:nvPr>
        </p:nvSpPr>
        <p:spPr/>
        <p:txBody>
          <a:bodyPr/>
          <a:lstStyle/>
          <a:p>
            <a:r>
              <a:rPr lang="pt-BR" dirty="0" smtClean="0"/>
              <a:t>Quando for necessário ver os funcionários com salários altos, podemos consultar a visão </a:t>
            </a:r>
            <a:r>
              <a:rPr lang="pt-BR" dirty="0" err="1" smtClean="0"/>
              <a:t>High_Salary_Employees</a:t>
            </a:r>
            <a:r>
              <a:rPr lang="pt-BR" dirty="0" smtClean="0"/>
              <a:t> como se fosse uma tabela real:</a:t>
            </a:r>
          </a:p>
          <a:p>
            <a:pPr marL="457200" lvl="1" indent="0">
              <a:buNone/>
            </a:pPr>
            <a:r>
              <a:rPr lang="pt-BR" sz="2000" dirty="0" smtClean="0">
                <a:latin typeface="Courier New" pitchFamily="49" charset="0"/>
                <a:cs typeface="Courier New" pitchFamily="49" charset="0"/>
              </a:rPr>
              <a:t>	SELECT * </a:t>
            </a:r>
          </a:p>
          <a:p>
            <a:pPr marL="457200" lvl="1" indent="0">
              <a:buNone/>
            </a:pPr>
            <a:r>
              <a:rPr lang="pt-BR" sz="2000" dirty="0" smtClean="0">
                <a:latin typeface="Courier New" pitchFamily="49" charset="0"/>
                <a:cs typeface="Courier New" pitchFamily="49" charset="0"/>
              </a:rPr>
              <a:t>	FROM </a:t>
            </a:r>
            <a:r>
              <a:rPr lang="pt-BR" sz="2000" dirty="0" err="1" smtClean="0">
                <a:latin typeface="Courier New" pitchFamily="49" charset="0"/>
                <a:cs typeface="Courier New" pitchFamily="49" charset="0"/>
              </a:rPr>
              <a:t>High_Salary_Employees</a:t>
            </a:r>
            <a:r>
              <a:rPr lang="pt-BR" dirty="0" smtClean="0">
                <a:latin typeface="Courier New" pitchFamily="49" charset="0"/>
                <a:cs typeface="Courier New" pitchFamily="49" charset="0"/>
              </a:rPr>
              <a:t>;</a:t>
            </a:r>
          </a:p>
          <a:p>
            <a:pPr lvl="1"/>
            <a:endParaRPr lang="pt-BR" dirty="0"/>
          </a:p>
        </p:txBody>
      </p:sp>
      <p:pic>
        <p:nvPicPr>
          <p:cNvPr id="5" name="Imagem 4" descr="Recorte de Te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4168" y="3068960"/>
            <a:ext cx="2962689" cy="3134163"/>
          </a:xfrm>
          <a:prstGeom prst="rect">
            <a:avLst/>
          </a:prstGeom>
        </p:spPr>
      </p:pic>
    </p:spTree>
    <p:extLst>
      <p:ext uri="{BB962C8B-B14F-4D97-AF65-F5344CB8AC3E}">
        <p14:creationId xmlns:p14="http://schemas.microsoft.com/office/powerpoint/2010/main" val="3169628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Visões Exemplos</a:t>
            </a:r>
            <a:endParaRPr lang="pt-BR" dirty="0"/>
          </a:p>
        </p:txBody>
      </p:sp>
      <p:sp>
        <p:nvSpPr>
          <p:cNvPr id="3" name="Espaço Reservado para Conteúdo 2"/>
          <p:cNvSpPr>
            <a:spLocks noGrp="1"/>
          </p:cNvSpPr>
          <p:nvPr>
            <p:ph idx="1"/>
          </p:nvPr>
        </p:nvSpPr>
        <p:spPr/>
        <p:txBody>
          <a:bodyPr>
            <a:normAutofit fontScale="77500" lnSpcReduction="20000"/>
          </a:bodyPr>
          <a:lstStyle/>
          <a:p>
            <a:pPr marL="857250" lvl="2" indent="0">
              <a:buNone/>
            </a:pPr>
            <a:r>
              <a:rPr lang="en-US" dirty="0" smtClean="0">
                <a:latin typeface="Courier New" pitchFamily="49" charset="0"/>
                <a:cs typeface="Courier New" pitchFamily="49" charset="0"/>
              </a:rPr>
              <a:t>CREATE VIEW </a:t>
            </a:r>
            <a:r>
              <a:rPr lang="en-US" dirty="0" err="1" smtClean="0">
                <a:latin typeface="Courier New" pitchFamily="49" charset="0"/>
                <a:cs typeface="Courier New" pitchFamily="49" charset="0"/>
              </a:rPr>
              <a:t>Employee_Info</a:t>
            </a:r>
            <a:r>
              <a:rPr lang="en-US" dirty="0" smtClean="0">
                <a:latin typeface="Courier New" pitchFamily="49" charset="0"/>
                <a:cs typeface="Courier New" pitchFamily="49" charset="0"/>
              </a:rPr>
              <a:t> AS </a:t>
            </a:r>
          </a:p>
          <a:p>
            <a:pPr marL="857250" lvl="2" indent="0">
              <a:buNone/>
            </a:pPr>
            <a:r>
              <a:rPr lang="en-US" dirty="0" smtClean="0">
                <a:latin typeface="Courier New" pitchFamily="49" charset="0"/>
                <a:cs typeface="Courier New" pitchFamily="49" charset="0"/>
              </a:rPr>
              <a:t>SELECT </a:t>
            </a:r>
            <a:r>
              <a:rPr lang="en-US" dirty="0" err="1" smtClean="0">
                <a:latin typeface="Courier New" pitchFamily="49" charset="0"/>
                <a:cs typeface="Courier New" pitchFamily="49" charset="0"/>
              </a:rPr>
              <a:t>employee_id</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first_name</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last_name</a:t>
            </a:r>
            <a:r>
              <a:rPr lang="en-US" dirty="0" smtClean="0">
                <a:latin typeface="Courier New" pitchFamily="49" charset="0"/>
                <a:cs typeface="Courier New" pitchFamily="49" charset="0"/>
              </a:rPr>
              <a:t>, email, </a:t>
            </a:r>
            <a:r>
              <a:rPr lang="en-US" dirty="0" err="1" smtClean="0">
                <a:latin typeface="Courier New" pitchFamily="49" charset="0"/>
                <a:cs typeface="Courier New" pitchFamily="49" charset="0"/>
              </a:rPr>
              <a:t>phone_number</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hire_date</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job_id</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department_id</a:t>
            </a:r>
            <a:endParaRPr lang="en-US" dirty="0" smtClean="0">
              <a:latin typeface="Courier New" pitchFamily="49" charset="0"/>
              <a:cs typeface="Courier New" pitchFamily="49" charset="0"/>
            </a:endParaRPr>
          </a:p>
          <a:p>
            <a:pPr marL="857250" lvl="2" indent="0">
              <a:buNone/>
            </a:pPr>
            <a:r>
              <a:rPr lang="en-US" dirty="0" smtClean="0">
                <a:latin typeface="Courier New" pitchFamily="49" charset="0"/>
                <a:cs typeface="Courier New" pitchFamily="49" charset="0"/>
              </a:rPr>
              <a:t>FROM employees;</a:t>
            </a:r>
          </a:p>
          <a:p>
            <a:pPr marL="857250" lvl="2" indent="0">
              <a:buNone/>
            </a:pPr>
            <a:endParaRPr lang="en-US" dirty="0" smtClean="0">
              <a:latin typeface="Courier New" pitchFamily="49" charset="0"/>
              <a:cs typeface="Courier New" pitchFamily="49" charset="0"/>
            </a:endParaRPr>
          </a:p>
          <a:p>
            <a:r>
              <a:rPr lang="pt-BR" dirty="0" err="1" smtClean="0"/>
              <a:t>Employee_Info</a:t>
            </a:r>
            <a:r>
              <a:rPr lang="pt-BR" dirty="0" smtClean="0"/>
              <a:t> é o nome da visão que estamos criando.</a:t>
            </a:r>
          </a:p>
          <a:p>
            <a:r>
              <a:rPr lang="pt-BR" dirty="0" smtClean="0"/>
              <a:t>Estamos selecionando todos os campos relevantes da tabela </a:t>
            </a:r>
            <a:r>
              <a:rPr lang="pt-BR" dirty="0" err="1" smtClean="0"/>
              <a:t>employees</a:t>
            </a:r>
            <a:r>
              <a:rPr lang="pt-BR" dirty="0" smtClean="0"/>
              <a:t> do HR-</a:t>
            </a:r>
            <a:r>
              <a:rPr lang="pt-BR" dirty="0" err="1" smtClean="0"/>
              <a:t>Schema</a:t>
            </a:r>
            <a:r>
              <a:rPr lang="pt-BR" dirty="0" smtClean="0"/>
              <a:t>, exceto o campo </a:t>
            </a:r>
            <a:r>
              <a:rPr lang="pt-BR" dirty="0" err="1" smtClean="0"/>
              <a:t>salary</a:t>
            </a:r>
            <a:r>
              <a:rPr lang="pt-BR" dirty="0" smtClean="0"/>
              <a:t>.</a:t>
            </a:r>
          </a:p>
          <a:p>
            <a:r>
              <a:rPr lang="pt-BR" dirty="0" smtClean="0"/>
              <a:t>Isso nos dá uma visão completa das informações dos funcionários, incluindo seu ID, nome, e-mail, número de telefone, data de contratação, ID do cargo e ID do departamento.</a:t>
            </a:r>
            <a:endParaRPr lang="pt-BR" dirty="0"/>
          </a:p>
        </p:txBody>
      </p:sp>
    </p:spTree>
    <p:extLst>
      <p:ext uri="{BB962C8B-B14F-4D97-AF65-F5344CB8AC3E}">
        <p14:creationId xmlns:p14="http://schemas.microsoft.com/office/powerpoint/2010/main" val="3995783599"/>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TotalTime>
  <Words>3534</Words>
  <Application>Microsoft Office PowerPoint</Application>
  <PresentationFormat>Apresentação na tela (4:3)</PresentationFormat>
  <Paragraphs>337</Paragraphs>
  <Slides>38</Slides>
  <Notes>1</Notes>
  <HiddenSlides>0</HiddenSlides>
  <MMClips>0</MMClips>
  <ScaleCrop>false</ScaleCrop>
  <HeadingPairs>
    <vt:vector size="4" baseType="variant">
      <vt:variant>
        <vt:lpstr>Tema</vt:lpstr>
      </vt:variant>
      <vt:variant>
        <vt:i4>1</vt:i4>
      </vt:variant>
      <vt:variant>
        <vt:lpstr>Títulos de slides</vt:lpstr>
      </vt:variant>
      <vt:variant>
        <vt:i4>38</vt:i4>
      </vt:variant>
    </vt:vector>
  </HeadingPairs>
  <TitlesOfParts>
    <vt:vector size="39" baseType="lpstr">
      <vt:lpstr>Tema do Office</vt:lpstr>
      <vt:lpstr>Banco de Dados II</vt:lpstr>
      <vt:lpstr>Visão</vt:lpstr>
      <vt:lpstr>Visão Aplicação</vt:lpstr>
      <vt:lpstr>Visão Usos</vt:lpstr>
      <vt:lpstr>Visões Desvantagens</vt:lpstr>
      <vt:lpstr>Visões Exemplos</vt:lpstr>
      <vt:lpstr>Visões Exemplos</vt:lpstr>
      <vt:lpstr>Visões Exemplos</vt:lpstr>
      <vt:lpstr>Visões Exemplos</vt:lpstr>
      <vt:lpstr>Visões Exemplos</vt:lpstr>
      <vt:lpstr>Visão</vt:lpstr>
      <vt:lpstr>Visão Visão Atualizável</vt:lpstr>
      <vt:lpstr>Visão Visão Atualizável</vt:lpstr>
      <vt:lpstr>Visão Atualizável X Não Atualizável</vt:lpstr>
      <vt:lpstr>Visão Atualizável X Não Atualizável</vt:lpstr>
      <vt:lpstr>Visão Atualizável X Não Atualizável</vt:lpstr>
      <vt:lpstr>Visão</vt:lpstr>
      <vt:lpstr>Visão Materializadas x Não Materializadas</vt:lpstr>
      <vt:lpstr>Visão Materializadas x Não Materializadas</vt:lpstr>
      <vt:lpstr>Visão Materializadas x Não Materializadas</vt:lpstr>
      <vt:lpstr>Visão</vt:lpstr>
      <vt:lpstr>Visão Aninhada</vt:lpstr>
      <vt:lpstr>Visão Aninhada Indicação</vt:lpstr>
      <vt:lpstr>Visão Aninhada Não indicado</vt:lpstr>
      <vt:lpstr>Visão Aninhada Alternativas (Qdo não indicado)</vt:lpstr>
      <vt:lpstr>Visão  Recursividade</vt:lpstr>
      <vt:lpstr>Visão  Recursividade</vt:lpstr>
      <vt:lpstr>Visão</vt:lpstr>
      <vt:lpstr>Visão  Indexação</vt:lpstr>
      <vt:lpstr>Visão  Indexação</vt:lpstr>
      <vt:lpstr>Visão  Reescrita</vt:lpstr>
      <vt:lpstr>Visão  Reescrita</vt:lpstr>
      <vt:lpstr>Visão</vt:lpstr>
      <vt:lpstr>Visão Controle de Acesso</vt:lpstr>
      <vt:lpstr>Visão Controle de Acesso</vt:lpstr>
      <vt:lpstr>Visão Privacidade de Dados</vt:lpstr>
      <vt:lpstr>Visão Privacidade de Dados</vt:lpstr>
      <vt:lpstr>Visão Limitações</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Banco de Dados II</dc:title>
  <dc:creator>sv130424</dc:creator>
  <cp:lastModifiedBy>sv130424</cp:lastModifiedBy>
  <cp:revision>8</cp:revision>
  <dcterms:created xsi:type="dcterms:W3CDTF">2024-02-07T20:25:37Z</dcterms:created>
  <dcterms:modified xsi:type="dcterms:W3CDTF">2024-02-09T21:37:17Z</dcterms:modified>
</cp:coreProperties>
</file>