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72" r:id="rId16"/>
    <p:sldId id="273" r:id="rId17"/>
    <p:sldId id="274" r:id="rId18"/>
    <p:sldId id="275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3" d="100"/>
          <a:sy n="83" d="100"/>
        </p:scale>
        <p:origin x="-2424" y="-6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0061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MapReduce</a:t>
            </a:r>
            <a:r>
              <a:rPr dirty="0"/>
              <a:t>: </a:t>
            </a:r>
            <a:r>
              <a:rPr dirty="0" err="1"/>
              <a:t>Recuperação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Larga</a:t>
            </a:r>
            <a:r>
              <a:rPr dirty="0"/>
              <a:t> </a:t>
            </a:r>
            <a:r>
              <a:rPr dirty="0" err="1"/>
              <a:t>Escala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4594861"/>
            <a:ext cx="8229600" cy="1714500"/>
          </a:xfrm>
        </p:spPr>
        <p:txBody>
          <a:bodyPr/>
          <a:lstStyle/>
          <a:p>
            <a:pPr marL="0" indent="0" algn="r">
              <a:buNone/>
            </a:pPr>
            <a:r>
              <a:rPr dirty="0" err="1" smtClean="0"/>
              <a:t>Banco</a:t>
            </a:r>
            <a:r>
              <a:rPr dirty="0" smtClean="0"/>
              <a:t> </a:t>
            </a:r>
            <a:r>
              <a:rPr dirty="0"/>
              <a:t>de Dados II</a:t>
            </a:r>
          </a:p>
          <a:p>
            <a:pPr marL="0" indent="0" algn="r">
              <a:buNone/>
            </a:pPr>
            <a:r>
              <a:rPr dirty="0"/>
              <a:t>Professor: Luis Fernando Castilho </a:t>
            </a:r>
            <a:r>
              <a:rPr dirty="0" smtClean="0"/>
              <a:t>Maschi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 Fluxo Completo de MapReduce -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Diagrama</a:t>
            </a:r>
            <a:r>
              <a:rPr dirty="0"/>
              <a:t> </a:t>
            </a:r>
            <a:r>
              <a:rPr dirty="0" err="1"/>
              <a:t>Simplificado</a:t>
            </a:r>
            <a:r>
              <a:rPr dirty="0"/>
              <a:t>:</a:t>
            </a:r>
          </a:p>
          <a:p>
            <a:pPr lvl="1"/>
            <a:r>
              <a:rPr dirty="0" smtClean="0"/>
              <a:t>Input </a:t>
            </a:r>
            <a:r>
              <a:rPr dirty="0"/>
              <a:t>Data: </a:t>
            </a:r>
            <a:endParaRPr lang="pt-BR" dirty="0" smtClean="0"/>
          </a:p>
          <a:p>
            <a:pPr lvl="2"/>
            <a:r>
              <a:rPr dirty="0" smtClean="0"/>
              <a:t>Dados </a:t>
            </a:r>
            <a:r>
              <a:rPr dirty="0" err="1"/>
              <a:t>brutos</a:t>
            </a:r>
            <a:r>
              <a:rPr dirty="0"/>
              <a:t>.</a:t>
            </a:r>
          </a:p>
          <a:p>
            <a:pPr lvl="1"/>
            <a:r>
              <a:rPr dirty="0" smtClean="0"/>
              <a:t>Map </a:t>
            </a:r>
            <a:r>
              <a:rPr dirty="0"/>
              <a:t>Phase: </a:t>
            </a:r>
            <a:endParaRPr lang="pt-BR" dirty="0" smtClean="0"/>
          </a:p>
          <a:p>
            <a:pPr lvl="2"/>
            <a:r>
              <a:rPr dirty="0" err="1" smtClean="0"/>
              <a:t>Transforma</a:t>
            </a:r>
            <a:r>
              <a:rPr dirty="0" smtClean="0"/>
              <a:t> </a:t>
            </a:r>
            <a:r>
              <a:rPr dirty="0"/>
              <a:t>dados </a:t>
            </a:r>
            <a:r>
              <a:rPr dirty="0" err="1"/>
              <a:t>em</a:t>
            </a:r>
            <a:r>
              <a:rPr dirty="0"/>
              <a:t> pares (</a:t>
            </a:r>
            <a:r>
              <a:rPr dirty="0" err="1"/>
              <a:t>chave</a:t>
            </a:r>
            <a:r>
              <a:rPr dirty="0"/>
              <a:t>, valor).</a:t>
            </a:r>
          </a:p>
          <a:p>
            <a:pPr lvl="1"/>
            <a:r>
              <a:rPr dirty="0" smtClean="0"/>
              <a:t>Shuffle </a:t>
            </a:r>
            <a:r>
              <a:rPr dirty="0"/>
              <a:t>and Sort: </a:t>
            </a:r>
            <a:endParaRPr lang="pt-BR" dirty="0" smtClean="0"/>
          </a:p>
          <a:p>
            <a:pPr lvl="2"/>
            <a:r>
              <a:rPr dirty="0" err="1" smtClean="0"/>
              <a:t>Agrupa</a:t>
            </a:r>
            <a:r>
              <a:rPr dirty="0" smtClean="0"/>
              <a:t> </a:t>
            </a:r>
            <a:r>
              <a:rPr dirty="0" err="1"/>
              <a:t>todas</a:t>
            </a:r>
            <a:r>
              <a:rPr dirty="0"/>
              <a:t> as </a:t>
            </a:r>
            <a:r>
              <a:rPr dirty="0" err="1"/>
              <a:t>chaves</a:t>
            </a:r>
            <a:r>
              <a:rPr dirty="0"/>
              <a:t> </a:t>
            </a:r>
            <a:r>
              <a:rPr dirty="0" err="1"/>
              <a:t>iguais</a:t>
            </a:r>
            <a:r>
              <a:rPr dirty="0"/>
              <a:t> e </a:t>
            </a:r>
            <a:r>
              <a:rPr dirty="0" err="1"/>
              <a:t>ordena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dados. (Ex: 'big': [1, 1, 1], 'data': [1, 1, 1]).</a:t>
            </a:r>
          </a:p>
          <a:p>
            <a:pPr lvl="1"/>
            <a:r>
              <a:rPr dirty="0" smtClean="0"/>
              <a:t>Reduce </a:t>
            </a:r>
            <a:r>
              <a:rPr dirty="0"/>
              <a:t>Phase: </a:t>
            </a:r>
            <a:endParaRPr lang="pt-BR" dirty="0" smtClean="0"/>
          </a:p>
          <a:p>
            <a:pPr lvl="2"/>
            <a:r>
              <a:rPr dirty="0" err="1" smtClean="0"/>
              <a:t>Agrega</a:t>
            </a:r>
            <a:r>
              <a:rPr dirty="0" smtClean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valores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chave</a:t>
            </a:r>
            <a:r>
              <a:rPr dirty="0"/>
              <a:t>. (Ex: 'big': 3, 'data': 3).</a:t>
            </a:r>
          </a:p>
          <a:p>
            <a:pPr lvl="1"/>
            <a:r>
              <a:rPr dirty="0" smtClean="0"/>
              <a:t>Output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Resultado</a:t>
            </a:r>
            <a:r>
              <a:rPr dirty="0" smtClean="0"/>
              <a:t> </a:t>
            </a:r>
            <a:r>
              <a:rPr dirty="0"/>
              <a:t>final.</a:t>
            </a:r>
          </a:p>
          <a:p>
            <a:r>
              <a:rPr dirty="0" err="1"/>
              <a:t>Fluxo</a:t>
            </a:r>
            <a:r>
              <a:rPr dirty="0"/>
              <a:t>: Input → Map → Shuffle → Reduce → Output.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MapReduce e a Recuperação da Informação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 err="1"/>
              <a:t>Problema</a:t>
            </a:r>
            <a:r>
              <a:rPr dirty="0"/>
              <a:t> </a:t>
            </a:r>
            <a:r>
              <a:rPr dirty="0" err="1"/>
              <a:t>Clássico</a:t>
            </a:r>
            <a:r>
              <a:rPr dirty="0"/>
              <a:t> de RI: </a:t>
            </a:r>
            <a:endParaRPr lang="pt-BR" dirty="0" smtClean="0"/>
          </a:p>
          <a:p>
            <a:pPr lvl="1"/>
            <a:r>
              <a:rPr dirty="0" smtClean="0"/>
              <a:t>"</a:t>
            </a:r>
            <a:r>
              <a:rPr dirty="0" err="1"/>
              <a:t>Quantas</a:t>
            </a:r>
            <a:r>
              <a:rPr dirty="0"/>
              <a:t> </a:t>
            </a:r>
            <a:r>
              <a:rPr dirty="0" err="1"/>
              <a:t>vezes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palavra</a:t>
            </a:r>
            <a:r>
              <a:rPr dirty="0"/>
              <a:t> </a:t>
            </a:r>
            <a:r>
              <a:rPr dirty="0" err="1"/>
              <a:t>aparece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um </a:t>
            </a:r>
            <a:r>
              <a:rPr dirty="0" err="1"/>
              <a:t>grande</a:t>
            </a:r>
            <a:r>
              <a:rPr dirty="0"/>
              <a:t> volume de </a:t>
            </a:r>
            <a:r>
              <a:rPr dirty="0" err="1"/>
              <a:t>textos</a:t>
            </a:r>
            <a:r>
              <a:rPr dirty="0"/>
              <a:t>?"</a:t>
            </a:r>
          </a:p>
          <a:p>
            <a:r>
              <a:rPr dirty="0" err="1"/>
              <a:t>Solução</a:t>
            </a:r>
            <a:r>
              <a:rPr dirty="0"/>
              <a:t> </a:t>
            </a:r>
            <a:r>
              <a:rPr dirty="0" err="1"/>
              <a:t>Tradicional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err="1" smtClean="0"/>
              <a:t>Muito</a:t>
            </a:r>
            <a:r>
              <a:rPr dirty="0" smtClean="0"/>
              <a:t> </a:t>
            </a:r>
            <a:r>
              <a:rPr dirty="0" err="1"/>
              <a:t>demorada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Big Data.</a:t>
            </a:r>
          </a:p>
          <a:p>
            <a:r>
              <a:rPr dirty="0" err="1"/>
              <a:t>Solução</a:t>
            </a:r>
            <a:r>
              <a:rPr dirty="0"/>
              <a:t> com </a:t>
            </a:r>
            <a:r>
              <a:rPr dirty="0" err="1"/>
              <a:t>MapReduce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smtClean="0"/>
              <a:t>Alta </a:t>
            </a:r>
            <a:r>
              <a:rPr dirty="0"/>
              <a:t>performance e </a:t>
            </a:r>
            <a:r>
              <a:rPr dirty="0" err="1"/>
              <a:t>escalabilidade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essa</a:t>
            </a:r>
            <a:r>
              <a:rPr dirty="0"/>
              <a:t> </a:t>
            </a:r>
            <a:r>
              <a:rPr dirty="0" err="1"/>
              <a:t>tarefa</a:t>
            </a:r>
            <a:r>
              <a:rPr dirty="0"/>
              <a:t>.</a:t>
            </a:r>
          </a:p>
          <a:p>
            <a:r>
              <a:rPr dirty="0" err="1"/>
              <a:t>Aplicações</a:t>
            </a:r>
            <a:r>
              <a:rPr dirty="0"/>
              <a:t> </a:t>
            </a:r>
            <a:r>
              <a:rPr dirty="0" err="1"/>
              <a:t>Práticas</a:t>
            </a:r>
            <a:r>
              <a:rPr dirty="0"/>
              <a:t> de </a:t>
            </a:r>
            <a:r>
              <a:rPr dirty="0" err="1"/>
              <a:t>MapReduce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RI:</a:t>
            </a:r>
          </a:p>
          <a:p>
            <a:pPr lvl="1"/>
            <a:r>
              <a:rPr dirty="0" err="1" smtClean="0"/>
              <a:t>Indexação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grandes</a:t>
            </a:r>
            <a:r>
              <a:rPr dirty="0"/>
              <a:t> volumes de </a:t>
            </a:r>
            <a:r>
              <a:rPr dirty="0" err="1"/>
              <a:t>documentos</a:t>
            </a:r>
            <a:r>
              <a:rPr dirty="0"/>
              <a:t>.</a:t>
            </a:r>
          </a:p>
          <a:p>
            <a:pPr lvl="1"/>
            <a:r>
              <a:rPr dirty="0" err="1" smtClean="0"/>
              <a:t>Contagem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palavras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coleções</a:t>
            </a:r>
            <a:r>
              <a:rPr dirty="0"/>
              <a:t> de </a:t>
            </a:r>
            <a:r>
              <a:rPr dirty="0" err="1"/>
              <a:t>textos</a:t>
            </a:r>
            <a:r>
              <a:rPr dirty="0"/>
              <a:t> (corpora).</a:t>
            </a:r>
          </a:p>
          <a:p>
            <a:pPr lvl="1"/>
            <a:r>
              <a:rPr lang="pt-BR" dirty="0" smtClean="0"/>
              <a:t>P</a:t>
            </a:r>
            <a:r>
              <a:rPr dirty="0" err="1" smtClean="0"/>
              <a:t>rocessamento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análise</a:t>
            </a:r>
            <a:r>
              <a:rPr dirty="0"/>
              <a:t> de logs de </a:t>
            </a:r>
            <a:r>
              <a:rPr dirty="0" err="1"/>
              <a:t>sistemas</a:t>
            </a:r>
            <a:r>
              <a:rPr dirty="0"/>
              <a:t>.</a:t>
            </a:r>
          </a:p>
          <a:p>
            <a:pPr lvl="1"/>
            <a:r>
              <a:rPr dirty="0" err="1" smtClean="0"/>
              <a:t>Análise</a:t>
            </a:r>
            <a:r>
              <a:rPr dirty="0" smtClean="0"/>
              <a:t> </a:t>
            </a:r>
            <a:r>
              <a:rPr dirty="0"/>
              <a:t>de dados de </a:t>
            </a:r>
            <a:r>
              <a:rPr dirty="0" err="1"/>
              <a:t>redes</a:t>
            </a:r>
            <a:r>
              <a:rPr dirty="0"/>
              <a:t> </a:t>
            </a:r>
            <a:r>
              <a:rPr dirty="0" err="1"/>
              <a:t>sociais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entender</a:t>
            </a:r>
            <a:r>
              <a:rPr dirty="0"/>
              <a:t> </a:t>
            </a:r>
            <a:r>
              <a:rPr dirty="0" err="1"/>
              <a:t>tendências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sentimentos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Vantagens Essenciais do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Simplicidade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programação</a:t>
            </a:r>
            <a:r>
              <a:rPr dirty="0" smtClean="0"/>
              <a:t>.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Paralelismo</a:t>
            </a:r>
            <a:r>
              <a:rPr dirty="0" smtClean="0"/>
              <a:t> </a:t>
            </a:r>
            <a:r>
              <a:rPr dirty="0" err="1"/>
              <a:t>eficiente</a:t>
            </a:r>
            <a:r>
              <a:rPr dirty="0" smtClean="0"/>
              <a:t>.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Tolerância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falhas</a:t>
            </a:r>
            <a:r>
              <a:rPr dirty="0" smtClean="0"/>
              <a:t>.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Escalabilidade</a:t>
            </a:r>
            <a:r>
              <a:rPr dirty="0" smtClean="0"/>
              <a:t> </a:t>
            </a:r>
            <a:r>
              <a:rPr dirty="0"/>
              <a:t>horizontal.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Quando Usar e Quando NÃO Usar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Quando</a:t>
            </a:r>
            <a:r>
              <a:rPr dirty="0"/>
              <a:t> </a:t>
            </a:r>
            <a:r>
              <a:rPr dirty="0" err="1"/>
              <a:t>Usar</a:t>
            </a:r>
            <a:r>
              <a:rPr dirty="0"/>
              <a:t>:</a:t>
            </a:r>
          </a:p>
          <a:p>
            <a:pPr lvl="1"/>
            <a:r>
              <a:rPr dirty="0" err="1" smtClean="0"/>
              <a:t>Processamento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grandes</a:t>
            </a:r>
            <a:r>
              <a:rPr dirty="0"/>
              <a:t> </a:t>
            </a:r>
            <a:r>
              <a:rPr dirty="0" err="1"/>
              <a:t>lotes</a:t>
            </a:r>
            <a:r>
              <a:rPr dirty="0"/>
              <a:t> (batches) de dados.</a:t>
            </a:r>
          </a:p>
          <a:p>
            <a:pPr lvl="1"/>
            <a:r>
              <a:rPr dirty="0" err="1" smtClean="0"/>
              <a:t>Tarefas</a:t>
            </a:r>
            <a:r>
              <a:rPr dirty="0" smtClean="0"/>
              <a:t> </a:t>
            </a:r>
            <a:r>
              <a:rPr dirty="0"/>
              <a:t>de ETL (</a:t>
            </a:r>
            <a:r>
              <a:rPr dirty="0" err="1"/>
              <a:t>Extração</a:t>
            </a:r>
            <a:r>
              <a:rPr dirty="0"/>
              <a:t>, </a:t>
            </a:r>
            <a:r>
              <a:rPr dirty="0" err="1"/>
              <a:t>Transformação</a:t>
            </a:r>
            <a:r>
              <a:rPr dirty="0"/>
              <a:t> e </a:t>
            </a:r>
            <a:r>
              <a:rPr dirty="0" err="1"/>
              <a:t>Carga</a:t>
            </a:r>
            <a:r>
              <a:rPr dirty="0"/>
              <a:t> de dados).</a:t>
            </a:r>
          </a:p>
          <a:p>
            <a:pPr lvl="1"/>
            <a:r>
              <a:rPr dirty="0" err="1" smtClean="0"/>
              <a:t>Análise</a:t>
            </a:r>
            <a:r>
              <a:rPr dirty="0" smtClean="0"/>
              <a:t> </a:t>
            </a:r>
            <a:r>
              <a:rPr dirty="0"/>
              <a:t>de logs e </a:t>
            </a:r>
            <a:r>
              <a:rPr dirty="0" err="1"/>
              <a:t>documentos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massa</a:t>
            </a:r>
            <a:r>
              <a:rPr dirty="0"/>
              <a:t>.</a:t>
            </a:r>
          </a:p>
          <a:p>
            <a:r>
              <a:rPr dirty="0" err="1"/>
              <a:t>Quando</a:t>
            </a:r>
            <a:r>
              <a:rPr dirty="0"/>
              <a:t> NÃO </a:t>
            </a:r>
            <a:r>
              <a:rPr dirty="0" err="1"/>
              <a:t>Usar</a:t>
            </a:r>
            <a:r>
              <a:rPr dirty="0"/>
              <a:t>:</a:t>
            </a:r>
          </a:p>
          <a:p>
            <a:pPr lvl="1"/>
            <a:r>
              <a:rPr dirty="0" err="1" smtClean="0"/>
              <a:t>Quando</a:t>
            </a:r>
            <a:r>
              <a:rPr dirty="0" smtClean="0"/>
              <a:t> </a:t>
            </a:r>
            <a:r>
              <a:rPr dirty="0"/>
              <a:t>o tempo de </a:t>
            </a:r>
            <a:r>
              <a:rPr dirty="0" err="1"/>
              <a:t>resposta</a:t>
            </a:r>
            <a:r>
              <a:rPr dirty="0"/>
              <a:t> </a:t>
            </a:r>
            <a:r>
              <a:rPr dirty="0" err="1"/>
              <a:t>precisa</a:t>
            </a:r>
            <a:r>
              <a:rPr dirty="0"/>
              <a:t> </a:t>
            </a:r>
            <a:r>
              <a:rPr dirty="0" err="1"/>
              <a:t>ser</a:t>
            </a:r>
            <a:r>
              <a:rPr dirty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.</a:t>
            </a:r>
          </a:p>
          <a:p>
            <a:pPr lvl="1"/>
            <a:r>
              <a:rPr dirty="0" err="1" smtClean="0"/>
              <a:t>Aplicações</a:t>
            </a:r>
            <a:r>
              <a:rPr dirty="0" smtClean="0"/>
              <a:t> </a:t>
            </a:r>
            <a:r>
              <a:rPr dirty="0" err="1"/>
              <a:t>que</a:t>
            </a:r>
            <a:r>
              <a:rPr dirty="0"/>
              <a:t> </a:t>
            </a:r>
            <a:r>
              <a:rPr dirty="0" err="1"/>
              <a:t>exigem</a:t>
            </a:r>
            <a:r>
              <a:rPr dirty="0"/>
              <a:t> </a:t>
            </a:r>
            <a:r>
              <a:rPr dirty="0" err="1"/>
              <a:t>iterações</a:t>
            </a:r>
            <a:r>
              <a:rPr dirty="0"/>
              <a:t> </a:t>
            </a:r>
            <a:r>
              <a:rPr dirty="0" err="1"/>
              <a:t>frequentes</a:t>
            </a:r>
            <a:r>
              <a:rPr dirty="0"/>
              <a:t>.</a:t>
            </a:r>
          </a:p>
          <a:p>
            <a:pPr lvl="1"/>
            <a:r>
              <a:rPr dirty="0" smtClean="0"/>
              <a:t>Para </a:t>
            </a:r>
            <a:r>
              <a:rPr dirty="0" err="1"/>
              <a:t>pequenas</a:t>
            </a:r>
            <a:r>
              <a:rPr dirty="0"/>
              <a:t> </a:t>
            </a:r>
            <a:r>
              <a:rPr dirty="0" err="1"/>
              <a:t>quantidades</a:t>
            </a:r>
            <a:r>
              <a:rPr dirty="0"/>
              <a:t> de dados.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 Legado e a Evolução do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 smtClean="0"/>
              <a:t>MapReduce</a:t>
            </a:r>
            <a:r>
              <a:rPr dirty="0" smtClean="0"/>
              <a:t> </a:t>
            </a:r>
            <a:r>
              <a:rPr dirty="0" err="1"/>
              <a:t>foi</a:t>
            </a:r>
            <a:r>
              <a:rPr dirty="0"/>
              <a:t> um </a:t>
            </a:r>
            <a:r>
              <a:rPr dirty="0" err="1"/>
              <a:t>marco</a:t>
            </a:r>
            <a:r>
              <a:rPr dirty="0"/>
              <a:t> fundamental no </a:t>
            </a:r>
            <a:r>
              <a:rPr dirty="0" err="1"/>
              <a:t>processamento</a:t>
            </a:r>
            <a:r>
              <a:rPr dirty="0"/>
              <a:t> de </a:t>
            </a:r>
            <a:r>
              <a:rPr dirty="0" err="1"/>
              <a:t>grandes</a:t>
            </a:r>
            <a:r>
              <a:rPr dirty="0"/>
              <a:t> volumes de dados.</a:t>
            </a:r>
          </a:p>
          <a:p>
            <a:r>
              <a:rPr dirty="0" err="1" smtClean="0"/>
              <a:t>Seu</a:t>
            </a:r>
            <a:r>
              <a:rPr dirty="0" smtClean="0"/>
              <a:t> </a:t>
            </a:r>
            <a:r>
              <a:rPr dirty="0" err="1"/>
              <a:t>conceito</a:t>
            </a:r>
            <a:r>
              <a:rPr dirty="0"/>
              <a:t> de '</a:t>
            </a:r>
            <a:r>
              <a:rPr dirty="0" err="1"/>
              <a:t>dividir</a:t>
            </a:r>
            <a:r>
              <a:rPr dirty="0"/>
              <a:t> e </a:t>
            </a:r>
            <a:r>
              <a:rPr dirty="0" err="1"/>
              <a:t>conquistar</a:t>
            </a:r>
            <a:r>
              <a:rPr dirty="0"/>
              <a:t>' continua </a:t>
            </a:r>
            <a:r>
              <a:rPr dirty="0" err="1"/>
              <a:t>relevante</a:t>
            </a:r>
            <a:r>
              <a:rPr dirty="0"/>
              <a:t> e </a:t>
            </a:r>
            <a:r>
              <a:rPr dirty="0" err="1"/>
              <a:t>influenciou</a:t>
            </a:r>
            <a:r>
              <a:rPr dirty="0"/>
              <a:t> </a:t>
            </a:r>
            <a:r>
              <a:rPr dirty="0" err="1"/>
              <a:t>muitas</a:t>
            </a:r>
            <a:r>
              <a:rPr dirty="0"/>
              <a:t> </a:t>
            </a:r>
            <a:r>
              <a:rPr dirty="0" err="1"/>
              <a:t>tecnologias</a:t>
            </a:r>
            <a:r>
              <a:rPr dirty="0"/>
              <a:t>.</a:t>
            </a:r>
          </a:p>
          <a:p>
            <a:r>
              <a:rPr dirty="0" err="1"/>
              <a:t>Tecnologias</a:t>
            </a:r>
            <a:r>
              <a:rPr dirty="0"/>
              <a:t> </a:t>
            </a:r>
            <a:r>
              <a:rPr dirty="0" err="1"/>
              <a:t>Inspiradas</a:t>
            </a:r>
            <a:r>
              <a:rPr dirty="0"/>
              <a:t> (e </a:t>
            </a:r>
            <a:r>
              <a:rPr dirty="0" err="1"/>
              <a:t>sucessoras</a:t>
            </a:r>
            <a:r>
              <a:rPr dirty="0"/>
              <a:t>):</a:t>
            </a:r>
          </a:p>
          <a:p>
            <a:pPr lvl="1"/>
            <a:r>
              <a:rPr dirty="0" smtClean="0"/>
              <a:t>Google </a:t>
            </a:r>
            <a:r>
              <a:rPr dirty="0" err="1"/>
              <a:t>BigQuery</a:t>
            </a:r>
            <a:endParaRPr dirty="0"/>
          </a:p>
          <a:p>
            <a:pPr lvl="1"/>
            <a:r>
              <a:rPr dirty="0" smtClean="0"/>
              <a:t>Amazon </a:t>
            </a:r>
            <a:r>
              <a:rPr dirty="0"/>
              <a:t>Elastic </a:t>
            </a:r>
            <a:r>
              <a:rPr dirty="0" err="1"/>
              <a:t>MapReduce</a:t>
            </a:r>
            <a:r>
              <a:rPr dirty="0"/>
              <a:t> (EMR)</a:t>
            </a:r>
          </a:p>
          <a:p>
            <a:pPr lvl="1"/>
            <a:r>
              <a:rPr dirty="0" smtClean="0"/>
              <a:t>Apache </a:t>
            </a:r>
            <a:r>
              <a:rPr dirty="0"/>
              <a:t>Spark (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 e </a:t>
            </a:r>
            <a:r>
              <a:rPr dirty="0" err="1"/>
              <a:t>iterativo</a:t>
            </a:r>
            <a:r>
              <a:rPr dirty="0"/>
              <a:t>).</a:t>
            </a:r>
          </a:p>
          <a:p>
            <a:r>
              <a:rPr dirty="0" err="1"/>
              <a:t>Futuro</a:t>
            </a:r>
            <a:r>
              <a:rPr dirty="0"/>
              <a:t> do </a:t>
            </a:r>
            <a:r>
              <a:rPr dirty="0" err="1"/>
              <a:t>Processamento</a:t>
            </a:r>
            <a:r>
              <a:rPr dirty="0"/>
              <a:t> </a:t>
            </a:r>
            <a:r>
              <a:rPr dirty="0" err="1"/>
              <a:t>Distribuído</a:t>
            </a:r>
            <a:r>
              <a:rPr dirty="0"/>
              <a:t>:</a:t>
            </a:r>
          </a:p>
          <a:p>
            <a:pPr lvl="1"/>
            <a:r>
              <a:rPr dirty="0" smtClean="0"/>
              <a:t>Frameworks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rápidos</a:t>
            </a:r>
            <a:r>
              <a:rPr dirty="0"/>
              <a:t> (Spark, </a:t>
            </a:r>
            <a:r>
              <a:rPr dirty="0" err="1"/>
              <a:t>Flink</a:t>
            </a:r>
            <a:r>
              <a:rPr dirty="0"/>
              <a:t>).</a:t>
            </a:r>
          </a:p>
          <a:p>
            <a:pPr lvl="1"/>
            <a:r>
              <a:rPr dirty="0" err="1" smtClean="0"/>
              <a:t>Processamento</a:t>
            </a:r>
            <a:r>
              <a:rPr dirty="0" smtClean="0"/>
              <a:t> </a:t>
            </a:r>
            <a:r>
              <a:rPr dirty="0" err="1"/>
              <a:t>em</a:t>
            </a:r>
            <a:r>
              <a:rPr dirty="0"/>
              <a:t> tempo real (Streaming).</a:t>
            </a:r>
          </a:p>
          <a:p>
            <a:pPr lvl="1"/>
            <a:r>
              <a:rPr dirty="0" err="1" smtClean="0"/>
              <a:t>Computação</a:t>
            </a:r>
            <a:r>
              <a:rPr dirty="0" smtClean="0"/>
              <a:t> </a:t>
            </a:r>
            <a:r>
              <a:rPr dirty="0" err="1"/>
              <a:t>serverless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Big Data.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1192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Opções ao </a:t>
            </a:r>
            <a:r>
              <a:rPr lang="pt-BR" dirty="0" err="1" smtClean="0"/>
              <a:t>MapReduce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3000"/>
            <a:ext cx="8401050" cy="5429250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 smtClean="0"/>
              <a:t>Apache </a:t>
            </a:r>
            <a:r>
              <a:rPr lang="pt-BR" b="1" dirty="0" err="1" smtClean="0"/>
              <a:t>Spark</a:t>
            </a:r>
            <a:endParaRPr lang="pt-BR" dirty="0" smtClean="0"/>
          </a:p>
          <a:p>
            <a:pPr lvl="1"/>
            <a:r>
              <a:rPr lang="pt-BR" dirty="0" smtClean="0"/>
              <a:t>Processamento </a:t>
            </a:r>
            <a:r>
              <a:rPr lang="pt-BR" dirty="0"/>
              <a:t>distribuído em memória, muito mais rápido que o </a:t>
            </a:r>
            <a:r>
              <a:rPr lang="pt-BR" dirty="0" err="1"/>
              <a:t>MapReduce</a:t>
            </a:r>
            <a:r>
              <a:rPr lang="pt-BR" dirty="0"/>
              <a:t> em </a:t>
            </a:r>
            <a:r>
              <a:rPr lang="pt-BR" dirty="0" smtClean="0"/>
              <a:t>disco.</a:t>
            </a:r>
          </a:p>
          <a:p>
            <a:pPr lvl="1"/>
            <a:r>
              <a:rPr lang="pt-BR" dirty="0" smtClean="0"/>
              <a:t>Suporta </a:t>
            </a:r>
            <a:r>
              <a:rPr lang="pt-BR" dirty="0"/>
              <a:t>processamento em lote e em tempo real, ideal para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 </a:t>
            </a:r>
            <a:r>
              <a:rPr lang="pt-BR" dirty="0" err="1"/>
              <a:t>analytics</a:t>
            </a:r>
            <a:r>
              <a:rPr lang="pt-BR" dirty="0"/>
              <a:t> interativo.</a:t>
            </a:r>
          </a:p>
          <a:p>
            <a:r>
              <a:rPr lang="pt-BR" b="1" dirty="0" smtClean="0"/>
              <a:t>Apache </a:t>
            </a:r>
            <a:r>
              <a:rPr lang="pt-BR" b="1" dirty="0" err="1" smtClean="0"/>
              <a:t>Flink</a:t>
            </a:r>
            <a:endParaRPr lang="pt-BR" b="1" dirty="0" smtClean="0"/>
          </a:p>
          <a:p>
            <a:pPr lvl="1"/>
            <a:r>
              <a:rPr lang="pt-BR" dirty="0" smtClean="0"/>
              <a:t>Projetado </a:t>
            </a:r>
            <a:r>
              <a:rPr lang="pt-BR" dirty="0"/>
              <a:t>para streaming de dados em tempo real com alta tolerância a falhas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Suporte </a:t>
            </a:r>
            <a:r>
              <a:rPr lang="pt-BR" dirty="0"/>
              <a:t>nativo a eventos contínuos e análises complexas com baixa latência.</a:t>
            </a:r>
          </a:p>
          <a:p>
            <a:r>
              <a:rPr lang="pt-BR" b="1" dirty="0"/>
              <a:t>3. Google </a:t>
            </a:r>
            <a:r>
              <a:rPr lang="pt-BR" b="1" dirty="0" err="1" smtClean="0"/>
              <a:t>BigQuery</a:t>
            </a:r>
            <a:endParaRPr lang="pt-BR" b="1" dirty="0" smtClean="0"/>
          </a:p>
          <a:p>
            <a:pPr lvl="1"/>
            <a:r>
              <a:rPr lang="pt-BR" dirty="0" smtClean="0"/>
              <a:t>Banco </a:t>
            </a:r>
            <a:r>
              <a:rPr lang="pt-BR" dirty="0"/>
              <a:t>de dados analítico </a:t>
            </a:r>
            <a:r>
              <a:rPr lang="pt-BR" dirty="0" err="1"/>
              <a:t>serverless</a:t>
            </a:r>
            <a:r>
              <a:rPr lang="pt-BR" dirty="0"/>
              <a:t> e escalável do Google </a:t>
            </a:r>
            <a:r>
              <a:rPr lang="pt-BR" dirty="0" err="1"/>
              <a:t>Cloud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Permite </a:t>
            </a:r>
            <a:r>
              <a:rPr lang="pt-BR" dirty="0"/>
              <a:t>consultas SQL sobre grandes conjuntos de dados com desempenho excepcional.</a:t>
            </a:r>
          </a:p>
          <a:p>
            <a:r>
              <a:rPr lang="pt-BR" b="1" dirty="0" err="1" smtClean="0"/>
              <a:t>Amazon</a:t>
            </a:r>
            <a:r>
              <a:rPr lang="pt-BR" b="1" dirty="0" smtClean="0"/>
              <a:t> </a:t>
            </a:r>
            <a:r>
              <a:rPr lang="pt-BR" b="1" dirty="0"/>
              <a:t>EMR (</a:t>
            </a:r>
            <a:r>
              <a:rPr lang="pt-BR" b="1" dirty="0" err="1"/>
              <a:t>Elastic</a:t>
            </a:r>
            <a:r>
              <a:rPr lang="pt-BR" b="1" dirty="0"/>
              <a:t> </a:t>
            </a:r>
            <a:r>
              <a:rPr lang="pt-BR" b="1" dirty="0" err="1"/>
              <a:t>MapReduce</a:t>
            </a:r>
            <a:r>
              <a:rPr lang="pt-BR" b="1" dirty="0" smtClean="0"/>
              <a:t>)</a:t>
            </a:r>
          </a:p>
          <a:p>
            <a:pPr lvl="1"/>
            <a:r>
              <a:rPr lang="pt-BR" dirty="0" smtClean="0"/>
              <a:t>Framework </a:t>
            </a:r>
            <a:r>
              <a:rPr lang="pt-BR" dirty="0"/>
              <a:t>gerenciado para processamento em larga escala na AWS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Suporta </a:t>
            </a:r>
            <a:r>
              <a:rPr lang="pt-BR" dirty="0" err="1"/>
              <a:t>Spark</a:t>
            </a:r>
            <a:r>
              <a:rPr lang="pt-BR" dirty="0"/>
              <a:t>, </a:t>
            </a:r>
            <a:r>
              <a:rPr lang="pt-BR" dirty="0" err="1"/>
              <a:t>Hive</a:t>
            </a:r>
            <a:r>
              <a:rPr lang="pt-BR" dirty="0"/>
              <a:t>, Presto, além de </a:t>
            </a:r>
            <a:r>
              <a:rPr lang="pt-BR" dirty="0" err="1"/>
              <a:t>MapReduce</a:t>
            </a:r>
            <a:r>
              <a:rPr lang="pt-BR" dirty="0"/>
              <a:t>, com fácil escalabilidade e integração na nuvem.</a:t>
            </a:r>
          </a:p>
          <a:p>
            <a:r>
              <a:rPr lang="pt-BR" b="1" dirty="0" smtClean="0"/>
              <a:t>Apache </a:t>
            </a:r>
            <a:r>
              <a:rPr lang="pt-BR" b="1" dirty="0" err="1" smtClean="0"/>
              <a:t>Beam</a:t>
            </a:r>
            <a:endParaRPr lang="pt-BR" b="1" dirty="0" smtClean="0"/>
          </a:p>
          <a:p>
            <a:pPr lvl="1"/>
            <a:r>
              <a:rPr lang="pt-BR" dirty="0" smtClean="0"/>
              <a:t>Modelo </a:t>
            </a:r>
            <a:r>
              <a:rPr lang="pt-BR" dirty="0"/>
              <a:t>unificado para batch e </a:t>
            </a:r>
            <a:r>
              <a:rPr lang="pt-BR" dirty="0" err="1"/>
              <a:t>stream</a:t>
            </a:r>
            <a:r>
              <a:rPr lang="pt-BR" dirty="0"/>
              <a:t>, usado com </a:t>
            </a:r>
            <a:r>
              <a:rPr lang="pt-BR" dirty="0" err="1"/>
              <a:t>backends</a:t>
            </a:r>
            <a:r>
              <a:rPr lang="pt-BR" dirty="0"/>
              <a:t> como </a:t>
            </a:r>
            <a:r>
              <a:rPr lang="pt-BR" dirty="0" err="1"/>
              <a:t>Spark</a:t>
            </a:r>
            <a:r>
              <a:rPr lang="pt-BR" dirty="0"/>
              <a:t>, </a:t>
            </a:r>
            <a:r>
              <a:rPr lang="pt-BR" dirty="0" err="1"/>
              <a:t>Flink</a:t>
            </a:r>
            <a:r>
              <a:rPr lang="pt-BR" dirty="0"/>
              <a:t> ou Google </a:t>
            </a:r>
            <a:r>
              <a:rPr lang="pt-BR" dirty="0" err="1"/>
              <a:t>Dataflow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Escreva </a:t>
            </a:r>
            <a:r>
              <a:rPr lang="pt-BR" dirty="0"/>
              <a:t>uma vez, execute em qualquer motor compatível.</a:t>
            </a:r>
          </a:p>
          <a:p>
            <a:r>
              <a:rPr lang="pt-BR" b="1" dirty="0" err="1" smtClean="0"/>
              <a:t>Databricks</a:t>
            </a:r>
            <a:endParaRPr lang="pt-BR" b="1" dirty="0" smtClean="0"/>
          </a:p>
          <a:p>
            <a:pPr lvl="1"/>
            <a:r>
              <a:rPr lang="pt-BR" dirty="0" smtClean="0"/>
              <a:t>Plataforma </a:t>
            </a:r>
            <a:r>
              <a:rPr lang="pt-BR" dirty="0"/>
              <a:t>baseada no </a:t>
            </a:r>
            <a:r>
              <a:rPr lang="pt-BR" dirty="0" err="1"/>
              <a:t>Spark</a:t>
            </a:r>
            <a:r>
              <a:rPr lang="pt-BR" dirty="0"/>
              <a:t>, com suporte a notebooks colaborativos 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Otimizado </a:t>
            </a:r>
            <a:r>
              <a:rPr lang="pt-BR" dirty="0"/>
              <a:t>para análise interativa e pipelines complexos de dados.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9556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Comparativo de Ferramentas de Processamento de Dados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16469"/>
              </p:ext>
            </p:extLst>
          </p:nvPr>
        </p:nvGraphicFramePr>
        <p:xfrm>
          <a:off x="457200" y="1600200"/>
          <a:ext cx="8229599" cy="4676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896"/>
                <a:gridCol w="1285896"/>
                <a:gridCol w="862486"/>
                <a:gridCol w="1285896"/>
                <a:gridCol w="937633"/>
                <a:gridCol w="1005883"/>
                <a:gridCol w="1565909"/>
              </a:tblGrid>
              <a:tr h="545464"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Ferramenta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em memória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Suporte </a:t>
                      </a:r>
                      <a:endParaRPr lang="pt-BR" sz="1400" b="1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t"/>
                      <a:r>
                        <a:rPr lang="pt-B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 </a:t>
                      </a:r>
                      <a:r>
                        <a:rPr lang="pt-BR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streaming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Facilidade de uso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Escalabilidade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Gerenciado na nuvem</a:t>
                      </a: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Indicado para</a:t>
                      </a:r>
                    </a:p>
                  </a:txBody>
                  <a:tcPr marL="9525" marR="9525" marT="9525" marB="0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Média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 com dados massivos</a:t>
                      </a:r>
                    </a:p>
                  </a:txBody>
                  <a:tcPr marL="9525" marR="9525" marT="9525" marB="0" anchor="ctr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Parcial (com Databricks)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Batch, ML, analytics em tempo real</a:t>
                      </a:r>
                    </a:p>
                  </a:txBody>
                  <a:tcPr marL="9525" marR="9525" marT="9525" marB="0" anchor="ctr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Flink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Parcial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Streaming em tempo real</a:t>
                      </a:r>
                    </a:p>
                  </a:txBody>
                  <a:tcPr marL="9525" marR="9525" marT="9525" marB="0" anchor="ctr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Google BigQuery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 (interno)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Não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Consultas analíticas SQL em Big Data</a:t>
                      </a:r>
                    </a:p>
                  </a:txBody>
                  <a:tcPr marL="9525" marR="9525" marT="9525" marB="0" anchor="ctr"/>
                </a:tc>
              </a:tr>
              <a:tr h="7537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Amazon EMR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Depende 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 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motor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 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</a:t>
                      </a:r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BR" sz="14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Flink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Execução de frameworks em nuvem</a:t>
                      </a:r>
                    </a:p>
                  </a:txBody>
                  <a:tcPr marL="9525" marR="9525" marT="9525" marB="0" anchor="ctr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Beam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 </a:t>
                      </a:r>
                      <a:endParaRPr lang="pt-BR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  <a:p>
                      <a:pPr algn="ctr" fontAlgn="b"/>
                      <a:r>
                        <a:rPr lang="pt-B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via motor)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 (com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Dataflow</a:t>
                      </a:r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Pipelines unificados batch/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stream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545464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Databricks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Alta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 colaborativa e ML com 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Spark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897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182"/>
          </a:xfrm>
        </p:spPr>
        <p:txBody>
          <a:bodyPr>
            <a:normAutofit fontScale="90000"/>
          </a:bodyPr>
          <a:lstStyle/>
          <a:p>
            <a:r>
              <a:rPr lang="pt-BR" dirty="0" err="1" smtClean="0"/>
              <a:t>MapReduce</a:t>
            </a:r>
            <a:r>
              <a:rPr lang="pt-BR" dirty="0" smtClean="0"/>
              <a:t> X </a:t>
            </a:r>
            <a:r>
              <a:rPr lang="pt-BR" dirty="0" err="1" smtClean="0"/>
              <a:t>Spark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40130"/>
            <a:ext cx="8458200" cy="5680710"/>
          </a:xfrm>
        </p:spPr>
        <p:txBody>
          <a:bodyPr>
            <a:normAutofit fontScale="55000" lnSpcReduction="20000"/>
          </a:bodyPr>
          <a:lstStyle/>
          <a:p>
            <a:r>
              <a:rPr lang="pt-BR" b="1" dirty="0" smtClean="0"/>
              <a:t>Modelo </a:t>
            </a:r>
            <a:r>
              <a:rPr lang="pt-BR" b="1" dirty="0"/>
              <a:t>de Processamento</a:t>
            </a:r>
            <a:endParaRPr lang="pt-BR" dirty="0"/>
          </a:p>
          <a:p>
            <a:pPr lvl="1"/>
            <a:r>
              <a:rPr lang="pt-BR" b="1" dirty="0" err="1"/>
              <a:t>MapReduce</a:t>
            </a:r>
            <a:r>
              <a:rPr lang="pt-BR" b="1" dirty="0"/>
              <a:t>:</a:t>
            </a:r>
            <a:r>
              <a:rPr lang="pt-BR" dirty="0"/>
              <a:t> Baseado em leitura e escrita contínua em disco entre cada etapa (</a:t>
            </a:r>
            <a:r>
              <a:rPr lang="pt-BR" dirty="0" err="1"/>
              <a:t>Map</a:t>
            </a:r>
            <a:r>
              <a:rPr lang="pt-BR" dirty="0"/>
              <a:t> → </a:t>
            </a:r>
            <a:r>
              <a:rPr lang="pt-BR" dirty="0" err="1"/>
              <a:t>Shuffle</a:t>
            </a:r>
            <a:r>
              <a:rPr lang="pt-BR" dirty="0"/>
              <a:t> → </a:t>
            </a:r>
            <a:r>
              <a:rPr lang="pt-BR" dirty="0" err="1"/>
              <a:t>Reduce</a:t>
            </a:r>
            <a:r>
              <a:rPr lang="pt-BR" dirty="0"/>
              <a:t>). Isso causa alta latência.</a:t>
            </a:r>
          </a:p>
          <a:p>
            <a:pPr lvl="1"/>
            <a:r>
              <a:rPr lang="pt-BR" b="1" dirty="0" err="1"/>
              <a:t>Spark</a:t>
            </a:r>
            <a:r>
              <a:rPr lang="pt-BR" b="1" dirty="0"/>
              <a:t>:</a:t>
            </a:r>
            <a:r>
              <a:rPr lang="pt-BR" dirty="0"/>
              <a:t> Executa operações </a:t>
            </a:r>
            <a:r>
              <a:rPr lang="pt-BR" b="1" dirty="0"/>
              <a:t>em memória</a:t>
            </a:r>
            <a:r>
              <a:rPr lang="pt-BR" dirty="0"/>
              <a:t> sempre que possível, o que o torna muito mais rápido, especialmente em </a:t>
            </a:r>
            <a:r>
              <a:rPr lang="pt-BR" dirty="0" smtClean="0"/>
              <a:t>tarefas </a:t>
            </a:r>
            <a:r>
              <a:rPr lang="pt-BR" dirty="0"/>
              <a:t>iterativas.</a:t>
            </a:r>
          </a:p>
          <a:p>
            <a:r>
              <a:rPr lang="pt-BR" b="1" dirty="0" smtClean="0"/>
              <a:t>Performance</a:t>
            </a:r>
            <a:endParaRPr lang="pt-BR" dirty="0"/>
          </a:p>
          <a:p>
            <a:pPr lvl="1"/>
            <a:r>
              <a:rPr lang="pt-BR" b="1" dirty="0" err="1"/>
              <a:t>MapReduce</a:t>
            </a:r>
            <a:r>
              <a:rPr lang="pt-BR" b="1" dirty="0"/>
              <a:t>:</a:t>
            </a:r>
            <a:r>
              <a:rPr lang="pt-BR" dirty="0"/>
              <a:t> Mais lento para workflows complexos ou com múltiplas etapas, pois cada etapa escreve e lê do disco.</a:t>
            </a:r>
          </a:p>
          <a:p>
            <a:pPr lvl="1"/>
            <a:r>
              <a:rPr lang="pt-BR" b="1" dirty="0" err="1"/>
              <a:t>Spark</a:t>
            </a:r>
            <a:r>
              <a:rPr lang="pt-BR" b="1" dirty="0"/>
              <a:t>:</a:t>
            </a:r>
            <a:r>
              <a:rPr lang="pt-BR" dirty="0"/>
              <a:t> Pode ser até </a:t>
            </a:r>
            <a:r>
              <a:rPr lang="pt-BR" b="1" dirty="0"/>
              <a:t>100x mais rápido</a:t>
            </a:r>
            <a:r>
              <a:rPr lang="pt-BR" dirty="0"/>
              <a:t> que o </a:t>
            </a:r>
            <a:r>
              <a:rPr lang="pt-BR" dirty="0" err="1"/>
              <a:t>MapReduce</a:t>
            </a:r>
            <a:r>
              <a:rPr lang="pt-BR" dirty="0"/>
              <a:t> para determinadas cargas de trabalho, especialmente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e </a:t>
            </a:r>
            <a:r>
              <a:rPr lang="pt-BR" dirty="0" err="1"/>
              <a:t>analytics</a:t>
            </a:r>
            <a:r>
              <a:rPr lang="pt-BR" dirty="0"/>
              <a:t> interativo.</a:t>
            </a:r>
          </a:p>
          <a:p>
            <a:r>
              <a:rPr lang="pt-BR" b="1" dirty="0" smtClean="0"/>
              <a:t>Facilidade </a:t>
            </a:r>
            <a:r>
              <a:rPr lang="pt-BR" b="1" dirty="0"/>
              <a:t>de Uso</a:t>
            </a:r>
            <a:endParaRPr lang="pt-BR" dirty="0"/>
          </a:p>
          <a:p>
            <a:pPr lvl="1"/>
            <a:r>
              <a:rPr lang="pt-BR" b="1" dirty="0" err="1"/>
              <a:t>MapReduce</a:t>
            </a:r>
            <a:r>
              <a:rPr lang="pt-BR" b="1" dirty="0"/>
              <a:t>:</a:t>
            </a:r>
            <a:r>
              <a:rPr lang="pt-BR" dirty="0"/>
              <a:t> Exige programação detalhada em Java, com muito código para tarefas simples.</a:t>
            </a:r>
          </a:p>
          <a:p>
            <a:pPr lvl="1"/>
            <a:r>
              <a:rPr lang="pt-BR" b="1" dirty="0" err="1"/>
              <a:t>Spark</a:t>
            </a:r>
            <a:r>
              <a:rPr lang="pt-BR" b="1" dirty="0"/>
              <a:t>:</a:t>
            </a:r>
            <a:r>
              <a:rPr lang="pt-BR" dirty="0"/>
              <a:t> Oferece </a:t>
            </a:r>
            <a:r>
              <a:rPr lang="pt-BR" dirty="0" err="1"/>
              <a:t>APIs</a:t>
            </a:r>
            <a:r>
              <a:rPr lang="pt-BR" dirty="0"/>
              <a:t> de alto nível em Python, Scala e SQL, facilitando o desenvolvimento.</a:t>
            </a:r>
          </a:p>
          <a:p>
            <a:r>
              <a:rPr lang="pt-BR" b="1" dirty="0" smtClean="0"/>
              <a:t>Suporte </a:t>
            </a:r>
            <a:r>
              <a:rPr lang="pt-BR" b="1" dirty="0"/>
              <a:t>a Diversas Tarefas</a:t>
            </a:r>
            <a:endParaRPr lang="pt-BR" dirty="0"/>
          </a:p>
          <a:p>
            <a:pPr lvl="1"/>
            <a:r>
              <a:rPr lang="pt-BR" b="1" dirty="0" err="1"/>
              <a:t>MapReduce</a:t>
            </a:r>
            <a:r>
              <a:rPr lang="pt-BR" b="1" dirty="0"/>
              <a:t>:</a:t>
            </a:r>
            <a:r>
              <a:rPr lang="pt-BR" dirty="0"/>
              <a:t> Limitado ao paradigma </a:t>
            </a:r>
            <a:r>
              <a:rPr lang="pt-BR" dirty="0" err="1"/>
              <a:t>Map</a:t>
            </a:r>
            <a:r>
              <a:rPr lang="pt-BR" dirty="0"/>
              <a:t>–</a:t>
            </a:r>
            <a:r>
              <a:rPr lang="pt-BR" dirty="0" err="1"/>
              <a:t>Reduce</a:t>
            </a:r>
            <a:r>
              <a:rPr lang="pt-BR" dirty="0"/>
              <a:t>.</a:t>
            </a:r>
          </a:p>
          <a:p>
            <a:pPr lvl="1"/>
            <a:r>
              <a:rPr lang="pt-BR" b="1" dirty="0" err="1"/>
              <a:t>Spark</a:t>
            </a:r>
            <a:r>
              <a:rPr lang="pt-BR" b="1" dirty="0"/>
              <a:t>:</a:t>
            </a:r>
            <a:r>
              <a:rPr lang="pt-BR" dirty="0"/>
              <a:t> Suporta múltiplos paradigmas: SQL (</a:t>
            </a:r>
            <a:r>
              <a:rPr lang="pt-BR" dirty="0" err="1"/>
              <a:t>Spark</a:t>
            </a:r>
            <a:r>
              <a:rPr lang="pt-BR" dirty="0"/>
              <a:t> SQL),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 (</a:t>
            </a:r>
            <a:r>
              <a:rPr lang="pt-BR" dirty="0" err="1"/>
              <a:t>MLlib</a:t>
            </a:r>
            <a:r>
              <a:rPr lang="pt-BR" dirty="0"/>
              <a:t>), grafos (</a:t>
            </a:r>
            <a:r>
              <a:rPr lang="pt-BR" dirty="0" err="1"/>
              <a:t>GraphX</a:t>
            </a:r>
            <a:r>
              <a:rPr lang="pt-BR" dirty="0"/>
              <a:t>), e streaming (</a:t>
            </a:r>
            <a:r>
              <a:rPr lang="pt-BR" dirty="0" err="1"/>
              <a:t>Spark</a:t>
            </a:r>
            <a:r>
              <a:rPr lang="pt-BR" dirty="0"/>
              <a:t> Streaming).</a:t>
            </a:r>
          </a:p>
          <a:p>
            <a:r>
              <a:rPr lang="pt-BR" b="1" dirty="0" smtClean="0"/>
              <a:t>Tolerância </a:t>
            </a:r>
            <a:r>
              <a:rPr lang="pt-BR" b="1" dirty="0"/>
              <a:t>a Falhas</a:t>
            </a:r>
            <a:endParaRPr lang="pt-BR" dirty="0"/>
          </a:p>
          <a:p>
            <a:pPr lvl="1"/>
            <a:r>
              <a:rPr lang="pt-BR" dirty="0"/>
              <a:t>Ambos são tolerantes a falhas, mas o </a:t>
            </a:r>
            <a:r>
              <a:rPr lang="pt-BR" dirty="0" err="1"/>
              <a:t>Spark</a:t>
            </a:r>
            <a:r>
              <a:rPr lang="pt-BR" dirty="0"/>
              <a:t> usa um modelo chamado </a:t>
            </a:r>
            <a:r>
              <a:rPr lang="pt-BR" b="1" dirty="0" err="1"/>
              <a:t>RDDs</a:t>
            </a:r>
            <a:r>
              <a:rPr lang="pt-BR" b="1" dirty="0"/>
              <a:t> (</a:t>
            </a:r>
            <a:r>
              <a:rPr lang="pt-BR" b="1" dirty="0" err="1"/>
              <a:t>Resilient</a:t>
            </a:r>
            <a:r>
              <a:rPr lang="pt-BR" b="1" dirty="0"/>
              <a:t> </a:t>
            </a:r>
            <a:r>
              <a:rPr lang="pt-BR" b="1" dirty="0" err="1"/>
              <a:t>Distributed</a:t>
            </a:r>
            <a:r>
              <a:rPr lang="pt-BR" b="1" dirty="0"/>
              <a:t> </a:t>
            </a:r>
            <a:r>
              <a:rPr lang="pt-BR" b="1" dirty="0" err="1"/>
              <a:t>Datasets</a:t>
            </a:r>
            <a:r>
              <a:rPr lang="pt-BR" b="1" dirty="0"/>
              <a:t>)</a:t>
            </a:r>
            <a:r>
              <a:rPr lang="pt-BR" dirty="0"/>
              <a:t> que permite </a:t>
            </a:r>
            <a:r>
              <a:rPr lang="pt-BR" dirty="0" err="1"/>
              <a:t>recomputar</a:t>
            </a:r>
            <a:r>
              <a:rPr lang="pt-BR" dirty="0"/>
              <a:t> automaticamente apenas as partes necessárias em caso de erro.</a:t>
            </a:r>
          </a:p>
          <a:p>
            <a:r>
              <a:rPr lang="pt-BR" b="1" dirty="0" smtClean="0"/>
              <a:t>Casos </a:t>
            </a:r>
            <a:r>
              <a:rPr lang="pt-BR" b="1" dirty="0"/>
              <a:t>de Uso Típicos</a:t>
            </a:r>
            <a:endParaRPr lang="pt-BR" dirty="0"/>
          </a:p>
          <a:p>
            <a:pPr lvl="1"/>
            <a:r>
              <a:rPr lang="pt-BR" b="1" dirty="0" err="1"/>
              <a:t>MapReduce</a:t>
            </a:r>
            <a:r>
              <a:rPr lang="pt-BR" b="1" dirty="0"/>
              <a:t>:</a:t>
            </a:r>
            <a:r>
              <a:rPr lang="pt-BR" dirty="0"/>
              <a:t> Indexação, contagem de palavras, ETL em lote.</a:t>
            </a:r>
          </a:p>
          <a:p>
            <a:pPr lvl="1"/>
            <a:r>
              <a:rPr lang="pt-BR" b="1" dirty="0" err="1"/>
              <a:t>Spark</a:t>
            </a:r>
            <a:r>
              <a:rPr lang="pt-BR" b="1" dirty="0"/>
              <a:t>:</a:t>
            </a:r>
            <a:r>
              <a:rPr lang="pt-BR" dirty="0"/>
              <a:t> Análises iterativas, aprendizado de máquina, </a:t>
            </a:r>
            <a:r>
              <a:rPr lang="pt-BR" dirty="0" err="1"/>
              <a:t>dashboards</a:t>
            </a:r>
            <a:r>
              <a:rPr lang="pt-BR" dirty="0"/>
              <a:t> em tempo quase real.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1681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MapReduce</a:t>
            </a:r>
            <a:r>
              <a:rPr lang="pt-BR" dirty="0"/>
              <a:t> X </a:t>
            </a:r>
            <a:r>
              <a:rPr lang="pt-BR" dirty="0" err="1"/>
              <a:t>Spark</a:t>
            </a:r>
            <a:endParaRPr lang="pt-BR" dirty="0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1346834"/>
              </p:ext>
            </p:extLst>
          </p:nvPr>
        </p:nvGraphicFramePr>
        <p:xfrm>
          <a:off x="457200" y="1600200"/>
          <a:ext cx="8229600" cy="48215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Critério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MapReduce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pt-BR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Apache Spark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Modelo de Processamento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Leitura e escrita em disco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Processamento em memória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Performance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Lento para workflows complexos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Muito mais rápido (até 100x)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Facilidade de Uso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Código extenso em Java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APIs de alto nível (Python, SQL)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Suporte a Tarefas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Apenas Map e Reduce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SQL, ML, Streaming, Grafos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Tolerância a Falhas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Sim, com </a:t>
                      </a:r>
                      <a:r>
                        <a:rPr lang="pt-BR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reexecução</a:t>
                      </a:r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tarefas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Sim, com RDDs (dados resilientes)</a:t>
                      </a:r>
                    </a:p>
                  </a:txBody>
                  <a:tcPr marL="9525" marR="9525" marT="9525" marB="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Casos de Uso Típicos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Indexação, ETL, contagem de palavras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Análises iterativas, ML, streaming</a:t>
                      </a:r>
                    </a:p>
                  </a:txBody>
                  <a:tcPr marL="9525" marR="9525"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11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MapReduce</a:t>
            </a:r>
            <a:r>
              <a:rPr dirty="0" smtClean="0"/>
              <a:t> </a:t>
            </a:r>
            <a:r>
              <a:rPr dirty="0" err="1"/>
              <a:t>estabeleceu</a:t>
            </a:r>
            <a:r>
              <a:rPr dirty="0"/>
              <a:t> as bases </a:t>
            </a:r>
            <a:r>
              <a:rPr dirty="0" err="1"/>
              <a:t>para</a:t>
            </a:r>
            <a:r>
              <a:rPr dirty="0"/>
              <a:t> o </a:t>
            </a:r>
            <a:r>
              <a:rPr dirty="0" err="1"/>
              <a:t>processamento</a:t>
            </a:r>
            <a:r>
              <a:rPr dirty="0"/>
              <a:t> de dados </a:t>
            </a:r>
            <a:r>
              <a:rPr dirty="0" err="1"/>
              <a:t>distribuídos</a:t>
            </a:r>
            <a:r>
              <a:rPr dirty="0"/>
              <a:t> e a </a:t>
            </a:r>
            <a:r>
              <a:rPr dirty="0" err="1"/>
              <a:t>Recuperação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larga</a:t>
            </a:r>
            <a:r>
              <a:rPr dirty="0"/>
              <a:t> </a:t>
            </a:r>
            <a:r>
              <a:rPr dirty="0" err="1"/>
              <a:t>escala</a:t>
            </a:r>
            <a:r>
              <a:rPr dirty="0"/>
              <a:t>.</a:t>
            </a:r>
          </a:p>
          <a:p>
            <a:r>
              <a:rPr dirty="0" err="1" smtClean="0"/>
              <a:t>Compreender</a:t>
            </a:r>
            <a:r>
              <a:rPr dirty="0" smtClean="0"/>
              <a:t> </a:t>
            </a:r>
            <a:r>
              <a:rPr dirty="0" err="1"/>
              <a:t>MapReduce</a:t>
            </a:r>
            <a:r>
              <a:rPr dirty="0"/>
              <a:t> é </a:t>
            </a:r>
            <a:r>
              <a:rPr dirty="0" err="1"/>
              <a:t>essencial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 smtClean="0"/>
              <a:t>entender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história</a:t>
            </a:r>
            <a:r>
              <a:rPr dirty="0"/>
              <a:t> e </a:t>
            </a:r>
            <a:r>
              <a:rPr dirty="0" err="1"/>
              <a:t>evolução</a:t>
            </a:r>
            <a:r>
              <a:rPr dirty="0"/>
              <a:t> do Big Data.</a:t>
            </a:r>
          </a:p>
          <a:p>
            <a:r>
              <a:rPr dirty="0" err="1" smtClean="0"/>
              <a:t>Sua</a:t>
            </a:r>
            <a:r>
              <a:rPr dirty="0" smtClean="0"/>
              <a:t> </a:t>
            </a:r>
            <a:r>
              <a:rPr dirty="0" err="1"/>
              <a:t>lógica</a:t>
            </a:r>
            <a:r>
              <a:rPr dirty="0"/>
              <a:t> de Map e Reduce continua </a:t>
            </a:r>
            <a:r>
              <a:rPr dirty="0" err="1"/>
              <a:t>sendo</a:t>
            </a:r>
            <a:r>
              <a:rPr dirty="0"/>
              <a:t> um </a:t>
            </a:r>
            <a:r>
              <a:rPr dirty="0" err="1"/>
              <a:t>padrão</a:t>
            </a:r>
            <a:r>
              <a:rPr dirty="0"/>
              <a:t> mental </a:t>
            </a:r>
            <a:r>
              <a:rPr dirty="0" err="1"/>
              <a:t>para</a:t>
            </a:r>
            <a:r>
              <a:rPr dirty="0"/>
              <a:t> resolver </a:t>
            </a:r>
            <a:r>
              <a:rPr dirty="0" err="1"/>
              <a:t>problemas</a:t>
            </a:r>
            <a:r>
              <a:rPr dirty="0"/>
              <a:t> </a:t>
            </a:r>
            <a:r>
              <a:rPr dirty="0" err="1"/>
              <a:t>complexos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cenários</a:t>
            </a:r>
            <a:r>
              <a:rPr dirty="0"/>
              <a:t> de Big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 Problema dos Grandes Volumes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O </a:t>
            </a:r>
            <a:r>
              <a:rPr dirty="0" err="1"/>
              <a:t>que</a:t>
            </a:r>
            <a:r>
              <a:rPr dirty="0"/>
              <a:t> é Big Data? </a:t>
            </a:r>
            <a:endParaRPr lang="pt-BR" dirty="0" smtClean="0"/>
          </a:p>
          <a:p>
            <a:pPr lvl="1"/>
            <a:r>
              <a:rPr dirty="0" smtClean="0"/>
              <a:t>Dados </a:t>
            </a:r>
            <a:r>
              <a:rPr dirty="0" err="1"/>
              <a:t>em</a:t>
            </a:r>
            <a:r>
              <a:rPr dirty="0"/>
              <a:t> volume, </a:t>
            </a:r>
            <a:r>
              <a:rPr dirty="0" err="1"/>
              <a:t>velocidade</a:t>
            </a:r>
            <a:r>
              <a:rPr dirty="0"/>
              <a:t> e </a:t>
            </a:r>
            <a:r>
              <a:rPr dirty="0" err="1"/>
              <a:t>variedade</a:t>
            </a:r>
            <a:r>
              <a:rPr dirty="0"/>
              <a:t> </a:t>
            </a:r>
            <a:r>
              <a:rPr dirty="0" err="1"/>
              <a:t>crescentes</a:t>
            </a:r>
            <a:r>
              <a:rPr dirty="0"/>
              <a:t>.</a:t>
            </a:r>
          </a:p>
          <a:p>
            <a:r>
              <a:rPr dirty="0" err="1"/>
              <a:t>Desafios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Bancos</a:t>
            </a:r>
            <a:r>
              <a:rPr dirty="0"/>
              <a:t> de Dados </a:t>
            </a:r>
            <a:r>
              <a:rPr dirty="0" err="1"/>
              <a:t>Tradicionais</a:t>
            </a:r>
            <a:r>
              <a:rPr dirty="0"/>
              <a:t>:</a:t>
            </a:r>
          </a:p>
          <a:p>
            <a:pPr lvl="1"/>
            <a:r>
              <a:rPr dirty="0" err="1" smtClean="0"/>
              <a:t>Armazenamento</a:t>
            </a:r>
            <a:r>
              <a:rPr dirty="0" smtClean="0"/>
              <a:t> </a:t>
            </a:r>
            <a:r>
              <a:rPr dirty="0" err="1"/>
              <a:t>limitado</a:t>
            </a:r>
            <a:r>
              <a:rPr dirty="0"/>
              <a:t>.</a:t>
            </a:r>
          </a:p>
          <a:p>
            <a:pPr lvl="1"/>
            <a:r>
              <a:rPr dirty="0" smtClean="0"/>
              <a:t>Tempo </a:t>
            </a:r>
            <a:r>
              <a:rPr dirty="0"/>
              <a:t>de </a:t>
            </a:r>
            <a:r>
              <a:rPr dirty="0" err="1"/>
              <a:t>processamento</a:t>
            </a:r>
            <a:r>
              <a:rPr dirty="0"/>
              <a:t> </a:t>
            </a:r>
            <a:r>
              <a:rPr dirty="0" err="1"/>
              <a:t>elevado</a:t>
            </a:r>
            <a:r>
              <a:rPr dirty="0"/>
              <a:t>.</a:t>
            </a:r>
          </a:p>
          <a:p>
            <a:pPr lvl="1"/>
            <a:r>
              <a:rPr dirty="0" err="1" smtClean="0"/>
              <a:t>Falta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escalabilidade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volumes </a:t>
            </a:r>
            <a:r>
              <a:rPr dirty="0" err="1"/>
              <a:t>massivos</a:t>
            </a:r>
            <a:r>
              <a:rPr dirty="0"/>
              <a:t>.</a:t>
            </a:r>
          </a:p>
          <a:p>
            <a:r>
              <a:rPr dirty="0" err="1"/>
              <a:t>Motivação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MapReduce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smtClean="0"/>
              <a:t>A </a:t>
            </a:r>
            <a:r>
              <a:rPr dirty="0" err="1"/>
              <a:t>necessidade</a:t>
            </a:r>
            <a:r>
              <a:rPr dirty="0"/>
              <a:t> de </a:t>
            </a:r>
            <a:r>
              <a:rPr dirty="0" err="1"/>
              <a:t>processar</a:t>
            </a:r>
            <a:r>
              <a:rPr dirty="0"/>
              <a:t> e </a:t>
            </a:r>
            <a:r>
              <a:rPr dirty="0" err="1"/>
              <a:t>analisar</a:t>
            </a:r>
            <a:r>
              <a:rPr dirty="0"/>
              <a:t> a </a:t>
            </a:r>
            <a:r>
              <a:rPr dirty="0" err="1"/>
              <a:t>quantidade</a:t>
            </a:r>
            <a:r>
              <a:rPr dirty="0"/>
              <a:t> </a:t>
            </a:r>
            <a:r>
              <a:rPr dirty="0" err="1"/>
              <a:t>exponencial</a:t>
            </a:r>
            <a:r>
              <a:rPr dirty="0"/>
              <a:t> de dados </a:t>
            </a:r>
            <a:r>
              <a:rPr dirty="0" err="1"/>
              <a:t>gerados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 que é Recuperação da Informação (RI)?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Definição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err="1" smtClean="0"/>
              <a:t>Busca</a:t>
            </a:r>
            <a:r>
              <a:rPr dirty="0"/>
              <a:t>, </a:t>
            </a:r>
            <a:r>
              <a:rPr dirty="0" err="1"/>
              <a:t>filtragem</a:t>
            </a:r>
            <a:r>
              <a:rPr dirty="0"/>
              <a:t> e </a:t>
            </a:r>
            <a:r>
              <a:rPr dirty="0" err="1"/>
              <a:t>recuperação</a:t>
            </a:r>
            <a:r>
              <a:rPr dirty="0"/>
              <a:t> de </a:t>
            </a:r>
            <a:r>
              <a:rPr dirty="0" err="1"/>
              <a:t>informações</a:t>
            </a:r>
            <a:r>
              <a:rPr dirty="0"/>
              <a:t> </a:t>
            </a:r>
            <a:r>
              <a:rPr dirty="0" err="1"/>
              <a:t>relevantes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 volumes de dados.</a:t>
            </a:r>
          </a:p>
          <a:p>
            <a:r>
              <a:rPr dirty="0" err="1" smtClean="0"/>
              <a:t>Exemplos</a:t>
            </a:r>
            <a:r>
              <a:rPr dirty="0" smtClean="0"/>
              <a:t> </a:t>
            </a:r>
            <a:r>
              <a:rPr dirty="0" err="1"/>
              <a:t>clássicos</a:t>
            </a:r>
            <a:r>
              <a:rPr dirty="0"/>
              <a:t>:</a:t>
            </a:r>
          </a:p>
          <a:p>
            <a:pPr lvl="1"/>
            <a:r>
              <a:rPr dirty="0" err="1" smtClean="0"/>
              <a:t>Motores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busca</a:t>
            </a:r>
            <a:r>
              <a:rPr dirty="0"/>
              <a:t> (Google, Bing)</a:t>
            </a:r>
          </a:p>
          <a:p>
            <a:pPr lvl="1"/>
            <a:r>
              <a:rPr dirty="0" err="1" smtClean="0"/>
              <a:t>Pesquisa</a:t>
            </a:r>
            <a:r>
              <a:rPr dirty="0" smtClean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bibliotecas</a:t>
            </a:r>
            <a:r>
              <a:rPr dirty="0"/>
              <a:t> </a:t>
            </a:r>
            <a:r>
              <a:rPr dirty="0" err="1"/>
              <a:t>digitais</a:t>
            </a:r>
            <a:endParaRPr dirty="0"/>
          </a:p>
          <a:p>
            <a:pPr lvl="1"/>
            <a:r>
              <a:rPr lang="pt-BR" dirty="0" smtClean="0"/>
              <a:t>S</a:t>
            </a:r>
            <a:r>
              <a:rPr dirty="0" err="1" smtClean="0"/>
              <a:t>istemas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recomendação</a:t>
            </a:r>
            <a:r>
              <a:rPr dirty="0"/>
              <a:t> de </a:t>
            </a:r>
            <a:r>
              <a:rPr dirty="0" err="1"/>
              <a:t>conteúdo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555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 x Banco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 err="1"/>
              <a:t>Banco</a:t>
            </a:r>
            <a:r>
              <a:rPr dirty="0"/>
              <a:t> de Dados </a:t>
            </a:r>
            <a:r>
              <a:rPr dirty="0" err="1"/>
              <a:t>Tradicional</a:t>
            </a:r>
            <a:r>
              <a:rPr dirty="0"/>
              <a:t> vs. </a:t>
            </a:r>
            <a:r>
              <a:rPr dirty="0" err="1"/>
              <a:t>Recuperação</a:t>
            </a:r>
            <a:r>
              <a:rPr dirty="0"/>
              <a:t> da </a:t>
            </a:r>
            <a:r>
              <a:rPr dirty="0" err="1"/>
              <a:t>Informação</a:t>
            </a:r>
            <a:r>
              <a:rPr dirty="0"/>
              <a:t>:</a:t>
            </a:r>
          </a:p>
          <a:p>
            <a:pPr lvl="1"/>
            <a:r>
              <a:rPr dirty="0" err="1" smtClean="0"/>
              <a:t>Estrutura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Dados </a:t>
            </a:r>
            <a:r>
              <a:rPr dirty="0" err="1"/>
              <a:t>estruturados</a:t>
            </a:r>
            <a:r>
              <a:rPr dirty="0"/>
              <a:t> vs. </a:t>
            </a:r>
            <a:r>
              <a:rPr dirty="0" err="1"/>
              <a:t>textos</a:t>
            </a:r>
            <a:r>
              <a:rPr dirty="0"/>
              <a:t>/</a:t>
            </a:r>
            <a:r>
              <a:rPr dirty="0" err="1"/>
              <a:t>documentos</a:t>
            </a:r>
            <a:endParaRPr dirty="0"/>
          </a:p>
          <a:p>
            <a:pPr lvl="1"/>
            <a:r>
              <a:rPr dirty="0" err="1" smtClean="0"/>
              <a:t>Consulta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SQL </a:t>
            </a:r>
            <a:r>
              <a:rPr dirty="0"/>
              <a:t>vs. </a:t>
            </a:r>
            <a:r>
              <a:rPr dirty="0" err="1"/>
              <a:t>palavras-chave</a:t>
            </a:r>
            <a:r>
              <a:rPr dirty="0"/>
              <a:t>/</a:t>
            </a:r>
            <a:r>
              <a:rPr dirty="0" err="1"/>
              <a:t>similaridade</a:t>
            </a:r>
            <a:endParaRPr dirty="0"/>
          </a:p>
          <a:p>
            <a:pPr lvl="1"/>
            <a:r>
              <a:rPr dirty="0" err="1" smtClean="0"/>
              <a:t>Resultado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Precisão</a:t>
            </a:r>
            <a:r>
              <a:rPr dirty="0" smtClean="0"/>
              <a:t> </a:t>
            </a:r>
            <a:r>
              <a:rPr dirty="0"/>
              <a:t>vs. </a:t>
            </a:r>
            <a:r>
              <a:rPr dirty="0" err="1"/>
              <a:t>Relevância</a:t>
            </a:r>
            <a:endParaRPr dirty="0"/>
          </a:p>
          <a:p>
            <a:pPr lvl="1"/>
            <a:r>
              <a:rPr dirty="0" err="1" smtClean="0"/>
              <a:t>Exemplo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“</a:t>
            </a:r>
            <a:r>
              <a:rPr dirty="0"/>
              <a:t>nota &gt; 7” vs. “</a:t>
            </a:r>
            <a:r>
              <a:rPr dirty="0" err="1"/>
              <a:t>Documentos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IoT”</a:t>
            </a:r>
          </a:p>
        </p:txBody>
      </p:sp>
    </p:spTree>
    <p:extLst>
      <p:ext uri="{BB962C8B-B14F-4D97-AF65-F5344CB8AC3E}">
        <p14:creationId xmlns:p14="http://schemas.microsoft.com/office/powerpoint/2010/main" val="3115872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 em Larga Escala = Desafio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Milhões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documentos</a:t>
            </a:r>
            <a:r>
              <a:rPr dirty="0"/>
              <a:t>, terabytes de </a:t>
            </a:r>
            <a:r>
              <a:rPr dirty="0" err="1" smtClean="0"/>
              <a:t>texto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Precisamos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processamento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, </a:t>
            </a:r>
            <a:r>
              <a:rPr dirty="0" err="1"/>
              <a:t>escalável</a:t>
            </a:r>
            <a:r>
              <a:rPr dirty="0"/>
              <a:t> e </a:t>
            </a:r>
            <a:r>
              <a:rPr dirty="0" err="1"/>
              <a:t>tolerante</a:t>
            </a:r>
            <a:r>
              <a:rPr dirty="0"/>
              <a:t> a </a:t>
            </a:r>
            <a:r>
              <a:rPr dirty="0" err="1" smtClean="0"/>
              <a:t>falhas</a:t>
            </a:r>
            <a:endParaRPr lang="pt-BR" dirty="0" smtClean="0"/>
          </a:p>
          <a:p>
            <a:endParaRPr dirty="0"/>
          </a:p>
          <a:p>
            <a:r>
              <a:rPr dirty="0" err="1" smtClean="0"/>
              <a:t>Solução</a:t>
            </a:r>
            <a:r>
              <a:rPr dirty="0" smtClean="0"/>
              <a:t> </a:t>
            </a:r>
            <a:r>
              <a:rPr dirty="0" err="1"/>
              <a:t>moderna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err="1" smtClean="0"/>
              <a:t>Hadoop</a:t>
            </a:r>
            <a:r>
              <a:rPr dirty="0" smtClean="0"/>
              <a:t> </a:t>
            </a:r>
            <a:r>
              <a:rPr dirty="0"/>
              <a:t>+ </a:t>
            </a:r>
            <a:r>
              <a:rPr dirty="0" err="1"/>
              <a:t>MapReduce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8743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Hadoop – O Ecossistema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Framework </a:t>
            </a:r>
            <a:r>
              <a:rPr dirty="0"/>
              <a:t>open-source </a:t>
            </a:r>
            <a:r>
              <a:rPr dirty="0" err="1"/>
              <a:t>para</a:t>
            </a:r>
            <a:r>
              <a:rPr dirty="0"/>
              <a:t> Big Data</a:t>
            </a:r>
          </a:p>
          <a:p>
            <a:r>
              <a:rPr dirty="0" err="1"/>
              <a:t>Componentes</a:t>
            </a:r>
            <a:r>
              <a:rPr dirty="0"/>
              <a:t> </a:t>
            </a:r>
            <a:r>
              <a:rPr dirty="0" err="1"/>
              <a:t>principais</a:t>
            </a:r>
            <a:r>
              <a:rPr dirty="0"/>
              <a:t>:</a:t>
            </a:r>
          </a:p>
          <a:p>
            <a:pPr lvl="1"/>
            <a:r>
              <a:rPr dirty="0" smtClean="0"/>
              <a:t>HDFS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Armazena</a:t>
            </a:r>
            <a:r>
              <a:rPr dirty="0" smtClean="0"/>
              <a:t> </a:t>
            </a:r>
            <a:r>
              <a:rPr dirty="0"/>
              <a:t>dados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vários</a:t>
            </a:r>
            <a:r>
              <a:rPr dirty="0"/>
              <a:t> </a:t>
            </a:r>
            <a:r>
              <a:rPr dirty="0" err="1"/>
              <a:t>nós</a:t>
            </a:r>
            <a:endParaRPr dirty="0"/>
          </a:p>
          <a:p>
            <a:pPr lvl="1"/>
            <a:r>
              <a:rPr dirty="0" smtClean="0"/>
              <a:t>YARN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Gerencia</a:t>
            </a:r>
            <a:r>
              <a:rPr dirty="0" smtClean="0"/>
              <a:t> </a:t>
            </a:r>
            <a:r>
              <a:rPr dirty="0" err="1"/>
              <a:t>recursos</a:t>
            </a:r>
            <a:r>
              <a:rPr dirty="0"/>
              <a:t> e </a:t>
            </a:r>
            <a:r>
              <a:rPr dirty="0" err="1"/>
              <a:t>tarefas</a:t>
            </a:r>
            <a:endParaRPr dirty="0"/>
          </a:p>
          <a:p>
            <a:pPr lvl="1"/>
            <a:r>
              <a:rPr dirty="0" err="1" smtClean="0"/>
              <a:t>MapReduce</a:t>
            </a:r>
            <a:r>
              <a:rPr dirty="0" smtClean="0"/>
              <a:t> </a:t>
            </a:r>
            <a:r>
              <a:rPr dirty="0"/>
              <a:t>Engine: </a:t>
            </a:r>
            <a:endParaRPr lang="pt-BR" dirty="0" smtClean="0"/>
          </a:p>
          <a:p>
            <a:pPr lvl="2"/>
            <a:r>
              <a:rPr dirty="0" err="1" smtClean="0"/>
              <a:t>Processamento</a:t>
            </a:r>
            <a:r>
              <a:rPr dirty="0" smtClean="0"/>
              <a:t> </a:t>
            </a:r>
            <a:r>
              <a:rPr dirty="0" err="1"/>
              <a:t>paralelo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36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Como o MapReduce atua no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Usuário</a:t>
            </a:r>
            <a:r>
              <a:rPr dirty="0" smtClean="0"/>
              <a:t> </a:t>
            </a:r>
            <a:r>
              <a:rPr dirty="0" err="1"/>
              <a:t>envia</a:t>
            </a:r>
            <a:r>
              <a:rPr dirty="0"/>
              <a:t> um job com </a:t>
            </a:r>
            <a:r>
              <a:rPr dirty="0" err="1"/>
              <a:t>funções</a:t>
            </a:r>
            <a:r>
              <a:rPr dirty="0"/>
              <a:t> map() e reduce()</a:t>
            </a:r>
          </a:p>
          <a:p>
            <a:r>
              <a:rPr dirty="0" err="1" smtClean="0"/>
              <a:t>Hadoop</a:t>
            </a:r>
            <a:r>
              <a:rPr dirty="0" smtClean="0"/>
              <a:t> </a:t>
            </a:r>
            <a:r>
              <a:rPr dirty="0"/>
              <a:t>divide </a:t>
            </a:r>
            <a:r>
              <a:rPr dirty="0" err="1"/>
              <a:t>os</a:t>
            </a:r>
            <a:r>
              <a:rPr dirty="0"/>
              <a:t> dados e </a:t>
            </a:r>
            <a:r>
              <a:rPr dirty="0" err="1"/>
              <a:t>distribui</a:t>
            </a:r>
            <a:r>
              <a:rPr dirty="0"/>
              <a:t> (HDFS)</a:t>
            </a:r>
          </a:p>
          <a:p>
            <a:r>
              <a:rPr dirty="0" err="1" smtClean="0"/>
              <a:t>Executa</a:t>
            </a:r>
            <a:r>
              <a:rPr dirty="0" smtClean="0"/>
              <a:t> </a:t>
            </a:r>
            <a:r>
              <a:rPr dirty="0"/>
              <a:t>Map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paralelo</a:t>
            </a:r>
            <a:r>
              <a:rPr dirty="0"/>
              <a:t> → Shuffle → Reduce</a:t>
            </a:r>
          </a:p>
          <a:p>
            <a:r>
              <a:rPr dirty="0" err="1" smtClean="0"/>
              <a:t>Reúne</a:t>
            </a:r>
            <a:r>
              <a:rPr dirty="0" smtClean="0"/>
              <a:t> </a:t>
            </a:r>
            <a:r>
              <a:rPr dirty="0" err="1"/>
              <a:t>resultados</a:t>
            </a:r>
            <a:r>
              <a:rPr dirty="0"/>
              <a:t> no HDFS</a:t>
            </a:r>
          </a:p>
          <a:p>
            <a:r>
              <a:rPr dirty="0" err="1" smtClean="0"/>
              <a:t>Exemplo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err="1" smtClean="0"/>
              <a:t>Contagem</a:t>
            </a:r>
            <a:r>
              <a:rPr dirty="0" smtClean="0"/>
              <a:t> </a:t>
            </a:r>
            <a:r>
              <a:rPr dirty="0"/>
              <a:t>de </a:t>
            </a:r>
            <a:r>
              <a:rPr dirty="0" err="1"/>
              <a:t>palavras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milhões</a:t>
            </a:r>
            <a:r>
              <a:rPr dirty="0"/>
              <a:t> de </a:t>
            </a:r>
            <a:r>
              <a:rPr dirty="0" err="1"/>
              <a:t>arquivos</a:t>
            </a:r>
            <a:r>
              <a:rPr dirty="0"/>
              <a:t> de log</a:t>
            </a:r>
          </a:p>
        </p:txBody>
      </p:sp>
    </p:spTree>
    <p:extLst>
      <p:ext uri="{BB962C8B-B14F-4D97-AF65-F5344CB8AC3E}">
        <p14:creationId xmlns:p14="http://schemas.microsoft.com/office/powerpoint/2010/main" val="388131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Conceito-Chave</a:t>
            </a:r>
            <a:r>
              <a:rPr dirty="0"/>
              <a:t>: </a:t>
            </a:r>
            <a:endParaRPr lang="pt-BR" dirty="0" smtClean="0"/>
          </a:p>
          <a:p>
            <a:pPr lvl="1"/>
            <a:r>
              <a:rPr dirty="0" smtClean="0"/>
              <a:t>"</a:t>
            </a:r>
            <a:r>
              <a:rPr dirty="0" err="1"/>
              <a:t>Dividir</a:t>
            </a:r>
            <a:r>
              <a:rPr dirty="0"/>
              <a:t> </a:t>
            </a:r>
            <a:r>
              <a:rPr dirty="0" err="1"/>
              <a:t>para</a:t>
            </a:r>
            <a:r>
              <a:rPr dirty="0"/>
              <a:t> </a:t>
            </a:r>
            <a:r>
              <a:rPr dirty="0" err="1"/>
              <a:t>conquistar</a:t>
            </a:r>
            <a:r>
              <a:rPr dirty="0"/>
              <a:t>".</a:t>
            </a:r>
          </a:p>
          <a:p>
            <a:r>
              <a:rPr dirty="0" err="1"/>
              <a:t>Criado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Google </a:t>
            </a:r>
            <a:r>
              <a:rPr dirty="0" err="1"/>
              <a:t>em</a:t>
            </a:r>
            <a:r>
              <a:rPr dirty="0"/>
              <a:t> 2004 </a:t>
            </a:r>
            <a:r>
              <a:rPr dirty="0" err="1"/>
              <a:t>para</a:t>
            </a:r>
            <a:r>
              <a:rPr dirty="0"/>
              <a:t> resolver </a:t>
            </a:r>
            <a:r>
              <a:rPr dirty="0" err="1"/>
              <a:t>seus</a:t>
            </a:r>
            <a:r>
              <a:rPr dirty="0"/>
              <a:t> </a:t>
            </a:r>
            <a:r>
              <a:rPr dirty="0" err="1"/>
              <a:t>próprios</a:t>
            </a:r>
            <a:r>
              <a:rPr dirty="0"/>
              <a:t> </a:t>
            </a:r>
            <a:r>
              <a:rPr dirty="0" err="1"/>
              <a:t>desafios</a:t>
            </a:r>
            <a:r>
              <a:rPr dirty="0"/>
              <a:t> de </a:t>
            </a:r>
            <a:r>
              <a:rPr dirty="0" err="1"/>
              <a:t>processamento</a:t>
            </a:r>
            <a:r>
              <a:rPr dirty="0"/>
              <a:t> de dados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larga</a:t>
            </a:r>
            <a:r>
              <a:rPr dirty="0"/>
              <a:t> </a:t>
            </a:r>
            <a:r>
              <a:rPr dirty="0" err="1"/>
              <a:t>escala</a:t>
            </a:r>
            <a:r>
              <a:rPr dirty="0"/>
              <a:t>.</a:t>
            </a:r>
          </a:p>
          <a:p>
            <a:r>
              <a:rPr dirty="0"/>
              <a:t>Como </a:t>
            </a:r>
            <a:r>
              <a:rPr dirty="0" err="1"/>
              <a:t>ele</a:t>
            </a:r>
            <a:r>
              <a:rPr dirty="0"/>
              <a:t> resolve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?</a:t>
            </a:r>
          </a:p>
          <a:p>
            <a:pPr lvl="1"/>
            <a:r>
              <a:rPr dirty="0" smtClean="0"/>
              <a:t>Divide </a:t>
            </a:r>
            <a:r>
              <a:rPr dirty="0"/>
              <a:t>as </a:t>
            </a:r>
            <a:r>
              <a:rPr dirty="0" err="1"/>
              <a:t>tarefas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subtarefas</a:t>
            </a:r>
            <a:r>
              <a:rPr dirty="0"/>
              <a:t> </a:t>
            </a:r>
            <a:r>
              <a:rPr dirty="0" err="1"/>
              <a:t>independentes</a:t>
            </a:r>
            <a:r>
              <a:rPr dirty="0"/>
              <a:t>.</a:t>
            </a:r>
          </a:p>
          <a:p>
            <a:pPr lvl="1"/>
            <a:r>
              <a:rPr dirty="0" err="1" smtClean="0"/>
              <a:t>Executa</a:t>
            </a:r>
            <a:r>
              <a:rPr dirty="0" smtClean="0"/>
              <a:t> </a:t>
            </a:r>
            <a:r>
              <a:rPr dirty="0" err="1"/>
              <a:t>essas</a:t>
            </a:r>
            <a:r>
              <a:rPr dirty="0"/>
              <a:t> </a:t>
            </a:r>
            <a:r>
              <a:rPr dirty="0" err="1"/>
              <a:t>subtarefas</a:t>
            </a:r>
            <a:r>
              <a:rPr dirty="0"/>
              <a:t> de forma </a:t>
            </a:r>
            <a:r>
              <a:rPr dirty="0" err="1"/>
              <a:t>paralela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diversos</a:t>
            </a:r>
            <a:r>
              <a:rPr dirty="0"/>
              <a:t> "</a:t>
            </a:r>
            <a:r>
              <a:rPr dirty="0" err="1"/>
              <a:t>nós</a:t>
            </a:r>
            <a:r>
              <a:rPr dirty="0"/>
              <a:t>" (</a:t>
            </a:r>
            <a:r>
              <a:rPr dirty="0" err="1"/>
              <a:t>computadores</a:t>
            </a:r>
            <a:r>
              <a:rPr dirty="0"/>
              <a:t>).</a:t>
            </a:r>
          </a:p>
          <a:p>
            <a:pPr lvl="1"/>
            <a:r>
              <a:rPr dirty="0" err="1" smtClean="0"/>
              <a:t>Facilita</a:t>
            </a:r>
            <a:r>
              <a:rPr dirty="0" smtClean="0"/>
              <a:t> </a:t>
            </a:r>
            <a:r>
              <a:rPr dirty="0"/>
              <a:t>a </a:t>
            </a:r>
            <a:r>
              <a:rPr dirty="0" err="1"/>
              <a:t>recuperação</a:t>
            </a:r>
            <a:r>
              <a:rPr dirty="0"/>
              <a:t> de </a:t>
            </a:r>
            <a:r>
              <a:rPr dirty="0" err="1"/>
              <a:t>falhas</a:t>
            </a:r>
            <a:r>
              <a:rPr dirty="0"/>
              <a:t>, </a:t>
            </a:r>
            <a:r>
              <a:rPr dirty="0" err="1"/>
              <a:t>garantindo</a:t>
            </a:r>
            <a:r>
              <a:rPr dirty="0"/>
              <a:t> </a:t>
            </a:r>
            <a:r>
              <a:rPr dirty="0" err="1"/>
              <a:t>que</a:t>
            </a:r>
            <a:r>
              <a:rPr dirty="0"/>
              <a:t> o </a:t>
            </a:r>
            <a:r>
              <a:rPr dirty="0" err="1"/>
              <a:t>processamento</a:t>
            </a:r>
            <a:r>
              <a:rPr dirty="0"/>
              <a:t> continue </a:t>
            </a:r>
            <a:r>
              <a:rPr dirty="0" err="1"/>
              <a:t>mesmo</a:t>
            </a:r>
            <a:r>
              <a:rPr dirty="0"/>
              <a:t> se um </a:t>
            </a:r>
            <a:r>
              <a:rPr dirty="0" err="1"/>
              <a:t>nó</a:t>
            </a:r>
            <a:r>
              <a:rPr dirty="0"/>
              <a:t> </a:t>
            </a:r>
            <a:r>
              <a:rPr dirty="0" err="1"/>
              <a:t>falhar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Os Dois Pilares do MapReduce: Map e 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err="1"/>
              <a:t>Fase</a:t>
            </a:r>
            <a:r>
              <a:rPr dirty="0"/>
              <a:t> MAP:</a:t>
            </a:r>
          </a:p>
          <a:p>
            <a:pPr lvl="1"/>
            <a:r>
              <a:rPr dirty="0" err="1" smtClean="0"/>
              <a:t>Propósito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Processamento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transformação</a:t>
            </a:r>
            <a:r>
              <a:rPr dirty="0"/>
              <a:t> </a:t>
            </a:r>
            <a:r>
              <a:rPr dirty="0" err="1"/>
              <a:t>inicial</a:t>
            </a:r>
            <a:r>
              <a:rPr dirty="0"/>
              <a:t> dos dados </a:t>
            </a:r>
            <a:r>
              <a:rPr dirty="0" err="1"/>
              <a:t>brutos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pares (</a:t>
            </a:r>
            <a:r>
              <a:rPr dirty="0" err="1"/>
              <a:t>chave</a:t>
            </a:r>
            <a:r>
              <a:rPr dirty="0"/>
              <a:t>, valor).</a:t>
            </a:r>
          </a:p>
          <a:p>
            <a:pPr lvl="1"/>
            <a:r>
              <a:rPr dirty="0" err="1" smtClean="0"/>
              <a:t>Entrada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Blocos</a:t>
            </a:r>
            <a:r>
              <a:rPr dirty="0" smtClean="0"/>
              <a:t> </a:t>
            </a:r>
            <a:r>
              <a:rPr dirty="0"/>
              <a:t>de dados </a:t>
            </a:r>
            <a:r>
              <a:rPr dirty="0" err="1"/>
              <a:t>brutos</a:t>
            </a:r>
            <a:r>
              <a:rPr dirty="0"/>
              <a:t>.</a:t>
            </a:r>
          </a:p>
          <a:p>
            <a:pPr lvl="1"/>
            <a:r>
              <a:rPr dirty="0" err="1" smtClean="0"/>
              <a:t>Saída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Pares </a:t>
            </a:r>
            <a:r>
              <a:rPr dirty="0"/>
              <a:t>(</a:t>
            </a:r>
            <a:r>
              <a:rPr dirty="0" err="1"/>
              <a:t>chave</a:t>
            </a:r>
            <a:r>
              <a:rPr dirty="0"/>
              <a:t>, valor). </a:t>
            </a:r>
            <a:r>
              <a:rPr dirty="0" err="1"/>
              <a:t>Exemplo</a:t>
            </a:r>
            <a:r>
              <a:rPr dirty="0"/>
              <a:t>: "Big data is powerful" → ("big", 1), ("data", 1), ("is", 1), ("powerful", 1)</a:t>
            </a:r>
          </a:p>
          <a:p>
            <a:r>
              <a:rPr dirty="0" err="1"/>
              <a:t>Fase</a:t>
            </a:r>
            <a:r>
              <a:rPr dirty="0"/>
              <a:t> REDUCE:</a:t>
            </a:r>
          </a:p>
          <a:p>
            <a:pPr lvl="1"/>
            <a:r>
              <a:rPr dirty="0" smtClean="0"/>
              <a:t> </a:t>
            </a:r>
            <a:r>
              <a:rPr dirty="0" err="1"/>
              <a:t>Propósito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err="1" smtClean="0"/>
              <a:t>Consolidação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agregação</a:t>
            </a:r>
            <a:r>
              <a:rPr dirty="0"/>
              <a:t> dos </a:t>
            </a:r>
            <a:r>
              <a:rPr dirty="0" err="1"/>
              <a:t>resultados</a:t>
            </a:r>
            <a:r>
              <a:rPr dirty="0"/>
              <a:t> </a:t>
            </a:r>
            <a:r>
              <a:rPr dirty="0" err="1"/>
              <a:t>parciais</a:t>
            </a:r>
            <a:r>
              <a:rPr dirty="0"/>
              <a:t> </a:t>
            </a:r>
            <a:r>
              <a:rPr dirty="0" err="1"/>
              <a:t>gerados</a:t>
            </a:r>
            <a:r>
              <a:rPr dirty="0"/>
              <a:t> </a:t>
            </a:r>
            <a:r>
              <a:rPr dirty="0" err="1"/>
              <a:t>pela</a:t>
            </a:r>
            <a:r>
              <a:rPr dirty="0"/>
              <a:t> </a:t>
            </a:r>
            <a:r>
              <a:rPr dirty="0" err="1"/>
              <a:t>fase</a:t>
            </a:r>
            <a:r>
              <a:rPr dirty="0"/>
              <a:t> Map.</a:t>
            </a:r>
          </a:p>
          <a:p>
            <a:pPr lvl="1"/>
            <a:r>
              <a:rPr dirty="0" err="1" smtClean="0"/>
              <a:t>Entrada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Pares </a:t>
            </a:r>
            <a:r>
              <a:rPr dirty="0"/>
              <a:t>(</a:t>
            </a:r>
            <a:r>
              <a:rPr dirty="0" err="1"/>
              <a:t>chave</a:t>
            </a:r>
            <a:r>
              <a:rPr dirty="0"/>
              <a:t>, </a:t>
            </a:r>
            <a:r>
              <a:rPr dirty="0" err="1"/>
              <a:t>lista</a:t>
            </a:r>
            <a:r>
              <a:rPr dirty="0"/>
              <a:t> de </a:t>
            </a:r>
            <a:r>
              <a:rPr dirty="0" err="1"/>
              <a:t>valores</a:t>
            </a:r>
            <a:r>
              <a:rPr dirty="0"/>
              <a:t>). </a:t>
            </a:r>
            <a:r>
              <a:rPr dirty="0" err="1"/>
              <a:t>Exemplo</a:t>
            </a:r>
            <a:r>
              <a:rPr dirty="0"/>
              <a:t>: "big": [1, 1, 1]</a:t>
            </a:r>
          </a:p>
          <a:p>
            <a:pPr lvl="1"/>
            <a:r>
              <a:rPr dirty="0" err="1" smtClean="0"/>
              <a:t>Saída</a:t>
            </a:r>
            <a:r>
              <a:rPr dirty="0"/>
              <a:t>: </a:t>
            </a:r>
            <a:endParaRPr lang="pt-BR" dirty="0" smtClean="0"/>
          </a:p>
          <a:p>
            <a:pPr lvl="2"/>
            <a:r>
              <a:rPr dirty="0" smtClean="0"/>
              <a:t>Pares </a:t>
            </a:r>
            <a:r>
              <a:rPr dirty="0"/>
              <a:t>(</a:t>
            </a:r>
            <a:r>
              <a:rPr dirty="0" err="1"/>
              <a:t>chave</a:t>
            </a:r>
            <a:r>
              <a:rPr dirty="0"/>
              <a:t>, valor final </a:t>
            </a:r>
            <a:r>
              <a:rPr dirty="0" err="1"/>
              <a:t>agregado</a:t>
            </a:r>
            <a:r>
              <a:rPr dirty="0"/>
              <a:t>). </a:t>
            </a:r>
            <a:r>
              <a:rPr dirty="0" err="1"/>
              <a:t>Exemplo</a:t>
            </a:r>
            <a:r>
              <a:rPr dirty="0"/>
              <a:t>: "big": 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1542</Words>
  <Application>Microsoft Office PowerPoint</Application>
  <PresentationFormat>Apresentação na tela (4:3)</PresentationFormat>
  <Paragraphs>251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Office Theme</vt:lpstr>
      <vt:lpstr>MapReduce: Recuperação da Informação em Larga Escala</vt:lpstr>
      <vt:lpstr>O Problema dos Grandes Volumes de Dados</vt:lpstr>
      <vt:lpstr>O que é Recuperação da Informação (RI)?</vt:lpstr>
      <vt:lpstr>RI x Banco de Dados</vt:lpstr>
      <vt:lpstr>RI em Larga Escala = Desafio</vt:lpstr>
      <vt:lpstr>Hadoop – O Ecossistema</vt:lpstr>
      <vt:lpstr>Como o MapReduce atua no Hadoop</vt:lpstr>
      <vt:lpstr>O Que é MapReduce?</vt:lpstr>
      <vt:lpstr>Os Dois Pilares do MapReduce: Map e Reduce</vt:lpstr>
      <vt:lpstr>O Fluxo Completo de MapReduce - Visual</vt:lpstr>
      <vt:lpstr>MapReduce e a Recuperação da Informação</vt:lpstr>
      <vt:lpstr>Vantagens Essenciais do MapReduce</vt:lpstr>
      <vt:lpstr>Quando Usar e Quando NÃO Usar MapReduce</vt:lpstr>
      <vt:lpstr>O Legado e a Evolução do MapReduce</vt:lpstr>
      <vt:lpstr>Opções ao MapReduce</vt:lpstr>
      <vt:lpstr>Comparativo de Ferramentas de Processamento de Dados</vt:lpstr>
      <vt:lpstr>MapReduce X Spark</vt:lpstr>
      <vt:lpstr>MapReduce X Spark</vt:lpstr>
      <vt:lpstr>Conclusão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MapReduce: Recuperação da Informação em Larga Escala</dc:title>
  <dc:creator>sv130424</dc:creator>
  <dc:description>generated using python-pptx</dc:description>
  <cp:lastModifiedBy>sv130424</cp:lastModifiedBy>
  <cp:revision>5</cp:revision>
  <dcterms:created xsi:type="dcterms:W3CDTF">2013-01-27T09:14:16Z</dcterms:created>
  <dcterms:modified xsi:type="dcterms:W3CDTF">2025-05-23T21:16:45Z</dcterms:modified>
</cp:coreProperties>
</file>