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70" r:id="rId13"/>
    <p:sldId id="271" r:id="rId14"/>
    <p:sldId id="262" r:id="rId15"/>
    <p:sldId id="272" r:id="rId16"/>
    <p:sldId id="273" r:id="rId17"/>
    <p:sldId id="274" r:id="rId18"/>
    <p:sldId id="278" r:id="rId19"/>
    <p:sldId id="275" r:id="rId20"/>
    <p:sldId id="279" r:id="rId21"/>
    <p:sldId id="276" r:id="rId22"/>
    <p:sldId id="277" r:id="rId23"/>
    <p:sldId id="288" r:id="rId24"/>
    <p:sldId id="295" r:id="rId25"/>
    <p:sldId id="289" r:id="rId26"/>
    <p:sldId id="291" r:id="rId27"/>
    <p:sldId id="290" r:id="rId28"/>
    <p:sldId id="292" r:id="rId29"/>
    <p:sldId id="293" r:id="rId30"/>
    <p:sldId id="282" r:id="rId31"/>
    <p:sldId id="296" r:id="rId32"/>
    <p:sldId id="280" r:id="rId33"/>
    <p:sldId id="285" r:id="rId34"/>
    <p:sldId id="281" r:id="rId35"/>
    <p:sldId id="283" r:id="rId36"/>
    <p:sldId id="294" r:id="rId37"/>
    <p:sldId id="284" r:id="rId38"/>
    <p:sldId id="286" r:id="rId39"/>
    <p:sldId id="287" r:id="rId40"/>
    <p:sldId id="26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ao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dirty="0" err="1"/>
              <a:t>Processamento</a:t>
            </a:r>
            <a:r>
              <a:rPr dirty="0"/>
              <a:t> de Dados </a:t>
            </a:r>
            <a:r>
              <a:rPr dirty="0" err="1"/>
              <a:t>em</a:t>
            </a:r>
            <a:r>
              <a:rPr dirty="0"/>
              <a:t> Alta </a:t>
            </a:r>
            <a:r>
              <a:rPr dirty="0" err="1"/>
              <a:t>Velocidade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o Spark é útil?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 err="1"/>
              <a:t>Processamento</a:t>
            </a:r>
            <a:r>
              <a:rPr dirty="0"/>
              <a:t> de Big Data</a:t>
            </a:r>
          </a:p>
          <a:p>
            <a:r>
              <a:rPr dirty="0" err="1"/>
              <a:t>Análises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tempo real (Streaming)</a:t>
            </a:r>
          </a:p>
          <a:p>
            <a:r>
              <a:rPr dirty="0"/>
              <a:t>Machine Learning com </a:t>
            </a:r>
            <a:r>
              <a:rPr dirty="0" err="1"/>
              <a:t>grandes</a:t>
            </a:r>
            <a:r>
              <a:rPr dirty="0"/>
              <a:t> volumes de dados</a:t>
            </a:r>
          </a:p>
          <a:p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interativas</a:t>
            </a:r>
            <a:r>
              <a:rPr dirty="0"/>
              <a:t> com Spark SQL</a:t>
            </a:r>
            <a:endParaRPr lang="pt-BR" dirty="0"/>
          </a:p>
          <a:p>
            <a:pPr lvl="1"/>
            <a:r>
              <a:rPr lang="pt-BR" dirty="0"/>
              <a:t>Módulo do apache </a:t>
            </a:r>
            <a:r>
              <a:rPr lang="pt-BR" dirty="0" err="1"/>
              <a:t>spark</a:t>
            </a:r>
            <a:r>
              <a:rPr lang="pt-BR" dirty="0"/>
              <a:t> para consultas estruturadas, que permite usar comandos SQL e manipular </a:t>
            </a:r>
            <a:r>
              <a:rPr lang="pt-BR" dirty="0" err="1"/>
              <a:t>dataframes</a:t>
            </a:r>
            <a:r>
              <a:rPr lang="pt-BR" dirty="0"/>
              <a:t> de forma eficiente, integrando-se com outras linguagens como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scala</a:t>
            </a:r>
            <a:r>
              <a:rPr lang="pt-BR" dirty="0"/>
              <a:t> e </a:t>
            </a:r>
            <a:r>
              <a:rPr lang="pt-BR" dirty="0" err="1"/>
              <a:t>java</a:t>
            </a:r>
            <a:r>
              <a:rPr lang="pt-BR" dirty="0"/>
              <a:t>.</a:t>
            </a:r>
          </a:p>
          <a:p>
            <a:r>
              <a:rPr dirty="0"/>
              <a:t>Pipelines de dados </a:t>
            </a:r>
            <a:r>
              <a:rPr dirty="0" err="1"/>
              <a:t>mistos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Spark </a:t>
            </a:r>
            <a:r>
              <a:rPr dirty="0" err="1"/>
              <a:t>vs</a:t>
            </a:r>
            <a:r>
              <a:rPr dirty="0"/>
              <a:t> </a:t>
            </a:r>
            <a:r>
              <a:rPr dirty="0" err="1"/>
              <a:t>Hadoop</a:t>
            </a:r>
            <a:r>
              <a:rPr dirty="0"/>
              <a:t> </a:t>
            </a:r>
            <a:r>
              <a:rPr dirty="0" err="1"/>
              <a:t>MapReduce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Velocidade</a:t>
            </a:r>
            <a:r>
              <a:rPr dirty="0"/>
              <a:t>: </a:t>
            </a:r>
            <a:endParaRPr lang="pt-BR" dirty="0"/>
          </a:p>
          <a:p>
            <a:pPr lvl="1"/>
            <a:r>
              <a:rPr dirty="0"/>
              <a:t>Spark é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 (in-memory)</a:t>
            </a:r>
          </a:p>
          <a:p>
            <a:r>
              <a:rPr dirty="0" err="1"/>
              <a:t>Facilidade</a:t>
            </a:r>
            <a:r>
              <a:rPr dirty="0"/>
              <a:t> de </a:t>
            </a:r>
            <a:r>
              <a:rPr dirty="0" err="1"/>
              <a:t>uso</a:t>
            </a:r>
            <a:r>
              <a:rPr dirty="0"/>
              <a:t>: </a:t>
            </a:r>
            <a:endParaRPr lang="pt-BR" dirty="0"/>
          </a:p>
          <a:p>
            <a:pPr lvl="1"/>
            <a:r>
              <a:rPr dirty="0"/>
              <a:t>APIs de alto </a:t>
            </a:r>
            <a:r>
              <a:rPr dirty="0" err="1"/>
              <a:t>nível</a:t>
            </a:r>
            <a:r>
              <a:rPr dirty="0"/>
              <a:t> (</a:t>
            </a:r>
            <a:r>
              <a:rPr dirty="0" err="1"/>
              <a:t>PySpark</a:t>
            </a:r>
            <a:r>
              <a:rPr dirty="0"/>
              <a:t>)</a:t>
            </a:r>
          </a:p>
          <a:p>
            <a:r>
              <a:rPr dirty="0"/>
              <a:t>Streaming: </a:t>
            </a:r>
            <a:endParaRPr lang="pt-BR" dirty="0"/>
          </a:p>
          <a:p>
            <a:pPr lvl="1"/>
            <a:r>
              <a:rPr dirty="0" err="1"/>
              <a:t>suporte</a:t>
            </a:r>
            <a:r>
              <a:rPr dirty="0"/>
              <a:t> </a:t>
            </a:r>
            <a:r>
              <a:rPr dirty="0" err="1"/>
              <a:t>nativo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Spark</a:t>
            </a:r>
          </a:p>
          <a:p>
            <a:r>
              <a:rPr dirty="0"/>
              <a:t>Machine Learning: </a:t>
            </a:r>
            <a:endParaRPr lang="pt-BR" dirty="0"/>
          </a:p>
          <a:p>
            <a:pPr lvl="1"/>
            <a:r>
              <a:rPr dirty="0" err="1"/>
              <a:t>MLlib</a:t>
            </a:r>
            <a:r>
              <a:rPr dirty="0"/>
              <a:t> </a:t>
            </a:r>
            <a:r>
              <a:rPr dirty="0" err="1"/>
              <a:t>integrado</a:t>
            </a:r>
            <a:endParaRPr dirty="0"/>
          </a:p>
          <a:p>
            <a:r>
              <a:rPr dirty="0" err="1"/>
              <a:t>Tolerância</a:t>
            </a:r>
            <a:r>
              <a:rPr dirty="0"/>
              <a:t> a </a:t>
            </a:r>
            <a:r>
              <a:rPr dirty="0" err="1"/>
              <a:t>falhas</a:t>
            </a:r>
            <a:r>
              <a:rPr dirty="0"/>
              <a:t>: </a:t>
            </a:r>
            <a:endParaRPr lang="pt-BR" dirty="0"/>
          </a:p>
          <a:p>
            <a:pPr lvl="1"/>
            <a:r>
              <a:rPr dirty="0"/>
              <a:t>ambos </a:t>
            </a:r>
            <a:r>
              <a:rPr dirty="0" err="1"/>
              <a:t>possuem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MapReduce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Quando o </a:t>
            </a:r>
            <a:r>
              <a:rPr lang="pt-BR" dirty="0" err="1"/>
              <a:t>MapReduce</a:t>
            </a:r>
            <a:r>
              <a:rPr lang="pt-BR" dirty="0"/>
              <a:t> é mais indicado que o </a:t>
            </a:r>
            <a:r>
              <a:rPr lang="pt-BR" dirty="0" err="1"/>
              <a:t>Spark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Cenário: </a:t>
            </a:r>
          </a:p>
          <a:p>
            <a:pPr lvl="2"/>
            <a:r>
              <a:rPr lang="pt-BR" dirty="0"/>
              <a:t>Processamento de dados muito grandes com pouca memória disponível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Spark</a:t>
            </a:r>
            <a:r>
              <a:rPr lang="pt-BR" dirty="0"/>
              <a:t> trabalha em memória (RAM), o que traz alta performance, mas exige muita memória.</a:t>
            </a:r>
          </a:p>
          <a:p>
            <a:pPr lvl="1"/>
            <a:r>
              <a:rPr lang="pt-BR" dirty="0"/>
              <a:t>Em ambientes com restrições severas de memória, ou onde o custo de memória é alto, o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MapReduce</a:t>
            </a:r>
            <a:r>
              <a:rPr lang="pt-BR" dirty="0"/>
              <a:t>, que escreve no disco entre as etapas, pode ser mais seguro e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MapReduce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155314"/>
              </p:ext>
            </p:extLst>
          </p:nvPr>
        </p:nvGraphicFramePr>
        <p:xfrm>
          <a:off x="457200" y="1600200"/>
          <a:ext cx="8112265" cy="38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448">
                <a:tc>
                  <a:txBody>
                    <a:bodyPr/>
                    <a:lstStyle/>
                    <a:p>
                      <a:pPr algn="ctr" fontAlgn="t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Característica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Hadoop MapReduce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Velocidade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mais rápido (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in-memory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Mais lento (em disco)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Facilidade de uso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APIs de alto nível (PySpark)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Mais verboso e complexo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Suporte nativo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Não nativo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Machine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MLlib integrado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Integrações externas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Tolerância a falhas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3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Baixa memória 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Pode falhar ou ser ineficiente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Mais confiável (processamento em disco)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3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 com PySpark: Contador de Palavras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pyspark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SparkContext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sz="16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SparkContext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('local', '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Contador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Palavras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sz="1600" dirty="0" err="1">
                <a:latin typeface="Courier New" pitchFamily="49" charset="0"/>
                <a:cs typeface="Courier New" pitchFamily="49" charset="0"/>
              </a:rPr>
              <a:t>texto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 = ['Spark é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rápido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', 'Spark é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poderoso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sz="1600" dirty="0" err="1">
                <a:latin typeface="Courier New" pitchFamily="49" charset="0"/>
                <a:cs typeface="Courier New" pitchFamily="49" charset="0"/>
              </a:rPr>
              <a:t>rdd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sc.parallelize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texto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sz="1600" dirty="0" err="1">
                <a:latin typeface="Courier New" pitchFamily="49" charset="0"/>
                <a:cs typeface="Courier New" pitchFamily="49" charset="0"/>
              </a:rPr>
              <a:t>contagem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rdd.flatMap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(lambda l: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l.split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(' ')) \</a:t>
            </a:r>
          </a:p>
          <a:p>
            <a:pPr marL="0" indent="0">
              <a:buNone/>
            </a:pPr>
            <a:r>
              <a:rPr sz="1600" dirty="0">
                <a:latin typeface="Courier New" pitchFamily="49" charset="0"/>
                <a:cs typeface="Courier New" pitchFamily="49" charset="0"/>
              </a:rPr>
              <a:t>          .map(lambda p: (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p.lower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(), 1)) \</a:t>
            </a:r>
          </a:p>
          <a:p>
            <a:pPr marL="0" indent="0">
              <a:buNone/>
            </a:pPr>
            <a:r>
              <a:rPr sz="1600" dirty="0">
                <a:latin typeface="Courier New" pitchFamily="49" charset="0"/>
                <a:cs typeface="Courier New" pitchFamily="49" charset="0"/>
              </a:rPr>
              <a:t>          .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reduceByKey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(lambda a, b: a + b)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palavra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, total in 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contagem.collect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sz="1600" dirty="0">
                <a:latin typeface="Courier New" pitchFamily="49" charset="0"/>
                <a:cs typeface="Courier New" pitchFamily="49" charset="0"/>
              </a:rPr>
              <a:t>    print(f'{</a:t>
            </a:r>
            <a:r>
              <a:rPr sz="1600" dirty="0" err="1">
                <a:latin typeface="Courier New" pitchFamily="49" charset="0"/>
                <a:cs typeface="Courier New" pitchFamily="49" charset="0"/>
              </a:rPr>
              <a:t>palavra</a:t>
            </a:r>
            <a:r>
              <a:rPr sz="1600" dirty="0">
                <a:latin typeface="Courier New" pitchFamily="49" charset="0"/>
                <a:cs typeface="Courier New" pitchFamily="49" charset="0"/>
              </a:rPr>
              <a:t>}: {total}')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Crescimento exponencial na geração de dados, impulsionado por redes sociais, sensores </a:t>
            </a:r>
            <a:r>
              <a:rPr lang="pt-BR" dirty="0" err="1"/>
              <a:t>IoT</a:t>
            </a:r>
            <a:r>
              <a:rPr lang="pt-BR" dirty="0"/>
              <a:t>, registros financeiros, logs de sistemas e documentos digitais, tornou inviável processar grandes volumes de dados com ferramentas tradicionais. </a:t>
            </a:r>
          </a:p>
          <a:p>
            <a:r>
              <a:rPr lang="pt-BR" dirty="0"/>
              <a:t>Nesse cenário, surge o Apache </a:t>
            </a:r>
            <a:r>
              <a:rPr lang="pt-BR" dirty="0" err="1"/>
              <a:t>Spark</a:t>
            </a:r>
            <a:r>
              <a:rPr lang="pt-BR" dirty="0"/>
              <a:t>, uma plataforma de processamento paralelo projetada para lidar com Big Data de maneira rápida, distribuída e eficiente.</a:t>
            </a:r>
          </a:p>
        </p:txBody>
      </p:sp>
    </p:spTree>
    <p:extLst>
      <p:ext uri="{BB962C8B-B14F-4D97-AF65-F5344CB8AC3E}">
        <p14:creationId xmlns:p14="http://schemas.microsoft.com/office/powerpoint/2010/main" val="205904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Spark</a:t>
            </a:r>
            <a:r>
              <a:rPr lang="pt-BR" dirty="0"/>
              <a:t> foi projetado para realizar operações </a:t>
            </a:r>
            <a:r>
              <a:rPr lang="pt-BR" dirty="0" err="1"/>
              <a:t>in-memory</a:t>
            </a:r>
            <a:r>
              <a:rPr lang="pt-BR" dirty="0"/>
              <a:t> (na memória RAM), ao contrário do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MapReduce</a:t>
            </a:r>
            <a:r>
              <a:rPr lang="pt-BR" dirty="0"/>
              <a:t>, que grava em disco após cada etapa. </a:t>
            </a:r>
          </a:p>
          <a:p>
            <a:r>
              <a:rPr lang="pt-BR" dirty="0"/>
              <a:t>Reduz significativamente o tempo de execução de algoritmos complexos, como:</a:t>
            </a:r>
          </a:p>
          <a:p>
            <a:pPr lvl="1"/>
            <a:r>
              <a:rPr lang="pt-BR" dirty="0"/>
              <a:t>Análise de logs e cliques em tempo real;</a:t>
            </a:r>
          </a:p>
          <a:p>
            <a:pPr lvl="1"/>
            <a:r>
              <a:rPr lang="pt-BR" dirty="0"/>
              <a:t>Processamento de grandes coleções de textos (</a:t>
            </a:r>
            <a:r>
              <a:rPr lang="pt-BR" dirty="0" err="1"/>
              <a:t>text</a:t>
            </a:r>
            <a:r>
              <a:rPr lang="pt-BR" dirty="0"/>
              <a:t> mining);</a:t>
            </a:r>
          </a:p>
          <a:p>
            <a:pPr lvl="1"/>
            <a:r>
              <a:rPr lang="pt-BR" dirty="0"/>
              <a:t>Treinamento de modelos de </a:t>
            </a:r>
            <a:r>
              <a:rPr lang="pt-BR" dirty="0" err="1"/>
              <a:t>Machine</a:t>
            </a:r>
            <a:r>
              <a:rPr lang="pt-BR" dirty="0"/>
              <a:t> Learning em conjuntos de dados extensos.</a:t>
            </a:r>
          </a:p>
          <a:p>
            <a:r>
              <a:rPr lang="pt-BR" dirty="0"/>
              <a:t>Exemplo prático: </a:t>
            </a:r>
          </a:p>
          <a:p>
            <a:pPr lvl="1"/>
            <a:r>
              <a:rPr lang="pt-BR" dirty="0"/>
              <a:t>Em um conjunto com milhares de homilias, como no caso das homilias papais, o </a:t>
            </a:r>
            <a:r>
              <a:rPr lang="pt-BR" dirty="0" err="1"/>
              <a:t>Spark</a:t>
            </a:r>
            <a:r>
              <a:rPr lang="pt-BR" dirty="0"/>
              <a:t> permite </a:t>
            </a:r>
            <a:r>
              <a:rPr lang="pt-BR" dirty="0" err="1"/>
              <a:t>tokenizar</a:t>
            </a:r>
            <a:r>
              <a:rPr lang="pt-BR" dirty="0"/>
              <a:t>, remover </a:t>
            </a:r>
            <a:r>
              <a:rPr lang="pt-BR" dirty="0" err="1"/>
              <a:t>stopwords</a:t>
            </a:r>
            <a:r>
              <a:rPr lang="pt-BR" dirty="0"/>
              <a:t> e aplicar algoritmos como LDA em minutos, o que levaria horas com ferramentas não distribuídas.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12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Processamento paralelo e distribuído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Spark</a:t>
            </a:r>
            <a:r>
              <a:rPr lang="pt-BR" dirty="0"/>
              <a:t> foi criado para rodar sobre clusters com várias máquinas trabalhando em paralelo, mas também funciona em ambientes locais com múltiplos núcleos de CPU. </a:t>
            </a:r>
          </a:p>
          <a:p>
            <a:pPr lvl="1"/>
            <a:r>
              <a:rPr lang="pt-BR" dirty="0"/>
              <a:t>Isso permite escalar facilmente:</a:t>
            </a:r>
          </a:p>
          <a:p>
            <a:pPr lvl="2"/>
            <a:r>
              <a:rPr lang="pt-BR" dirty="0"/>
              <a:t>De um notebook pessoal (como no </a:t>
            </a:r>
            <a:r>
              <a:rPr lang="pt-BR" dirty="0" err="1"/>
              <a:t>Colab</a:t>
            </a:r>
            <a:r>
              <a:rPr lang="pt-BR" dirty="0"/>
              <a:t>),</a:t>
            </a:r>
          </a:p>
          <a:p>
            <a:pPr lvl="2"/>
            <a:r>
              <a:rPr lang="pt-BR" dirty="0"/>
              <a:t>Para um cluster de servidores na nuvem (como AWS, </a:t>
            </a:r>
            <a:r>
              <a:rPr lang="pt-BR" dirty="0" err="1"/>
              <a:t>Azure</a:t>
            </a:r>
            <a:r>
              <a:rPr lang="pt-BR" dirty="0"/>
              <a:t>, GCP).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89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  <a:br>
              <a:rPr lang="pt-BR" dirty="0"/>
            </a:br>
            <a:r>
              <a:rPr lang="pt-BR" sz="2700" dirty="0" err="1"/>
              <a:t>APIs</a:t>
            </a:r>
            <a:r>
              <a:rPr lang="pt-BR" sz="2700" dirty="0"/>
              <a:t> integradas para diversas tarefas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829368"/>
              </p:ext>
            </p:extLst>
          </p:nvPr>
        </p:nvGraphicFramePr>
        <p:xfrm>
          <a:off x="457200" y="1600200"/>
          <a:ext cx="8229600" cy="406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Biblioteca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Finalidade Principal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Exemplos de Aplicação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SQL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dados estruturados com linguagem SQL-like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Consulta a grandes volumes de dados tabulares (ex: logs, registros financeiros)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MLlib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Machine Learning escalável (classificação, regressão, clustering)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tópicos (LDA), previsão de demanda, segmentação de clientes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GraphX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de grafos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redes sociais, detecção de comunidades, mapeamento de rotas de tráfego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 Streaming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de fluxos em tempo 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Monitoramento de sensores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IoT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análise de eventos de sistemas em tempo real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5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Suporte a </a:t>
            </a:r>
            <a:r>
              <a:rPr lang="pt-BR" dirty="0" err="1"/>
              <a:t>Machine</a:t>
            </a:r>
            <a:r>
              <a:rPr lang="pt-BR" dirty="0"/>
              <a:t> Learning em larga escala</a:t>
            </a:r>
          </a:p>
          <a:p>
            <a:pPr lvl="1"/>
            <a:r>
              <a:rPr lang="pt-BR" dirty="0"/>
              <a:t>Ao usar </a:t>
            </a:r>
            <a:r>
              <a:rPr lang="pt-BR" dirty="0" err="1"/>
              <a:t>MLlib</a:t>
            </a:r>
            <a:r>
              <a:rPr lang="pt-BR" dirty="0"/>
              <a:t>, é possível treinar modelos em volumes massivos de dados com facilidade. </a:t>
            </a:r>
          </a:p>
          <a:p>
            <a:pPr lvl="1"/>
            <a:r>
              <a:rPr lang="pt-BR" dirty="0"/>
              <a:t>No caso de LDA (</a:t>
            </a:r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r>
              <a:rPr lang="pt-BR" dirty="0"/>
              <a:t>), por exemplo, o </a:t>
            </a:r>
            <a:r>
              <a:rPr lang="pt-BR" dirty="0" err="1"/>
              <a:t>Spark</a:t>
            </a:r>
            <a:r>
              <a:rPr lang="pt-BR" dirty="0"/>
              <a:t> permite identificar temas ocultos em coleções textuais gigantes — útil para:</a:t>
            </a:r>
          </a:p>
          <a:p>
            <a:pPr lvl="2"/>
            <a:r>
              <a:rPr lang="pt-BR" dirty="0"/>
              <a:t>Agrupar notícias por assuntos automaticamente;</a:t>
            </a:r>
          </a:p>
          <a:p>
            <a:pPr lvl="2"/>
            <a:r>
              <a:rPr lang="pt-BR" dirty="0"/>
              <a:t>Organizar documentos legais, médicos ou religiosos;</a:t>
            </a:r>
          </a:p>
          <a:p>
            <a:pPr lvl="2"/>
            <a:r>
              <a:rPr lang="pt-BR" dirty="0"/>
              <a:t>Detectar padrões temáticos em mensagens ou feedbacks de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40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o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err="1"/>
              <a:t>Plataforma</a:t>
            </a:r>
            <a:r>
              <a:rPr dirty="0"/>
              <a:t> de </a:t>
            </a:r>
            <a:r>
              <a:rPr dirty="0" err="1"/>
              <a:t>processamento</a:t>
            </a:r>
            <a:r>
              <a:rPr dirty="0"/>
              <a:t> de dados </a:t>
            </a:r>
            <a:r>
              <a:rPr dirty="0" err="1"/>
              <a:t>distribuídos</a:t>
            </a:r>
            <a:endParaRPr lang="pt-BR" dirty="0"/>
          </a:p>
          <a:p>
            <a:pPr lvl="1"/>
            <a:r>
              <a:rPr lang="pt-BR" dirty="0"/>
              <a:t>Capacidade dividir uma tarefa de processamento de dados em várias partes e executá-las simultaneamente em múltiplas máquinas (nós) de um cluster. </a:t>
            </a:r>
          </a:p>
          <a:p>
            <a:pPr lvl="1"/>
            <a:r>
              <a:rPr lang="pt-BR" dirty="0"/>
              <a:t>Isso acelera drasticamente o tempo de execução quando lidamos com grandes volumes de dados.</a:t>
            </a:r>
            <a:endParaRPr dirty="0"/>
          </a:p>
          <a:p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aberto</a:t>
            </a:r>
            <a:r>
              <a:rPr dirty="0"/>
              <a:t>, </a:t>
            </a:r>
            <a:r>
              <a:rPr dirty="0" err="1"/>
              <a:t>rápida</a:t>
            </a:r>
            <a:r>
              <a:rPr dirty="0"/>
              <a:t> e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usar</a:t>
            </a:r>
            <a:endParaRPr dirty="0"/>
          </a:p>
          <a:p>
            <a:r>
              <a:rPr dirty="0" err="1"/>
              <a:t>Processamento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memória</a:t>
            </a:r>
            <a:r>
              <a:rPr dirty="0"/>
              <a:t> (in-memory)</a:t>
            </a:r>
          </a:p>
          <a:p>
            <a:r>
              <a:rPr dirty="0" err="1"/>
              <a:t>Suporte</a:t>
            </a:r>
            <a:r>
              <a:rPr dirty="0"/>
              <a:t> a Python, </a:t>
            </a:r>
            <a:r>
              <a:rPr dirty="0" err="1"/>
              <a:t>Scala</a:t>
            </a:r>
            <a:r>
              <a:rPr dirty="0"/>
              <a:t>, Java e R</a:t>
            </a:r>
          </a:p>
          <a:p>
            <a:r>
              <a:rPr dirty="0"/>
              <a:t>APIs </a:t>
            </a:r>
            <a:r>
              <a:rPr dirty="0" err="1"/>
              <a:t>para</a:t>
            </a:r>
            <a:r>
              <a:rPr dirty="0"/>
              <a:t> batch, streaming, SQL e machine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  <a:br>
              <a:rPr lang="pt-BR" dirty="0"/>
            </a:br>
            <a:r>
              <a:rPr lang="pt-BR" sz="2200" dirty="0"/>
              <a:t>Casos de uso típicos do </a:t>
            </a:r>
            <a:r>
              <a:rPr lang="pt-BR" sz="2200" dirty="0" err="1"/>
              <a:t>Spark</a:t>
            </a:r>
            <a:r>
              <a:rPr lang="pt-BR" sz="2200" dirty="0"/>
              <a:t> em análise de dados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17427"/>
              </p:ext>
            </p:extLst>
          </p:nvPr>
        </p:nvGraphicFramePr>
        <p:xfrm>
          <a:off x="457200" y="1600200"/>
          <a:ext cx="8229600" cy="408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Aplicação 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o Spark é usado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E-commerce (ex: Amazon, Mercado Livre)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comportamento do usuário, recomendação de produtos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Bancos e Finanças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Detecção de fraudes em tempo real, análises de risco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prontuários, agrupamento de sintomas por tópicos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Ciência de dados textuais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grandes volumes de texto (ex: homilias, artigos, jornais)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Indústria e IoT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de dados de sensores em tempo real, manutenção preditiva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3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Por que usar </a:t>
            </a:r>
            <a:r>
              <a:rPr lang="pt-BR" dirty="0" err="1"/>
              <a:t>Spark</a:t>
            </a:r>
            <a:r>
              <a:rPr lang="pt-BR" dirty="0"/>
              <a:t> em projetos educacionais e acadêmicos</a:t>
            </a:r>
          </a:p>
          <a:p>
            <a:pPr lvl="1"/>
            <a:r>
              <a:rPr lang="pt-BR" dirty="0"/>
              <a:t>Permite aos alunos vivenciarem o uso de ferramentas profissionais usadas em empresas reais;</a:t>
            </a:r>
          </a:p>
          <a:p>
            <a:pPr lvl="1"/>
            <a:r>
              <a:rPr lang="pt-BR" dirty="0"/>
              <a:t>Incentiva o pensamento distribuído e otimizado;</a:t>
            </a:r>
          </a:p>
          <a:p>
            <a:pPr lvl="1"/>
            <a:r>
              <a:rPr lang="pt-BR" dirty="0"/>
              <a:t>É open </a:t>
            </a:r>
            <a:r>
              <a:rPr lang="pt-BR" dirty="0" err="1"/>
              <a:t>source</a:t>
            </a:r>
            <a:r>
              <a:rPr lang="pt-BR" dirty="0"/>
              <a:t> e pode ser usado no Google </a:t>
            </a:r>
            <a:r>
              <a:rPr lang="pt-BR" dirty="0" err="1"/>
              <a:t>Colab</a:t>
            </a:r>
            <a:r>
              <a:rPr lang="pt-BR" dirty="0"/>
              <a:t> com ajustes simples;</a:t>
            </a:r>
          </a:p>
          <a:p>
            <a:pPr lvl="1"/>
            <a:r>
              <a:rPr lang="pt-BR" dirty="0"/>
              <a:t>Conecta teoria e prática em Big Data, processamento paralelo e NLP.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72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em Analise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Apache </a:t>
            </a:r>
            <a:r>
              <a:rPr lang="pt-BR" dirty="0" err="1"/>
              <a:t>Spark</a:t>
            </a:r>
            <a:r>
              <a:rPr lang="pt-BR" dirty="0"/>
              <a:t> não é apenas mais uma ferramenta de análise de dados: </a:t>
            </a:r>
          </a:p>
          <a:p>
            <a:pPr lvl="1"/>
            <a:r>
              <a:rPr lang="pt-BR" dirty="0"/>
              <a:t>Ele representa uma mudança de paradigma, em que o foco passa a ser eficiência, escalabilidade e integração inteligente de técnicas analíticas avançadas, como o </a:t>
            </a:r>
            <a:r>
              <a:rPr lang="pt-BR" dirty="0" err="1"/>
              <a:t>Machine</a:t>
            </a:r>
            <a:r>
              <a:rPr lang="pt-BR" dirty="0"/>
              <a:t> Learning distribuído. </a:t>
            </a:r>
          </a:p>
          <a:p>
            <a:r>
              <a:rPr lang="pt-BR" dirty="0"/>
              <a:t>Seu uso é recomendado em cenário onde há grande volume de dados e necessidade de resposta rápida e escalável.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75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E49D-86DC-941B-83F8-D623AD2C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66233-1AB0-8AED-2E65-01091F5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Ela é projetada para ser escalável, distribuída e eficiente, funcionando perfeitamente com grandes volumes de dados em ambientes de cluster</a:t>
            </a:r>
          </a:p>
          <a:p>
            <a:r>
              <a:rPr lang="pt-BR" dirty="0"/>
              <a:t>Vantagens do </a:t>
            </a:r>
            <a:r>
              <a:rPr lang="pt-BR" dirty="0" err="1"/>
              <a:t>MLlib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Processamento distribuído em clusters com alta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Integração com </a:t>
            </a:r>
            <a:r>
              <a:rPr lang="pt-BR" dirty="0" err="1"/>
              <a:t>DataFrames</a:t>
            </a:r>
            <a:r>
              <a:rPr lang="pt-BR" dirty="0"/>
              <a:t>, SQL, Spark Streaming e </a:t>
            </a:r>
            <a:r>
              <a:rPr lang="pt-BR" dirty="0" err="1"/>
              <a:t>GraphX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Ideal para análises em larga escala, como análise de logs, recomendação de produtos, e análise de textos (como você já está fazendo com LDA)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89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21E1A-E6C3-411F-1589-207E6CB1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4F2D423F-514C-C8D1-97B1-1DC4E8A82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B8FD58-E5BA-4751-6E2C-BB46AD66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35" y="1591033"/>
            <a:ext cx="4992329" cy="49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2CA32-0246-73BD-C5AE-DFE851E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56120E1-C867-A4FE-876F-A1FFA17B9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48939"/>
              </p:ext>
            </p:extLst>
          </p:nvPr>
        </p:nvGraphicFramePr>
        <p:xfrm>
          <a:off x="457200" y="1600200"/>
          <a:ext cx="8229600" cy="445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5297033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2838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principais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39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Classificação e Regressão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linear, regressão logística, árvores de decisão, etc.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0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Gaussian Mixture, etc.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18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Filtragem Colaborativa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Recomendação de produtos (ex: ALS – Alternating Least Squares)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61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Redução de Dimensionalidade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(Análise de Componentes Principais), SVD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18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 de </a:t>
                      </a:r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Transformações, normalizações, modelagem em cadeia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06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 de Tópicos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 (Latent Dirichlet Allocation), entre outros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53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73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430C-5E31-E394-A0FA-7E59F98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709A-DDB4-80C7-9B9D-EE4F933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Regressão e Classificação </a:t>
            </a:r>
          </a:p>
          <a:p>
            <a:pPr lvl="1"/>
            <a:r>
              <a:rPr lang="pt-BR" dirty="0"/>
              <a:t>Algoritmos supervisionados para prever valores ou categorias: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Linear </a:t>
            </a:r>
            <a:r>
              <a:rPr lang="pt-BR" dirty="0" err="1"/>
              <a:t>Regression</a:t>
            </a:r>
            <a:r>
              <a:rPr lang="pt-BR" dirty="0"/>
              <a:t> (Regressão Linear)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(Regressão Logística)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 (Árvores de Decisão)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Random Forest (Floresta Aleatória)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err="1"/>
              <a:t>Gradient-Boosted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 (GBT)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err="1"/>
              <a:t>Multilayer</a:t>
            </a:r>
            <a:r>
              <a:rPr lang="pt-BR" dirty="0"/>
              <a:t> </a:t>
            </a:r>
            <a:r>
              <a:rPr lang="pt-BR" dirty="0" err="1"/>
              <a:t>Perceptron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(MLP) – uma forma simples de rede neural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52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430C-5E31-E394-A0FA-7E59F98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709A-DDB4-80C7-9B9D-EE4F933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/>
              <a:t>Clustering</a:t>
            </a:r>
            <a:endParaRPr lang="pt-BR" b="1" dirty="0"/>
          </a:p>
          <a:p>
            <a:pPr lvl="1"/>
            <a:r>
              <a:rPr lang="pt-BR" dirty="0"/>
              <a:t>Algoritmos não supervisionados para agrupar dados: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K-</a:t>
            </a:r>
            <a:r>
              <a:rPr lang="pt-BR" b="1" dirty="0" err="1"/>
              <a:t>Means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 err="1"/>
              <a:t>Bisecting</a:t>
            </a:r>
            <a:r>
              <a:rPr lang="pt-BR" b="1" dirty="0"/>
              <a:t> K-</a:t>
            </a:r>
            <a:r>
              <a:rPr lang="pt-BR" b="1" dirty="0" err="1"/>
              <a:t>Means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 err="1"/>
              <a:t>Gaussian</a:t>
            </a:r>
            <a:r>
              <a:rPr lang="pt-BR" b="1" dirty="0"/>
              <a:t> </a:t>
            </a:r>
            <a:r>
              <a:rPr lang="pt-BR" b="1" dirty="0" err="1"/>
              <a:t>Mixture</a:t>
            </a:r>
            <a:r>
              <a:rPr lang="pt-BR" b="1" dirty="0"/>
              <a:t> Models (GMM)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LDA (</a:t>
            </a:r>
            <a:r>
              <a:rPr lang="pt-BR" b="1" dirty="0" err="1"/>
              <a:t>Latent</a:t>
            </a:r>
            <a:r>
              <a:rPr lang="pt-BR" b="1" dirty="0"/>
              <a:t> </a:t>
            </a:r>
            <a:r>
              <a:rPr lang="pt-BR" b="1" dirty="0" err="1"/>
              <a:t>Dirichlet</a:t>
            </a:r>
            <a:r>
              <a:rPr lang="pt-BR" b="1" dirty="0"/>
              <a:t> </a:t>
            </a:r>
            <a:r>
              <a:rPr lang="pt-BR" b="1" dirty="0" err="1"/>
              <a:t>Allocation</a:t>
            </a:r>
            <a:r>
              <a:rPr lang="pt-BR" b="1" dirty="0"/>
              <a:t>)</a:t>
            </a:r>
            <a:r>
              <a:rPr lang="pt-BR" dirty="0"/>
              <a:t> – para modelagem de tópicos</a:t>
            </a:r>
          </a:p>
          <a:p>
            <a:r>
              <a:rPr lang="pt-BR" b="1" dirty="0"/>
              <a:t>Redução de Dimensionalidade</a:t>
            </a:r>
          </a:p>
          <a:p>
            <a:pPr lvl="1"/>
            <a:r>
              <a:rPr lang="pt-BR" dirty="0"/>
              <a:t>Usado para reduzir o número de variáveis (</a:t>
            </a:r>
            <a:r>
              <a:rPr lang="pt-BR" dirty="0" err="1"/>
              <a:t>features</a:t>
            </a:r>
            <a:r>
              <a:rPr lang="pt-BR" dirty="0"/>
              <a:t>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PCA (Principal </a:t>
            </a:r>
            <a:r>
              <a:rPr lang="pt-BR" b="1" dirty="0" err="1"/>
              <a:t>Component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)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SVD (Singular </a:t>
            </a:r>
            <a:r>
              <a:rPr lang="pt-BR" b="1" dirty="0" err="1"/>
              <a:t>Value</a:t>
            </a:r>
            <a:r>
              <a:rPr lang="pt-BR" b="1" dirty="0"/>
              <a:t> </a:t>
            </a:r>
            <a:r>
              <a:rPr lang="pt-BR" b="1" dirty="0" err="1"/>
              <a:t>Decomposition</a:t>
            </a:r>
            <a:r>
              <a:rPr lang="pt-BR" b="1" dirty="0"/>
              <a:t>)</a:t>
            </a:r>
            <a:r>
              <a:rPr lang="pt-BR" dirty="0"/>
              <a:t> (via </a:t>
            </a:r>
            <a:r>
              <a:rPr lang="pt-BR" dirty="0" err="1"/>
              <a:t>RowMatrix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00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430C-5E31-E394-A0FA-7E59F98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709A-DDB4-80C7-9B9D-EE4F933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Recomendação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ALS (</a:t>
            </a:r>
            <a:r>
              <a:rPr lang="pt-BR" dirty="0" err="1"/>
              <a:t>Alternating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Squares</a:t>
            </a:r>
            <a:r>
              <a:rPr lang="pt-BR" dirty="0"/>
              <a:t>) para filtragem colaborativa (sistemas de recomendação)</a:t>
            </a:r>
          </a:p>
          <a:p>
            <a:r>
              <a:rPr lang="pt-BR" dirty="0"/>
              <a:t>Pipelines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Ferramentas para compor modelos em sequência: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Pipeline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err="1"/>
              <a:t>PipelineModel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Transformers e </a:t>
            </a:r>
            <a:r>
              <a:rPr lang="pt-BR" dirty="0" err="1"/>
              <a:t>Estimators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Ferramentas para normalização, </a:t>
            </a:r>
            <a:r>
              <a:rPr lang="pt-BR" dirty="0" err="1"/>
              <a:t>tokenização</a:t>
            </a:r>
            <a:r>
              <a:rPr lang="pt-BR" dirty="0"/>
              <a:t>, extração de </a:t>
            </a:r>
            <a:r>
              <a:rPr lang="pt-BR" dirty="0" err="1"/>
              <a:t>features</a:t>
            </a:r>
            <a:r>
              <a:rPr lang="pt-BR" dirty="0"/>
              <a:t>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24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430C-5E31-E394-A0FA-7E59F98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MLlib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Machine</a:t>
            </a:r>
            <a:r>
              <a:rPr lang="pt-BR" dirty="0"/>
              <a:t> Learning Library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709A-DDB4-80C7-9B9D-EE4F933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Pré-processamento e Engenharia de Atributos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VectorAssembler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StringIndexer</a:t>
            </a:r>
            <a:r>
              <a:rPr lang="pt-BR" dirty="0"/>
              <a:t> / </a:t>
            </a:r>
            <a:r>
              <a:rPr lang="pt-BR" dirty="0" err="1"/>
              <a:t>OneHotEncoder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StandardScaler</a:t>
            </a:r>
            <a:r>
              <a:rPr lang="pt-BR" dirty="0"/>
              <a:t>, </a:t>
            </a:r>
            <a:r>
              <a:rPr lang="pt-BR" dirty="0" err="1"/>
              <a:t>MinMaxScaler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PolynomialExpansion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HashingTF</a:t>
            </a:r>
            <a:r>
              <a:rPr lang="pt-BR" dirty="0"/>
              <a:t>, IDF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Word2Vec</a:t>
            </a:r>
          </a:p>
          <a:p>
            <a:r>
              <a:rPr lang="pt-BR" dirty="0"/>
              <a:t>Avaliação de Modelos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BinaryClassificationEvaluator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MulticlassClassificationEvaluator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RegressionEvaluator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ClusteringEvaluator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2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e por que surgiu?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Criado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2009 no </a:t>
            </a:r>
            <a:r>
              <a:rPr dirty="0" err="1"/>
              <a:t>AMPLab</a:t>
            </a:r>
            <a:r>
              <a:rPr dirty="0"/>
              <a:t> (Berkeley)</a:t>
            </a:r>
            <a:endParaRPr lang="pt-BR" dirty="0"/>
          </a:p>
          <a:p>
            <a:r>
              <a:rPr dirty="0" err="1"/>
              <a:t>Tornou</a:t>
            </a:r>
            <a:r>
              <a:rPr dirty="0"/>
              <a:t>-se </a:t>
            </a:r>
            <a:r>
              <a:rPr dirty="0" err="1"/>
              <a:t>projeto</a:t>
            </a:r>
            <a:r>
              <a:rPr dirty="0"/>
              <a:t> da Apache </a:t>
            </a:r>
            <a:r>
              <a:rPr dirty="0" err="1"/>
              <a:t>em</a:t>
            </a:r>
            <a:r>
              <a:rPr dirty="0"/>
              <a:t> 2014</a:t>
            </a:r>
          </a:p>
          <a:p>
            <a:r>
              <a:rPr dirty="0"/>
              <a:t>Surge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alternativa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rápida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Hadoop</a:t>
            </a:r>
            <a:r>
              <a:rPr dirty="0"/>
              <a:t> </a:t>
            </a:r>
            <a:r>
              <a:rPr dirty="0" err="1"/>
              <a:t>MapReduce</a:t>
            </a:r>
            <a:endParaRPr dirty="0"/>
          </a:p>
          <a:p>
            <a:r>
              <a:rPr dirty="0" err="1"/>
              <a:t>Foco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desempenho</a:t>
            </a:r>
            <a:r>
              <a:rPr dirty="0"/>
              <a:t>, </a:t>
            </a:r>
            <a:r>
              <a:rPr dirty="0" err="1"/>
              <a:t>simplicidade</a:t>
            </a:r>
            <a:r>
              <a:rPr dirty="0"/>
              <a:t> e </a:t>
            </a:r>
            <a:r>
              <a:rPr dirty="0" err="1"/>
              <a:t>flexibilidade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69566-1DC0-C17E-2E26-2D268CB2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LDA</a:t>
            </a:r>
            <a:br>
              <a:rPr lang="pt-BR" dirty="0"/>
            </a:br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F7FFE-94C5-E9DD-ED4F-64CE9262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LDA</a:t>
            </a:r>
          </a:p>
          <a:p>
            <a:pPr lvl="1"/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endParaRPr lang="pt-BR" dirty="0"/>
          </a:p>
          <a:p>
            <a:pPr lvl="2"/>
            <a:r>
              <a:rPr lang="pt-BR" dirty="0"/>
              <a:t>Alocação Latente de </a:t>
            </a:r>
            <a:r>
              <a:rPr lang="pt-BR" dirty="0" err="1"/>
              <a:t>Dirichlet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Latent</a:t>
            </a:r>
            <a:r>
              <a:rPr lang="pt-BR" dirty="0"/>
              <a:t> (Latente):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Algo escondido ou não diretamente observável, como os tópicos ocultos nos textos.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Dirichlet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Refere-se a uma distribuição estatística usada no modelo para representar a probabilidade de distribuição dos tópicos em documentos e das palavras em tópicos.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É um conceito matemático.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Allocation</a:t>
            </a:r>
            <a:r>
              <a:rPr lang="pt-BR" dirty="0"/>
              <a:t> (Alocação):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Significa a atribuição/distribuição das palavras aos tópicos e dos tópicos aos documentos.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34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5BFD1-7D3E-7BF4-FFFA-1A3162A0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LDA</a:t>
            </a:r>
            <a:br>
              <a:rPr lang="pt-BR" dirty="0"/>
            </a:br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9E0387-1046-DDC4-288E-81090D2F4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51818" y="1454509"/>
            <a:ext cx="5153666" cy="5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386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BF9E0-B1C8-2F85-74A7-43ADAAA5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LDA</a:t>
            </a:r>
            <a:br>
              <a:rPr lang="pt-BR" dirty="0"/>
            </a:br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2C9CD-38CD-49D2-654C-24CA18CE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34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Definição</a:t>
            </a:r>
          </a:p>
          <a:p>
            <a:pPr lvl="1"/>
            <a:r>
              <a:rPr lang="pt-BR" dirty="0"/>
              <a:t>O LDA é um modelo probabilístico que identifica automaticamente conjuntos de palavras que costumam aparecer juntas nos textos, agrupando-as em tópicos. </a:t>
            </a:r>
          </a:p>
          <a:p>
            <a:pPr lvl="1"/>
            <a:r>
              <a:rPr lang="pt-BR" dirty="0"/>
              <a:t>Cada documento pode abordar vários tópicos ao mesmo tempo, em diferentes proporções.</a:t>
            </a:r>
          </a:p>
          <a:p>
            <a:r>
              <a:rPr lang="pt-BR" dirty="0"/>
              <a:t>Para que serve o LDA: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Descobrir temas centrais em grandes volumes de texto sem precisar ler tudo manualmente.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Agrupar documentos semelhantes com base nos tópicos abordados.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Explorar coleções textuais, como notícias, artigos científicos, homilias,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Reduzir dimensionalidade textual, para uso posterior em visualizações ou classificações.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85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01511-0D3E-FF3B-ABA6-9885CE3D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LDA</a:t>
            </a:r>
            <a:br>
              <a:rPr lang="pt-BR" dirty="0"/>
            </a:br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51DAE96-44ED-E158-CAB2-178197639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77597"/>
              </p:ext>
            </p:extLst>
          </p:nvPr>
        </p:nvGraphicFramePr>
        <p:xfrm>
          <a:off x="457200" y="1600200"/>
          <a:ext cx="8229600" cy="516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9167958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6912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o LDA ajuda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182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Análise de homilias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Descobrir temas frequentes em sermões ao longo dos anos.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476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Artigos jornalísticos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Agrupar notícias por tema (política, economia, esporte).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95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Suporte ao cliente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Classificar automaticamente tópicos de reclamações.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591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Pesquisa acadêmica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Resumir os principais assuntos de uma base de artigo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0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93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74CF7-F979-8B52-603E-C85FC57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LDA</a:t>
            </a:r>
            <a:br>
              <a:rPr lang="pt-BR" dirty="0"/>
            </a:br>
            <a:r>
              <a:rPr lang="pt-BR" dirty="0" err="1"/>
              <a:t>Latent</a:t>
            </a:r>
            <a:r>
              <a:rPr lang="pt-BR" dirty="0"/>
              <a:t> </a:t>
            </a:r>
            <a:r>
              <a:rPr lang="pt-BR" dirty="0" err="1"/>
              <a:t>Dirichlet</a:t>
            </a:r>
            <a:r>
              <a:rPr lang="pt-BR" dirty="0"/>
              <a:t> </a:t>
            </a:r>
            <a:r>
              <a:rPr lang="pt-BR" dirty="0" err="1"/>
              <a:t>Allocation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2926C-F844-8A25-FCEF-D8ED8B50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  <a:p>
            <a:pPr lvl="1"/>
            <a:r>
              <a:rPr lang="pt-BR" dirty="0"/>
              <a:t>O LDA assume que cada documento é uma mistura de tópicos.</a:t>
            </a:r>
          </a:p>
          <a:p>
            <a:pPr lvl="1"/>
            <a:r>
              <a:rPr lang="pt-BR" dirty="0"/>
              <a:t>Cada tópico é uma distribuição de palavras com maior probabilidade de aparecer juntas.</a:t>
            </a:r>
          </a:p>
          <a:p>
            <a:pPr lvl="1"/>
            <a:r>
              <a:rPr lang="pt-BR" dirty="0"/>
              <a:t>Ele analisa estatisticamente os padrões de ocorrência das palavras nos documentos e tenta descobrir essas distribuições ocultas.</a:t>
            </a:r>
          </a:p>
        </p:txBody>
      </p:sp>
    </p:spTree>
    <p:extLst>
      <p:ext uri="{BB962C8B-B14F-4D97-AF65-F5344CB8AC3E}">
        <p14:creationId xmlns:p14="http://schemas.microsoft.com/office/powerpoint/2010/main" val="308680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452B6-3318-9299-9218-833C9E83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Spark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AE380-BCCA-F33D-2BDD-5A6881DB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5663382" cy="410742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Spark SQL é um módulo do Apache Spark usado para análise de dados estruturados. Ele permite escrever consultas SQL tradicionais para processar dados que estão em </a:t>
            </a:r>
            <a:r>
              <a:rPr lang="pt-BR" dirty="0" err="1"/>
              <a:t>DataFrames</a:t>
            </a:r>
            <a:r>
              <a:rPr lang="pt-BR" dirty="0"/>
              <a:t> ou tabelas temporárias, combinando a simplicidade da linguagem SQL com o poder do processamento distribuído do Spark.</a:t>
            </a:r>
          </a:p>
        </p:txBody>
      </p:sp>
    </p:spTree>
    <p:extLst>
      <p:ext uri="{BB962C8B-B14F-4D97-AF65-F5344CB8AC3E}">
        <p14:creationId xmlns:p14="http://schemas.microsoft.com/office/powerpoint/2010/main" val="1710589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624F6-E507-8E1D-5CF3-912B9F36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Spark SQL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6D54E3D-FF2D-88D2-20AE-B04BD0FF8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040" y="1223222"/>
            <a:ext cx="5176684" cy="51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BCC22-8224-C0B2-0C01-305B6F4C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Spark SQL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0DFCA34-5B53-AB26-867B-61079C0BA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359541"/>
              </p:ext>
            </p:extLst>
          </p:nvPr>
        </p:nvGraphicFramePr>
        <p:xfrm>
          <a:off x="457200" y="1600200"/>
          <a:ext cx="8229600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8025292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0556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423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que é?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 do Apache Spark para consultas em dados estruturados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54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funciona?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 SQL padrão ou a API de </a:t>
                      </a:r>
                      <a:r>
                        <a:rPr lang="pt-BR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DataFrame</a:t>
                      </a:r>
                      <a:r>
                        <a:rPr lang="pt-B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processar dados em cluster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818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que serve?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consultas, filtros, agregações, </a:t>
                      </a:r>
                      <a:r>
                        <a:rPr lang="pt-BR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joins</a:t>
                      </a:r>
                      <a:r>
                        <a:rPr lang="pt-B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ordenações em grandes volumes de dados de forma distribuída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17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60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BCC22-8224-C0B2-0C01-305B6F4C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Spark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B521A-CA2F-3D25-0119-2C013375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Vantagens do Spark SQL:</a:t>
            </a:r>
          </a:p>
          <a:p>
            <a:pPr lvl="1"/>
            <a:r>
              <a:rPr lang="pt-BR" dirty="0"/>
              <a:t>Familiaridade com SQL: </a:t>
            </a:r>
          </a:p>
          <a:p>
            <a:pPr lvl="2"/>
            <a:r>
              <a:rPr lang="pt-BR" dirty="0"/>
              <a:t>fácil para quem já conhece linguagem SQL.</a:t>
            </a:r>
          </a:p>
          <a:p>
            <a:pPr lvl="1"/>
            <a:r>
              <a:rPr lang="pt-BR" dirty="0"/>
              <a:t>Integração com </a:t>
            </a:r>
            <a:r>
              <a:rPr lang="pt-BR" dirty="0" err="1"/>
              <a:t>DataFrames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pode alternar entre SQL e a API do Spark com facilidade.</a:t>
            </a:r>
          </a:p>
          <a:p>
            <a:pPr lvl="1"/>
            <a:r>
              <a:rPr lang="pt-BR" dirty="0"/>
              <a:t>Alta performance: </a:t>
            </a:r>
          </a:p>
          <a:p>
            <a:pPr lvl="2"/>
            <a:r>
              <a:rPr lang="pt-BR" dirty="0"/>
              <a:t>usa o otimizador </a:t>
            </a:r>
            <a:r>
              <a:rPr lang="pt-BR" i="1" dirty="0" err="1"/>
              <a:t>Catalyst</a:t>
            </a:r>
            <a:r>
              <a:rPr lang="pt-BR" dirty="0"/>
              <a:t> e o motor </a:t>
            </a:r>
            <a:r>
              <a:rPr lang="pt-BR" i="1" dirty="0" err="1"/>
              <a:t>Tungsten</a:t>
            </a:r>
            <a:r>
              <a:rPr lang="pt-BR" dirty="0"/>
              <a:t> para acelerar consultas.</a:t>
            </a:r>
          </a:p>
          <a:p>
            <a:pPr lvl="1"/>
            <a:r>
              <a:rPr lang="pt-BR" dirty="0"/>
              <a:t>Suporte a diversos formatos: </a:t>
            </a:r>
          </a:p>
          <a:p>
            <a:pPr lvl="2"/>
            <a:r>
              <a:rPr lang="pt-BR" dirty="0"/>
              <a:t>funciona com CSV, JSON, Parquet, ORC, </a:t>
            </a:r>
            <a:r>
              <a:rPr lang="pt-BR" dirty="0" err="1"/>
              <a:t>Hive</a:t>
            </a:r>
            <a:r>
              <a:rPr lang="pt-BR" dirty="0"/>
              <a:t>, entre outros.</a:t>
            </a:r>
          </a:p>
          <a:p>
            <a:pPr lvl="1"/>
            <a:r>
              <a:rPr lang="pt-BR" dirty="0"/>
              <a:t>Consulta a múltiplas fontes: </a:t>
            </a:r>
          </a:p>
          <a:p>
            <a:pPr lvl="2"/>
            <a:r>
              <a:rPr lang="pt-BR" dirty="0"/>
              <a:t>pode combinar dados vindos de arquivos, bancos relacionais, </a:t>
            </a:r>
            <a:r>
              <a:rPr lang="pt-BR" dirty="0" err="1"/>
              <a:t>NoSQL</a:t>
            </a:r>
            <a:r>
              <a:rPr lang="pt-BR" dirty="0"/>
              <a:t>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447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BCC22-8224-C0B2-0C01-305B6F4C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Spark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B521A-CA2F-3D25-0119-2C01337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usar Spark SQL?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Quando você quer explorar dados com a flexibilidade de 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Quando quer combinar dados estruturados com análises avançadas (</a:t>
            </a:r>
            <a:r>
              <a:rPr lang="pt-BR" dirty="0" err="1"/>
              <a:t>ex</a:t>
            </a:r>
            <a:r>
              <a:rPr lang="pt-BR" dirty="0"/>
              <a:t>: com </a:t>
            </a:r>
            <a:r>
              <a:rPr lang="pt-BR" dirty="0" err="1"/>
              <a:t>MLlib</a:t>
            </a:r>
            <a:r>
              <a:rPr lang="pt-BR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Quando precisa fazer filtros, </a:t>
            </a:r>
            <a:r>
              <a:rPr lang="pt-BR" dirty="0" err="1"/>
              <a:t>joins</a:t>
            </a:r>
            <a:r>
              <a:rPr lang="pt-BR" dirty="0"/>
              <a:t>, agregações em dados distribuídos com eficiência.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AMPLab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AMPLab</a:t>
            </a:r>
            <a:r>
              <a:rPr lang="pt-BR" dirty="0"/>
              <a:t> (</a:t>
            </a:r>
            <a:r>
              <a:rPr lang="pt-BR" dirty="0" err="1"/>
              <a:t>Algorithms</a:t>
            </a:r>
            <a:r>
              <a:rPr lang="pt-BR" dirty="0"/>
              <a:t>, </a:t>
            </a:r>
            <a:r>
              <a:rPr lang="pt-BR" dirty="0" err="1"/>
              <a:t>Machines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People </a:t>
            </a:r>
            <a:r>
              <a:rPr lang="pt-BR" dirty="0" err="1"/>
              <a:t>Laboratory</a:t>
            </a:r>
            <a:r>
              <a:rPr lang="pt-BR" dirty="0"/>
              <a:t>) foi um laboratório de pesquisa interdisciplinar da Universidade da Califórnia, Berkeley, ativo principalmente entre 2011 e 2016. </a:t>
            </a:r>
          </a:p>
          <a:p>
            <a:r>
              <a:rPr lang="pt-BR" dirty="0"/>
              <a:t>Ele ficou famoso por ser o berço de projetos inovadores em Big Data e </a:t>
            </a:r>
            <a:r>
              <a:rPr lang="pt-BR" dirty="0" err="1"/>
              <a:t>Machine</a:t>
            </a:r>
            <a:r>
              <a:rPr lang="pt-BR" dirty="0"/>
              <a:t> Learning, incluindo o Apache </a:t>
            </a:r>
            <a:r>
              <a:rPr lang="pt-BR" dirty="0" err="1"/>
              <a:t>Spark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Algorithms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Foco em desenvolver algoritmos eficientes para análise de dados.</a:t>
            </a:r>
          </a:p>
          <a:p>
            <a:pPr lvl="1"/>
            <a:r>
              <a:rPr lang="pt-BR" dirty="0" err="1"/>
              <a:t>Machines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Exploração de arquiteturas e sistemas para computação em larga escala (clusters, nuvem, etc.).</a:t>
            </a:r>
          </a:p>
          <a:p>
            <a:pPr lvl="1"/>
            <a:r>
              <a:rPr lang="pt-BR" dirty="0"/>
              <a:t>People: </a:t>
            </a:r>
          </a:p>
          <a:p>
            <a:pPr lvl="2"/>
            <a:r>
              <a:rPr lang="pt-BR" dirty="0"/>
              <a:t>Preocupação com interação humana e ferramentas acessíveis para cientistas de dados.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255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2115" cy="4712110"/>
          </a:xfrm>
        </p:spPr>
        <p:txBody>
          <a:bodyPr>
            <a:normAutofit/>
          </a:bodyPr>
          <a:lstStyle/>
          <a:p>
            <a:r>
              <a:rPr lang="pt-BR" dirty="0"/>
              <a:t>Spark é rápido, flexível e poderoso</a:t>
            </a:r>
          </a:p>
          <a:p>
            <a:r>
              <a:rPr lang="pt-BR" dirty="0"/>
              <a:t>Supera limitações do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MapReduce</a:t>
            </a:r>
            <a:endParaRPr lang="pt-BR" dirty="0"/>
          </a:p>
          <a:p>
            <a:r>
              <a:rPr lang="pt-BR" dirty="0"/>
              <a:t>Ampla aplicação: </a:t>
            </a:r>
          </a:p>
          <a:p>
            <a:pPr lvl="1"/>
            <a:r>
              <a:rPr lang="pt-BR" dirty="0"/>
              <a:t>Big Data</a:t>
            </a:r>
          </a:p>
          <a:p>
            <a:pPr lvl="1"/>
            <a:r>
              <a:rPr lang="pt-BR" dirty="0"/>
              <a:t>IA</a:t>
            </a:r>
          </a:p>
          <a:p>
            <a:pPr lvl="1"/>
            <a:r>
              <a:rPr lang="pt-BR" dirty="0"/>
              <a:t>Tempo real</a:t>
            </a:r>
          </a:p>
          <a:p>
            <a:r>
              <a:rPr lang="pt-BR" dirty="0"/>
              <a:t>Ferramenta essencial em ciência de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AMPLab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Principais criações do </a:t>
            </a:r>
            <a:r>
              <a:rPr lang="pt-BR" dirty="0" err="1"/>
              <a:t>AMPLab</a:t>
            </a:r>
            <a:endParaRPr lang="pt-BR" dirty="0"/>
          </a:p>
          <a:p>
            <a:pPr lvl="1"/>
            <a:r>
              <a:rPr lang="pt-BR" dirty="0"/>
              <a:t>Apache </a:t>
            </a:r>
            <a:r>
              <a:rPr lang="pt-BR" dirty="0" err="1"/>
              <a:t>Spark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Motor de processamento de dados em memória e em larga escala.</a:t>
            </a:r>
          </a:p>
          <a:p>
            <a:pPr lvl="1"/>
            <a:r>
              <a:rPr lang="pt-BR" dirty="0"/>
              <a:t>Apache Mesos: </a:t>
            </a:r>
          </a:p>
          <a:p>
            <a:pPr lvl="2"/>
            <a:r>
              <a:rPr lang="pt-BR" dirty="0"/>
              <a:t>Plataforma para gerenciamento de recursos em clusters.</a:t>
            </a:r>
          </a:p>
          <a:p>
            <a:pPr lvl="1"/>
            <a:r>
              <a:rPr lang="pt-BR" dirty="0"/>
              <a:t>BDAS (Berkeley Data </a:t>
            </a:r>
            <a:r>
              <a:rPr lang="pt-BR" dirty="0" err="1"/>
              <a:t>Analytics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): </a:t>
            </a:r>
          </a:p>
          <a:p>
            <a:pPr lvl="2"/>
            <a:r>
              <a:rPr lang="pt-BR" dirty="0"/>
              <a:t>Conjunto de ferramentas para análise de dados em Big Data, com foco em eficiência e escalabilidade.</a:t>
            </a:r>
          </a:p>
          <a:p>
            <a:pPr lvl="1"/>
            <a:r>
              <a:rPr lang="pt-BR" dirty="0" err="1"/>
              <a:t>Tachyon</a:t>
            </a:r>
            <a:r>
              <a:rPr lang="pt-BR" dirty="0"/>
              <a:t> (agora </a:t>
            </a:r>
            <a:r>
              <a:rPr lang="pt-BR" dirty="0" err="1"/>
              <a:t>Alluxio</a:t>
            </a:r>
            <a:r>
              <a:rPr lang="pt-BR" dirty="0"/>
              <a:t>): </a:t>
            </a:r>
          </a:p>
          <a:p>
            <a:pPr lvl="2"/>
            <a:r>
              <a:rPr lang="pt-BR" dirty="0"/>
              <a:t>Sistema de arquivos distribuídos com foco em velocidade.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APACHE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que é a Apache Software Foundation (ASF)?</a:t>
            </a:r>
          </a:p>
          <a:p>
            <a:pPr lvl="1"/>
            <a:r>
              <a:rPr lang="pt-BR" dirty="0"/>
              <a:t>Apache Software Foundation (ASF) é uma organização sem fins lucrativos, criada em 1999, com o objetivo de suportar projetos de software de código aberto.</a:t>
            </a:r>
          </a:p>
          <a:p>
            <a:r>
              <a:rPr lang="pt-BR" dirty="0"/>
              <a:t>Principais características:</a:t>
            </a:r>
          </a:p>
          <a:p>
            <a:pPr lvl="1"/>
            <a:r>
              <a:rPr lang="pt-BR" dirty="0"/>
              <a:t>Mantém e organiza centenas de projetos de código aberto (open </a:t>
            </a:r>
            <a:r>
              <a:rPr lang="pt-BR" dirty="0" err="1"/>
              <a:t>source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Licença Apache 2.0, que permite o uso gratuito, modificação e distribuição até para fins comerciais.</a:t>
            </a:r>
          </a:p>
          <a:p>
            <a:pPr lvl="1"/>
            <a:r>
              <a:rPr lang="pt-BR" dirty="0"/>
              <a:t>É comunidade-</a:t>
            </a:r>
            <a:r>
              <a:rPr lang="pt-BR" dirty="0" err="1"/>
              <a:t>driven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Os projetos são desenvolvidos por comunidades colaborativas de desenvolvedores voluntários do mundo todo.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36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Missão da Apache</a:t>
            </a:r>
          </a:p>
          <a:p>
            <a:pPr lvl="1"/>
            <a:r>
              <a:rPr lang="pt-BR" dirty="0"/>
              <a:t>Fornecer software robusto, comercialmente utilizável e totalmente gratuito, mantido por comunidades abertas de colaboradores.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88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2305"/>
          </a:xfrm>
        </p:spPr>
        <p:txBody>
          <a:bodyPr>
            <a:normAutofit fontScale="90000"/>
          </a:bodyPr>
          <a:lstStyle/>
          <a:p>
            <a:r>
              <a:rPr lang="pt-BR" dirty="0"/>
              <a:t>APACHE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80133"/>
              </p:ext>
            </p:extLst>
          </p:nvPr>
        </p:nvGraphicFramePr>
        <p:xfrm>
          <a:off x="829045" y="839068"/>
          <a:ext cx="784686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HTTP Server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 web robusto e amplamente utilizado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Hadoop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distribuído de grandes volumes de dados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Spark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de dados em memória para Big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Kafka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Plataforma de streaming de dados em tempo real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Hive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warehouse para consulta SQL sobre Hadoop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HBase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Banco de dados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distribuído e escalável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Flink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de dados em stream e em batch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Cassandra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Banco de dados NoSQL altamente escalável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Airflow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Orquestração de workflows de dados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Beam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Modelo unificado para pipelines de dados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Lucene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Biblioteca de busca textual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Solr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Plataforma de busca construída sobre o Lucene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Camel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Integração de sistemas via rotas de mensagens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ZooKeeper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Coordenação de serviços distribuídos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Storm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distribuído de dados em tempo real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0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Plataformas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Hadoop</a:t>
            </a:r>
            <a:r>
              <a:rPr dirty="0"/>
              <a:t> YARN</a:t>
            </a:r>
            <a:endParaRPr lang="pt-BR" dirty="0"/>
          </a:p>
          <a:p>
            <a:pPr lvl="1"/>
            <a:r>
              <a:rPr lang="pt-BR" dirty="0"/>
              <a:t>Gerenciador de recursos e de execução de tarefas em clusters no ecossistema </a:t>
            </a:r>
            <a:r>
              <a:rPr lang="pt-BR" dirty="0" err="1"/>
              <a:t>Hadoop</a:t>
            </a:r>
            <a:r>
              <a:rPr lang="pt-BR" dirty="0"/>
              <a:t>.</a:t>
            </a:r>
            <a:endParaRPr dirty="0"/>
          </a:p>
          <a:p>
            <a:r>
              <a:rPr dirty="0"/>
              <a:t>Apache </a:t>
            </a:r>
            <a:r>
              <a:rPr dirty="0" err="1"/>
              <a:t>Mesos</a:t>
            </a:r>
            <a:endParaRPr lang="pt-BR" dirty="0"/>
          </a:p>
          <a:p>
            <a:pPr lvl="1"/>
            <a:r>
              <a:rPr lang="pt-BR" dirty="0"/>
              <a:t>Sistema de gerenciamento de recursos que permite compartilhar dinamicamente recursos de hardware entre aplicações distribuídas em um cluster.</a:t>
            </a:r>
            <a:endParaRPr dirty="0"/>
          </a:p>
          <a:p>
            <a:r>
              <a:rPr dirty="0"/>
              <a:t>Standalone Cluster</a:t>
            </a:r>
            <a:endParaRPr lang="pt-BR" dirty="0"/>
          </a:p>
          <a:p>
            <a:pPr lvl="1"/>
            <a:r>
              <a:rPr lang="pt-BR" dirty="0"/>
              <a:t>Modo nativo do </a:t>
            </a:r>
            <a:r>
              <a:rPr lang="pt-BR" dirty="0" err="1"/>
              <a:t>Spark</a:t>
            </a:r>
            <a:r>
              <a:rPr lang="pt-BR" dirty="0"/>
              <a:t> para execução em cluster, onde o próprio </a:t>
            </a:r>
            <a:r>
              <a:rPr lang="pt-BR" dirty="0" err="1"/>
              <a:t>Spark</a:t>
            </a:r>
            <a:r>
              <a:rPr lang="pt-BR" dirty="0"/>
              <a:t> gerencia os recursos sem depender de sistemas externos como YARN ou Mesos.</a:t>
            </a:r>
            <a:endParaRPr dirty="0"/>
          </a:p>
          <a:p>
            <a:r>
              <a:rPr dirty="0" err="1"/>
              <a:t>Kubernetes</a:t>
            </a:r>
            <a:endParaRPr lang="pt-BR" dirty="0"/>
          </a:p>
          <a:p>
            <a:pPr lvl="1"/>
            <a:r>
              <a:rPr lang="pt-BR" dirty="0"/>
              <a:t>Plataforma open </a:t>
            </a:r>
            <a:r>
              <a:rPr lang="pt-BR" dirty="0" err="1"/>
              <a:t>source</a:t>
            </a:r>
            <a:r>
              <a:rPr lang="pt-BR" dirty="0"/>
              <a:t> para orquestração de contêineres, usada no </a:t>
            </a:r>
            <a:r>
              <a:rPr lang="pt-BR" dirty="0" err="1"/>
              <a:t>spark</a:t>
            </a:r>
            <a:r>
              <a:rPr lang="pt-BR" dirty="0"/>
              <a:t> para gerenciar e escalar clusters automaticamente em ambientes como nuvem ou data centers.</a:t>
            </a:r>
          </a:p>
          <a:p>
            <a:r>
              <a:rPr dirty="0" err="1"/>
              <a:t>Nuvens</a:t>
            </a:r>
            <a:r>
              <a:rPr dirty="0"/>
              <a:t>: AWS, GCP, Azure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2580</Words>
  <Application>Microsoft Office PowerPoint</Application>
  <PresentationFormat>Apresentação na tela (4:3)</PresentationFormat>
  <Paragraphs>351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Introdução ao Apache Spark</vt:lpstr>
      <vt:lpstr>O que é o Apache Spark?</vt:lpstr>
      <vt:lpstr>Quando e por que surgiu?</vt:lpstr>
      <vt:lpstr>AMPLab</vt:lpstr>
      <vt:lpstr>AMPLab </vt:lpstr>
      <vt:lpstr>APACHE </vt:lpstr>
      <vt:lpstr>APACHE</vt:lpstr>
      <vt:lpstr>APACHE</vt:lpstr>
      <vt:lpstr>Plataformas de Execução</vt:lpstr>
      <vt:lpstr>Quando o Spark é útil?</vt:lpstr>
      <vt:lpstr>Spark vs Hadoop MapReduce</vt:lpstr>
      <vt:lpstr>Spark vs Hadoop MapReduce</vt:lpstr>
      <vt:lpstr>Spark vs Hadoop MapReduce</vt:lpstr>
      <vt:lpstr>Exemplo com PySpark: Contador de Palavras</vt:lpstr>
      <vt:lpstr>Spark em Analise de Dados</vt:lpstr>
      <vt:lpstr>Spark em Analise de Dados</vt:lpstr>
      <vt:lpstr>Spark em Analise de Dados</vt:lpstr>
      <vt:lpstr>Spark em Analise de Dados APIs integradas para diversas tarefas</vt:lpstr>
      <vt:lpstr>Spark em Analise de Dados</vt:lpstr>
      <vt:lpstr>Spark em Analise de Dados Casos de uso típicos do Spark em análise de dados</vt:lpstr>
      <vt:lpstr>Spark em Analise de Dados</vt:lpstr>
      <vt:lpstr>Spark em Analise de Dados</vt:lpstr>
      <vt:lpstr>MLlib  Machine Learning Library</vt:lpstr>
      <vt:lpstr>MLlib  Machine Learning Library</vt:lpstr>
      <vt:lpstr>MLlib  Machine Learning Library</vt:lpstr>
      <vt:lpstr>MLlib  Machine Learning Library</vt:lpstr>
      <vt:lpstr>MLlib  Machine Learning Library</vt:lpstr>
      <vt:lpstr>MLlib  Machine Learning Library</vt:lpstr>
      <vt:lpstr>MLlib  Machine Learning Library</vt:lpstr>
      <vt:lpstr>LDA Latent Dirichlet Allocation</vt:lpstr>
      <vt:lpstr>LDA Latent Dirichlet Allocation</vt:lpstr>
      <vt:lpstr>LDA Latent Dirichlet Allocation</vt:lpstr>
      <vt:lpstr>LDA Latent Dirichlet Allocation</vt:lpstr>
      <vt:lpstr>LDA Latent Dirichlet Allocation</vt:lpstr>
      <vt:lpstr>Spark SQL</vt:lpstr>
      <vt:lpstr>Spark SQL</vt:lpstr>
      <vt:lpstr>Spark SQL</vt:lpstr>
      <vt:lpstr>Spark SQL</vt:lpstr>
      <vt:lpstr>Spark SQL</vt:lpstr>
      <vt:lpstr>Resumo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Apache Spark</dc:title>
  <dc:creator>sv130424</dc:creator>
  <dc:description>generated using python-pptx</dc:description>
  <cp:lastModifiedBy>Luis Fernando Castilho Maschi</cp:lastModifiedBy>
  <cp:revision>12</cp:revision>
  <dcterms:created xsi:type="dcterms:W3CDTF">2013-01-27T09:14:16Z</dcterms:created>
  <dcterms:modified xsi:type="dcterms:W3CDTF">2025-05-29T19:17:33Z</dcterms:modified>
</cp:coreProperties>
</file>