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36" roundtripDataSignature="AMtx7miKJNAjmMR5o07jHPadXxDr/aUZd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customschemas.google.com/relationships/presentationmetadata" Target="meta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3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4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4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4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4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4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4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3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3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3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3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3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3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3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3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3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4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4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4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3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Stored Procedures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pt-BR"/>
              <a:t>Procedimentos Armazenados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Stored Procedure</a:t>
            </a:r>
            <a:endParaRPr/>
          </a:p>
        </p:txBody>
      </p: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pt-BR"/>
              <a:t>Em resumo, "IN" especifica que os parâmetros são valores de entrada que não podem ser modificados pelo procedimento.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pt-BR"/>
              <a:t>"OUT" especifica que os parâmetros podem ser modificados pelo procedimento, mas não são inicializados pelo chamador.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pt-BR"/>
              <a:t>"INOUT" especifica que os parâmetros são inicializados pelo chamador e podem ser modificados pelo procedimento.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Stored Procedure</a:t>
            </a:r>
            <a:endParaRPr/>
          </a:p>
        </p:txBody>
      </p:sp>
      <p:sp>
        <p:nvSpPr>
          <p:cNvPr id="145" name="Google Shape;145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Quando Usar</a:t>
            </a:r>
            <a:endParaRPr/>
          </a:p>
          <a:p>
            <a:pPr indent="-285750" lvl="1" marL="742950" rtl="0" algn="l"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pt-BR"/>
              <a:t>Reuso de Código: </a:t>
            </a:r>
            <a:endParaRPr/>
          </a:p>
          <a:p>
            <a:pPr indent="-228600" lvl="2" marL="11430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Os procedimentos armazenados podem ser chamados de várias aplicações e partes do banco de dados, promovendo a reutilização do código.</a:t>
            </a:r>
            <a:endParaRPr/>
          </a:p>
          <a:p>
            <a:pPr indent="-285750" lvl="1" marL="742950" rtl="0" algn="l"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pt-BR"/>
              <a:t>Segurança: </a:t>
            </a:r>
            <a:endParaRPr/>
          </a:p>
          <a:p>
            <a:pPr indent="-228600" lvl="2" marL="11430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Os procedimentos armazenados podem ser usados para controlar quem pode acessar e modificar dados no banco de dados. Eles podem restringir o acesso aos dados baseado em permissões.</a:t>
            </a:r>
            <a:endParaRPr/>
          </a:p>
          <a:p>
            <a:pPr indent="-285750" lvl="1" marL="742950" rtl="0" algn="l"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pt-BR"/>
              <a:t>Melhor Desempenho: </a:t>
            </a:r>
            <a:endParaRPr/>
          </a:p>
          <a:p>
            <a:pPr indent="-228600" lvl="2" marL="11430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O banco de dados pode armazenar um plano de execução otimizado para uma procedure, o que pode resultar em melhor desempenho em comparação com consultas ad hoc.</a:t>
            </a:r>
            <a:endParaRPr/>
          </a:p>
          <a:p>
            <a:pPr indent="-285750" lvl="1" marL="742950" rtl="0" algn="l"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pt-BR"/>
              <a:t>Redução de Tráfego na Rede: </a:t>
            </a:r>
            <a:endParaRPr/>
          </a:p>
          <a:p>
            <a:pPr indent="-228600" lvl="2" marL="11430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Ao chamar uma procedure no banco de dados, apenas os resultados são retornados, o que pode reduzir o tráfego na rede, especialmente em redes lentas.</a:t>
            </a:r>
            <a:endParaRPr/>
          </a:p>
          <a:p>
            <a:pPr indent="-285750" lvl="1" marL="742950" rtl="0" algn="l"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pt-BR"/>
              <a:t>Encapsulamento de Lógica de Negócios: </a:t>
            </a:r>
            <a:endParaRPr/>
          </a:p>
          <a:p>
            <a:pPr indent="-228600" lvl="2" marL="11430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Procedimentos armazenados podem encapsular lógica de negócios complexa e proteger o código da aplicação.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Stored Procedure</a:t>
            </a:r>
            <a:endParaRPr/>
          </a:p>
        </p:txBody>
      </p:sp>
      <p:sp>
        <p:nvSpPr>
          <p:cNvPr id="151" name="Google Shape;151;p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Quando não usar</a:t>
            </a:r>
            <a:endParaRPr/>
          </a:p>
          <a:p>
            <a:pPr indent="-285750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pt-BR"/>
              <a:t>Complexidade Adicional: </a:t>
            </a:r>
            <a:endParaRPr/>
          </a:p>
          <a:p>
            <a:pPr indent="-228600" lvl="2" marL="1143000" rtl="0" algn="l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A criação e manutenção de procedimentos armazenados adiciona complexidade ao código e ao banco de dados.</a:t>
            </a:r>
            <a:endParaRPr/>
          </a:p>
          <a:p>
            <a:pPr indent="-285750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pt-BR"/>
              <a:t>Portabilidade: </a:t>
            </a:r>
            <a:endParaRPr/>
          </a:p>
          <a:p>
            <a:pPr indent="-228600" lvl="2" marL="1143000" rtl="0" algn="l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As procedures são específicas de cada banco de dados e podem não ser portáveis entre diferentes sistemas de gerenciamento de banco de dados.</a:t>
            </a:r>
            <a:endParaRPr/>
          </a:p>
          <a:p>
            <a:pPr indent="-285750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pt-BR"/>
              <a:t>Dificuldades de Depuração: </a:t>
            </a:r>
            <a:endParaRPr/>
          </a:p>
          <a:p>
            <a:pPr indent="-228600" lvl="2" marL="1143000" rtl="0" algn="l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A depuração de procedimentos armazenados pode ser difícil, especialmente em sistemas de gerenciamento de banco de dados que não oferecem muitas ferramentas de depuração.</a:t>
            </a:r>
            <a:endParaRPr/>
          </a:p>
          <a:p>
            <a:pPr indent="-285750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pt-BR"/>
              <a:t>Concorrência: </a:t>
            </a:r>
            <a:endParaRPr/>
          </a:p>
          <a:p>
            <a:pPr indent="-228600" lvl="2" marL="1143000" rtl="0" algn="l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Procedimentos armazenados podem bloquear tabelas, o que pode reduzir a concorrência em ambientes com muitos usuários simultâneos.</a:t>
            </a:r>
            <a:endParaRPr/>
          </a:p>
          <a:p>
            <a:pPr indent="-285750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pt-BR"/>
              <a:t>Flexibilidade Limitada: </a:t>
            </a:r>
            <a:endParaRPr/>
          </a:p>
          <a:p>
            <a:pPr indent="-228600" lvl="2" marL="1143000" rtl="0" algn="l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Procedimentos armazenados podem ser menos flexíveis do que a escrita de consultas SQL diretas, especialmente para operações complexas.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Stored Procedure</a:t>
            </a:r>
            <a:endParaRPr/>
          </a:p>
        </p:txBody>
      </p:sp>
      <p:sp>
        <p:nvSpPr>
          <p:cNvPr id="157" name="Google Shape;157;p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pt-BR"/>
              <a:t>SQLite, um sistema de banco de dados SQL relacional baseado em arquivo, tem um suporte muito limitado a procedimentos armazenados.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pt-BR"/>
              <a:t>No caso de bancos de dados mais populares, como o MySQL e o PostgreSQL, stored procedures são amplamente suportadas e usadas rotineiramente.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Stored Procedure</a:t>
            </a:r>
            <a:endParaRPr/>
          </a:p>
        </p:txBody>
      </p:sp>
      <p:sp>
        <p:nvSpPr>
          <p:cNvPr id="163" name="Google Shape;163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pt-BR"/>
              <a:t>MySQL possui sua própria linguagem de programação chamada SQL/PSM (SQL Persistent Stored Modules) que é similar ao PL/SQL da Oracle.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pt-BR"/>
              <a:t>O SQL/PSM permite que você crie funções, procedimentos e gatilhos diretamente no MySQL usando uma linguagem procedural.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Stored Procedure</a:t>
            </a:r>
            <a:endParaRPr/>
          </a:p>
        </p:txBody>
      </p:sp>
      <p:sp>
        <p:nvSpPr>
          <p:cNvPr id="169" name="Google Shape;169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Oracle Database (PL/SQL):</a:t>
            </a:r>
            <a:endParaRPr/>
          </a:p>
          <a:p>
            <a:pPr indent="-285750" lvl="1" marL="742950" rtl="0" algn="l"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pt-BR"/>
              <a:t>O Oracle Database suporta a linguagem PL/SQL (Procedural Language/Structured Query Language), que é uma extensão procedural do SQL. Assim como o PL/SQL da Oracle.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Microsoft SQL Server (T-SQL):</a:t>
            </a:r>
            <a:endParaRPr/>
          </a:p>
          <a:p>
            <a:pPr indent="-285750" lvl="1" marL="742950" rtl="0" algn="l"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pt-BR"/>
              <a:t>O Microsoft SQL Server suporta a linguagem T-SQL (Transact-SQL), que é uma extensão do SQL da Microsoft. Assim como o PL/SQL, T-SQL permite criar stored procedures, funções e gatilhos diretamente no SQL Server.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IBM DB2 (SQL PL):</a:t>
            </a:r>
            <a:endParaRPr/>
          </a:p>
          <a:p>
            <a:pPr indent="-285750" lvl="1" marL="742950" rtl="0" algn="l"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pt-BR"/>
              <a:t>O IBM DB2 suporta a linguagem SQL PL (SQL Procedure Language). Assim como PL/SQL, o SQL PL é uma linguagem procedural que permite criar procedimentos armazenados, funções e gatilhos diretamente no DB2.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Sybase ASE (Transact-SQL):</a:t>
            </a:r>
            <a:endParaRPr/>
          </a:p>
          <a:p>
            <a:pPr indent="-285750" lvl="1" marL="742950" rtl="0" algn="l"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pt-BR"/>
              <a:t>O Sybase Adaptive Server Enterprise (ASE) suporta a linguagem Transact-SQL (T-SQL), que é semelhante ao T-SQL do SQL Server. T-SQL no ASE permite criar stored procedures, funções e gatilhos diretamente no Sybase ASE.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Stored Procedures</a:t>
            </a:r>
            <a:endParaRPr/>
          </a:p>
        </p:txBody>
      </p:sp>
      <p:sp>
        <p:nvSpPr>
          <p:cNvPr id="175" name="Google Shape;175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pt-BR"/>
              <a:t>Uma Stored Procedure é uma sub-rotina que armazena um bloco de instruções SQL que você deseja usar repetidamente.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pt-BR"/>
              <a:t>Os tipos mais comuns de Stored Procedures incluem aqueles que: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pt-BR"/>
              <a:t>Executam uma ou mais ações sem retornar um valor (procedimento armazenado)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pt-BR"/>
              <a:t>E aqueles que retornam um valor (função).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Stored Procedure</a:t>
            </a:r>
            <a:endParaRPr/>
          </a:p>
        </p:txBody>
      </p:sp>
      <p:sp>
        <p:nvSpPr>
          <p:cNvPr id="181" name="Google Shape;181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10000"/>
          </a:bodyPr>
          <a:lstStyle/>
          <a:p>
            <a:pPr indent="-32766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Um procedimento armazenado é um bloco nomeado de código que pode aceitar parâmetros e pode ser chamado com ou sem parâmetros. </a:t>
            </a:r>
            <a:endParaRPr/>
          </a:p>
          <a:p>
            <a:pPr indent="-272415" lvl="1" marL="742950" rtl="0" algn="l"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pt-BR"/>
              <a:t>Ele pode fazer qualquer coisa que um programa regular possa fazer, incluindo execução condicional e repetitiva, manipulação de variáveis e assim por diante. </a:t>
            </a:r>
            <a:endParaRPr/>
          </a:p>
          <a:p>
            <a:pPr indent="-272415" lvl="1" marL="742950" rtl="0" algn="l"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pt-BR"/>
              <a:t>Procedimentos armazenados não retornam valores diretamente, mas podem fazer alterações em variáveis ou na base de dados que podem ser posteriormente consultadas.</a:t>
            </a:r>
            <a:endParaRPr/>
          </a:p>
          <a:p>
            <a:pPr indent="-174625" lvl="1" marL="742950" rtl="0" algn="l"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2" marL="914400" rtl="0" algn="l">
              <a:spcBef>
                <a:spcPts val="26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 sz="2100">
                <a:latin typeface="Courier New"/>
                <a:ea typeface="Courier New"/>
                <a:cs typeface="Courier New"/>
                <a:sym typeface="Courier New"/>
              </a:rPr>
              <a:t>DELIMITER //</a:t>
            </a:r>
            <a:endParaRPr/>
          </a:p>
          <a:p>
            <a:pPr indent="0" lvl="2" marL="914400" rtl="0" algn="l">
              <a:spcBef>
                <a:spcPts val="26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 sz="2100">
                <a:latin typeface="Courier New"/>
                <a:ea typeface="Courier New"/>
                <a:cs typeface="Courier New"/>
                <a:sym typeface="Courier New"/>
              </a:rPr>
              <a:t>CREATE PROCEDURE UpdateEmployeeSalary(employee_id INT, new_salary DECIMAL(8,2))</a:t>
            </a:r>
            <a:endParaRPr/>
          </a:p>
          <a:p>
            <a:pPr indent="0" lvl="2" marL="914400" rtl="0" algn="l">
              <a:spcBef>
                <a:spcPts val="26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 sz="2100"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/>
          </a:p>
          <a:p>
            <a:pPr indent="0" lvl="2" marL="914400" rtl="0" algn="l">
              <a:spcBef>
                <a:spcPts val="26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 sz="2100">
                <a:latin typeface="Courier New"/>
                <a:ea typeface="Courier New"/>
                <a:cs typeface="Courier New"/>
                <a:sym typeface="Courier New"/>
              </a:rPr>
              <a:t>  UPDATE employees </a:t>
            </a:r>
            <a:endParaRPr sz="2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2" marL="914400" rtl="0" algn="l">
              <a:spcBef>
                <a:spcPts val="26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 sz="2100">
                <a:latin typeface="Courier New"/>
                <a:ea typeface="Courier New"/>
                <a:cs typeface="Courier New"/>
                <a:sym typeface="Courier New"/>
              </a:rPr>
              <a:t>SET salary = new_salary </a:t>
            </a:r>
            <a:endParaRPr sz="2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2" marL="914400" rtl="0" algn="l">
              <a:spcBef>
                <a:spcPts val="26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 sz="2100">
                <a:latin typeface="Courier New"/>
                <a:ea typeface="Courier New"/>
                <a:cs typeface="Courier New"/>
                <a:sym typeface="Courier New"/>
              </a:rPr>
              <a:t>WHERE employees.employee_id = employee_id;</a:t>
            </a:r>
            <a:endParaRPr/>
          </a:p>
          <a:p>
            <a:pPr indent="0" lvl="2" marL="914400" rtl="0" algn="l">
              <a:spcBef>
                <a:spcPts val="26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 sz="2100">
                <a:latin typeface="Courier New"/>
                <a:ea typeface="Courier New"/>
                <a:cs typeface="Courier New"/>
                <a:sym typeface="Courier New"/>
              </a:rPr>
              <a:t>END;</a:t>
            </a:r>
            <a:endParaRPr/>
          </a:p>
          <a:p>
            <a:pPr indent="0" lvl="2" marL="914400" rtl="0" algn="l">
              <a:spcBef>
                <a:spcPts val="26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 sz="2100">
                <a:latin typeface="Courier New"/>
                <a:ea typeface="Courier New"/>
                <a:cs typeface="Courier New"/>
                <a:sym typeface="Courier New"/>
              </a:rPr>
              <a:t>DELIMITER ;</a:t>
            </a:r>
            <a:endParaRPr sz="2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2" marL="914400" rtl="0" algn="l">
              <a:spcBef>
                <a:spcPts val="26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2" marL="914400" rtl="0" algn="l">
              <a:spcBef>
                <a:spcPts val="26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 sz="2100">
                <a:latin typeface="Courier New"/>
                <a:ea typeface="Courier New"/>
                <a:cs typeface="Courier New"/>
                <a:sym typeface="Courier New"/>
              </a:rPr>
              <a:t>CALL UpdateEmployeeSalary(101, 60000);</a:t>
            </a:r>
            <a:endParaRPr/>
          </a:p>
          <a:p>
            <a:pPr indent="0" lvl="2" marL="914400" rtl="0" algn="l">
              <a:spcBef>
                <a:spcPts val="26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2" marL="914400" rtl="0" algn="l">
              <a:spcBef>
                <a:spcPts val="26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100">
              <a:latin typeface="Courier New"/>
              <a:ea typeface="Courier New"/>
              <a:cs typeface="Courier New"/>
              <a:sym typeface="Courier New"/>
            </a:endParaRPr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Stored Procedure</a:t>
            </a:r>
            <a:endParaRPr/>
          </a:p>
        </p:txBody>
      </p:sp>
      <p:sp>
        <p:nvSpPr>
          <p:cNvPr id="187" name="Google Shape;187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Uma função, por outro lado, é uma sub-rotina que pode retornar um valor diretamente ou indiretamente. </a:t>
            </a:r>
            <a:endParaRPr/>
          </a:p>
          <a:p>
            <a:pPr indent="-285750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pt-BR"/>
              <a:t>Funções geralmente têm um tipo de retorno definido e podem aceitar parâmetros opcionais. </a:t>
            </a:r>
            <a:endParaRPr/>
          </a:p>
          <a:p>
            <a:pPr indent="-285750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pt-BR"/>
              <a:t>Em muitos sistemas de banco de dados, as funções não podem fazer alterações nas variáveis globais ou na base de dados.</a:t>
            </a:r>
            <a:endParaRPr/>
          </a:p>
          <a:p>
            <a:pPr indent="0" lvl="3" marL="131445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DELIMITER //</a:t>
            </a:r>
            <a:endParaRPr/>
          </a:p>
          <a:p>
            <a:pPr indent="0" lvl="3" marL="131445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CREATE FUNCTION DoubleNumber(x INT)</a:t>
            </a:r>
            <a:endParaRPr/>
          </a:p>
          <a:p>
            <a:pPr indent="0" lvl="3" marL="131445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RETURNS INT</a:t>
            </a:r>
            <a:endParaRPr/>
          </a:p>
          <a:p>
            <a:pPr indent="0" lvl="3" marL="131445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/>
          </a:p>
          <a:p>
            <a:pPr indent="0" lvl="3" marL="131445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  RETURN x * 2;</a:t>
            </a:r>
            <a:endParaRPr/>
          </a:p>
          <a:p>
            <a:pPr indent="0" lvl="3" marL="131445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END;</a:t>
            </a:r>
            <a:endParaRPr/>
          </a:p>
          <a:p>
            <a:pPr indent="0" lvl="3" marL="131445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DELIMITER  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3" marL="131445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3" marL="131445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3" marL="131445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SET @x = 5;</a:t>
            </a:r>
            <a:endParaRPr/>
          </a:p>
          <a:p>
            <a:pPr indent="0" lvl="3" marL="131445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CALL DoubleNumber(@x);</a:t>
            </a:r>
            <a:endParaRPr/>
          </a:p>
          <a:p>
            <a:pPr indent="0" lvl="3" marL="131445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SELECT @x;</a:t>
            </a:r>
            <a:endParaRPr/>
          </a:p>
          <a:p>
            <a:pPr indent="0" lvl="3" marL="131445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3" marL="131445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Stored Procedure</a:t>
            </a:r>
            <a:endParaRPr/>
          </a:p>
        </p:txBody>
      </p:sp>
      <p:sp>
        <p:nvSpPr>
          <p:cNvPr id="193" name="Google Shape;193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O comando SET em SQL é usado para atribuir valores a variáveis do sistema, criar ou atualizar valores de colunas específicas, ou definir configurações específicas do ambiente de execução.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pt-BR"/>
              <a:t>Exemplos:</a:t>
            </a:r>
            <a:endParaRPr/>
          </a:p>
          <a:p>
            <a:pPr indent="-121284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2" marL="857250" rtl="0" algn="l">
              <a:spcBef>
                <a:spcPts val="31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 sz="1700">
                <a:latin typeface="Courier New"/>
                <a:ea typeface="Courier New"/>
                <a:cs typeface="Courier New"/>
                <a:sym typeface="Courier New"/>
              </a:rPr>
              <a:t>SET @var1 = 'valor1';</a:t>
            </a:r>
            <a:endParaRPr/>
          </a:p>
          <a:p>
            <a:pPr indent="0" lvl="2" marL="857250" rtl="0" algn="l">
              <a:spcBef>
                <a:spcPts val="31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 sz="1700">
                <a:latin typeface="Courier New"/>
                <a:ea typeface="Courier New"/>
                <a:cs typeface="Courier New"/>
                <a:sym typeface="Courier New"/>
              </a:rPr>
              <a:t>SET @var2 = 100;</a:t>
            </a:r>
            <a:endParaRPr/>
          </a:p>
          <a:p>
            <a:pPr indent="0" lvl="2" marL="85725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2" marL="857250" rtl="0" algn="l">
              <a:spcBef>
                <a:spcPts val="31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 sz="1700">
                <a:latin typeface="Courier New"/>
                <a:ea typeface="Courier New"/>
                <a:cs typeface="Courier New"/>
                <a:sym typeface="Courier New"/>
              </a:rPr>
              <a:t>SET @novo_valor = 'novo valor';</a:t>
            </a:r>
            <a:endParaRPr/>
          </a:p>
          <a:p>
            <a:pPr indent="0" lvl="2" marL="857250" rtl="0" algn="l">
              <a:spcBef>
                <a:spcPts val="31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 sz="1700">
                <a:latin typeface="Courier New"/>
                <a:ea typeface="Courier New"/>
                <a:cs typeface="Courier New"/>
                <a:sym typeface="Courier New"/>
              </a:rPr>
              <a:t>UPDATE tabela SET coluna1 = @novo_valor WHERE condicao;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Stored Procedure</a:t>
            </a: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Procedimentos Armazenados (Stored Procedures) são blocos de código SQL armazenados em um banco de dados. 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pt-BR"/>
              <a:t>Eles são predefinidos e podem ser chamados e executados conforme necessário. 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Um procedimento armazenado é uma coleção de instruções SQL e/ou lógica de programação que é armazenada no banco de dados. 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pt-BR"/>
              <a:t>Ele pode ser chamado por aplicativos ou outros procedimentos armazenados para realizar uma variedade de tarefas, como manipulação de dados, cálculos, operações de lógica de negócios, etc.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0"/>
          <p:cNvSpPr txBox="1"/>
          <p:nvPr>
            <p:ph type="title"/>
          </p:nvPr>
        </p:nvSpPr>
        <p:spPr>
          <a:xfrm>
            <a:off x="457200" y="116632"/>
            <a:ext cx="8229600" cy="7780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Stored Procedure</a:t>
            </a:r>
            <a:endParaRPr/>
          </a:p>
        </p:txBody>
      </p:sp>
      <p:sp>
        <p:nvSpPr>
          <p:cNvPr id="199" name="Google Shape;199;p20"/>
          <p:cNvSpPr txBox="1"/>
          <p:nvPr>
            <p:ph idx="1" type="body"/>
          </p:nvPr>
        </p:nvSpPr>
        <p:spPr>
          <a:xfrm>
            <a:off x="457200" y="836712"/>
            <a:ext cx="8229600" cy="5832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Definindo configurações específicas do ambiente de execução:</a:t>
            </a:r>
            <a:endParaRPr/>
          </a:p>
          <a:p>
            <a:pPr indent="0" lvl="1" marL="457200" rtl="0" algn="l">
              <a:spcBef>
                <a:spcPts val="30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SET NAMES 'utf8';</a:t>
            </a:r>
            <a:endParaRPr/>
          </a:p>
          <a:p>
            <a:pPr indent="0" lvl="1" marL="457200" rtl="0" algn="l">
              <a:spcBef>
                <a:spcPts val="30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SET SESSION TRANSACTION ISOLATION LEVEL SERIALIZABLE;</a:t>
            </a:r>
            <a:endParaRPr/>
          </a:p>
          <a:p>
            <a:pPr indent="0" lvl="1" marL="457200" rtl="0" algn="l">
              <a:spcBef>
                <a:spcPts val="30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Definindo valores padrão para variáveis de sistema:</a:t>
            </a:r>
            <a:endParaRPr/>
          </a:p>
          <a:p>
            <a:pPr indent="0" lvl="1" marL="457200" rtl="0" algn="l">
              <a:spcBef>
                <a:spcPts val="30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SET GLOBAL max_connections = 500;</a:t>
            </a:r>
            <a:endParaRPr/>
          </a:p>
          <a:p>
            <a:pPr indent="0" lvl="1" marL="457200" rtl="0" algn="l">
              <a:spcBef>
                <a:spcPts val="30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SET GLOBAL innodb_buffer_pool_size = 1024 * 1024 * 1024;</a:t>
            </a:r>
            <a:endParaRPr/>
          </a:p>
          <a:p>
            <a:pPr indent="0" lvl="1" marL="457200" rtl="0" algn="l">
              <a:spcBef>
                <a:spcPts val="30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Atribuindo valores a variáveis do sistema de acordo com condições:</a:t>
            </a:r>
            <a:endParaRPr/>
          </a:p>
          <a:p>
            <a:pPr indent="0" lvl="1" marL="457200" rtl="0" algn="l">
              <a:spcBef>
                <a:spcPts val="30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SET @var3 = IF(@var1 = 'valor1', @var2, @var2 * 2);</a:t>
            </a:r>
            <a:endParaRPr/>
          </a:p>
          <a:p>
            <a:pPr indent="0" lvl="1" marL="457200" rtl="0" algn="l">
              <a:spcBef>
                <a:spcPts val="30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Atualizando múltiplas colunas ao mesmo tempo:</a:t>
            </a:r>
            <a:endParaRPr/>
          </a:p>
          <a:p>
            <a:pPr indent="0" lvl="1" marL="457200" rtl="0" algn="l">
              <a:spcBef>
                <a:spcPts val="30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SET @var4 = 'novo valor 1';</a:t>
            </a:r>
            <a:endParaRPr/>
          </a:p>
          <a:p>
            <a:pPr indent="0" lvl="1" marL="457200" rtl="0" algn="l">
              <a:spcBef>
                <a:spcPts val="30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SET @var5 = 'novo valor 2';</a:t>
            </a:r>
            <a:endParaRPr/>
          </a:p>
          <a:p>
            <a:pPr indent="0" lvl="1" marL="457200" rtl="0" algn="l">
              <a:spcBef>
                <a:spcPts val="30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UPDATE tabela SET coluna1 = @var4, coluna2 = @var5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rtl="0" algn="l">
              <a:spcBef>
                <a:spcPts val="30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WHERE condicao;</a:t>
            </a:r>
            <a:endParaRPr/>
          </a:p>
          <a:p>
            <a:pPr indent="0" lvl="1" marL="457200" rtl="0" algn="l">
              <a:spcBef>
                <a:spcPts val="30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Definindo variáveis de ambiente no início do script para serem utilizadas em outros pontos:</a:t>
            </a:r>
            <a:endParaRPr/>
          </a:p>
          <a:p>
            <a:pPr indent="0" lvl="1" marL="457200" rtl="0" algn="l">
              <a:spcBef>
                <a:spcPts val="30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SET @total = 0;</a:t>
            </a:r>
            <a:endParaRPr/>
          </a:p>
          <a:p>
            <a:pPr indent="0" lvl="1" marL="457200" rtl="0" algn="l">
              <a:spcBef>
                <a:spcPts val="30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UPDATE tabela SET coluna1 = @total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rtl="0" algn="l">
              <a:spcBef>
                <a:spcPts val="30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WHERE condicao;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187959" lvl="1" marL="742950" rtl="0" algn="l">
              <a:spcBef>
                <a:spcPts val="30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Stored Procedure</a:t>
            </a:r>
            <a:endParaRPr/>
          </a:p>
        </p:txBody>
      </p:sp>
      <p:sp>
        <p:nvSpPr>
          <p:cNvPr id="205" name="Google Shape;205;p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pt-BR"/>
              <a:t>Concatenar um nome e sobrenome em uma variável:</a:t>
            </a:r>
            <a:endParaRPr/>
          </a:p>
          <a:p>
            <a:pPr indent="0" lvl="1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 sz="1800">
                <a:latin typeface="Courier New"/>
                <a:ea typeface="Courier New"/>
                <a:cs typeface="Courier New"/>
                <a:sym typeface="Courier New"/>
              </a:rPr>
              <a:t>SET @nome := (SELECT CONCAT(first_name, ' ', last_name)</a:t>
            </a:r>
            <a:endParaRPr/>
          </a:p>
          <a:p>
            <a:pPr indent="0" lvl="1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 sz="1800">
                <a:latin typeface="Courier New"/>
                <a:ea typeface="Courier New"/>
                <a:cs typeface="Courier New"/>
                <a:sym typeface="Courier New"/>
              </a:rPr>
              <a:t>FROM employees               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 sz="1800">
                <a:latin typeface="Courier New"/>
                <a:ea typeface="Courier New"/>
                <a:cs typeface="Courier New"/>
                <a:sym typeface="Courier New"/>
              </a:rPr>
              <a:t>WHERE employee_id = 101);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pt-BR"/>
              <a:t>Executar um select com a variável</a:t>
            </a:r>
            <a:endParaRPr/>
          </a:p>
          <a:p>
            <a:pPr indent="0" lvl="1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 sz="1800">
                <a:latin typeface="Courier New"/>
                <a:ea typeface="Courier New"/>
                <a:cs typeface="Courier New"/>
                <a:sym typeface="Courier New"/>
              </a:rPr>
              <a:t>select @nome;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Stored Procedure</a:t>
            </a:r>
            <a:endParaRPr/>
          </a:p>
        </p:txBody>
      </p:sp>
      <p:sp>
        <p:nvSpPr>
          <p:cNvPr id="211" name="Google Shape;211;p2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Pode ser usada uma variável como parte de uma consulta SQL em MySQL</a:t>
            </a:r>
            <a:endParaRPr/>
          </a:p>
          <a:p>
            <a:pPr indent="-18542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1" marL="45720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SET @dept_id := 50;</a:t>
            </a:r>
            <a:endParaRPr/>
          </a:p>
          <a:p>
            <a:pPr indent="0" lvl="1" marL="45720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5720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SELECT * FROM employees WHERE department_id = @dept_id;</a:t>
            </a:r>
            <a:endParaRPr/>
          </a:p>
          <a:p>
            <a:pPr indent="-147955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Neste exemplo, 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@dept_id </a:t>
            </a:r>
            <a:r>
              <a:rPr lang="pt-BR"/>
              <a:t>é uma variável que pode ser definida antes da execução da consulta. 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A consulta selecionará todos os funcionários cujo 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departamento_id</a:t>
            </a:r>
            <a:r>
              <a:rPr lang="pt-BR"/>
              <a:t> corresponde ao valor atribuído à variável </a:t>
            </a: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@dept_id</a:t>
            </a:r>
            <a:r>
              <a:rPr lang="pt-BR"/>
              <a:t>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Stored Procedure</a:t>
            </a:r>
            <a:endParaRPr/>
          </a:p>
        </p:txBody>
      </p:sp>
      <p:sp>
        <p:nvSpPr>
          <p:cNvPr id="217" name="Google Shape;217;p2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Parâmetro de Saída</a:t>
            </a:r>
            <a:endParaRPr/>
          </a:p>
          <a:p>
            <a:pPr indent="-20066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3" marL="12573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DELIMITER //</a:t>
            </a:r>
            <a:endParaRPr/>
          </a:p>
          <a:p>
            <a:pPr indent="0" lvl="3" marL="12573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3" marL="12573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CREATE PROCEDURE GetAverageSalary(</a:t>
            </a:r>
            <a:endParaRPr/>
          </a:p>
          <a:p>
            <a:pPr indent="0" lvl="3" marL="12573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    OUT average_salary DECIMAL(10,2) -- Parâmetro de saída (OUT)</a:t>
            </a:r>
            <a:endParaRPr/>
          </a:p>
          <a:p>
            <a:pPr indent="0" lvl="3" marL="12573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indent="0" lvl="3" marL="12573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/>
          </a:p>
          <a:p>
            <a:pPr indent="0" lvl="3" marL="12573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    -- Cálculo da média de salários</a:t>
            </a:r>
            <a:endParaRPr/>
          </a:p>
          <a:p>
            <a:pPr indent="0" lvl="3" marL="12573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    SELECT AVG(salary) INTO average_salary FROM employees;</a:t>
            </a:r>
            <a:endParaRPr/>
          </a:p>
          <a:p>
            <a:pPr indent="0" lvl="3" marL="12573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END//</a:t>
            </a:r>
            <a:endParaRPr/>
          </a:p>
          <a:p>
            <a:pPr indent="0" lvl="3" marL="12573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3" marL="12573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DELIMITER ;</a:t>
            </a:r>
            <a:endParaRPr/>
          </a:p>
          <a:p>
            <a:pPr indent="-20066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1" marL="4000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CALL GetAverageSalary(@average_salary);</a:t>
            </a:r>
            <a:endParaRPr/>
          </a:p>
          <a:p>
            <a:pPr indent="0" lvl="1" marL="4000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000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SELECT @average_salary AS average_salary;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Stored Procedure</a:t>
            </a:r>
            <a:endParaRPr/>
          </a:p>
        </p:txBody>
      </p:sp>
      <p:sp>
        <p:nvSpPr>
          <p:cNvPr id="223" name="Google Shape;223;p2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7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Parâmetro de Entrada e Saida (INOUT)</a:t>
            </a:r>
            <a:endParaRPr/>
          </a:p>
          <a:p>
            <a:pPr indent="0" lvl="2" marL="800100" rtl="0" algn="l">
              <a:spcBef>
                <a:spcPts val="22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2" marL="800100" rtl="0" algn="l">
              <a:spcBef>
                <a:spcPts val="22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DELIMITER //</a:t>
            </a:r>
            <a:endParaRPr/>
          </a:p>
          <a:p>
            <a:pPr indent="0" lvl="2" marL="800100" rtl="0" algn="l">
              <a:spcBef>
                <a:spcPts val="22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2" marL="800100" rtl="0" algn="l">
              <a:spcBef>
                <a:spcPts val="22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CREATE PROCEDURE IncreaseSalary(</a:t>
            </a:r>
            <a:endParaRPr/>
          </a:p>
          <a:p>
            <a:pPr indent="0" lvl="2" marL="800100" rtl="0" algn="l">
              <a:spcBef>
                <a:spcPts val="22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  INOUT emp_id INT, </a:t>
            </a:r>
            <a:endParaRPr/>
          </a:p>
          <a:p>
            <a:pPr indent="0" lvl="2" marL="800100" rtl="0" algn="l">
              <a:spcBef>
                <a:spcPts val="22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  IN increment DECIMAL(10,2)</a:t>
            </a:r>
            <a:endParaRPr/>
          </a:p>
          <a:p>
            <a:pPr indent="0" lvl="2" marL="800100" rtl="0" algn="l">
              <a:spcBef>
                <a:spcPts val="22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indent="0" lvl="2" marL="800100" rtl="0" algn="l">
              <a:spcBef>
                <a:spcPts val="22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/>
          </a:p>
          <a:p>
            <a:pPr indent="0" lvl="2" marL="800100" rtl="0" algn="l">
              <a:spcBef>
                <a:spcPts val="22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  -- Aumenta o salário do funcionário</a:t>
            </a:r>
            <a:endParaRPr/>
          </a:p>
          <a:p>
            <a:pPr indent="0" lvl="2" marL="800100" rtl="0" algn="l">
              <a:spcBef>
                <a:spcPts val="22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  UPDATE employees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2" marL="800100" rtl="0" algn="l">
              <a:spcBef>
                <a:spcPts val="22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  SET salary = salary + increment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2" marL="800100" rtl="0" algn="l">
              <a:spcBef>
                <a:spcPts val="22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  WHERE employee_id = emp_id;</a:t>
            </a:r>
            <a:endParaRPr/>
          </a:p>
          <a:p>
            <a:pPr indent="0" lvl="2" marL="800100" rtl="0" algn="l">
              <a:spcBef>
                <a:spcPts val="22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END//</a:t>
            </a:r>
            <a:endParaRPr/>
          </a:p>
          <a:p>
            <a:pPr indent="0" lvl="2" marL="800100" rtl="0" algn="l">
              <a:spcBef>
                <a:spcPts val="22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2" marL="800100" rtl="0" algn="l">
              <a:spcBef>
                <a:spcPts val="22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DELIMITER ;</a:t>
            </a:r>
            <a:endParaRPr/>
          </a:p>
          <a:p>
            <a:pPr indent="-246380" lvl="0" marL="342900" rtl="0" algn="l"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1" marL="400050" rtl="0" algn="l">
              <a:spcBef>
                <a:spcPts val="26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SET @emp_id = 101; -- Id do funcionário</a:t>
            </a:r>
            <a:endParaRPr/>
          </a:p>
          <a:p>
            <a:pPr indent="0" lvl="1" marL="400050" rtl="0" algn="l">
              <a:spcBef>
                <a:spcPts val="26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CALL IncreaseSalary(@emp_id, 500.00); -- Aumenta o salário em R$ 500,00</a:t>
            </a:r>
            <a:endParaRPr/>
          </a:p>
          <a:p>
            <a:pPr indent="0" lvl="1" marL="400050" rtl="0" algn="l">
              <a:spcBef>
                <a:spcPts val="26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400050" rtl="0" algn="l">
              <a:spcBef>
                <a:spcPts val="26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SELECT salary FROM employees WHERE employee_id = @emp_id;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pt-BR"/>
              <a:t>Stored Procedure</a:t>
            </a:r>
            <a:br>
              <a:rPr lang="pt-BR"/>
            </a:br>
            <a:r>
              <a:rPr lang="pt-BR"/>
              <a:t>Exercicios</a:t>
            </a:r>
            <a:endParaRPr/>
          </a:p>
        </p:txBody>
      </p:sp>
      <p:sp>
        <p:nvSpPr>
          <p:cNvPr id="229" name="Google Shape;229;p2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Funcionários: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pt-BR"/>
              <a:t>Id_Funcionario (int): Chave primária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pt-BR"/>
              <a:t>Nome (varchar(255)): Nome completo do funcionário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pt-BR"/>
              <a:t>Cargo (varchar(100)): Cargo do funcionário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pt-BR"/>
              <a:t>Salario (decimal(10,2)): Salário do funcionário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pt-BR"/>
              <a:t>Data_admissao (date): Data de admissão do funcionário</a:t>
            </a:r>
            <a:endParaRPr/>
          </a:p>
          <a:p>
            <a:pPr indent="-17018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Departamentos: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pt-BR"/>
              <a:t>Id_Departamento (int): Chave primária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pt-BR"/>
              <a:t>Nome (varchar(255)): Nome do departamento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pt-BR"/>
              <a:t>Localizacao (varchar(100)): Localização do departamento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pt-BR"/>
              <a:t>Stored Procedure</a:t>
            </a:r>
            <a:br>
              <a:rPr lang="pt-BR"/>
            </a:br>
            <a:r>
              <a:rPr lang="pt-BR"/>
              <a:t>Exercícios</a:t>
            </a:r>
            <a:endParaRPr/>
          </a:p>
        </p:txBody>
      </p:sp>
      <p:pic>
        <p:nvPicPr>
          <p:cNvPr descr="Recorte de Tela" id="235" name="Google Shape;235;p2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512" y="1412776"/>
            <a:ext cx="3660353" cy="19025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corte de Tela" id="236" name="Google Shape;236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35696" y="3284984"/>
            <a:ext cx="7019049" cy="3024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pt-BR"/>
              <a:t>Stored Procedure</a:t>
            </a:r>
            <a:br>
              <a:rPr lang="pt-BR"/>
            </a:br>
            <a:r>
              <a:rPr lang="pt-BR"/>
              <a:t>Exercícios</a:t>
            </a:r>
            <a:endParaRPr/>
          </a:p>
        </p:txBody>
      </p:sp>
      <p:sp>
        <p:nvSpPr>
          <p:cNvPr id="242" name="Google Shape;242;p2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sz="2800"/>
              <a:t>Inserir um novo funcionário na tabela Funcionários.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descr="Recorte de Tela" id="243" name="Google Shape;24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529" y="2060849"/>
            <a:ext cx="5062716" cy="187220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corte de Tela" id="244" name="Google Shape;244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87624" y="4221088"/>
            <a:ext cx="7885415" cy="19882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pt-BR"/>
              <a:t>Stored Procedure</a:t>
            </a:r>
            <a:br>
              <a:rPr lang="pt-BR"/>
            </a:br>
            <a:r>
              <a:rPr lang="pt-BR"/>
              <a:t>Exercícios</a:t>
            </a:r>
            <a:endParaRPr/>
          </a:p>
        </p:txBody>
      </p:sp>
      <p:sp>
        <p:nvSpPr>
          <p:cNvPr id="250" name="Google Shape;250;p2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pt-BR"/>
              <a:t> </a:t>
            </a:r>
            <a:r>
              <a:rPr lang="pt-BR" sz="2800"/>
              <a:t>Selecionar os dados de um funcionário pelo seu ID.</a:t>
            </a:r>
            <a:endParaRPr/>
          </a:p>
        </p:txBody>
      </p:sp>
      <p:pic>
        <p:nvPicPr>
          <p:cNvPr descr="Recorte de Tela" id="251" name="Google Shape;25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7624" y="2564904"/>
            <a:ext cx="4239217" cy="28102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pt-BR"/>
              <a:t>Stored Procedure</a:t>
            </a:r>
            <a:br>
              <a:rPr lang="pt-BR"/>
            </a:br>
            <a:r>
              <a:rPr lang="pt-BR"/>
              <a:t>Exercícios</a:t>
            </a:r>
            <a:endParaRPr/>
          </a:p>
        </p:txBody>
      </p:sp>
      <p:sp>
        <p:nvSpPr>
          <p:cNvPr id="257" name="Google Shape;257;p2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pt-BR"/>
              <a:t>Com saída de dados</a:t>
            </a:r>
            <a:endParaRPr/>
          </a:p>
        </p:txBody>
      </p:sp>
      <p:pic>
        <p:nvPicPr>
          <p:cNvPr descr="Recorte de Tela" id="258" name="Google Shape;25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536" y="2132856"/>
            <a:ext cx="4158303" cy="25922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corte de Tela" id="259" name="Google Shape;259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55776" y="4509120"/>
            <a:ext cx="5910618" cy="20555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Stored Procedure</a:t>
            </a:r>
            <a:endParaRPr/>
          </a:p>
        </p:txBody>
      </p:sp>
      <p:sp>
        <p:nvSpPr>
          <p:cNvPr id="97" name="Google Shape;97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Armazenamento no Banco de Dados: </a:t>
            </a:r>
            <a:endParaRPr/>
          </a:p>
          <a:p>
            <a:pPr indent="-285750" lvl="1" marL="742950" rtl="0" algn="l"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pt-BR"/>
              <a:t>Os procedimentos armazenados são armazenados no sistema de gerenciamento de banco de dados (SGBD). </a:t>
            </a:r>
            <a:endParaRPr/>
          </a:p>
          <a:p>
            <a:pPr indent="-285750" lvl="1" marL="742950" rtl="0" algn="l"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pt-BR"/>
              <a:t>Eles são geralmente criados usando uma linguagem específica de cada SGBD, como PL/SQL para Oracle ou T-SQL para Microsoft SQL Server.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Predefinição e Reutilização: </a:t>
            </a:r>
            <a:endParaRPr/>
          </a:p>
          <a:p>
            <a:pPr indent="-285750" lvl="1" marL="742950" rtl="0" algn="l"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pt-BR"/>
              <a:t>Uma vez criados, os procedimentos armazenados podem ser chamados repetidamente. </a:t>
            </a:r>
            <a:endParaRPr/>
          </a:p>
          <a:p>
            <a:pPr indent="-285750" lvl="1" marL="742950" rtl="0" algn="l"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pt-BR"/>
              <a:t>Isso os torna úteis para tarefas que precisam ser executadas com frequência, pois eliminam a necessidade de reescrever o código toda vez que a operação precisa ser realizada.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Parâmetros: </a:t>
            </a:r>
            <a:endParaRPr/>
          </a:p>
          <a:p>
            <a:pPr indent="-285750" lvl="1" marL="742950" rtl="0" algn="l"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pt-BR"/>
              <a:t>Os procedimentos armazenados podem aceitar parâmetros de entrada, permitindo que os dados sejam passados para dentro do procedimento para serem processados. </a:t>
            </a:r>
            <a:endParaRPr/>
          </a:p>
          <a:p>
            <a:pPr indent="-285750" lvl="1" marL="742950" rtl="0" algn="l"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pt-BR"/>
              <a:t>Isso os torna flexíveis e reutilizáveis em várias situações.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pt-BR"/>
              <a:t>Stored Procedure</a:t>
            </a:r>
            <a:br>
              <a:rPr lang="pt-BR"/>
            </a:br>
            <a:r>
              <a:rPr lang="pt-BR"/>
              <a:t>Exercícios</a:t>
            </a:r>
            <a:endParaRPr/>
          </a:p>
        </p:txBody>
      </p:sp>
      <p:pic>
        <p:nvPicPr>
          <p:cNvPr descr="Recorte de Tela" id="265" name="Google Shape;265;p3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536" y="1556792"/>
            <a:ext cx="3666268" cy="25488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corte de Tela" id="266" name="Google Shape;266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75856" y="4653136"/>
            <a:ext cx="5400600" cy="18303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Stored Procedure</a:t>
            </a:r>
            <a:endParaRPr/>
          </a:p>
        </p:txBody>
      </p:sp>
      <p:sp>
        <p:nvSpPr>
          <p:cNvPr id="103" name="Google Shape;103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Transações e Segurança: </a:t>
            </a:r>
            <a:endParaRPr/>
          </a:p>
          <a:p>
            <a:pPr indent="-285750" lvl="1" marL="742950" rtl="0" algn="l"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pt-BR"/>
              <a:t>Os procedimentos armazenados podem ser incluídos em transações, garantindo integridade dos dados e consistência. </a:t>
            </a:r>
            <a:endParaRPr/>
          </a:p>
          <a:p>
            <a:pPr indent="-285750" lvl="1" marL="742950" rtl="0" algn="l"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pt-BR"/>
              <a:t>Além disso, eles podem ser utilizados para implementar políticas de segurança, permitindo ou restringindo o acesso a determinadas operações no banco de dados.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Desempenho: </a:t>
            </a:r>
            <a:endParaRPr/>
          </a:p>
          <a:p>
            <a:pPr indent="-285750" lvl="1" marL="742950" rtl="0" algn="l"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pt-BR"/>
              <a:t>Em alguns casos, os procedimentos armazenados podem melhorar o desempenho, especialmente quando comparados com consultas SQL executadas diretamente a partir de um aplicativo. </a:t>
            </a:r>
            <a:endParaRPr/>
          </a:p>
          <a:p>
            <a:pPr indent="-285750" lvl="1" marL="742950" rtl="0" algn="l"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pt-BR"/>
              <a:t>Isso ocorre porque os procedimentos armazenados são compilados uma vez e armazenados em cache, reduzindo o tempo de execução em chamadas subsequentes.</a:t>
            </a:r>
            <a:endParaRPr/>
          </a:p>
          <a:p>
            <a:pPr indent="-174625" lvl="1" marL="742950" rtl="0" algn="l"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Em Resumo, os procedimentos armazenados são uma ferramenta em bancos de dados relacionais, permitindo a criação de código reutilizável, encapsulado e eficiente para manipulação de dados e lógica de negócios.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Stored Procedure</a:t>
            </a:r>
            <a:endParaRPr/>
          </a:p>
        </p:txBody>
      </p:sp>
      <p:sp>
        <p:nvSpPr>
          <p:cNvPr id="109" name="Google Shape;109;p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7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Exemplo de um procedimento armazenado em MySQL, baseado no esquema HR. </a:t>
            </a:r>
            <a:endParaRPr/>
          </a:p>
          <a:p>
            <a:pPr indent="-342900" lvl="0" marL="342900" rtl="0" algn="l"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Este procedimento armazenado insere um novo funcionário na tabela employees:</a:t>
            </a:r>
            <a:endParaRPr/>
          </a:p>
          <a:p>
            <a:pPr indent="0" lvl="0" marL="0" rtl="0" algn="l">
              <a:spcBef>
                <a:spcPts val="171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 sz="1800"/>
              <a:t>DELIMITER // </a:t>
            </a:r>
            <a:endParaRPr sz="1800"/>
          </a:p>
          <a:p>
            <a:pPr indent="0" lvl="0" marL="0" rtl="0" algn="l">
              <a:spcBef>
                <a:spcPts val="171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 sz="1800"/>
              <a:t>CREATE PROCEDURE InsertNewEmployee( </a:t>
            </a:r>
            <a:endParaRPr sz="1800"/>
          </a:p>
          <a:p>
            <a:pPr indent="0" lvl="0" marL="0" rtl="0" algn="l">
              <a:spcBef>
                <a:spcPts val="171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 sz="1800"/>
              <a:t>	IN in_employee_id INT, </a:t>
            </a:r>
            <a:endParaRPr sz="1800"/>
          </a:p>
          <a:p>
            <a:pPr indent="0" lvl="0" marL="0" rtl="0" algn="l">
              <a:spcBef>
                <a:spcPts val="171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 sz="1800"/>
              <a:t>	IN in_first_name VARCHAR(50), </a:t>
            </a:r>
            <a:endParaRPr sz="1800"/>
          </a:p>
          <a:p>
            <a:pPr indent="0" lvl="0" marL="0" rtl="0" algn="l">
              <a:spcBef>
                <a:spcPts val="171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 sz="1800"/>
              <a:t>	IN in_last_name VARCHAR(50), </a:t>
            </a:r>
            <a:endParaRPr sz="1800"/>
          </a:p>
          <a:p>
            <a:pPr indent="0" lvl="0" marL="0" rtl="0" algn="l">
              <a:spcBef>
                <a:spcPts val="171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 sz="1800"/>
              <a:t>	IN in_email VARCHAR(50), </a:t>
            </a:r>
            <a:endParaRPr sz="1800"/>
          </a:p>
          <a:p>
            <a:pPr indent="0" lvl="0" marL="0" rtl="0" algn="l">
              <a:spcBef>
                <a:spcPts val="171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 sz="1800"/>
              <a:t>	IN in_phone_number VARCHAR(20), </a:t>
            </a:r>
            <a:endParaRPr sz="1800"/>
          </a:p>
          <a:p>
            <a:pPr indent="0" lvl="0" marL="0" rtl="0" algn="l">
              <a:spcBef>
                <a:spcPts val="171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 sz="1800"/>
              <a:t>	IN in_job_id VARCHAR(10), </a:t>
            </a:r>
            <a:endParaRPr sz="1800"/>
          </a:p>
          <a:p>
            <a:pPr indent="0" lvl="0" marL="0" rtl="0" algn="l">
              <a:spcBef>
                <a:spcPts val="171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 sz="1800"/>
              <a:t>	IN in_salary DECIMAL(8,2), </a:t>
            </a:r>
            <a:endParaRPr sz="1800"/>
          </a:p>
          <a:p>
            <a:pPr indent="0" lvl="0" marL="0" rtl="0" algn="l">
              <a:spcBef>
                <a:spcPts val="171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 sz="1800"/>
              <a:t>	IN in_manager_id INT, </a:t>
            </a:r>
            <a:endParaRPr sz="1800"/>
          </a:p>
          <a:p>
            <a:pPr indent="0" lvl="0" marL="0" rtl="0" algn="l">
              <a:spcBef>
                <a:spcPts val="171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 sz="1800"/>
              <a:t>	IN in_department_id INT ) </a:t>
            </a:r>
            <a:endParaRPr sz="1800"/>
          </a:p>
          <a:p>
            <a:pPr indent="0" lvl="0" marL="0" rtl="0" algn="l">
              <a:spcBef>
                <a:spcPts val="171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 sz="1800"/>
              <a:t>BEGIN </a:t>
            </a:r>
            <a:endParaRPr/>
          </a:p>
          <a:p>
            <a:pPr indent="0" lvl="0" marL="0" rtl="0" algn="l">
              <a:spcBef>
                <a:spcPts val="171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 sz="1800"/>
              <a:t>	DECLARE is_duplicate INT DEFAULT 0;</a:t>
            </a:r>
            <a:endParaRPr/>
          </a:p>
          <a:p>
            <a:pPr indent="0" lvl="0" marL="0" rtl="0" algn="l">
              <a:spcBef>
                <a:spcPts val="171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 sz="1800"/>
              <a:t>	 -- Verifica se a chave primária já existe </a:t>
            </a:r>
            <a:endParaRPr sz="1800"/>
          </a:p>
          <a:p>
            <a:pPr indent="0" lvl="0" marL="0" rtl="0" algn="l">
              <a:spcBef>
                <a:spcPts val="171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 sz="1800"/>
              <a:t>	SELECT COUNT(*) INTO is_duplicate </a:t>
            </a:r>
            <a:endParaRPr sz="1800"/>
          </a:p>
          <a:p>
            <a:pPr indent="0" lvl="0" marL="0" rtl="0" algn="l">
              <a:spcBef>
                <a:spcPts val="171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 sz="1800"/>
              <a:t>	FROM employees </a:t>
            </a:r>
            <a:endParaRPr sz="1800"/>
          </a:p>
          <a:p>
            <a:pPr indent="0" lvl="0" marL="0" rtl="0" algn="l">
              <a:spcBef>
                <a:spcPts val="171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 sz="1800"/>
              <a:t>	WHERE employee_id = in_employee_id; </a:t>
            </a:r>
            <a:endParaRPr sz="1800"/>
          </a:p>
          <a:p>
            <a:pPr indent="0" lvl="0" marL="0" rtl="0" algn="l">
              <a:spcBef>
                <a:spcPts val="171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 sz="1800"/>
              <a:t>	-- Se já existe, levanta uma exceção </a:t>
            </a:r>
            <a:endParaRPr sz="1800"/>
          </a:p>
          <a:p>
            <a:pPr indent="0" lvl="0" marL="0" rtl="0" algn="l">
              <a:spcBef>
                <a:spcPts val="171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 sz="1800"/>
              <a:t>	IF is_duplicate &gt; 0 THEN </a:t>
            </a:r>
            <a:endParaRPr sz="1800"/>
          </a:p>
          <a:p>
            <a:pPr indent="0" lvl="0" marL="0" rtl="0" algn="l">
              <a:spcBef>
                <a:spcPts val="171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 sz="1800"/>
              <a:t>		SIGNAL SQLSTATE '45000' </a:t>
            </a:r>
            <a:endParaRPr sz="1800"/>
          </a:p>
          <a:p>
            <a:pPr indent="0" lvl="0" marL="0" rtl="0" algn="l">
              <a:spcBef>
                <a:spcPts val="171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 sz="1800"/>
              <a:t>		SET MESSAGE_TEXT = 'Employee ID already exists.'; </a:t>
            </a:r>
            <a:endParaRPr sz="1800"/>
          </a:p>
          <a:p>
            <a:pPr indent="0" lvl="0" marL="0" rtl="0" algn="l">
              <a:spcBef>
                <a:spcPts val="171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 sz="1800"/>
              <a:t>	ELSE -- Insere o registro </a:t>
            </a:r>
            <a:endParaRPr sz="1800"/>
          </a:p>
          <a:p>
            <a:pPr indent="0" lvl="0" marL="0" rtl="0" algn="l">
              <a:spcBef>
                <a:spcPts val="171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 sz="1800"/>
              <a:t>	INSERT INTO employees (employee_id, first_name, last_name, email, phone_number, job_id, salary, manager_id, department_id, hire_date) </a:t>
            </a:r>
            <a:endParaRPr sz="1800"/>
          </a:p>
          <a:p>
            <a:pPr indent="0" lvl="0" marL="0" rtl="0" algn="l">
              <a:spcBef>
                <a:spcPts val="171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 sz="1800"/>
              <a:t>	VALUES (in_employee_id, in_first_name, in_last_name, in_email, in_phone_number, in_job_id, in_salary, in_manager_id, in_department_id, NOW()); </a:t>
            </a:r>
            <a:endParaRPr sz="1800"/>
          </a:p>
          <a:p>
            <a:pPr indent="0" lvl="0" marL="0" rtl="0" algn="l">
              <a:spcBef>
                <a:spcPts val="171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 sz="1800"/>
              <a:t>	END IF; </a:t>
            </a:r>
            <a:endParaRPr sz="1800"/>
          </a:p>
          <a:p>
            <a:pPr indent="0" lvl="0" marL="0" rtl="0" algn="l">
              <a:spcBef>
                <a:spcPts val="171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 sz="1800"/>
              <a:t>END</a:t>
            </a:r>
            <a:endParaRPr/>
          </a:p>
          <a:p>
            <a:pPr indent="0" lvl="0" marL="0" rtl="0" algn="l">
              <a:spcBef>
                <a:spcPts val="171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 sz="1800"/>
              <a:t>// DELIMITER 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Stored Procedure</a:t>
            </a:r>
            <a:endParaRPr/>
          </a:p>
        </p:txBody>
      </p:sp>
      <p:sp>
        <p:nvSpPr>
          <p:cNvPr id="115" name="Google Shape;115;p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pt-BR"/>
              <a:t>Chamada de Procedimento para inserir novo Funcionário: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pt-BR" sz="1600">
                <a:latin typeface="Courier New"/>
                <a:ea typeface="Courier New"/>
                <a:cs typeface="Courier New"/>
                <a:sym typeface="Courier New"/>
              </a:rPr>
              <a:t>CALL InsertNewEmployee(1, 'John', 'Doe', 'john.doe@example.com', '123-456-7890', 'IT_PROG', 5000.00, 101, 60);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pt-BR"/>
              <a:t>Stored Procedure</a:t>
            </a:r>
            <a:br>
              <a:rPr lang="pt-BR"/>
            </a:br>
            <a:r>
              <a:rPr lang="pt-BR"/>
              <a:t>DELIMITER</a:t>
            </a:r>
            <a:endParaRPr/>
          </a:p>
        </p:txBody>
      </p:sp>
      <p:sp>
        <p:nvSpPr>
          <p:cNvPr id="121" name="Google Shape;121;p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O comando DELIMITER é usado em MySQL (e em alguns outros sistemas de banco de dados) para alterar o delimitador de comando temporariamente. </a:t>
            </a:r>
            <a:endParaRPr/>
          </a:p>
          <a:p>
            <a:pPr indent="-285750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pt-BR"/>
              <a:t>Por padrão, o delimitador é ;, que é usado para separar comandos SQL individuais. </a:t>
            </a:r>
            <a:endParaRPr/>
          </a:p>
          <a:p>
            <a:pPr indent="-285750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pt-BR"/>
              <a:t>No entanto, ao definir um procedimento armazenado, você pode ter comandos SQL dentro do bloco de código, e esses comandos podem incluir o delimitador padrão.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Isso cria um problema, porque quando o MySQL vê um ponto-e-vírgula dentro do bloco de código do procedimento armazenado, ele o interpreta como o fim do procedimento armazenado, em vez de como o fim de um comando SQL. </a:t>
            </a:r>
            <a:endParaRPr/>
          </a:p>
          <a:p>
            <a:pPr indent="-285750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pt-BR"/>
              <a:t>Portanto, você precisa temporariamente alterar o delimitador de comando para um caractere diferente, para que o MySQL não interprete mal o ponto-e-vírgula dentro do bloco de código do procedimento armazenado.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pt-BR"/>
              <a:t>Stored Procedure</a:t>
            </a:r>
            <a:br>
              <a:rPr lang="pt-BR"/>
            </a:br>
            <a:r>
              <a:rPr lang="pt-BR"/>
              <a:t>DELIMITER</a:t>
            </a:r>
            <a:endParaRPr/>
          </a:p>
        </p:txBody>
      </p:sp>
      <p:sp>
        <p:nvSpPr>
          <p:cNvPr id="127" name="Google Shape;127;p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O comando DELIMITER é usado para isso. 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pt-BR"/>
              <a:t>Ele altera temporariamente o delimitador de comando para outro caractere (nesse caso, //), para que você possa usar o ponto-e-vírgula dentro do bloco de código do procedimento armazenado. Quando você terminar de definir o procedimento armazenado, você pode usar DELIMITER ; para restaurar o delimitador de comando padrão.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Isso permite que você crie procedimentos armazenados com blocos de código mais complexos, que podem incluir comandos SQL individuais, sem que o MySQL os interprete mal.</a:t>
            </a:r>
            <a:endParaRPr/>
          </a:p>
          <a:p>
            <a:pPr indent="-15494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Stored Procedure</a:t>
            </a:r>
            <a:endParaRPr/>
          </a:p>
        </p:txBody>
      </p:sp>
      <p:sp>
        <p:nvSpPr>
          <p:cNvPr id="133" name="Google Shape;133;p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IN</a:t>
            </a:r>
            <a:endParaRPr/>
          </a:p>
          <a:p>
            <a:pPr indent="-285750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pt-BR"/>
              <a:t>No contexto de procedimentos armazenados, o uso do "IN" na criação da procedure indica que os parâmetros passados para o procedimento são valores de entrada. </a:t>
            </a:r>
            <a:endParaRPr/>
          </a:p>
          <a:p>
            <a:pPr indent="-228600" lvl="2" marL="1143000" rtl="0" algn="l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Isso significa que os valores desses parâmetros são passados ​​para o procedimento e podem ser usados ​​dentro do procedimento, mas não podem ser alterados ou retornados pelo procedimento.</a:t>
            </a:r>
            <a:endParaRPr/>
          </a:p>
          <a:p>
            <a:pPr indent="-285750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pt-BR"/>
              <a:t>Em outras palavras, "IN" especifica que os parâmetros são passados ​​apenas para o procedimento e não podem ser modificados ou usados para retornar valores.</a:t>
            </a:r>
            <a:endParaRPr/>
          </a:p>
          <a:p>
            <a:pPr indent="-285750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pt-BR"/>
              <a:t>O procedimento seja capaz de modificar os valores dos parâmetros passados ​​ou retornar valores, você pode usar "OUT" ou "INOUT" em vez de "IN". </a:t>
            </a:r>
            <a:endParaRPr/>
          </a:p>
          <a:p>
            <a:pPr indent="-228600" lvl="2" marL="1143000" rtl="0" algn="l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"OUT" especifica que os valores dos parâmetros podem ser modificados pelo procedimento, mas não são inicializados pelo chamador. </a:t>
            </a:r>
            <a:endParaRPr/>
          </a:p>
          <a:p>
            <a:pPr indent="-228600" lvl="2" marL="1143000" rtl="0" algn="l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"INOUT" especifica que os parâmetros são inicializados pelo chamador e podem ser modificados pelo procedimento.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2024-02-23T20:52:21Z</dcterms:created>
  <dc:creator>sv130424</dc:creator>
</cp:coreProperties>
</file>