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6"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iwfWU8o3xLRh6iAAKXxMPamsVI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2514" y="-7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549396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4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4"/>
        <p:cNvGrpSpPr/>
        <p:nvPr/>
      </p:nvGrpSpPr>
      <p:grpSpPr>
        <a:xfrm>
          <a:off x="0" y="0"/>
          <a:ext cx="0" cy="0"/>
          <a:chOff x="0" y="0"/>
          <a:chExt cx="0" cy="0"/>
        </a:xfrm>
      </p:grpSpPr>
      <p:sp>
        <p:nvSpPr>
          <p:cNvPr id="75" name="Google Shape;75;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4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4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4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4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4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4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4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4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9"/>
          <p:cNvSpPr>
            <a:spLocks noGrp="1"/>
          </p:cNvSpPr>
          <p:nvPr>
            <p:ph type="pic" idx="2"/>
          </p:nvPr>
        </p:nvSpPr>
        <p:spPr>
          <a:xfrm>
            <a:off x="1792288" y="612775"/>
            <a:ext cx="5486400" cy="4114800"/>
          </a:xfrm>
          <a:prstGeom prst="rect">
            <a:avLst/>
          </a:prstGeom>
          <a:noFill/>
          <a:ln>
            <a:noFill/>
          </a:ln>
        </p:spPr>
      </p:sp>
      <p:sp>
        <p:nvSpPr>
          <p:cNvPr id="64" name="Google Shape;64;p4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rgbClr val="888888"/>
              </a:buClr>
              <a:buSzPts val="3200"/>
              <a:buNone/>
            </a:pPr>
            <a:r>
              <a:rPr lang="pt-BR"/>
              <a:t>Gatilhos</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457200" y="274638"/>
            <a:ext cx="8229600" cy="58038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139" name="Google Shape;139;p10"/>
          <p:cNvSpPr txBox="1">
            <a:spLocks noGrp="1"/>
          </p:cNvSpPr>
          <p:nvPr>
            <p:ph type="body" idx="1"/>
          </p:nvPr>
        </p:nvSpPr>
        <p:spPr>
          <a:xfrm>
            <a:off x="457200" y="1068779"/>
            <a:ext cx="8229600" cy="5498275"/>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Clr>
                <a:schemeClr val="dk1"/>
              </a:buClr>
              <a:buSzPct val="100000"/>
              <a:buNone/>
            </a:pPr>
            <a:r>
              <a:rPr lang="pt-BR" dirty="0">
                <a:latin typeface="Courier New"/>
                <a:ea typeface="Courier New"/>
                <a:cs typeface="Courier New"/>
                <a:sym typeface="Courier New"/>
              </a:rPr>
              <a:t>DELIMITER $$</a:t>
            </a:r>
            <a:endParaRPr dirty="0"/>
          </a:p>
          <a:p>
            <a:pPr marL="0" lvl="0" indent="0" algn="l" rtl="0">
              <a:spcBef>
                <a:spcPts val="256"/>
              </a:spcBef>
              <a:spcAft>
                <a:spcPts val="0"/>
              </a:spcAft>
              <a:buClr>
                <a:schemeClr val="dk1"/>
              </a:buClr>
              <a:buSzPct val="100000"/>
              <a:buNone/>
            </a:pPr>
            <a:endParaRPr dirty="0">
              <a:latin typeface="Courier New"/>
              <a:ea typeface="Courier New"/>
              <a:cs typeface="Courier New"/>
              <a:sym typeface="Courier New"/>
            </a:endParaRPr>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CREATE TRIGGER </a:t>
            </a:r>
            <a:r>
              <a:rPr lang="pt-BR" dirty="0" err="1">
                <a:latin typeface="Courier New"/>
                <a:ea typeface="Courier New"/>
                <a:cs typeface="Courier New"/>
                <a:sym typeface="Courier New"/>
              </a:rPr>
              <a:t>before_employee_update</a:t>
            </a:r>
            <a:endParaRPr dirty="0">
              <a:latin typeface="Courier New"/>
              <a:ea typeface="Courier New"/>
              <a:cs typeface="Courier New"/>
              <a:sym typeface="Courier New"/>
            </a:endParaRPr>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BEFORE UPDATE ON </a:t>
            </a:r>
            <a:r>
              <a:rPr lang="pt-BR" dirty="0" err="1">
                <a:latin typeface="Courier New"/>
                <a:ea typeface="Courier New"/>
                <a:cs typeface="Courier New"/>
                <a:sym typeface="Courier New"/>
              </a:rPr>
              <a:t>employees</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FOR EACH ROW</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BEGIN</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    DECLARE </a:t>
            </a:r>
            <a:r>
              <a:rPr lang="pt-BR" dirty="0" err="1">
                <a:latin typeface="Courier New"/>
                <a:ea typeface="Courier New"/>
                <a:cs typeface="Courier New"/>
                <a:sym typeface="Courier New"/>
              </a:rPr>
              <a:t>min_salary</a:t>
            </a:r>
            <a:r>
              <a:rPr lang="pt-BR" dirty="0">
                <a:latin typeface="Courier New"/>
                <a:ea typeface="Courier New"/>
                <a:cs typeface="Courier New"/>
                <a:sym typeface="Courier New"/>
              </a:rPr>
              <a:t> DECIMAL(10,2);</a:t>
            </a:r>
            <a:endParaRPr dirty="0"/>
          </a:p>
          <a:p>
            <a:pPr marL="0" lvl="0" indent="0" algn="l" rtl="0">
              <a:spcBef>
                <a:spcPts val="256"/>
              </a:spcBef>
              <a:spcAft>
                <a:spcPts val="0"/>
              </a:spcAft>
              <a:buClr>
                <a:schemeClr val="dk1"/>
              </a:buClr>
              <a:buSzPct val="100000"/>
              <a:buNone/>
            </a:pPr>
            <a:endParaRPr dirty="0">
              <a:latin typeface="Courier New"/>
              <a:ea typeface="Courier New"/>
              <a:cs typeface="Courier New"/>
              <a:sym typeface="Courier New"/>
            </a:endParaRPr>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    </a:t>
            </a:r>
            <a:r>
              <a:rPr lang="pt-BR" sz="2100" dirty="0">
                <a:latin typeface="Courier New"/>
                <a:ea typeface="Courier New"/>
                <a:cs typeface="Courier New"/>
                <a:sym typeface="Courier New"/>
              </a:rPr>
              <a:t>-- Supondo a existência de uma tabela '</a:t>
            </a:r>
            <a:r>
              <a:rPr lang="pt-BR" sz="2100" dirty="0" err="1">
                <a:latin typeface="Courier New"/>
                <a:ea typeface="Courier New"/>
                <a:cs typeface="Courier New"/>
                <a:sym typeface="Courier New"/>
              </a:rPr>
              <a:t>positions</a:t>
            </a:r>
            <a:r>
              <a:rPr lang="pt-BR" sz="2100" dirty="0">
                <a:latin typeface="Courier New"/>
                <a:ea typeface="Courier New"/>
                <a:cs typeface="Courier New"/>
                <a:sym typeface="Courier New"/>
              </a:rPr>
              <a:t>' que define os salários mínimos por cargo</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    SELECT </a:t>
            </a:r>
            <a:r>
              <a:rPr lang="pt-BR" dirty="0" err="1">
                <a:latin typeface="Courier New"/>
                <a:ea typeface="Courier New"/>
                <a:cs typeface="Courier New"/>
                <a:sym typeface="Courier New"/>
              </a:rPr>
              <a:t>min_salary</a:t>
            </a:r>
            <a:r>
              <a:rPr lang="pt-BR" dirty="0">
                <a:latin typeface="Courier New"/>
                <a:ea typeface="Courier New"/>
                <a:cs typeface="Courier New"/>
                <a:sym typeface="Courier New"/>
              </a:rPr>
              <a:t> INTO </a:t>
            </a:r>
            <a:r>
              <a:rPr lang="pt-BR" dirty="0" err="1">
                <a:latin typeface="Courier New"/>
                <a:ea typeface="Courier New"/>
                <a:cs typeface="Courier New"/>
                <a:sym typeface="Courier New"/>
              </a:rPr>
              <a:t>min_salary</a:t>
            </a:r>
            <a:r>
              <a:rPr lang="pt-BR" dirty="0">
                <a:latin typeface="Courier New"/>
                <a:ea typeface="Courier New"/>
                <a:cs typeface="Courier New"/>
                <a:sym typeface="Courier New"/>
              </a:rPr>
              <a:t> </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    FROM </a:t>
            </a:r>
            <a:r>
              <a:rPr lang="pt-BR" dirty="0" err="1">
                <a:latin typeface="Courier New"/>
                <a:ea typeface="Courier New"/>
                <a:cs typeface="Courier New"/>
                <a:sym typeface="Courier New"/>
              </a:rPr>
              <a:t>positions</a:t>
            </a:r>
            <a:r>
              <a:rPr lang="pt-BR" dirty="0">
                <a:latin typeface="Courier New"/>
                <a:ea typeface="Courier New"/>
                <a:cs typeface="Courier New"/>
                <a:sym typeface="Courier New"/>
              </a:rPr>
              <a:t> </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    WHERE </a:t>
            </a:r>
            <a:r>
              <a:rPr lang="pt-BR" dirty="0" err="1">
                <a:latin typeface="Courier New"/>
                <a:ea typeface="Courier New"/>
                <a:cs typeface="Courier New"/>
                <a:sym typeface="Courier New"/>
              </a:rPr>
              <a:t>position_name</a:t>
            </a:r>
            <a:r>
              <a:rPr lang="pt-BR" dirty="0">
                <a:latin typeface="Courier New"/>
                <a:ea typeface="Courier New"/>
                <a:cs typeface="Courier New"/>
                <a:sym typeface="Courier New"/>
              </a:rPr>
              <a:t> = </a:t>
            </a:r>
            <a:r>
              <a:rPr lang="pt-BR" dirty="0" err="1">
                <a:latin typeface="Courier New"/>
                <a:ea typeface="Courier New"/>
                <a:cs typeface="Courier New"/>
                <a:sym typeface="Courier New"/>
              </a:rPr>
              <a:t>NEW.position</a:t>
            </a:r>
            <a:r>
              <a:rPr lang="pt-BR" dirty="0">
                <a:latin typeface="Courier New"/>
                <a:ea typeface="Courier New"/>
                <a:cs typeface="Courier New"/>
                <a:sym typeface="Courier New"/>
              </a:rPr>
              <a:t>;</a:t>
            </a:r>
            <a:endParaRPr dirty="0"/>
          </a:p>
          <a:p>
            <a:pPr marL="0" lvl="0" indent="0" algn="l" rtl="0">
              <a:spcBef>
                <a:spcPts val="256"/>
              </a:spcBef>
              <a:spcAft>
                <a:spcPts val="0"/>
              </a:spcAft>
              <a:buClr>
                <a:schemeClr val="dk1"/>
              </a:buClr>
              <a:buSzPct val="100000"/>
              <a:buNone/>
            </a:pPr>
            <a:endParaRPr dirty="0">
              <a:latin typeface="Courier New"/>
              <a:ea typeface="Courier New"/>
              <a:cs typeface="Courier New"/>
              <a:sym typeface="Courier New"/>
            </a:endParaRPr>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    IF </a:t>
            </a:r>
            <a:r>
              <a:rPr lang="pt-BR" dirty="0" err="1">
                <a:latin typeface="Courier New"/>
                <a:ea typeface="Courier New"/>
                <a:cs typeface="Courier New"/>
                <a:sym typeface="Courier New"/>
              </a:rPr>
              <a:t>NEW.salary</a:t>
            </a:r>
            <a:r>
              <a:rPr lang="pt-BR" dirty="0">
                <a:latin typeface="Courier New"/>
                <a:ea typeface="Courier New"/>
                <a:cs typeface="Courier New"/>
                <a:sym typeface="Courier New"/>
              </a:rPr>
              <a:t> &lt; </a:t>
            </a:r>
            <a:r>
              <a:rPr lang="pt-BR" dirty="0" err="1">
                <a:latin typeface="Courier New"/>
                <a:ea typeface="Courier New"/>
                <a:cs typeface="Courier New"/>
                <a:sym typeface="Courier New"/>
              </a:rPr>
              <a:t>min_salary</a:t>
            </a:r>
            <a:r>
              <a:rPr lang="pt-BR" dirty="0">
                <a:latin typeface="Courier New"/>
                <a:ea typeface="Courier New"/>
                <a:cs typeface="Courier New"/>
                <a:sym typeface="Courier New"/>
              </a:rPr>
              <a:t> THEN</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     SIGNAL SQLSTATE '45000' </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     SET MESSAGE_TEXT = 'O salário não pode ser </a:t>
            </a:r>
            <a:r>
              <a:rPr lang="pt-BR" dirty="0" err="1">
                <a:latin typeface="Courier New"/>
                <a:ea typeface="Courier New"/>
                <a:cs typeface="Courier New"/>
                <a:sym typeface="Courier New"/>
              </a:rPr>
              <a:t>nferior</a:t>
            </a:r>
            <a:r>
              <a:rPr lang="pt-BR" dirty="0">
                <a:latin typeface="Courier New"/>
                <a:ea typeface="Courier New"/>
                <a:cs typeface="Courier New"/>
                <a:sym typeface="Courier New"/>
              </a:rPr>
              <a:t> ao mínimo para o cargo.';</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    END IF;</a:t>
            </a:r>
            <a:endParaRPr dirty="0"/>
          </a:p>
          <a:p>
            <a:pPr marL="0" lvl="0" indent="0" algn="l" rtl="0">
              <a:spcBef>
                <a:spcPts val="256"/>
              </a:spcBef>
              <a:spcAft>
                <a:spcPts val="0"/>
              </a:spcAft>
              <a:buClr>
                <a:schemeClr val="dk1"/>
              </a:buClr>
              <a:buSzPct val="100000"/>
              <a:buNone/>
            </a:pPr>
            <a:r>
              <a:rPr lang="pt-BR" dirty="0">
                <a:latin typeface="Courier New"/>
                <a:ea typeface="Courier New"/>
                <a:cs typeface="Courier New"/>
                <a:sym typeface="Courier New"/>
              </a:rPr>
              <a:t>END$$</a:t>
            </a:r>
            <a:endParaRPr dirty="0"/>
          </a:p>
          <a:p>
            <a:pPr marL="0" lvl="0" indent="0" algn="l" rtl="0">
              <a:spcBef>
                <a:spcPts val="256"/>
              </a:spcBef>
              <a:spcAft>
                <a:spcPts val="0"/>
              </a:spcAft>
              <a:buClr>
                <a:schemeClr val="dk1"/>
              </a:buClr>
              <a:buSzPct val="100000"/>
              <a:buNone/>
            </a:pPr>
            <a:r>
              <a:rPr lang="pt-BR" dirty="0" smtClean="0">
                <a:latin typeface="Courier New"/>
                <a:ea typeface="Courier New"/>
                <a:cs typeface="Courier New"/>
                <a:sym typeface="Courier New"/>
              </a:rPr>
              <a:t>DELIMITER </a:t>
            </a:r>
            <a:r>
              <a:rPr lang="pt-BR" dirty="0">
                <a:latin typeface="Courier New"/>
                <a:ea typeface="Courier New"/>
                <a:cs typeface="Courier New"/>
                <a:sym typeface="Courier New"/>
              </a:rPr>
              <a:t>;</a:t>
            </a:r>
            <a:endParaRPr dirty="0"/>
          </a:p>
          <a:p>
            <a:pPr marL="342900" lvl="0" indent="-261620" algn="l" rtl="0">
              <a:spcBef>
                <a:spcPts val="256"/>
              </a:spcBef>
              <a:spcAft>
                <a:spcPts val="0"/>
              </a:spcAft>
              <a:buClr>
                <a:schemeClr val="dk1"/>
              </a:buClr>
              <a:buSzPct val="100000"/>
              <a:buNone/>
            </a:pPr>
            <a:endParaRP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Triggers</a:t>
            </a:r>
            <a:endParaRPr/>
          </a:p>
        </p:txBody>
      </p:sp>
      <p:sp>
        <p:nvSpPr>
          <p:cNvPr id="145" name="Google Shape;145;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Char char="•"/>
            </a:pPr>
            <a:r>
              <a:rPr lang="pt-BR" dirty="0"/>
              <a:t>BEFORE UPDATE ON </a:t>
            </a:r>
            <a:r>
              <a:rPr lang="pt-BR" dirty="0" err="1"/>
              <a:t>employees</a:t>
            </a:r>
            <a:r>
              <a:rPr lang="pt-BR" dirty="0"/>
              <a:t>: </a:t>
            </a:r>
            <a:endParaRPr dirty="0"/>
          </a:p>
          <a:p>
            <a:pPr marL="742950" lvl="1" indent="-285750" algn="just" rtl="0">
              <a:spcBef>
                <a:spcPts val="392"/>
              </a:spcBef>
              <a:spcAft>
                <a:spcPts val="0"/>
              </a:spcAft>
              <a:buClr>
                <a:schemeClr val="dk1"/>
              </a:buClr>
              <a:buSzPct val="100000"/>
              <a:buChar char="–"/>
            </a:pPr>
            <a:r>
              <a:rPr lang="pt-BR" dirty="0"/>
              <a:t>A trigger é acionada antes de qualquer operação de atualização na tabela </a:t>
            </a:r>
            <a:r>
              <a:rPr lang="pt-BR" dirty="0" err="1"/>
              <a:t>employees</a:t>
            </a:r>
            <a:r>
              <a:rPr lang="pt-BR" dirty="0"/>
              <a:t>.</a:t>
            </a:r>
            <a:endParaRPr dirty="0"/>
          </a:p>
          <a:p>
            <a:pPr marL="342900" lvl="0" indent="-342900" algn="just" rtl="0">
              <a:spcBef>
                <a:spcPts val="448"/>
              </a:spcBef>
              <a:spcAft>
                <a:spcPts val="0"/>
              </a:spcAft>
              <a:buClr>
                <a:schemeClr val="dk1"/>
              </a:buClr>
              <a:buSzPct val="100000"/>
              <a:buChar char="•"/>
            </a:pPr>
            <a:r>
              <a:rPr lang="pt-BR" dirty="0"/>
              <a:t>FOR EACH ROW: </a:t>
            </a:r>
            <a:endParaRPr dirty="0"/>
          </a:p>
          <a:p>
            <a:pPr marL="742950" lvl="1" indent="-285750" algn="just" rtl="0">
              <a:spcBef>
                <a:spcPts val="392"/>
              </a:spcBef>
              <a:spcAft>
                <a:spcPts val="0"/>
              </a:spcAft>
              <a:buClr>
                <a:schemeClr val="dk1"/>
              </a:buClr>
              <a:buSzPct val="100000"/>
              <a:buChar char="–"/>
            </a:pPr>
            <a:r>
              <a:rPr lang="pt-BR" dirty="0"/>
              <a:t>Indica que a trigger é executada para cada linha que está sendo atualizada.</a:t>
            </a:r>
            <a:endParaRPr dirty="0"/>
          </a:p>
          <a:p>
            <a:pPr marL="342900" lvl="0" indent="-342900" algn="just" rtl="0">
              <a:spcBef>
                <a:spcPts val="448"/>
              </a:spcBef>
              <a:spcAft>
                <a:spcPts val="0"/>
              </a:spcAft>
              <a:buClr>
                <a:schemeClr val="dk1"/>
              </a:buClr>
              <a:buSzPct val="100000"/>
              <a:buChar char="•"/>
            </a:pPr>
            <a:r>
              <a:rPr lang="pt-BR" dirty="0"/>
              <a:t>DECLARE </a:t>
            </a:r>
            <a:r>
              <a:rPr lang="pt-BR" dirty="0" err="1"/>
              <a:t>min_salary</a:t>
            </a:r>
            <a:r>
              <a:rPr lang="pt-BR" dirty="0"/>
              <a:t> DECIMAL(10,2);: </a:t>
            </a:r>
            <a:endParaRPr dirty="0"/>
          </a:p>
          <a:p>
            <a:pPr marL="742950" lvl="1" indent="-285750" algn="just" rtl="0">
              <a:spcBef>
                <a:spcPts val="392"/>
              </a:spcBef>
              <a:spcAft>
                <a:spcPts val="0"/>
              </a:spcAft>
              <a:buClr>
                <a:schemeClr val="dk1"/>
              </a:buClr>
              <a:buSzPct val="100000"/>
              <a:buChar char="–"/>
            </a:pPr>
            <a:r>
              <a:rPr lang="pt-BR" dirty="0"/>
              <a:t>Declara uma variável para armazenar o salário mínimo.</a:t>
            </a:r>
            <a:endParaRPr dirty="0"/>
          </a:p>
          <a:p>
            <a:pPr marL="342900" lvl="0" indent="-342900" algn="just" rtl="0">
              <a:spcBef>
                <a:spcPts val="448"/>
              </a:spcBef>
              <a:spcAft>
                <a:spcPts val="0"/>
              </a:spcAft>
              <a:buClr>
                <a:schemeClr val="dk1"/>
              </a:buClr>
              <a:buSzPct val="100000"/>
              <a:buChar char="•"/>
            </a:pPr>
            <a:r>
              <a:rPr lang="pt-BR" dirty="0"/>
              <a:t>SELECT </a:t>
            </a:r>
            <a:r>
              <a:rPr lang="pt-BR" dirty="0" err="1"/>
              <a:t>min_salary</a:t>
            </a:r>
            <a:r>
              <a:rPr lang="pt-BR" dirty="0"/>
              <a:t> INTO </a:t>
            </a:r>
            <a:r>
              <a:rPr lang="pt-BR" dirty="0" err="1"/>
              <a:t>min_salary</a:t>
            </a:r>
            <a:r>
              <a:rPr lang="pt-BR" dirty="0"/>
              <a:t> FROM </a:t>
            </a:r>
            <a:r>
              <a:rPr lang="pt-BR" dirty="0" err="1"/>
              <a:t>positions</a:t>
            </a:r>
            <a:r>
              <a:rPr lang="pt-BR" dirty="0"/>
              <a:t> WHERE </a:t>
            </a:r>
            <a:r>
              <a:rPr lang="pt-BR" dirty="0" err="1"/>
              <a:t>position_name</a:t>
            </a:r>
            <a:r>
              <a:rPr lang="pt-BR" dirty="0"/>
              <a:t> = </a:t>
            </a:r>
            <a:r>
              <a:rPr lang="pt-BR" dirty="0" err="1"/>
              <a:t>NEW.position</a:t>
            </a:r>
            <a:r>
              <a:rPr lang="pt-BR" dirty="0"/>
              <a:t>;: </a:t>
            </a:r>
            <a:endParaRPr dirty="0"/>
          </a:p>
          <a:p>
            <a:pPr marL="742950" lvl="1" indent="-285750" algn="just" rtl="0">
              <a:spcBef>
                <a:spcPts val="392"/>
              </a:spcBef>
              <a:spcAft>
                <a:spcPts val="0"/>
              </a:spcAft>
              <a:buClr>
                <a:schemeClr val="dk1"/>
              </a:buClr>
              <a:buSzPct val="100000"/>
              <a:buChar char="–"/>
            </a:pPr>
            <a:r>
              <a:rPr lang="pt-BR" dirty="0"/>
              <a:t>Obtém o salário mínimo para o cargo da linha que está sendo atualizada.</a:t>
            </a:r>
            <a:endParaRPr dirty="0"/>
          </a:p>
          <a:p>
            <a:pPr marL="342900" lvl="0" indent="-342900" algn="just" rtl="0">
              <a:spcBef>
                <a:spcPts val="448"/>
              </a:spcBef>
              <a:spcAft>
                <a:spcPts val="0"/>
              </a:spcAft>
              <a:buClr>
                <a:schemeClr val="dk1"/>
              </a:buClr>
              <a:buSzPct val="100000"/>
              <a:buChar char="•"/>
            </a:pPr>
            <a:r>
              <a:rPr lang="pt-BR" dirty="0"/>
              <a:t>IF </a:t>
            </a:r>
            <a:r>
              <a:rPr lang="pt-BR" dirty="0" err="1"/>
              <a:t>NEW.salary</a:t>
            </a:r>
            <a:r>
              <a:rPr lang="pt-BR" dirty="0"/>
              <a:t> &lt; </a:t>
            </a:r>
            <a:r>
              <a:rPr lang="pt-BR" dirty="0" err="1"/>
              <a:t>min_salary</a:t>
            </a:r>
            <a:r>
              <a:rPr lang="pt-BR" dirty="0"/>
              <a:t> THEN: </a:t>
            </a:r>
            <a:endParaRPr dirty="0"/>
          </a:p>
          <a:p>
            <a:pPr marL="742950" lvl="1" indent="-285750" algn="just" rtl="0">
              <a:spcBef>
                <a:spcPts val="392"/>
              </a:spcBef>
              <a:spcAft>
                <a:spcPts val="0"/>
              </a:spcAft>
              <a:buClr>
                <a:schemeClr val="dk1"/>
              </a:buClr>
              <a:buSzPct val="100000"/>
              <a:buChar char="–"/>
            </a:pPr>
            <a:r>
              <a:rPr lang="pt-BR" dirty="0"/>
              <a:t>Verifica se o novo salário é inferior ao mínimo. Se for, um erro é gerado, impedindo a atualização.</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457200" y="274638"/>
            <a:ext cx="8229600" cy="62788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151" name="Google Shape;151;p12"/>
          <p:cNvSpPr txBox="1">
            <a:spLocks noGrp="1"/>
          </p:cNvSpPr>
          <p:nvPr>
            <p:ph type="body" idx="1"/>
          </p:nvPr>
        </p:nvSpPr>
        <p:spPr>
          <a:xfrm>
            <a:off x="457200" y="1223158"/>
            <a:ext cx="8229600" cy="528452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pt-BR" dirty="0"/>
              <a:t>Proteção de Dados: </a:t>
            </a:r>
            <a:endParaRPr dirty="0"/>
          </a:p>
          <a:p>
            <a:pPr marL="742950" lvl="1" indent="-285750" algn="just" rtl="0">
              <a:spcBef>
                <a:spcPts val="476"/>
              </a:spcBef>
              <a:spcAft>
                <a:spcPts val="0"/>
              </a:spcAft>
              <a:buClr>
                <a:schemeClr val="dk1"/>
              </a:buClr>
              <a:buSzPct val="100000"/>
              <a:buChar char="–"/>
            </a:pPr>
            <a:r>
              <a:rPr lang="pt-BR" dirty="0"/>
              <a:t>Esse exemplo garante que as regras de negócio sejam respeitadas, protegendo a integridade dos dados.</a:t>
            </a:r>
            <a:endParaRPr dirty="0"/>
          </a:p>
          <a:p>
            <a:pPr marL="342900" lvl="0" indent="-342900" algn="just" rtl="0">
              <a:spcBef>
                <a:spcPts val="544"/>
              </a:spcBef>
              <a:spcAft>
                <a:spcPts val="0"/>
              </a:spcAft>
              <a:buClr>
                <a:schemeClr val="dk1"/>
              </a:buClr>
              <a:buSzPct val="100000"/>
              <a:buChar char="•"/>
            </a:pPr>
            <a:r>
              <a:rPr lang="pt-BR" dirty="0"/>
              <a:t>Flexibilidade: </a:t>
            </a:r>
            <a:endParaRPr dirty="0"/>
          </a:p>
          <a:p>
            <a:pPr marL="742950" lvl="1" indent="-285750" algn="just" rtl="0">
              <a:spcBef>
                <a:spcPts val="476"/>
              </a:spcBef>
              <a:spcAft>
                <a:spcPts val="0"/>
              </a:spcAft>
              <a:buClr>
                <a:schemeClr val="dk1"/>
              </a:buClr>
              <a:buSzPct val="100000"/>
              <a:buChar char="–"/>
            </a:pPr>
            <a:r>
              <a:rPr lang="pt-BR" dirty="0"/>
              <a:t>Triggers oferecem flexibilidade para implementar lógicas complexas que não podem ser expressas com restrições padrão.</a:t>
            </a:r>
            <a:endParaRPr dirty="0"/>
          </a:p>
          <a:p>
            <a:pPr marL="342900" lvl="0" indent="-342900" algn="just" rtl="0">
              <a:spcBef>
                <a:spcPts val="544"/>
              </a:spcBef>
              <a:spcAft>
                <a:spcPts val="0"/>
              </a:spcAft>
              <a:buClr>
                <a:schemeClr val="dk1"/>
              </a:buClr>
              <a:buSzPct val="100000"/>
              <a:buChar char="•"/>
            </a:pPr>
            <a:r>
              <a:rPr lang="pt-BR" dirty="0"/>
              <a:t>Performance: </a:t>
            </a:r>
            <a:endParaRPr dirty="0"/>
          </a:p>
          <a:p>
            <a:pPr marL="742950" lvl="1" indent="-285750" algn="just" rtl="0">
              <a:spcBef>
                <a:spcPts val="476"/>
              </a:spcBef>
              <a:spcAft>
                <a:spcPts val="0"/>
              </a:spcAft>
              <a:buClr>
                <a:schemeClr val="dk1"/>
              </a:buClr>
              <a:buSzPct val="100000"/>
              <a:buChar char="–"/>
            </a:pPr>
            <a:r>
              <a:rPr lang="pt-BR" dirty="0"/>
              <a:t>Embora úteis, triggers podem impactar a performance. </a:t>
            </a:r>
            <a:endParaRPr dirty="0"/>
          </a:p>
          <a:p>
            <a:pPr marL="742950" lvl="1" indent="-285750" algn="just" rtl="0">
              <a:spcBef>
                <a:spcPts val="476"/>
              </a:spcBef>
              <a:spcAft>
                <a:spcPts val="0"/>
              </a:spcAft>
              <a:buClr>
                <a:schemeClr val="dk1"/>
              </a:buClr>
              <a:buSzPct val="100000"/>
              <a:buChar char="–"/>
            </a:pPr>
            <a:r>
              <a:rPr lang="pt-BR" dirty="0"/>
              <a:t>É importante avaliar seu impacto e garantir que sejam otimizadas para operações críticas.</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457200" y="274638"/>
            <a:ext cx="8229600" cy="69913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157" name="Google Shape;157;p13"/>
          <p:cNvSpPr txBox="1">
            <a:spLocks noGrp="1"/>
          </p:cNvSpPr>
          <p:nvPr>
            <p:ph type="body" idx="1"/>
          </p:nvPr>
        </p:nvSpPr>
        <p:spPr>
          <a:xfrm>
            <a:off x="457200" y="1140032"/>
            <a:ext cx="8229600" cy="549827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pt-BR" dirty="0"/>
              <a:t>Auditoria</a:t>
            </a:r>
            <a:endParaRPr dirty="0"/>
          </a:p>
          <a:p>
            <a:pPr marL="742950" lvl="1" indent="-285750" algn="just" rtl="0">
              <a:spcBef>
                <a:spcPts val="350"/>
              </a:spcBef>
              <a:spcAft>
                <a:spcPts val="0"/>
              </a:spcAft>
              <a:buClr>
                <a:schemeClr val="dk1"/>
              </a:buClr>
              <a:buSzPct val="100000"/>
              <a:buChar char="–"/>
            </a:pPr>
            <a:r>
              <a:rPr lang="pt-BR" dirty="0"/>
              <a:t>O uso de triggers para auditoria em um banco de dados MySQL é uma prática comum para rastrear alterações em dados sensíveis ou críticos, como registros de funcionários, informações financeiras, ou mudanças de status. </a:t>
            </a:r>
            <a:endParaRPr dirty="0"/>
          </a:p>
          <a:p>
            <a:pPr marL="742950" lvl="1" indent="-285750" algn="just" rtl="0">
              <a:spcBef>
                <a:spcPts val="350"/>
              </a:spcBef>
              <a:spcAft>
                <a:spcPts val="0"/>
              </a:spcAft>
              <a:buClr>
                <a:schemeClr val="dk1"/>
              </a:buClr>
              <a:buSzPct val="100000"/>
              <a:buChar char="–"/>
            </a:pPr>
            <a:r>
              <a:rPr lang="pt-BR" dirty="0"/>
              <a:t>Na base de dados HR (</a:t>
            </a:r>
            <a:r>
              <a:rPr lang="pt-BR" dirty="0" err="1"/>
              <a:t>Human</a:t>
            </a:r>
            <a:r>
              <a:rPr lang="pt-BR" dirty="0"/>
              <a:t> </a:t>
            </a:r>
            <a:r>
              <a:rPr lang="pt-BR" dirty="0" err="1"/>
              <a:t>Resources</a:t>
            </a:r>
            <a:r>
              <a:rPr lang="pt-BR" dirty="0"/>
              <a:t>), uma aplicação típica de triggers para auditoria pode envolver o monitoramento de alterações na tabela de empregados (</a:t>
            </a:r>
            <a:r>
              <a:rPr lang="pt-BR" dirty="0" err="1"/>
              <a:t>employees</a:t>
            </a:r>
            <a:r>
              <a:rPr lang="pt-BR" dirty="0"/>
              <a:t>), como inserções, atualizações ou exclusões, e registrar essas alterações em uma tabela de auditoria dedicada.</a:t>
            </a:r>
            <a:endParaRPr dirty="0"/>
          </a:p>
          <a:p>
            <a:pPr marL="742950" lvl="1" indent="-174625" algn="just" rtl="0">
              <a:spcBef>
                <a:spcPts val="350"/>
              </a:spcBef>
              <a:spcAft>
                <a:spcPts val="0"/>
              </a:spcAft>
              <a:buClr>
                <a:schemeClr val="dk1"/>
              </a:buClr>
              <a:buSzPct val="100000"/>
              <a:buNone/>
            </a:pPr>
            <a:endParaRPr dirty="0"/>
          </a:p>
          <a:p>
            <a:pPr marL="342900" lvl="0" indent="-342900" algn="just" rtl="0">
              <a:spcBef>
                <a:spcPts val="400"/>
              </a:spcBef>
              <a:spcAft>
                <a:spcPts val="0"/>
              </a:spcAft>
              <a:buClr>
                <a:schemeClr val="dk1"/>
              </a:buClr>
              <a:buSzPct val="100000"/>
              <a:buChar char="•"/>
            </a:pPr>
            <a:r>
              <a:rPr lang="pt-BR" dirty="0" smtClean="0"/>
              <a:t>Exemplo</a:t>
            </a:r>
            <a:r>
              <a:rPr lang="pt-BR" dirty="0"/>
              <a:t>:</a:t>
            </a:r>
            <a:endParaRPr dirty="0"/>
          </a:p>
          <a:p>
            <a:pPr marL="742950" lvl="1" indent="-285750" algn="just" rtl="0">
              <a:spcBef>
                <a:spcPts val="350"/>
              </a:spcBef>
              <a:spcAft>
                <a:spcPts val="0"/>
              </a:spcAft>
              <a:buClr>
                <a:schemeClr val="dk1"/>
              </a:buClr>
              <a:buSzPct val="100000"/>
              <a:buChar char="–"/>
            </a:pPr>
            <a:r>
              <a:rPr lang="pt-BR" dirty="0"/>
              <a:t>Suponha que queremos auditar todas as alterações nos registros dos empregados. </a:t>
            </a:r>
            <a:endParaRPr dirty="0"/>
          </a:p>
          <a:p>
            <a:pPr marL="742950" lvl="1" indent="-285750" algn="just" rtl="0">
              <a:spcBef>
                <a:spcPts val="350"/>
              </a:spcBef>
              <a:spcAft>
                <a:spcPts val="0"/>
              </a:spcAft>
              <a:buClr>
                <a:schemeClr val="dk1"/>
              </a:buClr>
              <a:buSzPct val="100000"/>
              <a:buChar char="–"/>
            </a:pPr>
            <a:r>
              <a:rPr lang="pt-BR" dirty="0"/>
              <a:t>Precisamos de uma tabela de auditoria que registre o tipo de ação (inserção, atualização, exclusão), o momento da ação, o usuário que realizou a ação, e os detalhes específicos da alteração.</a:t>
            </a:r>
            <a:endParaRPr dirty="0"/>
          </a:p>
          <a:p>
            <a:pPr marL="742950" lvl="1" indent="-174625" algn="just" rtl="0">
              <a:spcBef>
                <a:spcPts val="350"/>
              </a:spcBef>
              <a:spcAft>
                <a:spcPts val="0"/>
              </a:spcAft>
              <a:buClr>
                <a:schemeClr val="dk1"/>
              </a:buClr>
              <a:buSzPct val="100000"/>
              <a:buNone/>
            </a:pPr>
            <a:endParaRPr dirty="0"/>
          </a:p>
          <a:p>
            <a:pPr marL="742950" lvl="1" indent="-174625" algn="just" rtl="0">
              <a:spcBef>
                <a:spcPts val="350"/>
              </a:spcBef>
              <a:spcAft>
                <a:spcPts val="0"/>
              </a:spcAft>
              <a:buClr>
                <a:schemeClr val="dk1"/>
              </a:buClr>
              <a:buSzPct val="100000"/>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Triggers</a:t>
            </a:r>
            <a:endParaRPr/>
          </a:p>
        </p:txBody>
      </p:sp>
      <p:sp>
        <p:nvSpPr>
          <p:cNvPr id="163" name="Google Shape;16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r>
              <a:rPr lang="pt-BR" sz="2400" dirty="0">
                <a:latin typeface="Courier New"/>
                <a:ea typeface="Courier New"/>
                <a:cs typeface="Courier New"/>
                <a:sym typeface="Courier New"/>
              </a:rPr>
              <a:t>CREATE TABLE </a:t>
            </a:r>
            <a:r>
              <a:rPr lang="pt-BR" sz="2400" dirty="0" err="1">
                <a:latin typeface="Courier New"/>
                <a:ea typeface="Courier New"/>
                <a:cs typeface="Courier New"/>
                <a:sym typeface="Courier New"/>
              </a:rPr>
              <a:t>employee_audits</a:t>
            </a:r>
            <a:r>
              <a:rPr lang="pt-BR" sz="2400" dirty="0">
                <a:latin typeface="Courier New"/>
                <a:ea typeface="Courier New"/>
                <a:cs typeface="Courier New"/>
                <a:sym typeface="Courier New"/>
              </a:rPr>
              <a:t> (</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    </a:t>
            </a:r>
            <a:r>
              <a:rPr lang="pt-BR" sz="2400" dirty="0" err="1">
                <a:latin typeface="Courier New"/>
                <a:ea typeface="Courier New"/>
                <a:cs typeface="Courier New"/>
                <a:sym typeface="Courier New"/>
              </a:rPr>
              <a:t>audit_id</a:t>
            </a:r>
            <a:r>
              <a:rPr lang="pt-BR" sz="2400" dirty="0">
                <a:latin typeface="Courier New"/>
                <a:ea typeface="Courier New"/>
                <a:cs typeface="Courier New"/>
                <a:sym typeface="Courier New"/>
              </a:rPr>
              <a:t> INT AUTO_INCREMENT PRIMARY KEY,</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    </a:t>
            </a:r>
            <a:r>
              <a:rPr lang="pt-BR" sz="2400" dirty="0" err="1">
                <a:latin typeface="Courier New"/>
                <a:ea typeface="Courier New"/>
                <a:cs typeface="Courier New"/>
                <a:sym typeface="Courier New"/>
              </a:rPr>
              <a:t>employee_id</a:t>
            </a:r>
            <a:r>
              <a:rPr lang="pt-BR" sz="2400" dirty="0">
                <a:latin typeface="Courier New"/>
                <a:ea typeface="Courier New"/>
                <a:cs typeface="Courier New"/>
                <a:sym typeface="Courier New"/>
              </a:rPr>
              <a:t> INT NOT NULL,</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    </a:t>
            </a:r>
            <a:r>
              <a:rPr lang="pt-BR" sz="2400" dirty="0" err="1">
                <a:latin typeface="Courier New"/>
                <a:ea typeface="Courier New"/>
                <a:cs typeface="Courier New"/>
                <a:sym typeface="Courier New"/>
              </a:rPr>
              <a:t>action_type</a:t>
            </a:r>
            <a:r>
              <a:rPr lang="pt-BR" sz="2400" dirty="0">
                <a:latin typeface="Courier New"/>
                <a:ea typeface="Courier New"/>
                <a:cs typeface="Courier New"/>
                <a:sym typeface="Courier New"/>
              </a:rPr>
              <a:t> VARCHAR(10) NOT NULL,</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    </a:t>
            </a:r>
            <a:r>
              <a:rPr lang="pt-BR" sz="2400" dirty="0" err="1">
                <a:latin typeface="Courier New"/>
                <a:ea typeface="Courier New"/>
                <a:cs typeface="Courier New"/>
                <a:sym typeface="Courier New"/>
              </a:rPr>
              <a:t>action_timestamp</a:t>
            </a:r>
            <a:r>
              <a:rPr lang="pt-BR" sz="2400" dirty="0">
                <a:latin typeface="Courier New"/>
                <a:ea typeface="Courier New"/>
                <a:cs typeface="Courier New"/>
                <a:sym typeface="Courier New"/>
              </a:rPr>
              <a:t> TIMESTAMP DEFAULT       </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    CURRENT_TIMESTAMP,</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    </a:t>
            </a:r>
            <a:r>
              <a:rPr lang="pt-BR" sz="2400" dirty="0" err="1">
                <a:latin typeface="Courier New"/>
                <a:ea typeface="Courier New"/>
                <a:cs typeface="Courier New"/>
                <a:sym typeface="Courier New"/>
              </a:rPr>
              <a:t>action_by_user</a:t>
            </a:r>
            <a:r>
              <a:rPr lang="pt-BR" sz="2400" dirty="0">
                <a:latin typeface="Courier New"/>
                <a:ea typeface="Courier New"/>
                <a:cs typeface="Courier New"/>
                <a:sym typeface="Courier New"/>
              </a:rPr>
              <a:t> VARCHAR(50),</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    </a:t>
            </a:r>
            <a:r>
              <a:rPr lang="pt-BR" sz="2400" dirty="0" err="1">
                <a:latin typeface="Courier New"/>
                <a:ea typeface="Courier New"/>
                <a:cs typeface="Courier New"/>
                <a:sym typeface="Courier New"/>
              </a:rPr>
              <a:t>action_details</a:t>
            </a:r>
            <a:r>
              <a:rPr lang="pt-BR" sz="2400" dirty="0">
                <a:latin typeface="Courier New"/>
                <a:ea typeface="Courier New"/>
                <a:cs typeface="Courier New"/>
                <a:sym typeface="Courier New"/>
              </a:rPr>
              <a:t> TEXT,</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    FOREIGN KEY (</a:t>
            </a:r>
            <a:r>
              <a:rPr lang="pt-BR" sz="2400" dirty="0" err="1">
                <a:latin typeface="Courier New"/>
                <a:ea typeface="Courier New"/>
                <a:cs typeface="Courier New"/>
                <a:sym typeface="Courier New"/>
              </a:rPr>
              <a:t>employee_id</a:t>
            </a:r>
            <a:r>
              <a:rPr lang="pt-BR" sz="2400" dirty="0">
                <a:latin typeface="Courier New"/>
                <a:ea typeface="Courier New"/>
                <a:cs typeface="Courier New"/>
                <a:sym typeface="Courier New"/>
              </a:rPr>
              <a:t>) REFERENCES </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    </a:t>
            </a:r>
            <a:r>
              <a:rPr lang="pt-BR" sz="2400" dirty="0" err="1">
                <a:latin typeface="Courier New"/>
                <a:ea typeface="Courier New"/>
                <a:cs typeface="Courier New"/>
                <a:sym typeface="Courier New"/>
              </a:rPr>
              <a:t>employees</a:t>
            </a:r>
            <a:r>
              <a:rPr lang="pt-BR" sz="2400" dirty="0">
                <a:latin typeface="Courier New"/>
                <a:ea typeface="Courier New"/>
                <a:cs typeface="Courier New"/>
                <a:sym typeface="Courier New"/>
              </a:rPr>
              <a:t>(</a:t>
            </a:r>
            <a:r>
              <a:rPr lang="pt-BR" sz="2400" dirty="0" err="1">
                <a:latin typeface="Courier New"/>
                <a:ea typeface="Courier New"/>
                <a:cs typeface="Courier New"/>
                <a:sym typeface="Courier New"/>
              </a:rPr>
              <a:t>employee_id</a:t>
            </a:r>
            <a:r>
              <a:rPr lang="pt-BR" sz="2400" dirty="0">
                <a:latin typeface="Courier New"/>
                <a:ea typeface="Courier New"/>
                <a:cs typeface="Courier New"/>
                <a:sym typeface="Courier New"/>
              </a:rPr>
              <a:t>)</a:t>
            </a:r>
            <a:endParaRPr dirty="0"/>
          </a:p>
          <a:p>
            <a:pPr marL="0" lvl="0" indent="0" algn="l" rtl="0">
              <a:spcBef>
                <a:spcPts val="480"/>
              </a:spcBef>
              <a:spcAft>
                <a:spcPts val="0"/>
              </a:spcAft>
              <a:buClr>
                <a:schemeClr val="dk1"/>
              </a:buClr>
              <a:buSzPts val="2400"/>
              <a:buNone/>
            </a:pPr>
            <a:r>
              <a:rPr lang="pt-BR" sz="2400" dirty="0">
                <a:latin typeface="Courier New"/>
                <a:ea typeface="Courier New"/>
                <a:cs typeface="Courier New"/>
                <a:sym typeface="Courier New"/>
              </a:rPr>
              <a:t>);</a:t>
            </a:r>
            <a:endParaRPr sz="2400" dirty="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5"/>
          <p:cNvSpPr txBox="1">
            <a:spLocks noGrp="1"/>
          </p:cNvSpPr>
          <p:nvPr>
            <p:ph type="title"/>
          </p:nvPr>
        </p:nvSpPr>
        <p:spPr>
          <a:xfrm>
            <a:off x="457200" y="274638"/>
            <a:ext cx="8229600" cy="67538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169" name="Google Shape;169;p15"/>
          <p:cNvSpPr txBox="1">
            <a:spLocks noGrp="1"/>
          </p:cNvSpPr>
          <p:nvPr>
            <p:ph type="body" idx="1"/>
          </p:nvPr>
        </p:nvSpPr>
        <p:spPr>
          <a:xfrm>
            <a:off x="457200" y="1211284"/>
            <a:ext cx="8229600" cy="5462648"/>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pt-BR" dirty="0"/>
              <a:t> Triggers para inserção, atualização e exclusão na tabela </a:t>
            </a:r>
            <a:r>
              <a:rPr lang="pt-BR" dirty="0" err="1"/>
              <a:t>employees</a:t>
            </a:r>
            <a:r>
              <a:rPr lang="pt-BR" dirty="0"/>
              <a:t>:</a:t>
            </a:r>
            <a:endParaRPr dirty="0"/>
          </a:p>
          <a:p>
            <a:pPr marL="0" lvl="0" indent="0" algn="l" rtl="0">
              <a:spcBef>
                <a:spcPts val="352"/>
              </a:spcBef>
              <a:spcAft>
                <a:spcPts val="0"/>
              </a:spcAft>
              <a:buClr>
                <a:schemeClr val="dk1"/>
              </a:buClr>
              <a:buSzPct val="100000"/>
              <a:buNone/>
            </a:pPr>
            <a:endParaRPr lang="pt-BR" sz="3300" dirty="0" smtClean="0">
              <a:latin typeface="Courier New"/>
              <a:ea typeface="Courier New"/>
              <a:cs typeface="Courier New"/>
            </a:endParaRPr>
          </a:p>
          <a:p>
            <a:pPr marL="0" lvl="0" indent="0" algn="l" rtl="0">
              <a:spcBef>
                <a:spcPts val="352"/>
              </a:spcBef>
              <a:spcAft>
                <a:spcPts val="0"/>
              </a:spcAft>
              <a:buClr>
                <a:schemeClr val="dk1"/>
              </a:buClr>
              <a:buSzPct val="100000"/>
              <a:buNone/>
            </a:pPr>
            <a:r>
              <a:rPr lang="pt-BR" sz="3300" dirty="0" smtClean="0">
                <a:latin typeface="Courier New"/>
                <a:ea typeface="Courier New"/>
                <a:cs typeface="Courier New"/>
              </a:rPr>
              <a:t>DELIMITER $$</a:t>
            </a:r>
            <a:endParaRPr dirty="0"/>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CREATE TRIGGER </a:t>
            </a:r>
            <a:r>
              <a:rPr lang="pt-BR" dirty="0" err="1">
                <a:latin typeface="Courier New"/>
                <a:ea typeface="Courier New"/>
                <a:cs typeface="Courier New"/>
                <a:sym typeface="Courier New"/>
              </a:rPr>
              <a:t>after_employee_update</a:t>
            </a:r>
            <a:endParaRPr dirty="0">
              <a:latin typeface="Courier New"/>
              <a:ea typeface="Courier New"/>
              <a:cs typeface="Courier New"/>
              <a:sym typeface="Courier New"/>
            </a:endParaRPr>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AFTER UPDATE ON </a:t>
            </a:r>
            <a:r>
              <a:rPr lang="pt-BR" dirty="0" err="1">
                <a:latin typeface="Courier New"/>
                <a:ea typeface="Courier New"/>
                <a:cs typeface="Courier New"/>
                <a:sym typeface="Courier New"/>
              </a:rPr>
              <a:t>employees</a:t>
            </a:r>
            <a:endParaRPr dirty="0">
              <a:latin typeface="Courier New"/>
              <a:ea typeface="Courier New"/>
              <a:cs typeface="Courier New"/>
              <a:sym typeface="Courier New"/>
            </a:endParaRPr>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FOR EACH ROW</a:t>
            </a:r>
            <a:endParaRPr dirty="0"/>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BEGIN</a:t>
            </a:r>
            <a:endParaRPr dirty="0"/>
          </a:p>
          <a:p>
            <a:pPr marL="0" lvl="0" indent="0" algn="l" rtl="0">
              <a:spcBef>
                <a:spcPts val="242"/>
              </a:spcBef>
              <a:spcAft>
                <a:spcPts val="0"/>
              </a:spcAft>
              <a:buClr>
                <a:schemeClr val="dk1"/>
              </a:buClr>
              <a:buSzPct val="100000"/>
              <a:buNone/>
            </a:pPr>
            <a:r>
              <a:rPr lang="pt-BR" sz="2200" dirty="0">
                <a:latin typeface="Courier New"/>
                <a:ea typeface="Courier New"/>
                <a:cs typeface="Courier New"/>
                <a:sym typeface="Courier New"/>
              </a:rPr>
              <a:t>    -- Supondo que temos uma função `CURRENT_USER()` que retorna o usuário atual</a:t>
            </a:r>
            <a:endParaRPr dirty="0"/>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    INSERT INTO </a:t>
            </a:r>
            <a:r>
              <a:rPr lang="pt-BR" dirty="0" err="1">
                <a:latin typeface="Courier New"/>
                <a:ea typeface="Courier New"/>
                <a:cs typeface="Courier New"/>
                <a:sym typeface="Courier New"/>
              </a:rPr>
              <a:t>employee_audits</a:t>
            </a:r>
            <a:r>
              <a:rPr lang="pt-BR" dirty="0">
                <a:latin typeface="Courier New"/>
                <a:ea typeface="Courier New"/>
                <a:cs typeface="Courier New"/>
                <a:sym typeface="Courier New"/>
              </a:rPr>
              <a:t> (</a:t>
            </a:r>
            <a:r>
              <a:rPr lang="pt-BR" dirty="0" err="1">
                <a:latin typeface="Courier New"/>
                <a:ea typeface="Courier New"/>
                <a:cs typeface="Courier New"/>
                <a:sym typeface="Courier New"/>
              </a:rPr>
              <a:t>employee_id</a:t>
            </a:r>
            <a:r>
              <a:rPr lang="pt-BR" dirty="0">
                <a:latin typeface="Courier New"/>
                <a:ea typeface="Courier New"/>
                <a:cs typeface="Courier New"/>
                <a:sym typeface="Courier New"/>
              </a:rPr>
              <a:t>, </a:t>
            </a:r>
            <a:r>
              <a:rPr lang="pt-BR" dirty="0" err="1">
                <a:latin typeface="Courier New"/>
                <a:ea typeface="Courier New"/>
                <a:cs typeface="Courier New"/>
                <a:sym typeface="Courier New"/>
              </a:rPr>
              <a:t>action_type</a:t>
            </a:r>
            <a:r>
              <a:rPr lang="pt-BR" dirty="0">
                <a:latin typeface="Courier New"/>
                <a:ea typeface="Courier New"/>
                <a:cs typeface="Courier New"/>
                <a:sym typeface="Courier New"/>
              </a:rPr>
              <a:t>,      </a:t>
            </a:r>
            <a:endParaRPr dirty="0"/>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     </a:t>
            </a:r>
            <a:r>
              <a:rPr lang="pt-BR" dirty="0" err="1">
                <a:latin typeface="Courier New"/>
                <a:ea typeface="Courier New"/>
                <a:cs typeface="Courier New"/>
                <a:sym typeface="Courier New"/>
              </a:rPr>
              <a:t>action_by_user</a:t>
            </a:r>
            <a:r>
              <a:rPr lang="pt-BR" dirty="0">
                <a:latin typeface="Courier New"/>
                <a:ea typeface="Courier New"/>
                <a:cs typeface="Courier New"/>
                <a:sym typeface="Courier New"/>
              </a:rPr>
              <a:t>, </a:t>
            </a:r>
            <a:r>
              <a:rPr lang="pt-BR" dirty="0" err="1">
                <a:latin typeface="Courier New"/>
                <a:ea typeface="Courier New"/>
                <a:cs typeface="Courier New"/>
                <a:sym typeface="Courier New"/>
              </a:rPr>
              <a:t>action_details</a:t>
            </a:r>
            <a:r>
              <a:rPr lang="pt-BR" dirty="0">
                <a:latin typeface="Courier New"/>
                <a:ea typeface="Courier New"/>
                <a:cs typeface="Courier New"/>
                <a:sym typeface="Courier New"/>
              </a:rPr>
              <a:t>)</a:t>
            </a:r>
            <a:endParaRPr dirty="0"/>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    VALUES (</a:t>
            </a:r>
            <a:r>
              <a:rPr lang="pt-BR" dirty="0" err="1">
                <a:latin typeface="Courier New"/>
                <a:ea typeface="Courier New"/>
                <a:cs typeface="Courier New"/>
                <a:sym typeface="Courier New"/>
              </a:rPr>
              <a:t>NEW.employee_id</a:t>
            </a:r>
            <a:r>
              <a:rPr lang="pt-BR" dirty="0">
                <a:latin typeface="Courier New"/>
                <a:ea typeface="Courier New"/>
                <a:cs typeface="Courier New"/>
                <a:sym typeface="Courier New"/>
              </a:rPr>
              <a:t>, 'UPDATE', CURRENT_USER(),</a:t>
            </a:r>
            <a:endParaRPr dirty="0"/>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            CONCAT('</a:t>
            </a:r>
            <a:r>
              <a:rPr lang="pt-BR" dirty="0" err="1">
                <a:latin typeface="Courier New"/>
                <a:ea typeface="Courier New"/>
                <a:cs typeface="Courier New"/>
                <a:sym typeface="Courier New"/>
              </a:rPr>
              <a:t>Old</a:t>
            </a:r>
            <a:r>
              <a:rPr lang="pt-BR" dirty="0">
                <a:latin typeface="Courier New"/>
                <a:ea typeface="Courier New"/>
                <a:cs typeface="Courier New"/>
                <a:sym typeface="Courier New"/>
              </a:rPr>
              <a:t> </a:t>
            </a:r>
            <a:r>
              <a:rPr lang="pt-BR" dirty="0" err="1">
                <a:latin typeface="Courier New"/>
                <a:ea typeface="Courier New"/>
                <a:cs typeface="Courier New"/>
                <a:sym typeface="Courier New"/>
              </a:rPr>
              <a:t>salary</a:t>
            </a:r>
            <a:r>
              <a:rPr lang="pt-BR" dirty="0">
                <a:latin typeface="Courier New"/>
                <a:ea typeface="Courier New"/>
                <a:cs typeface="Courier New"/>
                <a:sym typeface="Courier New"/>
              </a:rPr>
              <a:t>: ', </a:t>
            </a:r>
            <a:r>
              <a:rPr lang="pt-BR" dirty="0" err="1">
                <a:latin typeface="Courier New"/>
                <a:ea typeface="Courier New"/>
                <a:cs typeface="Courier New"/>
                <a:sym typeface="Courier New"/>
              </a:rPr>
              <a:t>OLD.salary</a:t>
            </a:r>
            <a:r>
              <a:rPr lang="pt-BR" dirty="0">
                <a:latin typeface="Courier New"/>
                <a:ea typeface="Courier New"/>
                <a:cs typeface="Courier New"/>
                <a:sym typeface="Courier New"/>
              </a:rPr>
              <a:t>, ', New </a:t>
            </a:r>
            <a:endParaRPr dirty="0"/>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            </a:t>
            </a:r>
            <a:r>
              <a:rPr lang="pt-BR" dirty="0" err="1">
                <a:latin typeface="Courier New"/>
                <a:ea typeface="Courier New"/>
                <a:cs typeface="Courier New"/>
                <a:sym typeface="Courier New"/>
              </a:rPr>
              <a:t>salary</a:t>
            </a:r>
            <a:r>
              <a:rPr lang="pt-BR" dirty="0">
                <a:latin typeface="Courier New"/>
                <a:ea typeface="Courier New"/>
                <a:cs typeface="Courier New"/>
                <a:sym typeface="Courier New"/>
              </a:rPr>
              <a:t>: ', </a:t>
            </a:r>
            <a:r>
              <a:rPr lang="pt-BR" dirty="0" err="1">
                <a:latin typeface="Courier New"/>
                <a:ea typeface="Courier New"/>
                <a:cs typeface="Courier New"/>
                <a:sym typeface="Courier New"/>
              </a:rPr>
              <a:t>NEW.salary</a:t>
            </a:r>
            <a:r>
              <a:rPr lang="pt-BR" dirty="0">
                <a:latin typeface="Courier New"/>
                <a:ea typeface="Courier New"/>
                <a:cs typeface="Courier New"/>
                <a:sym typeface="Courier New"/>
              </a:rPr>
              <a:t>));</a:t>
            </a:r>
            <a:endParaRPr dirty="0"/>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END$$</a:t>
            </a:r>
            <a:endParaRPr dirty="0"/>
          </a:p>
          <a:p>
            <a:pPr marL="0" lvl="0" indent="0" algn="l" rtl="0">
              <a:spcBef>
                <a:spcPts val="352"/>
              </a:spcBef>
              <a:spcAft>
                <a:spcPts val="0"/>
              </a:spcAft>
              <a:buClr>
                <a:schemeClr val="dk1"/>
              </a:buClr>
              <a:buSzPct val="100000"/>
              <a:buNone/>
            </a:pPr>
            <a:endParaRPr dirty="0">
              <a:latin typeface="Courier New"/>
              <a:ea typeface="Courier New"/>
              <a:cs typeface="Courier New"/>
              <a:sym typeface="Courier New"/>
            </a:endParaRPr>
          </a:p>
          <a:p>
            <a:pPr marL="0" lvl="0" indent="0" algn="l" rtl="0">
              <a:spcBef>
                <a:spcPts val="352"/>
              </a:spcBef>
              <a:spcAft>
                <a:spcPts val="0"/>
              </a:spcAft>
              <a:buClr>
                <a:schemeClr val="dk1"/>
              </a:buClr>
              <a:buSzPct val="100000"/>
              <a:buNone/>
            </a:pPr>
            <a:r>
              <a:rPr lang="pt-BR" dirty="0">
                <a:latin typeface="Courier New"/>
                <a:ea typeface="Courier New"/>
                <a:cs typeface="Courier New"/>
                <a:sym typeface="Courier New"/>
              </a:rPr>
              <a:t>DELIMITER ;</a:t>
            </a:r>
            <a:endParaRPr dirty="0"/>
          </a:p>
          <a:p>
            <a:pPr marL="342900" lvl="0" indent="-231140" algn="l" rtl="0">
              <a:spcBef>
                <a:spcPts val="352"/>
              </a:spcBef>
              <a:spcAft>
                <a:spcPts val="0"/>
              </a:spcAft>
              <a:buClr>
                <a:schemeClr val="dk1"/>
              </a:buClr>
              <a:buSzPct val="100000"/>
              <a:buNone/>
            </a:pPr>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457200" y="274638"/>
            <a:ext cx="8229600" cy="61601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175" name="Google Shape;175;p16"/>
          <p:cNvSpPr txBox="1">
            <a:spLocks noGrp="1"/>
          </p:cNvSpPr>
          <p:nvPr>
            <p:ph type="body" idx="1"/>
          </p:nvPr>
        </p:nvSpPr>
        <p:spPr>
          <a:xfrm>
            <a:off x="457200" y="1092530"/>
            <a:ext cx="8229600" cy="5486400"/>
          </a:xfrm>
          <a:prstGeom prst="rect">
            <a:avLst/>
          </a:prstGeom>
          <a:noFill/>
          <a:ln>
            <a:noFill/>
          </a:ln>
        </p:spPr>
        <p:txBody>
          <a:bodyPr spcFirstLastPara="1" wrap="square" lIns="91425" tIns="45700" rIns="91425" bIns="45700" anchor="t" anchorCtr="0">
            <a:normAutofit fontScale="92500"/>
          </a:bodyPr>
          <a:lstStyle/>
          <a:p>
            <a:pPr marL="342900" lvl="0" indent="-342900" algn="just" rtl="0">
              <a:spcBef>
                <a:spcPts val="0"/>
              </a:spcBef>
              <a:spcAft>
                <a:spcPts val="0"/>
              </a:spcAft>
              <a:buClr>
                <a:schemeClr val="dk1"/>
              </a:buClr>
              <a:buSzPct val="100000"/>
              <a:buChar char="•"/>
            </a:pPr>
            <a:r>
              <a:rPr lang="pt-BR" dirty="0"/>
              <a:t>AFTER UPDATE ON </a:t>
            </a:r>
            <a:r>
              <a:rPr lang="pt-BR" dirty="0" err="1"/>
              <a:t>employees</a:t>
            </a:r>
            <a:r>
              <a:rPr lang="pt-BR" dirty="0"/>
              <a:t>: </a:t>
            </a:r>
            <a:endParaRPr dirty="0"/>
          </a:p>
          <a:p>
            <a:pPr marL="742950" lvl="1" indent="-285750" algn="just" rtl="0">
              <a:spcBef>
                <a:spcPts val="518"/>
              </a:spcBef>
              <a:spcAft>
                <a:spcPts val="0"/>
              </a:spcAft>
              <a:buClr>
                <a:schemeClr val="dk1"/>
              </a:buClr>
              <a:buSzPct val="100000"/>
              <a:buChar char="–"/>
            </a:pPr>
            <a:r>
              <a:rPr lang="pt-BR" dirty="0"/>
              <a:t>A trigger é acionada após qualquer operação de atualização na tabela </a:t>
            </a:r>
            <a:r>
              <a:rPr lang="pt-BR" dirty="0" err="1"/>
              <a:t>employees</a:t>
            </a:r>
            <a:r>
              <a:rPr lang="pt-BR" dirty="0"/>
              <a:t>.</a:t>
            </a:r>
            <a:endParaRPr dirty="0"/>
          </a:p>
          <a:p>
            <a:pPr marL="342900" lvl="0" indent="-342900" algn="just" rtl="0">
              <a:spcBef>
                <a:spcPts val="592"/>
              </a:spcBef>
              <a:spcAft>
                <a:spcPts val="0"/>
              </a:spcAft>
              <a:buClr>
                <a:schemeClr val="dk1"/>
              </a:buClr>
              <a:buSzPct val="100000"/>
              <a:buChar char="•"/>
            </a:pPr>
            <a:r>
              <a:rPr lang="pt-BR" dirty="0"/>
              <a:t>FOR EACH ROW: </a:t>
            </a:r>
            <a:endParaRPr dirty="0"/>
          </a:p>
          <a:p>
            <a:pPr marL="742950" lvl="1" indent="-285750" algn="just" rtl="0">
              <a:spcBef>
                <a:spcPts val="518"/>
              </a:spcBef>
              <a:spcAft>
                <a:spcPts val="0"/>
              </a:spcAft>
              <a:buClr>
                <a:schemeClr val="dk1"/>
              </a:buClr>
              <a:buSzPct val="100000"/>
              <a:buChar char="–"/>
            </a:pPr>
            <a:r>
              <a:rPr lang="pt-BR" dirty="0"/>
              <a:t>A trigger opera em cada linha afetada pela atualização.</a:t>
            </a:r>
            <a:endParaRPr dirty="0"/>
          </a:p>
          <a:p>
            <a:pPr marL="342900" lvl="0" indent="-342900" algn="just" rtl="0">
              <a:spcBef>
                <a:spcPts val="592"/>
              </a:spcBef>
              <a:spcAft>
                <a:spcPts val="0"/>
              </a:spcAft>
              <a:buClr>
                <a:schemeClr val="dk1"/>
              </a:buClr>
              <a:buSzPct val="100000"/>
              <a:buChar char="•"/>
            </a:pPr>
            <a:r>
              <a:rPr lang="pt-BR" dirty="0"/>
              <a:t>INSERT INTO </a:t>
            </a:r>
            <a:r>
              <a:rPr lang="pt-BR" dirty="0" err="1"/>
              <a:t>employee_audits</a:t>
            </a:r>
            <a:r>
              <a:rPr lang="pt-BR" dirty="0"/>
              <a:t> ...: </a:t>
            </a:r>
            <a:endParaRPr dirty="0"/>
          </a:p>
          <a:p>
            <a:pPr marL="742950" lvl="1" indent="-285750" algn="just" rtl="0">
              <a:spcBef>
                <a:spcPts val="518"/>
              </a:spcBef>
              <a:spcAft>
                <a:spcPts val="0"/>
              </a:spcAft>
              <a:buClr>
                <a:schemeClr val="dk1"/>
              </a:buClr>
              <a:buSzPct val="100000"/>
              <a:buChar char="–"/>
            </a:pPr>
            <a:r>
              <a:rPr lang="pt-BR" dirty="0"/>
              <a:t>Insere um registro na tabela de auditoria, indicando o ID do empregado, o tipo de ação ('UPDATE'), o usuário que realizou a ação (aqui exemplificado por CURRENT_USER()), e os detalhes específicos da ação (neste caso, os salários antigo e novo).</a:t>
            </a:r>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457200" y="274638"/>
            <a:ext cx="8229600" cy="52100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181" name="Google Shape;181;p17"/>
          <p:cNvSpPr txBox="1">
            <a:spLocks noGrp="1"/>
          </p:cNvSpPr>
          <p:nvPr>
            <p:ph type="body" idx="1"/>
          </p:nvPr>
        </p:nvSpPr>
        <p:spPr>
          <a:xfrm>
            <a:off x="457200" y="985652"/>
            <a:ext cx="8229600" cy="558140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pt-BR" dirty="0"/>
              <a:t>Benefícios</a:t>
            </a:r>
            <a:endParaRPr dirty="0"/>
          </a:p>
          <a:p>
            <a:pPr marL="742950" lvl="1" indent="-285750" algn="l" rtl="0">
              <a:spcBef>
                <a:spcPts val="350"/>
              </a:spcBef>
              <a:spcAft>
                <a:spcPts val="0"/>
              </a:spcAft>
              <a:buClr>
                <a:schemeClr val="dk1"/>
              </a:buClr>
              <a:buSzPct val="100000"/>
              <a:buChar char="–"/>
            </a:pPr>
            <a:r>
              <a:rPr lang="pt-BR" dirty="0"/>
              <a:t>Rastreabilidade: </a:t>
            </a:r>
            <a:endParaRPr dirty="0"/>
          </a:p>
          <a:p>
            <a:pPr marL="1143000" lvl="2" indent="-228600" algn="l" rtl="0">
              <a:spcBef>
                <a:spcPts val="300"/>
              </a:spcBef>
              <a:spcAft>
                <a:spcPts val="0"/>
              </a:spcAft>
              <a:buClr>
                <a:schemeClr val="dk1"/>
              </a:buClr>
              <a:buSzPct val="100000"/>
              <a:buChar char="•"/>
            </a:pPr>
            <a:r>
              <a:rPr lang="pt-BR" dirty="0"/>
              <a:t>As triggers de auditoria fornecem um registro detalhado de todas as alterações feitas nas tabelas monitoradas, permitindo uma análise posterior sobre quem fez o quê e quando.</a:t>
            </a:r>
            <a:endParaRPr dirty="0"/>
          </a:p>
          <a:p>
            <a:pPr marL="742950" lvl="1" indent="-285750" algn="l" rtl="0">
              <a:spcBef>
                <a:spcPts val="350"/>
              </a:spcBef>
              <a:spcAft>
                <a:spcPts val="0"/>
              </a:spcAft>
              <a:buClr>
                <a:schemeClr val="dk1"/>
              </a:buClr>
              <a:buSzPct val="100000"/>
              <a:buChar char="–"/>
            </a:pPr>
            <a:r>
              <a:rPr lang="pt-BR" dirty="0"/>
              <a:t>Conformidade: </a:t>
            </a:r>
            <a:endParaRPr dirty="0"/>
          </a:p>
          <a:p>
            <a:pPr marL="1143000" lvl="2" indent="-228600" algn="l" rtl="0">
              <a:spcBef>
                <a:spcPts val="300"/>
              </a:spcBef>
              <a:spcAft>
                <a:spcPts val="0"/>
              </a:spcAft>
              <a:buClr>
                <a:schemeClr val="dk1"/>
              </a:buClr>
              <a:buSzPct val="100000"/>
              <a:buChar char="•"/>
            </a:pPr>
            <a:r>
              <a:rPr lang="pt-BR" dirty="0"/>
              <a:t>Em muitos ambientes regulados, manter registros de auditoria é uma exigência. As triggers automatizam esse processo, garantindo que todas as ações relevantes sejam registradas.</a:t>
            </a:r>
            <a:endParaRPr dirty="0"/>
          </a:p>
          <a:p>
            <a:pPr marL="742950" lvl="1" indent="-285750" algn="l" rtl="0">
              <a:spcBef>
                <a:spcPts val="350"/>
              </a:spcBef>
              <a:spcAft>
                <a:spcPts val="0"/>
              </a:spcAft>
              <a:buClr>
                <a:schemeClr val="dk1"/>
              </a:buClr>
              <a:buSzPct val="100000"/>
              <a:buChar char="–"/>
            </a:pPr>
            <a:r>
              <a:rPr lang="pt-BR" dirty="0"/>
              <a:t>Segurança: </a:t>
            </a:r>
            <a:endParaRPr dirty="0"/>
          </a:p>
          <a:p>
            <a:pPr marL="1143000" lvl="2" indent="-228600" algn="l" rtl="0">
              <a:spcBef>
                <a:spcPts val="300"/>
              </a:spcBef>
              <a:spcAft>
                <a:spcPts val="0"/>
              </a:spcAft>
              <a:buClr>
                <a:schemeClr val="dk1"/>
              </a:buClr>
              <a:buSzPct val="100000"/>
              <a:buChar char="•"/>
            </a:pPr>
            <a:r>
              <a:rPr lang="pt-BR" dirty="0"/>
              <a:t>Monitorar alterações em dados críticos pode ajudar a identificar atividades suspeitas ou não autorizadas, aumentando a segurança dos dados.</a:t>
            </a:r>
            <a:endParaRPr dirty="0"/>
          </a:p>
          <a:p>
            <a:pPr marL="342900" lvl="0" indent="-342900" algn="l" rtl="0">
              <a:spcBef>
                <a:spcPts val="400"/>
              </a:spcBef>
              <a:spcAft>
                <a:spcPts val="0"/>
              </a:spcAft>
              <a:buClr>
                <a:schemeClr val="dk1"/>
              </a:buClr>
              <a:buSzPct val="100000"/>
              <a:buChar char="•"/>
            </a:pPr>
            <a:r>
              <a:rPr lang="pt-BR" dirty="0"/>
              <a:t>Considerações</a:t>
            </a:r>
            <a:endParaRPr dirty="0"/>
          </a:p>
          <a:p>
            <a:pPr marL="742950" lvl="1" indent="-285750" algn="l" rtl="0">
              <a:spcBef>
                <a:spcPts val="350"/>
              </a:spcBef>
              <a:spcAft>
                <a:spcPts val="0"/>
              </a:spcAft>
              <a:buClr>
                <a:schemeClr val="dk1"/>
              </a:buClr>
              <a:buSzPct val="100000"/>
              <a:buChar char="–"/>
            </a:pPr>
            <a:r>
              <a:rPr lang="pt-BR" dirty="0"/>
              <a:t>Desempenho: </a:t>
            </a:r>
            <a:endParaRPr dirty="0"/>
          </a:p>
          <a:p>
            <a:pPr marL="1143000" lvl="2" indent="-228600" algn="l" rtl="0">
              <a:spcBef>
                <a:spcPts val="300"/>
              </a:spcBef>
              <a:spcAft>
                <a:spcPts val="0"/>
              </a:spcAft>
              <a:buClr>
                <a:schemeClr val="dk1"/>
              </a:buClr>
              <a:buSzPct val="100000"/>
              <a:buChar char="•"/>
            </a:pPr>
            <a:r>
              <a:rPr lang="pt-BR" dirty="0"/>
              <a:t>Dependendo do volume de alterações, as triggers de auditoria podem afetar o desempenho. É crucial monitorar e otimizar o desempenho do banco de dados.</a:t>
            </a:r>
            <a:endParaRPr dirty="0"/>
          </a:p>
          <a:p>
            <a:pPr marL="742950" lvl="1" indent="-285750" algn="l" rtl="0">
              <a:spcBef>
                <a:spcPts val="350"/>
              </a:spcBef>
              <a:spcAft>
                <a:spcPts val="0"/>
              </a:spcAft>
              <a:buClr>
                <a:schemeClr val="dk1"/>
              </a:buClr>
              <a:buSzPct val="100000"/>
              <a:buChar char="–"/>
            </a:pPr>
            <a:r>
              <a:rPr lang="pt-BR" dirty="0"/>
              <a:t>Manutenção: </a:t>
            </a:r>
            <a:endParaRPr dirty="0"/>
          </a:p>
          <a:p>
            <a:pPr marL="1143000" lvl="2" indent="-228600" algn="l" rtl="0">
              <a:spcBef>
                <a:spcPts val="300"/>
              </a:spcBef>
              <a:spcAft>
                <a:spcPts val="0"/>
              </a:spcAft>
              <a:buClr>
                <a:schemeClr val="dk1"/>
              </a:buClr>
              <a:buSzPct val="100000"/>
              <a:buChar char="•"/>
            </a:pPr>
            <a:r>
              <a:rPr lang="pt-BR" dirty="0"/>
              <a:t>As triggers adicionam uma camada de complexidade. Garantir que estão corretamente implementadas e mantidas é essencial para evitar problemas de integridade dos dados.</a:t>
            </a:r>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title"/>
          </p:nvPr>
        </p:nvSpPr>
        <p:spPr>
          <a:xfrm>
            <a:off x="457200" y="274638"/>
            <a:ext cx="8229600" cy="62788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187" name="Google Shape;187;p18"/>
          <p:cNvSpPr txBox="1">
            <a:spLocks noGrp="1"/>
          </p:cNvSpPr>
          <p:nvPr>
            <p:ph type="body" idx="1"/>
          </p:nvPr>
        </p:nvSpPr>
        <p:spPr>
          <a:xfrm>
            <a:off x="457200" y="1056904"/>
            <a:ext cx="8229600" cy="540327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spcBef>
                <a:spcPts val="0"/>
              </a:spcBef>
              <a:spcAft>
                <a:spcPts val="0"/>
              </a:spcAft>
              <a:buClr>
                <a:schemeClr val="dk1"/>
              </a:buClr>
              <a:buSzPct val="100000"/>
              <a:buChar char="•"/>
            </a:pPr>
            <a:r>
              <a:rPr lang="pt-BR" dirty="0"/>
              <a:t>A replicação de dados é uma estratégia fundamental para melhorar a disponibilidade, escalabilidade e desempenho de sistemas de banco de dados. </a:t>
            </a:r>
            <a:endParaRPr dirty="0"/>
          </a:p>
          <a:p>
            <a:pPr marL="742950" lvl="1" indent="-285750" algn="just" rtl="0">
              <a:spcBef>
                <a:spcPts val="476"/>
              </a:spcBef>
              <a:spcAft>
                <a:spcPts val="0"/>
              </a:spcAft>
              <a:buClr>
                <a:schemeClr val="dk1"/>
              </a:buClr>
              <a:buSzPct val="100000"/>
              <a:buChar char="–"/>
            </a:pPr>
            <a:r>
              <a:rPr lang="pt-BR" dirty="0"/>
              <a:t>Embora sistemas de gerenciamento de banco de dados (SGBD) como o MySQL ofereçam soluções embutidas de replicação, em alguns casos, pode ser necessário implementar soluções personalizadas de replicação de dados. </a:t>
            </a:r>
            <a:endParaRPr dirty="0"/>
          </a:p>
          <a:p>
            <a:pPr marL="342900" lvl="0" indent="-342900" algn="just" rtl="0">
              <a:spcBef>
                <a:spcPts val="544"/>
              </a:spcBef>
              <a:spcAft>
                <a:spcPts val="0"/>
              </a:spcAft>
              <a:buClr>
                <a:schemeClr val="dk1"/>
              </a:buClr>
              <a:buSzPct val="100000"/>
              <a:buChar char="•"/>
            </a:pPr>
            <a:r>
              <a:rPr lang="pt-BR" dirty="0"/>
              <a:t>Triggers podem ser uma ferramenta útil nessas situações, permitindo a replicação automática de dados entre tabelas ou bancos de dados de forma granular e sob condições específicas.</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9"/>
          <p:cNvSpPr txBox="1">
            <a:spLocks noGrp="1"/>
          </p:cNvSpPr>
          <p:nvPr>
            <p:ph type="title"/>
          </p:nvPr>
        </p:nvSpPr>
        <p:spPr>
          <a:xfrm>
            <a:off x="457200" y="274638"/>
            <a:ext cx="8229600" cy="509133"/>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193" name="Google Shape;193;p19"/>
          <p:cNvSpPr txBox="1">
            <a:spLocks noGrp="1"/>
          </p:cNvSpPr>
          <p:nvPr>
            <p:ph type="body" idx="1"/>
          </p:nvPr>
        </p:nvSpPr>
        <p:spPr>
          <a:xfrm>
            <a:off x="457200" y="961901"/>
            <a:ext cx="8229600" cy="562890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pt-BR" dirty="0"/>
              <a:t>Suponhamos que  tenha uma tabela de </a:t>
            </a:r>
            <a:r>
              <a:rPr lang="pt-BR" dirty="0" err="1"/>
              <a:t>employees</a:t>
            </a:r>
            <a:r>
              <a:rPr lang="pt-BR" dirty="0"/>
              <a:t> na base de dados HR principal e deseja replicar automaticamente qualquer alteração nessa tabela para uma tabela correspondente em um banco de dados de relatórios ou em um sistema secundário para fins de backup, análise ou operações em tempo real.</a:t>
            </a:r>
            <a:endParaRPr dirty="0"/>
          </a:p>
          <a:p>
            <a:pPr marL="342900" lvl="0" indent="-200660" algn="just" rtl="0">
              <a:spcBef>
                <a:spcPts val="448"/>
              </a:spcBef>
              <a:spcAft>
                <a:spcPts val="0"/>
              </a:spcAft>
              <a:buClr>
                <a:schemeClr val="dk1"/>
              </a:buClr>
              <a:buSzPct val="100000"/>
              <a:buNone/>
            </a:pPr>
            <a:endParaRPr dirty="0"/>
          </a:p>
          <a:p>
            <a:pPr marL="342900" lvl="0" indent="-342900" algn="just" rtl="0">
              <a:spcBef>
                <a:spcPts val="448"/>
              </a:spcBef>
              <a:spcAft>
                <a:spcPts val="0"/>
              </a:spcAft>
              <a:buClr>
                <a:schemeClr val="dk1"/>
              </a:buClr>
              <a:buSzPct val="100000"/>
              <a:buChar char="•"/>
            </a:pPr>
            <a:r>
              <a:rPr lang="pt-BR" dirty="0"/>
              <a:t>Passo 1: Preparação das Tabelas de Replicação</a:t>
            </a:r>
            <a:endParaRPr dirty="0"/>
          </a:p>
          <a:p>
            <a:pPr marL="742950" lvl="1" indent="-285750" algn="just" rtl="0">
              <a:spcBef>
                <a:spcPts val="392"/>
              </a:spcBef>
              <a:spcAft>
                <a:spcPts val="0"/>
              </a:spcAft>
              <a:buClr>
                <a:schemeClr val="dk1"/>
              </a:buClr>
              <a:buSzPct val="100000"/>
              <a:buChar char="–"/>
            </a:pPr>
            <a:r>
              <a:rPr lang="pt-BR" dirty="0"/>
              <a:t>Certifique-se de que a tabela de destino, digamos </a:t>
            </a:r>
            <a:r>
              <a:rPr lang="pt-BR" dirty="0" err="1"/>
              <a:t>employees_backup</a:t>
            </a:r>
            <a:r>
              <a:rPr lang="pt-BR" dirty="0"/>
              <a:t> em um banco de dados secundário ou outra instância do MySQL, tenha a mesma estrutura da tabela de origem para garantir a compatibilidade dos dados replicados.</a:t>
            </a:r>
            <a:endParaRPr dirty="0"/>
          </a:p>
          <a:p>
            <a:pPr marL="0" lvl="0" indent="0" algn="just" rtl="0">
              <a:spcBef>
                <a:spcPts val="364"/>
              </a:spcBef>
              <a:spcAft>
                <a:spcPts val="0"/>
              </a:spcAft>
              <a:buClr>
                <a:schemeClr val="dk1"/>
              </a:buClr>
              <a:buSzPct val="100000"/>
              <a:buNone/>
            </a:pPr>
            <a:endParaRPr sz="2600" dirty="0">
              <a:latin typeface="Courier New"/>
              <a:ea typeface="Courier New"/>
              <a:cs typeface="Courier New"/>
              <a:sym typeface="Courier New"/>
            </a:endParaRPr>
          </a:p>
          <a:p>
            <a:pPr marL="0" lvl="0" indent="0" algn="just" rtl="0">
              <a:spcBef>
                <a:spcPts val="322"/>
              </a:spcBef>
              <a:spcAft>
                <a:spcPts val="0"/>
              </a:spcAft>
              <a:buClr>
                <a:schemeClr val="dk1"/>
              </a:buClr>
              <a:buSzPct val="100000"/>
              <a:buNone/>
            </a:pPr>
            <a:r>
              <a:rPr lang="pt-BR" sz="2300" dirty="0">
                <a:latin typeface="Courier New"/>
                <a:ea typeface="Courier New"/>
                <a:cs typeface="Courier New"/>
                <a:sym typeface="Courier New"/>
              </a:rPr>
              <a:t>-- No banco de dados secundário ou em uma instância separada</a:t>
            </a:r>
            <a:endParaRPr dirty="0"/>
          </a:p>
          <a:p>
            <a:pPr marL="0" lvl="0" indent="0" algn="just" rtl="0">
              <a:spcBef>
                <a:spcPts val="364"/>
              </a:spcBef>
              <a:spcAft>
                <a:spcPts val="0"/>
              </a:spcAft>
              <a:buClr>
                <a:schemeClr val="dk1"/>
              </a:buClr>
              <a:buSzPct val="100000"/>
              <a:buNone/>
            </a:pPr>
            <a:r>
              <a:rPr lang="pt-BR" sz="2600" dirty="0">
                <a:latin typeface="Courier New"/>
                <a:ea typeface="Courier New"/>
                <a:cs typeface="Courier New"/>
                <a:sym typeface="Courier New"/>
              </a:rPr>
              <a:t>CREATE TABLE </a:t>
            </a:r>
            <a:r>
              <a:rPr lang="pt-BR" sz="2600" dirty="0" err="1">
                <a:latin typeface="Courier New"/>
                <a:ea typeface="Courier New"/>
                <a:cs typeface="Courier New"/>
                <a:sym typeface="Courier New"/>
              </a:rPr>
              <a:t>employees_backup</a:t>
            </a:r>
            <a:r>
              <a:rPr lang="pt-BR" sz="2600" dirty="0">
                <a:latin typeface="Courier New"/>
                <a:ea typeface="Courier New"/>
                <a:cs typeface="Courier New"/>
                <a:sym typeface="Courier New"/>
              </a:rPr>
              <a:t> LIKE </a:t>
            </a:r>
            <a:r>
              <a:rPr lang="pt-BR" sz="2600" dirty="0" err="1">
                <a:latin typeface="Courier New"/>
                <a:ea typeface="Courier New"/>
                <a:cs typeface="Courier New"/>
                <a:sym typeface="Courier New"/>
              </a:rPr>
              <a:t>hr.employees</a:t>
            </a:r>
            <a:r>
              <a:rPr lang="pt-BR" sz="2600" dirty="0">
                <a:latin typeface="Courier New"/>
                <a:ea typeface="Courier New"/>
                <a:cs typeface="Courier New"/>
                <a:sym typeface="Courier New"/>
              </a:rPr>
              <a:t>;</a:t>
            </a:r>
            <a:endParaRPr dirty="0"/>
          </a:p>
          <a:p>
            <a:pPr marL="342900" lvl="0" indent="-200660" algn="just" rtl="0">
              <a:spcBef>
                <a:spcPts val="448"/>
              </a:spcBef>
              <a:spcAft>
                <a:spcPts val="0"/>
              </a:spcAft>
              <a:buClr>
                <a:schemeClr val="dk1"/>
              </a:buClr>
              <a:buSzPct val="100000"/>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pt-BR" dirty="0"/>
              <a:t>Trigger</a:t>
            </a:r>
            <a:br>
              <a:rPr lang="pt-BR" dirty="0"/>
            </a:br>
            <a:r>
              <a:rPr lang="pt-BR" dirty="0"/>
              <a:t>Definição</a:t>
            </a:r>
            <a:endParaRPr dirty="0"/>
          </a:p>
        </p:txBody>
      </p:sp>
      <p:sp>
        <p:nvSpPr>
          <p:cNvPr id="91" name="Google Shape;91;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pt-BR" dirty="0"/>
              <a:t>Uma trigger (gatilho) em banco de dados é um tipo de procedimento armazenado que é automaticamente executado ou acionado em resposta a certos eventos sobre uma tabela ou visão (menos comum). </a:t>
            </a:r>
            <a:endParaRPr dirty="0"/>
          </a:p>
          <a:p>
            <a:pPr marL="342900" lvl="0" indent="-342900" algn="just" rtl="0">
              <a:spcBef>
                <a:spcPts val="496"/>
              </a:spcBef>
              <a:spcAft>
                <a:spcPts val="0"/>
              </a:spcAft>
              <a:buClr>
                <a:schemeClr val="dk1"/>
              </a:buClr>
              <a:buSzPct val="100000"/>
              <a:buChar char="•"/>
            </a:pPr>
            <a:r>
              <a:rPr lang="pt-BR" dirty="0"/>
              <a:t>Esses eventos tipicamente incluem operações de modificação de dados como INSERT, UPDATE ou DELETE. </a:t>
            </a:r>
            <a:endParaRPr dirty="0"/>
          </a:p>
          <a:p>
            <a:pPr marL="342900" lvl="0" indent="-342900" algn="just" rtl="0">
              <a:spcBef>
                <a:spcPts val="496"/>
              </a:spcBef>
              <a:spcAft>
                <a:spcPts val="0"/>
              </a:spcAft>
              <a:buClr>
                <a:schemeClr val="dk1"/>
              </a:buClr>
              <a:buSzPct val="100000"/>
              <a:buChar char="•"/>
            </a:pPr>
            <a:r>
              <a:rPr lang="pt-BR" dirty="0"/>
              <a:t>Triggers são usados para manter a integridade dos dados, executar ações de manutenção de banco de dados de forma automática após modificações de dados, ou implementar regras de negócio que são complexas para serem implementadas através das restrições de integridade padrão do banco de dados.</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457200" y="274638"/>
            <a:ext cx="8229600" cy="52100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199" name="Google Shape;199;p20"/>
          <p:cNvSpPr txBox="1">
            <a:spLocks noGrp="1"/>
          </p:cNvSpPr>
          <p:nvPr>
            <p:ph type="body" idx="1"/>
          </p:nvPr>
        </p:nvSpPr>
        <p:spPr>
          <a:xfrm>
            <a:off x="457200" y="878774"/>
            <a:ext cx="8229600" cy="572390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200"/>
              <a:buChar char="•"/>
            </a:pPr>
            <a:r>
              <a:rPr lang="pt-BR" sz="1400" dirty="0"/>
              <a:t>Passo 2: Criação das Triggers para Replicação</a:t>
            </a:r>
            <a:endParaRPr sz="3600" dirty="0"/>
          </a:p>
          <a:p>
            <a:pPr marL="742950" lvl="1" indent="-285750" algn="l" rtl="0">
              <a:spcBef>
                <a:spcPts val="210"/>
              </a:spcBef>
              <a:spcAft>
                <a:spcPts val="0"/>
              </a:spcAft>
              <a:buClr>
                <a:schemeClr val="dk1"/>
              </a:buClr>
              <a:buSzPts val="1050"/>
              <a:buChar char="–"/>
            </a:pPr>
            <a:r>
              <a:rPr lang="pt-BR" sz="1100" dirty="0"/>
              <a:t>Você precisará criar triggers na tabela de origem para capturar e replicar operações de INSERT, UPDATE e DELETE. Aqui está um exemplo de como criar uma trigger para replicar inserções:</a:t>
            </a:r>
            <a:endParaRPr sz="3200" dirty="0"/>
          </a:p>
          <a:p>
            <a:pPr marL="742950" lvl="1" indent="-219075" algn="l" rtl="0">
              <a:spcBef>
                <a:spcPts val="210"/>
              </a:spcBef>
              <a:spcAft>
                <a:spcPts val="0"/>
              </a:spcAft>
              <a:buClr>
                <a:schemeClr val="dk1"/>
              </a:buClr>
              <a:buSzPts val="1050"/>
              <a:buNone/>
            </a:pPr>
            <a:endParaRPr sz="1100" dirty="0"/>
          </a:p>
          <a:p>
            <a:pPr marL="0" lvl="0" indent="0" algn="l" rtl="0">
              <a:spcBef>
                <a:spcPts val="240"/>
              </a:spcBef>
              <a:spcAft>
                <a:spcPts val="0"/>
              </a:spcAft>
              <a:buClr>
                <a:schemeClr val="dk1"/>
              </a:buClr>
              <a:buSzPts val="1200"/>
              <a:buNone/>
            </a:pPr>
            <a:r>
              <a:rPr lang="pt-BR" sz="1400" dirty="0">
                <a:latin typeface="Courier New"/>
                <a:ea typeface="Courier New"/>
                <a:cs typeface="Courier New"/>
                <a:sym typeface="Courier New"/>
              </a:rPr>
              <a:t>DELIMITER $$</a:t>
            </a:r>
            <a:endParaRPr sz="3600" dirty="0"/>
          </a:p>
          <a:p>
            <a:pPr marL="0" lvl="0" indent="0" algn="l" rtl="0">
              <a:spcBef>
                <a:spcPts val="240"/>
              </a:spcBef>
              <a:spcAft>
                <a:spcPts val="0"/>
              </a:spcAft>
              <a:buClr>
                <a:schemeClr val="dk1"/>
              </a:buClr>
              <a:buSzPts val="1200"/>
              <a:buNone/>
            </a:pPr>
            <a:r>
              <a:rPr lang="pt-BR" sz="1400" dirty="0" smtClean="0">
                <a:latin typeface="Courier New"/>
                <a:ea typeface="Courier New"/>
                <a:cs typeface="Courier New"/>
                <a:sym typeface="Courier New"/>
              </a:rPr>
              <a:t>CREATE </a:t>
            </a:r>
            <a:r>
              <a:rPr lang="pt-BR" sz="1400" dirty="0">
                <a:latin typeface="Courier New"/>
                <a:ea typeface="Courier New"/>
                <a:cs typeface="Courier New"/>
                <a:sym typeface="Courier New"/>
              </a:rPr>
              <a:t>TRIGGER </a:t>
            </a:r>
            <a:r>
              <a:rPr lang="pt-BR" sz="1400" dirty="0" err="1">
                <a:latin typeface="Courier New"/>
                <a:ea typeface="Courier New"/>
                <a:cs typeface="Courier New"/>
                <a:sym typeface="Courier New"/>
              </a:rPr>
              <a:t>replicate_employee_insert</a:t>
            </a:r>
            <a:endParaRPr sz="1400" dirty="0">
              <a:latin typeface="Courier New"/>
              <a:ea typeface="Courier New"/>
              <a:cs typeface="Courier New"/>
              <a:sym typeface="Courier New"/>
            </a:endParaRPr>
          </a:p>
          <a:p>
            <a:pPr marL="0" lvl="0" indent="0" algn="l" rtl="0">
              <a:spcBef>
                <a:spcPts val="240"/>
              </a:spcBef>
              <a:spcAft>
                <a:spcPts val="0"/>
              </a:spcAft>
              <a:buClr>
                <a:schemeClr val="dk1"/>
              </a:buClr>
              <a:buSzPts val="1200"/>
              <a:buNone/>
            </a:pPr>
            <a:r>
              <a:rPr lang="pt-BR" sz="1400" dirty="0">
                <a:latin typeface="Courier New"/>
                <a:ea typeface="Courier New"/>
                <a:cs typeface="Courier New"/>
                <a:sym typeface="Courier New"/>
              </a:rPr>
              <a:t>AFTER INSERT ON </a:t>
            </a:r>
            <a:r>
              <a:rPr lang="pt-BR" sz="1400" dirty="0" err="1">
                <a:latin typeface="Courier New"/>
                <a:ea typeface="Courier New"/>
                <a:cs typeface="Courier New"/>
                <a:sym typeface="Courier New"/>
              </a:rPr>
              <a:t>employees</a:t>
            </a:r>
            <a:endParaRPr sz="1400" dirty="0">
              <a:latin typeface="Courier New"/>
              <a:ea typeface="Courier New"/>
              <a:cs typeface="Courier New"/>
              <a:sym typeface="Courier New"/>
            </a:endParaRPr>
          </a:p>
          <a:p>
            <a:pPr marL="0" lvl="0" indent="0" algn="l" rtl="0">
              <a:spcBef>
                <a:spcPts val="240"/>
              </a:spcBef>
              <a:spcAft>
                <a:spcPts val="0"/>
              </a:spcAft>
              <a:buClr>
                <a:schemeClr val="dk1"/>
              </a:buClr>
              <a:buSzPts val="1200"/>
              <a:buNone/>
            </a:pPr>
            <a:r>
              <a:rPr lang="pt-BR" sz="1400" dirty="0">
                <a:latin typeface="Courier New"/>
                <a:ea typeface="Courier New"/>
                <a:cs typeface="Courier New"/>
                <a:sym typeface="Courier New"/>
              </a:rPr>
              <a:t>FOR EACH ROW</a:t>
            </a:r>
            <a:endParaRPr sz="3600" dirty="0"/>
          </a:p>
          <a:p>
            <a:pPr marL="0" lvl="0" indent="0" algn="l" rtl="0">
              <a:spcBef>
                <a:spcPts val="240"/>
              </a:spcBef>
              <a:spcAft>
                <a:spcPts val="0"/>
              </a:spcAft>
              <a:buClr>
                <a:schemeClr val="dk1"/>
              </a:buClr>
              <a:buSzPts val="1200"/>
              <a:buNone/>
            </a:pPr>
            <a:r>
              <a:rPr lang="pt-BR" sz="1400" dirty="0">
                <a:latin typeface="Courier New"/>
                <a:ea typeface="Courier New"/>
                <a:cs typeface="Courier New"/>
                <a:sym typeface="Courier New"/>
              </a:rPr>
              <a:t>BEGIN</a:t>
            </a:r>
            <a:endParaRPr sz="3600" dirty="0"/>
          </a:p>
          <a:p>
            <a:pPr marL="0" lvl="0" indent="0" algn="l" rtl="0">
              <a:spcBef>
                <a:spcPts val="240"/>
              </a:spcBef>
              <a:spcAft>
                <a:spcPts val="0"/>
              </a:spcAft>
              <a:buClr>
                <a:schemeClr val="dk1"/>
              </a:buClr>
              <a:buSzPts val="1200"/>
              <a:buNone/>
            </a:pPr>
            <a:r>
              <a:rPr lang="pt-BR" sz="1200" dirty="0">
                <a:latin typeface="Courier New"/>
                <a:ea typeface="Courier New"/>
                <a:cs typeface="Courier New"/>
                <a:sym typeface="Courier New"/>
              </a:rPr>
              <a:t>    -- Inserir na tabela de backup. Supondo que esteja no mesmo banco de dados  b  </a:t>
            </a:r>
            <a:endParaRPr dirty="0"/>
          </a:p>
          <a:p>
            <a:pPr marL="0" lvl="0" indent="0" algn="l" rtl="0">
              <a:spcBef>
                <a:spcPts val="240"/>
              </a:spcBef>
              <a:spcAft>
                <a:spcPts val="0"/>
              </a:spcAft>
              <a:buClr>
                <a:schemeClr val="dk1"/>
              </a:buClr>
              <a:buSzPts val="1200"/>
              <a:buNone/>
            </a:pPr>
            <a:r>
              <a:rPr lang="pt-BR" sz="1200" dirty="0">
                <a:latin typeface="Courier New"/>
                <a:ea typeface="Courier New"/>
                <a:cs typeface="Courier New"/>
                <a:sym typeface="Courier New"/>
              </a:rPr>
              <a:t>    -- para simplificar.</a:t>
            </a:r>
            <a:endParaRPr dirty="0"/>
          </a:p>
          <a:p>
            <a:pPr marL="0" lvl="0" indent="0" algn="l" rtl="0">
              <a:spcBef>
                <a:spcPts val="240"/>
              </a:spcBef>
              <a:spcAft>
                <a:spcPts val="0"/>
              </a:spcAft>
              <a:buClr>
                <a:schemeClr val="dk1"/>
              </a:buClr>
              <a:buSzPts val="1200"/>
              <a:buNone/>
            </a:pPr>
            <a:r>
              <a:rPr lang="pt-BR" sz="1200" dirty="0">
                <a:latin typeface="Courier New"/>
                <a:ea typeface="Courier New"/>
                <a:cs typeface="Courier New"/>
                <a:sym typeface="Courier New"/>
              </a:rPr>
              <a:t>    -- Para replicar entre bancos de dados, poderia ser necessário utilizar um </a:t>
            </a:r>
            <a:endParaRPr dirty="0"/>
          </a:p>
          <a:p>
            <a:pPr marL="0" lvl="0" indent="0" algn="l" rtl="0">
              <a:spcBef>
                <a:spcPts val="240"/>
              </a:spcBef>
              <a:spcAft>
                <a:spcPts val="0"/>
              </a:spcAft>
              <a:buClr>
                <a:schemeClr val="dk1"/>
              </a:buClr>
              <a:buSzPts val="1200"/>
              <a:buNone/>
            </a:pPr>
            <a:r>
              <a:rPr lang="pt-BR" sz="1200" dirty="0">
                <a:latin typeface="Courier New"/>
                <a:ea typeface="Courier New"/>
                <a:cs typeface="Courier New"/>
                <a:sym typeface="Courier New"/>
              </a:rPr>
              <a:t>    -- procedimento armazenado com acesso ao outro banco de dados, ou utilizar </a:t>
            </a:r>
            <a:endParaRPr dirty="0"/>
          </a:p>
          <a:p>
            <a:pPr marL="0" lvl="0" indent="0" algn="l" rtl="0">
              <a:spcBef>
                <a:spcPts val="240"/>
              </a:spcBef>
              <a:spcAft>
                <a:spcPts val="0"/>
              </a:spcAft>
              <a:buClr>
                <a:schemeClr val="dk1"/>
              </a:buClr>
              <a:buSzPts val="1200"/>
              <a:buNone/>
            </a:pPr>
            <a:r>
              <a:rPr lang="pt-BR" sz="1200" dirty="0">
                <a:latin typeface="Courier New"/>
                <a:ea typeface="Courier New"/>
                <a:cs typeface="Courier New"/>
                <a:sym typeface="Courier New"/>
              </a:rPr>
              <a:t>    -- ferramentas externas.</a:t>
            </a:r>
            <a:endParaRPr dirty="0"/>
          </a:p>
          <a:p>
            <a:pPr marL="0" lvl="0" indent="0" algn="l" rtl="0">
              <a:spcBef>
                <a:spcPts val="240"/>
              </a:spcBef>
              <a:spcAft>
                <a:spcPts val="0"/>
              </a:spcAft>
              <a:buClr>
                <a:schemeClr val="dk1"/>
              </a:buClr>
              <a:buSzPts val="1200"/>
              <a:buNone/>
            </a:pPr>
            <a:r>
              <a:rPr lang="pt-BR" sz="1400" dirty="0">
                <a:latin typeface="Courier New"/>
                <a:ea typeface="Courier New"/>
                <a:cs typeface="Courier New"/>
                <a:sym typeface="Courier New"/>
              </a:rPr>
              <a:t>    INSERT INTO </a:t>
            </a:r>
            <a:r>
              <a:rPr lang="pt-BR" sz="1400" dirty="0" err="1">
                <a:latin typeface="Courier New"/>
                <a:ea typeface="Courier New"/>
                <a:cs typeface="Courier New"/>
                <a:sym typeface="Courier New"/>
              </a:rPr>
              <a:t>employees_backup</a:t>
            </a:r>
            <a:r>
              <a:rPr lang="pt-BR" sz="1400" dirty="0">
                <a:latin typeface="Courier New"/>
                <a:ea typeface="Courier New"/>
                <a:cs typeface="Courier New"/>
                <a:sym typeface="Courier New"/>
              </a:rPr>
              <a:t> (</a:t>
            </a:r>
            <a:r>
              <a:rPr lang="pt-BR" sz="1400" dirty="0" err="1">
                <a:latin typeface="Courier New"/>
                <a:ea typeface="Courier New"/>
                <a:cs typeface="Courier New"/>
                <a:sym typeface="Courier New"/>
              </a:rPr>
              <a:t>employee_id</a:t>
            </a:r>
            <a:r>
              <a:rPr lang="pt-BR" sz="1400" dirty="0">
                <a:latin typeface="Courier New"/>
                <a:ea typeface="Courier New"/>
                <a:cs typeface="Courier New"/>
                <a:sym typeface="Courier New"/>
              </a:rPr>
              <a:t>, </a:t>
            </a:r>
            <a:r>
              <a:rPr lang="pt-BR" sz="1400" dirty="0" err="1">
                <a:latin typeface="Courier New"/>
                <a:ea typeface="Courier New"/>
                <a:cs typeface="Courier New"/>
                <a:sym typeface="Courier New"/>
              </a:rPr>
              <a:t>name</a:t>
            </a:r>
            <a:r>
              <a:rPr lang="pt-BR" sz="1400" dirty="0">
                <a:latin typeface="Courier New"/>
                <a:ea typeface="Courier New"/>
                <a:cs typeface="Courier New"/>
                <a:sym typeface="Courier New"/>
              </a:rPr>
              <a:t>, position, </a:t>
            </a:r>
            <a:r>
              <a:rPr lang="pt-BR" sz="1400" dirty="0" err="1">
                <a:latin typeface="Courier New"/>
                <a:ea typeface="Courier New"/>
                <a:cs typeface="Courier New"/>
                <a:sym typeface="Courier New"/>
              </a:rPr>
              <a:t>salary</a:t>
            </a:r>
            <a:r>
              <a:rPr lang="pt-BR" sz="1400" dirty="0">
                <a:latin typeface="Courier New"/>
                <a:ea typeface="Courier New"/>
                <a:cs typeface="Courier New"/>
                <a:sym typeface="Courier New"/>
              </a:rPr>
              <a:t>, </a:t>
            </a:r>
            <a:r>
              <a:rPr lang="pt-BR" sz="1400" dirty="0" err="1">
                <a:latin typeface="Courier New"/>
                <a:ea typeface="Courier New"/>
                <a:cs typeface="Courier New"/>
                <a:sym typeface="Courier New"/>
              </a:rPr>
              <a:t>hire_date</a:t>
            </a:r>
            <a:r>
              <a:rPr lang="pt-BR" sz="1400" dirty="0">
                <a:latin typeface="Courier New"/>
                <a:ea typeface="Courier New"/>
                <a:cs typeface="Courier New"/>
                <a:sym typeface="Courier New"/>
              </a:rPr>
              <a:t>)</a:t>
            </a:r>
            <a:endParaRPr sz="3600" dirty="0"/>
          </a:p>
          <a:p>
            <a:pPr marL="0" lvl="0" indent="0" algn="l" rtl="0">
              <a:spcBef>
                <a:spcPts val="240"/>
              </a:spcBef>
              <a:spcAft>
                <a:spcPts val="0"/>
              </a:spcAft>
              <a:buClr>
                <a:schemeClr val="dk1"/>
              </a:buClr>
              <a:buSzPts val="1200"/>
              <a:buNone/>
            </a:pPr>
            <a:r>
              <a:rPr lang="pt-BR" sz="1400" dirty="0">
                <a:latin typeface="Courier New"/>
                <a:ea typeface="Courier New"/>
                <a:cs typeface="Courier New"/>
                <a:sym typeface="Courier New"/>
              </a:rPr>
              <a:t>    VALUES (</a:t>
            </a:r>
            <a:r>
              <a:rPr lang="pt-BR" sz="1400" dirty="0" err="1">
                <a:latin typeface="Courier New"/>
                <a:ea typeface="Courier New"/>
                <a:cs typeface="Courier New"/>
                <a:sym typeface="Courier New"/>
              </a:rPr>
              <a:t>NEW.employee_id</a:t>
            </a:r>
            <a:r>
              <a:rPr lang="pt-BR" sz="1400" dirty="0">
                <a:latin typeface="Courier New"/>
                <a:ea typeface="Courier New"/>
                <a:cs typeface="Courier New"/>
                <a:sym typeface="Courier New"/>
              </a:rPr>
              <a:t>, NEW.name, </a:t>
            </a:r>
            <a:r>
              <a:rPr lang="pt-BR" sz="1400" dirty="0" err="1">
                <a:latin typeface="Courier New"/>
                <a:ea typeface="Courier New"/>
                <a:cs typeface="Courier New"/>
                <a:sym typeface="Courier New"/>
              </a:rPr>
              <a:t>NEW.position</a:t>
            </a:r>
            <a:r>
              <a:rPr lang="pt-BR" sz="1400" dirty="0">
                <a:latin typeface="Courier New"/>
                <a:ea typeface="Courier New"/>
                <a:cs typeface="Courier New"/>
                <a:sym typeface="Courier New"/>
              </a:rPr>
              <a:t>, </a:t>
            </a:r>
            <a:r>
              <a:rPr lang="pt-BR" sz="1400" dirty="0" err="1">
                <a:latin typeface="Courier New"/>
                <a:ea typeface="Courier New"/>
                <a:cs typeface="Courier New"/>
                <a:sym typeface="Courier New"/>
              </a:rPr>
              <a:t>NEW.salary</a:t>
            </a:r>
            <a:r>
              <a:rPr lang="pt-BR" sz="1400" dirty="0">
                <a:latin typeface="Courier New"/>
                <a:ea typeface="Courier New"/>
                <a:cs typeface="Courier New"/>
                <a:sym typeface="Courier New"/>
              </a:rPr>
              <a:t>, </a:t>
            </a:r>
            <a:r>
              <a:rPr lang="pt-BR" sz="1400" dirty="0" err="1">
                <a:latin typeface="Courier New"/>
                <a:ea typeface="Courier New"/>
                <a:cs typeface="Courier New"/>
                <a:sym typeface="Courier New"/>
              </a:rPr>
              <a:t>NEW.hire_date</a:t>
            </a:r>
            <a:r>
              <a:rPr lang="pt-BR" sz="1400" dirty="0">
                <a:latin typeface="Courier New"/>
                <a:ea typeface="Courier New"/>
                <a:cs typeface="Courier New"/>
                <a:sym typeface="Courier New"/>
              </a:rPr>
              <a:t>);</a:t>
            </a:r>
            <a:endParaRPr sz="3600" dirty="0"/>
          </a:p>
          <a:p>
            <a:pPr marL="0" lvl="0" indent="0" algn="l" rtl="0">
              <a:spcBef>
                <a:spcPts val="240"/>
              </a:spcBef>
              <a:spcAft>
                <a:spcPts val="0"/>
              </a:spcAft>
              <a:buClr>
                <a:schemeClr val="dk1"/>
              </a:buClr>
              <a:buSzPts val="1200"/>
              <a:buNone/>
            </a:pPr>
            <a:r>
              <a:rPr lang="pt-BR" sz="1400" dirty="0">
                <a:latin typeface="Courier New"/>
                <a:ea typeface="Courier New"/>
                <a:cs typeface="Courier New"/>
                <a:sym typeface="Courier New"/>
              </a:rPr>
              <a:t>END$$</a:t>
            </a:r>
            <a:endParaRPr sz="3600" dirty="0"/>
          </a:p>
          <a:p>
            <a:pPr marL="0" lvl="0" indent="0" algn="l" rtl="0">
              <a:spcBef>
                <a:spcPts val="240"/>
              </a:spcBef>
              <a:spcAft>
                <a:spcPts val="0"/>
              </a:spcAft>
              <a:buClr>
                <a:schemeClr val="dk1"/>
              </a:buClr>
              <a:buSzPts val="1200"/>
              <a:buNone/>
            </a:pPr>
            <a:r>
              <a:rPr lang="pt-BR" sz="1400" dirty="0" smtClean="0">
                <a:latin typeface="Courier New"/>
                <a:ea typeface="Courier New"/>
                <a:cs typeface="Courier New"/>
                <a:sym typeface="Courier New"/>
              </a:rPr>
              <a:t>DELIMITER </a:t>
            </a:r>
            <a:r>
              <a:rPr lang="pt-BR" sz="1400" dirty="0">
                <a:latin typeface="Courier New"/>
                <a:ea typeface="Courier New"/>
                <a:cs typeface="Courier New"/>
                <a:sym typeface="Courier New"/>
              </a:rPr>
              <a:t>;</a:t>
            </a:r>
            <a:endParaRPr sz="3600" dirty="0"/>
          </a:p>
          <a:p>
            <a:pPr marL="0" lvl="0" indent="0" algn="l" rtl="0">
              <a:spcBef>
                <a:spcPts val="240"/>
              </a:spcBef>
              <a:spcAft>
                <a:spcPts val="0"/>
              </a:spcAft>
              <a:buClr>
                <a:schemeClr val="dk1"/>
              </a:buClr>
              <a:buSzPts val="1200"/>
              <a:buNone/>
            </a:pPr>
            <a:endParaRPr sz="1200" dirty="0">
              <a:latin typeface="Courier New"/>
              <a:ea typeface="Courier New"/>
              <a:cs typeface="Courier New"/>
              <a:sym typeface="Courier New"/>
            </a:endParaRPr>
          </a:p>
          <a:p>
            <a:pPr marL="0" lvl="0" indent="0" algn="l" rtl="0">
              <a:spcBef>
                <a:spcPts val="240"/>
              </a:spcBef>
              <a:spcAft>
                <a:spcPts val="0"/>
              </a:spcAft>
              <a:buClr>
                <a:schemeClr val="dk1"/>
              </a:buClr>
              <a:buSzPts val="1200"/>
              <a:buNone/>
            </a:pPr>
            <a:endParaRPr sz="1200" dirty="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457200" y="274638"/>
            <a:ext cx="8229600" cy="58038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205" name="Google Shape;205;p21"/>
          <p:cNvSpPr txBox="1">
            <a:spLocks noGrp="1"/>
          </p:cNvSpPr>
          <p:nvPr>
            <p:ph type="body" idx="1"/>
          </p:nvPr>
        </p:nvSpPr>
        <p:spPr>
          <a:xfrm>
            <a:off x="457200" y="1033153"/>
            <a:ext cx="8229600" cy="5522025"/>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pt-BR" dirty="0"/>
              <a:t>Considerações Importantes:</a:t>
            </a:r>
            <a:endParaRPr dirty="0"/>
          </a:p>
          <a:p>
            <a:pPr marL="742950" lvl="1" indent="-285750" algn="l" rtl="0">
              <a:spcBef>
                <a:spcPts val="308"/>
              </a:spcBef>
              <a:spcAft>
                <a:spcPts val="0"/>
              </a:spcAft>
              <a:buClr>
                <a:schemeClr val="dk1"/>
              </a:buClr>
              <a:buSzPct val="100000"/>
              <a:buChar char="–"/>
            </a:pPr>
            <a:r>
              <a:rPr lang="pt-BR" dirty="0"/>
              <a:t>Transações: </a:t>
            </a:r>
            <a:endParaRPr dirty="0"/>
          </a:p>
          <a:p>
            <a:pPr marL="1143000" lvl="2" indent="-228600" algn="l" rtl="0">
              <a:spcBef>
                <a:spcPts val="264"/>
              </a:spcBef>
              <a:spcAft>
                <a:spcPts val="0"/>
              </a:spcAft>
              <a:buClr>
                <a:schemeClr val="dk1"/>
              </a:buClr>
              <a:buSzPct val="100000"/>
              <a:buChar char="•"/>
            </a:pPr>
            <a:r>
              <a:rPr lang="pt-BR" dirty="0"/>
              <a:t>Triggers operam dentro da mesma transação da operação de DML que as disparou. Isso significa que se a transação falhar ou for revertida, as ações da trigger também serão desfeitas.</a:t>
            </a:r>
            <a:endParaRPr dirty="0"/>
          </a:p>
          <a:p>
            <a:pPr marL="742950" lvl="1" indent="-285750" algn="l" rtl="0">
              <a:spcBef>
                <a:spcPts val="308"/>
              </a:spcBef>
              <a:spcAft>
                <a:spcPts val="0"/>
              </a:spcAft>
              <a:buClr>
                <a:schemeClr val="dk1"/>
              </a:buClr>
              <a:buSzPct val="100000"/>
              <a:buChar char="–"/>
            </a:pPr>
            <a:r>
              <a:rPr lang="pt-BR" dirty="0"/>
              <a:t>Desempenho: </a:t>
            </a:r>
            <a:endParaRPr dirty="0"/>
          </a:p>
          <a:p>
            <a:pPr marL="1143000" lvl="2" indent="-228600" algn="l" rtl="0">
              <a:spcBef>
                <a:spcPts val="264"/>
              </a:spcBef>
              <a:spcAft>
                <a:spcPts val="0"/>
              </a:spcAft>
              <a:buClr>
                <a:schemeClr val="dk1"/>
              </a:buClr>
              <a:buSzPct val="100000"/>
              <a:buChar char="•"/>
            </a:pPr>
            <a:r>
              <a:rPr lang="pt-BR" dirty="0"/>
              <a:t>A replicação de dados via triggers pode impactar o desempenho, especialmente em tabelas com alto volume de transações. É crucial monitorar e avaliar o impacto no desempenho.</a:t>
            </a:r>
            <a:endParaRPr dirty="0"/>
          </a:p>
          <a:p>
            <a:pPr marL="742950" lvl="1" indent="-285750" algn="l" rtl="0">
              <a:spcBef>
                <a:spcPts val="308"/>
              </a:spcBef>
              <a:spcAft>
                <a:spcPts val="0"/>
              </a:spcAft>
              <a:buClr>
                <a:schemeClr val="dk1"/>
              </a:buClr>
              <a:buSzPct val="100000"/>
              <a:buChar char="–"/>
            </a:pPr>
            <a:r>
              <a:rPr lang="pt-BR" dirty="0"/>
              <a:t>Segurança e Acesso: </a:t>
            </a:r>
            <a:endParaRPr dirty="0"/>
          </a:p>
          <a:p>
            <a:pPr marL="1143000" lvl="2" indent="-228600" algn="l" rtl="0">
              <a:spcBef>
                <a:spcPts val="264"/>
              </a:spcBef>
              <a:spcAft>
                <a:spcPts val="0"/>
              </a:spcAft>
              <a:buClr>
                <a:schemeClr val="dk1"/>
              </a:buClr>
              <a:buSzPct val="100000"/>
              <a:buChar char="•"/>
            </a:pPr>
            <a:r>
              <a:rPr lang="pt-BR" dirty="0"/>
              <a:t>Garanta que as credenciais e permissões estejam configuradas corretamente, especialmente quando replicar dados entre bancos de dados ou instâncias distintas.</a:t>
            </a:r>
            <a:endParaRPr dirty="0"/>
          </a:p>
          <a:p>
            <a:pPr marL="342900" lvl="0" indent="-231140" algn="l" rtl="0">
              <a:spcBef>
                <a:spcPts val="352"/>
              </a:spcBef>
              <a:spcAft>
                <a:spcPts val="0"/>
              </a:spcAft>
              <a:buClr>
                <a:schemeClr val="dk1"/>
              </a:buClr>
              <a:buSzPct val="100000"/>
              <a:buNone/>
            </a:pPr>
            <a:endParaRPr dirty="0"/>
          </a:p>
          <a:p>
            <a:pPr marL="342900" lvl="0" indent="-342900" algn="l" rtl="0">
              <a:spcBef>
                <a:spcPts val="352"/>
              </a:spcBef>
              <a:spcAft>
                <a:spcPts val="0"/>
              </a:spcAft>
              <a:buClr>
                <a:schemeClr val="dk1"/>
              </a:buClr>
              <a:buSzPct val="100000"/>
              <a:buChar char="•"/>
            </a:pPr>
            <a:r>
              <a:rPr lang="pt-BR" dirty="0" smtClean="0"/>
              <a:t>Usando </a:t>
            </a:r>
            <a:r>
              <a:rPr lang="pt-BR" dirty="0"/>
              <a:t>Ferramentas de Replicação</a:t>
            </a:r>
            <a:endParaRPr dirty="0"/>
          </a:p>
          <a:p>
            <a:pPr marL="742950" lvl="1" indent="-285750" algn="l" rtl="0">
              <a:spcBef>
                <a:spcPts val="308"/>
              </a:spcBef>
              <a:spcAft>
                <a:spcPts val="0"/>
              </a:spcAft>
              <a:buClr>
                <a:schemeClr val="dk1"/>
              </a:buClr>
              <a:buSzPct val="100000"/>
              <a:buChar char="–"/>
            </a:pPr>
            <a:r>
              <a:rPr lang="pt-BR" dirty="0"/>
              <a:t>Enquanto a replicação via triggers pode ser útil em cenários específicos, para a replicação entre instâncias distintas do MySQL ou para replicação em tempo real de todo o banco de dados, é altamente recomendável utilizar as capacidades embutidas de replicação do MySQL ou ferramentas especializadas de replicação de dados. </a:t>
            </a:r>
            <a:endParaRPr dirty="0"/>
          </a:p>
          <a:p>
            <a:pPr marL="742950" lvl="1" indent="-285750" algn="l" rtl="0">
              <a:spcBef>
                <a:spcPts val="308"/>
              </a:spcBef>
              <a:spcAft>
                <a:spcPts val="0"/>
              </a:spcAft>
              <a:buClr>
                <a:schemeClr val="dk1"/>
              </a:buClr>
              <a:buSzPct val="100000"/>
              <a:buChar char="–"/>
            </a:pPr>
            <a:r>
              <a:rPr lang="pt-BR" dirty="0"/>
              <a:t>Estas soluções oferecem melhor desempenho, confiabilidade e facilidade de gestão em comparação com soluções personalizadas baseadas em triggers.</a:t>
            </a: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Triggers</a:t>
            </a:r>
            <a:endParaRPr/>
          </a:p>
        </p:txBody>
      </p:sp>
      <p:sp>
        <p:nvSpPr>
          <p:cNvPr id="211" name="Google Shape;211;p22"/>
          <p:cNvSpPr txBox="1">
            <a:spLocks noGrp="1"/>
          </p:cNvSpPr>
          <p:nvPr>
            <p:ph type="body" idx="1"/>
          </p:nvPr>
        </p:nvSpPr>
        <p:spPr>
          <a:xfrm>
            <a:off x="457200" y="1341912"/>
            <a:ext cx="8229600" cy="5213267"/>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pt-BR" dirty="0"/>
              <a:t>O uso de triggers para realizar validações complexas em bancos de dados é uma forma eficaz de garantir a integridade e a consistência dos dados, especialmente quando as validações não podem ser facilmente expressas através de restrições padrão como chaves estrangeiras, chaves primárias, restrições de unicidade ou verificações (CHECK </a:t>
            </a:r>
            <a:r>
              <a:rPr lang="pt-BR" dirty="0" err="1"/>
              <a:t>constraints</a:t>
            </a:r>
            <a:r>
              <a:rPr lang="pt-BR" dirty="0"/>
              <a:t>). </a:t>
            </a:r>
            <a:endParaRPr dirty="0"/>
          </a:p>
          <a:p>
            <a:pPr marL="342900" lvl="0" indent="-342900" algn="just" rtl="0">
              <a:spcBef>
                <a:spcPts val="544"/>
              </a:spcBef>
              <a:spcAft>
                <a:spcPts val="0"/>
              </a:spcAft>
              <a:buClr>
                <a:schemeClr val="dk1"/>
              </a:buClr>
              <a:buSzPct val="100000"/>
              <a:buChar char="•"/>
            </a:pPr>
            <a:r>
              <a:rPr lang="pt-BR" dirty="0"/>
              <a:t>Uma validação complexa pode envolver múltiplas tabelas, regras de negócio específicas, ou condições que devem ser verificadas antes de permitir a inserção, atualização, ou exclusão de dados.</a:t>
            </a:r>
            <a:endParaRP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3"/>
          <p:cNvSpPr txBox="1">
            <a:spLocks noGrp="1"/>
          </p:cNvSpPr>
          <p:nvPr>
            <p:ph type="title"/>
          </p:nvPr>
        </p:nvSpPr>
        <p:spPr>
          <a:xfrm>
            <a:off x="457200" y="274638"/>
            <a:ext cx="8229600" cy="54475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217" name="Google Shape;217;p23"/>
          <p:cNvSpPr txBox="1">
            <a:spLocks noGrp="1"/>
          </p:cNvSpPr>
          <p:nvPr>
            <p:ph type="body" idx="1"/>
          </p:nvPr>
        </p:nvSpPr>
        <p:spPr>
          <a:xfrm>
            <a:off x="457200" y="1104405"/>
            <a:ext cx="8229600" cy="5593277"/>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pt-BR" dirty="0"/>
              <a:t>Garantindo Limites de Contratação por Departamento</a:t>
            </a:r>
            <a:endParaRPr dirty="0"/>
          </a:p>
          <a:p>
            <a:pPr marL="742950" lvl="1" indent="-285750" algn="just" rtl="0">
              <a:spcBef>
                <a:spcPts val="308"/>
              </a:spcBef>
              <a:spcAft>
                <a:spcPts val="0"/>
              </a:spcAft>
              <a:buClr>
                <a:schemeClr val="dk1"/>
              </a:buClr>
              <a:buSzPct val="100000"/>
              <a:buChar char="–"/>
            </a:pPr>
            <a:r>
              <a:rPr lang="pt-BR" dirty="0"/>
              <a:t>Suponha que a empresa tenha uma política que determina um número máximo de empregados por departamento. </a:t>
            </a:r>
            <a:endParaRPr dirty="0"/>
          </a:p>
          <a:p>
            <a:pPr marL="742950" lvl="1" indent="-285750" algn="just" rtl="0">
              <a:spcBef>
                <a:spcPts val="308"/>
              </a:spcBef>
              <a:spcAft>
                <a:spcPts val="0"/>
              </a:spcAft>
              <a:buClr>
                <a:schemeClr val="dk1"/>
              </a:buClr>
              <a:buSzPct val="100000"/>
              <a:buChar char="–"/>
            </a:pPr>
            <a:r>
              <a:rPr lang="pt-BR" dirty="0"/>
              <a:t>Esta regra de negócio precisa ser verificada antes de inserir um novo empregado na tabela </a:t>
            </a:r>
            <a:r>
              <a:rPr lang="pt-BR" dirty="0" err="1"/>
              <a:t>employees</a:t>
            </a:r>
            <a:r>
              <a:rPr lang="pt-BR" dirty="0"/>
              <a:t>.</a:t>
            </a:r>
            <a:endParaRPr dirty="0"/>
          </a:p>
          <a:p>
            <a:pPr marL="342900" lvl="0" indent="-342900" algn="just" rtl="0">
              <a:spcBef>
                <a:spcPts val="352"/>
              </a:spcBef>
              <a:spcAft>
                <a:spcPts val="0"/>
              </a:spcAft>
              <a:buClr>
                <a:schemeClr val="dk1"/>
              </a:buClr>
              <a:buSzPct val="100000"/>
              <a:buChar char="•"/>
            </a:pPr>
            <a:r>
              <a:rPr lang="pt-BR" dirty="0" smtClean="0"/>
              <a:t>Passo </a:t>
            </a:r>
            <a:r>
              <a:rPr lang="pt-BR" dirty="0"/>
              <a:t>1: Estrutura da Tabela</a:t>
            </a:r>
            <a:endParaRPr dirty="0"/>
          </a:p>
          <a:p>
            <a:pPr marL="742950" lvl="1" indent="-285750" algn="just" rtl="0">
              <a:spcBef>
                <a:spcPts val="308"/>
              </a:spcBef>
              <a:spcAft>
                <a:spcPts val="0"/>
              </a:spcAft>
              <a:buClr>
                <a:schemeClr val="dk1"/>
              </a:buClr>
              <a:buSzPct val="100000"/>
              <a:buChar char="–"/>
            </a:pPr>
            <a:r>
              <a:rPr lang="pt-BR" dirty="0"/>
              <a:t>Imagine uma tabela </a:t>
            </a:r>
            <a:r>
              <a:rPr lang="pt-BR" dirty="0" err="1"/>
              <a:t>departments</a:t>
            </a:r>
            <a:r>
              <a:rPr lang="pt-BR" dirty="0"/>
              <a:t> que inclui um campo </a:t>
            </a:r>
            <a:r>
              <a:rPr lang="pt-BR" dirty="0" err="1"/>
              <a:t>max_employees</a:t>
            </a:r>
            <a:r>
              <a:rPr lang="pt-BR" dirty="0"/>
              <a:t> indicando o número máximo de empregados permitidos nesse departamento.</a:t>
            </a:r>
            <a:endParaRPr dirty="0"/>
          </a:p>
          <a:p>
            <a:pPr marL="742950" lvl="1" indent="-187959" algn="just" rtl="0">
              <a:spcBef>
                <a:spcPts val="308"/>
              </a:spcBef>
              <a:spcAft>
                <a:spcPts val="0"/>
              </a:spcAft>
              <a:buClr>
                <a:schemeClr val="dk1"/>
              </a:buClr>
              <a:buSzPct val="100000"/>
              <a:buNone/>
            </a:pPr>
            <a:endParaRPr dirty="0"/>
          </a:p>
          <a:p>
            <a:pPr marL="800100" lvl="2" indent="0" algn="just" rtl="0">
              <a:spcBef>
                <a:spcPts val="264"/>
              </a:spcBef>
              <a:spcAft>
                <a:spcPts val="0"/>
              </a:spcAft>
              <a:buClr>
                <a:schemeClr val="dk1"/>
              </a:buClr>
              <a:buSzPct val="100000"/>
              <a:buNone/>
            </a:pPr>
            <a:r>
              <a:rPr lang="pt-BR" dirty="0">
                <a:latin typeface="Courier New"/>
                <a:ea typeface="Courier New"/>
                <a:cs typeface="Courier New"/>
                <a:sym typeface="Courier New"/>
              </a:rPr>
              <a:t>CREATE TABLE </a:t>
            </a:r>
            <a:r>
              <a:rPr lang="pt-BR" dirty="0" err="1">
                <a:latin typeface="Courier New"/>
                <a:ea typeface="Courier New"/>
                <a:cs typeface="Courier New"/>
                <a:sym typeface="Courier New"/>
              </a:rPr>
              <a:t>departments</a:t>
            </a:r>
            <a:r>
              <a:rPr lang="pt-BR" dirty="0">
                <a:latin typeface="Courier New"/>
                <a:ea typeface="Courier New"/>
                <a:cs typeface="Courier New"/>
                <a:sym typeface="Courier New"/>
              </a:rPr>
              <a:t> (</a:t>
            </a:r>
            <a:endParaRPr dirty="0"/>
          </a:p>
          <a:p>
            <a:pPr marL="800100" lvl="2" indent="0" algn="just" rtl="0">
              <a:spcBef>
                <a:spcPts val="264"/>
              </a:spcBef>
              <a:spcAft>
                <a:spcPts val="0"/>
              </a:spcAft>
              <a:buClr>
                <a:schemeClr val="dk1"/>
              </a:buClr>
              <a:buSzPct val="100000"/>
              <a:buNone/>
            </a:pPr>
            <a:r>
              <a:rPr lang="pt-BR" dirty="0">
                <a:latin typeface="Courier New"/>
                <a:ea typeface="Courier New"/>
                <a:cs typeface="Courier New"/>
                <a:sym typeface="Courier New"/>
              </a:rPr>
              <a:t>    </a:t>
            </a:r>
            <a:r>
              <a:rPr lang="pt-BR" dirty="0" err="1">
                <a:latin typeface="Courier New"/>
                <a:ea typeface="Courier New"/>
                <a:cs typeface="Courier New"/>
                <a:sym typeface="Courier New"/>
              </a:rPr>
              <a:t>department_id</a:t>
            </a:r>
            <a:r>
              <a:rPr lang="pt-BR" dirty="0">
                <a:latin typeface="Courier New"/>
                <a:ea typeface="Courier New"/>
                <a:cs typeface="Courier New"/>
                <a:sym typeface="Courier New"/>
              </a:rPr>
              <a:t> INT PRIMARY KEY,</a:t>
            </a:r>
            <a:endParaRPr dirty="0"/>
          </a:p>
          <a:p>
            <a:pPr marL="800100" lvl="2" indent="0" algn="just" rtl="0">
              <a:spcBef>
                <a:spcPts val="264"/>
              </a:spcBef>
              <a:spcAft>
                <a:spcPts val="0"/>
              </a:spcAft>
              <a:buClr>
                <a:schemeClr val="dk1"/>
              </a:buClr>
              <a:buSzPct val="100000"/>
              <a:buNone/>
            </a:pPr>
            <a:r>
              <a:rPr lang="pt-BR" dirty="0">
                <a:latin typeface="Courier New"/>
                <a:ea typeface="Courier New"/>
                <a:cs typeface="Courier New"/>
                <a:sym typeface="Courier New"/>
              </a:rPr>
              <a:t>    </a:t>
            </a:r>
            <a:r>
              <a:rPr lang="pt-BR" dirty="0" err="1">
                <a:latin typeface="Courier New"/>
                <a:ea typeface="Courier New"/>
                <a:cs typeface="Courier New"/>
                <a:sym typeface="Courier New"/>
              </a:rPr>
              <a:t>department_name</a:t>
            </a:r>
            <a:r>
              <a:rPr lang="pt-BR" dirty="0">
                <a:latin typeface="Courier New"/>
                <a:ea typeface="Courier New"/>
                <a:cs typeface="Courier New"/>
                <a:sym typeface="Courier New"/>
              </a:rPr>
              <a:t> VARCHAR(100),</a:t>
            </a:r>
            <a:endParaRPr dirty="0"/>
          </a:p>
          <a:p>
            <a:pPr marL="800100" lvl="2" indent="0" algn="just" rtl="0">
              <a:spcBef>
                <a:spcPts val="264"/>
              </a:spcBef>
              <a:spcAft>
                <a:spcPts val="0"/>
              </a:spcAft>
              <a:buClr>
                <a:schemeClr val="dk1"/>
              </a:buClr>
              <a:buSzPct val="100000"/>
              <a:buNone/>
            </a:pPr>
            <a:r>
              <a:rPr lang="pt-BR" dirty="0">
                <a:latin typeface="Courier New"/>
                <a:ea typeface="Courier New"/>
                <a:cs typeface="Courier New"/>
                <a:sym typeface="Courier New"/>
              </a:rPr>
              <a:t>    </a:t>
            </a:r>
            <a:r>
              <a:rPr lang="pt-BR" dirty="0" err="1">
                <a:latin typeface="Courier New"/>
                <a:ea typeface="Courier New"/>
                <a:cs typeface="Courier New"/>
                <a:sym typeface="Courier New"/>
              </a:rPr>
              <a:t>max_employees</a:t>
            </a:r>
            <a:r>
              <a:rPr lang="pt-BR" dirty="0">
                <a:latin typeface="Courier New"/>
                <a:ea typeface="Courier New"/>
                <a:cs typeface="Courier New"/>
                <a:sym typeface="Courier New"/>
              </a:rPr>
              <a:t> INT</a:t>
            </a:r>
            <a:endParaRPr dirty="0"/>
          </a:p>
          <a:p>
            <a:pPr marL="800100" lvl="2" indent="0" algn="just" rtl="0">
              <a:spcBef>
                <a:spcPts val="264"/>
              </a:spcBef>
              <a:spcAft>
                <a:spcPts val="0"/>
              </a:spcAft>
              <a:buClr>
                <a:schemeClr val="dk1"/>
              </a:buClr>
              <a:buSzPct val="100000"/>
              <a:buNone/>
            </a:pPr>
            <a:r>
              <a:rPr lang="pt-BR" dirty="0">
                <a:latin typeface="Courier New"/>
                <a:ea typeface="Courier New"/>
                <a:cs typeface="Courier New"/>
                <a:sym typeface="Courier New"/>
              </a:rPr>
              <a:t>);</a:t>
            </a:r>
            <a:endParaRPr dirty="0"/>
          </a:p>
          <a:p>
            <a:pPr marL="342900" lvl="0" indent="-342900" algn="just" rtl="0">
              <a:spcBef>
                <a:spcPts val="352"/>
              </a:spcBef>
              <a:spcAft>
                <a:spcPts val="0"/>
              </a:spcAft>
              <a:buClr>
                <a:schemeClr val="dk1"/>
              </a:buClr>
              <a:buSzPct val="100000"/>
              <a:buChar char="•"/>
            </a:pPr>
            <a:r>
              <a:rPr lang="pt-BR" dirty="0" smtClean="0"/>
              <a:t>E </a:t>
            </a:r>
            <a:r>
              <a:rPr lang="pt-BR" dirty="0"/>
              <a:t>a tabela </a:t>
            </a:r>
            <a:r>
              <a:rPr lang="pt-BR" dirty="0" err="1"/>
              <a:t>employees</a:t>
            </a:r>
            <a:r>
              <a:rPr lang="pt-BR" dirty="0"/>
              <a:t> possui uma chave estrangeira </a:t>
            </a:r>
            <a:r>
              <a:rPr lang="pt-BR" dirty="0" err="1"/>
              <a:t>department_id</a:t>
            </a:r>
            <a:r>
              <a:rPr lang="pt-BR" dirty="0"/>
              <a:t> que referencia </a:t>
            </a:r>
            <a:r>
              <a:rPr lang="pt-BR" dirty="0" err="1"/>
              <a:t>departments</a:t>
            </a:r>
            <a:r>
              <a:rPr lang="pt-BR" dirty="0"/>
              <a:t>.</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Triggers</a:t>
            </a:r>
            <a:endParaRPr/>
          </a:p>
        </p:txBody>
      </p:sp>
      <p:sp>
        <p:nvSpPr>
          <p:cNvPr id="223" name="Google Shape;223;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3200"/>
              <a:buChar char="•"/>
            </a:pPr>
            <a:r>
              <a:rPr lang="pt-BR" dirty="0"/>
              <a:t>Passo 2: Criação da Trigger de Validação</a:t>
            </a:r>
            <a:endParaRPr dirty="0"/>
          </a:p>
          <a:p>
            <a:pPr marL="742950" lvl="1" indent="-285750" algn="just" rtl="0">
              <a:spcBef>
                <a:spcPts val="560"/>
              </a:spcBef>
              <a:spcAft>
                <a:spcPts val="0"/>
              </a:spcAft>
              <a:buClr>
                <a:schemeClr val="dk1"/>
              </a:buClr>
              <a:buSzPts val="2800"/>
              <a:buChar char="–"/>
            </a:pPr>
            <a:r>
              <a:rPr lang="pt-BR" dirty="0"/>
              <a:t>Você pode criar uma trigger BEFORE INSERT na tabela </a:t>
            </a:r>
            <a:r>
              <a:rPr lang="pt-BR" dirty="0" err="1"/>
              <a:t>employees</a:t>
            </a:r>
            <a:r>
              <a:rPr lang="pt-BR" dirty="0"/>
              <a:t> para verificar se a adição de um novo empregado excederá o limite máximo do departamento correspondente</a:t>
            </a: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a:spLocks noGrp="1"/>
          </p:cNvSpPr>
          <p:nvPr>
            <p:ph type="title"/>
          </p:nvPr>
        </p:nvSpPr>
        <p:spPr>
          <a:xfrm>
            <a:off x="457200" y="274638"/>
            <a:ext cx="8229600" cy="40225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pt-BR" dirty="0"/>
              <a:t>Triggers</a:t>
            </a:r>
            <a:endParaRPr dirty="0"/>
          </a:p>
        </p:txBody>
      </p:sp>
      <p:sp>
        <p:nvSpPr>
          <p:cNvPr id="229" name="Google Shape;229;p25"/>
          <p:cNvSpPr txBox="1">
            <a:spLocks noGrp="1"/>
          </p:cNvSpPr>
          <p:nvPr>
            <p:ph type="body" idx="1"/>
          </p:nvPr>
        </p:nvSpPr>
        <p:spPr>
          <a:xfrm>
            <a:off x="457200" y="926276"/>
            <a:ext cx="8229600" cy="5628904"/>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0"/>
              </a:spcBef>
              <a:spcAft>
                <a:spcPts val="0"/>
              </a:spcAft>
              <a:buClr>
                <a:schemeClr val="dk1"/>
              </a:buClr>
              <a:buSzPct val="100000"/>
              <a:buNone/>
            </a:pPr>
            <a:r>
              <a:rPr lang="pt-BR" dirty="0"/>
              <a:t>DELIMITER $$</a:t>
            </a:r>
            <a:endParaRPr dirty="0"/>
          </a:p>
          <a:p>
            <a:pPr marL="0" lvl="0" indent="0" algn="l" rtl="0">
              <a:spcBef>
                <a:spcPts val="208"/>
              </a:spcBef>
              <a:spcAft>
                <a:spcPts val="0"/>
              </a:spcAft>
              <a:buClr>
                <a:schemeClr val="dk1"/>
              </a:buClr>
              <a:buSzPct val="100000"/>
              <a:buNone/>
            </a:pPr>
            <a:r>
              <a:rPr lang="pt-BR" dirty="0" smtClean="0"/>
              <a:t>CREATE </a:t>
            </a:r>
            <a:r>
              <a:rPr lang="pt-BR" dirty="0"/>
              <a:t>TRIGGER </a:t>
            </a:r>
            <a:r>
              <a:rPr lang="pt-BR" dirty="0" err="1"/>
              <a:t>check_department_limit</a:t>
            </a:r>
            <a:endParaRPr dirty="0"/>
          </a:p>
          <a:p>
            <a:pPr marL="0" lvl="0" indent="0" algn="l" rtl="0">
              <a:spcBef>
                <a:spcPts val="208"/>
              </a:spcBef>
              <a:spcAft>
                <a:spcPts val="0"/>
              </a:spcAft>
              <a:buClr>
                <a:schemeClr val="dk1"/>
              </a:buClr>
              <a:buSzPct val="100000"/>
              <a:buNone/>
            </a:pPr>
            <a:r>
              <a:rPr lang="pt-BR" dirty="0"/>
              <a:t>BEFORE INSERT ON </a:t>
            </a:r>
            <a:r>
              <a:rPr lang="pt-BR" dirty="0" err="1"/>
              <a:t>employees</a:t>
            </a:r>
            <a:endParaRPr dirty="0"/>
          </a:p>
          <a:p>
            <a:pPr marL="0" lvl="0" indent="0" algn="l" rtl="0">
              <a:spcBef>
                <a:spcPts val="208"/>
              </a:spcBef>
              <a:spcAft>
                <a:spcPts val="0"/>
              </a:spcAft>
              <a:buClr>
                <a:schemeClr val="dk1"/>
              </a:buClr>
              <a:buSzPct val="100000"/>
              <a:buNone/>
            </a:pPr>
            <a:r>
              <a:rPr lang="pt-BR" dirty="0"/>
              <a:t>FOR EACH ROW</a:t>
            </a:r>
            <a:endParaRPr dirty="0"/>
          </a:p>
          <a:p>
            <a:pPr marL="0" lvl="0" indent="0" algn="l" rtl="0">
              <a:spcBef>
                <a:spcPts val="208"/>
              </a:spcBef>
              <a:spcAft>
                <a:spcPts val="0"/>
              </a:spcAft>
              <a:buClr>
                <a:schemeClr val="dk1"/>
              </a:buClr>
              <a:buSzPct val="100000"/>
              <a:buNone/>
            </a:pPr>
            <a:r>
              <a:rPr lang="pt-BR" dirty="0"/>
              <a:t>BEGIN</a:t>
            </a:r>
            <a:endParaRPr dirty="0"/>
          </a:p>
          <a:p>
            <a:pPr marL="0" lvl="0" indent="0" algn="l" rtl="0">
              <a:spcBef>
                <a:spcPts val="208"/>
              </a:spcBef>
              <a:spcAft>
                <a:spcPts val="0"/>
              </a:spcAft>
              <a:buClr>
                <a:schemeClr val="dk1"/>
              </a:buClr>
              <a:buSzPct val="100000"/>
              <a:buNone/>
            </a:pPr>
            <a:r>
              <a:rPr lang="pt-BR" dirty="0"/>
              <a:t>    DECLARE </a:t>
            </a:r>
            <a:r>
              <a:rPr lang="pt-BR" dirty="0" err="1"/>
              <a:t>current_count</a:t>
            </a:r>
            <a:r>
              <a:rPr lang="pt-BR" dirty="0"/>
              <a:t> INT;</a:t>
            </a:r>
            <a:endParaRPr dirty="0"/>
          </a:p>
          <a:p>
            <a:pPr marL="0" lvl="0" indent="0" algn="l" rtl="0">
              <a:spcBef>
                <a:spcPts val="208"/>
              </a:spcBef>
              <a:spcAft>
                <a:spcPts val="0"/>
              </a:spcAft>
              <a:buClr>
                <a:schemeClr val="dk1"/>
              </a:buClr>
              <a:buSzPct val="100000"/>
              <a:buNone/>
            </a:pPr>
            <a:r>
              <a:rPr lang="pt-BR" dirty="0"/>
              <a:t>    DECLARE </a:t>
            </a:r>
            <a:r>
              <a:rPr lang="pt-BR" dirty="0" err="1"/>
              <a:t>max_allowed</a:t>
            </a:r>
            <a:r>
              <a:rPr lang="pt-BR" dirty="0"/>
              <a:t> INT;</a:t>
            </a:r>
            <a:endParaRPr dirty="0"/>
          </a:p>
          <a:p>
            <a:pPr marL="0" lvl="0" indent="0" algn="l" rtl="0">
              <a:spcBef>
                <a:spcPts val="208"/>
              </a:spcBef>
              <a:spcAft>
                <a:spcPts val="0"/>
              </a:spcAft>
              <a:buClr>
                <a:schemeClr val="dk1"/>
              </a:buClr>
              <a:buSzPct val="100000"/>
              <a:buNone/>
            </a:pPr>
            <a:endParaRPr dirty="0"/>
          </a:p>
          <a:p>
            <a:pPr marL="0" lvl="0" indent="0" algn="l" rtl="0">
              <a:spcBef>
                <a:spcPts val="208"/>
              </a:spcBef>
              <a:spcAft>
                <a:spcPts val="0"/>
              </a:spcAft>
              <a:buClr>
                <a:schemeClr val="dk1"/>
              </a:buClr>
              <a:buSzPct val="100000"/>
              <a:buNone/>
            </a:pPr>
            <a:r>
              <a:rPr lang="pt-BR" dirty="0"/>
              <a:t>    -- Conta quantos empregados já existem no departamento</a:t>
            </a:r>
            <a:endParaRPr dirty="0"/>
          </a:p>
          <a:p>
            <a:pPr marL="0" lvl="0" indent="0" algn="l" rtl="0">
              <a:spcBef>
                <a:spcPts val="208"/>
              </a:spcBef>
              <a:spcAft>
                <a:spcPts val="0"/>
              </a:spcAft>
              <a:buClr>
                <a:schemeClr val="dk1"/>
              </a:buClr>
              <a:buSzPct val="100000"/>
              <a:buNone/>
            </a:pPr>
            <a:r>
              <a:rPr lang="pt-BR" dirty="0"/>
              <a:t>    SELECT COUNT(*) INTO </a:t>
            </a:r>
            <a:r>
              <a:rPr lang="pt-BR" dirty="0" err="1"/>
              <a:t>current_count</a:t>
            </a:r>
            <a:endParaRPr dirty="0"/>
          </a:p>
          <a:p>
            <a:pPr marL="0" lvl="0" indent="0" algn="l" rtl="0">
              <a:spcBef>
                <a:spcPts val="208"/>
              </a:spcBef>
              <a:spcAft>
                <a:spcPts val="0"/>
              </a:spcAft>
              <a:buClr>
                <a:schemeClr val="dk1"/>
              </a:buClr>
              <a:buSzPct val="100000"/>
              <a:buNone/>
            </a:pPr>
            <a:r>
              <a:rPr lang="pt-BR" dirty="0"/>
              <a:t>    FROM </a:t>
            </a:r>
            <a:r>
              <a:rPr lang="pt-BR" dirty="0" err="1"/>
              <a:t>employees</a:t>
            </a:r>
            <a:endParaRPr dirty="0"/>
          </a:p>
          <a:p>
            <a:pPr marL="0" lvl="0" indent="0" algn="l" rtl="0">
              <a:spcBef>
                <a:spcPts val="208"/>
              </a:spcBef>
              <a:spcAft>
                <a:spcPts val="0"/>
              </a:spcAft>
              <a:buClr>
                <a:schemeClr val="dk1"/>
              </a:buClr>
              <a:buSzPct val="100000"/>
              <a:buNone/>
            </a:pPr>
            <a:r>
              <a:rPr lang="pt-BR" dirty="0"/>
              <a:t>    WHERE </a:t>
            </a:r>
            <a:r>
              <a:rPr lang="pt-BR" dirty="0" err="1"/>
              <a:t>department_id</a:t>
            </a:r>
            <a:r>
              <a:rPr lang="pt-BR" dirty="0"/>
              <a:t> = </a:t>
            </a:r>
            <a:r>
              <a:rPr lang="pt-BR" dirty="0" err="1"/>
              <a:t>NEW.department_id</a:t>
            </a:r>
            <a:r>
              <a:rPr lang="pt-BR" dirty="0"/>
              <a:t>;</a:t>
            </a:r>
            <a:endParaRPr dirty="0"/>
          </a:p>
          <a:p>
            <a:pPr marL="0" lvl="0" indent="0" algn="l" rtl="0">
              <a:spcBef>
                <a:spcPts val="208"/>
              </a:spcBef>
              <a:spcAft>
                <a:spcPts val="0"/>
              </a:spcAft>
              <a:buClr>
                <a:schemeClr val="dk1"/>
              </a:buClr>
              <a:buSzPct val="100000"/>
              <a:buNone/>
            </a:pPr>
            <a:endParaRPr dirty="0"/>
          </a:p>
          <a:p>
            <a:pPr marL="0" lvl="0" indent="0" algn="l" rtl="0">
              <a:spcBef>
                <a:spcPts val="208"/>
              </a:spcBef>
              <a:spcAft>
                <a:spcPts val="0"/>
              </a:spcAft>
              <a:buClr>
                <a:schemeClr val="dk1"/>
              </a:buClr>
              <a:buSzPct val="100000"/>
              <a:buNone/>
            </a:pPr>
            <a:r>
              <a:rPr lang="pt-BR" dirty="0"/>
              <a:t>    -- Obtém o limite máximo de empregados para o departamento</a:t>
            </a:r>
            <a:endParaRPr dirty="0"/>
          </a:p>
          <a:p>
            <a:pPr marL="0" lvl="0" indent="0" algn="l" rtl="0">
              <a:spcBef>
                <a:spcPts val="208"/>
              </a:spcBef>
              <a:spcAft>
                <a:spcPts val="0"/>
              </a:spcAft>
              <a:buClr>
                <a:schemeClr val="dk1"/>
              </a:buClr>
              <a:buSzPct val="100000"/>
              <a:buNone/>
            </a:pPr>
            <a:r>
              <a:rPr lang="pt-BR" dirty="0"/>
              <a:t>    SELECT </a:t>
            </a:r>
            <a:r>
              <a:rPr lang="pt-BR" dirty="0" err="1"/>
              <a:t>max_employees</a:t>
            </a:r>
            <a:r>
              <a:rPr lang="pt-BR" dirty="0"/>
              <a:t> INTO </a:t>
            </a:r>
            <a:r>
              <a:rPr lang="pt-BR" dirty="0" err="1"/>
              <a:t>max_allowed</a:t>
            </a:r>
            <a:endParaRPr dirty="0"/>
          </a:p>
          <a:p>
            <a:pPr marL="0" lvl="0" indent="0" algn="l" rtl="0">
              <a:spcBef>
                <a:spcPts val="208"/>
              </a:spcBef>
              <a:spcAft>
                <a:spcPts val="0"/>
              </a:spcAft>
              <a:buClr>
                <a:schemeClr val="dk1"/>
              </a:buClr>
              <a:buSzPct val="100000"/>
              <a:buNone/>
            </a:pPr>
            <a:r>
              <a:rPr lang="pt-BR" dirty="0"/>
              <a:t>    FROM </a:t>
            </a:r>
            <a:r>
              <a:rPr lang="pt-BR" dirty="0" err="1"/>
              <a:t>departments</a:t>
            </a:r>
            <a:endParaRPr dirty="0"/>
          </a:p>
          <a:p>
            <a:pPr marL="0" lvl="0" indent="0" algn="l" rtl="0">
              <a:spcBef>
                <a:spcPts val="208"/>
              </a:spcBef>
              <a:spcAft>
                <a:spcPts val="0"/>
              </a:spcAft>
              <a:buClr>
                <a:schemeClr val="dk1"/>
              </a:buClr>
              <a:buSzPct val="100000"/>
              <a:buNone/>
            </a:pPr>
            <a:r>
              <a:rPr lang="pt-BR" dirty="0"/>
              <a:t>    WHERE </a:t>
            </a:r>
            <a:r>
              <a:rPr lang="pt-BR" dirty="0" err="1"/>
              <a:t>department_id</a:t>
            </a:r>
            <a:r>
              <a:rPr lang="pt-BR" dirty="0"/>
              <a:t> = </a:t>
            </a:r>
            <a:r>
              <a:rPr lang="pt-BR" dirty="0" err="1"/>
              <a:t>NEW.department_id</a:t>
            </a:r>
            <a:r>
              <a:rPr lang="pt-BR" dirty="0"/>
              <a:t>;</a:t>
            </a:r>
            <a:endParaRPr dirty="0"/>
          </a:p>
          <a:p>
            <a:pPr marL="0" lvl="0" indent="0" algn="l" rtl="0">
              <a:spcBef>
                <a:spcPts val="208"/>
              </a:spcBef>
              <a:spcAft>
                <a:spcPts val="0"/>
              </a:spcAft>
              <a:buClr>
                <a:schemeClr val="dk1"/>
              </a:buClr>
              <a:buSzPct val="100000"/>
              <a:buNone/>
            </a:pPr>
            <a:endParaRPr dirty="0"/>
          </a:p>
          <a:p>
            <a:pPr marL="0" lvl="0" indent="0" algn="l" rtl="0">
              <a:spcBef>
                <a:spcPts val="208"/>
              </a:spcBef>
              <a:spcAft>
                <a:spcPts val="0"/>
              </a:spcAft>
              <a:buClr>
                <a:schemeClr val="dk1"/>
              </a:buClr>
              <a:buSzPct val="100000"/>
              <a:buNone/>
            </a:pPr>
            <a:r>
              <a:rPr lang="pt-BR" dirty="0"/>
              <a:t>    -- Se a inserção exceder o limite, lança um erro</a:t>
            </a:r>
            <a:endParaRPr dirty="0"/>
          </a:p>
          <a:p>
            <a:pPr marL="0" lvl="0" indent="0" algn="l" rtl="0">
              <a:spcBef>
                <a:spcPts val="208"/>
              </a:spcBef>
              <a:spcAft>
                <a:spcPts val="0"/>
              </a:spcAft>
              <a:buClr>
                <a:schemeClr val="dk1"/>
              </a:buClr>
              <a:buSzPct val="100000"/>
              <a:buNone/>
            </a:pPr>
            <a:r>
              <a:rPr lang="pt-BR" dirty="0"/>
              <a:t>    IF </a:t>
            </a:r>
            <a:r>
              <a:rPr lang="pt-BR" dirty="0" err="1"/>
              <a:t>current_count</a:t>
            </a:r>
            <a:r>
              <a:rPr lang="pt-BR" dirty="0"/>
              <a:t> &gt;= </a:t>
            </a:r>
            <a:r>
              <a:rPr lang="pt-BR" dirty="0" err="1"/>
              <a:t>max_allowed</a:t>
            </a:r>
            <a:r>
              <a:rPr lang="pt-BR" dirty="0"/>
              <a:t> THEN</a:t>
            </a:r>
            <a:endParaRPr dirty="0"/>
          </a:p>
          <a:p>
            <a:pPr marL="0" lvl="0" indent="0" algn="l" rtl="0">
              <a:spcBef>
                <a:spcPts val="208"/>
              </a:spcBef>
              <a:spcAft>
                <a:spcPts val="0"/>
              </a:spcAft>
              <a:buClr>
                <a:schemeClr val="dk1"/>
              </a:buClr>
              <a:buSzPct val="100000"/>
              <a:buNone/>
            </a:pPr>
            <a:r>
              <a:rPr lang="pt-BR" dirty="0"/>
              <a:t>        SIGNAL SQLSTATE '45000'</a:t>
            </a:r>
            <a:endParaRPr dirty="0"/>
          </a:p>
          <a:p>
            <a:pPr marL="0" lvl="0" indent="0" algn="l" rtl="0">
              <a:spcBef>
                <a:spcPts val="208"/>
              </a:spcBef>
              <a:spcAft>
                <a:spcPts val="0"/>
              </a:spcAft>
              <a:buClr>
                <a:schemeClr val="dk1"/>
              </a:buClr>
              <a:buSzPct val="100000"/>
              <a:buNone/>
            </a:pPr>
            <a:r>
              <a:rPr lang="pt-BR" dirty="0"/>
              <a:t>        SET MESSAGE_TEXT = 'Não é possível adicionar mais empregados a este departamento, limite atingido.';</a:t>
            </a:r>
            <a:endParaRPr dirty="0"/>
          </a:p>
          <a:p>
            <a:pPr marL="0" lvl="0" indent="0" algn="l" rtl="0">
              <a:spcBef>
                <a:spcPts val="208"/>
              </a:spcBef>
              <a:spcAft>
                <a:spcPts val="0"/>
              </a:spcAft>
              <a:buClr>
                <a:schemeClr val="dk1"/>
              </a:buClr>
              <a:buSzPct val="100000"/>
              <a:buNone/>
            </a:pPr>
            <a:r>
              <a:rPr lang="pt-BR" dirty="0"/>
              <a:t>    END IF;</a:t>
            </a:r>
            <a:endParaRPr dirty="0"/>
          </a:p>
          <a:p>
            <a:pPr marL="0" lvl="0" indent="0" algn="l" rtl="0">
              <a:spcBef>
                <a:spcPts val="208"/>
              </a:spcBef>
              <a:spcAft>
                <a:spcPts val="0"/>
              </a:spcAft>
              <a:buClr>
                <a:schemeClr val="dk1"/>
              </a:buClr>
              <a:buSzPct val="100000"/>
              <a:buNone/>
            </a:pPr>
            <a:r>
              <a:rPr lang="pt-BR" dirty="0"/>
              <a:t>END$$</a:t>
            </a:r>
            <a:endParaRPr dirty="0"/>
          </a:p>
          <a:p>
            <a:pPr marL="0" lvl="0" indent="0" algn="l" rtl="0">
              <a:spcBef>
                <a:spcPts val="208"/>
              </a:spcBef>
              <a:spcAft>
                <a:spcPts val="0"/>
              </a:spcAft>
              <a:buClr>
                <a:schemeClr val="dk1"/>
              </a:buClr>
              <a:buSzPct val="100000"/>
              <a:buNone/>
            </a:pPr>
            <a:r>
              <a:rPr lang="pt-BR" dirty="0" smtClean="0"/>
              <a:t>DELIMITER </a:t>
            </a:r>
            <a:r>
              <a:rPr lang="pt-BR" dirty="0"/>
              <a:t>;</a:t>
            </a:r>
            <a:endParaRPr dirty="0"/>
          </a:p>
          <a:p>
            <a:pPr marL="342900" lvl="0" indent="-276860" algn="l" rtl="0">
              <a:spcBef>
                <a:spcPts val="208"/>
              </a:spcBef>
              <a:spcAft>
                <a:spcPts val="0"/>
              </a:spcAft>
              <a:buClr>
                <a:schemeClr val="dk1"/>
              </a:buClr>
              <a:buSzPct val="100000"/>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Triggers</a:t>
            </a:r>
            <a:endParaRPr/>
          </a:p>
        </p:txBody>
      </p:sp>
      <p:sp>
        <p:nvSpPr>
          <p:cNvPr id="235" name="Google Shape;235;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spcBef>
                <a:spcPts val="0"/>
              </a:spcBef>
              <a:spcAft>
                <a:spcPts val="0"/>
              </a:spcAft>
              <a:buClr>
                <a:schemeClr val="dk1"/>
              </a:buClr>
              <a:buSzPct val="100000"/>
              <a:buChar char="•"/>
            </a:pPr>
            <a:r>
              <a:rPr lang="pt-BR" dirty="0"/>
              <a:t>Explicação:</a:t>
            </a:r>
            <a:endParaRPr dirty="0"/>
          </a:p>
          <a:p>
            <a:pPr marL="742950" lvl="1" indent="-285750" algn="just" rtl="0">
              <a:spcBef>
                <a:spcPts val="518"/>
              </a:spcBef>
              <a:spcAft>
                <a:spcPts val="0"/>
              </a:spcAft>
              <a:buClr>
                <a:schemeClr val="dk1"/>
              </a:buClr>
              <a:buSzPct val="100000"/>
              <a:buChar char="–"/>
            </a:pPr>
            <a:r>
              <a:rPr lang="pt-BR" dirty="0"/>
              <a:t>A trigger </a:t>
            </a:r>
            <a:r>
              <a:rPr lang="pt-BR" dirty="0" err="1"/>
              <a:t>check_department_limit</a:t>
            </a:r>
            <a:r>
              <a:rPr lang="pt-BR" dirty="0"/>
              <a:t> é acionada antes de um novo empregado ser inserido na tabela </a:t>
            </a:r>
            <a:r>
              <a:rPr lang="pt-BR" dirty="0" err="1"/>
              <a:t>employees</a:t>
            </a:r>
            <a:r>
              <a:rPr lang="pt-BR" dirty="0"/>
              <a:t>.</a:t>
            </a:r>
            <a:endParaRPr dirty="0"/>
          </a:p>
          <a:p>
            <a:pPr marL="742950" lvl="1" indent="-285750" algn="just" rtl="0">
              <a:spcBef>
                <a:spcPts val="518"/>
              </a:spcBef>
              <a:spcAft>
                <a:spcPts val="0"/>
              </a:spcAft>
              <a:buClr>
                <a:schemeClr val="dk1"/>
              </a:buClr>
              <a:buSzPct val="100000"/>
              <a:buChar char="–"/>
            </a:pPr>
            <a:r>
              <a:rPr lang="pt-BR" dirty="0"/>
              <a:t>Ela conta o número atual de empregados no departamento (usando </a:t>
            </a:r>
            <a:r>
              <a:rPr lang="pt-BR" dirty="0" err="1"/>
              <a:t>current_count</a:t>
            </a:r>
            <a:r>
              <a:rPr lang="pt-BR" dirty="0"/>
              <a:t>) e verifica o limite máximo permitido (</a:t>
            </a:r>
            <a:r>
              <a:rPr lang="pt-BR" dirty="0" err="1"/>
              <a:t>max_allowed</a:t>
            </a:r>
            <a:r>
              <a:rPr lang="pt-BR" dirty="0"/>
              <a:t>) para esse departamento.</a:t>
            </a:r>
            <a:endParaRPr dirty="0"/>
          </a:p>
          <a:p>
            <a:pPr marL="742950" lvl="1" indent="-285750" algn="just" rtl="0">
              <a:spcBef>
                <a:spcPts val="518"/>
              </a:spcBef>
              <a:spcAft>
                <a:spcPts val="0"/>
              </a:spcAft>
              <a:buClr>
                <a:schemeClr val="dk1"/>
              </a:buClr>
              <a:buSzPct val="100000"/>
              <a:buChar char="–"/>
            </a:pPr>
            <a:r>
              <a:rPr lang="pt-BR" dirty="0"/>
              <a:t>Se a tentativa de inserção exceder o limite (</a:t>
            </a:r>
            <a:r>
              <a:rPr lang="pt-BR" dirty="0" err="1"/>
              <a:t>current_count</a:t>
            </a:r>
            <a:r>
              <a:rPr lang="pt-BR" dirty="0"/>
              <a:t> &gt;= </a:t>
            </a:r>
            <a:r>
              <a:rPr lang="pt-BR" dirty="0" err="1"/>
              <a:t>max_allowed</a:t>
            </a:r>
            <a:r>
              <a:rPr lang="pt-BR" dirty="0"/>
              <a:t>), a trigger impede a inserção, lançando um erro com uma mensagem explicativa.</a:t>
            </a: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Triggers</a:t>
            </a:r>
            <a:endParaRPr/>
          </a:p>
        </p:txBody>
      </p:sp>
      <p:sp>
        <p:nvSpPr>
          <p:cNvPr id="241" name="Google Shape;241;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pt-BR"/>
              <a:t>Benefícios:</a:t>
            </a:r>
            <a:endParaRPr/>
          </a:p>
          <a:p>
            <a:pPr marL="742950" lvl="1" indent="-285750" algn="l" rtl="0">
              <a:spcBef>
                <a:spcPts val="392"/>
              </a:spcBef>
              <a:spcAft>
                <a:spcPts val="0"/>
              </a:spcAft>
              <a:buClr>
                <a:schemeClr val="dk1"/>
              </a:buClr>
              <a:buSzPct val="100000"/>
              <a:buChar char="–"/>
            </a:pPr>
            <a:r>
              <a:rPr lang="pt-BR"/>
              <a:t>Integridade de Dados: </a:t>
            </a:r>
            <a:endParaRPr/>
          </a:p>
          <a:p>
            <a:pPr marL="1143000" lvl="2" indent="-228600" algn="l" rtl="0">
              <a:spcBef>
                <a:spcPts val="336"/>
              </a:spcBef>
              <a:spcAft>
                <a:spcPts val="0"/>
              </a:spcAft>
              <a:buClr>
                <a:schemeClr val="dk1"/>
              </a:buClr>
              <a:buSzPct val="100000"/>
              <a:buChar char="•"/>
            </a:pPr>
            <a:r>
              <a:rPr lang="pt-BR"/>
              <a:t>Assegura que as políticas de negócio sejam cumpridas diretamente no nível do banco de dados, evitando inserções que violariam regras importantes.</a:t>
            </a:r>
            <a:endParaRPr/>
          </a:p>
          <a:p>
            <a:pPr marL="742950" lvl="1" indent="-285750" algn="l" rtl="0">
              <a:spcBef>
                <a:spcPts val="392"/>
              </a:spcBef>
              <a:spcAft>
                <a:spcPts val="0"/>
              </a:spcAft>
              <a:buClr>
                <a:schemeClr val="dk1"/>
              </a:buClr>
              <a:buSzPct val="100000"/>
              <a:buChar char="–"/>
            </a:pPr>
            <a:r>
              <a:rPr lang="pt-BR"/>
              <a:t>Automatização: </a:t>
            </a:r>
            <a:endParaRPr/>
          </a:p>
          <a:p>
            <a:pPr marL="1143000" lvl="2" indent="-228600" algn="l" rtl="0">
              <a:spcBef>
                <a:spcPts val="336"/>
              </a:spcBef>
              <a:spcAft>
                <a:spcPts val="0"/>
              </a:spcAft>
              <a:buClr>
                <a:schemeClr val="dk1"/>
              </a:buClr>
              <a:buSzPct val="100000"/>
              <a:buChar char="•"/>
            </a:pPr>
            <a:r>
              <a:rPr lang="pt-BR"/>
              <a:t>Uma vez configurada, a validação ocorre automaticamente, sem necessidade de intervenção manual ou validações adicionais no código da aplicação.</a:t>
            </a:r>
            <a:endParaRPr/>
          </a:p>
          <a:p>
            <a:pPr marL="342900" lvl="0" indent="-342900" algn="l" rtl="0">
              <a:spcBef>
                <a:spcPts val="448"/>
              </a:spcBef>
              <a:spcAft>
                <a:spcPts val="0"/>
              </a:spcAft>
              <a:buClr>
                <a:schemeClr val="dk1"/>
              </a:buClr>
              <a:buSzPct val="100000"/>
              <a:buChar char="•"/>
            </a:pPr>
            <a:r>
              <a:rPr lang="pt-BR"/>
              <a:t>Considerações:</a:t>
            </a:r>
            <a:endParaRPr/>
          </a:p>
          <a:p>
            <a:pPr marL="742950" lvl="1" indent="-285750" algn="l" rtl="0">
              <a:spcBef>
                <a:spcPts val="392"/>
              </a:spcBef>
              <a:spcAft>
                <a:spcPts val="0"/>
              </a:spcAft>
              <a:buClr>
                <a:schemeClr val="dk1"/>
              </a:buClr>
              <a:buSzPct val="100000"/>
              <a:buChar char="–"/>
            </a:pPr>
            <a:r>
              <a:rPr lang="pt-BR"/>
              <a:t>Desempenho: </a:t>
            </a:r>
            <a:endParaRPr/>
          </a:p>
          <a:p>
            <a:pPr marL="1143000" lvl="2" indent="-228600" algn="l" rtl="0">
              <a:spcBef>
                <a:spcPts val="336"/>
              </a:spcBef>
              <a:spcAft>
                <a:spcPts val="0"/>
              </a:spcAft>
              <a:buClr>
                <a:schemeClr val="dk1"/>
              </a:buClr>
              <a:buSzPct val="100000"/>
              <a:buChar char="•"/>
            </a:pPr>
            <a:r>
              <a:rPr lang="pt-BR"/>
              <a:t>Triggers, especialmente aquelas que realizam operações de contagem ou que envolvem múltiplas tabelas, podem afetar o desempenho. É importante avaliar e otimizar seu impacto.</a:t>
            </a:r>
            <a:endParaRPr/>
          </a:p>
          <a:p>
            <a:pPr marL="742950" lvl="1" indent="-285750" algn="l" rtl="0">
              <a:spcBef>
                <a:spcPts val="392"/>
              </a:spcBef>
              <a:spcAft>
                <a:spcPts val="0"/>
              </a:spcAft>
              <a:buClr>
                <a:schemeClr val="dk1"/>
              </a:buClr>
              <a:buSzPct val="100000"/>
              <a:buChar char="–"/>
            </a:pPr>
            <a:r>
              <a:rPr lang="pt-BR"/>
              <a:t>Complexidade: </a:t>
            </a:r>
            <a:endParaRPr/>
          </a:p>
          <a:p>
            <a:pPr marL="1143000" lvl="2" indent="-228600" algn="l" rtl="0">
              <a:spcBef>
                <a:spcPts val="336"/>
              </a:spcBef>
              <a:spcAft>
                <a:spcPts val="0"/>
              </a:spcAft>
              <a:buClr>
                <a:schemeClr val="dk1"/>
              </a:buClr>
              <a:buSzPct val="100000"/>
              <a:buChar char="•"/>
            </a:pPr>
            <a:r>
              <a:rPr lang="pt-BR"/>
              <a:t>A lógica dentro de triggers pode se tornar complexa e difícil de manter, especialmente em sistemas grandes. Garantir que as triggers sejam bem documentadas e testadas é essencial.</a:t>
            </a: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r>
              <a:t>Vantagens e Benefícios das Triggers</a:t>
            </a:r>
          </a:p>
        </p:txBody>
      </p:sp>
      <p:sp>
        <p:nvSpPr>
          <p:cNvPr id="247" name="Google Shape;24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550"/>
              <a:buChar char="•"/>
            </a:pPr>
            <a:r>
              <a:rPr lang="pt-BR" sz="1550"/>
              <a:t>Automatização de Processos</a:t>
            </a:r>
            <a:endParaRPr/>
          </a:p>
          <a:p>
            <a:pPr marL="742950" lvl="1" indent="-285750" algn="l" rtl="0">
              <a:spcBef>
                <a:spcPts val="310"/>
              </a:spcBef>
              <a:spcAft>
                <a:spcPts val="0"/>
              </a:spcAft>
              <a:buClr>
                <a:schemeClr val="dk1"/>
              </a:buClr>
              <a:buSzPts val="1550"/>
              <a:buChar char="–"/>
            </a:pPr>
            <a:r>
              <a:rPr lang="pt-BR" sz="1550"/>
              <a:t>Triggers automatizam a execução de tarefas em resposta a eventos específicos de modificação de dados (como INSERT, UPDATE, e DELETE), reduzindo a necessidade de código adicional em aplicações para realizar essas tarefas.</a:t>
            </a:r>
            <a:endParaRPr/>
          </a:p>
          <a:p>
            <a:pPr marL="342900" lvl="0" indent="-342900" algn="l" rtl="0">
              <a:spcBef>
                <a:spcPts val="310"/>
              </a:spcBef>
              <a:spcAft>
                <a:spcPts val="0"/>
              </a:spcAft>
              <a:buClr>
                <a:schemeClr val="dk1"/>
              </a:buClr>
              <a:buSzPts val="1550"/>
              <a:buChar char="•"/>
            </a:pPr>
            <a:r>
              <a:rPr lang="pt-BR" sz="1550"/>
              <a:t>Manutenção da Integridade dos Dados</a:t>
            </a:r>
            <a:endParaRPr/>
          </a:p>
          <a:p>
            <a:pPr marL="742950" lvl="1" indent="-285750" algn="l" rtl="0">
              <a:spcBef>
                <a:spcPts val="310"/>
              </a:spcBef>
              <a:spcAft>
                <a:spcPts val="0"/>
              </a:spcAft>
              <a:buClr>
                <a:schemeClr val="dk1"/>
              </a:buClr>
              <a:buSzPts val="1550"/>
              <a:buChar char="–"/>
            </a:pPr>
            <a:r>
              <a:rPr lang="pt-BR" sz="1550"/>
              <a:t>Elas podem ser usadas para garantir a integridade dos dados de forma mais granular e específica do que as restrições padrão de banco de dados, como chaves primárias e chaves estrangeiras. Por exemplo, uma trigger pode ser configurada para validar dados complexos ou dependentes de múltiplas tabelas antes de permitir uma inserção ou atualização.</a:t>
            </a:r>
            <a:endParaRPr/>
          </a:p>
          <a:p>
            <a:pPr marL="342900" lvl="0" indent="-342900" algn="l" rtl="0">
              <a:spcBef>
                <a:spcPts val="310"/>
              </a:spcBef>
              <a:spcAft>
                <a:spcPts val="0"/>
              </a:spcAft>
              <a:buClr>
                <a:schemeClr val="dk1"/>
              </a:buClr>
              <a:buSzPts val="1550"/>
              <a:buChar char="•"/>
            </a:pPr>
            <a:r>
              <a:rPr lang="pt-BR" sz="1550"/>
              <a:t>Centralização da Lógica de Negócios</a:t>
            </a:r>
            <a:endParaRPr/>
          </a:p>
          <a:p>
            <a:pPr marL="742950" lvl="1" indent="-285750" algn="l" rtl="0">
              <a:spcBef>
                <a:spcPts val="310"/>
              </a:spcBef>
              <a:spcAft>
                <a:spcPts val="0"/>
              </a:spcAft>
              <a:buClr>
                <a:schemeClr val="dk1"/>
              </a:buClr>
              <a:buSzPts val="1550"/>
              <a:buChar char="–"/>
            </a:pPr>
            <a:r>
              <a:rPr lang="pt-BR" sz="1550"/>
              <a:t>Ao colocar a lógica de negócios relacionada à manipulação de dados dentro de triggers no banco de dados, essa lógica fica centralizada e reutilizável por diferentes aplicações que acessam o mesmo banco de dados, garantindo consistência e reduzindo duplicações.</a:t>
            </a:r>
            <a:endParaRPr/>
          </a:p>
          <a:p>
            <a:pPr marL="342900" lvl="0" indent="-342900" algn="l" rtl="0">
              <a:spcBef>
                <a:spcPts val="310"/>
              </a:spcBef>
              <a:spcAft>
                <a:spcPts val="0"/>
              </a:spcAft>
              <a:buClr>
                <a:schemeClr val="dk1"/>
              </a:buClr>
              <a:buSzPts val="1550"/>
              <a:buChar char="•"/>
            </a:pPr>
            <a:r>
              <a:rPr lang="pt-BR" sz="1550"/>
              <a:t>Auditoria e Log</a:t>
            </a:r>
            <a:endParaRPr/>
          </a:p>
          <a:p>
            <a:pPr marL="742950" lvl="1" indent="-285750" algn="l" rtl="0">
              <a:spcBef>
                <a:spcPts val="310"/>
              </a:spcBef>
              <a:spcAft>
                <a:spcPts val="0"/>
              </a:spcAft>
              <a:buClr>
                <a:schemeClr val="dk1"/>
              </a:buClr>
              <a:buSzPts val="1550"/>
              <a:buChar char="–"/>
            </a:pPr>
            <a:r>
              <a:rPr lang="pt-BR" sz="1550"/>
              <a:t>Triggers podem ser empregadas para criar sistemas de auditoria detalhados, registrando automaticamente alterações em tabelas específicas, o que é vital para compliance, segurança, e análise de histórico de dados.</a:t>
            </a:r>
            <a:endParaRPr sz="155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Triggers</a:t>
            </a:r>
            <a:endParaRPr/>
          </a:p>
        </p:txBody>
      </p:sp>
      <p:sp>
        <p:nvSpPr>
          <p:cNvPr id="253" name="Google Shape;25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r>
              <a:t>Vantagens e Benefícios das Triggers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pt-BR"/>
              <a:t>Trigger</a:t>
            </a:r>
            <a:br>
              <a:rPr lang="pt-BR"/>
            </a:br>
            <a:r>
              <a:rPr lang="pt-BR"/>
              <a:t>Definição</a:t>
            </a:r>
            <a:endParaRPr/>
          </a:p>
        </p:txBody>
      </p:sp>
      <p:sp>
        <p:nvSpPr>
          <p:cNvPr id="97" name="Google Shape;9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pt-BR" dirty="0"/>
              <a:t>As triggers funcionam ao "escutar" por eventos específicos; </a:t>
            </a:r>
            <a:endParaRPr dirty="0"/>
          </a:p>
          <a:p>
            <a:pPr marL="742950" lvl="1" indent="-285750" algn="just" rtl="0">
              <a:spcBef>
                <a:spcPts val="434"/>
              </a:spcBef>
              <a:spcAft>
                <a:spcPts val="0"/>
              </a:spcAft>
              <a:buClr>
                <a:schemeClr val="dk1"/>
              </a:buClr>
              <a:buSzPct val="100000"/>
              <a:buChar char="–"/>
            </a:pPr>
            <a:r>
              <a:rPr lang="pt-BR" dirty="0"/>
              <a:t>Quando um desses eventos ocorre, a trigger associada é disparada, executando o código SQL definido pelo usuário dentro do corpo do trigger. </a:t>
            </a:r>
            <a:endParaRPr dirty="0"/>
          </a:p>
          <a:p>
            <a:pPr marL="742950" lvl="1" indent="-285750" algn="just" rtl="0">
              <a:spcBef>
                <a:spcPts val="434"/>
              </a:spcBef>
              <a:spcAft>
                <a:spcPts val="0"/>
              </a:spcAft>
              <a:buClr>
                <a:schemeClr val="dk1"/>
              </a:buClr>
              <a:buSzPct val="100000"/>
              <a:buChar char="–"/>
            </a:pPr>
            <a:r>
              <a:rPr lang="pt-BR" dirty="0"/>
              <a:t>Permitindo que operações adicionais, relacionadas à operação original, sejam realizadas automaticamente, garantindo a execução de tarefas essenciais sem intervenção manual.</a:t>
            </a:r>
            <a:endParaRPr dirty="0"/>
          </a:p>
          <a:p>
            <a:pPr marL="342900" lvl="0" indent="-342900" algn="just" rtl="0">
              <a:spcBef>
                <a:spcPts val="496"/>
              </a:spcBef>
              <a:spcAft>
                <a:spcPts val="0"/>
              </a:spcAft>
              <a:buClr>
                <a:schemeClr val="dk1"/>
              </a:buClr>
              <a:buSzPct val="100000"/>
              <a:buChar char="•"/>
            </a:pPr>
            <a:r>
              <a:rPr lang="pt-BR" dirty="0"/>
              <a:t>Por exemplo</a:t>
            </a:r>
            <a:endParaRPr dirty="0"/>
          </a:p>
          <a:p>
            <a:pPr marL="742950" lvl="1" indent="-285750" algn="just" rtl="0">
              <a:spcBef>
                <a:spcPts val="434"/>
              </a:spcBef>
              <a:spcAft>
                <a:spcPts val="0"/>
              </a:spcAft>
              <a:buClr>
                <a:schemeClr val="dk1"/>
              </a:buClr>
              <a:buSzPct val="100000"/>
              <a:buChar char="–"/>
            </a:pPr>
            <a:r>
              <a:rPr lang="pt-BR" dirty="0"/>
              <a:t>Uma trigger pode ser definida para atualizar automaticamente um campo de "data de última modificação" em um registro de tabela sempre que esse registro for alterado, ou para criar um log de alterações para auditoria sempre que dados sensíveis forem atualizados ou excluídos.</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r>
              <a:t>Vantagens e Benefícios das Triggers</a:t>
            </a:r>
          </a:p>
        </p:txBody>
      </p:sp>
      <p:sp>
        <p:nvSpPr>
          <p:cNvPr id="259" name="Google Shape;259;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just" rtl="0">
              <a:spcBef>
                <a:spcPts val="0"/>
              </a:spcBef>
              <a:spcAft>
                <a:spcPts val="0"/>
              </a:spcAft>
              <a:buClr>
                <a:schemeClr val="dk1"/>
              </a:buClr>
              <a:buSzPct val="100000"/>
              <a:buChar char="•"/>
            </a:pPr>
            <a:r>
              <a:rPr lang="pt-BR" dirty="0"/>
              <a:t>Replicação de Dados e Sincronização</a:t>
            </a:r>
            <a:endParaRPr dirty="0"/>
          </a:p>
          <a:p>
            <a:pPr marL="742950" lvl="1" indent="-285750" algn="just" rtl="0">
              <a:spcBef>
                <a:spcPts val="434"/>
              </a:spcBef>
              <a:spcAft>
                <a:spcPts val="0"/>
              </a:spcAft>
              <a:buClr>
                <a:schemeClr val="dk1"/>
              </a:buClr>
              <a:buSzPct val="100000"/>
              <a:buChar char="–"/>
            </a:pPr>
            <a:r>
              <a:rPr lang="pt-BR" dirty="0"/>
              <a:t>Embora existam soluções dedicadas para replicação de dados, em cenários específicos ou sistemas mais simples, triggers podem ser utilizadas para replicar ou sincronizar dados entre tabelas ou bancos de dados de forma automática.</a:t>
            </a:r>
            <a:endParaRPr dirty="0"/>
          </a:p>
          <a:p>
            <a:pPr marL="342900" lvl="0" indent="-342900" algn="just" rtl="0">
              <a:spcBef>
                <a:spcPts val="496"/>
              </a:spcBef>
              <a:spcAft>
                <a:spcPts val="0"/>
              </a:spcAft>
              <a:buClr>
                <a:schemeClr val="dk1"/>
              </a:buClr>
              <a:buSzPct val="100000"/>
              <a:buChar char="•"/>
            </a:pPr>
            <a:r>
              <a:rPr lang="pt-BR" dirty="0"/>
              <a:t>Resposta Imediata a Alterações de Dados</a:t>
            </a:r>
            <a:endParaRPr dirty="0"/>
          </a:p>
          <a:p>
            <a:pPr marL="742950" lvl="1" indent="-285750" algn="just" rtl="0">
              <a:spcBef>
                <a:spcPts val="434"/>
              </a:spcBef>
              <a:spcAft>
                <a:spcPts val="0"/>
              </a:spcAft>
              <a:buClr>
                <a:schemeClr val="dk1"/>
              </a:buClr>
              <a:buSzPct val="100000"/>
              <a:buChar char="–"/>
            </a:pPr>
            <a:r>
              <a:rPr lang="pt-BR" dirty="0"/>
              <a:t>Triggers proporcionam uma maneira de reagir imediatamente a mudanças nos dados, permitindo a execução de ações correlatas sem atraso, o que pode ser crucial para a manutenção da integridade e para operações de negócios em tempo real.</a:t>
            </a:r>
            <a:endParaRPr dirty="0"/>
          </a:p>
          <a:p>
            <a:pPr marL="342900" lvl="0" indent="-342900" algn="just" rtl="0">
              <a:spcBef>
                <a:spcPts val="496"/>
              </a:spcBef>
              <a:spcAft>
                <a:spcPts val="0"/>
              </a:spcAft>
              <a:buClr>
                <a:schemeClr val="dk1"/>
              </a:buClr>
              <a:buSzPct val="100000"/>
              <a:buChar char="•"/>
            </a:pPr>
            <a:r>
              <a:rPr lang="pt-BR" dirty="0"/>
              <a:t>Flexibilidade</a:t>
            </a:r>
            <a:endParaRPr dirty="0"/>
          </a:p>
          <a:p>
            <a:pPr marL="742950" lvl="1" indent="-285750" algn="just" rtl="0">
              <a:spcBef>
                <a:spcPts val="434"/>
              </a:spcBef>
              <a:spcAft>
                <a:spcPts val="0"/>
              </a:spcAft>
              <a:buClr>
                <a:schemeClr val="dk1"/>
              </a:buClr>
              <a:buSzPct val="100000"/>
              <a:buChar char="–"/>
            </a:pPr>
            <a:r>
              <a:rPr lang="pt-BR" dirty="0"/>
              <a:t>Oferecem uma grande flexibilidade para implementar regras de negócio que não podem ser facilmente alcançadas através de restrições padrão ou funcionalidades embutidas do SGBD.</a:t>
            </a:r>
            <a:endParaRP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457200" y="274639"/>
            <a:ext cx="8229600" cy="319128"/>
          </a:xfrm>
          <a:prstGeom prst="rect">
            <a:avLst/>
          </a:prstGeom>
          <a:noFill/>
          <a:ln>
            <a:noFill/>
          </a:ln>
        </p:spPr>
        <p:txBody>
          <a:bodyPr spcFirstLastPara="1" wrap="square" lIns="91425" tIns="45700" rIns="91425" bIns="45700" anchor="ctr" anchorCtr="0">
            <a:normAutofit fontScale="90000"/>
          </a:bodyPr>
          <a:lstStyle/>
          <a:p>
            <a:r>
              <a:rPr dirty="0" err="1"/>
              <a:t>Vantagens</a:t>
            </a:r>
            <a:r>
              <a:rPr dirty="0"/>
              <a:t> e </a:t>
            </a:r>
            <a:r>
              <a:rPr dirty="0" err="1"/>
              <a:t>Benefícios</a:t>
            </a:r>
            <a:r>
              <a:rPr dirty="0"/>
              <a:t> das Triggers</a:t>
            </a:r>
          </a:p>
        </p:txBody>
      </p:sp>
      <p:sp>
        <p:nvSpPr>
          <p:cNvPr id="265" name="Google Shape;265;p31"/>
          <p:cNvSpPr txBox="1">
            <a:spLocks noGrp="1"/>
          </p:cNvSpPr>
          <p:nvPr>
            <p:ph type="body" idx="1"/>
          </p:nvPr>
        </p:nvSpPr>
        <p:spPr>
          <a:xfrm>
            <a:off x="457200" y="855023"/>
            <a:ext cx="8229600" cy="573578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ct val="100000"/>
              <a:buChar char="•"/>
            </a:pPr>
            <a:r>
              <a:rPr lang="pt-BR" sz="2000" dirty="0"/>
              <a:t>Complexidade de Manutenção</a:t>
            </a:r>
            <a:endParaRPr sz="2000" dirty="0"/>
          </a:p>
          <a:p>
            <a:pPr marL="742950" lvl="1" indent="-285750" algn="just" rtl="0">
              <a:spcBef>
                <a:spcPts val="308"/>
              </a:spcBef>
              <a:spcAft>
                <a:spcPts val="0"/>
              </a:spcAft>
              <a:buClr>
                <a:schemeClr val="dk1"/>
              </a:buClr>
              <a:buSzPct val="100000"/>
              <a:buChar char="–"/>
            </a:pPr>
            <a:r>
              <a:rPr lang="pt-BR" sz="1600" dirty="0"/>
              <a:t>Triggers podem aumentar significativamente a complexidade de manutenção de um banco de dados. A lógica embutida nas triggers pode ser difícil de entender e rastrear, especialmente para novos desenvolvedores ou administradores de banco de dados que não estão familiarizados com todas as operações automatizadas.</a:t>
            </a:r>
            <a:endParaRPr sz="1600" dirty="0"/>
          </a:p>
          <a:p>
            <a:pPr marL="342900" lvl="0" indent="-342900" algn="just" rtl="0">
              <a:spcBef>
                <a:spcPts val="352"/>
              </a:spcBef>
              <a:spcAft>
                <a:spcPts val="0"/>
              </a:spcAft>
              <a:buClr>
                <a:schemeClr val="dk1"/>
              </a:buClr>
              <a:buSzPct val="100000"/>
              <a:buChar char="•"/>
            </a:pPr>
            <a:r>
              <a:rPr lang="pt-BR" sz="2000" dirty="0"/>
              <a:t>Problemas de Desempenho</a:t>
            </a:r>
            <a:endParaRPr sz="2000" dirty="0"/>
          </a:p>
          <a:p>
            <a:pPr marL="742950" lvl="1" indent="-285750" algn="just" rtl="0">
              <a:spcBef>
                <a:spcPts val="308"/>
              </a:spcBef>
              <a:spcAft>
                <a:spcPts val="0"/>
              </a:spcAft>
              <a:buClr>
                <a:schemeClr val="dk1"/>
              </a:buClr>
              <a:buSzPct val="100000"/>
              <a:buChar char="–"/>
            </a:pPr>
            <a:r>
              <a:rPr lang="pt-BR" sz="1600" dirty="0"/>
              <a:t>Triggers executam adicionalmente às operações de DML (Data </a:t>
            </a:r>
            <a:r>
              <a:rPr lang="pt-BR" sz="1600" dirty="0" err="1"/>
              <a:t>Manipulation</a:t>
            </a:r>
            <a:r>
              <a:rPr lang="pt-BR" sz="1600" dirty="0"/>
              <a:t> </a:t>
            </a:r>
            <a:r>
              <a:rPr lang="pt-BR" sz="1600" dirty="0" err="1"/>
              <a:t>Language</a:t>
            </a:r>
            <a:r>
              <a:rPr lang="pt-BR" sz="1600" dirty="0"/>
              <a:t>) que as disparam. Em bancos de dados com um volume alto de transações, triggers podem afetar negativamente o desempenho, pois cada operação de inserção, atualização ou exclusão pode levar à execução de processamentos adicionais complexos.</a:t>
            </a:r>
            <a:endParaRPr sz="1600" dirty="0"/>
          </a:p>
          <a:p>
            <a:pPr marL="342900" lvl="0" indent="-342900" algn="just" rtl="0">
              <a:spcBef>
                <a:spcPts val="352"/>
              </a:spcBef>
              <a:spcAft>
                <a:spcPts val="0"/>
              </a:spcAft>
              <a:buClr>
                <a:schemeClr val="dk1"/>
              </a:buClr>
              <a:buSzPct val="100000"/>
              <a:buChar char="•"/>
            </a:pPr>
            <a:r>
              <a:rPr lang="pt-BR" sz="2000" dirty="0"/>
              <a:t>Risco de Causar Loops Infinitos ou </a:t>
            </a:r>
            <a:r>
              <a:rPr lang="pt-BR" sz="2000" dirty="0" err="1"/>
              <a:t>Deadlocks</a:t>
            </a:r>
            <a:endParaRPr sz="2000" dirty="0"/>
          </a:p>
          <a:p>
            <a:pPr marL="742950" lvl="1" indent="-285750" algn="just" rtl="0">
              <a:spcBef>
                <a:spcPts val="308"/>
              </a:spcBef>
              <a:spcAft>
                <a:spcPts val="0"/>
              </a:spcAft>
              <a:buClr>
                <a:schemeClr val="dk1"/>
              </a:buClr>
              <a:buSzPct val="100000"/>
              <a:buChar char="–"/>
            </a:pPr>
            <a:r>
              <a:rPr lang="pt-BR" sz="1600" dirty="0"/>
              <a:t>Se não forem cuidadosamente projetadas, triggers podem causar loops infinitos ou </a:t>
            </a:r>
            <a:r>
              <a:rPr lang="pt-BR" sz="1600" dirty="0" err="1"/>
              <a:t>deadlocks</a:t>
            </a:r>
            <a:r>
              <a:rPr lang="pt-BR" sz="1600" dirty="0"/>
              <a:t>. Por exemplo, uma trigger que dispara outra trigger, que por sua vez dispara a primeira trigger novamente, pode levar a um loop infinito. Além disso, triggers que acessam ou bloqueiam recursos podem aumentar o risco de </a:t>
            </a:r>
            <a:r>
              <a:rPr lang="pt-BR" sz="1600" dirty="0" err="1"/>
              <a:t>deadlocks</a:t>
            </a:r>
            <a:r>
              <a:rPr lang="pt-BR" sz="1600" dirty="0"/>
              <a:t>.</a:t>
            </a:r>
            <a:endParaRPr sz="1600" dirty="0"/>
          </a:p>
          <a:p>
            <a:pPr marL="342900" lvl="0" indent="-342900" algn="just" rtl="0">
              <a:spcBef>
                <a:spcPts val="352"/>
              </a:spcBef>
              <a:spcAft>
                <a:spcPts val="0"/>
              </a:spcAft>
              <a:buClr>
                <a:schemeClr val="dk1"/>
              </a:buClr>
              <a:buSzPct val="100000"/>
              <a:buChar char="•"/>
            </a:pPr>
            <a:r>
              <a:rPr lang="pt-BR" sz="2000" dirty="0"/>
              <a:t>Depuração Difícil</a:t>
            </a:r>
            <a:endParaRPr sz="2000" dirty="0"/>
          </a:p>
          <a:p>
            <a:pPr marL="742950" lvl="1" indent="-285750" algn="just" rtl="0">
              <a:spcBef>
                <a:spcPts val="308"/>
              </a:spcBef>
              <a:spcAft>
                <a:spcPts val="0"/>
              </a:spcAft>
              <a:buClr>
                <a:schemeClr val="dk1"/>
              </a:buClr>
              <a:buSzPct val="100000"/>
              <a:buChar char="–"/>
            </a:pPr>
            <a:r>
              <a:rPr lang="pt-BR" sz="1600" dirty="0"/>
              <a:t>Identificar e corrigir erros em triggers pode ser desafiador, pois os efeitos de uma trigger podem não ser imediatamente óbvios para quem está analisando o código ou o comportamento do banco de dados. Isso pode tornar a depuração de problemas relacionados a dados mais complicada do que em outras partes do sistema.</a:t>
            </a:r>
            <a:endParaRPr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2"/>
          <p:cNvSpPr txBox="1">
            <a:spLocks noGrp="1"/>
          </p:cNvSpPr>
          <p:nvPr>
            <p:ph type="title"/>
          </p:nvPr>
        </p:nvSpPr>
        <p:spPr>
          <a:xfrm>
            <a:off x="457200" y="274638"/>
            <a:ext cx="8229600" cy="485383"/>
          </a:xfrm>
          <a:prstGeom prst="rect">
            <a:avLst/>
          </a:prstGeom>
          <a:noFill/>
          <a:ln>
            <a:noFill/>
          </a:ln>
        </p:spPr>
        <p:txBody>
          <a:bodyPr spcFirstLastPara="1" wrap="square" lIns="91425" tIns="45700" rIns="91425" bIns="45700" anchor="ctr" anchorCtr="0">
            <a:normAutofit fontScale="90000"/>
          </a:bodyPr>
          <a:lstStyle/>
          <a:p>
            <a:r>
              <a:rPr dirty="0" err="1"/>
              <a:t>Vantagens</a:t>
            </a:r>
            <a:r>
              <a:rPr dirty="0"/>
              <a:t> e </a:t>
            </a:r>
            <a:r>
              <a:rPr dirty="0" err="1"/>
              <a:t>Benefícios</a:t>
            </a:r>
            <a:r>
              <a:rPr dirty="0"/>
              <a:t> das Triggers</a:t>
            </a:r>
          </a:p>
        </p:txBody>
      </p:sp>
      <p:sp>
        <p:nvSpPr>
          <p:cNvPr id="271" name="Google Shape;271;p32"/>
          <p:cNvSpPr txBox="1">
            <a:spLocks noGrp="1"/>
          </p:cNvSpPr>
          <p:nvPr>
            <p:ph type="body" idx="1"/>
          </p:nvPr>
        </p:nvSpPr>
        <p:spPr>
          <a:xfrm>
            <a:off x="457200" y="1021278"/>
            <a:ext cx="8229600" cy="5545777"/>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spcBef>
                <a:spcPts val="0"/>
              </a:spcBef>
              <a:spcAft>
                <a:spcPts val="0"/>
              </a:spcAft>
              <a:buClr>
                <a:schemeClr val="dk1"/>
              </a:buClr>
              <a:buSzPct val="100000"/>
              <a:buChar char="•"/>
            </a:pPr>
            <a:r>
              <a:rPr lang="pt-BR" dirty="0"/>
              <a:t>Problemas de Segurança</a:t>
            </a:r>
            <a:endParaRPr dirty="0"/>
          </a:p>
          <a:p>
            <a:pPr marL="742950" lvl="1" indent="-285750" algn="just" rtl="0">
              <a:spcBef>
                <a:spcPts val="308"/>
              </a:spcBef>
              <a:spcAft>
                <a:spcPts val="0"/>
              </a:spcAft>
              <a:buClr>
                <a:schemeClr val="dk1"/>
              </a:buClr>
              <a:buSzPct val="100000"/>
              <a:buChar char="–"/>
            </a:pPr>
            <a:r>
              <a:rPr lang="pt-BR" dirty="0"/>
              <a:t>Triggers que executam automaticamente podem representar riscos de segurança, especialmente se eles tiverem permissões para realizar ações não previstas pelos desenvolvedores da aplicação ou administradores do banco de dados.</a:t>
            </a:r>
            <a:endParaRPr dirty="0"/>
          </a:p>
          <a:p>
            <a:pPr marL="342900" lvl="0" indent="-342900" algn="just" rtl="0">
              <a:spcBef>
                <a:spcPts val="352"/>
              </a:spcBef>
              <a:spcAft>
                <a:spcPts val="0"/>
              </a:spcAft>
              <a:buClr>
                <a:schemeClr val="dk1"/>
              </a:buClr>
              <a:buSzPct val="100000"/>
              <a:buChar char="•"/>
            </a:pPr>
            <a:r>
              <a:rPr lang="pt-BR" dirty="0"/>
              <a:t>Dificuldades na Portabilidade</a:t>
            </a:r>
            <a:endParaRPr dirty="0"/>
          </a:p>
          <a:p>
            <a:pPr marL="742950" lvl="1" indent="-285750" algn="just" rtl="0">
              <a:spcBef>
                <a:spcPts val="308"/>
              </a:spcBef>
              <a:spcAft>
                <a:spcPts val="0"/>
              </a:spcAft>
              <a:buClr>
                <a:schemeClr val="dk1"/>
              </a:buClr>
              <a:buSzPct val="100000"/>
              <a:buChar char="–"/>
            </a:pPr>
            <a:r>
              <a:rPr lang="pt-BR" dirty="0"/>
              <a:t>A dependência de triggers pode criar problemas de portabilidade quando se migra de um SGBD para outro, já que a sintaxe e as capacidades das triggers podem variar significativamente entre diferentes sistemas. Isso pode exigir uma reescrita substancial das lógicas implementadas nas triggers.</a:t>
            </a:r>
            <a:endParaRPr dirty="0"/>
          </a:p>
          <a:p>
            <a:pPr marL="342900" lvl="0" indent="-342900" algn="just" rtl="0">
              <a:spcBef>
                <a:spcPts val="352"/>
              </a:spcBef>
              <a:spcAft>
                <a:spcPts val="0"/>
              </a:spcAft>
              <a:buClr>
                <a:schemeClr val="dk1"/>
              </a:buClr>
              <a:buSzPct val="100000"/>
              <a:buChar char="•"/>
            </a:pPr>
            <a:r>
              <a:rPr lang="pt-BR" dirty="0"/>
              <a:t> Gestão de Versões</a:t>
            </a:r>
            <a:endParaRPr dirty="0"/>
          </a:p>
          <a:p>
            <a:pPr marL="742950" lvl="1" indent="-285750" algn="just" rtl="0">
              <a:spcBef>
                <a:spcPts val="308"/>
              </a:spcBef>
              <a:spcAft>
                <a:spcPts val="0"/>
              </a:spcAft>
              <a:buClr>
                <a:schemeClr val="dk1"/>
              </a:buClr>
              <a:buSzPct val="100000"/>
              <a:buChar char="–"/>
            </a:pPr>
            <a:r>
              <a:rPr lang="pt-BR" dirty="0"/>
              <a:t>Manter o controle de versões de triggers e sua lógica pode ser complicado, especialmente em ambientes de desenvolvimento onde várias pessoas podem alterar as definições das triggers. Isso pode levar a inconsistências e dificuldades em manter o ambiente sincronizado entre desenvolvimento, teste e produção.</a:t>
            </a:r>
            <a:endParaRPr dirty="0"/>
          </a:p>
          <a:p>
            <a:pPr marL="342900" lvl="0" indent="-342900" algn="just" rtl="0">
              <a:spcBef>
                <a:spcPts val="352"/>
              </a:spcBef>
              <a:spcAft>
                <a:spcPts val="0"/>
              </a:spcAft>
              <a:buClr>
                <a:schemeClr val="dk1"/>
              </a:buClr>
              <a:buSzPct val="100000"/>
              <a:buChar char="•"/>
            </a:pPr>
            <a:r>
              <a:rPr lang="pt-BR" dirty="0"/>
              <a:t>Interferência com Transações</a:t>
            </a:r>
            <a:endParaRPr dirty="0"/>
          </a:p>
          <a:p>
            <a:pPr marL="742950" lvl="1" indent="-285750" algn="just" rtl="0">
              <a:spcBef>
                <a:spcPts val="308"/>
              </a:spcBef>
              <a:spcAft>
                <a:spcPts val="0"/>
              </a:spcAft>
              <a:buClr>
                <a:schemeClr val="dk1"/>
              </a:buClr>
              <a:buSzPct val="100000"/>
              <a:buChar char="–"/>
            </a:pPr>
            <a:r>
              <a:rPr lang="pt-BR" dirty="0"/>
              <a:t>Triggers operam dentro do contexto de transações e, dependendo de sua lógica, podem causar efeitos indesejados, como prolongar o tempo de uma transação ou causar </a:t>
            </a:r>
            <a:r>
              <a:rPr lang="pt-BR" dirty="0" err="1"/>
              <a:t>rollbacks</a:t>
            </a:r>
            <a:r>
              <a:rPr lang="pt-BR" dirty="0"/>
              <a:t> inesperados.</a:t>
            </a:r>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3"/>
          <p:cNvSpPr txBox="1">
            <a:spLocks noGrp="1"/>
          </p:cNvSpPr>
          <p:nvPr>
            <p:ph type="title"/>
          </p:nvPr>
        </p:nvSpPr>
        <p:spPr>
          <a:xfrm>
            <a:off x="457200" y="274638"/>
            <a:ext cx="8229600" cy="592261"/>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pt-BR" dirty="0"/>
              <a:t>Triggers</a:t>
            </a:r>
            <a:br>
              <a:rPr lang="pt-BR" dirty="0"/>
            </a:br>
            <a:r>
              <a:rPr lang="pt-BR" dirty="0"/>
              <a:t>Problemas de Performance</a:t>
            </a:r>
            <a:endParaRPr dirty="0"/>
          </a:p>
        </p:txBody>
      </p:sp>
      <p:sp>
        <p:nvSpPr>
          <p:cNvPr id="277" name="Google Shape;277;p33"/>
          <p:cNvSpPr txBox="1">
            <a:spLocks noGrp="1"/>
          </p:cNvSpPr>
          <p:nvPr>
            <p:ph type="body" idx="1"/>
          </p:nvPr>
        </p:nvSpPr>
        <p:spPr>
          <a:xfrm>
            <a:off x="457200" y="1199408"/>
            <a:ext cx="8229600" cy="5438898"/>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just" rtl="0">
              <a:spcBef>
                <a:spcPts val="0"/>
              </a:spcBef>
              <a:spcAft>
                <a:spcPts val="0"/>
              </a:spcAft>
              <a:buClr>
                <a:schemeClr val="dk1"/>
              </a:buClr>
              <a:buSzPct val="100000"/>
              <a:buChar char="•"/>
            </a:pPr>
            <a:r>
              <a:rPr lang="pt-BR" dirty="0"/>
              <a:t>Execução Adicional Não Otimizada</a:t>
            </a:r>
            <a:endParaRPr dirty="0"/>
          </a:p>
          <a:p>
            <a:pPr marL="742950" lvl="1" indent="-285750" algn="just" rtl="0">
              <a:spcBef>
                <a:spcPts val="266"/>
              </a:spcBef>
              <a:spcAft>
                <a:spcPts val="0"/>
              </a:spcAft>
              <a:buClr>
                <a:schemeClr val="dk1"/>
              </a:buClr>
              <a:buSzPct val="100000"/>
              <a:buChar char="–"/>
            </a:pPr>
            <a:r>
              <a:rPr lang="pt-BR" dirty="0"/>
              <a:t>Cada vez que uma trigger é acionada, ela executa um bloco de código adicional além da operação de DML (Data </a:t>
            </a:r>
            <a:r>
              <a:rPr lang="pt-BR" dirty="0" err="1"/>
              <a:t>Manipulation</a:t>
            </a:r>
            <a:r>
              <a:rPr lang="pt-BR" dirty="0"/>
              <a:t> </a:t>
            </a:r>
            <a:r>
              <a:rPr lang="pt-BR" dirty="0" err="1"/>
              <a:t>Language</a:t>
            </a:r>
            <a:r>
              <a:rPr lang="pt-BR" dirty="0"/>
              <a:t>) original (INSERT, UPDATE, DELETE). Se esse código for complexo ou não otimizado, pode aumentar significativamente o tempo de execução da operação. Isso é particularmente problemático em sistemas com alto volume de transações.</a:t>
            </a:r>
            <a:endParaRPr dirty="0"/>
          </a:p>
          <a:p>
            <a:pPr marL="342900" lvl="0" indent="-342900" algn="just" rtl="0">
              <a:spcBef>
                <a:spcPts val="304"/>
              </a:spcBef>
              <a:spcAft>
                <a:spcPts val="0"/>
              </a:spcAft>
              <a:buClr>
                <a:schemeClr val="dk1"/>
              </a:buClr>
              <a:buSzPct val="100000"/>
              <a:buChar char="•"/>
            </a:pPr>
            <a:r>
              <a:rPr lang="pt-BR" dirty="0"/>
              <a:t>Operações em Cadeia</a:t>
            </a:r>
            <a:endParaRPr dirty="0"/>
          </a:p>
          <a:p>
            <a:pPr marL="742950" lvl="1" indent="-285750" algn="just" rtl="0">
              <a:spcBef>
                <a:spcPts val="266"/>
              </a:spcBef>
              <a:spcAft>
                <a:spcPts val="0"/>
              </a:spcAft>
              <a:buClr>
                <a:schemeClr val="dk1"/>
              </a:buClr>
              <a:buSzPct val="100000"/>
              <a:buChar char="–"/>
            </a:pPr>
            <a:r>
              <a:rPr lang="pt-BR" dirty="0"/>
              <a:t>Triggers podem acionar outras triggers, resultando em uma cadeia de execuções que podem não apenas prolongar o tempo de processamento, mas também consumir mais recursos do sistema, como CPU e memória. Esse encadeamento pode ser difícil de prever e gerenciar, especialmente em sistemas complexos.</a:t>
            </a:r>
            <a:endParaRPr dirty="0"/>
          </a:p>
          <a:p>
            <a:pPr marL="342900" lvl="0" indent="-342900" algn="just" rtl="0">
              <a:spcBef>
                <a:spcPts val="304"/>
              </a:spcBef>
              <a:spcAft>
                <a:spcPts val="0"/>
              </a:spcAft>
              <a:buClr>
                <a:schemeClr val="dk1"/>
              </a:buClr>
              <a:buSzPct val="100000"/>
              <a:buChar char="•"/>
            </a:pPr>
            <a:r>
              <a:rPr lang="pt-BR" dirty="0"/>
              <a:t>Bloqueios e </a:t>
            </a:r>
            <a:r>
              <a:rPr lang="pt-BR" dirty="0" err="1"/>
              <a:t>Deadlocks</a:t>
            </a:r>
            <a:endParaRPr dirty="0"/>
          </a:p>
          <a:p>
            <a:pPr marL="742950" lvl="1" indent="-285750" algn="just" rtl="0">
              <a:spcBef>
                <a:spcPts val="266"/>
              </a:spcBef>
              <a:spcAft>
                <a:spcPts val="0"/>
              </a:spcAft>
              <a:buClr>
                <a:schemeClr val="dk1"/>
              </a:buClr>
              <a:buSzPct val="100000"/>
              <a:buChar char="–"/>
            </a:pPr>
            <a:r>
              <a:rPr lang="pt-BR" dirty="0"/>
              <a:t>Triggers que acessam ou modificam outras tabelas podem introduzir bloqueios que afetam a concorrência, aumentando o tempo de espera para outras transações. Em situações piores, podem causar </a:t>
            </a:r>
            <a:r>
              <a:rPr lang="pt-BR" dirty="0" err="1"/>
              <a:t>deadlocks</a:t>
            </a:r>
            <a:r>
              <a:rPr lang="pt-BR" dirty="0"/>
              <a:t>, onde duas ou mais transações ficam bloqueadas indefinidamente, esperando uma pela outra para liberar recursos.</a:t>
            </a:r>
            <a:endParaRPr dirty="0"/>
          </a:p>
          <a:p>
            <a:pPr marL="342900" lvl="0" indent="-342900" algn="just" rtl="0">
              <a:spcBef>
                <a:spcPts val="304"/>
              </a:spcBef>
              <a:spcAft>
                <a:spcPts val="0"/>
              </a:spcAft>
              <a:buClr>
                <a:schemeClr val="dk1"/>
              </a:buClr>
              <a:buSzPct val="100000"/>
              <a:buChar char="•"/>
            </a:pPr>
            <a:r>
              <a:rPr lang="pt-BR" dirty="0"/>
              <a:t>Consumo de Recursos</a:t>
            </a:r>
            <a:endParaRPr dirty="0"/>
          </a:p>
          <a:p>
            <a:pPr marL="742950" lvl="1" indent="-285750" algn="just" rtl="0">
              <a:spcBef>
                <a:spcPts val="266"/>
              </a:spcBef>
              <a:spcAft>
                <a:spcPts val="0"/>
              </a:spcAft>
              <a:buClr>
                <a:schemeClr val="dk1"/>
              </a:buClr>
              <a:buSzPct val="100000"/>
              <a:buChar char="–"/>
            </a:pPr>
            <a:r>
              <a:rPr lang="pt-BR" dirty="0"/>
              <a:t>A execução de triggers envolve consumo adicional de recursos do servidor, como processamento e memória, especialmente se as operações realizadas são intensivas em recursos, como consultas complexas ou operações em grandes volumes de dados.</a:t>
            </a:r>
            <a:endParaRPr dirty="0"/>
          </a:p>
          <a:p>
            <a:pPr marL="342900" lvl="0" indent="-342900" algn="just" rtl="0">
              <a:spcBef>
                <a:spcPts val="304"/>
              </a:spcBef>
              <a:spcAft>
                <a:spcPts val="0"/>
              </a:spcAft>
              <a:buClr>
                <a:schemeClr val="dk1"/>
              </a:buClr>
              <a:buSzPct val="100000"/>
              <a:buChar char="•"/>
            </a:pPr>
            <a:r>
              <a:rPr lang="pt-BR" dirty="0"/>
              <a:t>Replicação de Dados e Impacto em Ambientes Distribuídos</a:t>
            </a:r>
            <a:endParaRPr dirty="0"/>
          </a:p>
          <a:p>
            <a:pPr marL="742950" lvl="1" indent="-285750" algn="just" rtl="0">
              <a:spcBef>
                <a:spcPts val="266"/>
              </a:spcBef>
              <a:spcAft>
                <a:spcPts val="0"/>
              </a:spcAft>
              <a:buClr>
                <a:schemeClr val="dk1"/>
              </a:buClr>
              <a:buSzPct val="100000"/>
              <a:buChar char="–"/>
            </a:pPr>
            <a:r>
              <a:rPr lang="pt-BR" dirty="0"/>
              <a:t>Em ambientes distribuídos ou replicados, triggers que modificam dados podem acarretar em replicação adicional de dados, aumentando a carga na rede e nos sistemas envolvidos, podendo desencadear uma série de atualizações e sincronizações que impactam o desempenho global</a:t>
            </a:r>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4"/>
          <p:cNvSpPr txBox="1">
            <a:spLocks noGrp="1"/>
          </p:cNvSpPr>
          <p:nvPr>
            <p:ph type="title"/>
          </p:nvPr>
        </p:nvSpPr>
        <p:spPr>
          <a:xfrm>
            <a:off x="457200" y="274638"/>
            <a:ext cx="8229600" cy="52100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pt-BR" dirty="0"/>
              <a:t>Triggers</a:t>
            </a:r>
            <a:br>
              <a:rPr lang="pt-BR" dirty="0"/>
            </a:br>
            <a:r>
              <a:rPr lang="pt-BR" dirty="0"/>
              <a:t>Problemas de Performance</a:t>
            </a:r>
            <a:endParaRPr dirty="0"/>
          </a:p>
        </p:txBody>
      </p:sp>
      <p:sp>
        <p:nvSpPr>
          <p:cNvPr id="283" name="Google Shape;283;p34"/>
          <p:cNvSpPr txBox="1">
            <a:spLocks noGrp="1"/>
          </p:cNvSpPr>
          <p:nvPr>
            <p:ph type="body" idx="1"/>
          </p:nvPr>
        </p:nvSpPr>
        <p:spPr>
          <a:xfrm>
            <a:off x="457200" y="1531916"/>
            <a:ext cx="8229600" cy="5106389"/>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Char char="•"/>
            </a:pPr>
            <a:r>
              <a:rPr lang="pt-BR" dirty="0"/>
              <a:t>Para mitigar os potenciais problemas de performance associados ao uso de triggers, considera-se a adoção das seguintes estratégias:</a:t>
            </a:r>
            <a:endParaRPr dirty="0"/>
          </a:p>
          <a:p>
            <a:pPr marL="742950" lvl="1" indent="-285750" algn="just" rtl="0">
              <a:spcBef>
                <a:spcPts val="392"/>
              </a:spcBef>
              <a:spcAft>
                <a:spcPts val="0"/>
              </a:spcAft>
              <a:buClr>
                <a:schemeClr val="dk1"/>
              </a:buClr>
              <a:buSzPct val="100000"/>
              <a:buChar char="–"/>
            </a:pPr>
            <a:r>
              <a:rPr lang="pt-BR" dirty="0"/>
              <a:t>Otimização do Código da Trigger: </a:t>
            </a:r>
            <a:endParaRPr dirty="0"/>
          </a:p>
          <a:p>
            <a:pPr marL="1143000" lvl="2" indent="-228600" algn="just" rtl="0">
              <a:spcBef>
                <a:spcPts val="336"/>
              </a:spcBef>
              <a:spcAft>
                <a:spcPts val="0"/>
              </a:spcAft>
              <a:buClr>
                <a:schemeClr val="dk1"/>
              </a:buClr>
              <a:buSzPct val="100000"/>
              <a:buChar char="•"/>
            </a:pPr>
            <a:r>
              <a:rPr lang="pt-BR" dirty="0"/>
              <a:t>Certifique-se de que o código dentro da trigger seja tão eficiente quanto possível, utilizando consultas otimizadas e evitando operações desnecessárias.</a:t>
            </a:r>
            <a:endParaRPr dirty="0"/>
          </a:p>
          <a:p>
            <a:pPr marL="742950" lvl="1" indent="-285750" algn="just" rtl="0">
              <a:spcBef>
                <a:spcPts val="392"/>
              </a:spcBef>
              <a:spcAft>
                <a:spcPts val="0"/>
              </a:spcAft>
              <a:buClr>
                <a:schemeClr val="dk1"/>
              </a:buClr>
              <a:buSzPct val="100000"/>
              <a:buChar char="–"/>
            </a:pPr>
            <a:r>
              <a:rPr lang="pt-BR" dirty="0"/>
              <a:t>Minimizar o Uso de Triggers: </a:t>
            </a:r>
            <a:endParaRPr dirty="0"/>
          </a:p>
          <a:p>
            <a:pPr marL="1143000" lvl="2" indent="-228600" algn="just" rtl="0">
              <a:spcBef>
                <a:spcPts val="336"/>
              </a:spcBef>
              <a:spcAft>
                <a:spcPts val="0"/>
              </a:spcAft>
              <a:buClr>
                <a:schemeClr val="dk1"/>
              </a:buClr>
              <a:buSzPct val="100000"/>
              <a:buChar char="•"/>
            </a:pPr>
            <a:r>
              <a:rPr lang="pt-BR" dirty="0"/>
              <a:t>Utilize triggers apenas quando estritamente necessário e avalie outras opções, como restrições de integridade, procedimentos armazenados ou lógica de aplicação, que possam oferecer uma solução mais eficiente.</a:t>
            </a:r>
            <a:endParaRPr dirty="0"/>
          </a:p>
          <a:p>
            <a:pPr marL="742950" lvl="1" indent="-285750" algn="just" rtl="0">
              <a:spcBef>
                <a:spcPts val="392"/>
              </a:spcBef>
              <a:spcAft>
                <a:spcPts val="0"/>
              </a:spcAft>
              <a:buClr>
                <a:schemeClr val="dk1"/>
              </a:buClr>
              <a:buSzPct val="100000"/>
              <a:buChar char="–"/>
            </a:pPr>
            <a:r>
              <a:rPr lang="pt-BR" dirty="0"/>
              <a:t>Monitoramento e Análise: </a:t>
            </a:r>
            <a:endParaRPr dirty="0"/>
          </a:p>
          <a:p>
            <a:pPr marL="1143000" lvl="2" indent="-228600" algn="just" rtl="0">
              <a:spcBef>
                <a:spcPts val="336"/>
              </a:spcBef>
              <a:spcAft>
                <a:spcPts val="0"/>
              </a:spcAft>
              <a:buClr>
                <a:schemeClr val="dk1"/>
              </a:buClr>
              <a:buSzPct val="100000"/>
              <a:buChar char="•"/>
            </a:pPr>
            <a:r>
              <a:rPr lang="pt-BR" dirty="0"/>
              <a:t>Monitore o desempenho do sistema regularmente para identificar possíveis problemas relacionados a triggers. Ferramentas de análise de desempenho podem ajudar a identificar gargalos e triggers problemáticas.</a:t>
            </a:r>
            <a:endParaRPr dirty="0"/>
          </a:p>
          <a:p>
            <a:pPr marL="742950" lvl="1" indent="-285750" algn="just" rtl="0">
              <a:spcBef>
                <a:spcPts val="392"/>
              </a:spcBef>
              <a:spcAft>
                <a:spcPts val="0"/>
              </a:spcAft>
              <a:buClr>
                <a:schemeClr val="dk1"/>
              </a:buClr>
              <a:buSzPct val="100000"/>
              <a:buChar char="–"/>
            </a:pPr>
            <a:r>
              <a:rPr lang="pt-BR" dirty="0"/>
              <a:t>Revisão e Teste: </a:t>
            </a:r>
            <a:endParaRPr dirty="0"/>
          </a:p>
          <a:p>
            <a:pPr marL="1143000" lvl="2" indent="-228600" algn="just" rtl="0">
              <a:spcBef>
                <a:spcPts val="336"/>
              </a:spcBef>
              <a:spcAft>
                <a:spcPts val="0"/>
              </a:spcAft>
              <a:buClr>
                <a:schemeClr val="dk1"/>
              </a:buClr>
              <a:buSzPct val="100000"/>
              <a:buChar char="•"/>
            </a:pPr>
            <a:r>
              <a:rPr lang="pt-BR" dirty="0"/>
              <a:t>Realize revisões de código regulares e teste o impacto de triggers em ambientes de desenvolvimento ou teste para avaliar seu impacto no desempenho antes de implementá-las em produção.</a:t>
            </a:r>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title"/>
          </p:nvPr>
        </p:nvSpPr>
        <p:spPr>
          <a:xfrm>
            <a:off x="457200" y="274638"/>
            <a:ext cx="8229600" cy="271627"/>
          </a:xfrm>
          <a:prstGeom prst="rect">
            <a:avLst/>
          </a:prstGeom>
          <a:noFill/>
          <a:ln>
            <a:noFill/>
          </a:ln>
        </p:spPr>
        <p:txBody>
          <a:bodyPr spcFirstLastPara="1" wrap="square" lIns="91425" tIns="45700" rIns="91425" bIns="45700" anchor="ctr" anchorCtr="0">
            <a:normAutofit fontScale="90000"/>
          </a:bodyPr>
          <a:lstStyle/>
          <a:p>
            <a:r>
              <a:rPr dirty="0" err="1"/>
              <a:t>Cuidados</a:t>
            </a:r>
            <a:r>
              <a:rPr dirty="0"/>
              <a:t> com Triggers </a:t>
            </a:r>
            <a:r>
              <a:rPr dirty="0" err="1"/>
              <a:t>em</a:t>
            </a:r>
            <a:r>
              <a:rPr dirty="0"/>
              <a:t> </a:t>
            </a:r>
            <a:r>
              <a:rPr dirty="0" err="1"/>
              <a:t>Cascata</a:t>
            </a:r>
            <a:endParaRPr dirty="0"/>
          </a:p>
        </p:txBody>
      </p:sp>
      <p:sp>
        <p:nvSpPr>
          <p:cNvPr id="289" name="Google Shape;289;p35"/>
          <p:cNvSpPr txBox="1">
            <a:spLocks noGrp="1"/>
          </p:cNvSpPr>
          <p:nvPr>
            <p:ph type="body" idx="1"/>
          </p:nvPr>
        </p:nvSpPr>
        <p:spPr>
          <a:xfrm>
            <a:off x="457200" y="819397"/>
            <a:ext cx="8229600" cy="5849963"/>
          </a:xfrm>
          <a:prstGeom prst="rect">
            <a:avLst/>
          </a:prstGeom>
          <a:noFill/>
          <a:ln>
            <a:noFill/>
          </a:ln>
        </p:spPr>
        <p:txBody>
          <a:bodyPr spcFirstLastPara="1" wrap="square" lIns="91425" tIns="45700" rIns="91425" bIns="45700" anchor="t" anchorCtr="0">
            <a:normAutofit fontScale="40000" lnSpcReduction="20000"/>
          </a:bodyPr>
          <a:lstStyle/>
          <a:p>
            <a:pPr marL="342900" lvl="0" indent="-342900" algn="just" rtl="0">
              <a:spcBef>
                <a:spcPts val="0"/>
              </a:spcBef>
              <a:spcAft>
                <a:spcPts val="0"/>
              </a:spcAft>
              <a:buClr>
                <a:schemeClr val="dk1"/>
              </a:buClr>
              <a:buSzPct val="100000"/>
              <a:buChar char="•"/>
            </a:pPr>
            <a:r>
              <a:rPr lang="pt-BR" dirty="0"/>
              <a:t>Complexidade e Dificuldade de Manutenção</a:t>
            </a:r>
            <a:endParaRPr dirty="0"/>
          </a:p>
          <a:p>
            <a:pPr marL="742950" lvl="1" indent="-285750" algn="just" rtl="0">
              <a:spcBef>
                <a:spcPts val="224"/>
              </a:spcBef>
              <a:spcAft>
                <a:spcPts val="0"/>
              </a:spcAft>
              <a:buClr>
                <a:schemeClr val="dk1"/>
              </a:buClr>
              <a:buSzPct val="100000"/>
              <a:buChar char="–"/>
            </a:pPr>
            <a:r>
              <a:rPr lang="pt-BR" dirty="0"/>
              <a:t>Por que ocorre? </a:t>
            </a:r>
            <a:endParaRPr dirty="0"/>
          </a:p>
          <a:p>
            <a:pPr marL="1143000" lvl="2" indent="-228600" algn="just" rtl="0">
              <a:spcBef>
                <a:spcPts val="192"/>
              </a:spcBef>
              <a:spcAft>
                <a:spcPts val="0"/>
              </a:spcAft>
              <a:buClr>
                <a:schemeClr val="dk1"/>
              </a:buClr>
              <a:buSzPct val="100000"/>
              <a:buChar char="•"/>
            </a:pPr>
            <a:r>
              <a:rPr lang="pt-BR" dirty="0"/>
              <a:t>A execução de triggers em cascata pode tornar o fluxo de operações no banco de dados extremamente complexo, dificultando a compreensão da lógica de negócios e das consequências de determinadas operações de dados.</a:t>
            </a:r>
            <a:endParaRPr dirty="0"/>
          </a:p>
          <a:p>
            <a:pPr marL="742950" lvl="1" indent="-285750" algn="just" rtl="0">
              <a:spcBef>
                <a:spcPts val="224"/>
              </a:spcBef>
              <a:spcAft>
                <a:spcPts val="0"/>
              </a:spcAft>
              <a:buClr>
                <a:schemeClr val="dk1"/>
              </a:buClr>
              <a:buSzPct val="100000"/>
              <a:buChar char="–"/>
            </a:pPr>
            <a:r>
              <a:rPr lang="pt-BR" dirty="0"/>
              <a:t>Impacto: </a:t>
            </a:r>
            <a:endParaRPr dirty="0"/>
          </a:p>
          <a:p>
            <a:pPr marL="1143000" lvl="2" indent="-228600" algn="just" rtl="0">
              <a:spcBef>
                <a:spcPts val="192"/>
              </a:spcBef>
              <a:spcAft>
                <a:spcPts val="0"/>
              </a:spcAft>
              <a:buClr>
                <a:schemeClr val="dk1"/>
              </a:buClr>
              <a:buSzPct val="100000"/>
              <a:buChar char="•"/>
            </a:pPr>
            <a:r>
              <a:rPr lang="pt-BR" dirty="0"/>
              <a:t>Isso dificulta a manutenção, a depuração e a otimização do banco de dados, pois requer uma compreensão detalhada de todas as triggers envolvidas e suas interações.</a:t>
            </a:r>
            <a:endParaRPr dirty="0"/>
          </a:p>
          <a:p>
            <a:pPr marL="342900" lvl="0" indent="-342900" algn="just" rtl="0">
              <a:spcBef>
                <a:spcPts val="256"/>
              </a:spcBef>
              <a:spcAft>
                <a:spcPts val="0"/>
              </a:spcAft>
              <a:buClr>
                <a:schemeClr val="dk1"/>
              </a:buClr>
              <a:buSzPct val="100000"/>
              <a:buChar char="•"/>
            </a:pPr>
            <a:r>
              <a:rPr lang="pt-BR" dirty="0"/>
              <a:t>Performance e Sobrecarga do Sistema</a:t>
            </a:r>
            <a:endParaRPr dirty="0"/>
          </a:p>
          <a:p>
            <a:pPr marL="742950" lvl="1" indent="-285750" algn="just" rtl="0">
              <a:spcBef>
                <a:spcPts val="224"/>
              </a:spcBef>
              <a:spcAft>
                <a:spcPts val="0"/>
              </a:spcAft>
              <a:buClr>
                <a:schemeClr val="dk1"/>
              </a:buClr>
              <a:buSzPct val="100000"/>
              <a:buChar char="–"/>
            </a:pPr>
            <a:r>
              <a:rPr lang="pt-BR" dirty="0"/>
              <a:t>Por que ocorre? </a:t>
            </a:r>
            <a:endParaRPr dirty="0"/>
          </a:p>
          <a:p>
            <a:pPr marL="1143000" lvl="2" indent="-228600" algn="just" rtl="0">
              <a:spcBef>
                <a:spcPts val="192"/>
              </a:spcBef>
              <a:spcAft>
                <a:spcPts val="0"/>
              </a:spcAft>
              <a:buClr>
                <a:schemeClr val="dk1"/>
              </a:buClr>
              <a:buSzPct val="100000"/>
              <a:buChar char="•"/>
            </a:pPr>
            <a:r>
              <a:rPr lang="pt-BR" dirty="0"/>
              <a:t>Cada trigger executada consome recursos do sistema, como CPU e memória. Quando uma operação de dados desencadeia várias triggers em cascata, o consumo de recursos pode aumentar significativamente, afetando a performance geral do sistema.</a:t>
            </a:r>
            <a:endParaRPr dirty="0"/>
          </a:p>
          <a:p>
            <a:pPr marL="742950" lvl="1" indent="-285750" algn="just" rtl="0">
              <a:spcBef>
                <a:spcPts val="224"/>
              </a:spcBef>
              <a:spcAft>
                <a:spcPts val="0"/>
              </a:spcAft>
              <a:buClr>
                <a:schemeClr val="dk1"/>
              </a:buClr>
              <a:buSzPct val="100000"/>
              <a:buChar char="–"/>
            </a:pPr>
            <a:r>
              <a:rPr lang="pt-BR" dirty="0"/>
              <a:t>Impacto: </a:t>
            </a:r>
            <a:endParaRPr dirty="0"/>
          </a:p>
          <a:p>
            <a:pPr marL="1143000" lvl="2" indent="-228600" algn="just" rtl="0">
              <a:spcBef>
                <a:spcPts val="192"/>
              </a:spcBef>
              <a:spcAft>
                <a:spcPts val="0"/>
              </a:spcAft>
              <a:buClr>
                <a:schemeClr val="dk1"/>
              </a:buClr>
              <a:buSzPct val="100000"/>
              <a:buChar char="•"/>
            </a:pPr>
            <a:r>
              <a:rPr lang="pt-BR" dirty="0"/>
              <a:t>O processamento de transações pode se tornar mais lento, afetando a experiência do usuário final e a eficiência operacional.</a:t>
            </a:r>
            <a:endParaRPr dirty="0"/>
          </a:p>
          <a:p>
            <a:pPr marL="342900" lvl="0" indent="-342900" algn="just" rtl="0">
              <a:spcBef>
                <a:spcPts val="256"/>
              </a:spcBef>
              <a:spcAft>
                <a:spcPts val="0"/>
              </a:spcAft>
              <a:buClr>
                <a:schemeClr val="dk1"/>
              </a:buClr>
              <a:buSzPct val="100000"/>
              <a:buChar char="•"/>
            </a:pPr>
            <a:r>
              <a:rPr lang="pt-BR" dirty="0"/>
              <a:t>Risco de Loops Infinitos</a:t>
            </a:r>
            <a:endParaRPr dirty="0"/>
          </a:p>
          <a:p>
            <a:pPr marL="742950" lvl="1" indent="-285750" algn="just" rtl="0">
              <a:spcBef>
                <a:spcPts val="224"/>
              </a:spcBef>
              <a:spcAft>
                <a:spcPts val="0"/>
              </a:spcAft>
              <a:buClr>
                <a:schemeClr val="dk1"/>
              </a:buClr>
              <a:buSzPct val="100000"/>
              <a:buChar char="–"/>
            </a:pPr>
            <a:r>
              <a:rPr lang="pt-BR" dirty="0"/>
              <a:t>Por que ocorre? </a:t>
            </a:r>
            <a:endParaRPr dirty="0"/>
          </a:p>
          <a:p>
            <a:pPr marL="1143000" lvl="2" indent="-228600" algn="just" rtl="0">
              <a:spcBef>
                <a:spcPts val="192"/>
              </a:spcBef>
              <a:spcAft>
                <a:spcPts val="0"/>
              </a:spcAft>
              <a:buClr>
                <a:schemeClr val="dk1"/>
              </a:buClr>
              <a:buSzPct val="100000"/>
              <a:buChar char="•"/>
            </a:pPr>
            <a:r>
              <a:rPr lang="pt-BR" dirty="0"/>
              <a:t>Se uma trigger acionar outra trigger que, de alguma forma, aciona a trigger original novamente, isso pode criar um loop infinito. Esses loops podem ocorrer devido a falhas de lógica ou configuração inadequada.</a:t>
            </a:r>
            <a:endParaRPr dirty="0"/>
          </a:p>
          <a:p>
            <a:pPr marL="742950" lvl="1" indent="-285750" algn="just" rtl="0">
              <a:spcBef>
                <a:spcPts val="224"/>
              </a:spcBef>
              <a:spcAft>
                <a:spcPts val="0"/>
              </a:spcAft>
              <a:buClr>
                <a:schemeClr val="dk1"/>
              </a:buClr>
              <a:buSzPct val="100000"/>
              <a:buChar char="–"/>
            </a:pPr>
            <a:r>
              <a:rPr lang="pt-BR" dirty="0"/>
              <a:t>Impacto: </a:t>
            </a:r>
            <a:endParaRPr dirty="0"/>
          </a:p>
          <a:p>
            <a:pPr marL="1143000" lvl="2" indent="-228600" algn="just" rtl="0">
              <a:spcBef>
                <a:spcPts val="192"/>
              </a:spcBef>
              <a:spcAft>
                <a:spcPts val="0"/>
              </a:spcAft>
              <a:buClr>
                <a:schemeClr val="dk1"/>
              </a:buClr>
              <a:buSzPct val="100000"/>
              <a:buChar char="•"/>
            </a:pPr>
            <a:r>
              <a:rPr lang="pt-BR" dirty="0"/>
              <a:t>Loops infinitos podem travar o sistema de banco de dados, consumir recursos até o esgotamento e potencialmente causar falhas no sistema.</a:t>
            </a:r>
            <a:endParaRPr dirty="0"/>
          </a:p>
          <a:p>
            <a:pPr marL="342900" lvl="0" indent="-342900" algn="just" rtl="0">
              <a:spcBef>
                <a:spcPts val="256"/>
              </a:spcBef>
              <a:spcAft>
                <a:spcPts val="0"/>
              </a:spcAft>
              <a:buClr>
                <a:schemeClr val="dk1"/>
              </a:buClr>
              <a:buSzPct val="100000"/>
              <a:buChar char="•"/>
            </a:pPr>
            <a:r>
              <a:rPr lang="pt-BR" dirty="0"/>
              <a:t>Conflitos e Inconsistências de Dados</a:t>
            </a:r>
            <a:endParaRPr dirty="0"/>
          </a:p>
          <a:p>
            <a:pPr marL="742950" lvl="1" indent="-285750" algn="just" rtl="0">
              <a:spcBef>
                <a:spcPts val="224"/>
              </a:spcBef>
              <a:spcAft>
                <a:spcPts val="0"/>
              </a:spcAft>
              <a:buClr>
                <a:schemeClr val="dk1"/>
              </a:buClr>
              <a:buSzPct val="100000"/>
              <a:buChar char="–"/>
            </a:pPr>
            <a:r>
              <a:rPr lang="pt-BR" dirty="0"/>
              <a:t>Por que ocorre? </a:t>
            </a:r>
            <a:endParaRPr dirty="0"/>
          </a:p>
          <a:p>
            <a:pPr marL="1143000" lvl="2" indent="-228600" algn="just" rtl="0">
              <a:spcBef>
                <a:spcPts val="192"/>
              </a:spcBef>
              <a:spcAft>
                <a:spcPts val="0"/>
              </a:spcAft>
              <a:buClr>
                <a:schemeClr val="dk1"/>
              </a:buClr>
              <a:buSzPct val="100000"/>
              <a:buChar char="•"/>
            </a:pPr>
            <a:r>
              <a:rPr lang="pt-BR" dirty="0"/>
              <a:t>Triggers em cascata podem levar a alterações de dados inesperadas ou indesejadas, especialmente se as triggers não forem cuidadosamente projetadas para trabalhar em conjunto. A falta de controle ou a complexidade excessiva pode introduzir inconsistências nos dados.</a:t>
            </a:r>
            <a:endParaRPr dirty="0"/>
          </a:p>
          <a:p>
            <a:pPr marL="742950" lvl="1" indent="-285750" algn="just" rtl="0">
              <a:spcBef>
                <a:spcPts val="224"/>
              </a:spcBef>
              <a:spcAft>
                <a:spcPts val="0"/>
              </a:spcAft>
              <a:buClr>
                <a:schemeClr val="dk1"/>
              </a:buClr>
              <a:buSzPct val="100000"/>
              <a:buChar char="–"/>
            </a:pPr>
            <a:r>
              <a:rPr lang="pt-BR" dirty="0"/>
              <a:t>Impacto: </a:t>
            </a:r>
            <a:endParaRPr dirty="0"/>
          </a:p>
          <a:p>
            <a:pPr marL="1143000" lvl="2" indent="-228600" algn="just" rtl="0">
              <a:spcBef>
                <a:spcPts val="192"/>
              </a:spcBef>
              <a:spcAft>
                <a:spcPts val="0"/>
              </a:spcAft>
              <a:buClr>
                <a:schemeClr val="dk1"/>
              </a:buClr>
              <a:buSzPct val="100000"/>
              <a:buChar char="•"/>
            </a:pPr>
            <a:r>
              <a:rPr lang="pt-BR" dirty="0"/>
              <a:t>Podem ocorrer problemas de integridade dos dados, onde os dados resultantes não refletem mais as regras de negócios ou as expectativas dos usuários.</a:t>
            </a:r>
            <a:endParaRPr dirty="0"/>
          </a:p>
          <a:p>
            <a:pPr marL="342900" lvl="0" indent="-342900" algn="just" rtl="0">
              <a:spcBef>
                <a:spcPts val="256"/>
              </a:spcBef>
              <a:spcAft>
                <a:spcPts val="0"/>
              </a:spcAft>
              <a:buClr>
                <a:schemeClr val="dk1"/>
              </a:buClr>
              <a:buSzPct val="100000"/>
              <a:buChar char="•"/>
            </a:pPr>
            <a:r>
              <a:rPr lang="pt-BR" dirty="0"/>
              <a:t>Dificuldades em Garantir a Atomicidade das Transações</a:t>
            </a:r>
            <a:endParaRPr dirty="0"/>
          </a:p>
          <a:p>
            <a:pPr marL="742950" lvl="1" indent="-285750" algn="just" rtl="0">
              <a:spcBef>
                <a:spcPts val="224"/>
              </a:spcBef>
              <a:spcAft>
                <a:spcPts val="0"/>
              </a:spcAft>
              <a:buClr>
                <a:schemeClr val="dk1"/>
              </a:buClr>
              <a:buSzPct val="100000"/>
              <a:buChar char="–"/>
            </a:pPr>
            <a:r>
              <a:rPr lang="pt-BR" dirty="0"/>
              <a:t>Por que ocorre? </a:t>
            </a:r>
            <a:endParaRPr dirty="0"/>
          </a:p>
          <a:p>
            <a:pPr marL="1143000" lvl="2" indent="-228600" algn="just" rtl="0">
              <a:spcBef>
                <a:spcPts val="192"/>
              </a:spcBef>
              <a:spcAft>
                <a:spcPts val="0"/>
              </a:spcAft>
              <a:buClr>
                <a:schemeClr val="dk1"/>
              </a:buClr>
              <a:buSzPct val="100000"/>
              <a:buChar char="•"/>
            </a:pPr>
            <a:r>
              <a:rPr lang="pt-BR" dirty="0"/>
              <a:t>Em ambientes onde a consistência e a atomicidade das transações são críticas, as triggers em cascata podem complicar a garantia de que todas as operações sejam concluídas como uma única unidade lógica.</a:t>
            </a:r>
            <a:endParaRPr dirty="0"/>
          </a:p>
          <a:p>
            <a:pPr marL="742950" lvl="1" indent="-285750" algn="just" rtl="0">
              <a:spcBef>
                <a:spcPts val="224"/>
              </a:spcBef>
              <a:spcAft>
                <a:spcPts val="0"/>
              </a:spcAft>
              <a:buClr>
                <a:schemeClr val="dk1"/>
              </a:buClr>
              <a:buSzPct val="100000"/>
              <a:buChar char="–"/>
            </a:pPr>
            <a:r>
              <a:rPr lang="pt-BR" dirty="0"/>
              <a:t>Impacto: </a:t>
            </a:r>
            <a:endParaRPr dirty="0"/>
          </a:p>
          <a:p>
            <a:pPr marL="1143000" lvl="2" indent="-228600" algn="just" rtl="0">
              <a:spcBef>
                <a:spcPts val="192"/>
              </a:spcBef>
              <a:spcAft>
                <a:spcPts val="0"/>
              </a:spcAft>
              <a:buClr>
                <a:schemeClr val="dk1"/>
              </a:buClr>
              <a:buSzPct val="100000"/>
              <a:buChar char="•"/>
            </a:pPr>
            <a:r>
              <a:rPr lang="pt-BR" dirty="0"/>
              <a:t>Isso pode levar a situações onde parte das operações são concluídas enquanto outras falham, deixando o banco de dados em um estado inconsistente</a:t>
            </a:r>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title"/>
          </p:nvPr>
        </p:nvSpPr>
        <p:spPr>
          <a:xfrm>
            <a:off x="457200" y="274638"/>
            <a:ext cx="8229600" cy="568510"/>
          </a:xfrm>
          <a:prstGeom prst="rect">
            <a:avLst/>
          </a:prstGeom>
          <a:noFill/>
          <a:ln>
            <a:noFill/>
          </a:ln>
        </p:spPr>
        <p:txBody>
          <a:bodyPr spcFirstLastPara="1" wrap="square" lIns="91425" tIns="45700" rIns="91425" bIns="45700" anchor="ctr" anchorCtr="0">
            <a:normAutofit fontScale="90000"/>
          </a:bodyPr>
          <a:lstStyle/>
          <a:p>
            <a:r>
              <a:rPr dirty="0" err="1"/>
              <a:t>Cuidados</a:t>
            </a:r>
            <a:r>
              <a:rPr dirty="0"/>
              <a:t> com Triggers </a:t>
            </a:r>
            <a:r>
              <a:rPr dirty="0" err="1"/>
              <a:t>em</a:t>
            </a:r>
            <a:r>
              <a:rPr dirty="0"/>
              <a:t> </a:t>
            </a:r>
            <a:r>
              <a:rPr dirty="0" err="1"/>
              <a:t>Cascata</a:t>
            </a:r>
            <a:endParaRPr dirty="0"/>
          </a:p>
        </p:txBody>
      </p:sp>
      <p:sp>
        <p:nvSpPr>
          <p:cNvPr id="295" name="Google Shape;295;p36"/>
          <p:cNvSpPr txBox="1">
            <a:spLocks noGrp="1"/>
          </p:cNvSpPr>
          <p:nvPr>
            <p:ph type="body" idx="1"/>
          </p:nvPr>
        </p:nvSpPr>
        <p:spPr>
          <a:xfrm>
            <a:off x="457200" y="1270660"/>
            <a:ext cx="8229600" cy="5296395"/>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pt-BR" dirty="0"/>
              <a:t>Para minimizar os problemas associados a triggers em cascata, é recomendável:</a:t>
            </a:r>
            <a:endParaRPr dirty="0"/>
          </a:p>
          <a:p>
            <a:pPr marL="742950" lvl="1" indent="-285750" algn="just" rtl="0">
              <a:spcBef>
                <a:spcPts val="434"/>
              </a:spcBef>
              <a:spcAft>
                <a:spcPts val="0"/>
              </a:spcAft>
              <a:buClr>
                <a:schemeClr val="dk1"/>
              </a:buClr>
              <a:buSzPct val="100000"/>
              <a:buChar char="–"/>
            </a:pPr>
            <a:r>
              <a:rPr lang="pt-BR" dirty="0"/>
              <a:t>Limitar o Uso de Triggers: </a:t>
            </a:r>
            <a:endParaRPr dirty="0"/>
          </a:p>
          <a:p>
            <a:pPr marL="1143000" lvl="2" indent="-228600" algn="just" rtl="0">
              <a:spcBef>
                <a:spcPts val="372"/>
              </a:spcBef>
              <a:spcAft>
                <a:spcPts val="0"/>
              </a:spcAft>
              <a:buClr>
                <a:schemeClr val="dk1"/>
              </a:buClr>
              <a:buSzPct val="100000"/>
              <a:buChar char="•"/>
            </a:pPr>
            <a:r>
              <a:rPr lang="pt-BR" dirty="0"/>
              <a:t>Use triggers apenas quando necessário e evite designs que dependam excessivamente delas para lógica de negócios.</a:t>
            </a:r>
            <a:endParaRPr dirty="0"/>
          </a:p>
          <a:p>
            <a:pPr marL="742950" lvl="1" indent="-285750" algn="just" rtl="0">
              <a:spcBef>
                <a:spcPts val="434"/>
              </a:spcBef>
              <a:spcAft>
                <a:spcPts val="0"/>
              </a:spcAft>
              <a:buClr>
                <a:schemeClr val="dk1"/>
              </a:buClr>
              <a:buSzPct val="100000"/>
              <a:buChar char="–"/>
            </a:pPr>
            <a:r>
              <a:rPr lang="pt-BR" dirty="0"/>
              <a:t>Planejamento e Documentação Cuidadosos: </a:t>
            </a:r>
            <a:endParaRPr dirty="0"/>
          </a:p>
          <a:p>
            <a:pPr marL="1143000" lvl="2" indent="-228600" algn="just" rtl="0">
              <a:spcBef>
                <a:spcPts val="372"/>
              </a:spcBef>
              <a:spcAft>
                <a:spcPts val="0"/>
              </a:spcAft>
              <a:buClr>
                <a:schemeClr val="dk1"/>
              </a:buClr>
              <a:buSzPct val="100000"/>
              <a:buChar char="•"/>
            </a:pPr>
            <a:r>
              <a:rPr lang="pt-BR" dirty="0"/>
              <a:t>Tenha um planejamento claro do comportamento das triggers e mantenha uma documentação detalhada para facilitar a manutenção e a compreensão.</a:t>
            </a:r>
            <a:endParaRPr dirty="0"/>
          </a:p>
          <a:p>
            <a:pPr marL="742950" lvl="1" indent="-285750" algn="just" rtl="0">
              <a:spcBef>
                <a:spcPts val="434"/>
              </a:spcBef>
              <a:spcAft>
                <a:spcPts val="0"/>
              </a:spcAft>
              <a:buClr>
                <a:schemeClr val="dk1"/>
              </a:buClr>
              <a:buSzPct val="100000"/>
              <a:buChar char="–"/>
            </a:pPr>
            <a:r>
              <a:rPr lang="pt-BR" dirty="0"/>
              <a:t>Testes e Revisões: </a:t>
            </a:r>
            <a:endParaRPr dirty="0"/>
          </a:p>
          <a:p>
            <a:pPr marL="1143000" lvl="2" indent="-228600" algn="just" rtl="0">
              <a:spcBef>
                <a:spcPts val="372"/>
              </a:spcBef>
              <a:spcAft>
                <a:spcPts val="0"/>
              </a:spcAft>
              <a:buClr>
                <a:schemeClr val="dk1"/>
              </a:buClr>
              <a:buSzPct val="100000"/>
              <a:buChar char="•"/>
            </a:pPr>
            <a:r>
              <a:rPr lang="pt-BR" dirty="0"/>
              <a:t>Realize testes abrangentes para identificar e corrigir problemas de cascata antes que eles impactem o ambiente de produção.</a:t>
            </a:r>
            <a:endParaRPr dirty="0"/>
          </a:p>
          <a:p>
            <a:pPr marL="742950" lvl="1" indent="-285750" algn="just" rtl="0">
              <a:spcBef>
                <a:spcPts val="434"/>
              </a:spcBef>
              <a:spcAft>
                <a:spcPts val="0"/>
              </a:spcAft>
              <a:buClr>
                <a:schemeClr val="dk1"/>
              </a:buClr>
              <a:buSzPct val="100000"/>
              <a:buChar char="–"/>
            </a:pPr>
            <a:r>
              <a:rPr lang="pt-BR" dirty="0"/>
              <a:t>Monitoramento de Performance: </a:t>
            </a:r>
            <a:endParaRPr dirty="0"/>
          </a:p>
          <a:p>
            <a:pPr marL="1143000" lvl="2" indent="-228600" algn="just" rtl="0">
              <a:spcBef>
                <a:spcPts val="372"/>
              </a:spcBef>
              <a:spcAft>
                <a:spcPts val="0"/>
              </a:spcAft>
              <a:buClr>
                <a:schemeClr val="dk1"/>
              </a:buClr>
              <a:buSzPct val="100000"/>
              <a:buChar char="•"/>
            </a:pPr>
            <a:r>
              <a:rPr lang="pt-BR" dirty="0"/>
              <a:t>Monitore o desempenho do banco de dados para detectar e resolver problemas de performance relacionados a triggers em cascata.</a:t>
            </a:r>
            <a:endParaRP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7"/>
          <p:cNvSpPr txBox="1">
            <a:spLocks noGrp="1"/>
          </p:cNvSpPr>
          <p:nvPr>
            <p:ph type="title"/>
          </p:nvPr>
        </p:nvSpPr>
        <p:spPr>
          <a:xfrm>
            <a:off x="457200" y="202630"/>
            <a:ext cx="8229600" cy="56207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pt-BR" sz="3600"/>
              <a:t>Triggers</a:t>
            </a:r>
            <a:br>
              <a:rPr lang="pt-BR" sz="3600"/>
            </a:br>
            <a:r>
              <a:rPr lang="pt-BR" sz="3600"/>
              <a:t>Problema de Manutenção e Depuração</a:t>
            </a:r>
            <a:endParaRPr sz="3600"/>
          </a:p>
        </p:txBody>
      </p:sp>
      <p:sp>
        <p:nvSpPr>
          <p:cNvPr id="301" name="Google Shape;301;p37"/>
          <p:cNvSpPr txBox="1">
            <a:spLocks noGrp="1"/>
          </p:cNvSpPr>
          <p:nvPr>
            <p:ph type="body" idx="1"/>
          </p:nvPr>
        </p:nvSpPr>
        <p:spPr>
          <a:xfrm>
            <a:off x="457200" y="980728"/>
            <a:ext cx="8229600" cy="5688632"/>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just" rtl="0">
              <a:spcBef>
                <a:spcPts val="0"/>
              </a:spcBef>
              <a:spcAft>
                <a:spcPts val="0"/>
              </a:spcAft>
              <a:buClr>
                <a:schemeClr val="dk1"/>
              </a:buClr>
              <a:buSzPct val="100000"/>
              <a:buChar char="•"/>
            </a:pPr>
            <a:r>
              <a:rPr lang="pt-BR" dirty="0"/>
              <a:t>Visibilidade Reduzida</a:t>
            </a:r>
            <a:endParaRPr dirty="0"/>
          </a:p>
          <a:p>
            <a:pPr marL="742950" lvl="1" indent="-285750" algn="just" rtl="0">
              <a:spcBef>
                <a:spcPts val="266"/>
              </a:spcBef>
              <a:spcAft>
                <a:spcPts val="0"/>
              </a:spcAft>
              <a:buClr>
                <a:schemeClr val="dk1"/>
              </a:buClr>
              <a:buSzPct val="100000"/>
              <a:buChar char="–"/>
            </a:pPr>
            <a:r>
              <a:rPr lang="pt-BR" dirty="0"/>
              <a:t>Por que ocorre? </a:t>
            </a:r>
            <a:endParaRPr dirty="0"/>
          </a:p>
          <a:p>
            <a:pPr marL="1143000" lvl="2" indent="-228600" algn="just" rtl="0">
              <a:spcBef>
                <a:spcPts val="228"/>
              </a:spcBef>
              <a:spcAft>
                <a:spcPts val="0"/>
              </a:spcAft>
              <a:buClr>
                <a:schemeClr val="dk1"/>
              </a:buClr>
              <a:buSzPct val="100000"/>
              <a:buChar char="•"/>
            </a:pPr>
            <a:r>
              <a:rPr lang="pt-BR" dirty="0"/>
              <a:t>Triggers operam automaticamente em resposta a eventos de banco de dados específicos, o que significa que suas ações podem não ser imediatamente óbvias para desenvolvedores ou administradores de banco de dados que não estão cientes de sua existência ou não se lembram de todas as triggers configuradas no sistema.</a:t>
            </a:r>
            <a:endParaRPr dirty="0"/>
          </a:p>
          <a:p>
            <a:pPr marL="742950" lvl="1" indent="-285750" algn="just" rtl="0">
              <a:spcBef>
                <a:spcPts val="266"/>
              </a:spcBef>
              <a:spcAft>
                <a:spcPts val="0"/>
              </a:spcAft>
              <a:buClr>
                <a:schemeClr val="dk1"/>
              </a:buClr>
              <a:buSzPct val="100000"/>
              <a:buChar char="–"/>
            </a:pPr>
            <a:r>
              <a:rPr lang="pt-BR" dirty="0"/>
              <a:t>Impacto: </a:t>
            </a:r>
            <a:endParaRPr dirty="0"/>
          </a:p>
          <a:p>
            <a:pPr marL="1143000" lvl="2" indent="-228600" algn="just" rtl="0">
              <a:spcBef>
                <a:spcPts val="228"/>
              </a:spcBef>
              <a:spcAft>
                <a:spcPts val="0"/>
              </a:spcAft>
              <a:buClr>
                <a:schemeClr val="dk1"/>
              </a:buClr>
              <a:buSzPct val="100000"/>
              <a:buChar char="•"/>
            </a:pPr>
            <a:r>
              <a:rPr lang="pt-BR" dirty="0"/>
              <a:t>Isso pode tornar difícil rastrear a origem de mudanças inesperadas nos dados ou comportamentos inesperados da aplicação, pois as triggers podem modificar os dados ou invocar outras operações sem uma ação explícita por parte do usuário ou da aplicação.</a:t>
            </a:r>
            <a:endParaRPr dirty="0"/>
          </a:p>
          <a:p>
            <a:pPr marL="342900" lvl="0" indent="-342900" algn="just" rtl="0">
              <a:spcBef>
                <a:spcPts val="304"/>
              </a:spcBef>
              <a:spcAft>
                <a:spcPts val="0"/>
              </a:spcAft>
              <a:buClr>
                <a:schemeClr val="dk1"/>
              </a:buClr>
              <a:buSzPct val="100000"/>
              <a:buChar char="•"/>
            </a:pPr>
            <a:r>
              <a:rPr lang="pt-BR" dirty="0"/>
              <a:t>Complexidade de </a:t>
            </a:r>
            <a:r>
              <a:rPr lang="pt-BR" dirty="0" err="1"/>
              <a:t>Debugging</a:t>
            </a:r>
            <a:endParaRPr dirty="0"/>
          </a:p>
          <a:p>
            <a:pPr marL="742950" lvl="1" indent="-285750" algn="just" rtl="0">
              <a:spcBef>
                <a:spcPts val="266"/>
              </a:spcBef>
              <a:spcAft>
                <a:spcPts val="0"/>
              </a:spcAft>
              <a:buClr>
                <a:schemeClr val="dk1"/>
              </a:buClr>
              <a:buSzPct val="100000"/>
              <a:buChar char="–"/>
            </a:pPr>
            <a:r>
              <a:rPr lang="pt-BR" dirty="0"/>
              <a:t>Por que ocorre? </a:t>
            </a:r>
            <a:endParaRPr dirty="0"/>
          </a:p>
          <a:p>
            <a:pPr marL="1143000" lvl="2" indent="-228600" algn="just" rtl="0">
              <a:spcBef>
                <a:spcPts val="228"/>
              </a:spcBef>
              <a:spcAft>
                <a:spcPts val="0"/>
              </a:spcAft>
              <a:buClr>
                <a:schemeClr val="dk1"/>
              </a:buClr>
              <a:buSzPct val="100000"/>
              <a:buChar char="•"/>
            </a:pPr>
            <a:r>
              <a:rPr lang="pt-BR" dirty="0"/>
              <a:t>A lógica encapsulada nas triggers pode ser complexa, e quando uma trigger dispara outra trigger (cascata), o rastreamento do fluxo de execução torna-se ainda mais complicado. Além disso, as ferramentas de depuração para triggers podem ser limitadas em alguns sistemas de gerenciamento de banco de dados.</a:t>
            </a:r>
            <a:endParaRPr dirty="0"/>
          </a:p>
          <a:p>
            <a:pPr marL="742950" lvl="1" indent="-285750" algn="just" rtl="0">
              <a:spcBef>
                <a:spcPts val="266"/>
              </a:spcBef>
              <a:spcAft>
                <a:spcPts val="0"/>
              </a:spcAft>
              <a:buClr>
                <a:schemeClr val="dk1"/>
              </a:buClr>
              <a:buSzPct val="100000"/>
              <a:buChar char="–"/>
            </a:pPr>
            <a:r>
              <a:rPr lang="pt-BR" dirty="0"/>
              <a:t>Impacto: </a:t>
            </a:r>
            <a:endParaRPr dirty="0"/>
          </a:p>
          <a:p>
            <a:pPr marL="1143000" lvl="2" indent="-228600" algn="just" rtl="0">
              <a:spcBef>
                <a:spcPts val="228"/>
              </a:spcBef>
              <a:spcAft>
                <a:spcPts val="0"/>
              </a:spcAft>
              <a:buClr>
                <a:schemeClr val="dk1"/>
              </a:buClr>
              <a:buSzPct val="100000"/>
              <a:buChar char="•"/>
            </a:pPr>
            <a:r>
              <a:rPr lang="pt-BR" dirty="0"/>
              <a:t>Identificar e corrigir erros em triggers pode ser um processo demorado e difícil, especialmente se envolver múltiplas triggers ou se as triggers interagirem com várias tabelas e operações.</a:t>
            </a:r>
            <a:endParaRPr dirty="0"/>
          </a:p>
          <a:p>
            <a:pPr marL="342900" lvl="0" indent="-342900" algn="just" rtl="0">
              <a:spcBef>
                <a:spcPts val="304"/>
              </a:spcBef>
              <a:spcAft>
                <a:spcPts val="0"/>
              </a:spcAft>
              <a:buClr>
                <a:schemeClr val="dk1"/>
              </a:buClr>
              <a:buSzPct val="100000"/>
              <a:buChar char="•"/>
            </a:pPr>
            <a:r>
              <a:rPr lang="pt-BR" dirty="0"/>
              <a:t>Atualizações e Mudanças</a:t>
            </a:r>
            <a:endParaRPr dirty="0"/>
          </a:p>
          <a:p>
            <a:pPr marL="742950" lvl="1" indent="-285750" algn="just" rtl="0">
              <a:spcBef>
                <a:spcPts val="266"/>
              </a:spcBef>
              <a:spcAft>
                <a:spcPts val="0"/>
              </a:spcAft>
              <a:buClr>
                <a:schemeClr val="dk1"/>
              </a:buClr>
              <a:buSzPct val="100000"/>
              <a:buChar char="–"/>
            </a:pPr>
            <a:r>
              <a:rPr lang="pt-BR" dirty="0"/>
              <a:t>Por que ocorre? </a:t>
            </a:r>
            <a:endParaRPr dirty="0"/>
          </a:p>
          <a:p>
            <a:pPr marL="1143000" lvl="2" indent="-228600" algn="just" rtl="0">
              <a:spcBef>
                <a:spcPts val="228"/>
              </a:spcBef>
              <a:spcAft>
                <a:spcPts val="0"/>
              </a:spcAft>
              <a:buClr>
                <a:schemeClr val="dk1"/>
              </a:buClr>
              <a:buSzPct val="100000"/>
              <a:buChar char="•"/>
            </a:pPr>
            <a:r>
              <a:rPr lang="pt-BR" dirty="0"/>
              <a:t>Manter triggers ao longo do tempo pode ser desafiador, especialmente em ambientes onde os esquemas de banco de dados estão sujeitos a mudanças frequentes. Atualizar a lógica de uma trigger para se adaptar a novas regras de negócio ou mudanças no esquema pode exigir uma compreensão detalhada de sua função original e de todas as suas dependências.</a:t>
            </a:r>
            <a:endParaRPr dirty="0"/>
          </a:p>
          <a:p>
            <a:pPr marL="742950" lvl="1" indent="-285750" algn="just" rtl="0">
              <a:spcBef>
                <a:spcPts val="266"/>
              </a:spcBef>
              <a:spcAft>
                <a:spcPts val="0"/>
              </a:spcAft>
              <a:buClr>
                <a:schemeClr val="dk1"/>
              </a:buClr>
              <a:buSzPct val="100000"/>
              <a:buChar char="–"/>
            </a:pPr>
            <a:r>
              <a:rPr lang="pt-BR" dirty="0"/>
              <a:t>Impacto: </a:t>
            </a:r>
            <a:endParaRPr dirty="0"/>
          </a:p>
          <a:p>
            <a:pPr marL="1143000" lvl="2" indent="-228600" algn="just" rtl="0">
              <a:spcBef>
                <a:spcPts val="228"/>
              </a:spcBef>
              <a:spcAft>
                <a:spcPts val="0"/>
              </a:spcAft>
              <a:buClr>
                <a:schemeClr val="dk1"/>
              </a:buClr>
              <a:buSzPct val="100000"/>
              <a:buChar char="•"/>
            </a:pPr>
            <a:r>
              <a:rPr lang="pt-BR" dirty="0"/>
              <a:t>Mudanças mal gerenciadas em triggers podem levar a comportamentos inesperados, incluindo violações de integridade de dados, falhas de aplicação ou perda de dados.</a:t>
            </a:r>
            <a:endParaRPr dirty="0"/>
          </a:p>
          <a:p>
            <a:pPr marL="342900" lvl="0" indent="-342900" algn="just" rtl="0">
              <a:spcBef>
                <a:spcPts val="304"/>
              </a:spcBef>
              <a:spcAft>
                <a:spcPts val="0"/>
              </a:spcAft>
              <a:buClr>
                <a:schemeClr val="dk1"/>
              </a:buClr>
              <a:buSzPct val="100000"/>
              <a:buChar char="•"/>
            </a:pPr>
            <a:r>
              <a:rPr lang="pt-BR" dirty="0" err="1"/>
              <a:t>Testabilidade</a:t>
            </a:r>
            <a:endParaRPr dirty="0"/>
          </a:p>
          <a:p>
            <a:pPr marL="742950" lvl="1" indent="-285750" algn="just" rtl="0">
              <a:spcBef>
                <a:spcPts val="266"/>
              </a:spcBef>
              <a:spcAft>
                <a:spcPts val="0"/>
              </a:spcAft>
              <a:buClr>
                <a:schemeClr val="dk1"/>
              </a:buClr>
              <a:buSzPct val="100000"/>
              <a:buChar char="–"/>
            </a:pPr>
            <a:r>
              <a:rPr lang="pt-BR" dirty="0"/>
              <a:t>Por que ocorre? </a:t>
            </a:r>
            <a:endParaRPr dirty="0"/>
          </a:p>
          <a:p>
            <a:pPr marL="1143000" lvl="2" indent="-228600" algn="just" rtl="0">
              <a:spcBef>
                <a:spcPts val="228"/>
              </a:spcBef>
              <a:spcAft>
                <a:spcPts val="0"/>
              </a:spcAft>
              <a:buClr>
                <a:schemeClr val="dk1"/>
              </a:buClr>
              <a:buSzPct val="100000"/>
              <a:buChar char="•"/>
            </a:pPr>
            <a:r>
              <a:rPr lang="pt-BR" dirty="0"/>
              <a:t>Testar o comportamento de triggers de forma isolada pode ser desafiador, uma vez que sua execução depende de eventos específicos de banco de dados. Isso pode complicar a criação de casos de teste precisos e abrangentes.</a:t>
            </a:r>
            <a:endParaRPr dirty="0"/>
          </a:p>
          <a:p>
            <a:pPr marL="742950" lvl="1" indent="-285750" algn="just" rtl="0">
              <a:spcBef>
                <a:spcPts val="266"/>
              </a:spcBef>
              <a:spcAft>
                <a:spcPts val="0"/>
              </a:spcAft>
              <a:buClr>
                <a:schemeClr val="dk1"/>
              </a:buClr>
              <a:buSzPct val="100000"/>
              <a:buChar char="–"/>
            </a:pPr>
            <a:r>
              <a:rPr lang="pt-BR" dirty="0"/>
              <a:t>Impacto: </a:t>
            </a:r>
            <a:endParaRPr dirty="0"/>
          </a:p>
          <a:p>
            <a:pPr marL="1143000" lvl="2" indent="-228600" algn="just" rtl="0">
              <a:spcBef>
                <a:spcPts val="228"/>
              </a:spcBef>
              <a:spcAft>
                <a:spcPts val="0"/>
              </a:spcAft>
              <a:buClr>
                <a:schemeClr val="dk1"/>
              </a:buClr>
              <a:buSzPct val="100000"/>
              <a:buChar char="•"/>
            </a:pPr>
            <a:r>
              <a:rPr lang="pt-BR" dirty="0"/>
              <a:t>A falta de testes adequados pode resultar em triggers que funcionam de maneira incorreta ou ineficiente, introduzindo bugs e problemas de desempenho no sistema de banco de dados.</a:t>
            </a:r>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pt-BR" sz="3600"/>
              <a:t>Triggers</a:t>
            </a:r>
            <a:br>
              <a:rPr lang="pt-BR" sz="3600"/>
            </a:br>
            <a:r>
              <a:rPr lang="pt-BR" sz="3600"/>
              <a:t>Problema de Manutenção e Depuração</a:t>
            </a:r>
            <a:endParaRPr sz="3600"/>
          </a:p>
        </p:txBody>
      </p:sp>
      <p:sp>
        <p:nvSpPr>
          <p:cNvPr id="307" name="Google Shape;307;p38"/>
          <p:cNvSpPr txBox="1">
            <a:spLocks noGrp="1"/>
          </p:cNvSpPr>
          <p:nvPr>
            <p:ph type="body" idx="1"/>
          </p:nvPr>
        </p:nvSpPr>
        <p:spPr>
          <a:xfrm>
            <a:off x="457200" y="1600200"/>
            <a:ext cx="8229600" cy="4990605"/>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pt-BR" dirty="0"/>
              <a:t>Para mitigar esses problemas, é importante adotar boas práticas de desenvolvimento e manutenção, incluindo:</a:t>
            </a:r>
            <a:endParaRPr dirty="0"/>
          </a:p>
          <a:p>
            <a:pPr marL="742950" lvl="1" indent="-285750" algn="just" rtl="0">
              <a:spcBef>
                <a:spcPts val="434"/>
              </a:spcBef>
              <a:spcAft>
                <a:spcPts val="0"/>
              </a:spcAft>
              <a:buClr>
                <a:schemeClr val="dk1"/>
              </a:buClr>
              <a:buSzPct val="100000"/>
              <a:buChar char="–"/>
            </a:pPr>
            <a:r>
              <a:rPr lang="pt-BR" dirty="0"/>
              <a:t>Documentação detalhada de todas as triggers, incluindo a lógica que implementam e os eventos que as disparam.</a:t>
            </a:r>
            <a:endParaRPr dirty="0"/>
          </a:p>
          <a:p>
            <a:pPr marL="742950" lvl="1" indent="-285750" algn="just" rtl="0">
              <a:spcBef>
                <a:spcPts val="434"/>
              </a:spcBef>
              <a:spcAft>
                <a:spcPts val="0"/>
              </a:spcAft>
              <a:buClr>
                <a:schemeClr val="dk1"/>
              </a:buClr>
              <a:buSzPct val="100000"/>
              <a:buChar char="–"/>
            </a:pPr>
            <a:r>
              <a:rPr lang="pt-BR" dirty="0"/>
              <a:t>Revisão e simplificação regular da lógica das triggers para evitar complexidade desnecessária.</a:t>
            </a:r>
            <a:endParaRPr dirty="0"/>
          </a:p>
          <a:p>
            <a:pPr marL="742950" lvl="1" indent="-285750" algn="just" rtl="0">
              <a:spcBef>
                <a:spcPts val="434"/>
              </a:spcBef>
              <a:spcAft>
                <a:spcPts val="0"/>
              </a:spcAft>
              <a:buClr>
                <a:schemeClr val="dk1"/>
              </a:buClr>
              <a:buSzPct val="100000"/>
              <a:buChar char="–"/>
            </a:pPr>
            <a:r>
              <a:rPr lang="pt-BR" dirty="0"/>
              <a:t>Implementação de testes automatizados para validar o comportamento das triggers.</a:t>
            </a:r>
            <a:endParaRPr dirty="0"/>
          </a:p>
          <a:p>
            <a:pPr marL="742950" lvl="1" indent="-285750" algn="just" rtl="0">
              <a:spcBef>
                <a:spcPts val="434"/>
              </a:spcBef>
              <a:spcAft>
                <a:spcPts val="0"/>
              </a:spcAft>
              <a:buClr>
                <a:schemeClr val="dk1"/>
              </a:buClr>
              <a:buSzPct val="100000"/>
              <a:buChar char="–"/>
            </a:pPr>
            <a:r>
              <a:rPr lang="pt-BR" dirty="0"/>
              <a:t>Uso cuidadoso de triggers, evitando dependências complexas ou cascata sempre que possível.</a:t>
            </a:r>
            <a:endParaRPr dirty="0"/>
          </a:p>
          <a:p>
            <a:pPr marL="742950" lvl="1" indent="-285750" algn="just" rtl="0">
              <a:spcBef>
                <a:spcPts val="434"/>
              </a:spcBef>
              <a:spcAft>
                <a:spcPts val="0"/>
              </a:spcAft>
              <a:buClr>
                <a:schemeClr val="dk1"/>
              </a:buClr>
              <a:buSzPct val="100000"/>
              <a:buChar char="–"/>
            </a:pPr>
            <a:r>
              <a:rPr lang="pt-BR" dirty="0"/>
              <a:t>Ferramentas e processos de depuração eficazes, adaptados ao ambiente de desenvolvimento e às ferramentas de SGBD disponíveis.</a:t>
            </a:r>
            <a:endParaRP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Melhores Práticas para Uso de Triggers no MySQL</a:t>
            </a:r>
          </a:p>
        </p:txBody>
      </p:sp>
      <p:sp>
        <p:nvSpPr>
          <p:cNvPr id="3" name="Text Placeholder 2"/>
          <p:cNvSpPr>
            <a:spLocks noGrp="1"/>
          </p:cNvSpPr>
          <p:nvPr>
            <p:ph type="body" idx="1"/>
          </p:nvPr>
        </p:nvSpPr>
        <p:spPr/>
        <p:txBody>
          <a:bodyPr>
            <a:normAutofit fontScale="92500" lnSpcReduction="10000"/>
          </a:bodyPr>
          <a:lstStyle/>
          <a:p>
            <a:pPr algn="just"/>
            <a:r>
              <a:rPr dirty="0" err="1" smtClean="0"/>
              <a:t>Evite</a:t>
            </a:r>
            <a:r>
              <a:rPr dirty="0" smtClean="0"/>
              <a:t> </a:t>
            </a:r>
            <a:r>
              <a:rPr dirty="0"/>
              <a:t>triggers </a:t>
            </a:r>
            <a:r>
              <a:rPr dirty="0" err="1"/>
              <a:t>desnecessárias</a:t>
            </a:r>
            <a:r>
              <a:rPr dirty="0"/>
              <a:t> </a:t>
            </a:r>
            <a:r>
              <a:rPr dirty="0" err="1"/>
              <a:t>para</a:t>
            </a:r>
            <a:r>
              <a:rPr dirty="0"/>
              <a:t> </a:t>
            </a:r>
            <a:r>
              <a:rPr dirty="0" err="1"/>
              <a:t>não</a:t>
            </a:r>
            <a:r>
              <a:rPr dirty="0"/>
              <a:t> </a:t>
            </a:r>
            <a:r>
              <a:rPr dirty="0" err="1"/>
              <a:t>prejudicar</a:t>
            </a:r>
            <a:r>
              <a:rPr dirty="0"/>
              <a:t> o </a:t>
            </a:r>
            <a:r>
              <a:rPr dirty="0" err="1"/>
              <a:t>desempenho</a:t>
            </a:r>
            <a:endParaRPr dirty="0"/>
          </a:p>
          <a:p>
            <a:pPr algn="just"/>
            <a:r>
              <a:rPr dirty="0" smtClean="0"/>
              <a:t>Use </a:t>
            </a:r>
            <a:r>
              <a:rPr dirty="0" err="1"/>
              <a:t>apenas</a:t>
            </a:r>
            <a:r>
              <a:rPr dirty="0"/>
              <a:t> </a:t>
            </a:r>
            <a:r>
              <a:rPr dirty="0" err="1"/>
              <a:t>quando</a:t>
            </a:r>
            <a:r>
              <a:rPr dirty="0"/>
              <a:t> constraints e procedures </a:t>
            </a:r>
            <a:r>
              <a:rPr dirty="0" err="1"/>
              <a:t>não</a:t>
            </a:r>
            <a:r>
              <a:rPr dirty="0"/>
              <a:t> </a:t>
            </a:r>
            <a:r>
              <a:rPr dirty="0" err="1"/>
              <a:t>forem</a:t>
            </a:r>
            <a:r>
              <a:rPr dirty="0"/>
              <a:t> </a:t>
            </a:r>
            <a:r>
              <a:rPr dirty="0" err="1"/>
              <a:t>suficientes</a:t>
            </a:r>
            <a:endParaRPr dirty="0"/>
          </a:p>
          <a:p>
            <a:pPr algn="just"/>
            <a:r>
              <a:rPr dirty="0" err="1" smtClean="0"/>
              <a:t>Documente</a:t>
            </a:r>
            <a:r>
              <a:rPr dirty="0" smtClean="0"/>
              <a:t> </a:t>
            </a:r>
            <a:r>
              <a:rPr dirty="0" err="1"/>
              <a:t>todas</a:t>
            </a:r>
            <a:r>
              <a:rPr dirty="0"/>
              <a:t> as triggers </a:t>
            </a:r>
            <a:r>
              <a:rPr dirty="0" err="1"/>
              <a:t>para</a:t>
            </a:r>
            <a:r>
              <a:rPr dirty="0"/>
              <a:t> </a:t>
            </a:r>
            <a:r>
              <a:rPr dirty="0" err="1"/>
              <a:t>facilitar</a:t>
            </a:r>
            <a:r>
              <a:rPr dirty="0"/>
              <a:t> </a:t>
            </a:r>
            <a:r>
              <a:rPr dirty="0" err="1"/>
              <a:t>manutenção</a:t>
            </a:r>
            <a:endParaRPr dirty="0"/>
          </a:p>
          <a:p>
            <a:pPr algn="just"/>
            <a:r>
              <a:rPr dirty="0" err="1" smtClean="0"/>
              <a:t>Teste</a:t>
            </a:r>
            <a:r>
              <a:rPr dirty="0" smtClean="0"/>
              <a:t> </a:t>
            </a:r>
            <a:r>
              <a:rPr dirty="0" err="1"/>
              <a:t>rigorosamente</a:t>
            </a:r>
            <a:r>
              <a:rPr dirty="0"/>
              <a:t> </a:t>
            </a:r>
            <a:r>
              <a:rPr dirty="0" err="1"/>
              <a:t>para</a:t>
            </a:r>
            <a:r>
              <a:rPr dirty="0"/>
              <a:t> </a:t>
            </a:r>
            <a:r>
              <a:rPr dirty="0" err="1"/>
              <a:t>evitar</a:t>
            </a:r>
            <a:r>
              <a:rPr dirty="0"/>
              <a:t> loops </a:t>
            </a:r>
            <a:r>
              <a:rPr dirty="0" err="1"/>
              <a:t>ou</a:t>
            </a:r>
            <a:r>
              <a:rPr dirty="0"/>
              <a:t> </a:t>
            </a:r>
            <a:r>
              <a:rPr dirty="0" err="1"/>
              <a:t>problemas</a:t>
            </a:r>
            <a:r>
              <a:rPr dirty="0"/>
              <a:t> de rollback</a:t>
            </a:r>
          </a:p>
          <a:p>
            <a:pPr algn="just"/>
            <a:r>
              <a:rPr dirty="0" err="1" smtClean="0"/>
              <a:t>Monitore</a:t>
            </a:r>
            <a:r>
              <a:rPr dirty="0" smtClean="0"/>
              <a:t> </a:t>
            </a:r>
            <a:r>
              <a:rPr dirty="0"/>
              <a:t>queries </a:t>
            </a:r>
            <a:r>
              <a:rPr dirty="0" err="1"/>
              <a:t>que</a:t>
            </a:r>
            <a:r>
              <a:rPr dirty="0"/>
              <a:t> </a:t>
            </a:r>
            <a:r>
              <a:rPr dirty="0" err="1"/>
              <a:t>envolvem</a:t>
            </a:r>
            <a:r>
              <a:rPr dirty="0"/>
              <a:t> triggers </a:t>
            </a:r>
            <a:r>
              <a:rPr dirty="0" err="1"/>
              <a:t>para</a:t>
            </a:r>
            <a:r>
              <a:rPr dirty="0"/>
              <a:t> </a:t>
            </a:r>
            <a:r>
              <a:rPr dirty="0" err="1"/>
              <a:t>avaliar</a:t>
            </a:r>
            <a:r>
              <a:rPr dirty="0"/>
              <a:t> </a:t>
            </a:r>
            <a:r>
              <a:rPr dirty="0" err="1"/>
              <a:t>impacto</a:t>
            </a:r>
            <a:r>
              <a:rPr dirty="0"/>
              <a:t> no </a:t>
            </a:r>
            <a:r>
              <a:rPr dirty="0" err="1"/>
              <a:t>desempenho</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pt-BR"/>
              <a:t>Trigger</a:t>
            </a:r>
            <a:br>
              <a:rPr lang="pt-BR"/>
            </a:br>
            <a:r>
              <a:rPr lang="pt-BR"/>
              <a:t>Proposito</a:t>
            </a:r>
            <a:endParaRPr/>
          </a:p>
        </p:txBody>
      </p:sp>
      <p:sp>
        <p:nvSpPr>
          <p:cNvPr id="103" name="Google Shape;10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pt-BR" dirty="0"/>
              <a:t>Essencialmente, triggers oferecem uma poderosa ferramenta para administradores de banco de dados e desenvolvedores para garantir </a:t>
            </a:r>
            <a:endParaRPr dirty="0"/>
          </a:p>
          <a:p>
            <a:pPr marL="742950" lvl="1" indent="-285750" algn="just" rtl="0">
              <a:spcBef>
                <a:spcPts val="476"/>
              </a:spcBef>
              <a:spcAft>
                <a:spcPts val="0"/>
              </a:spcAft>
              <a:buClr>
                <a:schemeClr val="dk1"/>
              </a:buClr>
              <a:buSzPct val="100000"/>
              <a:buChar char="–"/>
            </a:pPr>
            <a:r>
              <a:rPr lang="pt-BR" dirty="0"/>
              <a:t>Consistência</a:t>
            </a:r>
            <a:endParaRPr dirty="0"/>
          </a:p>
          <a:p>
            <a:pPr marL="742950" lvl="1" indent="-285750" algn="just" rtl="0">
              <a:spcBef>
                <a:spcPts val="476"/>
              </a:spcBef>
              <a:spcAft>
                <a:spcPts val="0"/>
              </a:spcAft>
              <a:buClr>
                <a:schemeClr val="dk1"/>
              </a:buClr>
              <a:buSzPct val="100000"/>
              <a:buChar char="–"/>
            </a:pPr>
            <a:r>
              <a:rPr lang="pt-BR" dirty="0"/>
              <a:t>Automatizar tarefas repetitivas </a:t>
            </a:r>
            <a:endParaRPr dirty="0"/>
          </a:p>
          <a:p>
            <a:pPr marL="742950" lvl="1" indent="-285750" algn="just" rtl="0">
              <a:spcBef>
                <a:spcPts val="476"/>
              </a:spcBef>
              <a:spcAft>
                <a:spcPts val="0"/>
              </a:spcAft>
              <a:buClr>
                <a:schemeClr val="dk1"/>
              </a:buClr>
              <a:buSzPct val="100000"/>
              <a:buChar char="–"/>
            </a:pPr>
            <a:r>
              <a:rPr lang="pt-BR" dirty="0"/>
              <a:t>Implementar lógicas complexas de forma eficiente e segura, diretamente no nível do banco de dados.</a:t>
            </a:r>
            <a:endParaRPr dirty="0"/>
          </a:p>
          <a:p>
            <a:pPr marL="342900" lvl="0" indent="-342900" algn="just" rtl="0">
              <a:spcBef>
                <a:spcPts val="544"/>
              </a:spcBef>
              <a:spcAft>
                <a:spcPts val="0"/>
              </a:spcAft>
              <a:buClr>
                <a:schemeClr val="dk1"/>
              </a:buClr>
              <a:buSzPct val="100000"/>
              <a:buChar char="•"/>
            </a:pPr>
            <a:r>
              <a:rPr lang="pt-BR" dirty="0"/>
              <a:t>O propósito de uma trigger é estender a funcionalidade do banco de dados ao permitir que ações customizadas sejam realizadas transparentemente em resposta a mudanças nos dados.</a:t>
            </a: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09133"/>
          </a:xfrm>
        </p:spPr>
        <p:txBody>
          <a:bodyPr>
            <a:normAutofit fontScale="90000"/>
          </a:bodyPr>
          <a:lstStyle/>
          <a:p>
            <a:r>
              <a:rPr dirty="0"/>
              <a:t>Triggers vs. </a:t>
            </a:r>
            <a:r>
              <a:rPr dirty="0" err="1"/>
              <a:t>Outras</a:t>
            </a:r>
            <a:r>
              <a:rPr dirty="0"/>
              <a:t> </a:t>
            </a:r>
            <a:r>
              <a:rPr dirty="0" err="1"/>
              <a:t>Soluções</a:t>
            </a:r>
            <a:r>
              <a:rPr dirty="0"/>
              <a:t> no MySQL</a:t>
            </a:r>
          </a:p>
        </p:txBody>
      </p:sp>
      <p:sp>
        <p:nvSpPr>
          <p:cNvPr id="3" name="Text Placeholder 2"/>
          <p:cNvSpPr>
            <a:spLocks noGrp="1"/>
          </p:cNvSpPr>
          <p:nvPr>
            <p:ph type="body" idx="1"/>
          </p:nvPr>
        </p:nvSpPr>
        <p:spPr>
          <a:xfrm>
            <a:off x="457200" y="1101436"/>
            <a:ext cx="8229600" cy="5263738"/>
          </a:xfrm>
        </p:spPr>
        <p:txBody>
          <a:bodyPr>
            <a:normAutofit fontScale="92500" lnSpcReduction="20000"/>
          </a:bodyPr>
          <a:lstStyle/>
          <a:p>
            <a:r>
              <a:rPr dirty="0" smtClean="0"/>
              <a:t>Triggers: </a:t>
            </a:r>
            <a:endParaRPr lang="pt-BR" dirty="0" smtClean="0"/>
          </a:p>
          <a:p>
            <a:pPr lvl="1"/>
            <a:r>
              <a:rPr dirty="0" err="1" smtClean="0"/>
              <a:t>Executam</a:t>
            </a:r>
            <a:r>
              <a:rPr dirty="0" smtClean="0"/>
              <a:t> </a:t>
            </a:r>
            <a:r>
              <a:rPr dirty="0" err="1"/>
              <a:t>ações</a:t>
            </a:r>
            <a:r>
              <a:rPr dirty="0"/>
              <a:t> </a:t>
            </a:r>
            <a:r>
              <a:rPr dirty="0" err="1"/>
              <a:t>automáticas</a:t>
            </a:r>
            <a:r>
              <a:rPr dirty="0"/>
              <a:t> no </a:t>
            </a:r>
            <a:r>
              <a:rPr dirty="0" err="1"/>
              <a:t>banco</a:t>
            </a:r>
            <a:r>
              <a:rPr dirty="0"/>
              <a:t> de dados </a:t>
            </a:r>
            <a:r>
              <a:rPr dirty="0" err="1"/>
              <a:t>após</a:t>
            </a:r>
            <a:r>
              <a:rPr dirty="0"/>
              <a:t> </a:t>
            </a:r>
            <a:r>
              <a:rPr dirty="0" err="1"/>
              <a:t>eventos</a:t>
            </a:r>
            <a:r>
              <a:rPr dirty="0"/>
              <a:t> </a:t>
            </a:r>
            <a:r>
              <a:rPr dirty="0" err="1"/>
              <a:t>específicos</a:t>
            </a:r>
            <a:r>
              <a:rPr dirty="0"/>
              <a:t>.</a:t>
            </a:r>
          </a:p>
          <a:p>
            <a:r>
              <a:rPr dirty="0" smtClean="0"/>
              <a:t>Stored Procedures: </a:t>
            </a:r>
            <a:endParaRPr lang="pt-BR" dirty="0" smtClean="0"/>
          </a:p>
          <a:p>
            <a:pPr lvl="1"/>
            <a:r>
              <a:rPr dirty="0" err="1" smtClean="0"/>
              <a:t>Executam</a:t>
            </a:r>
            <a:r>
              <a:rPr dirty="0" smtClean="0"/>
              <a:t> </a:t>
            </a:r>
            <a:r>
              <a:rPr dirty="0" err="1"/>
              <a:t>blocos</a:t>
            </a:r>
            <a:r>
              <a:rPr dirty="0"/>
              <a:t> de </a:t>
            </a:r>
            <a:r>
              <a:rPr dirty="0" err="1"/>
              <a:t>código</a:t>
            </a:r>
            <a:r>
              <a:rPr dirty="0"/>
              <a:t> SQL sob </a:t>
            </a:r>
            <a:r>
              <a:rPr dirty="0" err="1"/>
              <a:t>demanda</a:t>
            </a:r>
            <a:r>
              <a:rPr dirty="0"/>
              <a:t>.</a:t>
            </a:r>
          </a:p>
          <a:p>
            <a:r>
              <a:rPr dirty="0" smtClean="0"/>
              <a:t>Constraints </a:t>
            </a:r>
            <a:r>
              <a:rPr dirty="0"/>
              <a:t>(FOREIGN KEY, CHECK): </a:t>
            </a:r>
            <a:endParaRPr lang="pt-BR" dirty="0" smtClean="0"/>
          </a:p>
          <a:p>
            <a:pPr lvl="1"/>
            <a:r>
              <a:rPr dirty="0" err="1" smtClean="0"/>
              <a:t>Impõem</a:t>
            </a:r>
            <a:r>
              <a:rPr dirty="0" smtClean="0"/>
              <a:t> </a:t>
            </a:r>
            <a:r>
              <a:rPr dirty="0" err="1"/>
              <a:t>regras</a:t>
            </a:r>
            <a:r>
              <a:rPr dirty="0"/>
              <a:t> de </a:t>
            </a:r>
            <a:r>
              <a:rPr dirty="0" err="1"/>
              <a:t>integridade</a:t>
            </a:r>
            <a:r>
              <a:rPr dirty="0"/>
              <a:t> </a:t>
            </a:r>
            <a:r>
              <a:rPr dirty="0" err="1"/>
              <a:t>automaticamente</a:t>
            </a:r>
            <a:r>
              <a:rPr dirty="0"/>
              <a:t>.</a:t>
            </a:r>
          </a:p>
          <a:p>
            <a:r>
              <a:rPr dirty="0" smtClean="0"/>
              <a:t>Views</a:t>
            </a:r>
            <a:r>
              <a:rPr lang="pt-BR" dirty="0" smtClean="0"/>
              <a:t>:</a:t>
            </a:r>
            <a:r>
              <a:rPr dirty="0" smtClean="0"/>
              <a:t> </a:t>
            </a:r>
            <a:endParaRPr lang="pt-BR" dirty="0" smtClean="0"/>
          </a:p>
          <a:p>
            <a:pPr lvl="1"/>
            <a:r>
              <a:rPr dirty="0" err="1" smtClean="0"/>
              <a:t>Criam</a:t>
            </a:r>
            <a:r>
              <a:rPr dirty="0" smtClean="0"/>
              <a:t> </a:t>
            </a:r>
            <a:r>
              <a:rPr dirty="0" err="1"/>
              <a:t>representações</a:t>
            </a:r>
            <a:r>
              <a:rPr dirty="0"/>
              <a:t> </a:t>
            </a:r>
            <a:r>
              <a:rPr dirty="0" err="1"/>
              <a:t>lógicas</a:t>
            </a:r>
            <a:r>
              <a:rPr dirty="0"/>
              <a:t> dos dados </a:t>
            </a:r>
            <a:r>
              <a:rPr dirty="0" err="1"/>
              <a:t>sem</a:t>
            </a:r>
            <a:r>
              <a:rPr dirty="0"/>
              <a:t> </a:t>
            </a:r>
            <a:r>
              <a:rPr dirty="0" err="1"/>
              <a:t>modificá</a:t>
            </a:r>
            <a:r>
              <a:rPr dirty="0"/>
              <a:t>-los.</a:t>
            </a:r>
          </a:p>
          <a:p>
            <a:r>
              <a:rPr dirty="0" err="1" smtClean="0"/>
              <a:t>Quando</a:t>
            </a:r>
            <a:r>
              <a:rPr dirty="0" smtClean="0"/>
              <a:t> </a:t>
            </a:r>
            <a:r>
              <a:rPr dirty="0" err="1"/>
              <a:t>Usar</a:t>
            </a:r>
            <a:r>
              <a:rPr dirty="0"/>
              <a:t> Triggers</a:t>
            </a:r>
            <a:r>
              <a:rPr dirty="0" smtClean="0"/>
              <a:t>?</a:t>
            </a:r>
            <a:r>
              <a:rPr lang="pt-BR" dirty="0" smtClean="0"/>
              <a:t>:</a:t>
            </a:r>
            <a:r>
              <a:rPr dirty="0" smtClean="0"/>
              <a:t> </a:t>
            </a:r>
            <a:endParaRPr lang="pt-BR" dirty="0" smtClean="0"/>
          </a:p>
          <a:p>
            <a:pPr lvl="1"/>
            <a:r>
              <a:rPr dirty="0" err="1" smtClean="0"/>
              <a:t>Quando</a:t>
            </a:r>
            <a:r>
              <a:rPr dirty="0" smtClean="0"/>
              <a:t> </a:t>
            </a:r>
            <a:r>
              <a:rPr dirty="0"/>
              <a:t>é </a:t>
            </a:r>
            <a:r>
              <a:rPr dirty="0" err="1"/>
              <a:t>necessário</a:t>
            </a:r>
            <a:r>
              <a:rPr dirty="0"/>
              <a:t> </a:t>
            </a:r>
            <a:r>
              <a:rPr dirty="0" err="1"/>
              <a:t>automatizar</a:t>
            </a:r>
            <a:r>
              <a:rPr dirty="0"/>
              <a:t> </a:t>
            </a:r>
            <a:r>
              <a:rPr dirty="0" err="1"/>
              <a:t>processos</a:t>
            </a:r>
            <a:r>
              <a:rPr dirty="0"/>
              <a:t> </a:t>
            </a:r>
            <a:r>
              <a:rPr dirty="0" err="1"/>
              <a:t>que</a:t>
            </a:r>
            <a:r>
              <a:rPr dirty="0"/>
              <a:t> </a:t>
            </a:r>
            <a:r>
              <a:rPr dirty="0" err="1"/>
              <a:t>envolvem</a:t>
            </a:r>
            <a:r>
              <a:rPr dirty="0"/>
              <a:t> </a:t>
            </a:r>
            <a:r>
              <a:rPr dirty="0" err="1"/>
              <a:t>múltiplas</a:t>
            </a:r>
            <a:r>
              <a:rPr dirty="0"/>
              <a:t> </a:t>
            </a:r>
            <a:r>
              <a:rPr dirty="0" err="1"/>
              <a:t>tabelas</a:t>
            </a:r>
            <a:r>
              <a:rPr dirty="0"/>
              <a:t> </a:t>
            </a:r>
            <a:r>
              <a:rPr dirty="0" err="1"/>
              <a:t>ou</a:t>
            </a:r>
            <a:r>
              <a:rPr dirty="0"/>
              <a:t> auditoria </a:t>
            </a:r>
            <a:r>
              <a:rPr dirty="0" err="1"/>
              <a:t>automática</a:t>
            </a:r>
            <a:r>
              <a:rPr dirty="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pt-BR"/>
              <a:t>Trigger</a:t>
            </a:r>
            <a:br>
              <a:rPr lang="pt-BR"/>
            </a:br>
            <a:r>
              <a:rPr lang="pt-BR"/>
              <a:t>Proposito</a:t>
            </a:r>
            <a:endParaRPr/>
          </a:p>
        </p:txBody>
      </p:sp>
      <p:sp>
        <p:nvSpPr>
          <p:cNvPr id="109" name="Google Shape;109;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pt-BR" dirty="0"/>
              <a:t>As triggers podem ser classificadas com base no momento da sua execução em relação à operação de dados que as dispara: </a:t>
            </a:r>
            <a:endParaRPr dirty="0"/>
          </a:p>
          <a:p>
            <a:pPr marL="742950" lvl="1" indent="-285750" algn="just" rtl="0">
              <a:spcBef>
                <a:spcPts val="434"/>
              </a:spcBef>
              <a:spcAft>
                <a:spcPts val="0"/>
              </a:spcAft>
              <a:buClr>
                <a:schemeClr val="dk1"/>
              </a:buClr>
              <a:buSzPct val="100000"/>
              <a:buChar char="–"/>
            </a:pPr>
            <a:r>
              <a:rPr lang="pt-BR" dirty="0"/>
              <a:t>Antes (BEFORE) </a:t>
            </a:r>
            <a:endParaRPr dirty="0"/>
          </a:p>
          <a:p>
            <a:pPr marL="742950" lvl="1" indent="-285750" algn="just" rtl="0">
              <a:spcBef>
                <a:spcPts val="434"/>
              </a:spcBef>
              <a:spcAft>
                <a:spcPts val="0"/>
              </a:spcAft>
              <a:buClr>
                <a:schemeClr val="dk1"/>
              </a:buClr>
              <a:buSzPct val="100000"/>
              <a:buChar char="–"/>
            </a:pPr>
            <a:r>
              <a:rPr lang="pt-BR" dirty="0"/>
              <a:t>Depois (AFTER) </a:t>
            </a:r>
            <a:endParaRPr dirty="0"/>
          </a:p>
          <a:p>
            <a:pPr marL="342900" lvl="0" indent="-342900" algn="just" rtl="0">
              <a:spcBef>
                <a:spcPts val="496"/>
              </a:spcBef>
              <a:spcAft>
                <a:spcPts val="0"/>
              </a:spcAft>
              <a:buClr>
                <a:schemeClr val="dk1"/>
              </a:buClr>
              <a:buSzPct val="100000"/>
              <a:buChar char="•"/>
            </a:pPr>
            <a:r>
              <a:rPr lang="pt-BR" dirty="0"/>
              <a:t>... do evento de dados. </a:t>
            </a:r>
            <a:endParaRPr dirty="0"/>
          </a:p>
          <a:p>
            <a:pPr marL="342900" lvl="0" indent="-342900" algn="just" rtl="0">
              <a:spcBef>
                <a:spcPts val="496"/>
              </a:spcBef>
              <a:spcAft>
                <a:spcPts val="0"/>
              </a:spcAft>
              <a:buClr>
                <a:schemeClr val="dk1"/>
              </a:buClr>
              <a:buSzPct val="100000"/>
              <a:buChar char="•"/>
            </a:pPr>
            <a:r>
              <a:rPr lang="pt-BR" dirty="0"/>
              <a:t>Triggers BEFORE </a:t>
            </a:r>
            <a:endParaRPr dirty="0"/>
          </a:p>
          <a:p>
            <a:pPr marL="742950" lvl="1" indent="-285750" algn="just" rtl="0">
              <a:spcBef>
                <a:spcPts val="434"/>
              </a:spcBef>
              <a:spcAft>
                <a:spcPts val="0"/>
              </a:spcAft>
              <a:buClr>
                <a:schemeClr val="dk1"/>
              </a:buClr>
              <a:buSzPct val="100000"/>
              <a:buChar char="–"/>
            </a:pPr>
            <a:r>
              <a:rPr lang="pt-BR" dirty="0"/>
              <a:t>São usadas principalmente para validar ou modificar dados antes de uma operação ser finalizada</a:t>
            </a:r>
            <a:endParaRPr dirty="0"/>
          </a:p>
          <a:p>
            <a:pPr marL="342900" lvl="0" indent="-342900" algn="just" rtl="0">
              <a:spcBef>
                <a:spcPts val="496"/>
              </a:spcBef>
              <a:spcAft>
                <a:spcPts val="0"/>
              </a:spcAft>
              <a:buClr>
                <a:schemeClr val="dk1"/>
              </a:buClr>
              <a:buSzPct val="100000"/>
              <a:buChar char="•"/>
            </a:pPr>
            <a:r>
              <a:rPr lang="pt-BR" dirty="0"/>
              <a:t>Triggers AFTER </a:t>
            </a:r>
            <a:endParaRPr dirty="0"/>
          </a:p>
          <a:p>
            <a:pPr marL="742950" lvl="1" indent="-285750" algn="just" rtl="0">
              <a:spcBef>
                <a:spcPts val="434"/>
              </a:spcBef>
              <a:spcAft>
                <a:spcPts val="0"/>
              </a:spcAft>
              <a:buClr>
                <a:schemeClr val="dk1"/>
              </a:buClr>
              <a:buSzPct val="100000"/>
              <a:buChar char="–"/>
            </a:pPr>
            <a:r>
              <a:rPr lang="pt-BR" dirty="0"/>
              <a:t>São utilizadas para realizar ações de acompanhamento, como atualizações em cascata ou geração de logs, após a operação ser concluída com sucesso.</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457200" y="274638"/>
            <a:ext cx="8229600" cy="40225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pt-BR" dirty="0"/>
              <a:t>Trigger</a:t>
            </a:r>
            <a:br>
              <a:rPr lang="pt-BR" dirty="0"/>
            </a:br>
            <a:r>
              <a:rPr lang="pt-BR" dirty="0"/>
              <a:t>Utilização (Regra de Negócio)</a:t>
            </a:r>
            <a:endParaRPr dirty="0"/>
          </a:p>
        </p:txBody>
      </p:sp>
      <p:sp>
        <p:nvSpPr>
          <p:cNvPr id="115" name="Google Shape;115;p6"/>
          <p:cNvSpPr txBox="1">
            <a:spLocks noGrp="1"/>
          </p:cNvSpPr>
          <p:nvPr>
            <p:ph type="body" idx="1"/>
          </p:nvPr>
        </p:nvSpPr>
        <p:spPr>
          <a:xfrm>
            <a:off x="457199" y="1270660"/>
            <a:ext cx="8532421" cy="5391397"/>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Char char="•"/>
            </a:pPr>
            <a:r>
              <a:rPr lang="pt-BR" dirty="0"/>
              <a:t>Manutenção da Integridade dos Dados</a:t>
            </a:r>
            <a:endParaRPr dirty="0"/>
          </a:p>
          <a:p>
            <a:pPr marL="742950" lvl="1" indent="-285750" algn="just" rtl="0">
              <a:spcBef>
                <a:spcPts val="350"/>
              </a:spcBef>
              <a:spcAft>
                <a:spcPts val="0"/>
              </a:spcAft>
              <a:buClr>
                <a:schemeClr val="dk1"/>
              </a:buClr>
              <a:buSzPct val="100000"/>
              <a:buChar char="–"/>
            </a:pPr>
            <a:r>
              <a:rPr lang="pt-BR" dirty="0"/>
              <a:t>Triggers são frequentemente usadas para garantir a integridade referencial e a consistência dos dados além das restrições padrão do banco de dados. </a:t>
            </a:r>
            <a:endParaRPr dirty="0"/>
          </a:p>
          <a:p>
            <a:pPr marL="742950" lvl="1" indent="-285750" algn="just" rtl="0">
              <a:spcBef>
                <a:spcPts val="350"/>
              </a:spcBef>
              <a:spcAft>
                <a:spcPts val="0"/>
              </a:spcAft>
              <a:buClr>
                <a:schemeClr val="dk1"/>
              </a:buClr>
              <a:buSzPct val="100000"/>
              <a:buChar char="–"/>
            </a:pPr>
            <a:r>
              <a:rPr lang="pt-BR" dirty="0"/>
              <a:t>Elas podem validar modificações de dados para assegurar que as regras de negócios sejam cumpridas ou para prevenir a inserção de dados inválidos.</a:t>
            </a:r>
            <a:endParaRPr dirty="0"/>
          </a:p>
          <a:p>
            <a:pPr marL="342900" lvl="0" indent="-342900" algn="just" rtl="0">
              <a:spcBef>
                <a:spcPts val="400"/>
              </a:spcBef>
              <a:spcAft>
                <a:spcPts val="0"/>
              </a:spcAft>
              <a:buClr>
                <a:schemeClr val="dk1"/>
              </a:buClr>
              <a:buSzPct val="100000"/>
              <a:buChar char="•"/>
            </a:pPr>
            <a:r>
              <a:rPr lang="pt-BR" dirty="0"/>
              <a:t>Implementação de Regras de Negócio</a:t>
            </a:r>
            <a:endParaRPr dirty="0"/>
          </a:p>
          <a:p>
            <a:pPr marL="742950" lvl="1" indent="-285750" algn="just" rtl="0">
              <a:spcBef>
                <a:spcPts val="350"/>
              </a:spcBef>
              <a:spcAft>
                <a:spcPts val="0"/>
              </a:spcAft>
              <a:buClr>
                <a:schemeClr val="dk1"/>
              </a:buClr>
              <a:buSzPct val="100000"/>
              <a:buChar char="–"/>
            </a:pPr>
            <a:r>
              <a:rPr lang="pt-BR" dirty="0"/>
              <a:t>Elas permitem a implementação de lógicas complexas de negócio que são difíceis de expressar com restrições convencionais. </a:t>
            </a:r>
            <a:endParaRPr dirty="0"/>
          </a:p>
          <a:p>
            <a:pPr marL="742950" lvl="1" indent="-285750" algn="just" rtl="0">
              <a:spcBef>
                <a:spcPts val="350"/>
              </a:spcBef>
              <a:spcAft>
                <a:spcPts val="0"/>
              </a:spcAft>
              <a:buClr>
                <a:schemeClr val="dk1"/>
              </a:buClr>
              <a:buSzPct val="100000"/>
              <a:buChar char="–"/>
            </a:pPr>
            <a:r>
              <a:rPr lang="pt-BR" dirty="0"/>
              <a:t>Por exemplo, uma trigger pode ser usada para ajustar automaticamente os níveis de estoque em uma tabela de inventário quando uma nova venda é registrada.</a:t>
            </a:r>
            <a:endParaRPr dirty="0"/>
          </a:p>
          <a:p>
            <a:pPr marL="342900" lvl="0" indent="-342900" algn="just" rtl="0">
              <a:spcBef>
                <a:spcPts val="400"/>
              </a:spcBef>
              <a:spcAft>
                <a:spcPts val="0"/>
              </a:spcAft>
              <a:buClr>
                <a:schemeClr val="dk1"/>
              </a:buClr>
              <a:buSzPct val="100000"/>
              <a:buChar char="•"/>
            </a:pPr>
            <a:r>
              <a:rPr lang="pt-BR" dirty="0"/>
              <a:t>Auditoria e Registro de Atividades</a:t>
            </a:r>
            <a:endParaRPr dirty="0"/>
          </a:p>
          <a:p>
            <a:pPr marL="742950" lvl="1" indent="-285750" algn="just" rtl="0">
              <a:spcBef>
                <a:spcPts val="350"/>
              </a:spcBef>
              <a:spcAft>
                <a:spcPts val="0"/>
              </a:spcAft>
              <a:buClr>
                <a:schemeClr val="dk1"/>
              </a:buClr>
              <a:buSzPct val="100000"/>
              <a:buChar char="–"/>
            </a:pPr>
            <a:r>
              <a:rPr lang="pt-BR" dirty="0"/>
              <a:t>Uma aplicação comum das triggers é a criação de registros de auditoria. </a:t>
            </a:r>
            <a:endParaRPr dirty="0"/>
          </a:p>
          <a:p>
            <a:pPr marL="742950" lvl="1" indent="-285750" algn="just" rtl="0">
              <a:spcBef>
                <a:spcPts val="350"/>
              </a:spcBef>
              <a:spcAft>
                <a:spcPts val="0"/>
              </a:spcAft>
              <a:buClr>
                <a:schemeClr val="dk1"/>
              </a:buClr>
              <a:buSzPct val="100000"/>
              <a:buChar char="–"/>
            </a:pPr>
            <a:r>
              <a:rPr lang="pt-BR" dirty="0"/>
              <a:t>Elas podem ser configuradas para registrar automaticamente todas as alterações feitas em tabelas específicas, permitindo que os administradores rastreiem quem fez o quê e quando no banco de dados.</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457200" y="274638"/>
            <a:ext cx="8229600" cy="70609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pt-BR"/>
              <a:t>Trigger</a:t>
            </a:r>
            <a:br>
              <a:rPr lang="pt-BR"/>
            </a:br>
            <a:r>
              <a:rPr lang="pt-BR"/>
              <a:t>Utilização (Regra de Negócio)</a:t>
            </a:r>
            <a:endParaRPr/>
          </a:p>
        </p:txBody>
      </p:sp>
      <p:sp>
        <p:nvSpPr>
          <p:cNvPr id="121" name="Google Shape;121;p7"/>
          <p:cNvSpPr txBox="1">
            <a:spLocks noGrp="1"/>
          </p:cNvSpPr>
          <p:nvPr>
            <p:ph type="body" idx="1"/>
          </p:nvPr>
        </p:nvSpPr>
        <p:spPr>
          <a:xfrm>
            <a:off x="237506" y="1340768"/>
            <a:ext cx="8728364" cy="5143159"/>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800"/>
              <a:buChar char="•"/>
            </a:pPr>
            <a:r>
              <a:rPr lang="pt-BR" sz="1800" dirty="0"/>
              <a:t>Sincronização de Tabelas</a:t>
            </a:r>
            <a:endParaRPr dirty="0"/>
          </a:p>
          <a:p>
            <a:pPr marL="742950" lvl="1" indent="-285750" algn="just" rtl="0">
              <a:spcBef>
                <a:spcPts val="280"/>
              </a:spcBef>
              <a:spcAft>
                <a:spcPts val="0"/>
              </a:spcAft>
              <a:buClr>
                <a:schemeClr val="dk1"/>
              </a:buClr>
              <a:buSzPts val="1400"/>
              <a:buChar char="–"/>
            </a:pPr>
            <a:r>
              <a:rPr lang="pt-BR" sz="1400" dirty="0"/>
              <a:t>Triggers podem ser usadas para manter tabelas sincronizadas, especialmente em sistemas onde a replicação de dados em tempo real é crucial. </a:t>
            </a:r>
            <a:endParaRPr dirty="0"/>
          </a:p>
          <a:p>
            <a:pPr marL="742950" lvl="1" indent="-285750" algn="just" rtl="0">
              <a:spcBef>
                <a:spcPts val="280"/>
              </a:spcBef>
              <a:spcAft>
                <a:spcPts val="0"/>
              </a:spcAft>
              <a:buClr>
                <a:schemeClr val="dk1"/>
              </a:buClr>
              <a:buSzPts val="1400"/>
              <a:buChar char="–"/>
            </a:pPr>
            <a:r>
              <a:rPr lang="pt-BR" sz="1400" dirty="0"/>
              <a:t>Por exemplo, alterações em uma tabela podem disparar uma trigger que automaticamente atualiza o insere dados em outra tabela.</a:t>
            </a:r>
            <a:endParaRPr dirty="0"/>
          </a:p>
          <a:p>
            <a:pPr marL="342900" lvl="0" indent="-342900" algn="just" rtl="0">
              <a:spcBef>
                <a:spcPts val="360"/>
              </a:spcBef>
              <a:spcAft>
                <a:spcPts val="0"/>
              </a:spcAft>
              <a:buClr>
                <a:schemeClr val="dk1"/>
              </a:buClr>
              <a:buSzPts val="1800"/>
              <a:buChar char="•"/>
            </a:pPr>
            <a:r>
              <a:rPr lang="pt-BR" sz="1800" dirty="0"/>
              <a:t>Validação Cruzada de Tabelas</a:t>
            </a:r>
            <a:endParaRPr dirty="0"/>
          </a:p>
          <a:p>
            <a:pPr marL="742950" lvl="1" indent="-285750" algn="just" rtl="0">
              <a:spcBef>
                <a:spcPts val="280"/>
              </a:spcBef>
              <a:spcAft>
                <a:spcPts val="0"/>
              </a:spcAft>
              <a:buClr>
                <a:schemeClr val="dk1"/>
              </a:buClr>
              <a:buSzPts val="1400"/>
              <a:buChar char="–"/>
            </a:pPr>
            <a:r>
              <a:rPr lang="pt-BR" sz="1400" dirty="0"/>
              <a:t>Elas oferecem a capacidade de realizar validações cruzadas entre tabelas quando ocorrem operações de inserção, atualização ou exclusão, assegurando que os dados em diferentes tabelas permaneçam consistentes uns com os outros.</a:t>
            </a:r>
            <a:endParaRPr dirty="0"/>
          </a:p>
          <a:p>
            <a:pPr marL="342900" lvl="0" indent="-342900" algn="just" rtl="0">
              <a:spcBef>
                <a:spcPts val="360"/>
              </a:spcBef>
              <a:spcAft>
                <a:spcPts val="0"/>
              </a:spcAft>
              <a:buClr>
                <a:schemeClr val="dk1"/>
              </a:buClr>
              <a:buSzPts val="1800"/>
              <a:buChar char="•"/>
            </a:pPr>
            <a:r>
              <a:rPr lang="pt-BR" sz="1800" dirty="0"/>
              <a:t>Enviar Notificações</a:t>
            </a:r>
            <a:endParaRPr dirty="0"/>
          </a:p>
          <a:p>
            <a:pPr marL="742950" lvl="1" indent="-285750" algn="just" rtl="0">
              <a:spcBef>
                <a:spcPts val="280"/>
              </a:spcBef>
              <a:spcAft>
                <a:spcPts val="0"/>
              </a:spcAft>
              <a:buClr>
                <a:schemeClr val="dk1"/>
              </a:buClr>
              <a:buSzPts val="1400"/>
              <a:buChar char="–"/>
            </a:pPr>
            <a:r>
              <a:rPr lang="pt-BR" sz="1400" dirty="0"/>
              <a:t>Triggers podem ser usadas para enviar notificações automáticas ou executar procedimentos externos em resposta a eventos de banco de dados, como enviar um e-mail para um administrador quando uma alteração significativa ocorre.</a:t>
            </a:r>
            <a:endParaRPr dirty="0"/>
          </a:p>
          <a:p>
            <a:pPr marL="342900" lvl="0" indent="-342900" algn="just" rtl="0">
              <a:spcBef>
                <a:spcPts val="360"/>
              </a:spcBef>
              <a:spcAft>
                <a:spcPts val="0"/>
              </a:spcAft>
              <a:buClr>
                <a:schemeClr val="dk1"/>
              </a:buClr>
              <a:buSzPts val="1800"/>
              <a:buChar char="•"/>
            </a:pPr>
            <a:r>
              <a:rPr lang="pt-BR" sz="1800" dirty="0"/>
              <a:t>Atualizações em Cascata</a:t>
            </a:r>
            <a:endParaRPr dirty="0"/>
          </a:p>
          <a:p>
            <a:pPr marL="742950" lvl="1" indent="-285750" algn="just" rtl="0">
              <a:spcBef>
                <a:spcPts val="280"/>
              </a:spcBef>
              <a:spcAft>
                <a:spcPts val="0"/>
              </a:spcAft>
              <a:buClr>
                <a:schemeClr val="dk1"/>
              </a:buClr>
              <a:buSzPts val="1400"/>
              <a:buChar char="–"/>
            </a:pPr>
            <a:r>
              <a:rPr lang="pt-BR" sz="1400" dirty="0"/>
              <a:t>Em alguns casos, a alteração de dados em uma tabela necessita de atualizações correspondentes em outras tabelas. Triggers podem automatizar essas atualizações em cascata, garantindo a consistência dos dados através do banco de dados.</a:t>
            </a:r>
            <a:endParaRPr dirty="0"/>
          </a:p>
          <a:p>
            <a:pPr marL="342900" lvl="0" indent="-342900" algn="just" rtl="0">
              <a:spcBef>
                <a:spcPts val="360"/>
              </a:spcBef>
              <a:spcAft>
                <a:spcPts val="0"/>
              </a:spcAft>
              <a:buClr>
                <a:schemeClr val="dk1"/>
              </a:buClr>
              <a:buSzPts val="1800"/>
              <a:buChar char="•"/>
            </a:pPr>
            <a:r>
              <a:rPr lang="pt-BR" sz="1800" dirty="0"/>
              <a:t>Controle de Acesso Condicional</a:t>
            </a:r>
            <a:endParaRPr dirty="0"/>
          </a:p>
          <a:p>
            <a:pPr marL="742950" lvl="1" indent="-285750" algn="just" rtl="0">
              <a:spcBef>
                <a:spcPts val="280"/>
              </a:spcBef>
              <a:spcAft>
                <a:spcPts val="0"/>
              </a:spcAft>
              <a:buClr>
                <a:schemeClr val="dk1"/>
              </a:buClr>
              <a:buSzPts val="1400"/>
              <a:buChar char="–"/>
            </a:pPr>
            <a:r>
              <a:rPr lang="pt-BR" sz="1400" dirty="0"/>
              <a:t>Embora não seja seu uso mais comum, triggers podem ser configuradas para impor políticas de controle de acesso condicional, rejeitando operações de banco de dados com base em certas condições.</a:t>
            </a:r>
            <a:endParaRPr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Triggers</a:t>
            </a:r>
            <a:endParaRPr/>
          </a:p>
        </p:txBody>
      </p:sp>
      <p:sp>
        <p:nvSpPr>
          <p:cNvPr id="127" name="Google Shape;127;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spcBef>
                <a:spcPts val="0"/>
              </a:spcBef>
              <a:spcAft>
                <a:spcPts val="0"/>
              </a:spcAft>
              <a:buClr>
                <a:schemeClr val="dk1"/>
              </a:buClr>
              <a:buSzPct val="100000"/>
              <a:buChar char="•"/>
            </a:pPr>
            <a:r>
              <a:rPr lang="pt-BR" dirty="0"/>
              <a:t>O uso de triggers em um sistema de gerenciamento de banco de dados como MySQL para controle de integridade é particularmente útil quando as restrições padrão (chaves primárias, chaves estrangeiras, restrições de unicidade e verificações) não são suficientes para aplicar todas as regras de negócio ou garantir a consistência dos dados em um nível mais granular ou complexo. </a:t>
            </a:r>
            <a:endParaRPr dirty="0"/>
          </a:p>
          <a:p>
            <a:pPr marL="342900" lvl="0" indent="-342900" algn="just" rtl="0">
              <a:spcBef>
                <a:spcPts val="544"/>
              </a:spcBef>
              <a:spcAft>
                <a:spcPts val="0"/>
              </a:spcAft>
              <a:buClr>
                <a:schemeClr val="dk1"/>
              </a:buClr>
              <a:buSzPct val="100000"/>
              <a:buChar char="•"/>
            </a:pPr>
            <a:r>
              <a:rPr lang="pt-BR" dirty="0"/>
              <a:t>Utilizando a base de dados de teste HR (</a:t>
            </a:r>
            <a:r>
              <a:rPr lang="pt-BR" dirty="0" err="1"/>
              <a:t>Human</a:t>
            </a:r>
            <a:r>
              <a:rPr lang="pt-BR" dirty="0"/>
              <a:t> </a:t>
            </a:r>
            <a:r>
              <a:rPr lang="pt-BR" dirty="0" err="1"/>
              <a:t>Resources</a:t>
            </a:r>
            <a:r>
              <a:rPr lang="pt-BR" dirty="0"/>
              <a:t>) como exemplo, podemos explorar cenários onde o uso de triggers para controle de integridade pode ser particularmente benéfico.</a:t>
            </a:r>
            <a:endParaRPr dirty="0"/>
          </a:p>
          <a:p>
            <a:pPr marL="742950" lvl="1" indent="-285750" algn="just" rtl="0">
              <a:spcBef>
                <a:spcPts val="476"/>
              </a:spcBef>
              <a:spcAft>
                <a:spcPts val="0"/>
              </a:spcAft>
              <a:buClr>
                <a:schemeClr val="dk1"/>
              </a:buClr>
              <a:buSzPct val="100000"/>
              <a:buChar char="–"/>
            </a:pPr>
            <a:r>
              <a:rPr lang="pt-BR" dirty="0"/>
              <a:t>Garantindo a Integridade dos Salários</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pt-BR"/>
              <a:t>Triggers</a:t>
            </a:r>
            <a:endParaRPr/>
          </a:p>
        </p:txBody>
      </p:sp>
      <p:sp>
        <p:nvSpPr>
          <p:cNvPr id="133" name="Google Shape;133;p9"/>
          <p:cNvSpPr txBox="1">
            <a:spLocks noGrp="1"/>
          </p:cNvSpPr>
          <p:nvPr>
            <p:ph type="body" idx="1"/>
          </p:nvPr>
        </p:nvSpPr>
        <p:spPr>
          <a:xfrm>
            <a:off x="457200" y="1377538"/>
            <a:ext cx="8229600" cy="4748625"/>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spcBef>
                <a:spcPts val="0"/>
              </a:spcBef>
              <a:spcAft>
                <a:spcPts val="0"/>
              </a:spcAft>
              <a:buClr>
                <a:schemeClr val="dk1"/>
              </a:buClr>
              <a:buSzPct val="100000"/>
              <a:buChar char="•"/>
            </a:pPr>
            <a:r>
              <a:rPr lang="pt-BR" dirty="0"/>
              <a:t>Suponha que na base de dados HR exista uma tabela </a:t>
            </a:r>
            <a:r>
              <a:rPr lang="pt-BR" dirty="0" err="1"/>
              <a:t>employees</a:t>
            </a:r>
            <a:r>
              <a:rPr lang="pt-BR" dirty="0"/>
              <a:t> que inclua colunas para o ID do empregado, nome, cargo, e salário. Uma das regras de negócio pode ser que "nenhum empregado pode receber um salário inferior ao mínimo estabelecido para o seu cargo".</a:t>
            </a:r>
            <a:endParaRPr dirty="0"/>
          </a:p>
          <a:p>
            <a:pPr marL="742950" lvl="1" indent="-285750" algn="just" rtl="0">
              <a:spcBef>
                <a:spcPts val="350"/>
              </a:spcBef>
              <a:spcAft>
                <a:spcPts val="0"/>
              </a:spcAft>
              <a:buClr>
                <a:schemeClr val="dk1"/>
              </a:buClr>
              <a:buSzPct val="100000"/>
              <a:buChar char="–"/>
            </a:pPr>
            <a:r>
              <a:rPr lang="pt-BR" dirty="0"/>
              <a:t>As restrições padrão do MySQL podem garantir que cada empregado tenha um salário atribuído, mas não podem assegurar que o salário respeite as regras de negócio relacionadas ao mínimo por cargo. Aqui entra a trigger:</a:t>
            </a:r>
            <a:endParaRPr dirty="0"/>
          </a:p>
          <a:p>
            <a:pPr marL="742950" lvl="1" indent="-174625" algn="just" rtl="0">
              <a:spcBef>
                <a:spcPts val="350"/>
              </a:spcBef>
              <a:spcAft>
                <a:spcPts val="0"/>
              </a:spcAft>
              <a:buClr>
                <a:schemeClr val="dk1"/>
              </a:buClr>
              <a:buSzPct val="100000"/>
              <a:buNone/>
            </a:pPr>
            <a:endParaRPr dirty="0"/>
          </a:p>
          <a:p>
            <a:pPr marL="342900" lvl="0" indent="-342900" algn="just" rtl="0">
              <a:spcBef>
                <a:spcPts val="400"/>
              </a:spcBef>
              <a:spcAft>
                <a:spcPts val="0"/>
              </a:spcAft>
              <a:buClr>
                <a:schemeClr val="dk1"/>
              </a:buClr>
              <a:buSzPct val="100000"/>
              <a:buChar char="•"/>
            </a:pPr>
            <a:r>
              <a:rPr lang="pt-BR" dirty="0"/>
              <a:t>Passo 1: Criação da Trigger</a:t>
            </a:r>
            <a:endParaRPr dirty="0"/>
          </a:p>
          <a:p>
            <a:pPr marL="742950" lvl="1" indent="-285750" algn="just" rtl="0">
              <a:spcBef>
                <a:spcPts val="350"/>
              </a:spcBef>
              <a:spcAft>
                <a:spcPts val="0"/>
              </a:spcAft>
              <a:buClr>
                <a:schemeClr val="dk1"/>
              </a:buClr>
              <a:buSzPct val="100000"/>
              <a:buChar char="–"/>
            </a:pPr>
            <a:r>
              <a:rPr lang="pt-BR" dirty="0"/>
              <a:t>Criar uma trigger BEFORE UPDATE na tabela </a:t>
            </a:r>
            <a:r>
              <a:rPr lang="pt-BR" dirty="0" err="1"/>
              <a:t>employees</a:t>
            </a:r>
            <a:r>
              <a:rPr lang="pt-BR" dirty="0"/>
              <a:t> que verifica se o novo salário está de acordo com o mínimo estabelecido para o cargo. </a:t>
            </a:r>
            <a:endParaRPr dirty="0"/>
          </a:p>
          <a:p>
            <a:pPr marL="742950" lvl="1" indent="-285750" algn="just" rtl="0">
              <a:spcBef>
                <a:spcPts val="350"/>
              </a:spcBef>
              <a:spcAft>
                <a:spcPts val="0"/>
              </a:spcAft>
              <a:buClr>
                <a:schemeClr val="dk1"/>
              </a:buClr>
              <a:buSzPct val="100000"/>
              <a:buChar char="–"/>
            </a:pPr>
            <a:r>
              <a:rPr lang="pt-BR" dirty="0"/>
              <a:t>Se o novo salário for inferior ao mínimo, a trigger pode cancelar a atualização e lançar um erro ou ajustar automaticamente o salário para o mínimo permitido.</a:t>
            </a: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4967</Words>
  <Application>Microsoft Office PowerPoint</Application>
  <PresentationFormat>Apresentação na tela (4:3)</PresentationFormat>
  <Paragraphs>397</Paragraphs>
  <Slides>40</Slides>
  <Notes>38</Notes>
  <HiddenSlides>0</HiddenSlides>
  <MMClips>0</MMClips>
  <ScaleCrop>false</ScaleCrop>
  <HeadingPairs>
    <vt:vector size="4" baseType="variant">
      <vt:variant>
        <vt:lpstr>Tema</vt:lpstr>
      </vt:variant>
      <vt:variant>
        <vt:i4>1</vt:i4>
      </vt:variant>
      <vt:variant>
        <vt:lpstr>Títulos de slides</vt:lpstr>
      </vt:variant>
      <vt:variant>
        <vt:i4>40</vt:i4>
      </vt:variant>
    </vt:vector>
  </HeadingPairs>
  <TitlesOfParts>
    <vt:vector size="41" baseType="lpstr">
      <vt:lpstr>Tema do Office</vt:lpstr>
      <vt:lpstr>Trigger</vt:lpstr>
      <vt:lpstr>Trigger Definição</vt:lpstr>
      <vt:lpstr>Trigger Definição</vt:lpstr>
      <vt:lpstr>Trigger Proposito</vt:lpstr>
      <vt:lpstr>Trigger Proposito</vt:lpstr>
      <vt:lpstr>Trigger Utilização (Regra de Negócio)</vt:lpstr>
      <vt:lpstr>Trigger Utilização (Regra de Negócio)</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Triggers</vt:lpstr>
      <vt:lpstr>Vantagens e Benefícios das Triggers</vt:lpstr>
      <vt:lpstr>Triggers</vt:lpstr>
      <vt:lpstr>Vantagens e Benefícios das Triggers</vt:lpstr>
      <vt:lpstr>Vantagens e Benefícios das Triggers</vt:lpstr>
      <vt:lpstr>Vantagens e Benefícios das Triggers</vt:lpstr>
      <vt:lpstr>Triggers Problemas de Performance</vt:lpstr>
      <vt:lpstr>Triggers Problemas de Performance</vt:lpstr>
      <vt:lpstr>Cuidados com Triggers em Cascata</vt:lpstr>
      <vt:lpstr>Cuidados com Triggers em Cascata</vt:lpstr>
      <vt:lpstr>Triggers Problema de Manutenção e Depuração</vt:lpstr>
      <vt:lpstr>Triggers Problema de Manutenção e Depuração</vt:lpstr>
      <vt:lpstr>Melhores Práticas para Uso de Triggers no MySQL</vt:lpstr>
      <vt:lpstr>Triggers vs. Outras Soluções no MySQL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dc:title>
  <dc:creator>sv130424</dc:creator>
  <cp:lastModifiedBy>sv130424</cp:lastModifiedBy>
  <cp:revision>2</cp:revision>
  <dcterms:created xsi:type="dcterms:W3CDTF">2024-04-05T20:09:30Z</dcterms:created>
  <dcterms:modified xsi:type="dcterms:W3CDTF">2025-03-14T21:00:56Z</dcterms:modified>
</cp:coreProperties>
</file>