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7" r:id="rId4"/>
  </p:sldMasterIdLst>
  <p:notesMasterIdLst>
    <p:notesMasterId r:id="rId34"/>
  </p:notesMasterIdLst>
  <p:sldIdLst>
    <p:sldId id="256" r:id="rId5"/>
    <p:sldId id="257" r:id="rId6"/>
    <p:sldId id="266" r:id="rId7"/>
    <p:sldId id="264" r:id="rId8"/>
    <p:sldId id="267" r:id="rId9"/>
    <p:sldId id="258" r:id="rId10"/>
    <p:sldId id="268" r:id="rId11"/>
    <p:sldId id="269" r:id="rId12"/>
    <p:sldId id="265" r:id="rId13"/>
    <p:sldId id="270" r:id="rId14"/>
    <p:sldId id="271" r:id="rId15"/>
    <p:sldId id="272" r:id="rId16"/>
    <p:sldId id="259" r:id="rId17"/>
    <p:sldId id="260" r:id="rId18"/>
    <p:sldId id="273" r:id="rId19"/>
    <p:sldId id="274" r:id="rId20"/>
    <p:sldId id="275" r:id="rId21"/>
    <p:sldId id="276" r:id="rId22"/>
    <p:sldId id="262" r:id="rId23"/>
    <p:sldId id="263" r:id="rId24"/>
    <p:sldId id="282" r:id="rId25"/>
    <p:sldId id="283" r:id="rId26"/>
    <p:sldId id="277" r:id="rId27"/>
    <p:sldId id="279" r:id="rId28"/>
    <p:sldId id="278" r:id="rId29"/>
    <p:sldId id="280" r:id="rId30"/>
    <p:sldId id="281" r:id="rId31"/>
    <p:sldId id="284" r:id="rId32"/>
    <p:sldId id="28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00A7-1BA1-4A6C-B89F-3BFDF4E67060}" v="13" dt="2023-08-23T02:54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>
        <p:scale>
          <a:sx n="100" d="100"/>
          <a:sy n="100" d="100"/>
        </p:scale>
        <p:origin x="-1362" y="-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798794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72C8-1C87-42EF-8A11-BF6DFA19ED8B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6488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72C8-1C87-42EF-8A11-BF6DFA19ED8B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966015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=""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=""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=""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=""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=""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=""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=""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=""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=""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=""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=""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=""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=""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=""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=""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=""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=""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=""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=""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=""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=""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=""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=""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=""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=""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=""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=""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=""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=""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=""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=""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=""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=""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=""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=""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=""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=""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=""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=""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=""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=""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=""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=""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=""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=""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=""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=""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=""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=""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961375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54754254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111568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3586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50153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096113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A72C8-1C87-42EF-8A11-BF6DFA19ED8B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3599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7899698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A72C8-1C87-42EF-8A11-BF6DFA19ED8B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PRESENTATION TITLE</a:t>
            </a:r>
            <a:endParaRPr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68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51" r:id="rId12"/>
    <p:sldLayoutId id="2147483654" r:id="rId13"/>
    <p:sldLayoutId id="2147483658" r:id="rId14"/>
    <p:sldLayoutId id="2147483662" r:id="rId1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Funções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smtClean="0"/>
              <a:t>SQL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Functions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</a:t>
            </a:r>
            <a:r>
              <a:rPr lang="pt-BR" dirty="0" err="1" smtClean="0"/>
              <a:t>Functions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dirty="0" smtClean="0"/>
              <a:t>A palavra-chave DETERMINISTIC é usada para indicar que uma função é determinística, ou seja, dadas as mesmas entradas, a função sempre produzirá o mesmo resultado, independentemente de quaisquer outros fatores ou quantas vezes seja chamada. </a:t>
            </a:r>
          </a:p>
          <a:p>
            <a:r>
              <a:rPr lang="pt-BR" dirty="0" smtClean="0"/>
              <a:t>Isso contrasta com funções não determinísticas, cujos resultados podem variar a cada chamada, mesmo com as mesmas entradas, devido a fatores como estado do banco de dados, configurações do sistema ou data e hora atuais.</a:t>
            </a:r>
          </a:p>
          <a:p>
            <a:r>
              <a:rPr lang="pt-BR" dirty="0" smtClean="0"/>
              <a:t>Otimização e </a:t>
            </a:r>
            <a:r>
              <a:rPr lang="pt-BR" dirty="0" err="1" smtClean="0"/>
              <a:t>Caching</a:t>
            </a:r>
            <a:r>
              <a:rPr lang="pt-BR" dirty="0" smtClean="0"/>
              <a:t>: </a:t>
            </a:r>
          </a:p>
          <a:p>
            <a:pPr lvl="1"/>
            <a:r>
              <a:rPr lang="pt-BR" dirty="0" err="1" smtClean="0"/>
              <a:t>SGBDs</a:t>
            </a:r>
            <a:r>
              <a:rPr lang="pt-BR" dirty="0" smtClean="0"/>
              <a:t> podem otimizar e fazer cache dos resultados de funções determinísticas, melhorando o desempenho. </a:t>
            </a:r>
          </a:p>
          <a:p>
            <a:pPr lvl="1"/>
            <a:r>
              <a:rPr lang="pt-BR" dirty="0" smtClean="0"/>
              <a:t>Sabendo que o resultado de uma função determinística é sempre o mesmo para um conjunto específico de entradas, o SGBD pode armazenar em cache esse resultado e reutilizá-lo, evitando </a:t>
            </a:r>
            <a:r>
              <a:rPr lang="pt-BR" dirty="0" err="1" smtClean="0"/>
              <a:t>recalculações</a:t>
            </a:r>
            <a:r>
              <a:rPr lang="pt-BR" dirty="0" smtClean="0"/>
              <a:t> desnecessárias.</a:t>
            </a:r>
          </a:p>
          <a:p>
            <a:r>
              <a:rPr lang="pt-BR" dirty="0" smtClean="0"/>
              <a:t>Replicação e Log Binário: </a:t>
            </a:r>
          </a:p>
          <a:p>
            <a:pPr lvl="1"/>
            <a:r>
              <a:rPr lang="pt-BR" dirty="0" smtClean="0"/>
              <a:t>Em ambientes de replicação, especialmente no MySQL, funções determinísticas garantem a consistência dos dados entre o servidor principal e os servidores de réplica. </a:t>
            </a:r>
          </a:p>
          <a:p>
            <a:pPr lvl="1"/>
            <a:r>
              <a:rPr lang="pt-BR" dirty="0" smtClean="0"/>
              <a:t>Isso é crucial para operações que dependem do log binário, onde a execução de funções não determinísticas pode levar a discrepâncias de dados.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4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</a:t>
            </a:r>
            <a:r>
              <a:rPr lang="pt-BR" dirty="0" err="1" smtClean="0"/>
              <a:t>Functions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Não é sempre obrigatório: </a:t>
            </a:r>
          </a:p>
          <a:p>
            <a:pPr lvl="1"/>
            <a:r>
              <a:rPr lang="pt-BR" dirty="0" smtClean="0"/>
              <a:t>A especificação DETERMINISTIC não é obrigatória para todas as funções; no entanto, é uma boa prática declará-la quando você sabe que a função é determinística. </a:t>
            </a:r>
          </a:p>
          <a:p>
            <a:pPr lvl="1"/>
            <a:r>
              <a:rPr lang="pt-BR" dirty="0" smtClean="0"/>
              <a:t>Se uma função é claramente não determinística (por exemplo, se ela retorna a data e hora atual ou consulta dados voláteis), você deve usar a palavra-chave NOT DETERMINISTIC.</a:t>
            </a:r>
          </a:p>
          <a:p>
            <a:r>
              <a:rPr lang="pt-BR" dirty="0" smtClean="0"/>
              <a:t>Consequências de omissão: </a:t>
            </a:r>
          </a:p>
          <a:p>
            <a:pPr lvl="1"/>
            <a:r>
              <a:rPr lang="pt-BR" dirty="0" smtClean="0"/>
              <a:t>Se você não especificar DETERMINISTIC ou NOT DETERMINISTIC, o comportamento padrão pode variar dependendo do SGBD. </a:t>
            </a:r>
          </a:p>
          <a:p>
            <a:pPr lvl="1"/>
            <a:r>
              <a:rPr lang="pt-BR" dirty="0" smtClean="0"/>
              <a:t>No MySQL, por exemplo, se o modo STRICT está habilitado e você está criando uma função que modifica dados mas não especifica DETERMINISTIC, NO SQL, ou READS SQL DATA, o MySQL rejeitará a função por motivos de segurança e consistência de replicação.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6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</a:t>
            </a:r>
            <a:r>
              <a:rPr lang="pt-BR" dirty="0" err="1" smtClean="0"/>
              <a:t>Functions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Funções com resultados previsíveis: </a:t>
            </a:r>
          </a:p>
          <a:p>
            <a:pPr lvl="1"/>
            <a:r>
              <a:rPr lang="pt-BR" dirty="0" smtClean="0"/>
              <a:t>Use DETERMINISTIC para funções cujos resultados são previsíveis e consistentes, dadas as mesmas entradas. </a:t>
            </a:r>
          </a:p>
          <a:p>
            <a:pPr lvl="2"/>
            <a:r>
              <a:rPr lang="pt-BR" dirty="0" smtClean="0"/>
              <a:t>Exemplos incluem funções matemáticas ou de manipulação de </a:t>
            </a:r>
            <a:r>
              <a:rPr lang="pt-BR" dirty="0" err="1" smtClean="0"/>
              <a:t>strings</a:t>
            </a:r>
            <a:r>
              <a:rPr lang="pt-BR" dirty="0" smtClean="0"/>
              <a:t> que não dependem do estado do banco de dados ou do momento da execução.</a:t>
            </a:r>
          </a:p>
          <a:p>
            <a:r>
              <a:rPr lang="pt-BR" dirty="0" smtClean="0"/>
              <a:t>Considerações de replicação: </a:t>
            </a:r>
          </a:p>
          <a:p>
            <a:pPr lvl="1"/>
            <a:r>
              <a:rPr lang="pt-BR" dirty="0" smtClean="0"/>
              <a:t>Em ambientes que usam replicação, é especialmente importante marcar corretamente as funções como DETERMINISTIC ou NOT DETERMINISTIC para garantir a consistência dos dados.</a:t>
            </a:r>
          </a:p>
          <a:p>
            <a:r>
              <a:rPr lang="pt-BR" dirty="0" smtClean="0"/>
              <a:t>Em resumo, a declaração DETERMINISTIC é uma parte importante da definição de funções em SQL, pois informa ao SGBD sobre a natureza previsível da função, permitindo otimizações e garantindo a consistência em ambientes replicados. </a:t>
            </a:r>
          </a:p>
          <a:p>
            <a:pPr lvl="1"/>
            <a:r>
              <a:rPr lang="pt-BR" dirty="0" smtClean="0"/>
              <a:t>Embora não seja estritamente obrigatória em todos os casos, sua especificação correta é crucial para o desempenho e a integridade dos dados.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8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Vantagens das Functions em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Reuso de Código: </a:t>
            </a:r>
          </a:p>
          <a:p>
            <a:pPr lvl="1"/>
            <a:r>
              <a:rPr lang="pt-BR" dirty="0" smtClean="0"/>
              <a:t>Uma vez definida, a função pode ser reutilizada em várias partes do banco de dados, evitando a duplicação de código.</a:t>
            </a:r>
          </a:p>
          <a:p>
            <a:r>
              <a:rPr lang="pt-BR" dirty="0" smtClean="0"/>
              <a:t>Encapsulamento: </a:t>
            </a:r>
          </a:p>
          <a:p>
            <a:pPr lvl="1"/>
            <a:r>
              <a:rPr lang="pt-BR" dirty="0" smtClean="0"/>
              <a:t>As funções permitem encapsular lógicas complexas, tornando as consultas SQL mais simples e legíveis.</a:t>
            </a:r>
          </a:p>
          <a:p>
            <a:r>
              <a:rPr lang="pt-BR" dirty="0" smtClean="0"/>
              <a:t>Desempenho: </a:t>
            </a:r>
          </a:p>
          <a:p>
            <a:pPr lvl="1"/>
            <a:r>
              <a:rPr lang="pt-BR" dirty="0" smtClean="0"/>
              <a:t>Em alguns casos, o uso de funções pode melhorar o desempenho, pois a lógica é executada mais próxima dos dados.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Desvantagens das Functions em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Manutenção: </a:t>
            </a:r>
          </a:p>
          <a:p>
            <a:pPr lvl="1"/>
            <a:r>
              <a:rPr lang="pt-BR" dirty="0" smtClean="0"/>
              <a:t>Funções complexas podem ser difíceis de manter e atualizar, especialmente se a lógica de negócios mudar frequentemente.</a:t>
            </a:r>
          </a:p>
          <a:p>
            <a:r>
              <a:rPr lang="pt-BR" dirty="0" smtClean="0"/>
              <a:t>Desempenho: </a:t>
            </a:r>
          </a:p>
          <a:p>
            <a:pPr lvl="1"/>
            <a:r>
              <a:rPr lang="pt-BR" dirty="0" smtClean="0"/>
              <a:t>Embora possam melhorar o desempenho em alguns casos, o uso excessivo de funções, especialmente em consultas grandes ou complexas, pode degradar o desempenho.</a:t>
            </a:r>
          </a:p>
          <a:p>
            <a:r>
              <a:rPr lang="pt-BR" dirty="0" smtClean="0"/>
              <a:t>Portabilidade: </a:t>
            </a:r>
          </a:p>
          <a:p>
            <a:pPr lvl="1"/>
            <a:r>
              <a:rPr lang="pt-BR" dirty="0" smtClean="0"/>
              <a:t>Funções são específicas do SGBD. </a:t>
            </a:r>
          </a:p>
          <a:p>
            <a:pPr lvl="1"/>
            <a:r>
              <a:rPr lang="pt-BR" dirty="0" smtClean="0"/>
              <a:t>Se você mudar de MySQL para outro SGBD, as funções precisarão ser reescritas ou ajustadas.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Parâmetros em </a:t>
            </a:r>
            <a:r>
              <a:rPr lang="pt-BR" dirty="0" err="1" smtClean="0"/>
              <a:t>Functions</a:t>
            </a:r>
            <a:r>
              <a:rPr lang="pt-BR" dirty="0" smtClean="0"/>
              <a:t> 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 smtClean="0"/>
              <a:t>Tipos Numéricos</a:t>
            </a:r>
          </a:p>
          <a:p>
            <a:pPr lvl="1"/>
            <a:r>
              <a:rPr lang="pt-BR" dirty="0" smtClean="0"/>
              <a:t>INT: Para números inteiros.</a:t>
            </a:r>
          </a:p>
          <a:p>
            <a:pPr lvl="1"/>
            <a:r>
              <a:rPr lang="pt-BR" dirty="0" smtClean="0"/>
              <a:t>DECIMAL(M, N): Para números decimais com M dígitos no total e N dígitos após o ponto decimal.</a:t>
            </a:r>
          </a:p>
          <a:p>
            <a:pPr lvl="1"/>
            <a:r>
              <a:rPr lang="pt-BR" dirty="0" smtClean="0"/>
              <a:t>FLOAT, DOUBLE: Para números de ponto flutuante com precisão simples e dupla, respectivamente.</a:t>
            </a:r>
          </a:p>
          <a:p>
            <a:r>
              <a:rPr lang="pt-BR" dirty="0" smtClean="0"/>
              <a:t>Tipos de Data e Hora</a:t>
            </a:r>
          </a:p>
          <a:p>
            <a:pPr lvl="1"/>
            <a:r>
              <a:rPr lang="pt-BR" dirty="0" smtClean="0"/>
              <a:t>DATE: Para datas (ano, mês, dia).</a:t>
            </a:r>
          </a:p>
          <a:p>
            <a:pPr lvl="1"/>
            <a:r>
              <a:rPr lang="pt-BR" dirty="0" smtClean="0"/>
              <a:t>TIME: Para tempo (hora, minuto, segundo).</a:t>
            </a:r>
          </a:p>
          <a:p>
            <a:pPr lvl="1"/>
            <a:r>
              <a:rPr lang="pt-BR" dirty="0" smtClean="0"/>
              <a:t>DATETIME: Para data e hora.</a:t>
            </a:r>
          </a:p>
          <a:p>
            <a:pPr lvl="1"/>
            <a:r>
              <a:rPr lang="pt-BR" dirty="0" smtClean="0"/>
              <a:t>TIMESTAMP: Para </a:t>
            </a:r>
            <a:r>
              <a:rPr lang="pt-BR" dirty="0" err="1" smtClean="0"/>
              <a:t>timestamp</a:t>
            </a:r>
            <a:r>
              <a:rPr lang="pt-BR" dirty="0" smtClean="0"/>
              <a:t>, que inclui data e hora, comumente usado para registrar quando um evento ocorreu.</a:t>
            </a:r>
          </a:p>
          <a:p>
            <a:pPr lvl="1"/>
            <a:r>
              <a:rPr lang="pt-BR" dirty="0" smtClean="0"/>
              <a:t>YEAR: Para ano.</a:t>
            </a:r>
          </a:p>
          <a:p>
            <a:r>
              <a:rPr lang="pt-BR" dirty="0" smtClean="0"/>
              <a:t>Tipos de </a:t>
            </a:r>
            <a:r>
              <a:rPr lang="pt-BR" dirty="0" err="1" smtClean="0"/>
              <a:t>String</a:t>
            </a:r>
            <a:endParaRPr lang="pt-BR" dirty="0" smtClean="0"/>
          </a:p>
          <a:p>
            <a:pPr lvl="1"/>
            <a:r>
              <a:rPr lang="pt-BR" dirty="0" smtClean="0"/>
              <a:t>CHAR(N): Para </a:t>
            </a:r>
            <a:r>
              <a:rPr lang="pt-BR" dirty="0" err="1" smtClean="0"/>
              <a:t>strings</a:t>
            </a:r>
            <a:r>
              <a:rPr lang="pt-BR" dirty="0" smtClean="0"/>
              <a:t> de comprimento fixo, com N caracteres.</a:t>
            </a:r>
          </a:p>
          <a:p>
            <a:pPr lvl="1"/>
            <a:r>
              <a:rPr lang="pt-BR" dirty="0" smtClean="0"/>
              <a:t>VARCHAR(N): Para </a:t>
            </a:r>
            <a:r>
              <a:rPr lang="pt-BR" dirty="0" err="1" smtClean="0"/>
              <a:t>strings</a:t>
            </a:r>
            <a:r>
              <a:rPr lang="pt-BR" dirty="0" smtClean="0"/>
              <a:t> de comprimento variável, com um máximo de N caracteres.</a:t>
            </a:r>
          </a:p>
          <a:p>
            <a:pPr lvl="1"/>
            <a:r>
              <a:rPr lang="pt-BR" dirty="0" smtClean="0"/>
              <a:t>TEXT: Para </a:t>
            </a:r>
            <a:r>
              <a:rPr lang="pt-BR" dirty="0" err="1" smtClean="0"/>
              <a:t>strings</a:t>
            </a:r>
            <a:r>
              <a:rPr lang="pt-BR" dirty="0" smtClean="0"/>
              <a:t> longas de texto.</a:t>
            </a:r>
          </a:p>
          <a:p>
            <a:r>
              <a:rPr lang="pt-BR" dirty="0" smtClean="0"/>
              <a:t>Tipos Binários</a:t>
            </a:r>
          </a:p>
          <a:p>
            <a:pPr lvl="1"/>
            <a:r>
              <a:rPr lang="pt-BR" dirty="0" smtClean="0"/>
              <a:t>BINARY(N): Semelhante a CHAR(N), mas para dados binários.</a:t>
            </a:r>
          </a:p>
          <a:p>
            <a:pPr lvl="1"/>
            <a:r>
              <a:rPr lang="pt-BR" dirty="0" smtClean="0"/>
              <a:t>VARBINARY(N): Semelhante a VARCHAR(N), mas para dados binários.</a:t>
            </a:r>
          </a:p>
          <a:p>
            <a:pPr lvl="1"/>
            <a:r>
              <a:rPr lang="pt-BR" dirty="0" smtClean="0"/>
              <a:t>BLOB: Para objetos binários grandes, como imagens ou arquivos.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41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Parâmetros em </a:t>
            </a:r>
            <a:r>
              <a:rPr lang="pt-BR" dirty="0" err="1" smtClean="0"/>
              <a:t>Functions</a:t>
            </a:r>
            <a:r>
              <a:rPr lang="pt-BR" dirty="0" smtClean="0"/>
              <a:t> 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000" dirty="0" smtClean="0"/>
              <a:t>Tipos Lógicos</a:t>
            </a:r>
          </a:p>
          <a:p>
            <a:pPr lvl="1"/>
            <a:r>
              <a:rPr lang="pt-BR" sz="1800" dirty="0" smtClean="0"/>
              <a:t>BOOLEAN ou BOOL: Para valores verdadeiros ou falsos. Em alguns </a:t>
            </a:r>
            <a:r>
              <a:rPr lang="pt-BR" sz="1800" dirty="0" err="1" smtClean="0"/>
              <a:t>SGBDs</a:t>
            </a:r>
            <a:r>
              <a:rPr lang="pt-BR" sz="1800" dirty="0" smtClean="0"/>
              <a:t>, é representado como um alias para TINYINT(1), onde 0 representa falso e 1 representa verdadeiro.</a:t>
            </a:r>
          </a:p>
          <a:p>
            <a:r>
              <a:rPr lang="pt-BR" sz="2000" dirty="0" smtClean="0"/>
              <a:t>Tipos Enumerados e Conjuntos</a:t>
            </a:r>
          </a:p>
          <a:p>
            <a:pPr lvl="1"/>
            <a:r>
              <a:rPr lang="pt-BR" sz="1800" dirty="0" smtClean="0"/>
              <a:t>ENUM(val1, val2, ...): Para um valor escolhido de uma lista de valores possíveis especificados.</a:t>
            </a:r>
          </a:p>
          <a:p>
            <a:pPr lvl="1"/>
            <a:r>
              <a:rPr lang="pt-BR" sz="1800" dirty="0" smtClean="0"/>
              <a:t>SET(val1, val2, ...): Para uma coleção de valores escolhidos de uma lista de valores possíveis especificados.</a:t>
            </a:r>
          </a:p>
          <a:p>
            <a:r>
              <a:rPr lang="pt-BR" sz="2000" dirty="0" smtClean="0"/>
              <a:t>Considerações</a:t>
            </a:r>
          </a:p>
          <a:p>
            <a:pPr lvl="1"/>
            <a:r>
              <a:rPr lang="pt-BR" sz="1800" dirty="0" smtClean="0"/>
              <a:t>Tipos de Parâmetros vs. Argumentos: </a:t>
            </a:r>
          </a:p>
          <a:p>
            <a:pPr lvl="1"/>
            <a:r>
              <a:rPr lang="pt-BR" sz="1800" dirty="0" smtClean="0"/>
              <a:t>É importante diferenciar os tipos de parâmetros (que definem o tipo de dado que a função espera receber) dos argumentos (os valores reais passados para a função em uma chamada específica).</a:t>
            </a:r>
          </a:p>
          <a:p>
            <a:r>
              <a:rPr lang="pt-BR" sz="2000" dirty="0" smtClean="0"/>
              <a:t>Compatibilidade e Conversão: </a:t>
            </a:r>
          </a:p>
          <a:p>
            <a:pPr lvl="1"/>
            <a:r>
              <a:rPr lang="pt-BR" sz="1800" dirty="0" smtClean="0"/>
              <a:t>Alguns </a:t>
            </a:r>
            <a:r>
              <a:rPr lang="pt-BR" sz="1800" dirty="0" err="1" smtClean="0"/>
              <a:t>SGBDs</a:t>
            </a:r>
            <a:r>
              <a:rPr lang="pt-BR" sz="1800" dirty="0" smtClean="0"/>
              <a:t> realizam conversões implícitas entre tipos compatíveis, mas é boa prática garantir que os argumentos correspondam aos tipos de parâmetros esperados para evitar erros ou comportamentos inesperados.</a:t>
            </a:r>
            <a:endParaRPr lang="pt-BR" sz="1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882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Parâmetros em </a:t>
            </a:r>
            <a:r>
              <a:rPr lang="pt-BR" dirty="0" err="1" smtClean="0"/>
              <a:t>Functions</a:t>
            </a:r>
            <a:r>
              <a:rPr lang="pt-BR" dirty="0" smtClean="0"/>
              <a:t> 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Funções Sem Parâmetros</a:t>
            </a:r>
          </a:p>
          <a:p>
            <a:pPr lvl="1"/>
            <a:r>
              <a:rPr lang="pt-BR" dirty="0" smtClean="0"/>
              <a:t>Possibilidade: </a:t>
            </a:r>
          </a:p>
          <a:p>
            <a:pPr lvl="2"/>
            <a:r>
              <a:rPr lang="pt-BR" dirty="0" smtClean="0"/>
              <a:t>É totalmente possível criar funções sem parâmetros em muitos </a:t>
            </a:r>
            <a:r>
              <a:rPr lang="pt-BR" dirty="0" err="1" smtClean="0"/>
              <a:t>SGBDs</a:t>
            </a:r>
            <a:r>
              <a:rPr lang="pt-BR" dirty="0" smtClean="0"/>
              <a:t>, incluindo MySQL. </a:t>
            </a:r>
          </a:p>
          <a:p>
            <a:pPr lvl="2"/>
            <a:r>
              <a:rPr lang="pt-BR" dirty="0" smtClean="0"/>
              <a:t>Essas funções realizam operações que não dependem de entrada externa e geralmente retornam um valor baseado em informações constantes ou que podem ser acessadas internamente pela função.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Exemplo de Uso: </a:t>
            </a:r>
          </a:p>
          <a:p>
            <a:pPr lvl="2"/>
            <a:r>
              <a:rPr lang="pt-BR" dirty="0" smtClean="0"/>
              <a:t>Uma função sem parâmetros pode ser usada para retornar uma configuração constante do sistema, um valor calculado fixo, ou realizar uma consulta que não necessita de entrada externa.</a:t>
            </a:r>
          </a:p>
          <a:p>
            <a:pPr lvl="2"/>
            <a:endParaRPr lang="pt-BR" dirty="0" smtClean="0"/>
          </a:p>
          <a:p>
            <a:pPr marL="1371600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RetornaValorFixo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1371600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RETURNS INT</a:t>
            </a:r>
          </a:p>
          <a:p>
            <a:pPr marL="1371600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DETERMINISTIC</a:t>
            </a:r>
          </a:p>
          <a:p>
            <a:pPr marL="1371600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1371600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RETURN 42;</a:t>
            </a:r>
          </a:p>
          <a:p>
            <a:pPr marL="1371600" lvl="3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END;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5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Parâmetros em </a:t>
            </a:r>
            <a:r>
              <a:rPr lang="pt-BR" dirty="0" err="1" smtClean="0"/>
              <a:t>Functions</a:t>
            </a:r>
            <a:r>
              <a:rPr lang="pt-BR" dirty="0" smtClean="0"/>
              <a:t> 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Funções Sem Retorno</a:t>
            </a:r>
          </a:p>
          <a:p>
            <a:pPr lvl="1"/>
            <a:r>
              <a:rPr lang="pt-BR" dirty="0" smtClean="0"/>
              <a:t>Conceito: </a:t>
            </a:r>
          </a:p>
          <a:p>
            <a:pPr lvl="2"/>
            <a:r>
              <a:rPr lang="pt-BR" dirty="0" smtClean="0"/>
              <a:t>No contexto estrito de SQL e bancos de dados, o conceito de "função" implica na existência de um retorno de valor. </a:t>
            </a:r>
          </a:p>
          <a:p>
            <a:pPr lvl="2"/>
            <a:r>
              <a:rPr lang="pt-BR" dirty="0" smtClean="0"/>
              <a:t>Portanto, uma "função" por definição deve retornar um valor. </a:t>
            </a:r>
          </a:p>
          <a:p>
            <a:pPr lvl="2"/>
            <a:r>
              <a:rPr lang="pt-BR" dirty="0" smtClean="0"/>
              <a:t>Se você está procurando uma rotina que não retorna um valor, o que você está procurando é uma "</a:t>
            </a:r>
            <a:r>
              <a:rPr lang="pt-BR" dirty="0" err="1" smtClean="0"/>
              <a:t>Stored</a:t>
            </a:r>
            <a:r>
              <a:rPr lang="pt-BR" dirty="0" smtClean="0"/>
              <a:t> Procedure" (Procedimento Armazenado), e não uma função.</a:t>
            </a:r>
          </a:p>
          <a:p>
            <a:pPr lvl="2"/>
            <a:endParaRPr lang="pt-BR" dirty="0" smtClean="0"/>
          </a:p>
          <a:p>
            <a:r>
              <a:rPr lang="pt-BR" dirty="0" err="1" smtClean="0"/>
              <a:t>Stored</a:t>
            </a:r>
            <a:r>
              <a:rPr lang="pt-BR" dirty="0" smtClean="0"/>
              <a:t> Procedures: </a:t>
            </a:r>
          </a:p>
          <a:p>
            <a:pPr lvl="1"/>
            <a:r>
              <a:rPr lang="pt-BR" dirty="0" smtClean="0"/>
              <a:t>As </a:t>
            </a:r>
            <a:r>
              <a:rPr lang="pt-BR" dirty="0" err="1" smtClean="0"/>
              <a:t>Stored</a:t>
            </a:r>
            <a:r>
              <a:rPr lang="pt-BR" dirty="0" smtClean="0"/>
              <a:t> Procedures são usadas para executar operações que podem não retornar um valor diretamente para o chamador. </a:t>
            </a:r>
          </a:p>
          <a:p>
            <a:pPr lvl="1"/>
            <a:r>
              <a:rPr lang="pt-BR" dirty="0" smtClean="0"/>
              <a:t>Elas podem realizar uma série de instruções SQL, incluindo operações de leitura e escrita no banco de dados, controle de transações e lógica de negócios complexa.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80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088"/>
            <a:ext cx="10972800" cy="744537"/>
          </a:xfrm>
        </p:spPr>
        <p:txBody>
          <a:bodyPr>
            <a:normAutofit fontScale="90000"/>
          </a:bodyPr>
          <a:lstStyle/>
          <a:p>
            <a:r>
              <a:rPr dirty="0" err="1"/>
              <a:t>Comparativo</a:t>
            </a:r>
            <a:r>
              <a:rPr dirty="0"/>
              <a:t> </a:t>
            </a:r>
            <a:r>
              <a:rPr dirty="0" smtClean="0"/>
              <a:t>Functions</a:t>
            </a:r>
            <a:r>
              <a:rPr lang="pt-BR" dirty="0" smtClean="0"/>
              <a:t>:</a:t>
            </a:r>
            <a:r>
              <a:rPr dirty="0" smtClean="0"/>
              <a:t> </a:t>
            </a:r>
            <a:r>
              <a:rPr dirty="0"/>
              <a:t>SQL </a:t>
            </a:r>
            <a:r>
              <a:rPr lang="pt-BR" dirty="0" smtClean="0"/>
              <a:t>x Linguagens</a:t>
            </a:r>
            <a:endParaRPr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2077"/>
              </p:ext>
            </p:extLst>
          </p:nvPr>
        </p:nvGraphicFramePr>
        <p:xfrm>
          <a:off x="133351" y="777991"/>
          <a:ext cx="11972923" cy="5998363"/>
        </p:xfrm>
        <a:graphic>
          <a:graphicData uri="http://schemas.openxmlformats.org/drawingml/2006/table">
            <a:tbl>
              <a:tblPr/>
              <a:tblGrid>
                <a:gridCol w="1426724"/>
                <a:gridCol w="4598718"/>
                <a:gridCol w="5947481"/>
              </a:tblGrid>
              <a:tr h="361077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dirty="0">
                          <a:effectLst/>
                        </a:rPr>
                        <a:t>Aspecto</a:t>
                      </a:r>
                    </a:p>
                  </a:txBody>
                  <a:tcPr marL="29776" marR="29776" marT="14888" marB="14888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dirty="0" smtClean="0">
                          <a:effectLst/>
                        </a:rPr>
                        <a:t>SQL</a:t>
                      </a:r>
                      <a:endParaRPr lang="pt-BR" sz="1800" b="1" dirty="0">
                        <a:effectLst/>
                      </a:endParaRPr>
                    </a:p>
                  </a:txBody>
                  <a:tcPr marL="29776" marR="29776" marT="14888" marB="14888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dirty="0" smtClean="0">
                          <a:effectLst/>
                        </a:rPr>
                        <a:t>Linguagens </a:t>
                      </a:r>
                      <a:r>
                        <a:rPr lang="pt-BR" sz="1800" b="1" dirty="0">
                          <a:effectLst/>
                        </a:rPr>
                        <a:t>de Programação</a:t>
                      </a:r>
                    </a:p>
                  </a:txBody>
                  <a:tcPr marL="29776" marR="29776" marT="14888" marB="14888" anchor="b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8585">
                <a:tc>
                  <a:txBody>
                    <a:bodyPr/>
                    <a:lstStyle/>
                    <a:p>
                      <a:pPr fontAlgn="base"/>
                      <a:r>
                        <a:rPr lang="pt-BR" sz="1800" b="1" dirty="0">
                          <a:effectLst/>
                        </a:rPr>
                        <a:t>Definição</a:t>
                      </a:r>
                      <a:endParaRPr lang="pt-BR" sz="1800" dirty="0">
                        <a:effectLst/>
                      </a:endParaRPr>
                    </a:p>
                  </a:txBody>
                  <a:tcPr marL="29776" marR="29776" marT="14888" marB="1488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800" dirty="0">
                          <a:effectLst/>
                        </a:rPr>
                        <a:t>Blocos de código armazenados no banco de dados que executam operações e retornam um único valor.</a:t>
                      </a:r>
                    </a:p>
                  </a:txBody>
                  <a:tcPr marL="29776" marR="29776" marT="14888" marB="1488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800" dirty="0">
                          <a:effectLst/>
                        </a:rPr>
                        <a:t>Blocos de código reutilizáveis que executam tarefas específicas e podem retornar valores.</a:t>
                      </a:r>
                    </a:p>
                  </a:txBody>
                  <a:tcPr marL="29776" marR="29776" marT="14888" marB="1488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8585">
                <a:tc>
                  <a:txBody>
                    <a:bodyPr/>
                    <a:lstStyle/>
                    <a:p>
                      <a:pPr fontAlgn="base"/>
                      <a:r>
                        <a:rPr lang="pt-BR" sz="1800" b="1">
                          <a:effectLst/>
                        </a:rPr>
                        <a:t>Uso</a:t>
                      </a:r>
                      <a:endParaRPr lang="pt-BR" sz="1800">
                        <a:effectLst/>
                      </a:endParaRPr>
                    </a:p>
                  </a:txBody>
                  <a:tcPr marL="29776" marR="29776" marT="14888" marB="1488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800" dirty="0">
                          <a:effectLst/>
                        </a:rPr>
                        <a:t>Usadas para encapsular lógicas de negócios, realizar cálculos e operações com dados diretamente no banco de dados.</a:t>
                      </a:r>
                    </a:p>
                  </a:txBody>
                  <a:tcPr marL="29776" marR="29776" marT="14888" marB="1488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800" dirty="0">
                          <a:effectLst/>
                        </a:rPr>
                        <a:t>Usadas para organizar e reutilizar código, podendo realizar qualquer tipo de operação.</a:t>
                      </a:r>
                    </a:p>
                  </a:txBody>
                  <a:tcPr marL="29776" marR="29776" marT="14888" marB="1488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8585">
                <a:tc>
                  <a:txBody>
                    <a:bodyPr/>
                    <a:lstStyle/>
                    <a:p>
                      <a:pPr fontAlgn="base"/>
                      <a:r>
                        <a:rPr lang="pt-BR" sz="1800" b="1">
                          <a:effectLst/>
                        </a:rPr>
                        <a:t>Parâmetros</a:t>
                      </a:r>
                      <a:endParaRPr lang="pt-BR" sz="1800">
                        <a:effectLst/>
                      </a:endParaRPr>
                    </a:p>
                  </a:txBody>
                  <a:tcPr marL="29776" marR="29776" marT="14888" marB="1488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800" dirty="0">
                          <a:effectLst/>
                        </a:rPr>
                        <a:t>Aceitam parâmetros de entrada para realizar operações. Não suportam parâmetros de saída (exceto o valor de retorno).</a:t>
                      </a:r>
                    </a:p>
                  </a:txBody>
                  <a:tcPr marL="29776" marR="29776" marT="14888" marB="1488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800">
                          <a:effectLst/>
                        </a:rPr>
                        <a:t>Podem aceitar parâmetros de entrada e saída, permitindo uma interação mais flexível com o código externo.</a:t>
                      </a:r>
                    </a:p>
                  </a:txBody>
                  <a:tcPr marL="29776" marR="29776" marT="14888" marB="1488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6803">
                <a:tc>
                  <a:txBody>
                    <a:bodyPr/>
                    <a:lstStyle/>
                    <a:p>
                      <a:pPr fontAlgn="base"/>
                      <a:r>
                        <a:rPr lang="pt-BR" sz="1800" b="1">
                          <a:effectLst/>
                        </a:rPr>
                        <a:t>Retorno</a:t>
                      </a:r>
                      <a:endParaRPr lang="pt-BR" sz="1800">
                        <a:effectLst/>
                      </a:endParaRPr>
                    </a:p>
                  </a:txBody>
                  <a:tcPr marL="29776" marR="29776" marT="14888" marB="1488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800">
                          <a:effectLst/>
                        </a:rPr>
                        <a:t>Devem retornar exatamente um valor.</a:t>
                      </a:r>
                    </a:p>
                  </a:txBody>
                  <a:tcPr marL="29776" marR="29776" marT="14888" marB="1488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800">
                          <a:effectLst/>
                        </a:rPr>
                        <a:t>Podem retornar nenhum, um ou múltiplos valores, dependendo da linguagem e da definição da função.</a:t>
                      </a:r>
                    </a:p>
                  </a:txBody>
                  <a:tcPr marL="29776" marR="29776" marT="14888" marB="1488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8585">
                <a:tc>
                  <a:txBody>
                    <a:bodyPr/>
                    <a:lstStyle/>
                    <a:p>
                      <a:pPr fontAlgn="base"/>
                      <a:r>
                        <a:rPr lang="pt-BR" sz="1800" b="1">
                          <a:effectLst/>
                        </a:rPr>
                        <a:t>Execução</a:t>
                      </a:r>
                      <a:endParaRPr lang="pt-BR" sz="1800">
                        <a:effectLst/>
                      </a:endParaRPr>
                    </a:p>
                  </a:txBody>
                  <a:tcPr marL="29776" marR="29776" marT="14888" marB="1488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800">
                          <a:effectLst/>
                        </a:rPr>
                        <a:t>Executadas dentro do contexto do banco de dados, podendo impactar o desempenho das operações de dados.</a:t>
                      </a:r>
                    </a:p>
                  </a:txBody>
                  <a:tcPr marL="29776" marR="29776" marT="14888" marB="1488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800">
                          <a:effectLst/>
                        </a:rPr>
                        <a:t>Executadas no contexto da aplicação, com controle mais granular sobre o gerenciamento de recursos.</a:t>
                      </a:r>
                    </a:p>
                  </a:txBody>
                  <a:tcPr marL="29776" marR="29776" marT="14888" marB="1488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6803">
                <a:tc>
                  <a:txBody>
                    <a:bodyPr/>
                    <a:lstStyle/>
                    <a:p>
                      <a:pPr fontAlgn="base"/>
                      <a:r>
                        <a:rPr lang="pt-BR" sz="1800" b="1">
                          <a:effectLst/>
                        </a:rPr>
                        <a:t>Portabilidade</a:t>
                      </a:r>
                      <a:endParaRPr lang="pt-BR" sz="1800">
                        <a:effectLst/>
                      </a:endParaRPr>
                    </a:p>
                  </a:txBody>
                  <a:tcPr marL="29776" marR="29776" marT="14888" marB="1488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800">
                          <a:effectLst/>
                        </a:rPr>
                        <a:t>Específicas do SGBD, podendo requerer ajustes ou reescrita ao mudar de sistema.</a:t>
                      </a:r>
                    </a:p>
                  </a:txBody>
                  <a:tcPr marL="29776" marR="29776" marT="14888" marB="1488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800">
                          <a:effectLst/>
                        </a:rPr>
                        <a:t>Geralmente mais portáveis, especialmente se escritas em linguagens de alto nível e populares.</a:t>
                      </a:r>
                    </a:p>
                  </a:txBody>
                  <a:tcPr marL="29776" marR="29776" marT="14888" marB="1488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8585">
                <a:tc>
                  <a:txBody>
                    <a:bodyPr/>
                    <a:lstStyle/>
                    <a:p>
                      <a:pPr fontAlgn="base"/>
                      <a:r>
                        <a:rPr lang="pt-BR" sz="1800" b="1" dirty="0">
                          <a:effectLst/>
                        </a:rPr>
                        <a:t>Manutenção</a:t>
                      </a:r>
                      <a:endParaRPr lang="pt-BR" sz="1800" dirty="0">
                        <a:effectLst/>
                      </a:endParaRPr>
                    </a:p>
                  </a:txBody>
                  <a:tcPr marL="29776" marR="29776" marT="14888" marB="1488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800">
                          <a:effectLst/>
                        </a:rPr>
                        <a:t>Podem ser difíceis de manter se a lógica de negócios for complexa ou mudar frequentemente.</a:t>
                      </a:r>
                    </a:p>
                  </a:txBody>
                  <a:tcPr marL="29776" marR="29776" marT="14888" marB="1488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pt-BR" sz="1800" dirty="0">
                          <a:effectLst/>
                        </a:rPr>
                        <a:t>Facilitadas por ferramentas de desenvolvimento, controle de versão e testes automatizados.</a:t>
                      </a:r>
                    </a:p>
                  </a:txBody>
                  <a:tcPr marL="29776" marR="29776" marT="14888" marB="14888" anchor="ctr">
                    <a:lnL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3E3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smtClean="0"/>
              <a:t>Conceito</a:t>
            </a:r>
            <a:r>
              <a:rPr lang="pt-BR" dirty="0" smtClean="0"/>
              <a:t>s</a:t>
            </a:r>
            <a:r>
              <a:rPr dirty="0" smtClean="0"/>
              <a:t> </a:t>
            </a:r>
            <a:r>
              <a:rPr dirty="0"/>
              <a:t>de Functions </a:t>
            </a:r>
            <a:r>
              <a:rPr dirty="0" err="1"/>
              <a:t>em</a:t>
            </a:r>
            <a:r>
              <a:rPr dirty="0"/>
              <a:t>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</a:t>
            </a:r>
            <a:r>
              <a:rPr lang="pt-BR" dirty="0" err="1" smtClean="0"/>
              <a:t>Functions</a:t>
            </a:r>
            <a:r>
              <a:rPr lang="pt-BR" dirty="0" smtClean="0"/>
              <a:t> em SQL, especialmente no MySQL, são procedimentos armazenados que permitem executar operações complexas no banco de dados, retornando um único valor. </a:t>
            </a:r>
          </a:p>
          <a:p>
            <a:r>
              <a:rPr lang="pt-BR" dirty="0" smtClean="0"/>
              <a:t>Elas são úteis para encapsular lógicas de negócios, realizar cálculos, manipular </a:t>
            </a:r>
            <a:r>
              <a:rPr lang="pt-BR" dirty="0" err="1" smtClean="0"/>
              <a:t>strings</a:t>
            </a:r>
            <a:r>
              <a:rPr lang="pt-BR" dirty="0" smtClean="0"/>
              <a:t>, datas, entre outras funcionalidades, diretamente no nível do banco de dados.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As </a:t>
            </a:r>
            <a:r>
              <a:rPr lang="pt-BR" dirty="0" err="1"/>
              <a:t>Functions</a:t>
            </a:r>
            <a:r>
              <a:rPr lang="pt-BR" dirty="0"/>
              <a:t> em SQL são poderosas para manipular dados e implementar lógicas de negócios diretamente no banco de dados, oferecendo vantagens como reuso de código e encapsulamento.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No </a:t>
            </a:r>
            <a:r>
              <a:rPr lang="pt-BR" dirty="0"/>
              <a:t>entanto, diferem significativamente das </a:t>
            </a:r>
            <a:r>
              <a:rPr lang="pt-BR" dirty="0" err="1"/>
              <a:t>functions</a:t>
            </a:r>
            <a:r>
              <a:rPr lang="pt-BR" dirty="0"/>
              <a:t> em linguagens de programação em termos de flexibilidade, portabilidade e contexto de execução. 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Enquanto </a:t>
            </a:r>
            <a:r>
              <a:rPr lang="pt-BR" dirty="0"/>
              <a:t>as </a:t>
            </a:r>
            <a:r>
              <a:rPr lang="pt-BR" dirty="0" err="1"/>
              <a:t>functions</a:t>
            </a:r>
            <a:r>
              <a:rPr lang="pt-BR" dirty="0"/>
              <a:t> SQL são ideais para operações relacionadas a dados dentro do banco de dados, as </a:t>
            </a:r>
            <a:r>
              <a:rPr lang="pt-BR" dirty="0" err="1"/>
              <a:t>functions</a:t>
            </a:r>
            <a:r>
              <a:rPr lang="pt-BR" dirty="0"/>
              <a:t> em linguagens de programação oferecem maior flexibilidade e são adequadas para uma ampla gama de tarefas, incluindo manipulação de dados, lógica de negócios e interação com o usuário.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Chamadas</a:t>
            </a:r>
          </a:p>
          <a:p>
            <a:pPr lvl="1"/>
            <a:r>
              <a:rPr lang="pt-BR" dirty="0"/>
              <a:t>Para chamar funções incorporadas fornecidas pelo seu SGBD (como NOW(), COUNT(), SUM(), AVG(), etc.), </a:t>
            </a:r>
            <a:r>
              <a:rPr lang="pt-BR" dirty="0" smtClean="0"/>
              <a:t>geralmente usamos </a:t>
            </a:r>
            <a:r>
              <a:rPr lang="pt-BR" dirty="0"/>
              <a:t>diretamente em suas consultas SQL. </a:t>
            </a:r>
            <a:endParaRPr lang="pt-BR" dirty="0" smtClean="0"/>
          </a:p>
          <a:p>
            <a:r>
              <a:rPr lang="pt-BR" dirty="0" smtClean="0"/>
              <a:t>Por </a:t>
            </a:r>
            <a:r>
              <a:rPr lang="pt-BR" dirty="0"/>
              <a:t>exemplo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 marL="457200" lvl="1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SELECT AVG(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salary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 FROM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employees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89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Funções Definidas pelo </a:t>
            </a:r>
            <a:r>
              <a:rPr lang="pt-BR" dirty="0" smtClean="0"/>
              <a:t>Usuário</a:t>
            </a:r>
          </a:p>
          <a:p>
            <a:pPr lvl="1"/>
            <a:r>
              <a:rPr lang="pt-BR" dirty="0"/>
              <a:t>Para funções definidas pelo usuário (como as </a:t>
            </a:r>
            <a:r>
              <a:rPr lang="pt-BR" dirty="0" smtClean="0"/>
              <a:t>criada usando </a:t>
            </a:r>
            <a:r>
              <a:rPr lang="pt-BR" dirty="0"/>
              <a:t>o comando </a:t>
            </a:r>
            <a:r>
              <a:rPr lang="pt-BR" dirty="0"/>
              <a:t>CREATE FUNCTION</a:t>
            </a:r>
            <a:r>
              <a:rPr lang="pt-BR" dirty="0"/>
              <a:t>), </a:t>
            </a:r>
            <a:r>
              <a:rPr lang="pt-BR" dirty="0" smtClean="0"/>
              <a:t>chamamos pelo </a:t>
            </a:r>
            <a:r>
              <a:rPr lang="pt-BR" dirty="0"/>
              <a:t>nome e passa os parâmetros esperados entre parênteses, assim como faria com funções incorporadas.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sintaxe básica é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pPr marL="457200" lvl="1" indent="0">
              <a:buNone/>
            </a:pPr>
            <a:r>
              <a:rPr lang="pt-BR" sz="3400" dirty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pt-BR" sz="3400" dirty="0" err="1">
                <a:latin typeface="Courier New" pitchFamily="49" charset="0"/>
                <a:cs typeface="Courier New" pitchFamily="49" charset="0"/>
              </a:rPr>
              <a:t>nome_da_funcao</a:t>
            </a:r>
            <a:r>
              <a:rPr lang="pt-BR" sz="3400" dirty="0">
                <a:latin typeface="Courier New" pitchFamily="49" charset="0"/>
                <a:cs typeface="Courier New" pitchFamily="49" charset="0"/>
              </a:rPr>
              <a:t>(parametro1, parametro2, ...) </a:t>
            </a:r>
            <a:endParaRPr lang="pt-BR" sz="3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pt-BR" sz="34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pt-BR" sz="3400" dirty="0">
                <a:latin typeface="Courier New" pitchFamily="49" charset="0"/>
                <a:cs typeface="Courier New" pitchFamily="49" charset="0"/>
              </a:rPr>
              <a:t>tabela</a:t>
            </a:r>
            <a:r>
              <a:rPr lang="pt-BR" sz="3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dirty="0"/>
              <a:t>Se a função retornar um valor escalar (um único valor, não um conjunto de resultados), </a:t>
            </a:r>
            <a:r>
              <a:rPr lang="pt-BR" dirty="0" smtClean="0"/>
              <a:t>podemos usar </a:t>
            </a:r>
            <a:r>
              <a:rPr lang="pt-BR" dirty="0"/>
              <a:t>a função em qualquer lugar onde uma expressão seria válida, como parte de uma cláusula WHERE, SELECT, ou até mesmo HAVING.</a:t>
            </a:r>
          </a:p>
          <a:p>
            <a:pPr marL="457200" lvl="1" indent="0">
              <a:buNone/>
            </a:pP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51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6600" dirty="0" smtClean="0"/>
          </a:p>
          <a:p>
            <a:pPr marL="0" indent="0" algn="ctr">
              <a:buNone/>
            </a:pPr>
            <a:r>
              <a:rPr lang="pt-BR" sz="13800" dirty="0" smtClean="0"/>
              <a:t>EXERCICIOS</a:t>
            </a:r>
            <a:endParaRPr lang="pt-BR" sz="138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Contar o Número de Funcionários por Departamento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DELIMITER $$</a:t>
            </a:r>
          </a:p>
          <a:p>
            <a:pPr marL="0" indent="0"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CREATE FUNCTION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ContarFuncionarios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departamentoID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INT)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RETURNS INT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DETERMINISTIC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DECLARE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totalFuncionarios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INT;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SELECT COUNT(*) INTO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totalFuncionarios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FROM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employees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department_id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departamentoID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totalFuncionarios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END$$</a:t>
            </a:r>
          </a:p>
          <a:p>
            <a:pPr marL="0" indent="0"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DELIMITER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MediaSalarioDepartamento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(10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 -- Chamada da Função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28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Calcular a Média de Salário por </a:t>
            </a:r>
            <a:r>
              <a:rPr lang="pt-BR" b="1" dirty="0" smtClean="0"/>
              <a:t>Departamento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DELIMITER $$</a:t>
            </a:r>
          </a:p>
          <a:p>
            <a:pPr marL="0" indent="0"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CREATE FUNCTION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MediaSalarioDepartamento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departamentoID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INT)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RETURNS DECIMAL(10,2)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DETERMINISTIC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DECLARE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mediaSalario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DECIMAL(10,2);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SELECT AVG(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salary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) INTO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mediaSalario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FROM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employees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department_id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departamentoID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mediaSalario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$$</a:t>
            </a:r>
          </a:p>
          <a:p>
            <a:pPr marL="0" indent="0">
              <a:buNone/>
            </a:pP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ContarFuncionarios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(100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); -- Chamada da Função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66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Function</a:t>
            </a:r>
            <a:r>
              <a:rPr lang="pt-BR" dirty="0" smtClean="0"/>
              <a:t> Como Condição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400" dirty="0">
                <a:cs typeface="Courier New" pitchFamily="49" charset="0"/>
              </a:rPr>
              <a:t>Supondo que já tenhamos uma função chamada </a:t>
            </a:r>
            <a:r>
              <a:rPr lang="pt-BR" sz="2400" dirty="0" err="1">
                <a:cs typeface="Courier New" pitchFamily="49" charset="0"/>
              </a:rPr>
              <a:t>MediaSalarioDepartamento</a:t>
            </a:r>
            <a:r>
              <a:rPr lang="pt-BR" sz="2400" dirty="0">
                <a:cs typeface="Courier New" pitchFamily="49" charset="0"/>
              </a:rPr>
              <a:t>(</a:t>
            </a:r>
            <a:r>
              <a:rPr lang="pt-BR" sz="2400" dirty="0" err="1">
                <a:cs typeface="Courier New" pitchFamily="49" charset="0"/>
              </a:rPr>
              <a:t>departamentoID</a:t>
            </a:r>
            <a:r>
              <a:rPr lang="pt-BR" sz="2400" dirty="0">
                <a:cs typeface="Courier New" pitchFamily="49" charset="0"/>
              </a:rPr>
              <a:t> INT) que retorna a média salarial de um departamento específico, a consulta poderia ser estruturada da seguinte forma:</a:t>
            </a:r>
            <a:endParaRPr lang="pt-BR" sz="2400" dirty="0" smtClean="0">
              <a:cs typeface="Courier New" pitchFamily="49" charset="0"/>
            </a:endParaRPr>
          </a:p>
          <a:p>
            <a:pPr marL="0" indent="0">
              <a:buNone/>
            </a:pPr>
            <a:endParaRPr lang="pt-BR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e.first_name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200" dirty="0" err="1">
                <a:latin typeface="Courier New" pitchFamily="49" charset="0"/>
                <a:cs typeface="Courier New" pitchFamily="49" charset="0"/>
              </a:rPr>
              <a:t>e.last_name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200" dirty="0" err="1">
                <a:latin typeface="Courier New" pitchFamily="49" charset="0"/>
                <a:cs typeface="Courier New" pitchFamily="49" charset="0"/>
              </a:rPr>
              <a:t>e.salary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d.department_name</a:t>
            </a:r>
            <a:endParaRPr lang="pt-BR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200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pt-BR" sz="2200" dirty="0" err="1">
                <a:latin typeface="Courier New" pitchFamily="49" charset="0"/>
                <a:cs typeface="Courier New" pitchFamily="49" charset="0"/>
              </a:rPr>
              <a:t>employees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e</a:t>
            </a:r>
          </a:p>
          <a:p>
            <a:pPr marL="0" indent="0">
              <a:buNone/>
            </a:pP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	JOIN </a:t>
            </a:r>
            <a:r>
              <a:rPr lang="pt-BR" sz="2200" dirty="0" err="1">
                <a:latin typeface="Courier New" pitchFamily="49" charset="0"/>
                <a:cs typeface="Courier New" pitchFamily="49" charset="0"/>
              </a:rPr>
              <a:t>departments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 d 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ON </a:t>
            </a:r>
            <a:r>
              <a:rPr lang="pt-BR" sz="2200" dirty="0" err="1" smtClean="0">
                <a:latin typeface="Courier New" pitchFamily="49" charset="0"/>
                <a:cs typeface="Courier New" pitchFamily="49" charset="0"/>
              </a:rPr>
              <a:t>e.department_id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2200" dirty="0" err="1">
                <a:latin typeface="Courier New" pitchFamily="49" charset="0"/>
                <a:cs typeface="Courier New" pitchFamily="49" charset="0"/>
              </a:rPr>
              <a:t>d.department_id</a:t>
            </a:r>
            <a:endParaRPr lang="pt-BR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200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pt-BR" sz="2200" dirty="0" err="1">
                <a:latin typeface="Courier New" pitchFamily="49" charset="0"/>
                <a:cs typeface="Courier New" pitchFamily="49" charset="0"/>
              </a:rPr>
              <a:t>e.salary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 &gt; 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SElECT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MediaSalarioDepartamento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000" dirty="0" err="1" smtClean="0">
                <a:latin typeface="Courier New" pitchFamily="49" charset="0"/>
                <a:cs typeface="Courier New" pitchFamily="49" charset="0"/>
              </a:rPr>
              <a:t>e.department_id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pt-BR" sz="22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200" dirty="0">
                <a:latin typeface="Courier New" pitchFamily="49" charset="0"/>
                <a:cs typeface="Courier New" pitchFamily="49" charset="0"/>
              </a:rPr>
              <a:t>ORDER BY </a:t>
            </a:r>
            <a:r>
              <a:rPr lang="pt-BR" sz="2200" dirty="0" err="1">
                <a:latin typeface="Courier New" pitchFamily="49" charset="0"/>
                <a:cs typeface="Courier New" pitchFamily="49" charset="0"/>
              </a:rPr>
              <a:t>e.salary</a:t>
            </a:r>
            <a:r>
              <a:rPr lang="pt-BR" sz="2200" dirty="0">
                <a:latin typeface="Courier New" pitchFamily="49" charset="0"/>
                <a:cs typeface="Courier New" pitchFamily="49" charset="0"/>
              </a:rPr>
              <a:t> DESC;</a:t>
            </a:r>
          </a:p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860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9076"/>
            <a:ext cx="10972800" cy="6526216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Seleção de Colunas: </a:t>
            </a:r>
            <a:endParaRPr lang="pt-BR" dirty="0" smtClean="0"/>
          </a:p>
          <a:p>
            <a:pPr lvl="1"/>
            <a:r>
              <a:rPr lang="pt-BR" dirty="0" smtClean="0"/>
              <a:t>Seleciona </a:t>
            </a:r>
            <a:r>
              <a:rPr lang="pt-BR" dirty="0"/>
              <a:t>o nome, sobrenome, salário do funcionário e o nome do departamento a partir das tabelas </a:t>
            </a:r>
            <a:r>
              <a:rPr lang="pt-BR" dirty="0" err="1"/>
              <a:t>employees</a:t>
            </a:r>
            <a:r>
              <a:rPr lang="pt-BR" dirty="0"/>
              <a:t> (funcionários) e </a:t>
            </a:r>
            <a:r>
              <a:rPr lang="pt-BR" dirty="0" err="1"/>
              <a:t>departments</a:t>
            </a:r>
            <a:r>
              <a:rPr lang="pt-BR" dirty="0"/>
              <a:t> (departamentos).</a:t>
            </a:r>
          </a:p>
          <a:p>
            <a:r>
              <a:rPr lang="pt-BR" dirty="0" smtClean="0"/>
              <a:t>Junção </a:t>
            </a:r>
            <a:r>
              <a:rPr lang="pt-BR" dirty="0"/>
              <a:t>de Tabelas: </a:t>
            </a:r>
            <a:endParaRPr lang="pt-BR" dirty="0" smtClean="0"/>
          </a:p>
          <a:p>
            <a:pPr lvl="1"/>
            <a:r>
              <a:rPr lang="pt-BR" dirty="0" smtClean="0"/>
              <a:t>Utiliza </a:t>
            </a:r>
            <a:r>
              <a:rPr lang="pt-BR" dirty="0"/>
              <a:t>um JOIN para associar cada funcionário ao seu respectivo departamento, permitindo acessar o nome do departamento no resultado final.</a:t>
            </a:r>
          </a:p>
          <a:p>
            <a:r>
              <a:rPr lang="pt-BR" dirty="0" smtClean="0"/>
              <a:t>Condição </a:t>
            </a:r>
            <a:r>
              <a:rPr lang="pt-BR" dirty="0"/>
              <a:t>WHERE: </a:t>
            </a:r>
            <a:endParaRPr lang="pt-BR" dirty="0" smtClean="0"/>
          </a:p>
          <a:p>
            <a:pPr lvl="1"/>
            <a:r>
              <a:rPr lang="pt-BR" dirty="0" smtClean="0"/>
              <a:t>Aplica </a:t>
            </a:r>
            <a:r>
              <a:rPr lang="pt-BR" dirty="0"/>
              <a:t>uma condição que filtra os funcionários cujo salário é superior à média do seu departamento. </a:t>
            </a:r>
            <a:endParaRPr lang="pt-BR" dirty="0" smtClean="0"/>
          </a:p>
          <a:p>
            <a:pPr lvl="1"/>
            <a:r>
              <a:rPr lang="pt-BR" dirty="0" smtClean="0"/>
              <a:t>Isso </a:t>
            </a:r>
            <a:r>
              <a:rPr lang="pt-BR" dirty="0"/>
              <a:t>é feito chamando a função </a:t>
            </a:r>
            <a:r>
              <a:rPr lang="pt-BR" dirty="0" err="1"/>
              <a:t>MediaSalarioDepartamento</a:t>
            </a:r>
            <a:r>
              <a:rPr lang="pt-BR" dirty="0"/>
              <a:t> com o </a:t>
            </a:r>
            <a:r>
              <a:rPr lang="pt-BR" dirty="0" err="1"/>
              <a:t>department_id</a:t>
            </a:r>
            <a:r>
              <a:rPr lang="pt-BR" dirty="0"/>
              <a:t> do funcionário como argumento. </a:t>
            </a:r>
            <a:endParaRPr lang="pt-BR" dirty="0" smtClean="0"/>
          </a:p>
          <a:p>
            <a:pPr lvl="1"/>
            <a:r>
              <a:rPr lang="pt-BR" dirty="0" smtClean="0"/>
              <a:t>A </a:t>
            </a:r>
            <a:r>
              <a:rPr lang="pt-BR" dirty="0"/>
              <a:t>função retorna a média salarial para o departamento do funcionário, e a consulta compara essa média com o salário do funcionário para determinar se ele deve ser incluído nos resultados.</a:t>
            </a:r>
          </a:p>
          <a:p>
            <a:r>
              <a:rPr lang="pt-BR" dirty="0" smtClean="0"/>
              <a:t>Ordenação</a:t>
            </a:r>
            <a:r>
              <a:rPr lang="pt-BR" dirty="0"/>
              <a:t>: </a:t>
            </a:r>
            <a:endParaRPr lang="pt-BR" dirty="0" smtClean="0"/>
          </a:p>
          <a:p>
            <a:pPr lvl="1"/>
            <a:r>
              <a:rPr lang="pt-BR" dirty="0" smtClean="0"/>
              <a:t>Ordena </a:t>
            </a:r>
            <a:r>
              <a:rPr lang="pt-BR" dirty="0"/>
              <a:t>os funcionários selecionados em ordem decrescente de salário, permitindo ver primeiro aqueles que ganham mais acima da média.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342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9125" y="19050"/>
            <a:ext cx="10972800" cy="649287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Propostas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600075"/>
            <a:ext cx="10972800" cy="6067425"/>
          </a:xfrm>
        </p:spPr>
        <p:txBody>
          <a:bodyPr>
            <a:normAutofit fontScale="25000" lnSpcReduction="20000"/>
          </a:bodyPr>
          <a:lstStyle/>
          <a:p>
            <a:r>
              <a:rPr lang="pt-BR" sz="7200" dirty="0"/>
              <a:t>Calcular Tempo dos Funcionários na empresa</a:t>
            </a:r>
            <a:r>
              <a:rPr lang="pt-BR" sz="7200" dirty="0" smtClean="0"/>
              <a:t>:</a:t>
            </a:r>
          </a:p>
          <a:p>
            <a:pPr lvl="1"/>
            <a:r>
              <a:rPr lang="pt-BR" sz="6800" dirty="0"/>
              <a:t>Utilizando a função </a:t>
            </a:r>
            <a:r>
              <a:rPr lang="pt-BR" sz="6800" dirty="0" err="1"/>
              <a:t>CalcularIdade</a:t>
            </a:r>
            <a:r>
              <a:rPr lang="pt-BR" sz="6800" dirty="0"/>
              <a:t>, escrevam consultas SQL para encontrar os funcionários Com maior e menor tempo Contrato</a:t>
            </a:r>
            <a:r>
              <a:rPr lang="pt-BR" sz="6800" dirty="0" smtClean="0"/>
              <a:t>..</a:t>
            </a:r>
          </a:p>
          <a:p>
            <a:pPr lvl="1"/>
            <a:endParaRPr lang="pt-BR" sz="6800" dirty="0" smtClean="0"/>
          </a:p>
          <a:p>
            <a:pPr marL="914400" lvl="2" indent="0">
              <a:buNone/>
            </a:pPr>
            <a:r>
              <a:rPr lang="en-US" sz="6400" dirty="0">
                <a:latin typeface="Courier New" pitchFamily="49" charset="0"/>
                <a:cs typeface="Courier New" pitchFamily="49" charset="0"/>
              </a:rPr>
              <a:t>DELIMITER </a:t>
            </a:r>
            <a:r>
              <a:rPr lang="en-US" sz="6400" dirty="0" smtClean="0">
                <a:latin typeface="Courier New" pitchFamily="49" charset="0"/>
                <a:cs typeface="Courier New" pitchFamily="49" charset="0"/>
              </a:rPr>
              <a:t>$$</a:t>
            </a:r>
          </a:p>
          <a:p>
            <a:pPr marL="914400" lvl="2" indent="0">
              <a:buNone/>
            </a:pPr>
            <a:r>
              <a:rPr lang="en-US" sz="6400" dirty="0" smtClean="0">
                <a:latin typeface="Courier New" pitchFamily="49" charset="0"/>
                <a:cs typeface="Courier New" pitchFamily="49" charset="0"/>
              </a:rPr>
              <a:t>CREATE 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6400" dirty="0" err="1">
                <a:latin typeface="Courier New" pitchFamily="49" charset="0"/>
                <a:cs typeface="Courier New" pitchFamily="49" charset="0"/>
              </a:rPr>
              <a:t>CalcularIdade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6400" dirty="0" err="1">
                <a:latin typeface="Courier New" pitchFamily="49" charset="0"/>
                <a:cs typeface="Courier New" pitchFamily="49" charset="0"/>
              </a:rPr>
              <a:t>HireDate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 DATE</a:t>
            </a:r>
            <a:r>
              <a:rPr lang="en-US" sz="6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914400" lvl="2" indent="0">
              <a:buNone/>
            </a:pPr>
            <a:r>
              <a:rPr lang="en-US" sz="6400" dirty="0" smtClean="0">
                <a:latin typeface="Courier New" pitchFamily="49" charset="0"/>
                <a:cs typeface="Courier New" pitchFamily="49" charset="0"/>
              </a:rPr>
              <a:t>RETURNS INT</a:t>
            </a:r>
          </a:p>
          <a:p>
            <a:pPr marL="914400" lvl="2" indent="0">
              <a:buNone/>
            </a:pPr>
            <a:r>
              <a:rPr lang="en-US" sz="6400" dirty="0" smtClean="0">
                <a:latin typeface="Courier New" pitchFamily="49" charset="0"/>
                <a:cs typeface="Courier New" pitchFamily="49" charset="0"/>
              </a:rPr>
              <a:t>DETERMINISTIC</a:t>
            </a:r>
          </a:p>
          <a:p>
            <a:pPr marL="914400" lvl="2" indent="0">
              <a:buNone/>
            </a:pPr>
            <a:r>
              <a:rPr lang="en-US" sz="6400" dirty="0" smtClean="0">
                <a:latin typeface="Courier New" pitchFamily="49" charset="0"/>
                <a:cs typeface="Courier New" pitchFamily="49" charset="0"/>
              </a:rPr>
              <a:t>BEGIN    </a:t>
            </a:r>
          </a:p>
          <a:p>
            <a:pPr marL="914400" lvl="2" indent="0">
              <a:buNone/>
            </a:pPr>
            <a:r>
              <a:rPr lang="en-US" sz="6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6400" dirty="0" smtClean="0"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TIMESTAMPDIFF(YEAR, </a:t>
            </a:r>
            <a:r>
              <a:rPr lang="en-US" sz="6400" dirty="0" err="1">
                <a:latin typeface="Courier New" pitchFamily="49" charset="0"/>
                <a:cs typeface="Courier New" pitchFamily="49" charset="0"/>
              </a:rPr>
              <a:t>HireDate</a:t>
            </a:r>
            <a:r>
              <a:rPr lang="en-US" sz="6400" dirty="0">
                <a:latin typeface="Courier New" pitchFamily="49" charset="0"/>
                <a:cs typeface="Courier New" pitchFamily="49" charset="0"/>
              </a:rPr>
              <a:t>, CURDATE</a:t>
            </a:r>
            <a:r>
              <a:rPr lang="en-US" sz="64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914400" lvl="2" indent="0">
              <a:buNone/>
            </a:pPr>
            <a:r>
              <a:rPr lang="en-US" sz="6400" dirty="0" smtClean="0">
                <a:latin typeface="Courier New" pitchFamily="49" charset="0"/>
                <a:cs typeface="Courier New" pitchFamily="49" charset="0"/>
              </a:rPr>
              <a:t>END$$</a:t>
            </a:r>
          </a:p>
          <a:p>
            <a:pPr marL="914400" lvl="2" indent="0">
              <a:buNone/>
            </a:pPr>
            <a:r>
              <a:rPr lang="en-US" sz="6400" dirty="0" smtClean="0">
                <a:latin typeface="Courier New" pitchFamily="49" charset="0"/>
                <a:cs typeface="Courier New" pitchFamily="49" charset="0"/>
              </a:rPr>
              <a:t>DELIMITER ;</a:t>
            </a:r>
          </a:p>
          <a:p>
            <a:pPr marL="914400" lvl="2" indent="0">
              <a:buNone/>
            </a:pPr>
            <a:endParaRPr lang="en-US" sz="7200" dirty="0" smtClean="0"/>
          </a:p>
          <a:p>
            <a:pPr lvl="1"/>
            <a:r>
              <a:rPr lang="pt-BR" sz="7200" dirty="0" smtClean="0"/>
              <a:t>Encontrar </a:t>
            </a:r>
            <a:r>
              <a:rPr lang="pt-BR" sz="7200" dirty="0"/>
              <a:t>o </a:t>
            </a:r>
            <a:r>
              <a:rPr lang="pt-BR" sz="7200" dirty="0" smtClean="0"/>
              <a:t>Funcionário com maior tempo de contrato</a:t>
            </a:r>
          </a:p>
          <a:p>
            <a:pPr marL="914400" lvl="2" indent="0">
              <a:buNone/>
            </a:pPr>
            <a:endParaRPr lang="en-US" sz="5600" dirty="0" smtClean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5600" dirty="0" err="1"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US" sz="5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600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sz="5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600" dirty="0" err="1">
                <a:latin typeface="Courier New" pitchFamily="49" charset="0"/>
                <a:cs typeface="Courier New" pitchFamily="49" charset="0"/>
              </a:rPr>
              <a:t>Hire_Date</a:t>
            </a:r>
            <a:r>
              <a:rPr lang="en-US" sz="5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600" dirty="0" err="1">
                <a:latin typeface="Courier New" pitchFamily="49" charset="0"/>
                <a:cs typeface="Courier New" pitchFamily="49" charset="0"/>
              </a:rPr>
              <a:t>CalcularIdade</a:t>
            </a:r>
            <a:r>
              <a:rPr lang="en-US" sz="5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5600" dirty="0" err="1">
                <a:latin typeface="Courier New" pitchFamily="49" charset="0"/>
                <a:cs typeface="Courier New" pitchFamily="49" charset="0"/>
              </a:rPr>
              <a:t>Hire_Date</a:t>
            </a:r>
            <a:r>
              <a:rPr lang="en-US" sz="5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5600" dirty="0" err="1" smtClean="0">
                <a:latin typeface="Courier New" pitchFamily="49" charset="0"/>
                <a:cs typeface="Courier New" pitchFamily="49" charset="0"/>
              </a:rPr>
              <a:t>TempoContrato</a:t>
            </a:r>
            <a:endParaRPr lang="en-US" sz="5600" dirty="0" smtClean="0">
              <a:latin typeface="Courier New" pitchFamily="49" charset="0"/>
              <a:cs typeface="Courier New" pitchFamily="49" charset="0"/>
            </a:endParaRPr>
          </a:p>
          <a:p>
            <a:pPr marL="914400" lvl="2" indent="0">
              <a:buNone/>
            </a:pP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FROM employees</a:t>
            </a:r>
          </a:p>
          <a:p>
            <a:pPr marL="914400" lvl="2" indent="0">
              <a:buNone/>
            </a:pP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ORDER </a:t>
            </a:r>
            <a:r>
              <a:rPr lang="en-US" sz="5600" dirty="0">
                <a:latin typeface="Courier New" pitchFamily="49" charset="0"/>
                <a:cs typeface="Courier New" pitchFamily="49" charset="0"/>
              </a:rPr>
              <a:t>BY </a:t>
            </a:r>
            <a:r>
              <a:rPr lang="en-US" sz="5600" dirty="0" err="1">
                <a:latin typeface="Courier New" pitchFamily="49" charset="0"/>
                <a:cs typeface="Courier New" pitchFamily="49" charset="0"/>
              </a:rPr>
              <a:t>TempoContrato</a:t>
            </a:r>
            <a:r>
              <a:rPr lang="en-US" sz="5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DESC</a:t>
            </a:r>
          </a:p>
          <a:p>
            <a:pPr marL="914400" lvl="2" indent="0">
              <a:buNone/>
            </a:pP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LIMIT </a:t>
            </a:r>
            <a:r>
              <a:rPr lang="en-US" sz="5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6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14400" lvl="2" indent="0">
              <a:buNone/>
            </a:pPr>
            <a:endParaRPr lang="en-US" sz="7200" dirty="0"/>
          </a:p>
          <a:p>
            <a:pPr lvl="1"/>
            <a:r>
              <a:rPr lang="pt-BR" sz="7200" dirty="0"/>
              <a:t>Encontrar o Funcionário </a:t>
            </a:r>
            <a:r>
              <a:rPr lang="pt-BR" sz="7200" dirty="0" smtClean="0"/>
              <a:t> maior tempo</a:t>
            </a:r>
          </a:p>
          <a:p>
            <a:pPr marL="857250" lvl="2" indent="0">
              <a:buNone/>
            </a:pPr>
            <a:endParaRPr lang="en-US" sz="5600" dirty="0" smtClean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5600" dirty="0" err="1"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US" sz="5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600" dirty="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US" sz="5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600" dirty="0" err="1">
                <a:latin typeface="Courier New" pitchFamily="49" charset="0"/>
                <a:cs typeface="Courier New" pitchFamily="49" charset="0"/>
              </a:rPr>
              <a:t>Hire_Date</a:t>
            </a:r>
            <a:r>
              <a:rPr lang="en-US" sz="5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600" dirty="0" err="1">
                <a:latin typeface="Courier New" pitchFamily="49" charset="0"/>
                <a:cs typeface="Courier New" pitchFamily="49" charset="0"/>
              </a:rPr>
              <a:t>CalcularIdade</a:t>
            </a:r>
            <a:r>
              <a:rPr lang="en-US" sz="5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5600" dirty="0" err="1">
                <a:latin typeface="Courier New" pitchFamily="49" charset="0"/>
                <a:cs typeface="Courier New" pitchFamily="49" charset="0"/>
              </a:rPr>
              <a:t>Hire_Date</a:t>
            </a:r>
            <a:r>
              <a:rPr lang="en-US" sz="5600" dirty="0"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5600" dirty="0" err="1" smtClean="0">
                <a:latin typeface="Courier New" pitchFamily="49" charset="0"/>
                <a:cs typeface="Courier New" pitchFamily="49" charset="0"/>
              </a:rPr>
              <a:t>TempoContrato</a:t>
            </a:r>
            <a:endParaRPr lang="en-US" sz="5600" dirty="0" smtClean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FROM employees</a:t>
            </a:r>
          </a:p>
          <a:p>
            <a:pPr marL="857250" lvl="2" indent="0">
              <a:buNone/>
            </a:pP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ORDER </a:t>
            </a:r>
            <a:r>
              <a:rPr lang="en-US" sz="5600" dirty="0">
                <a:latin typeface="Courier New" pitchFamily="49" charset="0"/>
                <a:cs typeface="Courier New" pitchFamily="49" charset="0"/>
              </a:rPr>
              <a:t>BY </a:t>
            </a:r>
            <a:r>
              <a:rPr lang="en-US" sz="5600" dirty="0" err="1" smtClean="0">
                <a:latin typeface="Courier New" pitchFamily="49" charset="0"/>
                <a:cs typeface="Courier New" pitchFamily="49" charset="0"/>
              </a:rPr>
              <a:t>TempoContrato</a:t>
            </a:r>
            <a:endParaRPr lang="en-US" sz="5600" dirty="0" smtClean="0">
              <a:latin typeface="Courier New" pitchFamily="49" charset="0"/>
              <a:cs typeface="Courier New" pitchFamily="49" charset="0"/>
            </a:endParaRPr>
          </a:p>
          <a:p>
            <a:pPr marL="857250" lvl="2" indent="0">
              <a:buNone/>
            </a:pPr>
            <a:r>
              <a:rPr lang="en-US" sz="5600" dirty="0" smtClean="0">
                <a:latin typeface="Courier New" pitchFamily="49" charset="0"/>
                <a:cs typeface="Courier New" pitchFamily="49" charset="0"/>
              </a:rPr>
              <a:t>LIMIT </a:t>
            </a:r>
            <a:r>
              <a:rPr lang="en-US" sz="5600" dirty="0">
                <a:latin typeface="Courier New" pitchFamily="49" charset="0"/>
                <a:cs typeface="Courier New" pitchFamily="49" charset="0"/>
              </a:rPr>
              <a:t>1;</a:t>
            </a:r>
            <a:endParaRPr lang="pt-BR" sz="20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23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9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Functions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</a:t>
            </a:r>
            <a:r>
              <a:rPr lang="pt-BR" dirty="0" err="1" smtClean="0"/>
              <a:t>Functions</a:t>
            </a:r>
            <a:r>
              <a:rPr lang="pt-BR" dirty="0" smtClean="0"/>
              <a:t>, ou funções, são projetadas para retornar um único valor e podem ser chamadas dentro de instruções SQL em qualquer lugar onde expressões são permitidas. </a:t>
            </a:r>
          </a:p>
          <a:p>
            <a:pPr lvl="1"/>
            <a:r>
              <a:rPr lang="pt-BR" dirty="0" smtClean="0"/>
              <a:t>Isso inclui cláusulas como SELECT, WHERE, e HAVING.</a:t>
            </a:r>
          </a:p>
          <a:p>
            <a:r>
              <a:rPr lang="pt-BR" dirty="0" smtClean="0"/>
              <a:t> As funções são geralmente usadas para realizar cálculos ou operações que transformam dados, como manipulação de </a:t>
            </a:r>
            <a:r>
              <a:rPr lang="pt-BR" dirty="0" err="1" smtClean="0"/>
              <a:t>strings</a:t>
            </a:r>
            <a:r>
              <a:rPr lang="pt-BR" dirty="0" smtClean="0"/>
              <a:t>, datas, e realização de cálculos matemáticos.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5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 smtClean="0"/>
              <a:t>Functions</a:t>
            </a:r>
            <a:r>
              <a:rPr lang="pt-BR" dirty="0" smtClean="0"/>
              <a:t> em SQL</a:t>
            </a:r>
            <a:br>
              <a:rPr lang="pt-BR" dirty="0" smtClean="0"/>
            </a:br>
            <a:r>
              <a:rPr lang="pt-BR" dirty="0" err="1" smtClean="0"/>
              <a:t>Caracteristicas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Retorno de Valor Único: </a:t>
            </a:r>
          </a:p>
          <a:p>
            <a:pPr lvl="1"/>
            <a:r>
              <a:rPr lang="pt-BR" dirty="0" smtClean="0"/>
              <a:t>Cada função deve retornar exatamente um valor.</a:t>
            </a:r>
          </a:p>
          <a:p>
            <a:r>
              <a:rPr lang="pt-BR" dirty="0" smtClean="0"/>
              <a:t>Uso em Expressões: </a:t>
            </a:r>
          </a:p>
          <a:p>
            <a:pPr lvl="1"/>
            <a:r>
              <a:rPr lang="pt-BR" dirty="0" smtClean="0"/>
              <a:t>Podem ser usadas diretamente em consultas SQL.</a:t>
            </a:r>
          </a:p>
          <a:p>
            <a:r>
              <a:rPr lang="pt-BR" dirty="0" smtClean="0"/>
              <a:t>Determinismo: </a:t>
            </a:r>
          </a:p>
          <a:p>
            <a:pPr lvl="1"/>
            <a:r>
              <a:rPr lang="pt-BR" dirty="0" smtClean="0"/>
              <a:t>Algumas funções são determinísticas, o que significa que retornam o mesmo resultado qualquer que seja o número de vezes que são chamadas com um mesmo conjunto de parâmetros de entrada.</a:t>
            </a:r>
          </a:p>
          <a:p>
            <a:r>
              <a:rPr lang="pt-BR" dirty="0" smtClean="0"/>
              <a:t>Restrições: </a:t>
            </a:r>
          </a:p>
          <a:p>
            <a:pPr lvl="1"/>
            <a:r>
              <a:rPr lang="pt-BR" dirty="0" smtClean="0"/>
              <a:t>Geralmente, não podem modificar os dados do banco de dados (como inserir, atualizar ou deletar registros) diretamente, embora existam exceções.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7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Functios</a:t>
            </a:r>
            <a:r>
              <a:rPr lang="pt-BR" dirty="0" smtClean="0"/>
              <a:t> X </a:t>
            </a:r>
            <a:r>
              <a:rPr lang="pt-BR" dirty="0" err="1" smtClean="0"/>
              <a:t>Stored</a:t>
            </a:r>
            <a:r>
              <a:rPr lang="pt-BR" dirty="0" smtClean="0"/>
              <a:t> Procedure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Retorno de Valor: </a:t>
            </a:r>
          </a:p>
          <a:p>
            <a:pPr lvl="1"/>
            <a:r>
              <a:rPr lang="pt-BR" dirty="0" err="1" smtClean="0"/>
              <a:t>Functions</a:t>
            </a:r>
            <a:r>
              <a:rPr lang="pt-BR" dirty="0" smtClean="0"/>
              <a:t> retornam um único valor; </a:t>
            </a:r>
          </a:p>
          <a:p>
            <a:pPr lvl="1"/>
            <a:r>
              <a:rPr lang="pt-BR" dirty="0" err="1" smtClean="0"/>
              <a:t>Stored</a:t>
            </a:r>
            <a:r>
              <a:rPr lang="pt-BR" dirty="0" smtClean="0"/>
              <a:t> Procedures podem retornar múltiplos valores ou nenhum valor.</a:t>
            </a:r>
          </a:p>
          <a:p>
            <a:r>
              <a:rPr lang="pt-BR" dirty="0" smtClean="0"/>
              <a:t>Uso em Consultas SQL: </a:t>
            </a:r>
          </a:p>
          <a:p>
            <a:pPr lvl="1"/>
            <a:r>
              <a:rPr lang="pt-BR" dirty="0" err="1" smtClean="0"/>
              <a:t>Functions</a:t>
            </a:r>
            <a:r>
              <a:rPr lang="pt-BR" dirty="0" smtClean="0"/>
              <a:t> podem ser usadas dentro de consultas SQL; </a:t>
            </a:r>
          </a:p>
          <a:p>
            <a:pPr lvl="1"/>
            <a:r>
              <a:rPr lang="pt-BR" dirty="0" err="1" smtClean="0"/>
              <a:t>Stored</a:t>
            </a:r>
            <a:r>
              <a:rPr lang="pt-BR" dirty="0" smtClean="0"/>
              <a:t> Procedures não podem.</a:t>
            </a:r>
          </a:p>
          <a:p>
            <a:r>
              <a:rPr lang="pt-BR" dirty="0" smtClean="0"/>
              <a:t>Modificação de Dados: </a:t>
            </a:r>
          </a:p>
          <a:p>
            <a:pPr lvl="1"/>
            <a:r>
              <a:rPr lang="pt-BR" dirty="0" err="1" smtClean="0"/>
              <a:t>Functions</a:t>
            </a:r>
            <a:r>
              <a:rPr lang="pt-BR" dirty="0" smtClean="0"/>
              <a:t> geralmente não modificam dados; </a:t>
            </a:r>
          </a:p>
          <a:p>
            <a:pPr lvl="1"/>
            <a:r>
              <a:rPr lang="pt-BR" dirty="0" err="1" smtClean="0"/>
              <a:t>Stored</a:t>
            </a:r>
            <a:r>
              <a:rPr lang="pt-BR" dirty="0" smtClean="0"/>
              <a:t> Procedures podem modificar dados e estruturas de tabelas.</a:t>
            </a:r>
          </a:p>
          <a:p>
            <a:r>
              <a:rPr lang="pt-BR" dirty="0" smtClean="0"/>
              <a:t>Complexidade: </a:t>
            </a:r>
          </a:p>
          <a:p>
            <a:pPr lvl="1"/>
            <a:r>
              <a:rPr lang="pt-BR" dirty="0" err="1" smtClean="0"/>
              <a:t>Stored</a:t>
            </a:r>
            <a:r>
              <a:rPr lang="pt-BR" dirty="0" smtClean="0"/>
              <a:t> Procedures são adequadas para lógicas de negócios mais complexas e operações que envolvem múltiplas etapas ou transações.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88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uso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--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Calculando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idade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de um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funcionário</a:t>
            </a: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DELIMITER $$</a:t>
            </a:r>
          </a:p>
          <a:p>
            <a:pPr marL="0" indent="0">
              <a:buNone/>
            </a:pP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CREATE FUNCTION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CalcularIdade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dataNascimento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DATE)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RETURNS INT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DETERMINISTIC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RETURN TIMESTAMPDIFF(YEAR,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dataNascimento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, CURDATE());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END$$</a:t>
            </a:r>
          </a:p>
          <a:p>
            <a:pPr marL="0" indent="0">
              <a:buNone/>
            </a:pP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DELIMITER ;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</a:t>
            </a:r>
            <a:r>
              <a:rPr lang="pt-BR" dirty="0" err="1" smtClean="0"/>
              <a:t>Functions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CREATE FUNCTION: </a:t>
            </a:r>
          </a:p>
          <a:p>
            <a:pPr lvl="1"/>
            <a:r>
              <a:rPr lang="pt-BR" dirty="0" smtClean="0"/>
              <a:t>Este comando é usado para criar uma nova função no banco de dados. </a:t>
            </a:r>
          </a:p>
          <a:p>
            <a:pPr lvl="1"/>
            <a:r>
              <a:rPr lang="pt-BR" dirty="0" err="1" smtClean="0"/>
              <a:t>CalcularIdade</a:t>
            </a:r>
            <a:r>
              <a:rPr lang="pt-BR" dirty="0" smtClean="0"/>
              <a:t> é o nome dado à função.</a:t>
            </a:r>
          </a:p>
          <a:p>
            <a:r>
              <a:rPr lang="pt-BR" dirty="0" smtClean="0"/>
              <a:t>(</a:t>
            </a:r>
            <a:r>
              <a:rPr lang="pt-BR" dirty="0" err="1" smtClean="0"/>
              <a:t>dataNascimento</a:t>
            </a:r>
            <a:r>
              <a:rPr lang="pt-BR" dirty="0" smtClean="0"/>
              <a:t> DATE): </a:t>
            </a:r>
          </a:p>
          <a:p>
            <a:pPr lvl="1"/>
            <a:r>
              <a:rPr lang="pt-BR" dirty="0" smtClean="0"/>
              <a:t>Aqui, definimos os parâmetros que a função aceitará. </a:t>
            </a:r>
          </a:p>
          <a:p>
            <a:pPr lvl="1"/>
            <a:r>
              <a:rPr lang="pt-BR" dirty="0" err="1" smtClean="0"/>
              <a:t>dataNascimento</a:t>
            </a:r>
            <a:r>
              <a:rPr lang="pt-BR" dirty="0" smtClean="0"/>
              <a:t> é o nome do parâmetro, e DATE é o tipo de dado deste parâmetro, indicando que a função espera uma data como entrada.</a:t>
            </a:r>
          </a:p>
          <a:p>
            <a:r>
              <a:rPr lang="pt-BR" dirty="0" smtClean="0"/>
              <a:t>RETURNS INT: </a:t>
            </a:r>
          </a:p>
          <a:p>
            <a:pPr lvl="1"/>
            <a:r>
              <a:rPr lang="pt-BR" dirty="0" smtClean="0"/>
              <a:t>Este trecho especifica o tipo de dado que a função retornará. </a:t>
            </a:r>
          </a:p>
          <a:p>
            <a:pPr lvl="1"/>
            <a:r>
              <a:rPr lang="pt-BR" dirty="0" smtClean="0"/>
              <a:t>Neste caso, a função retornará um valor inteiro (INT), que representa a idade calculada.</a:t>
            </a:r>
          </a:p>
          <a:p>
            <a:r>
              <a:rPr lang="pt-BR" dirty="0" smtClean="0"/>
              <a:t>DETERMINISTIC: </a:t>
            </a:r>
          </a:p>
          <a:p>
            <a:pPr lvl="1"/>
            <a:r>
              <a:rPr lang="pt-BR" dirty="0" smtClean="0"/>
              <a:t>Esta palavra-chave indica que a função é determinística, ou seja, para um conjunto de entradas específico, ela sempre retornará o mesmo resultado. </a:t>
            </a:r>
          </a:p>
          <a:p>
            <a:pPr lvl="1"/>
            <a:r>
              <a:rPr lang="pt-BR" dirty="0" smtClean="0"/>
              <a:t>Isso é importante para otimizações e para funções que são chamadas frequentemente.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2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 </a:t>
            </a:r>
            <a:r>
              <a:rPr lang="pt-BR" dirty="0" err="1" smtClean="0"/>
              <a:t>Functions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BEGIN e END: </a:t>
            </a:r>
          </a:p>
          <a:p>
            <a:pPr lvl="1"/>
            <a:r>
              <a:rPr lang="pt-BR" dirty="0" smtClean="0"/>
              <a:t>Estas palavras-chave definem o início e o fim do bloco de comandos que serão executados pela função. </a:t>
            </a:r>
          </a:p>
          <a:p>
            <a:pPr lvl="1"/>
            <a:r>
              <a:rPr lang="pt-BR" dirty="0" smtClean="0"/>
              <a:t>Todo o código que realiza a operação desejada pela função é colocado entre BEGIN e END.</a:t>
            </a:r>
          </a:p>
          <a:p>
            <a:r>
              <a:rPr lang="pt-BR" dirty="0" smtClean="0"/>
              <a:t>RETURN: </a:t>
            </a:r>
          </a:p>
          <a:p>
            <a:pPr lvl="1"/>
            <a:r>
              <a:rPr lang="pt-BR" dirty="0" smtClean="0"/>
              <a:t>Este comando é usado para retornar um valor da função. </a:t>
            </a:r>
          </a:p>
          <a:p>
            <a:pPr lvl="1"/>
            <a:r>
              <a:rPr lang="pt-BR" dirty="0" smtClean="0"/>
              <a:t>No caso, TIMESTAMPDIFF(YEAR, </a:t>
            </a:r>
            <a:r>
              <a:rPr lang="pt-BR" dirty="0" err="1" smtClean="0"/>
              <a:t>dataNascimento</a:t>
            </a:r>
            <a:r>
              <a:rPr lang="pt-BR" dirty="0" smtClean="0"/>
              <a:t>, CURDATE()) é a expressão cujo resultado será retornado pela função.</a:t>
            </a:r>
          </a:p>
          <a:p>
            <a:r>
              <a:rPr lang="pt-BR" dirty="0" smtClean="0"/>
              <a:t>TIMESTAMPDIFF: </a:t>
            </a:r>
          </a:p>
          <a:p>
            <a:pPr lvl="1"/>
            <a:r>
              <a:rPr lang="pt-BR" dirty="0" smtClean="0"/>
              <a:t>Esta função do MySQL calcula a diferença entre duas datas ou </a:t>
            </a:r>
            <a:r>
              <a:rPr lang="pt-BR" dirty="0" err="1" smtClean="0"/>
              <a:t>timestamps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O primeiro argumento (YEAR) especifica a unidade da diferença desejada (anos, neste caso). </a:t>
            </a:r>
            <a:r>
              <a:rPr lang="pt-BR" dirty="0" err="1" smtClean="0"/>
              <a:t>dataNascimento</a:t>
            </a:r>
            <a:r>
              <a:rPr lang="pt-BR" dirty="0" smtClean="0"/>
              <a:t> é o segundo argumento, representando a data de início, e CURDATE() é o terceiro argumento, representando a data final (a data atual).</a:t>
            </a:r>
          </a:p>
          <a:p>
            <a:r>
              <a:rPr lang="pt-BR" dirty="0" smtClean="0"/>
              <a:t>CURDATE(): </a:t>
            </a:r>
          </a:p>
          <a:p>
            <a:pPr lvl="1"/>
            <a:r>
              <a:rPr lang="pt-BR" dirty="0" smtClean="0"/>
              <a:t>Retorna a data atual.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1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-- Calcular a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Qtde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horas trabalhadas em um projeto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DELIMITER $$</a:t>
            </a:r>
          </a:p>
          <a:p>
            <a:pPr marL="0" indent="0"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CREATE FUNCTION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TotalHorasProjeto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codigoProjeto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INT)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RETURNS INT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DETERMINISTIC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BEGIN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DECLARE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totalHoras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INT;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SELECT SUM(horas) INTO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totalHoras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FROM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registros_horas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projeto_id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codigoProjeto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pt-BR" dirty="0" err="1" smtClean="0">
                <a:latin typeface="Courier New" pitchFamily="49" charset="0"/>
                <a:cs typeface="Courier New" pitchFamily="49" charset="0"/>
              </a:rPr>
              <a:t>totalHoras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END$$</a:t>
            </a:r>
          </a:p>
          <a:p>
            <a:pPr marL="0" indent="0"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DELIMITER 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127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16c05727-aa75-4e4a-9b5f-8a80a1165891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230e9df3-be65-4c73-a93b-d1236ebd677e"/>
    <ds:schemaRef ds:uri="71af3243-3dd4-4a8d-8c0d-dd76da1f02a5"/>
    <ds:schemaRef ds:uri="http://schemas.microsoft.com/sharepoint/v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2695</Words>
  <Application>Microsoft Office PowerPoint</Application>
  <PresentationFormat>Personalizar</PresentationFormat>
  <Paragraphs>323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0" baseType="lpstr">
      <vt:lpstr>Tema do Office</vt:lpstr>
      <vt:lpstr>Funções em SQL Functions</vt:lpstr>
      <vt:lpstr>Conceitos de Functions em SQL</vt:lpstr>
      <vt:lpstr>Functions</vt:lpstr>
      <vt:lpstr>Functions em SQL Caracteristicas</vt:lpstr>
      <vt:lpstr>Functios X Stored Procedure</vt:lpstr>
      <vt:lpstr>Exemplos de uso</vt:lpstr>
      <vt:lpstr>Estrutura Functions</vt:lpstr>
      <vt:lpstr>Estrutura Functions</vt:lpstr>
      <vt:lpstr>Exemplos de uso</vt:lpstr>
      <vt:lpstr>Estrutura Functions</vt:lpstr>
      <vt:lpstr>Estrutura Functions</vt:lpstr>
      <vt:lpstr>Estrutura Functions</vt:lpstr>
      <vt:lpstr>Vantagens das Functions em SQL</vt:lpstr>
      <vt:lpstr>Desvantagens das Functions em SQL</vt:lpstr>
      <vt:lpstr>Parâmetros em Functions SQL</vt:lpstr>
      <vt:lpstr>Parâmetros em Functions SQL</vt:lpstr>
      <vt:lpstr>Parâmetros em Functions SQL</vt:lpstr>
      <vt:lpstr>Parâmetros em Functions SQL</vt:lpstr>
      <vt:lpstr>Comparativo Functions: SQL x Linguagens</vt:lpstr>
      <vt:lpstr>Conclusão</vt:lpstr>
      <vt:lpstr>Funções</vt:lpstr>
      <vt:lpstr>Funções</vt:lpstr>
      <vt:lpstr>Apresentação do PowerPoint</vt:lpstr>
      <vt:lpstr>Contar o Número de Funcionários por Departamento</vt:lpstr>
      <vt:lpstr>Calcular a Média de Salário por Departamento</vt:lpstr>
      <vt:lpstr>Usando Function Como Condição</vt:lpstr>
      <vt:lpstr>Apresentação do PowerPoint</vt:lpstr>
      <vt:lpstr>Propostas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2021-09-06T16:30:14Z</dcterms:created>
  <dcterms:modified xsi:type="dcterms:W3CDTF">2024-03-20T13:08:08Z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